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527" r:id="rId2"/>
    <p:sldId id="528" r:id="rId3"/>
    <p:sldId id="529" r:id="rId4"/>
    <p:sldId id="530" r:id="rId5"/>
    <p:sldId id="532" r:id="rId6"/>
    <p:sldId id="531" r:id="rId7"/>
    <p:sldId id="533" r:id="rId8"/>
    <p:sldId id="534" r:id="rId9"/>
    <p:sldId id="535" r:id="rId10"/>
    <p:sldId id="536" r:id="rId11"/>
    <p:sldId id="53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10" d="100"/>
          <a:sy n="110" d="100"/>
        </p:scale>
        <p:origin x="576" y="2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5A64B2-DB22-4D33-930A-CF9F179020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4124213-17F7-4A19-9C68-287821427F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13C36E-7F6C-4C62-B594-81CFF1B76087}" type="datetimeFigureOut">
              <a:rPr lang="en-US" smtClean="0"/>
              <a:t>3/11/2024</a:t>
            </a:fld>
            <a:endParaRPr lang="en-US"/>
          </a:p>
        </p:txBody>
      </p:sp>
      <p:sp>
        <p:nvSpPr>
          <p:cNvPr id="4" name="Footer Placeholder 3">
            <a:extLst>
              <a:ext uri="{FF2B5EF4-FFF2-40B4-BE49-F238E27FC236}">
                <a16:creationId xmlns:a16="http://schemas.microsoft.com/office/drawing/2014/main" id="{89B272C3-F40A-4FF9-A55A-EDCDCE7F3D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E347E9B-09B6-4801-984B-F293CE2A3E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3639E1B-8DBC-4328-98E9-B96D2E74513C}" type="slidenum">
              <a:rPr lang="en-US" smtClean="0"/>
              <a:t>‹#›</a:t>
            </a:fld>
            <a:endParaRPr lang="en-US"/>
          </a:p>
        </p:txBody>
      </p:sp>
    </p:spTree>
    <p:extLst>
      <p:ext uri="{BB962C8B-B14F-4D97-AF65-F5344CB8AC3E}">
        <p14:creationId xmlns:p14="http://schemas.microsoft.com/office/powerpoint/2010/main" val="3219740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E033AF-AB9A-4ABA-AB77-51D58260BA6C}" type="datetimeFigureOut">
              <a:rPr lang="en-US" smtClean="0"/>
              <a:t>3/11/2024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1E40B8-A375-4387-AF0A-6B6984DADCAE}" type="slidenum">
              <a:rPr lang="en-US" smtClean="0"/>
              <a:t>‹#›</a:t>
            </a:fld>
            <a:endParaRPr lang="en-US"/>
          </a:p>
        </p:txBody>
      </p:sp>
    </p:spTree>
    <p:extLst>
      <p:ext uri="{BB962C8B-B14F-4D97-AF65-F5344CB8AC3E}">
        <p14:creationId xmlns:p14="http://schemas.microsoft.com/office/powerpoint/2010/main" val="556472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681017" y="6203951"/>
            <a:ext cx="8922327" cy="663285"/>
          </a:xfrm>
          <a:prstGeom prst="rect">
            <a:avLst/>
          </a:prstGeom>
        </p:spPr>
        <p:txBody>
          <a:bodyPr/>
          <a:lstStyle>
            <a:lvl1pPr>
              <a:defRPr sz="2000" b="1"/>
            </a:lvl1pPr>
          </a:lstStyle>
          <a:p>
            <a:r>
              <a:rPr lang="en-US"/>
              <a:t>Integrated Calibration and Valiation System (ICVS)</a:t>
            </a:r>
          </a:p>
          <a:p>
            <a:r>
              <a:rPr lang="en-US"/>
              <a:t>https://www.star.nesdis.noaa.gov/icvs </a:t>
            </a:r>
            <a:endParaRPr lang="en-US" dirty="0"/>
          </a:p>
        </p:txBody>
      </p:sp>
    </p:spTree>
    <p:extLst>
      <p:ext uri="{BB962C8B-B14F-4D97-AF65-F5344CB8AC3E}">
        <p14:creationId xmlns:p14="http://schemas.microsoft.com/office/powerpoint/2010/main" val="112391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854036" y="6199332"/>
            <a:ext cx="5800436" cy="811067"/>
          </a:xfrm>
          <a:prstGeom prst="rect">
            <a:avLst/>
          </a:prstGeom>
        </p:spPr>
        <p:txBody>
          <a:bodyPr/>
          <a:lstStyle>
            <a:lvl1pPr>
              <a:defRPr sz="2000" baseline="0"/>
            </a:lvl1pPr>
          </a:lstStyle>
          <a:p>
            <a:r>
              <a:rPr lang="en-US"/>
              <a:t>Integrated Calibration and Valiation System (ICVS)</a:t>
            </a:r>
          </a:p>
          <a:p>
            <a:r>
              <a:rPr lang="en-US"/>
              <a:t>https://www.star.nesdis.noaa.gov/icvs </a:t>
            </a:r>
            <a:endParaRPr lang="en-US" dirty="0"/>
          </a:p>
        </p:txBody>
      </p:sp>
    </p:spTree>
    <p:extLst>
      <p:ext uri="{BB962C8B-B14F-4D97-AF65-F5344CB8AC3E}">
        <p14:creationId xmlns:p14="http://schemas.microsoft.com/office/powerpoint/2010/main" val="61721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681017" y="6203951"/>
            <a:ext cx="8922327" cy="663285"/>
          </a:xfrm>
          <a:prstGeom prst="rect">
            <a:avLst/>
          </a:prstGeom>
        </p:spPr>
        <p:txBody>
          <a:bodyPr/>
          <a:lstStyle>
            <a:lvl1pPr>
              <a:defRPr sz="2000" b="1"/>
            </a:lvl1pPr>
          </a:lstStyle>
          <a:p>
            <a:r>
              <a:rPr lang="en-US"/>
              <a:t>Integrated Calibration and Valiation System (ICVS)</a:t>
            </a:r>
          </a:p>
          <a:p>
            <a:r>
              <a:rPr lang="en-US"/>
              <a:t>https://www.star.nesdis.noaa.gov/icvs </a:t>
            </a:r>
            <a:endParaRPr lang="en-US" dirty="0"/>
          </a:p>
        </p:txBody>
      </p:sp>
    </p:spTree>
    <p:extLst>
      <p:ext uri="{BB962C8B-B14F-4D97-AF65-F5344CB8AC3E}">
        <p14:creationId xmlns:p14="http://schemas.microsoft.com/office/powerpoint/2010/main" val="1915836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2854036" y="6199332"/>
            <a:ext cx="5800436" cy="811067"/>
          </a:xfrm>
          <a:prstGeom prst="rect">
            <a:avLst/>
          </a:prstGeom>
        </p:spPr>
        <p:txBody>
          <a:bodyPr/>
          <a:lstStyle>
            <a:lvl1pPr>
              <a:defRPr sz="2000" baseline="0"/>
            </a:lvl1pPr>
          </a:lstStyle>
          <a:p>
            <a:r>
              <a:rPr lang="en-US"/>
              <a:t>Integrated Calibration and Valiation System (ICVS)</a:t>
            </a:r>
          </a:p>
          <a:p>
            <a:r>
              <a:rPr lang="en-US"/>
              <a:t>https://www.star.nesdis.noaa.gov/icvs </a:t>
            </a:r>
            <a:endParaRPr lang="en-US" dirty="0"/>
          </a:p>
        </p:txBody>
      </p:sp>
    </p:spTree>
    <p:extLst>
      <p:ext uri="{BB962C8B-B14F-4D97-AF65-F5344CB8AC3E}">
        <p14:creationId xmlns:p14="http://schemas.microsoft.com/office/powerpoint/2010/main" val="14291257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22"/>
          <p:cNvSpPr>
            <a:spLocks noChangeArrowheads="1"/>
          </p:cNvSpPr>
          <p:nvPr userDrawn="1"/>
        </p:nvSpPr>
        <p:spPr bwMode="auto">
          <a:xfrm>
            <a:off x="0" y="-7939"/>
            <a:ext cx="12192000" cy="1115568"/>
          </a:xfrm>
          <a:prstGeom prst="rect">
            <a:avLst/>
          </a:prstGeom>
          <a:gradFill rotWithShape="0">
            <a:gsLst>
              <a:gs pos="0">
                <a:srgbClr val="5487BD"/>
              </a:gs>
              <a:gs pos="100000">
                <a:schemeClr val="bg1"/>
              </a:gs>
            </a:gsLst>
            <a:lin ang="0" scaled="1"/>
          </a:gradFill>
          <a:ln w="9525">
            <a:noFill/>
            <a:miter lim="800000"/>
            <a:headEnd/>
            <a:tailEnd/>
          </a:ln>
        </p:spPr>
        <p:txBody>
          <a:bodyPr wrap="none" anchor="ctr"/>
          <a:lstStyle/>
          <a:p>
            <a:pPr>
              <a:defRPr/>
            </a:pPr>
            <a:endParaRPr lang="en-US" sz="1800">
              <a:ea typeface="ＭＳ Ｐゴシック" pitchFamily="-108" charset="-128"/>
            </a:endParaRPr>
          </a:p>
        </p:txBody>
      </p:sp>
      <p:sp>
        <p:nvSpPr>
          <p:cNvPr id="12" name="Line 6"/>
          <p:cNvSpPr>
            <a:spLocks noChangeShapeType="1"/>
          </p:cNvSpPr>
          <p:nvPr/>
        </p:nvSpPr>
        <p:spPr bwMode="auto">
          <a:xfrm>
            <a:off x="0" y="1127555"/>
            <a:ext cx="12192000" cy="0"/>
          </a:xfrm>
          <a:prstGeom prst="line">
            <a:avLst/>
          </a:prstGeom>
          <a:noFill/>
          <a:ln w="15875">
            <a:solidFill>
              <a:srgbClr val="FF0000"/>
            </a:solidFill>
            <a:round/>
            <a:headEnd/>
            <a:tailEnd/>
          </a:ln>
          <a:effectLst/>
        </p:spPr>
        <p:txBody>
          <a:bodyPr wrap="none" anchor="ctr"/>
          <a:lstStyle/>
          <a:p>
            <a:pPr eaLnBrk="0" hangingPunct="0">
              <a:defRPr/>
            </a:pPr>
            <a:endParaRPr lang="en-US" sz="1800" dirty="0">
              <a:latin typeface="+mj-lt"/>
              <a:ea typeface="+mn-ea"/>
              <a:cs typeface="ＭＳ Ｐゴシック"/>
            </a:endParaRPr>
          </a:p>
        </p:txBody>
      </p:sp>
      <p:pic>
        <p:nvPicPr>
          <p:cNvPr id="14" name="Picture 2" descr="C:\nsun\NOAA-Transparent-Logo.png"/>
          <p:cNvPicPr>
            <a:picLocks noChangeArrowheads="1"/>
          </p:cNvPicPr>
          <p:nvPr userDrawn="1"/>
        </p:nvPicPr>
        <p:blipFill>
          <a:blip r:embed="rId6"/>
          <a:srcRect/>
          <a:stretch>
            <a:fillRect/>
          </a:stretch>
        </p:blipFill>
        <p:spPr bwMode="auto">
          <a:xfrm>
            <a:off x="25400" y="11112"/>
            <a:ext cx="1107864" cy="1106424"/>
          </a:xfrm>
          <a:prstGeom prst="rect">
            <a:avLst/>
          </a:prstGeom>
          <a:noFill/>
        </p:spPr>
      </p:pic>
      <p:pic>
        <p:nvPicPr>
          <p:cNvPr id="15" name="Picture 2" descr="C:\nsun\Working\Document\STAR\STAR.LOGO.Transparent.png"/>
          <p:cNvPicPr>
            <a:picLocks noChangeArrowheads="1"/>
          </p:cNvPicPr>
          <p:nvPr userDrawn="1"/>
        </p:nvPicPr>
        <p:blipFill>
          <a:blip r:embed="rId7"/>
          <a:srcRect/>
          <a:stretch>
            <a:fillRect/>
          </a:stretch>
        </p:blipFill>
        <p:spPr bwMode="auto">
          <a:xfrm>
            <a:off x="11042977" y="11638"/>
            <a:ext cx="1115568" cy="1115568"/>
          </a:xfrm>
          <a:prstGeom prst="rect">
            <a:avLst/>
          </a:prstGeom>
          <a:noFill/>
        </p:spPr>
      </p:pic>
      <p:sp>
        <p:nvSpPr>
          <p:cNvPr id="11" name="Footer Placeholder 4"/>
          <p:cNvSpPr>
            <a:spLocks noGrp="1"/>
          </p:cNvSpPr>
          <p:nvPr>
            <p:ph type="ftr" sz="quarter" idx="3"/>
          </p:nvPr>
        </p:nvSpPr>
        <p:spPr>
          <a:xfrm>
            <a:off x="2854036" y="6088497"/>
            <a:ext cx="5800436" cy="663285"/>
          </a:xfrm>
          <a:prstGeom prst="rect">
            <a:avLst/>
          </a:prstGeom>
        </p:spPr>
        <p:txBody>
          <a:bodyPr/>
          <a:lstStyle>
            <a:lvl1pPr algn="ctr">
              <a:defRPr sz="2000" baseline="0"/>
            </a:lvl1pPr>
          </a:lstStyle>
          <a:p>
            <a:r>
              <a:rPr lang="en-US"/>
              <a:t>Integrated Calibration and Valiation System (ICVS)</a:t>
            </a:r>
          </a:p>
          <a:p>
            <a:r>
              <a:rPr lang="en-US"/>
              <a:t>https://www.star.nesdis.noaa.gov/icvs </a:t>
            </a:r>
            <a:endParaRPr lang="en-US" dirty="0"/>
          </a:p>
        </p:txBody>
      </p:sp>
    </p:spTree>
    <p:extLst>
      <p:ext uri="{BB962C8B-B14F-4D97-AF65-F5344CB8AC3E}">
        <p14:creationId xmlns:p14="http://schemas.microsoft.com/office/powerpoint/2010/main" val="42884523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dt="0"/>
  <p:txStyles>
    <p:titleStyle>
      <a:lvl1pPr algn="ctr" defTabSz="914400" rtl="0" eaLnBrk="1" latinLnBrk="0" hangingPunct="1">
        <a:spcBef>
          <a:spcPct val="0"/>
        </a:spcBef>
        <a:buNone/>
        <a:defRPr sz="2800" b="1" kern="1200" baseline="0">
          <a:solidFill>
            <a:schemeClr val="tx1"/>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2400" b="1"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000" b="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800" b="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600" b="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400" b="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a:xfrm>
            <a:off x="888092" y="6084539"/>
            <a:ext cx="10377715" cy="621061"/>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*This work is sponsored by JPSS program; the contents are solely the opinions of the author(s) and do not constitute a statement of policy, decision, or position on behalf of NOAA or the U. S. Government. POC: </a:t>
            </a:r>
            <a:r>
              <a:rPr kumimoji="0" lang="en-US" sz="1600" b="1" i="0" u="none" strike="noStrike" kern="1200" cap="none" spc="0" normalizeH="0" baseline="0" noProof="0" dirty="0">
                <a:ln>
                  <a:noFill/>
                </a:ln>
                <a:solidFill>
                  <a:srgbClr val="0070C0"/>
                </a:solidFill>
                <a:effectLst/>
                <a:uLnTx/>
                <a:uFillTx/>
                <a:latin typeface="Calibri"/>
                <a:ea typeface="+mn-ea"/>
                <a:cs typeface="+mn-cs"/>
              </a:rPr>
              <a:t>xin.jin@noaa.gov</a:t>
            </a:r>
          </a:p>
        </p:txBody>
      </p:sp>
      <p:sp>
        <p:nvSpPr>
          <p:cNvPr id="2" name="Title 1"/>
          <p:cNvSpPr>
            <a:spLocks noGrp="1"/>
          </p:cNvSpPr>
          <p:nvPr>
            <p:ph type="ctrTitle" idx="4294967295"/>
          </p:nvPr>
        </p:nvSpPr>
        <p:spPr>
          <a:xfrm>
            <a:off x="693081" y="2058747"/>
            <a:ext cx="10448635" cy="1554892"/>
          </a:xfrm>
          <a:prstGeom prst="rect">
            <a:avLst/>
          </a:prstGeom>
        </p:spPr>
        <p:txBody>
          <a:bodyPr>
            <a:noAutofit/>
          </a:bodyPr>
          <a:lstStyle/>
          <a:p>
            <a:r>
              <a:rPr lang="en-US" dirty="0"/>
              <a:t>Improving the </a:t>
            </a:r>
            <a:r>
              <a:rPr lang="en-US" dirty="0" err="1"/>
              <a:t>CrIS</a:t>
            </a:r>
            <a:r>
              <a:rPr lang="en-US" dirty="0"/>
              <a:t>-ABI Inter-Comparison Analysis over hot land scenes within the ICVS framework</a:t>
            </a:r>
            <a:endParaRPr lang="en-US" sz="4000" dirty="0">
              <a:ea typeface="+mn-ea"/>
              <a:cs typeface="+mn-cs"/>
            </a:endParaRPr>
          </a:p>
        </p:txBody>
      </p:sp>
      <p:sp>
        <p:nvSpPr>
          <p:cNvPr id="3" name="Rectangle 2"/>
          <p:cNvSpPr/>
          <p:nvPr/>
        </p:nvSpPr>
        <p:spPr>
          <a:xfrm>
            <a:off x="369066" y="3687890"/>
            <a:ext cx="11352943" cy="1508105"/>
          </a:xfrm>
          <a:prstGeom prst="rect">
            <a:avLst/>
          </a:prstGeom>
        </p:spPr>
        <p:txBody>
          <a:bodyPr wrap="square">
            <a:spAutoFit/>
          </a:bodyPr>
          <a:lstStyle/>
          <a:p>
            <a:pPr lvl="0" algn="ctr" defTabSz="457200"/>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Xin Jin</a:t>
            </a:r>
            <a:r>
              <a:rPr kumimoji="0" lang="en-US" sz="2400" b="1"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mn-cs"/>
              </a:rPr>
              <a:t>1</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Banghua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Yan</a:t>
            </a:r>
            <a:r>
              <a:rPr lang="en-US" sz="2400" b="1" baseline="30000" dirty="0">
                <a:solidFill>
                  <a:prstClr val="black"/>
                </a:solidFill>
                <a:latin typeface="Times New Roman" panose="02020603050405020304" pitchFamily="18" charset="0"/>
              </a:rPr>
              <a:t>2</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mn-cs"/>
              </a:rPr>
              <a:t>Ninghai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Sun</a:t>
            </a:r>
            <a:r>
              <a:rPr kumimoji="0" lang="en-US" sz="2400" b="1"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mn-cs"/>
              </a:rPr>
              <a:t>3</a:t>
            </a:r>
          </a:p>
          <a:p>
            <a:pPr lvl="0" algn="ctr" defTabSz="457200"/>
            <a:endParaRPr kumimoji="0" lang="en-US" sz="2400" b="1"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mn-cs"/>
            </a:endParaRPr>
          </a:p>
          <a:p>
            <a:pPr lvl="0" algn="ctr" defTabSz="457200"/>
            <a:r>
              <a:rPr kumimoji="0" lang="en-US" sz="2400" b="1"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mn-cs"/>
              </a:rPr>
              <a:t>1: SSAI, Inc</a:t>
            </a:r>
            <a:r>
              <a:rPr lang="en-US" sz="2400" b="1" baseline="30000" dirty="0">
                <a:solidFill>
                  <a:prstClr val="black"/>
                </a:solidFill>
                <a:latin typeface="Times New Roman" panose="02020603050405020304" pitchFamily="18" charset="0"/>
              </a:rPr>
              <a:t>, Lanham, MD,</a:t>
            </a:r>
            <a:r>
              <a:rPr kumimoji="0" lang="en-US" sz="2400" b="1" i="0" u="none" strike="noStrike" kern="1200" cap="none" spc="0" normalizeH="0" baseline="30000" noProof="0" dirty="0">
                <a:ln>
                  <a:noFill/>
                </a:ln>
                <a:solidFill>
                  <a:prstClr val="black"/>
                </a:solidFill>
                <a:effectLst/>
                <a:uLnTx/>
                <a:uFillTx/>
                <a:latin typeface="Times New Roman" panose="02020603050405020304" pitchFamily="18" charset="0"/>
                <a:ea typeface="+mn-ea"/>
                <a:cs typeface="+mn-cs"/>
              </a:rPr>
              <a:t> USA</a:t>
            </a:r>
          </a:p>
          <a:p>
            <a:pPr algn="ctr" defTabSz="457200"/>
            <a:r>
              <a:rPr lang="en-US" sz="2400" b="1" baseline="30000" dirty="0">
                <a:solidFill>
                  <a:prstClr val="black"/>
                </a:solidFill>
                <a:latin typeface="Times New Roman" panose="02020603050405020304" pitchFamily="18" charset="0"/>
              </a:rPr>
              <a:t>2: NOAA/NESDIS/STAR, College Park, MD, USA</a:t>
            </a:r>
          </a:p>
          <a:p>
            <a:pPr algn="ctr" defTabSz="457200"/>
            <a:r>
              <a:rPr lang="en-US" sz="2400" b="1" baseline="30000" dirty="0">
                <a:solidFill>
                  <a:prstClr val="black"/>
                </a:solidFill>
                <a:latin typeface="Times New Roman" panose="02020603050405020304" pitchFamily="18" charset="0"/>
              </a:rPr>
              <a:t>3: Global Science and Technology, College Park, MD, USA</a:t>
            </a:r>
          </a:p>
        </p:txBody>
      </p:sp>
      <p:sp>
        <p:nvSpPr>
          <p:cNvPr id="5" name="TextBox 4">
            <a:extLst>
              <a:ext uri="{FF2B5EF4-FFF2-40B4-BE49-F238E27FC236}">
                <a16:creationId xmlns:a16="http://schemas.microsoft.com/office/drawing/2014/main" id="{779048BB-EDDE-413C-83D3-1DDE00624116}"/>
              </a:ext>
            </a:extLst>
          </p:cNvPr>
          <p:cNvSpPr txBox="1"/>
          <p:nvPr/>
        </p:nvSpPr>
        <p:spPr>
          <a:xfrm>
            <a:off x="1392572" y="260059"/>
            <a:ext cx="8900322" cy="738664"/>
          </a:xfrm>
          <a:prstGeom prst="rect">
            <a:avLst/>
          </a:prstGeom>
          <a:noFill/>
        </p:spPr>
        <p:txBody>
          <a:bodyPr wrap="none" rtlCol="0">
            <a:spAutoFit/>
          </a:bodyPr>
          <a:lstStyle/>
          <a:p>
            <a:r>
              <a:rPr lang="en-US" sz="2400" b="1" dirty="0"/>
              <a:t>Global Space-based Inter-Calibration System (GSICS) annual meeting</a:t>
            </a:r>
          </a:p>
          <a:p>
            <a:r>
              <a:rPr lang="en-US" b="1" dirty="0"/>
              <a:t>11-15 March 2024, Darmstadt, Germany</a:t>
            </a:r>
          </a:p>
        </p:txBody>
      </p:sp>
    </p:spTree>
    <p:extLst>
      <p:ext uri="{BB962C8B-B14F-4D97-AF65-F5344CB8AC3E}">
        <p14:creationId xmlns:p14="http://schemas.microsoft.com/office/powerpoint/2010/main" val="1554618826"/>
      </p:ext>
    </p:extLst>
  </p:cSld>
  <p:clrMapOvr>
    <a:masterClrMapping/>
  </p:clrMapOvr>
  <mc:AlternateContent xmlns:mc="http://schemas.openxmlformats.org/markup-compatibility/2006" xmlns:p14="http://schemas.microsoft.com/office/powerpoint/2010/main">
    <mc:Choice Requires="p14">
      <p:transition spd="slow" p14:dur="2000" advTm="17309"/>
    </mc:Choice>
    <mc:Fallback xmlns="">
      <p:transition spd="slow" advTm="173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AB0AB7-526E-4947-B3A7-4FAFC5667688}"/>
              </a:ext>
            </a:extLst>
          </p:cNvPr>
          <p:cNvSpPr txBox="1"/>
          <p:nvPr/>
        </p:nvSpPr>
        <p:spPr>
          <a:xfrm>
            <a:off x="1392572" y="260059"/>
            <a:ext cx="8900322" cy="738664"/>
          </a:xfrm>
          <a:prstGeom prst="rect">
            <a:avLst/>
          </a:prstGeom>
          <a:noFill/>
        </p:spPr>
        <p:txBody>
          <a:bodyPr wrap="none" rtlCol="0">
            <a:spAutoFit/>
          </a:bodyPr>
          <a:lstStyle/>
          <a:p>
            <a:r>
              <a:rPr lang="en-US" sz="2400" b="1" dirty="0"/>
              <a:t>Global Space-based Inter-Calibration System (GSICS) annual meeting</a:t>
            </a:r>
          </a:p>
          <a:p>
            <a:r>
              <a:rPr lang="en-US" b="1" dirty="0"/>
              <a:t>11-15 March 2024, Darmstadt, Germany</a:t>
            </a:r>
          </a:p>
        </p:txBody>
      </p:sp>
      <p:pic>
        <p:nvPicPr>
          <p:cNvPr id="3" name="Picture 2">
            <a:extLst>
              <a:ext uri="{FF2B5EF4-FFF2-40B4-BE49-F238E27FC236}">
                <a16:creationId xmlns:a16="http://schemas.microsoft.com/office/drawing/2014/main" id="{8D52C193-6F26-47A7-9359-9267196EE558}"/>
              </a:ext>
            </a:extLst>
          </p:cNvPr>
          <p:cNvPicPr>
            <a:picLocks noChangeAspect="1"/>
          </p:cNvPicPr>
          <p:nvPr/>
        </p:nvPicPr>
        <p:blipFill rotWithShape="1">
          <a:blip r:embed="rId2">
            <a:extLst>
              <a:ext uri="{28A0092B-C50C-407E-A947-70E740481C1C}">
                <a14:useLocalDpi xmlns:a14="http://schemas.microsoft.com/office/drawing/2010/main" val="0"/>
              </a:ext>
            </a:extLst>
          </a:blip>
          <a:srcRect l="9428" t="3897" r="8842" b="4226"/>
          <a:stretch/>
        </p:blipFill>
        <p:spPr>
          <a:xfrm>
            <a:off x="1224792" y="1844428"/>
            <a:ext cx="7248938" cy="4753513"/>
          </a:xfrm>
          <a:prstGeom prst="rect">
            <a:avLst/>
          </a:prstGeom>
        </p:spPr>
      </p:pic>
      <p:sp>
        <p:nvSpPr>
          <p:cNvPr id="5" name="Rectangle 4">
            <a:extLst>
              <a:ext uri="{FF2B5EF4-FFF2-40B4-BE49-F238E27FC236}">
                <a16:creationId xmlns:a16="http://schemas.microsoft.com/office/drawing/2014/main" id="{1656E429-335E-4D25-884C-2B21C99618BB}"/>
              </a:ext>
            </a:extLst>
          </p:cNvPr>
          <p:cNvSpPr/>
          <p:nvPr/>
        </p:nvSpPr>
        <p:spPr>
          <a:xfrm>
            <a:off x="687499" y="1234537"/>
            <a:ext cx="9605395" cy="374077"/>
          </a:xfrm>
          <a:prstGeom prst="rect">
            <a:avLst/>
          </a:prstGeom>
        </p:spPr>
        <p:txBody>
          <a:bodyPr wrap="square">
            <a:spAutoFit/>
          </a:bodyPr>
          <a:lstStyle/>
          <a:p>
            <a:pPr algn="ctr">
              <a:lnSpc>
                <a:spcPct val="107000"/>
              </a:lnSpc>
              <a:spcAft>
                <a:spcPts val="800"/>
              </a:spcAft>
              <a:tabLst>
                <a:tab pos="4088765" algn="l"/>
              </a:tabLst>
            </a:pPr>
            <a:r>
              <a:rPr lang="en-US"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The daytime BT bias against scene BT between J01 </a:t>
            </a:r>
            <a:r>
              <a:rPr lang="en-US" b="1"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CrIS</a:t>
            </a:r>
            <a:r>
              <a:rPr lang="en-US" b="1"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and G16 ABI along wider BT range</a:t>
            </a:r>
            <a:endParaRPr lang="en-US" b="1" dirty="0">
              <a:latin typeface="Calibri" panose="020F0502020204030204" pitchFamily="34" charset="0"/>
              <a:ea typeface="SimSun" panose="02010600030101010101" pitchFamily="2" charset="-122"/>
              <a:cs typeface="Times New Roman" panose="02020603050405020304" pitchFamily="18" charset="0"/>
            </a:endParaRPr>
          </a:p>
        </p:txBody>
      </p:sp>
      <p:sp>
        <p:nvSpPr>
          <p:cNvPr id="8" name="Slide Number Placeholder 4">
            <a:extLst>
              <a:ext uri="{FF2B5EF4-FFF2-40B4-BE49-F238E27FC236}">
                <a16:creationId xmlns:a16="http://schemas.microsoft.com/office/drawing/2014/main" id="{FABCF655-D960-4966-B40F-950D12714EF4}"/>
              </a:ext>
            </a:extLst>
          </p:cNvPr>
          <p:cNvSpPr txBox="1">
            <a:spLocks/>
          </p:cNvSpPr>
          <p:nvPr/>
        </p:nvSpPr>
        <p:spPr>
          <a:xfrm>
            <a:off x="9399166"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54D694-28FC-4E33-B5EC-2F0705A708F8}" type="slidenum">
              <a:rPr lang="en-US" smtClean="0"/>
              <a:pPr algn="r"/>
              <a:t>10</a:t>
            </a:fld>
            <a:endParaRPr lang="en-US" dirty="0"/>
          </a:p>
        </p:txBody>
      </p:sp>
      <p:sp>
        <p:nvSpPr>
          <p:cNvPr id="2" name="TextBox 1">
            <a:extLst>
              <a:ext uri="{FF2B5EF4-FFF2-40B4-BE49-F238E27FC236}">
                <a16:creationId xmlns:a16="http://schemas.microsoft.com/office/drawing/2014/main" id="{DD31E052-5707-4160-BE0D-69BC96E70859}"/>
              </a:ext>
            </a:extLst>
          </p:cNvPr>
          <p:cNvSpPr txBox="1"/>
          <p:nvPr/>
        </p:nvSpPr>
        <p:spPr>
          <a:xfrm>
            <a:off x="8674216" y="4110606"/>
            <a:ext cx="3229761" cy="2031325"/>
          </a:xfrm>
          <a:prstGeom prst="rect">
            <a:avLst/>
          </a:prstGeom>
          <a:noFill/>
        </p:spPr>
        <p:txBody>
          <a:bodyPr wrap="square" rtlCol="0">
            <a:spAutoFit/>
          </a:bodyPr>
          <a:lstStyle/>
          <a:p>
            <a:r>
              <a:rPr lang="en-US" dirty="0"/>
              <a:t>The ABI BTs derived from linear interpolation are almost the same as those of the direct measurements nearest to the SNO time, but the new method can slightly reduce uncertainties.</a:t>
            </a:r>
          </a:p>
        </p:txBody>
      </p:sp>
    </p:spTree>
    <p:extLst>
      <p:ext uri="{BB962C8B-B14F-4D97-AF65-F5344CB8AC3E}">
        <p14:creationId xmlns:p14="http://schemas.microsoft.com/office/powerpoint/2010/main" val="128727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AB0AB7-526E-4947-B3A7-4FAFC5667688}"/>
              </a:ext>
            </a:extLst>
          </p:cNvPr>
          <p:cNvSpPr txBox="1"/>
          <p:nvPr/>
        </p:nvSpPr>
        <p:spPr>
          <a:xfrm>
            <a:off x="1392572" y="260059"/>
            <a:ext cx="8900322" cy="738664"/>
          </a:xfrm>
          <a:prstGeom prst="rect">
            <a:avLst/>
          </a:prstGeom>
          <a:noFill/>
        </p:spPr>
        <p:txBody>
          <a:bodyPr wrap="none" rtlCol="0">
            <a:spAutoFit/>
          </a:bodyPr>
          <a:lstStyle/>
          <a:p>
            <a:r>
              <a:rPr lang="en-US" sz="2400" b="1" dirty="0"/>
              <a:t>Global Space-based Inter-Calibration System (GSICS) annual meeting</a:t>
            </a:r>
          </a:p>
          <a:p>
            <a:r>
              <a:rPr lang="en-US" b="1" dirty="0"/>
              <a:t>11-15 March 2024, Darmstadt, Germany</a:t>
            </a:r>
          </a:p>
        </p:txBody>
      </p:sp>
      <p:sp>
        <p:nvSpPr>
          <p:cNvPr id="7" name="TextBox 6">
            <a:extLst>
              <a:ext uri="{FF2B5EF4-FFF2-40B4-BE49-F238E27FC236}">
                <a16:creationId xmlns:a16="http://schemas.microsoft.com/office/drawing/2014/main" id="{77D840CE-09A0-4315-BF6C-83F3BAAE5627}"/>
              </a:ext>
            </a:extLst>
          </p:cNvPr>
          <p:cNvSpPr txBox="1"/>
          <p:nvPr/>
        </p:nvSpPr>
        <p:spPr>
          <a:xfrm>
            <a:off x="494949" y="1359017"/>
            <a:ext cx="10142291" cy="5262979"/>
          </a:xfrm>
          <a:prstGeom prst="rect">
            <a:avLst/>
          </a:prstGeom>
          <a:noFill/>
        </p:spPr>
        <p:txBody>
          <a:bodyPr wrap="square" rtlCol="0">
            <a:spAutoFit/>
          </a:bodyPr>
          <a:lstStyle/>
          <a:p>
            <a:pPr lvl="0"/>
            <a:r>
              <a:rPr lang="en-US" sz="2400" b="1" dirty="0">
                <a:solidFill>
                  <a:prstClr val="black"/>
                </a:solidFill>
              </a:rPr>
              <a:t>Conclusions</a:t>
            </a:r>
          </a:p>
          <a:p>
            <a:pPr lvl="0"/>
            <a:endParaRPr lang="en-US" sz="2400" b="1" dirty="0">
              <a:solidFill>
                <a:prstClr val="black"/>
              </a:solidFill>
            </a:endParaRPr>
          </a:p>
          <a:p>
            <a:pPr marL="342900" lvl="0" indent="-342900">
              <a:buFont typeface="+mj-lt"/>
              <a:buAutoNum type="arabicPeriod"/>
            </a:pPr>
            <a:r>
              <a:rPr lang="en-US" dirty="0">
                <a:solidFill>
                  <a:prstClr val="black"/>
                </a:solidFill>
              </a:rPr>
              <a:t>A straightforward quality control method is proposed to collect more hot pixels in </a:t>
            </a:r>
            <a:r>
              <a:rPr lang="en-US" dirty="0" err="1">
                <a:solidFill>
                  <a:prstClr val="black"/>
                </a:solidFill>
              </a:rPr>
              <a:t>CrIS</a:t>
            </a:r>
            <a:r>
              <a:rPr lang="en-US" dirty="0">
                <a:solidFill>
                  <a:prstClr val="black"/>
                </a:solidFill>
              </a:rPr>
              <a:t>-ABI infrared BT assessments</a:t>
            </a:r>
          </a:p>
          <a:p>
            <a:pPr marL="342900" lvl="0" indent="-342900">
              <a:buFont typeface="+mj-lt"/>
              <a:buAutoNum type="arabicPeriod"/>
            </a:pPr>
            <a:r>
              <a:rPr lang="en-US" dirty="0"/>
              <a:t>For hot pixels, </a:t>
            </a:r>
            <a:r>
              <a:rPr lang="en-US" dirty="0">
                <a:solidFill>
                  <a:prstClr val="black"/>
                </a:solidFill>
              </a:rPr>
              <a:t>the inter-comparison between </a:t>
            </a:r>
            <a:r>
              <a:rPr lang="en-US" dirty="0" err="1">
                <a:solidFill>
                  <a:prstClr val="black"/>
                </a:solidFill>
              </a:rPr>
              <a:t>CrIS</a:t>
            </a:r>
            <a:r>
              <a:rPr lang="en-US" dirty="0">
                <a:solidFill>
                  <a:prstClr val="black"/>
                </a:solidFill>
              </a:rPr>
              <a:t> and ABI shows obvious non-linear relationship at high scene BTs for the window channels. The BT difference can go higher than 0.5K when window channel scene BT is over 315K. However, the non-linearity response of absorptive channels are insensitive to scene BT variation</a:t>
            </a:r>
          </a:p>
          <a:p>
            <a:pPr marL="800100" lvl="1" indent="-342900">
              <a:buFont typeface="Wingdings" panose="05000000000000000000" pitchFamily="2" charset="2"/>
              <a:buChar char="§"/>
            </a:pPr>
            <a:r>
              <a:rPr lang="en-US" dirty="0">
                <a:solidFill>
                  <a:prstClr val="black"/>
                </a:solidFill>
              </a:rPr>
              <a:t>The root cause of such a nonlinear response needs to be further investigated. A possible explanation is that the </a:t>
            </a:r>
            <a:r>
              <a:rPr lang="en-US" dirty="0" err="1">
                <a:solidFill>
                  <a:prstClr val="black"/>
                </a:solidFill>
              </a:rPr>
              <a:t>CrIS</a:t>
            </a:r>
            <a:r>
              <a:rPr lang="en-US" dirty="0">
                <a:solidFill>
                  <a:prstClr val="black"/>
                </a:solidFill>
              </a:rPr>
              <a:t> hyper-spectral resolution is not high enough. The SNO between ABI and IASI is a possible method to investigate the spectral resolution contribution to the nonlinearity.</a:t>
            </a:r>
          </a:p>
          <a:p>
            <a:pPr marL="342900" lvl="0" indent="-342900">
              <a:buFont typeface="+mj-lt"/>
              <a:buAutoNum type="arabicPeriod"/>
            </a:pPr>
            <a:r>
              <a:rPr lang="en-US" dirty="0"/>
              <a:t>Other values of the method in this study</a:t>
            </a:r>
          </a:p>
          <a:p>
            <a:pPr marL="800100" lvl="1" indent="-342900">
              <a:buFont typeface="Wingdings" panose="05000000000000000000" pitchFamily="2" charset="2"/>
              <a:buChar char="§"/>
            </a:pPr>
            <a:r>
              <a:rPr lang="en-US" dirty="0"/>
              <a:t>The method in this study is also applicable for other LEO-GEO inter-sensor comparison analysis</a:t>
            </a:r>
          </a:p>
          <a:p>
            <a:pPr marL="800100" lvl="1" indent="-342900">
              <a:buFont typeface="Wingdings" panose="05000000000000000000" pitchFamily="2" charset="2"/>
              <a:buChar char="§"/>
            </a:pPr>
            <a:r>
              <a:rPr lang="en-US" dirty="0"/>
              <a:t>The method should be applicable for historical GOES measurements whose refresh rate is longer than 15 minutes. </a:t>
            </a:r>
          </a:p>
          <a:p>
            <a:pPr marL="1257300" lvl="2" indent="-342900">
              <a:buFont typeface="Wingdings" panose="05000000000000000000" pitchFamily="2" charset="2"/>
              <a:buChar char="§"/>
            </a:pPr>
            <a:r>
              <a:rPr lang="en-US" dirty="0"/>
              <a:t>The linear interpolation method to derive GEO datasets for SNO study is insensitive to the full disk refresh rate, no matter it is 10 or 15 minutes.</a:t>
            </a:r>
          </a:p>
        </p:txBody>
      </p:sp>
      <p:sp>
        <p:nvSpPr>
          <p:cNvPr id="8" name="Slide Number Placeholder 4">
            <a:extLst>
              <a:ext uri="{FF2B5EF4-FFF2-40B4-BE49-F238E27FC236}">
                <a16:creationId xmlns:a16="http://schemas.microsoft.com/office/drawing/2014/main" id="{72B39A0F-BEFB-4859-9701-63D577329DDD}"/>
              </a:ext>
            </a:extLst>
          </p:cNvPr>
          <p:cNvSpPr txBox="1">
            <a:spLocks/>
          </p:cNvSpPr>
          <p:nvPr/>
        </p:nvSpPr>
        <p:spPr>
          <a:xfrm>
            <a:off x="9399166"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54D694-28FC-4E33-B5EC-2F0705A708F8}" type="slidenum">
              <a:rPr lang="en-US" smtClean="0"/>
              <a:pPr algn="r"/>
              <a:t>11</a:t>
            </a:fld>
            <a:endParaRPr lang="en-US" dirty="0"/>
          </a:p>
        </p:txBody>
      </p:sp>
    </p:spTree>
    <p:extLst>
      <p:ext uri="{BB962C8B-B14F-4D97-AF65-F5344CB8AC3E}">
        <p14:creationId xmlns:p14="http://schemas.microsoft.com/office/powerpoint/2010/main" val="3198307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AB0AB7-526E-4947-B3A7-4FAFC5667688}"/>
              </a:ext>
            </a:extLst>
          </p:cNvPr>
          <p:cNvSpPr txBox="1"/>
          <p:nvPr/>
        </p:nvSpPr>
        <p:spPr>
          <a:xfrm>
            <a:off x="1392572" y="260059"/>
            <a:ext cx="8900322" cy="738664"/>
          </a:xfrm>
          <a:prstGeom prst="rect">
            <a:avLst/>
          </a:prstGeom>
          <a:noFill/>
        </p:spPr>
        <p:txBody>
          <a:bodyPr wrap="none" rtlCol="0">
            <a:spAutoFit/>
          </a:bodyPr>
          <a:lstStyle/>
          <a:p>
            <a:r>
              <a:rPr lang="en-US" sz="2400" b="1" dirty="0"/>
              <a:t>Global Space-based Inter-Calibration System (GSICS) annual meeting</a:t>
            </a:r>
          </a:p>
          <a:p>
            <a:r>
              <a:rPr lang="en-US" b="1" dirty="0"/>
              <a:t>11-15 March 2024, Darmstadt, Germany</a:t>
            </a:r>
          </a:p>
        </p:txBody>
      </p:sp>
      <p:sp>
        <p:nvSpPr>
          <p:cNvPr id="7" name="TextBox 6">
            <a:extLst>
              <a:ext uri="{FF2B5EF4-FFF2-40B4-BE49-F238E27FC236}">
                <a16:creationId xmlns:a16="http://schemas.microsoft.com/office/drawing/2014/main" id="{77D840CE-09A0-4315-BF6C-83F3BAAE5627}"/>
              </a:ext>
            </a:extLst>
          </p:cNvPr>
          <p:cNvSpPr txBox="1"/>
          <p:nvPr/>
        </p:nvSpPr>
        <p:spPr>
          <a:xfrm>
            <a:off x="229793" y="1225689"/>
            <a:ext cx="6199582" cy="4770537"/>
          </a:xfrm>
          <a:prstGeom prst="rect">
            <a:avLst/>
          </a:prstGeom>
          <a:noFill/>
        </p:spPr>
        <p:txBody>
          <a:bodyPr wrap="square" rtlCol="0">
            <a:spAutoFit/>
          </a:bodyPr>
          <a:lstStyle/>
          <a:p>
            <a:r>
              <a:rPr lang="en-US" sz="2400" b="1" dirty="0"/>
              <a:t>Motivations</a:t>
            </a:r>
          </a:p>
          <a:p>
            <a:pPr marL="342900" indent="-342900">
              <a:buFont typeface="+mj-lt"/>
              <a:buAutoNum type="arabicPeriod"/>
            </a:pPr>
            <a:r>
              <a:rPr lang="en-US" sz="1400" b="1" dirty="0"/>
              <a:t>The Integrated Calibration/Validation System (ICVS), hosted by the NOAA/NESDIS/STAR, is an comprehensive operational framework to monitor weather satellite instrument status and data quality. The inter-comparison between different satellites is a key component of ICVS system.</a:t>
            </a:r>
          </a:p>
          <a:p>
            <a:pPr marL="342900" indent="-342900">
              <a:buFont typeface="+mj-lt"/>
              <a:buAutoNum type="arabicPeriod"/>
            </a:pPr>
            <a:r>
              <a:rPr lang="en-US" sz="1400" b="1" dirty="0"/>
              <a:t>The inter-comparison between Advanced Baseline Imager (ABI) and Cross-track Infrared Sounder (</a:t>
            </a:r>
            <a:r>
              <a:rPr lang="en-US" sz="1400" b="1" dirty="0" err="1"/>
              <a:t>CrIS</a:t>
            </a:r>
            <a:r>
              <a:rPr lang="en-US" sz="1400" b="1" dirty="0"/>
              <a:t>) is widely studied and two data collection methods are popular:</a:t>
            </a:r>
          </a:p>
          <a:p>
            <a:pPr marL="800100" lvl="1" indent="-342900">
              <a:buFont typeface="+mj-lt"/>
              <a:buAutoNum type="arabicPeriod"/>
            </a:pPr>
            <a:r>
              <a:rPr lang="en-US" sz="1400" b="1" dirty="0"/>
              <a:t>the closest time between </a:t>
            </a:r>
            <a:r>
              <a:rPr lang="en-US" sz="1400" b="1" dirty="0" err="1"/>
              <a:t>CrIS</a:t>
            </a:r>
            <a:r>
              <a:rPr lang="en-US" sz="1400" b="1" dirty="0"/>
              <a:t> and ABI measurements is determined as the simultaneous nadir overpasses (SNO) time; </a:t>
            </a:r>
          </a:p>
          <a:p>
            <a:pPr marL="800100" lvl="1" indent="-342900">
              <a:buFont typeface="+mj-lt"/>
              <a:buAutoNum type="arabicPeriod"/>
            </a:pPr>
            <a:r>
              <a:rPr lang="en-US" sz="1400" b="1" dirty="0"/>
              <a:t>the brightness temperature (BT) uncertainty of ABI pixels within the </a:t>
            </a:r>
            <a:r>
              <a:rPr lang="en-US" sz="1400" b="1" dirty="0" err="1"/>
              <a:t>CrIS</a:t>
            </a:r>
            <a:r>
              <a:rPr lang="en-US" sz="1400" b="1" dirty="0"/>
              <a:t> footprints is used as criteria to reduce the uncertainty of </a:t>
            </a:r>
            <a:r>
              <a:rPr lang="en-US" sz="1400" b="1" dirty="0" err="1"/>
              <a:t>CrIS</a:t>
            </a:r>
            <a:r>
              <a:rPr lang="en-US" sz="1400" b="1" dirty="0"/>
              <a:t>-ABI data pairs.</a:t>
            </a:r>
          </a:p>
          <a:p>
            <a:pPr marL="342900" indent="-342900">
              <a:buFont typeface="+mj-lt"/>
              <a:buAutoNum type="arabicPeriod"/>
            </a:pPr>
            <a:r>
              <a:rPr lang="en-US" sz="1400" b="1" dirty="0"/>
              <a:t>Current </a:t>
            </a:r>
            <a:r>
              <a:rPr lang="en-US" sz="1400" b="1" dirty="0" err="1"/>
              <a:t>CrIS</a:t>
            </a:r>
            <a:r>
              <a:rPr lang="en-US" sz="1400" b="1" dirty="0"/>
              <a:t>-ABI SNO methods have difficulties collecting samples over chaotic scenarios</a:t>
            </a:r>
          </a:p>
          <a:p>
            <a:pPr marL="342900" indent="-342900">
              <a:buFont typeface="+mj-lt"/>
              <a:buAutoNum type="arabicPeriod"/>
            </a:pPr>
            <a:r>
              <a:rPr lang="en-US" sz="1400" b="1" dirty="0"/>
              <a:t>Hot scenes over land are usually removed by current algorithms because the BT uncertainty is scaled up with high temperatures</a:t>
            </a:r>
          </a:p>
          <a:p>
            <a:pPr marL="342900" indent="-342900">
              <a:buFont typeface="+mj-lt"/>
              <a:buAutoNum type="arabicPeriod"/>
            </a:pPr>
            <a:r>
              <a:rPr lang="en-US" sz="1400" b="1" dirty="0"/>
              <a:t>The performance of IR sensors at hot scenes is important for global temperature monitoring but is hard to get enough samples for calibration and climate study. We need to figure out a method to collect hot scene samples in </a:t>
            </a:r>
            <a:r>
              <a:rPr lang="en-US" sz="1400" b="1" dirty="0" err="1"/>
              <a:t>CrIS</a:t>
            </a:r>
            <a:r>
              <a:rPr lang="en-US" sz="1400" b="1" dirty="0"/>
              <a:t>-ABI SNO studies</a:t>
            </a:r>
          </a:p>
        </p:txBody>
      </p:sp>
      <p:sp>
        <p:nvSpPr>
          <p:cNvPr id="11" name="Slide Number Placeholder 4">
            <a:extLst>
              <a:ext uri="{FF2B5EF4-FFF2-40B4-BE49-F238E27FC236}">
                <a16:creationId xmlns:a16="http://schemas.microsoft.com/office/drawing/2014/main" id="{C9A698D9-A3B2-45BE-B869-E724C0DFF571}"/>
              </a:ext>
            </a:extLst>
          </p:cNvPr>
          <p:cNvSpPr txBox="1">
            <a:spLocks/>
          </p:cNvSpPr>
          <p:nvPr/>
        </p:nvSpPr>
        <p:spPr>
          <a:xfrm>
            <a:off x="9399166"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54D694-28FC-4E33-B5EC-2F0705A708F8}" type="slidenum">
              <a:rPr lang="en-US" smtClean="0"/>
              <a:pPr algn="r"/>
              <a:t>2</a:t>
            </a:fld>
            <a:endParaRPr lang="en-US" dirty="0"/>
          </a:p>
        </p:txBody>
      </p:sp>
      <p:pic>
        <p:nvPicPr>
          <p:cNvPr id="1026" name="Picture 2" descr="STAR ICVS LTM System Schematic Chart">
            <a:extLst>
              <a:ext uri="{FF2B5EF4-FFF2-40B4-BE49-F238E27FC236}">
                <a16:creationId xmlns:a16="http://schemas.microsoft.com/office/drawing/2014/main" id="{CE9E90DC-FDAF-4D69-A723-B6074CD7F7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75" y="2084248"/>
            <a:ext cx="5439768" cy="33861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67C9AA0-3E09-4763-B531-A5327A7E92EC}"/>
              </a:ext>
            </a:extLst>
          </p:cNvPr>
          <p:cNvSpPr/>
          <p:nvPr/>
        </p:nvSpPr>
        <p:spPr>
          <a:xfrm>
            <a:off x="6927427" y="5470386"/>
            <a:ext cx="4795095" cy="369332"/>
          </a:xfrm>
          <a:prstGeom prst="rect">
            <a:avLst/>
          </a:prstGeom>
        </p:spPr>
        <p:txBody>
          <a:bodyPr wrap="none">
            <a:spAutoFit/>
          </a:bodyPr>
          <a:lstStyle/>
          <a:p>
            <a:r>
              <a:rPr lang="en-US" dirty="0"/>
              <a:t>https://www.star.nesdis.noaa.gov/icvs/index.php</a:t>
            </a:r>
          </a:p>
        </p:txBody>
      </p:sp>
      <p:sp>
        <p:nvSpPr>
          <p:cNvPr id="8" name="TextBox 7">
            <a:extLst>
              <a:ext uri="{FF2B5EF4-FFF2-40B4-BE49-F238E27FC236}">
                <a16:creationId xmlns:a16="http://schemas.microsoft.com/office/drawing/2014/main" id="{E68F4946-E408-439F-9341-5C4EA795AE80}"/>
              </a:ext>
            </a:extLst>
          </p:cNvPr>
          <p:cNvSpPr txBox="1"/>
          <p:nvPr/>
        </p:nvSpPr>
        <p:spPr>
          <a:xfrm>
            <a:off x="9958235" y="1258687"/>
            <a:ext cx="1625061" cy="738664"/>
          </a:xfrm>
          <a:prstGeom prst="rect">
            <a:avLst/>
          </a:prstGeom>
          <a:noFill/>
          <a:ln>
            <a:solidFill>
              <a:srgbClr val="0000CC"/>
            </a:solidFill>
          </a:ln>
        </p:spPr>
        <p:txBody>
          <a:bodyPr wrap="square" rtlCol="0">
            <a:spAutoFit/>
          </a:bodyPr>
          <a:lstStyle/>
          <a:p>
            <a:r>
              <a:rPr lang="en-US" sz="1400" dirty="0">
                <a:solidFill>
                  <a:srgbClr val="0000CC"/>
                </a:solidFill>
              </a:rPr>
              <a:t>Inter-sensor comparison is part of the SQAS</a:t>
            </a:r>
          </a:p>
        </p:txBody>
      </p:sp>
      <p:cxnSp>
        <p:nvCxnSpPr>
          <p:cNvPr id="9" name="Straight Arrow Connector 8">
            <a:extLst>
              <a:ext uri="{FF2B5EF4-FFF2-40B4-BE49-F238E27FC236}">
                <a16:creationId xmlns:a16="http://schemas.microsoft.com/office/drawing/2014/main" id="{7F80759A-FAB9-44EE-9C77-A95945E3D068}"/>
              </a:ext>
            </a:extLst>
          </p:cNvPr>
          <p:cNvCxnSpPr>
            <a:cxnSpLocks/>
          </p:cNvCxnSpPr>
          <p:nvPr/>
        </p:nvCxnSpPr>
        <p:spPr>
          <a:xfrm flipH="1">
            <a:off x="9724292" y="1975108"/>
            <a:ext cx="387117" cy="6274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398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AB0AB7-526E-4947-B3A7-4FAFC5667688}"/>
              </a:ext>
            </a:extLst>
          </p:cNvPr>
          <p:cNvSpPr txBox="1"/>
          <p:nvPr/>
        </p:nvSpPr>
        <p:spPr>
          <a:xfrm>
            <a:off x="1392572" y="260059"/>
            <a:ext cx="8900322" cy="738664"/>
          </a:xfrm>
          <a:prstGeom prst="rect">
            <a:avLst/>
          </a:prstGeom>
          <a:noFill/>
        </p:spPr>
        <p:txBody>
          <a:bodyPr wrap="none" rtlCol="0">
            <a:spAutoFit/>
          </a:bodyPr>
          <a:lstStyle/>
          <a:p>
            <a:r>
              <a:rPr lang="en-US" sz="2400" b="1" dirty="0"/>
              <a:t>Global Space-based Inter-Calibration System (GSICS) annual meeting</a:t>
            </a:r>
          </a:p>
          <a:p>
            <a:r>
              <a:rPr lang="en-US" b="1" dirty="0"/>
              <a:t>11-15 March 2024, Darmstadt, Germany</a:t>
            </a:r>
          </a:p>
        </p:txBody>
      </p:sp>
      <p:sp>
        <p:nvSpPr>
          <p:cNvPr id="7" name="TextBox 6">
            <a:extLst>
              <a:ext uri="{FF2B5EF4-FFF2-40B4-BE49-F238E27FC236}">
                <a16:creationId xmlns:a16="http://schemas.microsoft.com/office/drawing/2014/main" id="{77D840CE-09A0-4315-BF6C-83F3BAAE5627}"/>
              </a:ext>
            </a:extLst>
          </p:cNvPr>
          <p:cNvSpPr txBox="1"/>
          <p:nvPr/>
        </p:nvSpPr>
        <p:spPr>
          <a:xfrm>
            <a:off x="293614" y="1359017"/>
            <a:ext cx="11400639" cy="3539430"/>
          </a:xfrm>
          <a:prstGeom prst="rect">
            <a:avLst/>
          </a:prstGeom>
          <a:noFill/>
        </p:spPr>
        <p:txBody>
          <a:bodyPr wrap="square" rtlCol="0">
            <a:spAutoFit/>
          </a:bodyPr>
          <a:lstStyle/>
          <a:p>
            <a:r>
              <a:rPr lang="en-US" sz="2000" b="1" dirty="0"/>
              <a:t>Data and Methods</a:t>
            </a:r>
          </a:p>
          <a:p>
            <a:pPr marL="457200" indent="-457200">
              <a:buAutoNum type="arabicParenR"/>
            </a:pPr>
            <a:r>
              <a:rPr lang="en-US" sz="2000" b="1" dirty="0"/>
              <a:t>Data</a:t>
            </a:r>
          </a:p>
          <a:p>
            <a:pPr marL="914400" lvl="1" indent="-457200">
              <a:buAutoNum type="arabicParenR"/>
            </a:pPr>
            <a:r>
              <a:rPr lang="en-US" sz="1600" b="1" dirty="0"/>
              <a:t>Full disk infrared (IR) measurements between 2019 and 2023 from GOES-16 and GOES-17 ABI</a:t>
            </a:r>
          </a:p>
          <a:p>
            <a:pPr marL="914400" lvl="1" indent="-457200">
              <a:buAutoNum type="arabicParenR"/>
            </a:pPr>
            <a:r>
              <a:rPr lang="en-US" sz="1600" b="1" dirty="0"/>
              <a:t>S-NPP and JPSS-1 (J01) </a:t>
            </a:r>
            <a:r>
              <a:rPr lang="en-US" sz="1600" b="1" dirty="0" err="1"/>
              <a:t>CrIS</a:t>
            </a:r>
            <a:r>
              <a:rPr lang="en-US" sz="1600" b="1" dirty="0"/>
              <a:t> hyperspectral infrared spectra</a:t>
            </a:r>
            <a:r>
              <a:rPr lang="en-US" sz="2000" b="1" dirty="0"/>
              <a:t> </a:t>
            </a:r>
          </a:p>
          <a:p>
            <a:pPr marL="457200" indent="-457200">
              <a:buAutoNum type="arabicParenR"/>
            </a:pPr>
            <a:r>
              <a:rPr lang="en-US" sz="2000" b="1" dirty="0"/>
              <a:t>Methods</a:t>
            </a:r>
          </a:p>
          <a:p>
            <a:pPr marL="914400" lvl="1" indent="-457200">
              <a:buAutoNum type="arabicParenR"/>
            </a:pPr>
            <a:r>
              <a:rPr lang="en-US" sz="1600" b="1" dirty="0"/>
              <a:t>The SNO between </a:t>
            </a:r>
            <a:r>
              <a:rPr lang="en-US" sz="1600" b="1" dirty="0" err="1"/>
              <a:t>CrIS</a:t>
            </a:r>
            <a:r>
              <a:rPr lang="en-US" sz="1600" b="1" dirty="0"/>
              <a:t> and ABI is defined as the moment when the spatial distance between J01 and GOES is shorter than 500KM and the temporal difference is shorter than 80 seconds</a:t>
            </a:r>
          </a:p>
          <a:p>
            <a:pPr marL="914400" lvl="1" indent="-457200">
              <a:buAutoNum type="arabicParenR"/>
            </a:pPr>
            <a:r>
              <a:rPr lang="en-US" sz="1600" b="1" dirty="0"/>
              <a:t>The ABI full disk measurements just before (t1) and after (t2) the SNO moment are temporally interpolated</a:t>
            </a:r>
          </a:p>
          <a:p>
            <a:pPr marL="914400" lvl="1" indent="-457200">
              <a:buAutoNum type="arabicParenR"/>
            </a:pPr>
            <a:endParaRPr lang="en-US" sz="1600" b="1" dirty="0"/>
          </a:p>
          <a:p>
            <a:pPr marL="914400" lvl="1" indent="-457200">
              <a:buAutoNum type="arabicParenR"/>
            </a:pPr>
            <a:endParaRPr lang="en-US" sz="1600" b="1" dirty="0"/>
          </a:p>
          <a:p>
            <a:pPr marL="914400" lvl="1" indent="-457200">
              <a:buAutoNum type="arabicParenR"/>
            </a:pPr>
            <a:endParaRPr lang="en-US" sz="1600" b="1" dirty="0"/>
          </a:p>
          <a:p>
            <a:pPr marL="914400" lvl="1" indent="-457200">
              <a:buAutoNum type="arabicParenR"/>
            </a:pPr>
            <a:r>
              <a:rPr lang="en-US" sz="1600" b="1" dirty="0"/>
              <a:t>The IR radiance of ABI pixels within the </a:t>
            </a:r>
            <a:r>
              <a:rPr lang="en-US" sz="1600" b="1" dirty="0" err="1"/>
              <a:t>CrIS</a:t>
            </a:r>
            <a:r>
              <a:rPr lang="en-US" sz="1600" b="1" dirty="0"/>
              <a:t> nadir footprints, i.e. the </a:t>
            </a:r>
            <a:r>
              <a:rPr lang="en-US" sz="1600" b="1" dirty="0" err="1"/>
              <a:t>CrIS</a:t>
            </a:r>
            <a:r>
              <a:rPr lang="en-US" sz="1600" b="1" dirty="0"/>
              <a:t> Field-Of-Regard (FOR) 13~18, is averaged</a:t>
            </a:r>
          </a:p>
          <a:p>
            <a:pPr marL="914400" lvl="1" indent="-457200">
              <a:buAutoNum type="arabicParenR"/>
            </a:pPr>
            <a:r>
              <a:rPr lang="en-US" sz="1600" b="1" dirty="0"/>
              <a:t>The </a:t>
            </a:r>
            <a:r>
              <a:rPr lang="en-US" sz="1600" b="1" dirty="0" err="1"/>
              <a:t>CrIS</a:t>
            </a:r>
            <a:r>
              <a:rPr lang="en-US" sz="1600" b="1" dirty="0"/>
              <a:t> hyperspectral radiance is convolved with ABI spectral response functions after gap filling [Xu et al. 2019] </a:t>
            </a: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5C8374A2-A712-4FD5-BA91-E29896941BC3}"/>
                  </a:ext>
                </a:extLst>
              </p:cNvPr>
              <p:cNvSpPr/>
              <p:nvPr/>
            </p:nvSpPr>
            <p:spPr>
              <a:xfrm>
                <a:off x="1770077" y="3573287"/>
                <a:ext cx="4936031" cy="468013"/>
              </a:xfrm>
              <a:prstGeom prst="rect">
                <a:avLst/>
              </a:prstGeom>
            </p:spPr>
            <p:txBody>
              <a:bodyPr wrap="none">
                <a:spAutoFit/>
              </a:bodyPr>
              <a:lstStyle/>
              <a:p>
                <a14:m>
                  <m:oMath xmlns:m="http://schemas.openxmlformats.org/officeDocument/2006/math">
                    <m:sSub>
                      <m:sSubPr>
                        <m:ctrlPr>
                          <a:rPr lang="en-US" sz="1600" i="1" smtClean="0">
                            <a:solidFill>
                              <a:srgbClr val="000000"/>
                            </a:solidFill>
                            <a:latin typeface="Cambria Math" panose="02040503050406030204" pitchFamily="18" charset="0"/>
                            <a:cs typeface="Times New Roman" panose="02020603050405020304" pitchFamily="18" charset="0"/>
                          </a:rPr>
                        </m:ctrlPr>
                      </m:sSub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𝑅</m:t>
                        </m:r>
                      </m:e>
                      <m: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𝑔𝑒𝑜</m:t>
                        </m:r>
                      </m:sub>
                    </m:s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en-US" sz="1600" i="1">
                            <a:solidFill>
                              <a:srgbClr val="000000"/>
                            </a:solidFill>
                            <a:latin typeface="Cambria Math" panose="02040503050406030204" pitchFamily="18" charset="0"/>
                            <a:cs typeface="Times New Roman" panose="02020603050405020304" pitchFamily="18" charset="0"/>
                          </a:rPr>
                        </m:ctrlPr>
                      </m:sSub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𝑡</m:t>
                        </m:r>
                      </m:e>
                      <m: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𝑠𝑛𝑜</m:t>
                        </m:r>
                      </m:sub>
                    </m:s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en-US" sz="1600" i="1">
                            <a:solidFill>
                              <a:srgbClr val="000000"/>
                            </a:solidFill>
                            <a:latin typeface="Cambria Math" panose="02040503050406030204" pitchFamily="18" charset="0"/>
                            <a:cs typeface="Times New Roman" panose="02020603050405020304" pitchFamily="18" charset="0"/>
                          </a:rPr>
                        </m:ctrlPr>
                      </m:sSub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𝑅</m:t>
                        </m:r>
                      </m:e>
                      <m:sub>
                        <m:r>
                          <a:rPr lang="en-US" sz="1600" b="0" i="1" smtClean="0">
                            <a:solidFill>
                              <a:srgbClr val="000000"/>
                            </a:solidFill>
                            <a:latin typeface="Cambria Math" panose="02040503050406030204" pitchFamily="18" charset="0"/>
                            <a:ea typeface="SimSun" panose="02010600030101010101" pitchFamily="2" charset="-122"/>
                            <a:cs typeface="Times New Roman" panose="02020603050405020304" pitchFamily="18" charset="0"/>
                          </a:rPr>
                          <m:t>𝑎𝑏𝑖</m:t>
                        </m:r>
                      </m:sub>
                    </m:s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en-US" sz="1600" i="1">
                            <a:solidFill>
                              <a:srgbClr val="000000"/>
                            </a:solidFill>
                            <a:latin typeface="Cambria Math" panose="02040503050406030204" pitchFamily="18" charset="0"/>
                            <a:cs typeface="Times New Roman" panose="02020603050405020304" pitchFamily="18" charset="0"/>
                          </a:rPr>
                        </m:ctrlPr>
                      </m:sSub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𝑡</m:t>
                        </m:r>
                      </m:e>
                      <m: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1</m:t>
                        </m:r>
                      </m:sub>
                    </m:s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f>
                      <m:fPr>
                        <m:ctrlPr>
                          <a:rPr lang="en-US" sz="1600" i="1">
                            <a:solidFill>
                              <a:srgbClr val="000000"/>
                            </a:solidFill>
                            <a:latin typeface="Cambria Math" panose="02040503050406030204" pitchFamily="18" charset="0"/>
                            <a:cs typeface="Times New Roman" panose="02020603050405020304" pitchFamily="18" charset="0"/>
                          </a:rPr>
                        </m:ctrlPr>
                      </m:fPr>
                      <m:num>
                        <m:sSub>
                          <m:sSubPr>
                            <m:ctrlPr>
                              <a:rPr lang="en-US" sz="1600" i="1">
                                <a:solidFill>
                                  <a:srgbClr val="000000"/>
                                </a:solidFill>
                                <a:latin typeface="Cambria Math" panose="02040503050406030204" pitchFamily="18" charset="0"/>
                                <a:cs typeface="Times New Roman" panose="02020603050405020304" pitchFamily="18" charset="0"/>
                              </a:rPr>
                            </m:ctrlPr>
                          </m:sSub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𝑡</m:t>
                            </m:r>
                          </m:e>
                          <m: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𝑠𝑛𝑜</m:t>
                            </m:r>
                          </m:sub>
                        </m:s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en-US" sz="1600" i="1">
                                <a:solidFill>
                                  <a:srgbClr val="000000"/>
                                </a:solidFill>
                                <a:latin typeface="Cambria Math" panose="02040503050406030204" pitchFamily="18" charset="0"/>
                                <a:cs typeface="Times New Roman" panose="02020603050405020304" pitchFamily="18" charset="0"/>
                              </a:rPr>
                            </m:ctrlPr>
                          </m:sSub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𝑡</m:t>
                            </m:r>
                          </m:e>
                          <m: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1</m:t>
                            </m:r>
                          </m:sub>
                        </m:sSub>
                      </m:num>
                      <m:den>
                        <m:sSub>
                          <m:sSubPr>
                            <m:ctrlPr>
                              <a:rPr lang="en-US" sz="1600" i="1">
                                <a:solidFill>
                                  <a:srgbClr val="000000"/>
                                </a:solidFill>
                                <a:latin typeface="Cambria Math" panose="02040503050406030204" pitchFamily="18" charset="0"/>
                                <a:cs typeface="Times New Roman" panose="02020603050405020304" pitchFamily="18" charset="0"/>
                              </a:rPr>
                            </m:ctrlPr>
                          </m:sSub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𝑡</m:t>
                            </m:r>
                          </m:e>
                          <m: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2</m:t>
                            </m:r>
                          </m:sub>
                        </m:s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en-US" sz="1600" i="1">
                                <a:solidFill>
                                  <a:srgbClr val="000000"/>
                                </a:solidFill>
                                <a:latin typeface="Cambria Math" panose="02040503050406030204" pitchFamily="18" charset="0"/>
                                <a:cs typeface="Times New Roman" panose="02020603050405020304" pitchFamily="18" charset="0"/>
                              </a:rPr>
                            </m:ctrlPr>
                          </m:sSub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𝑡</m:t>
                            </m:r>
                          </m:e>
                          <m: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1</m:t>
                            </m:r>
                          </m:sub>
                        </m:sSub>
                      </m:den>
                    </m:f>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en-US" sz="1600" i="1">
                            <a:solidFill>
                              <a:srgbClr val="000000"/>
                            </a:solidFill>
                            <a:latin typeface="Cambria Math" panose="02040503050406030204" pitchFamily="18" charset="0"/>
                            <a:cs typeface="Times New Roman" panose="02020603050405020304" pitchFamily="18" charset="0"/>
                          </a:rPr>
                        </m:ctrlPr>
                      </m:sSub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𝑅</m:t>
                        </m:r>
                      </m:e>
                      <m:sub>
                        <m:r>
                          <a:rPr lang="en-US" sz="1600" b="0" i="1" smtClean="0">
                            <a:solidFill>
                              <a:srgbClr val="000000"/>
                            </a:solidFill>
                            <a:latin typeface="Cambria Math" panose="02040503050406030204" pitchFamily="18" charset="0"/>
                            <a:ea typeface="SimSun" panose="02010600030101010101" pitchFamily="2" charset="-122"/>
                            <a:cs typeface="Times New Roman" panose="02020603050405020304" pitchFamily="18" charset="0"/>
                          </a:rPr>
                          <m:t>𝑎𝑏𝑖</m:t>
                        </m:r>
                      </m:sub>
                    </m:s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en-US" sz="1600" i="1">
                            <a:solidFill>
                              <a:srgbClr val="000000"/>
                            </a:solidFill>
                            <a:latin typeface="Cambria Math" panose="02040503050406030204" pitchFamily="18" charset="0"/>
                            <a:cs typeface="Times New Roman" panose="02020603050405020304" pitchFamily="18" charset="0"/>
                          </a:rPr>
                        </m:ctrlPr>
                      </m:sSub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𝑡</m:t>
                        </m:r>
                      </m:e>
                      <m: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2</m:t>
                        </m:r>
                      </m:sub>
                    </m:s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en-US" sz="1600" i="1">
                            <a:solidFill>
                              <a:srgbClr val="000000"/>
                            </a:solidFill>
                            <a:latin typeface="Cambria Math" panose="02040503050406030204" pitchFamily="18" charset="0"/>
                            <a:cs typeface="Times New Roman" panose="02020603050405020304" pitchFamily="18" charset="0"/>
                          </a:rPr>
                        </m:ctrlPr>
                      </m:sSub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𝑅</m:t>
                        </m:r>
                      </m:e>
                      <m:sub>
                        <m:r>
                          <a:rPr lang="en-US" sz="1600" b="0" i="1" smtClean="0">
                            <a:solidFill>
                              <a:srgbClr val="000000"/>
                            </a:solidFill>
                            <a:latin typeface="Cambria Math" panose="02040503050406030204" pitchFamily="18" charset="0"/>
                            <a:ea typeface="SimSun" panose="02010600030101010101" pitchFamily="2" charset="-122"/>
                            <a:cs typeface="Times New Roman" panose="02020603050405020304" pitchFamily="18" charset="0"/>
                          </a:rPr>
                          <m:t>𝑎𝑏𝑖</m:t>
                        </m:r>
                      </m:sub>
                    </m:s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en-US" sz="1600" i="1">
                            <a:solidFill>
                              <a:srgbClr val="000000"/>
                            </a:solidFill>
                            <a:latin typeface="Cambria Math" panose="02040503050406030204" pitchFamily="18" charset="0"/>
                            <a:cs typeface="Times New Roman" panose="02020603050405020304" pitchFamily="18" charset="0"/>
                          </a:rPr>
                        </m:ctrlPr>
                      </m:sSub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𝑡</m:t>
                        </m:r>
                      </m:e>
                      <m: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1</m:t>
                        </m:r>
                      </m:sub>
                    </m:sSub>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oMath>
                </a14:m>
                <a:r>
                  <a:rPr lang="en-US" sz="1600" dirty="0">
                    <a:solidFill>
                      <a:srgbClr val="000000"/>
                    </a:solidFill>
                    <a:latin typeface="Times New Roman" panose="02020603050405020304" pitchFamily="18" charset="0"/>
                    <a:ea typeface="SimSun" panose="02010600030101010101" pitchFamily="2" charset="-122"/>
                  </a:rPr>
                  <a:t> </a:t>
                </a:r>
                <a:endParaRPr lang="en-US" sz="1600" dirty="0"/>
              </a:p>
            </p:txBody>
          </p:sp>
        </mc:Choice>
        <mc:Fallback xmlns="">
          <p:sp>
            <p:nvSpPr>
              <p:cNvPr id="5" name="Rectangle 4">
                <a:extLst>
                  <a:ext uri="{FF2B5EF4-FFF2-40B4-BE49-F238E27FC236}">
                    <a16:creationId xmlns:a16="http://schemas.microsoft.com/office/drawing/2014/main" id="{5C8374A2-A712-4FD5-BA91-E29896941BC3}"/>
                  </a:ext>
                </a:extLst>
              </p:cNvPr>
              <p:cNvSpPr>
                <a:spLocks noRot="1" noChangeAspect="1" noMove="1" noResize="1" noEditPoints="1" noAdjustHandles="1" noChangeArrowheads="1" noChangeShapeType="1" noTextEdit="1"/>
              </p:cNvSpPr>
              <p:nvPr/>
            </p:nvSpPr>
            <p:spPr>
              <a:xfrm>
                <a:off x="1770077" y="3573287"/>
                <a:ext cx="4936031" cy="46801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73CA2921-B138-48D5-8900-60A7DA425EF8}"/>
                  </a:ext>
                </a:extLst>
              </p:cNvPr>
              <p:cNvSpPr/>
              <p:nvPr/>
            </p:nvSpPr>
            <p:spPr>
              <a:xfrm>
                <a:off x="1770077" y="4006043"/>
                <a:ext cx="8758107" cy="276999"/>
              </a:xfrm>
              <a:prstGeom prst="rect">
                <a:avLst/>
              </a:prstGeom>
            </p:spPr>
            <p:txBody>
              <a:bodyPr wrap="square">
                <a:spAutoFit/>
              </a:bodyPr>
              <a:lstStyle/>
              <a:p>
                <a14:m>
                  <m:oMath xmlns:m="http://schemas.openxmlformats.org/officeDocument/2006/math">
                    <m:sSub>
                      <m:sSubPr>
                        <m:ctrlPr>
                          <a:rPr lang="en-US" sz="1200" i="1" smtClean="0">
                            <a:solidFill>
                              <a:srgbClr val="FF0000"/>
                            </a:solidFill>
                            <a:latin typeface="Cambria Math" panose="02040503050406030204" pitchFamily="18" charset="0"/>
                            <a:cs typeface="Times New Roman" panose="02020603050405020304" pitchFamily="18" charset="0"/>
                          </a:rPr>
                        </m:ctrlPr>
                      </m:sSubPr>
                      <m:e>
                        <m:r>
                          <a:rPr lang="en-US" sz="12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𝑅</m:t>
                        </m:r>
                      </m:e>
                      <m:sub>
                        <m:r>
                          <a:rPr lang="en-US" sz="1200" b="0" i="1" smtClean="0">
                            <a:solidFill>
                              <a:srgbClr val="000000"/>
                            </a:solidFill>
                            <a:latin typeface="Cambria Math" panose="02040503050406030204" pitchFamily="18" charset="0"/>
                            <a:ea typeface="SimSun" panose="02010600030101010101" pitchFamily="2" charset="-122"/>
                            <a:cs typeface="Times New Roman" panose="02020603050405020304" pitchFamily="18" charset="0"/>
                          </a:rPr>
                          <m:t>𝑎𝑏𝑖</m:t>
                        </m:r>
                      </m:sub>
                    </m:sSub>
                    <m:r>
                      <a:rPr lang="en-US" sz="12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en-US" sz="1200" i="1">
                            <a:solidFill>
                              <a:srgbClr val="FF0000"/>
                            </a:solidFill>
                            <a:latin typeface="Cambria Math" panose="02040503050406030204" pitchFamily="18" charset="0"/>
                            <a:cs typeface="Times New Roman" panose="02020603050405020304" pitchFamily="18" charset="0"/>
                          </a:rPr>
                        </m:ctrlPr>
                      </m:sSubPr>
                      <m:e>
                        <m:r>
                          <a:rPr lang="en-US" sz="12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𝑡</m:t>
                        </m:r>
                      </m:e>
                      <m:sub>
                        <m:r>
                          <a:rPr lang="en-US" sz="12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1</m:t>
                        </m:r>
                      </m:sub>
                    </m:sSub>
                    <m:r>
                      <a:rPr lang="en-US" sz="12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oMath>
                </a14:m>
                <a:r>
                  <a:rPr lang="en-US" sz="1200" dirty="0">
                    <a:solidFill>
                      <a:srgbClr val="000000"/>
                    </a:solidFill>
                    <a:latin typeface="Times New Roman" panose="02020603050405020304" pitchFamily="18" charset="0"/>
                    <a:ea typeface="SimSun" panose="02010600030101010101" pitchFamily="2" charset="-122"/>
                  </a:rPr>
                  <a:t> and </a:t>
                </a:r>
                <a14:m>
                  <m:oMath xmlns:m="http://schemas.openxmlformats.org/officeDocument/2006/math">
                    <m:sSub>
                      <m:sSubPr>
                        <m:ctrlPr>
                          <a:rPr lang="en-US" sz="1200" i="1">
                            <a:solidFill>
                              <a:srgbClr val="FF0000"/>
                            </a:solidFill>
                            <a:latin typeface="Cambria Math" panose="02040503050406030204" pitchFamily="18" charset="0"/>
                            <a:cs typeface="Times New Roman" panose="02020603050405020304" pitchFamily="18" charset="0"/>
                          </a:rPr>
                        </m:ctrlPr>
                      </m:sSubPr>
                      <m:e>
                        <m:r>
                          <a:rPr lang="en-US" sz="12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𝑅</m:t>
                        </m:r>
                      </m:e>
                      <m:sub>
                        <m:r>
                          <a:rPr lang="en-US" sz="1200" b="0" i="1" smtClean="0">
                            <a:solidFill>
                              <a:srgbClr val="000000"/>
                            </a:solidFill>
                            <a:latin typeface="Cambria Math" panose="02040503050406030204" pitchFamily="18" charset="0"/>
                            <a:ea typeface="SimSun" panose="02010600030101010101" pitchFamily="2" charset="-122"/>
                            <a:cs typeface="Times New Roman" panose="02020603050405020304" pitchFamily="18" charset="0"/>
                          </a:rPr>
                          <m:t>𝑎𝑏𝑖</m:t>
                        </m:r>
                      </m:sub>
                    </m:sSub>
                    <m:r>
                      <a:rPr lang="en-US" sz="12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en-US" sz="1200" i="1">
                            <a:solidFill>
                              <a:srgbClr val="FF0000"/>
                            </a:solidFill>
                            <a:latin typeface="Cambria Math" panose="02040503050406030204" pitchFamily="18" charset="0"/>
                            <a:cs typeface="Times New Roman" panose="02020603050405020304" pitchFamily="18" charset="0"/>
                          </a:rPr>
                        </m:ctrlPr>
                      </m:sSubPr>
                      <m:e>
                        <m:r>
                          <a:rPr lang="en-US" sz="12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𝑡</m:t>
                        </m:r>
                      </m:e>
                      <m:sub>
                        <m:r>
                          <a:rPr lang="en-US" sz="12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2</m:t>
                        </m:r>
                      </m:sub>
                    </m:sSub>
                    <m:r>
                      <a:rPr lang="en-US" sz="12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oMath>
                </a14:m>
                <a:r>
                  <a:rPr lang="en-US" sz="1200" dirty="0">
                    <a:solidFill>
                      <a:srgbClr val="000000"/>
                    </a:solidFill>
                    <a:latin typeface="Times New Roman" panose="02020603050405020304" pitchFamily="18" charset="0"/>
                    <a:ea typeface="SimSun" panose="02010600030101010101" pitchFamily="2" charset="-122"/>
                  </a:rPr>
                  <a:t> are the mean radiance values of ABI pixels inside of </a:t>
                </a:r>
                <a:r>
                  <a:rPr lang="en-US" sz="1200" dirty="0" err="1">
                    <a:solidFill>
                      <a:srgbClr val="000000"/>
                    </a:solidFill>
                    <a:latin typeface="Times New Roman" panose="02020603050405020304" pitchFamily="18" charset="0"/>
                    <a:ea typeface="SimSun" panose="02010600030101010101" pitchFamily="2" charset="-122"/>
                  </a:rPr>
                  <a:t>CrIS</a:t>
                </a:r>
                <a:r>
                  <a:rPr lang="en-US" sz="1200" dirty="0">
                    <a:solidFill>
                      <a:srgbClr val="000000"/>
                    </a:solidFill>
                    <a:latin typeface="Times New Roman" panose="02020603050405020304" pitchFamily="18" charset="0"/>
                    <a:ea typeface="SimSun" panose="02010600030101010101" pitchFamily="2" charset="-122"/>
                  </a:rPr>
                  <a:t> footprint at </a:t>
                </a:r>
                <a14:m>
                  <m:oMath xmlns:m="http://schemas.openxmlformats.org/officeDocument/2006/math">
                    <m:sSub>
                      <m:sSubPr>
                        <m:ctrlPr>
                          <a:rPr lang="en-US" sz="1200" i="1">
                            <a:solidFill>
                              <a:srgbClr val="FF0000"/>
                            </a:solidFill>
                            <a:latin typeface="Cambria Math" panose="02040503050406030204" pitchFamily="18" charset="0"/>
                            <a:cs typeface="Times New Roman" panose="02020603050405020304" pitchFamily="18" charset="0"/>
                          </a:rPr>
                        </m:ctrlPr>
                      </m:sSubPr>
                      <m:e>
                        <m:r>
                          <a:rPr lang="en-US" sz="12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𝑡</m:t>
                        </m:r>
                      </m:e>
                      <m:sub>
                        <m:r>
                          <a:rPr lang="en-US" sz="12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1200" dirty="0">
                    <a:solidFill>
                      <a:srgbClr val="000000"/>
                    </a:solidFill>
                    <a:latin typeface="Times New Roman" panose="02020603050405020304" pitchFamily="18" charset="0"/>
                    <a:ea typeface="SimSun" panose="02010600030101010101" pitchFamily="2" charset="-122"/>
                  </a:rPr>
                  <a:t> and </a:t>
                </a:r>
                <a14:m>
                  <m:oMath xmlns:m="http://schemas.openxmlformats.org/officeDocument/2006/math">
                    <m:sSub>
                      <m:sSubPr>
                        <m:ctrlPr>
                          <a:rPr lang="en-US" sz="1200" i="1">
                            <a:solidFill>
                              <a:srgbClr val="FF0000"/>
                            </a:solidFill>
                            <a:latin typeface="Cambria Math" panose="02040503050406030204" pitchFamily="18" charset="0"/>
                            <a:cs typeface="Times New Roman" panose="02020603050405020304" pitchFamily="18" charset="0"/>
                          </a:rPr>
                        </m:ctrlPr>
                      </m:sSubPr>
                      <m:e>
                        <m:r>
                          <a:rPr lang="en-US" sz="12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𝑡</m:t>
                        </m:r>
                      </m:e>
                      <m:sub>
                        <m:r>
                          <a:rPr lang="en-US" sz="12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2</m:t>
                        </m:r>
                      </m:sub>
                    </m:sSub>
                  </m:oMath>
                </a14:m>
                <a:r>
                  <a:rPr lang="en-US" sz="1200" dirty="0">
                    <a:solidFill>
                      <a:srgbClr val="000000"/>
                    </a:solidFill>
                    <a:latin typeface="Times New Roman" panose="02020603050405020304" pitchFamily="18" charset="0"/>
                    <a:ea typeface="SimSun" panose="02010600030101010101" pitchFamily="2" charset="-122"/>
                  </a:rPr>
                  <a:t>, respectively.</a:t>
                </a:r>
                <a:endParaRPr lang="en-US" sz="1200" dirty="0"/>
              </a:p>
            </p:txBody>
          </p:sp>
        </mc:Choice>
        <mc:Fallback xmlns="">
          <p:sp>
            <p:nvSpPr>
              <p:cNvPr id="2" name="Rectangle 1">
                <a:extLst>
                  <a:ext uri="{FF2B5EF4-FFF2-40B4-BE49-F238E27FC236}">
                    <a16:creationId xmlns:a16="http://schemas.microsoft.com/office/drawing/2014/main" id="{73CA2921-B138-48D5-8900-60A7DA425EF8}"/>
                  </a:ext>
                </a:extLst>
              </p:cNvPr>
              <p:cNvSpPr>
                <a:spLocks noRot="1" noChangeAspect="1" noMove="1" noResize="1" noEditPoints="1" noAdjustHandles="1" noChangeArrowheads="1" noChangeShapeType="1" noTextEdit="1"/>
              </p:cNvSpPr>
              <p:nvPr/>
            </p:nvSpPr>
            <p:spPr>
              <a:xfrm>
                <a:off x="1770077" y="4006043"/>
                <a:ext cx="8758107" cy="276999"/>
              </a:xfrm>
              <a:prstGeom prst="rect">
                <a:avLst/>
              </a:prstGeom>
              <a:blipFill>
                <a:blip r:embed="rId3"/>
                <a:stretch>
                  <a:fillRect b="-152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F157A4A5-AB6C-43D8-A0CB-447A1F39D489}"/>
                  </a:ext>
                </a:extLst>
              </p:cNvPr>
              <p:cNvSpPr/>
              <p:nvPr/>
            </p:nvSpPr>
            <p:spPr>
              <a:xfrm>
                <a:off x="1770077" y="4871496"/>
                <a:ext cx="2341667" cy="580736"/>
              </a:xfrm>
              <a:prstGeom prst="rect">
                <a:avLst/>
              </a:prstGeom>
            </p:spPr>
            <p:txBody>
              <a:bodyPr wrap="none">
                <a:spAutoFit/>
              </a:bodyPr>
              <a:lstStyle/>
              <a:p>
                <a14:m>
                  <m:oMath xmlns:m="http://schemas.openxmlformats.org/officeDocument/2006/math">
                    <m:sSub>
                      <m:sSubPr>
                        <m:ctrlPr>
                          <a:rPr lang="en-US" sz="1600" i="1" smtClean="0">
                            <a:solidFill>
                              <a:srgbClr val="000000"/>
                            </a:solidFill>
                            <a:latin typeface="Cambria Math" panose="02040503050406030204" pitchFamily="18" charset="0"/>
                            <a:cs typeface="Times New Roman" panose="02020603050405020304" pitchFamily="18" charset="0"/>
                          </a:rPr>
                        </m:ctrlPr>
                      </m:sSub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𝑅</m:t>
                        </m:r>
                      </m:e>
                      <m:sub>
                        <m:r>
                          <a:rPr lang="en-US" sz="1600" b="0" i="1" smtClean="0">
                            <a:solidFill>
                              <a:srgbClr val="000000"/>
                            </a:solidFill>
                            <a:latin typeface="Cambria Math" panose="02040503050406030204" pitchFamily="18" charset="0"/>
                            <a:ea typeface="SimSun" panose="02010600030101010101" pitchFamily="2" charset="-122"/>
                            <a:cs typeface="Times New Roman" panose="02020603050405020304" pitchFamily="18" charset="0"/>
                          </a:rPr>
                          <m:t>𝑙</m:t>
                        </m:r>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𝑒𝑜</m:t>
                        </m:r>
                      </m:sub>
                    </m:sSub>
                    <m:r>
                      <a:rPr lang="en-US" sz="1600">
                        <a:solidFill>
                          <a:srgbClr val="000000"/>
                        </a:solidFill>
                        <a:latin typeface="Cambria Math" panose="02040503050406030204" pitchFamily="18" charset="0"/>
                        <a:ea typeface="SimSun" panose="02010600030101010101" pitchFamily="2" charset="-122"/>
                        <a:cs typeface="Cambria Math" panose="02040503050406030204" pitchFamily="18" charset="0"/>
                      </a:rPr>
                      <m:t>=</m:t>
                    </m:r>
                    <m:f>
                      <m:fPr>
                        <m:ctrlPr>
                          <a:rPr lang="en-US" sz="1600" i="1">
                            <a:solidFill>
                              <a:srgbClr val="000000"/>
                            </a:solidFill>
                            <a:latin typeface="Cambria Math" panose="02040503050406030204" pitchFamily="18" charset="0"/>
                            <a:cs typeface="Times New Roman" panose="02020603050405020304" pitchFamily="18" charset="0"/>
                          </a:rPr>
                        </m:ctrlPr>
                      </m:fPr>
                      <m:num>
                        <m:nary>
                          <m:naryPr>
                            <m:chr m:val="∑"/>
                            <m:grow m:val="on"/>
                            <m:ctrlPr>
                              <a:rPr lang="en-US" sz="1600" i="1">
                                <a:solidFill>
                                  <a:srgbClr val="000000"/>
                                </a:solidFill>
                                <a:latin typeface="Cambria Math" panose="02040503050406030204" pitchFamily="18" charset="0"/>
                                <a:cs typeface="Times New Roman" panose="02020603050405020304" pitchFamily="18" charset="0"/>
                              </a:rPr>
                            </m:ctrlPr>
                          </m:naryPr>
                          <m:sub>
                            <m:r>
                              <a:rPr lang="en-US" sz="16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𝑣</m:t>
                            </m:r>
                            <m:r>
                              <a:rPr lang="en-US" sz="16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1</m:t>
                            </m:r>
                          </m:sub>
                          <m:sup>
                            <m:r>
                              <a:rPr lang="en-US" sz="16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𝑣</m:t>
                            </m:r>
                            <m:r>
                              <a:rPr lang="en-US" sz="16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2</m:t>
                            </m:r>
                          </m:sup>
                          <m:e>
                            <m:sSub>
                              <m:sSubPr>
                                <m:ctrlPr>
                                  <a:rPr lang="en-US" sz="1600" i="1" smtClean="0">
                                    <a:solidFill>
                                      <a:srgbClr val="000000"/>
                                    </a:solidFill>
                                    <a:latin typeface="Cambria Math" panose="02040503050406030204" pitchFamily="18" charset="0"/>
                                    <a:cs typeface="Times New Roman" panose="02020603050405020304" pitchFamily="18" charset="0"/>
                                  </a:rPr>
                                </m:ctrlPr>
                              </m:sSub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𝑅</m:t>
                                </m:r>
                              </m:e>
                              <m:sub>
                                <m:r>
                                  <a:rPr lang="en-US" sz="1600" b="0" i="1" smtClean="0">
                                    <a:solidFill>
                                      <a:srgbClr val="000000"/>
                                    </a:solidFill>
                                    <a:latin typeface="Cambria Math" panose="02040503050406030204" pitchFamily="18" charset="0"/>
                                    <a:ea typeface="SimSun" panose="02010600030101010101" pitchFamily="2" charset="-122"/>
                                    <a:cs typeface="Times New Roman" panose="02020603050405020304" pitchFamily="18" charset="0"/>
                                  </a:rPr>
                                  <m:t>𝑐𝑟𝑖𝑠</m:t>
                                </m:r>
                              </m:sub>
                            </m:sSub>
                            <m:d>
                              <m:dPr>
                                <m:ctrlPr>
                                  <a:rPr lang="en-US" sz="1600" i="1">
                                    <a:solidFill>
                                      <a:srgbClr val="000000"/>
                                    </a:solidFill>
                                    <a:latin typeface="Cambria Math" panose="02040503050406030204" pitchFamily="18" charset="0"/>
                                    <a:cs typeface="Times New Roman" panose="02020603050405020304" pitchFamily="18" charset="0"/>
                                  </a:rPr>
                                </m:ctrlPr>
                              </m:d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𝑣</m:t>
                                </m:r>
                              </m:e>
                            </m:d>
                            <m:r>
                              <a:rPr lang="en-US" sz="16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𝑆</m:t>
                            </m:r>
                            <m:d>
                              <m:dPr>
                                <m:ctrlPr>
                                  <a:rPr lang="en-US" sz="1600" i="1">
                                    <a:solidFill>
                                      <a:srgbClr val="000000"/>
                                    </a:solidFill>
                                    <a:latin typeface="Cambria Math" panose="02040503050406030204" pitchFamily="18" charset="0"/>
                                    <a:cs typeface="Times New Roman" panose="02020603050405020304" pitchFamily="18" charset="0"/>
                                  </a:rPr>
                                </m:ctrlPr>
                              </m:d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𝑣</m:t>
                                </m:r>
                              </m:e>
                            </m:d>
                            <m:r>
                              <a:rPr lang="en-US" sz="16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r>
                              <a:rPr lang="en-US" sz="16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𝛥</m:t>
                            </m:r>
                            <m:r>
                              <a:rPr lang="en-US" sz="16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𝑣</m:t>
                            </m:r>
                          </m:e>
                        </m:nary>
                      </m:num>
                      <m:den>
                        <m:nary>
                          <m:naryPr>
                            <m:chr m:val="∑"/>
                            <m:grow m:val="on"/>
                            <m:ctrlPr>
                              <a:rPr lang="en-US" sz="1600" i="1">
                                <a:solidFill>
                                  <a:srgbClr val="000000"/>
                                </a:solidFill>
                                <a:latin typeface="Cambria Math" panose="02040503050406030204" pitchFamily="18" charset="0"/>
                                <a:cs typeface="Times New Roman" panose="02020603050405020304" pitchFamily="18" charset="0"/>
                              </a:rPr>
                            </m:ctrlPr>
                          </m:naryPr>
                          <m:sub>
                            <m:r>
                              <a:rPr lang="en-US" sz="16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𝑣</m:t>
                            </m:r>
                            <m:r>
                              <a:rPr lang="en-US" sz="16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1</m:t>
                            </m:r>
                          </m:sub>
                          <m:sup>
                            <m:r>
                              <a:rPr lang="en-US" sz="16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𝑣</m:t>
                            </m:r>
                            <m:r>
                              <a:rPr lang="en-US" sz="16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2</m:t>
                            </m:r>
                          </m:sup>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𝑆</m:t>
                            </m:r>
                            <m:d>
                              <m:dPr>
                                <m:ctrlPr>
                                  <a:rPr lang="en-US" sz="1600" i="1">
                                    <a:solidFill>
                                      <a:srgbClr val="000000"/>
                                    </a:solidFill>
                                    <a:latin typeface="Cambria Math" panose="02040503050406030204" pitchFamily="18" charset="0"/>
                                    <a:cs typeface="Times New Roman" panose="02020603050405020304" pitchFamily="18" charset="0"/>
                                  </a:rPr>
                                </m:ctrlPr>
                              </m:dPr>
                              <m:e>
                                <m:r>
                                  <a:rPr lang="en-US" sz="16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𝑣</m:t>
                                </m:r>
                              </m:e>
                            </m:d>
                            <m:r>
                              <a:rPr lang="en-US" sz="16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m:t>
                            </m:r>
                            <m:r>
                              <a:rPr lang="en-US" sz="16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𝛥</m:t>
                            </m:r>
                            <m:r>
                              <a:rPr lang="en-US" sz="1600" i="1">
                                <a:solidFill>
                                  <a:srgbClr val="000000"/>
                                </a:solidFill>
                                <a:latin typeface="Cambria Math" panose="02040503050406030204" pitchFamily="18" charset="0"/>
                                <a:ea typeface="Cambria Math" panose="02040503050406030204" pitchFamily="18" charset="0"/>
                                <a:cs typeface="Cambria Math" panose="02040503050406030204" pitchFamily="18" charset="0"/>
                              </a:rPr>
                              <m:t>𝑣</m:t>
                            </m:r>
                          </m:e>
                        </m:nary>
                      </m:den>
                    </m:f>
                  </m:oMath>
                </a14:m>
                <a:r>
                  <a:rPr lang="en-US" sz="1600" dirty="0">
                    <a:solidFill>
                      <a:srgbClr val="000000"/>
                    </a:solidFill>
                    <a:latin typeface="Times New Roman" panose="02020603050405020304" pitchFamily="18" charset="0"/>
                    <a:ea typeface="SimSun" panose="02010600030101010101" pitchFamily="2" charset="-122"/>
                  </a:rPr>
                  <a:t> </a:t>
                </a:r>
                <a:endParaRPr lang="en-US" sz="1600" dirty="0"/>
              </a:p>
            </p:txBody>
          </p:sp>
        </mc:Choice>
        <mc:Fallback xmlns="">
          <p:sp>
            <p:nvSpPr>
              <p:cNvPr id="6" name="Rectangle 5">
                <a:extLst>
                  <a:ext uri="{FF2B5EF4-FFF2-40B4-BE49-F238E27FC236}">
                    <a16:creationId xmlns:a16="http://schemas.microsoft.com/office/drawing/2014/main" id="{F157A4A5-AB6C-43D8-A0CB-447A1F39D489}"/>
                  </a:ext>
                </a:extLst>
              </p:cNvPr>
              <p:cNvSpPr>
                <a:spLocks noRot="1" noChangeAspect="1" noMove="1" noResize="1" noEditPoints="1" noAdjustHandles="1" noChangeArrowheads="1" noChangeShapeType="1" noTextEdit="1"/>
              </p:cNvSpPr>
              <p:nvPr/>
            </p:nvSpPr>
            <p:spPr>
              <a:xfrm>
                <a:off x="1770077" y="4871496"/>
                <a:ext cx="2341667" cy="580736"/>
              </a:xfrm>
              <a:prstGeom prst="rect">
                <a:avLst/>
              </a:prstGeom>
              <a:blipFill>
                <a:blip r:embed="rId4"/>
                <a:stretch>
                  <a:fillRect/>
                </a:stretch>
              </a:blipFill>
            </p:spPr>
            <p:txBody>
              <a:bodyPr/>
              <a:lstStyle/>
              <a:p>
                <a:r>
                  <a:rPr lang="en-US">
                    <a:noFill/>
                  </a:rPr>
                  <a:t> </a:t>
                </a:r>
              </a:p>
            </p:txBody>
          </p:sp>
        </mc:Fallback>
      </mc:AlternateContent>
      <p:sp>
        <p:nvSpPr>
          <p:cNvPr id="3" name="Rectangle 2">
            <a:extLst>
              <a:ext uri="{FF2B5EF4-FFF2-40B4-BE49-F238E27FC236}">
                <a16:creationId xmlns:a16="http://schemas.microsoft.com/office/drawing/2014/main" id="{C5DFE7ED-15EA-4737-863E-BBCA43D8A3CC}"/>
              </a:ext>
            </a:extLst>
          </p:cNvPr>
          <p:cNvSpPr/>
          <p:nvPr/>
        </p:nvSpPr>
        <p:spPr>
          <a:xfrm>
            <a:off x="362124" y="6253107"/>
            <a:ext cx="11263618" cy="461665"/>
          </a:xfrm>
          <a:prstGeom prst="rect">
            <a:avLst/>
          </a:prstGeom>
        </p:spPr>
        <p:txBody>
          <a:bodyPr wrap="square">
            <a:spAutoFit/>
          </a:bodyPr>
          <a:lstStyle/>
          <a:p>
            <a:r>
              <a:rPr lang="en-US" sz="1200" dirty="0">
                <a:latin typeface="Times New Roman" panose="02020603050405020304" pitchFamily="18" charset="0"/>
                <a:ea typeface="Times New Roman" panose="02020603050405020304" pitchFamily="18" charset="0"/>
              </a:rPr>
              <a:t>H. Xu, Y. Chen and L. Wang, "Cross-Track Infrared Sounder Spectral Gap Filling Toward Improving Intercalibration Uncertainties," in </a:t>
            </a:r>
            <a:r>
              <a:rPr lang="en-US" sz="1200" i="1" dirty="0">
                <a:solidFill>
                  <a:srgbClr val="000000"/>
                </a:solidFill>
                <a:latin typeface="Times New Roman" panose="02020603050405020304" pitchFamily="18" charset="0"/>
                <a:ea typeface="SimSun" panose="02010600030101010101" pitchFamily="2" charset="-122"/>
              </a:rPr>
              <a:t>IEEE Trans. </a:t>
            </a:r>
            <a:r>
              <a:rPr lang="en-US" sz="1200" i="1" dirty="0" err="1">
                <a:solidFill>
                  <a:srgbClr val="000000"/>
                </a:solidFill>
                <a:latin typeface="Times New Roman" panose="02020603050405020304" pitchFamily="18" charset="0"/>
                <a:ea typeface="SimSun" panose="02010600030101010101" pitchFamily="2" charset="-122"/>
              </a:rPr>
              <a:t>Geosci</a:t>
            </a:r>
            <a:r>
              <a:rPr lang="en-US" sz="1200" i="1" dirty="0">
                <a:solidFill>
                  <a:srgbClr val="000000"/>
                </a:solidFill>
                <a:latin typeface="Times New Roman" panose="02020603050405020304" pitchFamily="18" charset="0"/>
                <a:ea typeface="SimSun" panose="02010600030101010101" pitchFamily="2" charset="-122"/>
              </a:rPr>
              <a:t>. Remote Sens.</a:t>
            </a:r>
            <a:r>
              <a:rPr lang="en-US" sz="1200" dirty="0">
                <a:latin typeface="Times New Roman" panose="02020603050405020304" pitchFamily="18" charset="0"/>
                <a:ea typeface="Times New Roman" panose="02020603050405020304" pitchFamily="18" charset="0"/>
              </a:rPr>
              <a:t>, vol. 57, no. 1, pp. 509-519, Jan. 2019, </a:t>
            </a:r>
            <a:r>
              <a:rPr lang="en-US" sz="1200" dirty="0" err="1">
                <a:latin typeface="Times New Roman" panose="02020603050405020304" pitchFamily="18" charset="0"/>
                <a:ea typeface="Times New Roman" panose="02020603050405020304" pitchFamily="18" charset="0"/>
              </a:rPr>
              <a:t>doi</a:t>
            </a:r>
            <a:r>
              <a:rPr lang="en-US" sz="1200" dirty="0">
                <a:latin typeface="Times New Roman" panose="02020603050405020304" pitchFamily="18" charset="0"/>
                <a:ea typeface="Times New Roman" panose="02020603050405020304" pitchFamily="18" charset="0"/>
              </a:rPr>
              <a:t>: 10.1109/TGRS.2018.2857833.</a:t>
            </a:r>
            <a:endParaRPr lang="en-US" sz="1200" dirty="0"/>
          </a:p>
        </p:txBody>
      </p:sp>
      <p:sp>
        <p:nvSpPr>
          <p:cNvPr id="11" name="Slide Number Placeholder 4">
            <a:extLst>
              <a:ext uri="{FF2B5EF4-FFF2-40B4-BE49-F238E27FC236}">
                <a16:creationId xmlns:a16="http://schemas.microsoft.com/office/drawing/2014/main" id="{DE05D855-DCC1-4D85-9A38-527C77E28583}"/>
              </a:ext>
            </a:extLst>
          </p:cNvPr>
          <p:cNvSpPr txBox="1">
            <a:spLocks/>
          </p:cNvSpPr>
          <p:nvPr/>
        </p:nvSpPr>
        <p:spPr>
          <a:xfrm>
            <a:off x="9399166"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54D694-28FC-4E33-B5EC-2F0705A708F8}" type="slidenum">
              <a:rPr lang="en-US" smtClean="0"/>
              <a:pPr algn="r"/>
              <a:t>3</a:t>
            </a:fld>
            <a:endParaRPr lang="en-US" dirty="0"/>
          </a:p>
        </p:txBody>
      </p:sp>
    </p:spTree>
    <p:extLst>
      <p:ext uri="{BB962C8B-B14F-4D97-AF65-F5344CB8AC3E}">
        <p14:creationId xmlns:p14="http://schemas.microsoft.com/office/powerpoint/2010/main" val="3398755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AB0AB7-526E-4947-B3A7-4FAFC5667688}"/>
              </a:ext>
            </a:extLst>
          </p:cNvPr>
          <p:cNvSpPr txBox="1"/>
          <p:nvPr/>
        </p:nvSpPr>
        <p:spPr>
          <a:xfrm>
            <a:off x="1392572" y="260059"/>
            <a:ext cx="8900322" cy="738664"/>
          </a:xfrm>
          <a:prstGeom prst="rect">
            <a:avLst/>
          </a:prstGeom>
          <a:noFill/>
        </p:spPr>
        <p:txBody>
          <a:bodyPr wrap="none" rtlCol="0">
            <a:spAutoFit/>
          </a:bodyPr>
          <a:lstStyle/>
          <a:p>
            <a:r>
              <a:rPr lang="en-US" sz="2400" b="1" dirty="0"/>
              <a:t>Global Space-based Inter-Calibration System (GSICS) annual meeting</a:t>
            </a:r>
          </a:p>
          <a:p>
            <a:r>
              <a:rPr lang="en-US" b="1" dirty="0"/>
              <a:t>11-15 March 2024, Darmstadt, Germany</a:t>
            </a:r>
          </a:p>
        </p:txBody>
      </p:sp>
      <p:sp>
        <p:nvSpPr>
          <p:cNvPr id="7" name="TextBox 6">
            <a:extLst>
              <a:ext uri="{FF2B5EF4-FFF2-40B4-BE49-F238E27FC236}">
                <a16:creationId xmlns:a16="http://schemas.microsoft.com/office/drawing/2014/main" id="{77D840CE-09A0-4315-BF6C-83F3BAAE5627}"/>
              </a:ext>
            </a:extLst>
          </p:cNvPr>
          <p:cNvSpPr txBox="1"/>
          <p:nvPr/>
        </p:nvSpPr>
        <p:spPr>
          <a:xfrm>
            <a:off x="218113" y="1372992"/>
            <a:ext cx="5352177" cy="523220"/>
          </a:xfrm>
          <a:prstGeom prst="rect">
            <a:avLst/>
          </a:prstGeom>
          <a:noFill/>
        </p:spPr>
        <p:txBody>
          <a:bodyPr wrap="square" rtlCol="0">
            <a:spAutoFit/>
          </a:bodyPr>
          <a:lstStyle/>
          <a:p>
            <a:r>
              <a:rPr lang="en-US" sz="2800" b="1" dirty="0"/>
              <a:t>Quality Controls</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90357D3B-5184-4182-BB23-7EF64AF592F7}"/>
                  </a:ext>
                </a:extLst>
              </p:cNvPr>
              <p:cNvSpPr/>
              <p:nvPr/>
            </p:nvSpPr>
            <p:spPr>
              <a:xfrm>
                <a:off x="218113" y="2656317"/>
                <a:ext cx="4503797" cy="4250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solidFill>
                            <a:srgbClr val="000000"/>
                          </a:solidFill>
                          <a:latin typeface="Cambria Math" panose="02040503050406030204" pitchFamily="18" charset="0"/>
                          <a:ea typeface="SimSun" panose="02010600030101010101" pitchFamily="2" charset="-122"/>
                          <a:cs typeface="Times New Roman" panose="02020603050405020304" pitchFamily="18" charset="0"/>
                        </a:rPr>
                        <m:t>𝑎𝑏𝑠</m:t>
                      </m:r>
                      <m:r>
                        <a:rPr lang="en-US" sz="2000" i="1" smtClean="0">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r>
                        <a:rPr lang="en-US" sz="2000" i="1" smtClean="0">
                          <a:solidFill>
                            <a:srgbClr val="000000"/>
                          </a:solidFill>
                          <a:latin typeface="Cambria Math" panose="02040503050406030204" pitchFamily="18" charset="0"/>
                          <a:ea typeface="SimSun" panose="02010600030101010101" pitchFamily="2" charset="-122"/>
                          <a:cs typeface="Times New Roman" panose="02020603050405020304" pitchFamily="18" charset="0"/>
                        </a:rPr>
                        <m:t>𝑐𝑜𝑠</m:t>
                      </m:r>
                      <m:r>
                        <a:rPr lang="en-US" sz="2000" i="1" smtClean="0">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en-US" sz="2000" i="1">
                              <a:solidFill>
                                <a:srgbClr val="000000"/>
                              </a:solidFill>
                              <a:latin typeface="Cambria Math" panose="02040503050406030204" pitchFamily="18" charset="0"/>
                              <a:cs typeface="Times New Roman" panose="02020603050405020304" pitchFamily="18" charset="0"/>
                            </a:rPr>
                          </m:ctrlPr>
                        </m:sSubPr>
                        <m:e>
                          <m:r>
                            <a:rPr lang="en-US" sz="2000" i="1" smtClean="0">
                              <a:solidFill>
                                <a:srgbClr val="000000"/>
                              </a:solidFill>
                              <a:latin typeface="Cambria Math" panose="02040503050406030204" pitchFamily="18" charset="0"/>
                              <a:ea typeface="SimSun" panose="02010600030101010101" pitchFamily="2" charset="-122"/>
                              <a:cs typeface="Times New Roman" panose="02020603050405020304" pitchFamily="18" charset="0"/>
                            </a:rPr>
                            <m:t>𝜃</m:t>
                          </m:r>
                        </m:e>
                        <m:sub>
                          <m:r>
                            <a:rPr lang="en-US" sz="20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𝑙𝑒𝑜</m:t>
                          </m:r>
                        </m:sub>
                      </m:sSub>
                      <m:r>
                        <a:rPr lang="en-US" sz="20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r>
                        <a:rPr lang="en-US" sz="20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𝑐𝑜𝑠</m:t>
                      </m:r>
                      <m:r>
                        <a:rPr lang="en-US" sz="20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en-US" sz="2000" i="1" smtClean="0">
                              <a:solidFill>
                                <a:srgbClr val="000000"/>
                              </a:solidFill>
                              <a:latin typeface="Cambria Math" panose="02040503050406030204" pitchFamily="18" charset="0"/>
                              <a:cs typeface="Times New Roman" panose="02020603050405020304" pitchFamily="18" charset="0"/>
                            </a:rPr>
                          </m:ctrlPr>
                        </m:sSubPr>
                        <m:e>
                          <m:r>
                            <a:rPr lang="en-US" sz="2000" i="1" smtClean="0">
                              <a:solidFill>
                                <a:srgbClr val="000000"/>
                              </a:solidFill>
                              <a:latin typeface="Cambria Math" panose="02040503050406030204" pitchFamily="18" charset="0"/>
                              <a:ea typeface="SimSun" panose="02010600030101010101" pitchFamily="2" charset="-122"/>
                              <a:cs typeface="Times New Roman" panose="02020603050405020304" pitchFamily="18" charset="0"/>
                            </a:rPr>
                            <m:t>𝜃</m:t>
                          </m:r>
                        </m:e>
                        <m:sub>
                          <m:r>
                            <a:rPr lang="en-US" sz="2000" b="0" i="1" smtClean="0">
                              <a:solidFill>
                                <a:srgbClr val="000000"/>
                              </a:solidFill>
                              <a:latin typeface="Cambria Math" panose="02040503050406030204" pitchFamily="18" charset="0"/>
                              <a:ea typeface="SimSun" panose="02010600030101010101" pitchFamily="2" charset="-122"/>
                              <a:cs typeface="Times New Roman" panose="02020603050405020304" pitchFamily="18" charset="0"/>
                            </a:rPr>
                            <m:t>𝑔</m:t>
                          </m:r>
                          <m:r>
                            <a:rPr lang="en-US" sz="20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𝑒𝑜</m:t>
                          </m:r>
                        </m:sub>
                      </m:sSub>
                      <m:r>
                        <a:rPr lang="en-US" sz="20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)]−1)&lt;</m:t>
                      </m:r>
                      <m:r>
                        <a:rPr lang="en-US" sz="2000" b="0" i="1" smtClean="0">
                          <a:solidFill>
                            <a:srgbClr val="000000"/>
                          </a:solidFill>
                          <a:latin typeface="Cambria Math" panose="02040503050406030204" pitchFamily="18" charset="0"/>
                          <a:ea typeface="SimSun" panose="02010600030101010101" pitchFamily="2" charset="-122"/>
                          <a:cs typeface="Times New Roman" panose="02020603050405020304" pitchFamily="18" charset="0"/>
                        </a:rPr>
                        <m:t>0.02</m:t>
                      </m:r>
                    </m:oMath>
                  </m:oMathPara>
                </a14:m>
                <a:endParaRPr lang="en-US" sz="2000" dirty="0"/>
              </a:p>
            </p:txBody>
          </p:sp>
        </mc:Choice>
        <mc:Fallback xmlns="">
          <p:sp>
            <p:nvSpPr>
              <p:cNvPr id="8" name="Rectangle 7">
                <a:extLst>
                  <a:ext uri="{FF2B5EF4-FFF2-40B4-BE49-F238E27FC236}">
                    <a16:creationId xmlns:a16="http://schemas.microsoft.com/office/drawing/2014/main" id="{90357D3B-5184-4182-BB23-7EF64AF592F7}"/>
                  </a:ext>
                </a:extLst>
              </p:cNvPr>
              <p:cNvSpPr>
                <a:spLocks noRot="1" noChangeAspect="1" noMove="1" noResize="1" noEditPoints="1" noAdjustHandles="1" noChangeArrowheads="1" noChangeShapeType="1" noTextEdit="1"/>
              </p:cNvSpPr>
              <p:nvPr/>
            </p:nvSpPr>
            <p:spPr>
              <a:xfrm>
                <a:off x="218113" y="2656317"/>
                <a:ext cx="4503797" cy="425053"/>
              </a:xfrm>
              <a:prstGeom prst="rect">
                <a:avLst/>
              </a:prstGeom>
              <a:blipFill>
                <a:blip r:embed="rId2"/>
                <a:stretch>
                  <a:fillRect b="-10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4F9E8C7D-ABC9-4863-AD6B-8871558619CD}"/>
                  </a:ext>
                </a:extLst>
              </p:cNvPr>
              <p:cNvSpPr/>
              <p:nvPr/>
            </p:nvSpPr>
            <p:spPr>
              <a:xfrm>
                <a:off x="293614" y="3073031"/>
                <a:ext cx="4620752" cy="325282"/>
              </a:xfrm>
              <a:prstGeom prst="rect">
                <a:avLst/>
              </a:prstGeom>
            </p:spPr>
            <p:txBody>
              <a:bodyPr wrap="none">
                <a:spAutoFit/>
              </a:bodyPr>
              <a:lstStyle/>
              <a:p>
                <a14:m>
                  <m:oMath xmlns:m="http://schemas.openxmlformats.org/officeDocument/2006/math">
                    <m:sSub>
                      <m:sSubPr>
                        <m:ctrlPr>
                          <a:rPr lang="en-US" sz="1400" i="1" smtClean="0">
                            <a:solidFill>
                              <a:srgbClr val="000000"/>
                            </a:solidFill>
                            <a:latin typeface="Cambria Math" panose="02040503050406030204" pitchFamily="18" charset="0"/>
                            <a:cs typeface="Times New Roman" panose="02020603050405020304" pitchFamily="18" charset="0"/>
                          </a:rPr>
                        </m:ctrlPr>
                      </m:sSubPr>
                      <m:e>
                        <m:r>
                          <a:rPr lang="en-US" sz="1400" i="1" smtClean="0">
                            <a:solidFill>
                              <a:srgbClr val="000000"/>
                            </a:solidFill>
                            <a:latin typeface="Cambria Math" panose="02040503050406030204" pitchFamily="18" charset="0"/>
                            <a:ea typeface="SimSun" panose="02010600030101010101" pitchFamily="2" charset="-122"/>
                            <a:cs typeface="Times New Roman" panose="02020603050405020304" pitchFamily="18" charset="0"/>
                          </a:rPr>
                          <m:t>𝜃</m:t>
                        </m:r>
                      </m:e>
                      <m:sub>
                        <m:r>
                          <a:rPr lang="en-US" sz="14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𝑙𝑒𝑜</m:t>
                        </m:r>
                      </m:sub>
                    </m:sSub>
                  </m:oMath>
                </a14:m>
                <a:r>
                  <a:rPr lang="en-US" sz="1400" dirty="0"/>
                  <a:t> and </a:t>
                </a:r>
                <a14:m>
                  <m:oMath xmlns:m="http://schemas.openxmlformats.org/officeDocument/2006/math">
                    <m:sSub>
                      <m:sSubPr>
                        <m:ctrlPr>
                          <a:rPr lang="en-US" sz="1400" i="1" smtClean="0">
                            <a:solidFill>
                              <a:srgbClr val="000000"/>
                            </a:solidFill>
                            <a:latin typeface="Cambria Math" panose="02040503050406030204" pitchFamily="18" charset="0"/>
                            <a:cs typeface="Times New Roman" panose="02020603050405020304" pitchFamily="18" charset="0"/>
                          </a:rPr>
                        </m:ctrlPr>
                      </m:sSubPr>
                      <m:e>
                        <m:r>
                          <a:rPr lang="en-US" sz="1400" i="1" smtClean="0">
                            <a:solidFill>
                              <a:srgbClr val="000000"/>
                            </a:solidFill>
                            <a:latin typeface="Cambria Math" panose="02040503050406030204" pitchFamily="18" charset="0"/>
                            <a:ea typeface="SimSun" panose="02010600030101010101" pitchFamily="2" charset="-122"/>
                            <a:cs typeface="Times New Roman" panose="02020603050405020304" pitchFamily="18" charset="0"/>
                          </a:rPr>
                          <m:t>𝜃</m:t>
                        </m:r>
                      </m:e>
                      <m:sub>
                        <m:r>
                          <a:rPr lang="en-US" sz="1400" b="0" i="1" smtClean="0">
                            <a:solidFill>
                              <a:srgbClr val="000000"/>
                            </a:solidFill>
                            <a:latin typeface="Cambria Math" panose="02040503050406030204" pitchFamily="18" charset="0"/>
                            <a:ea typeface="SimSun" panose="02010600030101010101" pitchFamily="2" charset="-122"/>
                            <a:cs typeface="Times New Roman" panose="02020603050405020304" pitchFamily="18" charset="0"/>
                          </a:rPr>
                          <m:t>𝑔</m:t>
                        </m:r>
                        <m:r>
                          <a:rPr lang="en-US" sz="14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𝑒𝑜</m:t>
                        </m:r>
                      </m:sub>
                    </m:sSub>
                    <m:r>
                      <a:rPr lang="en-US" sz="1400" b="0" i="1" smtClean="0">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oMath>
                </a14:m>
                <a:r>
                  <a:rPr lang="en-US" sz="1400" dirty="0"/>
                  <a:t> local zenith angle of LEO and GEO instruments</a:t>
                </a:r>
              </a:p>
            </p:txBody>
          </p:sp>
        </mc:Choice>
        <mc:Fallback xmlns="">
          <p:sp>
            <p:nvSpPr>
              <p:cNvPr id="9" name="Rectangle 8">
                <a:extLst>
                  <a:ext uri="{FF2B5EF4-FFF2-40B4-BE49-F238E27FC236}">
                    <a16:creationId xmlns:a16="http://schemas.microsoft.com/office/drawing/2014/main" id="{4F9E8C7D-ABC9-4863-AD6B-8871558619CD}"/>
                  </a:ext>
                </a:extLst>
              </p:cNvPr>
              <p:cNvSpPr>
                <a:spLocks noRot="1" noChangeAspect="1" noMove="1" noResize="1" noEditPoints="1" noAdjustHandles="1" noChangeArrowheads="1" noChangeShapeType="1" noTextEdit="1"/>
              </p:cNvSpPr>
              <p:nvPr/>
            </p:nvSpPr>
            <p:spPr>
              <a:xfrm>
                <a:off x="293614" y="3073031"/>
                <a:ext cx="4620752" cy="325282"/>
              </a:xfrm>
              <a:prstGeom prst="rect">
                <a:avLst/>
              </a:prstGeom>
              <a:blipFill>
                <a:blip r:embed="rId3"/>
                <a:stretch>
                  <a:fillRect t="-1887" b="-169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6EA21E22-823D-41CC-B2DA-6EADC69C536B}"/>
                  </a:ext>
                </a:extLst>
              </p:cNvPr>
              <p:cNvSpPr/>
              <p:nvPr/>
            </p:nvSpPr>
            <p:spPr>
              <a:xfrm>
                <a:off x="218113" y="4397531"/>
                <a:ext cx="5224980" cy="491288"/>
              </a:xfrm>
              <a:prstGeom prst="rect">
                <a:avLst/>
              </a:prstGeom>
            </p:spPr>
            <p:txBody>
              <a:bodyPr wrap="square">
                <a:spAutoFit/>
              </a:bodyPr>
              <a:lstStyle/>
              <a:p>
                <a:pPr algn="r">
                  <a:lnSpc>
                    <a:spcPct val="107000"/>
                  </a:lnSpc>
                  <a:spcAft>
                    <a:spcPts val="800"/>
                  </a:spcAft>
                </a:pPr>
                <a14:m>
                  <m:oMathPara xmlns:m="http://schemas.openxmlformats.org/officeDocument/2006/math">
                    <m:oMathParaPr>
                      <m:jc m:val="left"/>
                    </m:oMathParaPr>
                    <m:oMath xmlns:m="http://schemas.openxmlformats.org/officeDocument/2006/math">
                      <m:r>
                        <m:rPr>
                          <m:sty m:val="p"/>
                        </m:rPr>
                        <a:rPr lang="en-US" smtClean="0">
                          <a:solidFill>
                            <a:srgbClr val="000000"/>
                          </a:solidFill>
                          <a:latin typeface="Cambria Math" panose="02040503050406030204" pitchFamily="18" charset="0"/>
                          <a:ea typeface="SimSun" panose="02010600030101010101" pitchFamily="2" charset="-122"/>
                          <a:cs typeface="Times New Roman" panose="02020603050405020304" pitchFamily="18" charset="0"/>
                        </a:rPr>
                        <m:t>max</m:t>
                      </m:r>
                      <m:r>
                        <a:rPr lang="en-US" smtClean="0">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r>
                        <a:rPr lang="en-US"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d>
                        <m:dPr>
                          <m:begChr m:val="|"/>
                          <m:endChr m:val="|"/>
                          <m:ctrlPr>
                            <a:rPr lang="en-US" i="1">
                              <a:solidFill>
                                <a:srgbClr val="000000"/>
                              </a:solidFill>
                              <a:latin typeface="Cambria Math" panose="02040503050406030204" pitchFamily="18" charset="0"/>
                              <a:ea typeface="SimSun" panose="02010600030101010101" pitchFamily="2" charset="-122"/>
                              <a:cs typeface="Times New Roman" panose="02020603050405020304" pitchFamily="18" charset="0"/>
                            </a:rPr>
                          </m:ctrlPr>
                        </m:dPr>
                        <m:e>
                          <m:sSub>
                            <m:sSubPr>
                              <m:ctrlPr>
                                <a:rPr lang="en-US" i="1">
                                  <a:solidFill>
                                    <a:srgbClr val="FF0000"/>
                                  </a:solidFill>
                                  <a:latin typeface="Cambria Math" panose="02040503050406030204" pitchFamily="18" charset="0"/>
                                  <a:ea typeface="SimSun" panose="02010600030101010101" pitchFamily="2" charset="-122"/>
                                  <a:cs typeface="Times New Roman" panose="02020603050405020304" pitchFamily="18" charset="0"/>
                                </a:rPr>
                              </m:ctrlPr>
                            </m:sSubPr>
                            <m:e>
                              <m:r>
                                <a:rPr lang="en-US"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𝑇</m:t>
                              </m:r>
                            </m:e>
                            <m:sub>
                              <m:r>
                                <a:rPr lang="en-US" i="1">
                                  <a:solidFill>
                                    <a:srgbClr val="000000"/>
                                  </a:solidFill>
                                  <a:latin typeface="Cambria Math" panose="02040503050406030204" pitchFamily="18" charset="0"/>
                                  <a:ea typeface="SimSun" panose="02010600030101010101" pitchFamily="2" charset="-122"/>
                                  <a:cs typeface="Times New Roman" panose="02020603050405020304" pitchFamily="18" charset="0"/>
                                </a:rPr>
                                <m:t>11</m:t>
                              </m:r>
                            </m:sub>
                          </m:sSub>
                          <m:r>
                            <a:rPr lang="en-US"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solidFill>
                                    <a:srgbClr val="FF0000"/>
                                  </a:solidFill>
                                  <a:latin typeface="Cambria Math" panose="02040503050406030204" pitchFamily="18" charset="0"/>
                                  <a:ea typeface="SimSun" panose="02010600030101010101" pitchFamily="2" charset="-122"/>
                                  <a:cs typeface="Times New Roman" panose="02020603050405020304" pitchFamily="18" charset="0"/>
                                </a:rPr>
                              </m:ctrlPr>
                            </m:sSubPr>
                            <m:e>
                              <m:r>
                                <a:rPr lang="en-US"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𝑇</m:t>
                              </m:r>
                            </m:e>
                            <m:sub>
                              <m:r>
                                <a:rPr lang="en-US" i="1">
                                  <a:solidFill>
                                    <a:srgbClr val="000000"/>
                                  </a:solidFill>
                                  <a:latin typeface="Cambria Math" panose="02040503050406030204" pitchFamily="18" charset="0"/>
                                  <a:ea typeface="SimSun" panose="02010600030101010101" pitchFamily="2" charset="-122"/>
                                  <a:cs typeface="Times New Roman" panose="02020603050405020304" pitchFamily="18" charset="0"/>
                                </a:rPr>
                                <m:t>21</m:t>
                              </m:r>
                            </m:sub>
                          </m:sSub>
                        </m:e>
                      </m:d>
                      <m:r>
                        <a:rPr lang="en-US"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d>
                        <m:dPr>
                          <m:begChr m:val="|"/>
                          <m:endChr m:val="|"/>
                          <m:ctrlPr>
                            <a:rPr lang="en-US" i="1">
                              <a:solidFill>
                                <a:srgbClr val="000000"/>
                              </a:solidFill>
                              <a:latin typeface="Cambria Math" panose="02040503050406030204" pitchFamily="18" charset="0"/>
                              <a:ea typeface="SimSun" panose="02010600030101010101" pitchFamily="2" charset="-122"/>
                              <a:cs typeface="Times New Roman" panose="02020603050405020304" pitchFamily="18" charset="0"/>
                            </a:rPr>
                          </m:ctrlPr>
                        </m:dPr>
                        <m:e>
                          <m:sSub>
                            <m:sSubPr>
                              <m:ctrlPr>
                                <a:rPr lang="en-US" i="1">
                                  <a:solidFill>
                                    <a:srgbClr val="FF0000"/>
                                  </a:solidFill>
                                  <a:latin typeface="Cambria Math" panose="02040503050406030204" pitchFamily="18" charset="0"/>
                                  <a:ea typeface="SimSun" panose="02010600030101010101" pitchFamily="2" charset="-122"/>
                                  <a:cs typeface="Times New Roman" panose="02020603050405020304" pitchFamily="18" charset="0"/>
                                </a:rPr>
                              </m:ctrlPr>
                            </m:sSubPr>
                            <m:e>
                              <m:r>
                                <a:rPr lang="en-US"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𝑇</m:t>
                              </m:r>
                            </m:e>
                            <m:sub>
                              <m:r>
                                <a:rPr lang="en-US" i="1">
                                  <a:solidFill>
                                    <a:srgbClr val="000000"/>
                                  </a:solidFill>
                                  <a:latin typeface="Cambria Math" panose="02040503050406030204" pitchFamily="18" charset="0"/>
                                  <a:ea typeface="SimSun" panose="02010600030101010101" pitchFamily="2" charset="-122"/>
                                  <a:cs typeface="Times New Roman" panose="02020603050405020304" pitchFamily="18" charset="0"/>
                                </a:rPr>
                                <m:t>12</m:t>
                              </m:r>
                            </m:sub>
                          </m:sSub>
                          <m:r>
                            <a:rPr lang="en-US"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solidFill>
                                    <a:srgbClr val="FF0000"/>
                                  </a:solidFill>
                                  <a:latin typeface="Cambria Math" panose="02040503050406030204" pitchFamily="18" charset="0"/>
                                  <a:ea typeface="SimSun" panose="02010600030101010101" pitchFamily="2" charset="-122"/>
                                  <a:cs typeface="Times New Roman" panose="02020603050405020304" pitchFamily="18" charset="0"/>
                                </a:rPr>
                              </m:ctrlPr>
                            </m:sSubPr>
                            <m:e>
                              <m:r>
                                <a:rPr lang="en-US"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𝑇</m:t>
                              </m:r>
                            </m:e>
                            <m:sub>
                              <m:r>
                                <a:rPr lang="en-US" i="1">
                                  <a:solidFill>
                                    <a:srgbClr val="000000"/>
                                  </a:solidFill>
                                  <a:latin typeface="Cambria Math" panose="02040503050406030204" pitchFamily="18" charset="0"/>
                                  <a:ea typeface="SimSun" panose="02010600030101010101" pitchFamily="2" charset="-122"/>
                                  <a:cs typeface="Times New Roman" panose="02020603050405020304" pitchFamily="18" charset="0"/>
                                </a:rPr>
                                <m:t>22</m:t>
                              </m:r>
                            </m:sub>
                          </m:sSub>
                        </m:e>
                      </m:d>
                      <m:r>
                        <a:rPr lang="en-US"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d>
                        <m:dPr>
                          <m:begChr m:val="|"/>
                          <m:endChr m:val="|"/>
                          <m:ctrlPr>
                            <a:rPr lang="en-US" i="1">
                              <a:solidFill>
                                <a:srgbClr val="000000"/>
                              </a:solidFill>
                              <a:latin typeface="Cambria Math" panose="02040503050406030204" pitchFamily="18" charset="0"/>
                              <a:ea typeface="SimSun" panose="02010600030101010101" pitchFamily="2" charset="-122"/>
                              <a:cs typeface="Times New Roman" panose="02020603050405020304" pitchFamily="18" charset="0"/>
                            </a:rPr>
                          </m:ctrlPr>
                        </m:dPr>
                        <m:e>
                          <m:sSub>
                            <m:sSubPr>
                              <m:ctrlPr>
                                <a:rPr lang="en-US" i="1">
                                  <a:solidFill>
                                    <a:srgbClr val="FF0000"/>
                                  </a:solidFill>
                                  <a:latin typeface="Cambria Math" panose="02040503050406030204" pitchFamily="18" charset="0"/>
                                  <a:ea typeface="SimSun" panose="02010600030101010101" pitchFamily="2" charset="-122"/>
                                  <a:cs typeface="Times New Roman" panose="02020603050405020304" pitchFamily="18" charset="0"/>
                                </a:rPr>
                              </m:ctrlPr>
                            </m:sSubPr>
                            <m:e>
                              <m:r>
                                <a:rPr lang="en-US"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𝑇</m:t>
                              </m:r>
                            </m:e>
                            <m:sub>
                              <m:r>
                                <a:rPr lang="en-US" i="1">
                                  <a:solidFill>
                                    <a:srgbClr val="000000"/>
                                  </a:solidFill>
                                  <a:latin typeface="Cambria Math" panose="02040503050406030204" pitchFamily="18" charset="0"/>
                                  <a:ea typeface="SimSun" panose="02010600030101010101" pitchFamily="2" charset="-122"/>
                                  <a:cs typeface="Times New Roman" panose="02020603050405020304" pitchFamily="18" charset="0"/>
                                </a:rPr>
                                <m:t>1</m:t>
                              </m:r>
                              <m:r>
                                <a:rPr lang="en-US"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𝑛</m:t>
                              </m:r>
                            </m:sub>
                          </m:sSub>
                          <m:r>
                            <a:rPr lang="en-US" i="1">
                              <a:solidFill>
                                <a:srgbClr val="000000"/>
                              </a:solidFill>
                              <a:latin typeface="Cambria Math" panose="02040503050406030204" pitchFamily="18" charset="0"/>
                              <a:ea typeface="SimSun" panose="02010600030101010101" pitchFamily="2" charset="-122"/>
                              <a:cs typeface="Times New Roman" panose="02020603050405020304" pitchFamily="18" charset="0"/>
                            </a:rPr>
                            <m:t>−</m:t>
                          </m:r>
                          <m:sSub>
                            <m:sSubPr>
                              <m:ctrlPr>
                                <a:rPr lang="en-US" i="1">
                                  <a:solidFill>
                                    <a:srgbClr val="FF0000"/>
                                  </a:solidFill>
                                  <a:latin typeface="Cambria Math" panose="02040503050406030204" pitchFamily="18" charset="0"/>
                                  <a:ea typeface="SimSun" panose="02010600030101010101" pitchFamily="2" charset="-122"/>
                                  <a:cs typeface="Times New Roman" panose="02020603050405020304" pitchFamily="18" charset="0"/>
                                </a:rPr>
                              </m:ctrlPr>
                            </m:sSubPr>
                            <m:e>
                              <m:r>
                                <a:rPr lang="en-US"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𝑇</m:t>
                              </m:r>
                            </m:e>
                            <m:sub>
                              <m:r>
                                <a:rPr lang="en-US" i="1">
                                  <a:solidFill>
                                    <a:srgbClr val="000000"/>
                                  </a:solidFill>
                                  <a:latin typeface="Cambria Math" panose="02040503050406030204" pitchFamily="18" charset="0"/>
                                  <a:ea typeface="SimSun" panose="02010600030101010101" pitchFamily="2" charset="-122"/>
                                  <a:cs typeface="Times New Roman" panose="02020603050405020304" pitchFamily="18" charset="0"/>
                                </a:rPr>
                                <m:t>2</m:t>
                              </m:r>
                              <m:r>
                                <a:rPr lang="en-US"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𝑛</m:t>
                              </m:r>
                            </m:sub>
                          </m:sSub>
                        </m:e>
                      </m:d>
                      <m:r>
                        <a:rPr lang="en-US" i="1">
                          <a:solidFill>
                            <a:srgbClr val="000000"/>
                          </a:solidFill>
                          <a:latin typeface="Cambria Math" panose="02040503050406030204" pitchFamily="18" charset="0"/>
                          <a:ea typeface="SimSun" panose="02010600030101010101" pitchFamily="2" charset="-122"/>
                          <a:cs typeface="Times New Roman" panose="02020603050405020304" pitchFamily="18" charset="0"/>
                        </a:rPr>
                        <m:t>)&lt;</m:t>
                      </m:r>
                      <m:r>
                        <a:rPr lang="en-US" b="0" i="1" smtClean="0">
                          <a:solidFill>
                            <a:srgbClr val="000000"/>
                          </a:solidFill>
                          <a:latin typeface="Cambria Math" panose="02040503050406030204" pitchFamily="18" charset="0"/>
                          <a:ea typeface="SimSun" panose="02010600030101010101" pitchFamily="2" charset="-122"/>
                          <a:cs typeface="Times New Roman" panose="02020603050405020304" pitchFamily="18" charset="0"/>
                        </a:rPr>
                        <m:t>10</m:t>
                      </m:r>
                      <m:r>
                        <a:rPr lang="en-US" b="0" i="1" smtClean="0">
                          <a:solidFill>
                            <a:srgbClr val="000000"/>
                          </a:solidFill>
                          <a:latin typeface="Cambria Math" panose="02040503050406030204" pitchFamily="18" charset="0"/>
                          <a:ea typeface="SimSun" panose="02010600030101010101" pitchFamily="2" charset="-122"/>
                          <a:cs typeface="Times New Roman" panose="02020603050405020304" pitchFamily="18" charset="0"/>
                        </a:rPr>
                        <m:t>𝐾</m:t>
                      </m:r>
                    </m:oMath>
                  </m:oMathPara>
                </a14:m>
                <a:endParaRPr lang="en-US" sz="1600" dirty="0">
                  <a:effectLst/>
                  <a:latin typeface="Calibri" panose="020F0502020204030204" pitchFamily="34" charset="0"/>
                  <a:ea typeface="SimSun" panose="02010600030101010101" pitchFamily="2" charset="-122"/>
                  <a:cs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6EA21E22-823D-41CC-B2DA-6EADC69C536B}"/>
                  </a:ext>
                </a:extLst>
              </p:cNvPr>
              <p:cNvSpPr>
                <a:spLocks noRot="1" noChangeAspect="1" noMove="1" noResize="1" noEditPoints="1" noAdjustHandles="1" noChangeArrowheads="1" noChangeShapeType="1" noTextEdit="1"/>
              </p:cNvSpPr>
              <p:nvPr/>
            </p:nvSpPr>
            <p:spPr>
              <a:xfrm>
                <a:off x="218113" y="4397531"/>
                <a:ext cx="5224980" cy="49128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BF74493-065E-4807-9AD8-9A0F5CDDDE07}"/>
                  </a:ext>
                </a:extLst>
              </p:cNvPr>
              <p:cNvSpPr/>
              <p:nvPr/>
            </p:nvSpPr>
            <p:spPr>
              <a:xfrm>
                <a:off x="293614" y="4900415"/>
                <a:ext cx="5893023" cy="523220"/>
              </a:xfrm>
              <a:prstGeom prst="rect">
                <a:avLst/>
              </a:prstGeom>
            </p:spPr>
            <p:txBody>
              <a:bodyPr wrap="square">
                <a:spAutoFit/>
              </a:bodyPr>
              <a:lstStyle/>
              <a:p>
                <a:r>
                  <a:rPr lang="en-US" sz="1400" dirty="0">
                    <a:solidFill>
                      <a:srgbClr val="000000"/>
                    </a:solidFill>
                    <a:latin typeface="Times New Roman" panose="02020603050405020304" pitchFamily="18" charset="0"/>
                    <a:ea typeface="SimSun" panose="02010600030101010101" pitchFamily="2" charset="-122"/>
                  </a:rPr>
                  <a:t>where </a:t>
                </a:r>
                <a14:m>
                  <m:oMath xmlns:m="http://schemas.openxmlformats.org/officeDocument/2006/math">
                    <m:sSub>
                      <m:sSubPr>
                        <m:ctrlPr>
                          <a:rPr lang="en-US" sz="1400" i="1">
                            <a:solidFill>
                              <a:srgbClr val="000000"/>
                            </a:solidFill>
                            <a:latin typeface="Cambria Math" panose="02040503050406030204" pitchFamily="18" charset="0"/>
                            <a:cs typeface="Times New Roman" panose="02020603050405020304" pitchFamily="18" charset="0"/>
                          </a:rPr>
                        </m:ctrlPr>
                      </m:sSubPr>
                      <m:e>
                        <m:r>
                          <a:rPr lang="en-US" sz="14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𝑇</m:t>
                        </m:r>
                      </m:e>
                      <m:sub>
                        <m:r>
                          <a:rPr lang="en-US" sz="14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1</m:t>
                        </m:r>
                        <m:r>
                          <a:rPr lang="en-US" sz="14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𝑖</m:t>
                        </m:r>
                      </m:sub>
                    </m:sSub>
                  </m:oMath>
                </a14:m>
                <a:r>
                  <a:rPr lang="en-US" sz="1400" dirty="0">
                    <a:solidFill>
                      <a:srgbClr val="000000"/>
                    </a:solidFill>
                    <a:latin typeface="Times New Roman" panose="02020603050405020304" pitchFamily="18" charset="0"/>
                    <a:ea typeface="SimSun" panose="02010600030101010101" pitchFamily="2" charset="-122"/>
                  </a:rPr>
                  <a:t>and </a:t>
                </a:r>
                <a14:m>
                  <m:oMath xmlns:m="http://schemas.openxmlformats.org/officeDocument/2006/math">
                    <m:sSub>
                      <m:sSubPr>
                        <m:ctrlPr>
                          <a:rPr lang="en-US" sz="1400" i="1">
                            <a:solidFill>
                              <a:srgbClr val="000000"/>
                            </a:solidFill>
                            <a:latin typeface="Cambria Math" panose="02040503050406030204" pitchFamily="18" charset="0"/>
                            <a:cs typeface="Times New Roman" panose="02020603050405020304" pitchFamily="18" charset="0"/>
                          </a:rPr>
                        </m:ctrlPr>
                      </m:sSubPr>
                      <m:e>
                        <m:r>
                          <a:rPr lang="en-US" sz="14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𝑇</m:t>
                        </m:r>
                      </m:e>
                      <m:sub>
                        <m:r>
                          <a:rPr lang="en-US" sz="14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2</m:t>
                        </m:r>
                        <m:r>
                          <a:rPr lang="en-US" sz="14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𝑖</m:t>
                        </m:r>
                      </m:sub>
                    </m:sSub>
                  </m:oMath>
                </a14:m>
                <a:r>
                  <a:rPr lang="en-US" sz="1400" dirty="0">
                    <a:solidFill>
                      <a:srgbClr val="000000"/>
                    </a:solidFill>
                    <a:latin typeface="Times New Roman" panose="02020603050405020304" pitchFamily="18" charset="0"/>
                    <a:ea typeface="SimSun" panose="02010600030101010101" pitchFamily="2" charset="-122"/>
                  </a:rPr>
                  <a:t> represent the </a:t>
                </a:r>
                <a:r>
                  <a:rPr lang="en-US" sz="1400" i="1" dirty="0" err="1">
                    <a:solidFill>
                      <a:srgbClr val="000000"/>
                    </a:solidFill>
                    <a:latin typeface="Times New Roman" panose="02020603050405020304" pitchFamily="18" charset="0"/>
                    <a:ea typeface="SimSun" panose="02010600030101010101" pitchFamily="2" charset="-122"/>
                  </a:rPr>
                  <a:t>i</a:t>
                </a:r>
                <a:r>
                  <a:rPr lang="en-US" sz="1400" i="1" baseline="30000" dirty="0" err="1">
                    <a:solidFill>
                      <a:srgbClr val="000000"/>
                    </a:solidFill>
                    <a:latin typeface="Times New Roman" panose="02020603050405020304" pitchFamily="18" charset="0"/>
                    <a:ea typeface="SimSun" panose="02010600030101010101" pitchFamily="2" charset="-122"/>
                  </a:rPr>
                  <a:t>th</a:t>
                </a:r>
                <a:r>
                  <a:rPr lang="en-US" sz="1400" dirty="0">
                    <a:solidFill>
                      <a:srgbClr val="000000"/>
                    </a:solidFill>
                    <a:latin typeface="Times New Roman" panose="02020603050405020304" pitchFamily="18" charset="0"/>
                    <a:ea typeface="SimSun" panose="02010600030101010101" pitchFamily="2" charset="-122"/>
                  </a:rPr>
                  <a:t> ABI Ch14 pixel BT within the </a:t>
                </a:r>
                <a:r>
                  <a:rPr lang="en-US" sz="1400" dirty="0" err="1">
                    <a:solidFill>
                      <a:srgbClr val="000000"/>
                    </a:solidFill>
                    <a:latin typeface="Times New Roman" panose="02020603050405020304" pitchFamily="18" charset="0"/>
                    <a:ea typeface="SimSun" panose="02010600030101010101" pitchFamily="2" charset="-122"/>
                  </a:rPr>
                  <a:t>CrIS</a:t>
                </a:r>
                <a:r>
                  <a:rPr lang="en-US" sz="1400" dirty="0">
                    <a:solidFill>
                      <a:srgbClr val="000000"/>
                    </a:solidFill>
                    <a:latin typeface="Times New Roman" panose="02020603050405020304" pitchFamily="18" charset="0"/>
                    <a:ea typeface="SimSun" panose="02010600030101010101" pitchFamily="2" charset="-122"/>
                  </a:rPr>
                  <a:t> footprint at  </a:t>
                </a:r>
                <a14:m>
                  <m:oMath xmlns:m="http://schemas.openxmlformats.org/officeDocument/2006/math">
                    <m:sSub>
                      <m:sSubPr>
                        <m:ctrlPr>
                          <a:rPr lang="en-US" sz="1400" i="1">
                            <a:solidFill>
                              <a:srgbClr val="FF0000"/>
                            </a:solidFill>
                            <a:latin typeface="Cambria Math" panose="02040503050406030204" pitchFamily="18" charset="0"/>
                            <a:cs typeface="Times New Roman" panose="02020603050405020304" pitchFamily="18" charset="0"/>
                          </a:rPr>
                        </m:ctrlPr>
                      </m:sSubPr>
                      <m:e>
                        <m:r>
                          <a:rPr lang="en-US" sz="14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𝑡</m:t>
                        </m:r>
                      </m:e>
                      <m:sub>
                        <m:r>
                          <a:rPr lang="en-US" sz="14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1</m:t>
                        </m:r>
                      </m:sub>
                    </m:sSub>
                  </m:oMath>
                </a14:m>
                <a:r>
                  <a:rPr lang="en-US" sz="1400" dirty="0">
                    <a:solidFill>
                      <a:srgbClr val="000000"/>
                    </a:solidFill>
                    <a:latin typeface="Times New Roman" panose="02020603050405020304" pitchFamily="18" charset="0"/>
                    <a:ea typeface="SimSun" panose="02010600030101010101" pitchFamily="2" charset="-122"/>
                  </a:rPr>
                  <a:t> and </a:t>
                </a:r>
                <a14:m>
                  <m:oMath xmlns:m="http://schemas.openxmlformats.org/officeDocument/2006/math">
                    <m:sSub>
                      <m:sSubPr>
                        <m:ctrlPr>
                          <a:rPr lang="en-US" sz="1400" i="1">
                            <a:solidFill>
                              <a:srgbClr val="FF0000"/>
                            </a:solidFill>
                            <a:latin typeface="Cambria Math" panose="02040503050406030204" pitchFamily="18" charset="0"/>
                            <a:cs typeface="Times New Roman" panose="02020603050405020304" pitchFamily="18" charset="0"/>
                          </a:rPr>
                        </m:ctrlPr>
                      </m:sSubPr>
                      <m:e>
                        <m:r>
                          <a:rPr lang="en-US" sz="14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𝑡</m:t>
                        </m:r>
                      </m:e>
                      <m:sub>
                        <m:r>
                          <a:rPr lang="en-US" sz="1400" i="1">
                            <a:solidFill>
                              <a:srgbClr val="000000"/>
                            </a:solidFill>
                            <a:latin typeface="Cambria Math" panose="02040503050406030204" pitchFamily="18" charset="0"/>
                            <a:ea typeface="SimSun" panose="02010600030101010101" pitchFamily="2" charset="-122"/>
                            <a:cs typeface="Times New Roman" panose="02020603050405020304" pitchFamily="18" charset="0"/>
                          </a:rPr>
                          <m:t>2</m:t>
                        </m:r>
                      </m:sub>
                    </m:sSub>
                  </m:oMath>
                </a14:m>
                <a:r>
                  <a:rPr lang="en-US" sz="1400" dirty="0">
                    <a:solidFill>
                      <a:srgbClr val="000000"/>
                    </a:solidFill>
                    <a:latin typeface="Times New Roman" panose="02020603050405020304" pitchFamily="18" charset="0"/>
                    <a:ea typeface="SimSun" panose="02010600030101010101" pitchFamily="2" charset="-122"/>
                  </a:rPr>
                  <a:t> respectively</a:t>
                </a:r>
                <a:endParaRPr lang="en-US" sz="1400" dirty="0"/>
              </a:p>
            </p:txBody>
          </p:sp>
        </mc:Choice>
        <mc:Fallback xmlns="">
          <p:sp>
            <p:nvSpPr>
              <p:cNvPr id="11" name="Rectangle 10">
                <a:extLst>
                  <a:ext uri="{FF2B5EF4-FFF2-40B4-BE49-F238E27FC236}">
                    <a16:creationId xmlns:a16="http://schemas.microsoft.com/office/drawing/2014/main" id="{8BF74493-065E-4807-9AD8-9A0F5CDDDE07}"/>
                  </a:ext>
                </a:extLst>
              </p:cNvPr>
              <p:cNvSpPr>
                <a:spLocks noRot="1" noChangeAspect="1" noMove="1" noResize="1" noEditPoints="1" noAdjustHandles="1" noChangeArrowheads="1" noChangeShapeType="1" noTextEdit="1"/>
              </p:cNvSpPr>
              <p:nvPr/>
            </p:nvSpPr>
            <p:spPr>
              <a:xfrm>
                <a:off x="293614" y="4900415"/>
                <a:ext cx="5893023" cy="523220"/>
              </a:xfrm>
              <a:prstGeom prst="rect">
                <a:avLst/>
              </a:prstGeom>
              <a:blipFill>
                <a:blip r:embed="rId5"/>
                <a:stretch>
                  <a:fillRect l="-310" t="-2326" b="-9302"/>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62BDDEDE-C25A-4596-A558-45EA5D6A13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0984" y="1774273"/>
            <a:ext cx="5637402" cy="1132180"/>
          </a:xfrm>
          <a:prstGeom prst="rect">
            <a:avLst/>
          </a:prstGeom>
        </p:spPr>
      </p:pic>
      <p:pic>
        <p:nvPicPr>
          <p:cNvPr id="13" name="Picture 12">
            <a:extLst>
              <a:ext uri="{FF2B5EF4-FFF2-40B4-BE49-F238E27FC236}">
                <a16:creationId xmlns:a16="http://schemas.microsoft.com/office/drawing/2014/main" id="{FF5956CC-E615-4133-B835-903C5B7DF2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0984" y="2879189"/>
            <a:ext cx="5637402" cy="2509071"/>
          </a:xfrm>
          <a:prstGeom prst="rect">
            <a:avLst/>
          </a:prstGeom>
        </p:spPr>
      </p:pic>
      <p:sp>
        <p:nvSpPr>
          <p:cNvPr id="15" name="Rectangle: Rounded Corners 14">
            <a:extLst>
              <a:ext uri="{FF2B5EF4-FFF2-40B4-BE49-F238E27FC236}">
                <a16:creationId xmlns:a16="http://schemas.microsoft.com/office/drawing/2014/main" id="{CC7743C3-EC55-4B11-87BD-4C2CDF976B2E}"/>
              </a:ext>
            </a:extLst>
          </p:cNvPr>
          <p:cNvSpPr/>
          <p:nvPr/>
        </p:nvSpPr>
        <p:spPr>
          <a:xfrm>
            <a:off x="6493079" y="4723002"/>
            <a:ext cx="5405307" cy="1677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73C7EBC-161C-4362-AA37-A45CA7BF82C5}"/>
              </a:ext>
            </a:extLst>
          </p:cNvPr>
          <p:cNvSpPr txBox="1"/>
          <p:nvPr/>
        </p:nvSpPr>
        <p:spPr>
          <a:xfrm>
            <a:off x="436228" y="5637402"/>
            <a:ext cx="3811300" cy="369332"/>
          </a:xfrm>
          <a:prstGeom prst="rect">
            <a:avLst/>
          </a:prstGeom>
          <a:solidFill>
            <a:srgbClr val="FFFF00"/>
          </a:solidFill>
        </p:spPr>
        <p:txBody>
          <a:bodyPr wrap="none" rtlCol="0">
            <a:spAutoFit/>
          </a:bodyPr>
          <a:lstStyle/>
          <a:p>
            <a:r>
              <a:rPr lang="en-US" dirty="0"/>
              <a:t>No ABI BT uncertainty index is needed </a:t>
            </a:r>
          </a:p>
        </p:txBody>
      </p:sp>
      <p:sp>
        <p:nvSpPr>
          <p:cNvPr id="17" name="TextBox 16">
            <a:extLst>
              <a:ext uri="{FF2B5EF4-FFF2-40B4-BE49-F238E27FC236}">
                <a16:creationId xmlns:a16="http://schemas.microsoft.com/office/drawing/2014/main" id="{7E2FC244-53E7-4B7B-BF16-868A30834B1B}"/>
              </a:ext>
            </a:extLst>
          </p:cNvPr>
          <p:cNvSpPr txBox="1"/>
          <p:nvPr/>
        </p:nvSpPr>
        <p:spPr>
          <a:xfrm>
            <a:off x="293614" y="2200782"/>
            <a:ext cx="3493777" cy="400110"/>
          </a:xfrm>
          <a:prstGeom prst="rect">
            <a:avLst/>
          </a:prstGeom>
          <a:noFill/>
        </p:spPr>
        <p:txBody>
          <a:bodyPr wrap="none" rtlCol="0">
            <a:spAutoFit/>
          </a:bodyPr>
          <a:lstStyle/>
          <a:p>
            <a:r>
              <a:rPr lang="en-US" sz="2000" b="1" dirty="0"/>
              <a:t>1) Local zenith angle threshold:</a:t>
            </a:r>
          </a:p>
        </p:txBody>
      </p:sp>
      <p:sp>
        <p:nvSpPr>
          <p:cNvPr id="18" name="TextBox 17">
            <a:extLst>
              <a:ext uri="{FF2B5EF4-FFF2-40B4-BE49-F238E27FC236}">
                <a16:creationId xmlns:a16="http://schemas.microsoft.com/office/drawing/2014/main" id="{C0E758BA-5354-4C2B-8347-9ED7EFBDAB85}"/>
              </a:ext>
            </a:extLst>
          </p:cNvPr>
          <p:cNvSpPr txBox="1"/>
          <p:nvPr/>
        </p:nvSpPr>
        <p:spPr>
          <a:xfrm>
            <a:off x="293614" y="3997421"/>
            <a:ext cx="3695563" cy="400110"/>
          </a:xfrm>
          <a:prstGeom prst="rect">
            <a:avLst/>
          </a:prstGeom>
          <a:noFill/>
        </p:spPr>
        <p:txBody>
          <a:bodyPr wrap="none" rtlCol="0">
            <a:spAutoFit/>
          </a:bodyPr>
          <a:lstStyle/>
          <a:p>
            <a:r>
              <a:rPr lang="en-US" sz="2000" b="1" dirty="0"/>
              <a:t>2) Maximal BT drifting threshold:</a:t>
            </a:r>
          </a:p>
        </p:txBody>
      </p:sp>
      <p:sp>
        <p:nvSpPr>
          <p:cNvPr id="22" name="Slide Number Placeholder 4">
            <a:extLst>
              <a:ext uri="{FF2B5EF4-FFF2-40B4-BE49-F238E27FC236}">
                <a16:creationId xmlns:a16="http://schemas.microsoft.com/office/drawing/2014/main" id="{1883A2A9-B143-46B3-840C-7D177460A44E}"/>
              </a:ext>
            </a:extLst>
          </p:cNvPr>
          <p:cNvSpPr txBox="1">
            <a:spLocks/>
          </p:cNvSpPr>
          <p:nvPr/>
        </p:nvSpPr>
        <p:spPr>
          <a:xfrm>
            <a:off x="9399166"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54D694-28FC-4E33-B5EC-2F0705A708F8}" type="slidenum">
              <a:rPr lang="en-US" smtClean="0"/>
              <a:pPr algn="r"/>
              <a:t>4</a:t>
            </a:fld>
            <a:endParaRPr lang="en-US" dirty="0"/>
          </a:p>
        </p:txBody>
      </p:sp>
    </p:spTree>
    <p:extLst>
      <p:ext uri="{BB962C8B-B14F-4D97-AF65-F5344CB8AC3E}">
        <p14:creationId xmlns:p14="http://schemas.microsoft.com/office/powerpoint/2010/main" val="2437032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AB0AB7-526E-4947-B3A7-4FAFC5667688}"/>
              </a:ext>
            </a:extLst>
          </p:cNvPr>
          <p:cNvSpPr txBox="1"/>
          <p:nvPr/>
        </p:nvSpPr>
        <p:spPr>
          <a:xfrm>
            <a:off x="1392572" y="260059"/>
            <a:ext cx="8900322" cy="738664"/>
          </a:xfrm>
          <a:prstGeom prst="rect">
            <a:avLst/>
          </a:prstGeom>
          <a:noFill/>
        </p:spPr>
        <p:txBody>
          <a:bodyPr wrap="none" rtlCol="0">
            <a:spAutoFit/>
          </a:bodyPr>
          <a:lstStyle/>
          <a:p>
            <a:r>
              <a:rPr lang="en-US" sz="2400" b="1" dirty="0"/>
              <a:t>Global Space-based Inter-Calibration System (GSICS) annual meeting</a:t>
            </a:r>
          </a:p>
          <a:p>
            <a:r>
              <a:rPr lang="en-US" b="1" dirty="0"/>
              <a:t>11-15 March 2024, Darmstadt, Germany</a:t>
            </a:r>
          </a:p>
        </p:txBody>
      </p:sp>
      <p:pic>
        <p:nvPicPr>
          <p:cNvPr id="5" name="Picture 4">
            <a:extLst>
              <a:ext uri="{FF2B5EF4-FFF2-40B4-BE49-F238E27FC236}">
                <a16:creationId xmlns:a16="http://schemas.microsoft.com/office/drawing/2014/main" id="{4201FD14-7B05-49A4-B044-8A29BC97B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253" y="2073528"/>
            <a:ext cx="6421119" cy="4784472"/>
          </a:xfrm>
          <a:prstGeom prst="rect">
            <a:avLst/>
          </a:prstGeom>
        </p:spPr>
      </p:pic>
      <p:sp>
        <p:nvSpPr>
          <p:cNvPr id="2" name="TextBox 1">
            <a:extLst>
              <a:ext uri="{FF2B5EF4-FFF2-40B4-BE49-F238E27FC236}">
                <a16:creationId xmlns:a16="http://schemas.microsoft.com/office/drawing/2014/main" id="{F778944A-6BDF-4497-ABD9-911715653B5B}"/>
              </a:ext>
            </a:extLst>
          </p:cNvPr>
          <p:cNvSpPr txBox="1"/>
          <p:nvPr/>
        </p:nvSpPr>
        <p:spPr>
          <a:xfrm>
            <a:off x="2064496" y="1166793"/>
            <a:ext cx="5600572" cy="738664"/>
          </a:xfrm>
          <a:prstGeom prst="rect">
            <a:avLst/>
          </a:prstGeom>
          <a:noFill/>
        </p:spPr>
        <p:txBody>
          <a:bodyPr wrap="none" rtlCol="0">
            <a:spAutoFit/>
          </a:bodyPr>
          <a:lstStyle/>
          <a:p>
            <a:r>
              <a:rPr lang="en-US" sz="2400" b="1" dirty="0"/>
              <a:t>Sensitivity Tests in multiple aspects:</a:t>
            </a:r>
          </a:p>
          <a:p>
            <a:r>
              <a:rPr lang="en-US" b="1" dirty="0"/>
              <a:t>Sample numbers vs Maximal BT drifting threshold values</a:t>
            </a:r>
          </a:p>
        </p:txBody>
      </p:sp>
      <p:sp>
        <p:nvSpPr>
          <p:cNvPr id="3" name="TextBox 2">
            <a:extLst>
              <a:ext uri="{FF2B5EF4-FFF2-40B4-BE49-F238E27FC236}">
                <a16:creationId xmlns:a16="http://schemas.microsoft.com/office/drawing/2014/main" id="{E7F6E70B-AB8F-4F61-B477-4EB5327CDCAD}"/>
              </a:ext>
            </a:extLst>
          </p:cNvPr>
          <p:cNvSpPr txBox="1"/>
          <p:nvPr/>
        </p:nvSpPr>
        <p:spPr>
          <a:xfrm>
            <a:off x="7838610" y="1536125"/>
            <a:ext cx="3121111" cy="369332"/>
          </a:xfrm>
          <a:prstGeom prst="rect">
            <a:avLst/>
          </a:prstGeom>
          <a:noFill/>
        </p:spPr>
        <p:txBody>
          <a:bodyPr wrap="none" rtlCol="0">
            <a:spAutoFit/>
          </a:bodyPr>
          <a:lstStyle/>
          <a:p>
            <a:r>
              <a:rPr lang="en-US" dirty="0"/>
              <a:t>Temporal coverage: 2019~2020</a:t>
            </a:r>
          </a:p>
        </p:txBody>
      </p:sp>
      <p:sp>
        <p:nvSpPr>
          <p:cNvPr id="10" name="Slide Number Placeholder 4">
            <a:extLst>
              <a:ext uri="{FF2B5EF4-FFF2-40B4-BE49-F238E27FC236}">
                <a16:creationId xmlns:a16="http://schemas.microsoft.com/office/drawing/2014/main" id="{FBF339A7-0949-4536-9DAB-F121A6FABBE2}"/>
              </a:ext>
            </a:extLst>
          </p:cNvPr>
          <p:cNvSpPr txBox="1">
            <a:spLocks/>
          </p:cNvSpPr>
          <p:nvPr/>
        </p:nvSpPr>
        <p:spPr>
          <a:xfrm>
            <a:off x="9399166"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54D694-28FC-4E33-B5EC-2F0705A708F8}" type="slidenum">
              <a:rPr lang="en-US" smtClean="0"/>
              <a:pPr algn="r"/>
              <a:t>5</a:t>
            </a:fld>
            <a:endParaRPr lang="en-US" dirty="0"/>
          </a:p>
        </p:txBody>
      </p:sp>
      <p:sp>
        <p:nvSpPr>
          <p:cNvPr id="6" name="TextBox 5">
            <a:extLst>
              <a:ext uri="{FF2B5EF4-FFF2-40B4-BE49-F238E27FC236}">
                <a16:creationId xmlns:a16="http://schemas.microsoft.com/office/drawing/2014/main" id="{8BB33486-626F-430D-A0D3-5CD62A6F3279}"/>
              </a:ext>
            </a:extLst>
          </p:cNvPr>
          <p:cNvSpPr txBox="1"/>
          <p:nvPr/>
        </p:nvSpPr>
        <p:spPr>
          <a:xfrm>
            <a:off x="8263157" y="2382473"/>
            <a:ext cx="3372374" cy="3970318"/>
          </a:xfrm>
          <a:prstGeom prst="rect">
            <a:avLst/>
          </a:prstGeom>
          <a:noFill/>
        </p:spPr>
        <p:txBody>
          <a:bodyPr wrap="square" rtlCol="0">
            <a:spAutoFit/>
          </a:bodyPr>
          <a:lstStyle/>
          <a:p>
            <a:r>
              <a:rPr lang="en-US" sz="1400" dirty="0"/>
              <a:t>Fig. a &amp; b: GOES-16 Day &amp; Night over land, 10-min interval</a:t>
            </a:r>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Fig. c &amp; d: GOES-17 Day &amp; Night over ocean, 10-min interval</a:t>
            </a:r>
          </a:p>
          <a:p>
            <a:endParaRPr lang="en-US" sz="1400" dirty="0"/>
          </a:p>
          <a:p>
            <a:endParaRPr lang="en-US" sz="1400" dirty="0"/>
          </a:p>
          <a:p>
            <a:endParaRPr lang="en-US" sz="1400" dirty="0"/>
          </a:p>
          <a:p>
            <a:endParaRPr lang="en-US" sz="1400" dirty="0"/>
          </a:p>
          <a:p>
            <a:endParaRPr lang="en-US" sz="1400" dirty="0"/>
          </a:p>
          <a:p>
            <a:endParaRPr lang="en-US" sz="1400" dirty="0"/>
          </a:p>
          <a:p>
            <a:r>
              <a:rPr lang="en-US" sz="1400" dirty="0"/>
              <a:t>Fig. e &amp; f: GOES-16 Day &amp; Night over land, 15-min interval</a:t>
            </a:r>
          </a:p>
        </p:txBody>
      </p:sp>
    </p:spTree>
    <p:extLst>
      <p:ext uri="{BB962C8B-B14F-4D97-AF65-F5344CB8AC3E}">
        <p14:creationId xmlns:p14="http://schemas.microsoft.com/office/powerpoint/2010/main" val="1134899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AB0AB7-526E-4947-B3A7-4FAFC5667688}"/>
              </a:ext>
            </a:extLst>
          </p:cNvPr>
          <p:cNvSpPr txBox="1"/>
          <p:nvPr/>
        </p:nvSpPr>
        <p:spPr>
          <a:xfrm>
            <a:off x="1392572" y="260059"/>
            <a:ext cx="8900322" cy="738664"/>
          </a:xfrm>
          <a:prstGeom prst="rect">
            <a:avLst/>
          </a:prstGeom>
          <a:noFill/>
        </p:spPr>
        <p:txBody>
          <a:bodyPr wrap="none" rtlCol="0">
            <a:spAutoFit/>
          </a:bodyPr>
          <a:lstStyle/>
          <a:p>
            <a:r>
              <a:rPr lang="en-US" sz="2400" b="1" dirty="0"/>
              <a:t>Global Space-based Inter-Calibration System (GSICS) annual meeting</a:t>
            </a:r>
          </a:p>
          <a:p>
            <a:r>
              <a:rPr lang="en-US" b="1" dirty="0"/>
              <a:t>11-15 March 2024, Darmstadt, Germany</a:t>
            </a:r>
          </a:p>
        </p:txBody>
      </p:sp>
      <p:pic>
        <p:nvPicPr>
          <p:cNvPr id="8" name="Picture 7">
            <a:extLst>
              <a:ext uri="{FF2B5EF4-FFF2-40B4-BE49-F238E27FC236}">
                <a16:creationId xmlns:a16="http://schemas.microsoft.com/office/drawing/2014/main" id="{7506A41C-229E-4561-923F-EED4CCCD2C92}"/>
              </a:ext>
            </a:extLst>
          </p:cNvPr>
          <p:cNvPicPr>
            <a:picLocks noChangeAspect="1"/>
          </p:cNvPicPr>
          <p:nvPr/>
        </p:nvPicPr>
        <p:blipFill rotWithShape="1">
          <a:blip r:embed="rId2">
            <a:extLst>
              <a:ext uri="{28A0092B-C50C-407E-A947-70E740481C1C}">
                <a14:useLocalDpi xmlns:a14="http://schemas.microsoft.com/office/drawing/2010/main" val="0"/>
              </a:ext>
            </a:extLst>
          </a:blip>
          <a:srcRect l="14381" t="9242" r="14335" b="17142"/>
          <a:stretch/>
        </p:blipFill>
        <p:spPr>
          <a:xfrm>
            <a:off x="1601899" y="1619076"/>
            <a:ext cx="8690995" cy="4572000"/>
          </a:xfrm>
          <a:prstGeom prst="rect">
            <a:avLst/>
          </a:prstGeom>
        </p:spPr>
      </p:pic>
      <p:sp>
        <p:nvSpPr>
          <p:cNvPr id="9" name="Rectangle 8">
            <a:extLst>
              <a:ext uri="{FF2B5EF4-FFF2-40B4-BE49-F238E27FC236}">
                <a16:creationId xmlns:a16="http://schemas.microsoft.com/office/drawing/2014/main" id="{B23C933F-1286-462B-8797-196D14F9B92D}"/>
              </a:ext>
            </a:extLst>
          </p:cNvPr>
          <p:cNvSpPr/>
          <p:nvPr/>
        </p:nvSpPr>
        <p:spPr>
          <a:xfrm>
            <a:off x="1912293" y="6325300"/>
            <a:ext cx="8380601" cy="523220"/>
          </a:xfrm>
          <a:prstGeom prst="rect">
            <a:avLst/>
          </a:prstGeom>
        </p:spPr>
        <p:txBody>
          <a:bodyPr wrap="square">
            <a:spAutoFit/>
          </a:bodyPr>
          <a:lstStyle/>
          <a:p>
            <a:r>
              <a:rPr lang="en-US" sz="1400" dirty="0">
                <a:solidFill>
                  <a:srgbClr val="000000"/>
                </a:solidFill>
                <a:latin typeface="Times New Roman" panose="02020603050405020304" pitchFamily="18" charset="0"/>
                <a:ea typeface="SimSun" panose="02010600030101010101" pitchFamily="2" charset="-122"/>
              </a:rPr>
              <a:t>Ch14 BT in a G16-ABI and J01 </a:t>
            </a:r>
            <a:r>
              <a:rPr lang="en-US" sz="1400" dirty="0" err="1">
                <a:solidFill>
                  <a:srgbClr val="000000"/>
                </a:solidFill>
                <a:latin typeface="Times New Roman" panose="02020603050405020304" pitchFamily="18" charset="0"/>
                <a:ea typeface="SimSun" panose="02010600030101010101" pitchFamily="2" charset="-122"/>
              </a:rPr>
              <a:t>CrIS</a:t>
            </a:r>
            <a:r>
              <a:rPr lang="en-US" sz="1400" dirty="0">
                <a:solidFill>
                  <a:srgbClr val="000000"/>
                </a:solidFill>
                <a:latin typeface="Times New Roman" panose="02020603050405020304" pitchFamily="18" charset="0"/>
                <a:ea typeface="SimSun" panose="02010600030101010101" pitchFamily="2" charset="-122"/>
              </a:rPr>
              <a:t> SNO event on 02/19/2023. The black dots on the right panel represent the SNO samples with QC</a:t>
            </a:r>
            <a:endParaRPr lang="en-US" sz="1400" dirty="0"/>
          </a:p>
        </p:txBody>
      </p:sp>
      <p:cxnSp>
        <p:nvCxnSpPr>
          <p:cNvPr id="11" name="Straight Arrow Connector 10">
            <a:extLst>
              <a:ext uri="{FF2B5EF4-FFF2-40B4-BE49-F238E27FC236}">
                <a16:creationId xmlns:a16="http://schemas.microsoft.com/office/drawing/2014/main" id="{CAF2540B-4AD0-44D3-9BBD-879A93277117}"/>
              </a:ext>
            </a:extLst>
          </p:cNvPr>
          <p:cNvCxnSpPr>
            <a:cxnSpLocks/>
          </p:cNvCxnSpPr>
          <p:nvPr/>
        </p:nvCxnSpPr>
        <p:spPr>
          <a:xfrm>
            <a:off x="5058561" y="2290195"/>
            <a:ext cx="629175"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93C9BFF-D8C2-47D5-A3D3-9F0CC4C7EE81}"/>
              </a:ext>
            </a:extLst>
          </p:cNvPr>
          <p:cNvSpPr txBox="1"/>
          <p:nvPr/>
        </p:nvSpPr>
        <p:spPr>
          <a:xfrm>
            <a:off x="3447876" y="1958586"/>
            <a:ext cx="1535185" cy="830997"/>
          </a:xfrm>
          <a:prstGeom prst="rect">
            <a:avLst/>
          </a:prstGeom>
          <a:solidFill>
            <a:srgbClr val="FFFF00"/>
          </a:solidFill>
        </p:spPr>
        <p:txBody>
          <a:bodyPr wrap="square" rtlCol="0">
            <a:spAutoFit/>
          </a:bodyPr>
          <a:lstStyle/>
          <a:p>
            <a:r>
              <a:rPr lang="en-US" sz="1600" dirty="0"/>
              <a:t>Hot scenes are insensitive to BT threshold QC</a:t>
            </a:r>
          </a:p>
        </p:txBody>
      </p:sp>
      <p:sp>
        <p:nvSpPr>
          <p:cNvPr id="17" name="Slide Number Placeholder 4">
            <a:extLst>
              <a:ext uri="{FF2B5EF4-FFF2-40B4-BE49-F238E27FC236}">
                <a16:creationId xmlns:a16="http://schemas.microsoft.com/office/drawing/2014/main" id="{A6679DFA-232C-46CB-BE43-DE28EFF0BD26}"/>
              </a:ext>
            </a:extLst>
          </p:cNvPr>
          <p:cNvSpPr txBox="1">
            <a:spLocks/>
          </p:cNvSpPr>
          <p:nvPr/>
        </p:nvSpPr>
        <p:spPr>
          <a:xfrm>
            <a:off x="9399166"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54D694-28FC-4E33-B5EC-2F0705A708F8}" type="slidenum">
              <a:rPr lang="en-US" smtClean="0"/>
              <a:pPr algn="r"/>
              <a:t>6</a:t>
            </a:fld>
            <a:endParaRPr lang="en-US" dirty="0"/>
          </a:p>
        </p:txBody>
      </p:sp>
      <p:sp>
        <p:nvSpPr>
          <p:cNvPr id="10" name="TextBox 9">
            <a:extLst>
              <a:ext uri="{FF2B5EF4-FFF2-40B4-BE49-F238E27FC236}">
                <a16:creationId xmlns:a16="http://schemas.microsoft.com/office/drawing/2014/main" id="{ECD2E3A3-7AC1-435B-82A3-9F858633574C}"/>
              </a:ext>
            </a:extLst>
          </p:cNvPr>
          <p:cNvSpPr txBox="1"/>
          <p:nvPr/>
        </p:nvSpPr>
        <p:spPr>
          <a:xfrm>
            <a:off x="1866547" y="1188686"/>
            <a:ext cx="8167492" cy="461665"/>
          </a:xfrm>
          <a:prstGeom prst="rect">
            <a:avLst/>
          </a:prstGeom>
          <a:noFill/>
        </p:spPr>
        <p:txBody>
          <a:bodyPr wrap="none" rtlCol="0">
            <a:spAutoFit/>
          </a:bodyPr>
          <a:lstStyle/>
          <a:p>
            <a:r>
              <a:rPr lang="en-US" sz="2400" b="1" dirty="0"/>
              <a:t>An example of </a:t>
            </a:r>
            <a:r>
              <a:rPr lang="en-US" sz="2400" b="1" dirty="0" err="1"/>
              <a:t>CrIS</a:t>
            </a:r>
            <a:r>
              <a:rPr lang="en-US" sz="2400" b="1" dirty="0"/>
              <a:t>-ABI SNO event over heterogeneous surface</a:t>
            </a:r>
          </a:p>
        </p:txBody>
      </p:sp>
    </p:spTree>
    <p:extLst>
      <p:ext uri="{BB962C8B-B14F-4D97-AF65-F5344CB8AC3E}">
        <p14:creationId xmlns:p14="http://schemas.microsoft.com/office/powerpoint/2010/main" val="2179637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AB0AB7-526E-4947-B3A7-4FAFC5667688}"/>
              </a:ext>
            </a:extLst>
          </p:cNvPr>
          <p:cNvSpPr txBox="1"/>
          <p:nvPr/>
        </p:nvSpPr>
        <p:spPr>
          <a:xfrm>
            <a:off x="1392572" y="260059"/>
            <a:ext cx="8900322" cy="738664"/>
          </a:xfrm>
          <a:prstGeom prst="rect">
            <a:avLst/>
          </a:prstGeom>
          <a:noFill/>
        </p:spPr>
        <p:txBody>
          <a:bodyPr wrap="none" rtlCol="0">
            <a:spAutoFit/>
          </a:bodyPr>
          <a:lstStyle/>
          <a:p>
            <a:r>
              <a:rPr lang="en-US" sz="2400" b="1" dirty="0"/>
              <a:t>Global Space-based Inter-Calibration System (GSICS) annual meeting</a:t>
            </a:r>
          </a:p>
          <a:p>
            <a:r>
              <a:rPr lang="en-US" b="1" dirty="0"/>
              <a:t>11-15 March 2024, Darmstadt, Germany</a:t>
            </a:r>
          </a:p>
        </p:txBody>
      </p:sp>
      <p:pic>
        <p:nvPicPr>
          <p:cNvPr id="3" name="Picture 2">
            <a:extLst>
              <a:ext uri="{FF2B5EF4-FFF2-40B4-BE49-F238E27FC236}">
                <a16:creationId xmlns:a16="http://schemas.microsoft.com/office/drawing/2014/main" id="{ECCA1979-D278-45B3-9B7E-112E29BDF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3422" y="1813065"/>
            <a:ext cx="5665156" cy="4319288"/>
          </a:xfrm>
          <a:prstGeom prst="rect">
            <a:avLst/>
          </a:prstGeom>
        </p:spPr>
      </p:pic>
      <p:sp>
        <p:nvSpPr>
          <p:cNvPr id="5" name="TextBox 4">
            <a:extLst>
              <a:ext uri="{FF2B5EF4-FFF2-40B4-BE49-F238E27FC236}">
                <a16:creationId xmlns:a16="http://schemas.microsoft.com/office/drawing/2014/main" id="{9F99DF36-2F95-4EA0-A170-02B2E7260289}"/>
              </a:ext>
            </a:extLst>
          </p:cNvPr>
          <p:cNvSpPr txBox="1"/>
          <p:nvPr/>
        </p:nvSpPr>
        <p:spPr>
          <a:xfrm>
            <a:off x="2722225" y="1255798"/>
            <a:ext cx="7271414" cy="461665"/>
          </a:xfrm>
          <a:prstGeom prst="rect">
            <a:avLst/>
          </a:prstGeom>
          <a:noFill/>
        </p:spPr>
        <p:txBody>
          <a:bodyPr wrap="none" rtlCol="0">
            <a:spAutoFit/>
          </a:bodyPr>
          <a:lstStyle/>
          <a:p>
            <a:r>
              <a:rPr lang="en-US" sz="2400" b="1" dirty="0"/>
              <a:t>Hot pixel locations with the criteria of BT@CH14&gt;305K</a:t>
            </a:r>
          </a:p>
        </p:txBody>
      </p:sp>
      <p:sp>
        <p:nvSpPr>
          <p:cNvPr id="6" name="TextBox 5">
            <a:extLst>
              <a:ext uri="{FF2B5EF4-FFF2-40B4-BE49-F238E27FC236}">
                <a16:creationId xmlns:a16="http://schemas.microsoft.com/office/drawing/2014/main" id="{B795CCDA-050A-4AFC-884D-B94CCDB7202C}"/>
              </a:ext>
            </a:extLst>
          </p:cNvPr>
          <p:cNvSpPr txBox="1"/>
          <p:nvPr/>
        </p:nvSpPr>
        <p:spPr>
          <a:xfrm>
            <a:off x="9286614" y="1974538"/>
            <a:ext cx="2432808" cy="646331"/>
          </a:xfrm>
          <a:prstGeom prst="rect">
            <a:avLst/>
          </a:prstGeom>
          <a:noFill/>
        </p:spPr>
        <p:txBody>
          <a:bodyPr wrap="square" rtlCol="0">
            <a:spAutoFit/>
          </a:bodyPr>
          <a:lstStyle/>
          <a:p>
            <a:r>
              <a:rPr lang="en-US" dirty="0"/>
              <a:t>temporal coverage: 2019~2023</a:t>
            </a:r>
          </a:p>
        </p:txBody>
      </p:sp>
      <p:sp>
        <p:nvSpPr>
          <p:cNvPr id="10" name="Slide Number Placeholder 4">
            <a:extLst>
              <a:ext uri="{FF2B5EF4-FFF2-40B4-BE49-F238E27FC236}">
                <a16:creationId xmlns:a16="http://schemas.microsoft.com/office/drawing/2014/main" id="{57A277A8-258C-4C34-A608-B176CDD2CA1F}"/>
              </a:ext>
            </a:extLst>
          </p:cNvPr>
          <p:cNvSpPr txBox="1">
            <a:spLocks/>
          </p:cNvSpPr>
          <p:nvPr/>
        </p:nvSpPr>
        <p:spPr>
          <a:xfrm>
            <a:off x="9399166"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54D694-28FC-4E33-B5EC-2F0705A708F8}" type="slidenum">
              <a:rPr lang="en-US" smtClean="0"/>
              <a:pPr algn="r"/>
              <a:t>7</a:t>
            </a:fld>
            <a:endParaRPr lang="en-US" dirty="0"/>
          </a:p>
        </p:txBody>
      </p:sp>
      <p:sp>
        <p:nvSpPr>
          <p:cNvPr id="2" name="TextBox 1">
            <a:extLst>
              <a:ext uri="{FF2B5EF4-FFF2-40B4-BE49-F238E27FC236}">
                <a16:creationId xmlns:a16="http://schemas.microsoft.com/office/drawing/2014/main" id="{E33DFD9A-E7D2-47A4-99E6-CFF499DB09A7}"/>
              </a:ext>
            </a:extLst>
          </p:cNvPr>
          <p:cNvSpPr txBox="1"/>
          <p:nvPr/>
        </p:nvSpPr>
        <p:spPr>
          <a:xfrm>
            <a:off x="1761688" y="6356350"/>
            <a:ext cx="8703408" cy="369332"/>
          </a:xfrm>
          <a:prstGeom prst="rect">
            <a:avLst/>
          </a:prstGeom>
          <a:noFill/>
        </p:spPr>
        <p:txBody>
          <a:bodyPr wrap="none" rtlCol="0">
            <a:spAutoFit/>
          </a:bodyPr>
          <a:lstStyle/>
          <a:p>
            <a:r>
              <a:rPr lang="en-US" dirty="0"/>
              <a:t>The green area indicates the location of </a:t>
            </a:r>
            <a:r>
              <a:rPr lang="en-US" dirty="0" err="1"/>
              <a:t>CrIS</a:t>
            </a:r>
            <a:r>
              <a:rPr lang="en-US" dirty="0"/>
              <a:t>-ABI SNO hot pixels used in the following slides</a:t>
            </a:r>
          </a:p>
        </p:txBody>
      </p:sp>
    </p:spTree>
    <p:extLst>
      <p:ext uri="{BB962C8B-B14F-4D97-AF65-F5344CB8AC3E}">
        <p14:creationId xmlns:p14="http://schemas.microsoft.com/office/powerpoint/2010/main" val="1912818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AB0AB7-526E-4947-B3A7-4FAFC5667688}"/>
              </a:ext>
            </a:extLst>
          </p:cNvPr>
          <p:cNvSpPr txBox="1"/>
          <p:nvPr/>
        </p:nvSpPr>
        <p:spPr>
          <a:xfrm>
            <a:off x="1392572" y="260059"/>
            <a:ext cx="8900322" cy="738664"/>
          </a:xfrm>
          <a:prstGeom prst="rect">
            <a:avLst/>
          </a:prstGeom>
          <a:noFill/>
        </p:spPr>
        <p:txBody>
          <a:bodyPr wrap="none" rtlCol="0">
            <a:spAutoFit/>
          </a:bodyPr>
          <a:lstStyle/>
          <a:p>
            <a:r>
              <a:rPr lang="en-US" sz="2400" b="1" dirty="0"/>
              <a:t>Global Space-based Inter-Calibration System (GSICS) annual meeting</a:t>
            </a:r>
          </a:p>
          <a:p>
            <a:r>
              <a:rPr lang="en-US" b="1" dirty="0"/>
              <a:t>11-15 March 2024, Darmstadt, Germany</a:t>
            </a:r>
          </a:p>
        </p:txBody>
      </p:sp>
      <p:pic>
        <p:nvPicPr>
          <p:cNvPr id="3" name="Picture 2">
            <a:extLst>
              <a:ext uri="{FF2B5EF4-FFF2-40B4-BE49-F238E27FC236}">
                <a16:creationId xmlns:a16="http://schemas.microsoft.com/office/drawing/2014/main" id="{38778B36-960E-47C9-BF54-B2829FBB7F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443" y="1748034"/>
            <a:ext cx="4852031" cy="4406363"/>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921528A6-5CDE-4851-BF47-52EC80FC2A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1629" y="1748241"/>
            <a:ext cx="4881564" cy="4405146"/>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DA1019E9-7FA5-4918-B62A-CD86EAF22C8E}"/>
              </a:ext>
            </a:extLst>
          </p:cNvPr>
          <p:cNvSpPr txBox="1"/>
          <p:nvPr/>
        </p:nvSpPr>
        <p:spPr>
          <a:xfrm>
            <a:off x="843089" y="1255798"/>
            <a:ext cx="8957452" cy="461665"/>
          </a:xfrm>
          <a:prstGeom prst="rect">
            <a:avLst/>
          </a:prstGeom>
          <a:noFill/>
        </p:spPr>
        <p:txBody>
          <a:bodyPr wrap="none" rtlCol="0">
            <a:spAutoFit/>
          </a:bodyPr>
          <a:lstStyle/>
          <a:p>
            <a:r>
              <a:rPr lang="en-US" sz="2400" b="1" dirty="0" err="1"/>
              <a:t>CrIS</a:t>
            </a:r>
            <a:r>
              <a:rPr lang="en-US" sz="2400" b="1" dirty="0"/>
              <a:t>-ABI Hot pixel BT comparison with the criteria of BT@CH14&gt;305K</a:t>
            </a:r>
          </a:p>
        </p:txBody>
      </p:sp>
      <p:sp>
        <p:nvSpPr>
          <p:cNvPr id="7" name="TextBox 6">
            <a:extLst>
              <a:ext uri="{FF2B5EF4-FFF2-40B4-BE49-F238E27FC236}">
                <a16:creationId xmlns:a16="http://schemas.microsoft.com/office/drawing/2014/main" id="{1750263E-DD55-42F7-BCA2-A95A39787277}"/>
              </a:ext>
            </a:extLst>
          </p:cNvPr>
          <p:cNvSpPr txBox="1"/>
          <p:nvPr/>
        </p:nvSpPr>
        <p:spPr>
          <a:xfrm>
            <a:off x="10174377" y="1225020"/>
            <a:ext cx="1627463" cy="523220"/>
          </a:xfrm>
          <a:prstGeom prst="rect">
            <a:avLst/>
          </a:prstGeom>
          <a:noFill/>
        </p:spPr>
        <p:txBody>
          <a:bodyPr wrap="square" rtlCol="0">
            <a:spAutoFit/>
          </a:bodyPr>
          <a:lstStyle/>
          <a:p>
            <a:r>
              <a:rPr lang="en-US" sz="1400" dirty="0"/>
              <a:t>temporal coverage: 2019~2023</a:t>
            </a:r>
          </a:p>
        </p:txBody>
      </p:sp>
      <p:sp>
        <p:nvSpPr>
          <p:cNvPr id="10" name="Slide Number Placeholder 4">
            <a:extLst>
              <a:ext uri="{FF2B5EF4-FFF2-40B4-BE49-F238E27FC236}">
                <a16:creationId xmlns:a16="http://schemas.microsoft.com/office/drawing/2014/main" id="{DB4C9EC2-6517-4151-AB7B-434F534DA414}"/>
              </a:ext>
            </a:extLst>
          </p:cNvPr>
          <p:cNvSpPr txBox="1">
            <a:spLocks/>
          </p:cNvSpPr>
          <p:nvPr/>
        </p:nvSpPr>
        <p:spPr>
          <a:xfrm>
            <a:off x="9399166"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54D694-28FC-4E33-B5EC-2F0705A708F8}" type="slidenum">
              <a:rPr lang="en-US" smtClean="0"/>
              <a:pPr algn="r"/>
              <a:t>8</a:t>
            </a:fld>
            <a:endParaRPr lang="en-US" dirty="0"/>
          </a:p>
        </p:txBody>
      </p:sp>
      <p:sp>
        <p:nvSpPr>
          <p:cNvPr id="2" name="TextBox 1">
            <a:extLst>
              <a:ext uri="{FF2B5EF4-FFF2-40B4-BE49-F238E27FC236}">
                <a16:creationId xmlns:a16="http://schemas.microsoft.com/office/drawing/2014/main" id="{8BBA9793-A144-4106-8E71-380A1113C60F}"/>
              </a:ext>
            </a:extLst>
          </p:cNvPr>
          <p:cNvSpPr txBox="1"/>
          <p:nvPr/>
        </p:nvSpPr>
        <p:spPr>
          <a:xfrm>
            <a:off x="1216404" y="6274965"/>
            <a:ext cx="7719036" cy="523220"/>
          </a:xfrm>
          <a:prstGeom prst="rect">
            <a:avLst/>
          </a:prstGeom>
          <a:noFill/>
        </p:spPr>
        <p:txBody>
          <a:bodyPr wrap="none" rtlCol="0">
            <a:spAutoFit/>
          </a:bodyPr>
          <a:lstStyle/>
          <a:p>
            <a:r>
              <a:rPr lang="en-US" sz="1400" dirty="0"/>
              <a:t>The window channels show stronger nonlinear responses against the scene BT than absorbing channels</a:t>
            </a:r>
          </a:p>
          <a:p>
            <a:r>
              <a:rPr lang="en-US" sz="1400" dirty="0"/>
              <a:t>Both NPP and J01 </a:t>
            </a:r>
            <a:r>
              <a:rPr lang="en-US" sz="1400" dirty="0" err="1"/>
              <a:t>CrIS</a:t>
            </a:r>
            <a:r>
              <a:rPr lang="en-US" sz="1400" dirty="0"/>
              <a:t> have similar performance when compared with G16 ABI</a:t>
            </a:r>
          </a:p>
        </p:txBody>
      </p:sp>
    </p:spTree>
    <p:extLst>
      <p:ext uri="{BB962C8B-B14F-4D97-AF65-F5344CB8AC3E}">
        <p14:creationId xmlns:p14="http://schemas.microsoft.com/office/powerpoint/2010/main" val="3984572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AB0AB7-526E-4947-B3A7-4FAFC5667688}"/>
              </a:ext>
            </a:extLst>
          </p:cNvPr>
          <p:cNvSpPr txBox="1"/>
          <p:nvPr/>
        </p:nvSpPr>
        <p:spPr>
          <a:xfrm>
            <a:off x="1392572" y="260059"/>
            <a:ext cx="8900322" cy="738664"/>
          </a:xfrm>
          <a:prstGeom prst="rect">
            <a:avLst/>
          </a:prstGeom>
          <a:noFill/>
        </p:spPr>
        <p:txBody>
          <a:bodyPr wrap="none" rtlCol="0">
            <a:spAutoFit/>
          </a:bodyPr>
          <a:lstStyle/>
          <a:p>
            <a:r>
              <a:rPr lang="en-US" sz="2400" b="1" dirty="0"/>
              <a:t>Global Space-based Inter-Calibration System (GSICS) annual meeting</a:t>
            </a:r>
          </a:p>
          <a:p>
            <a:r>
              <a:rPr lang="en-US" b="1" dirty="0"/>
              <a:t>11-15 March 2024, Darmstadt, Germany</a:t>
            </a:r>
          </a:p>
        </p:txBody>
      </p:sp>
      <p:pic>
        <p:nvPicPr>
          <p:cNvPr id="3" name="Picture 2">
            <a:extLst>
              <a:ext uri="{FF2B5EF4-FFF2-40B4-BE49-F238E27FC236}">
                <a16:creationId xmlns:a16="http://schemas.microsoft.com/office/drawing/2014/main" id="{3D7ADC1E-71D5-4DC8-B776-964740561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007" y="1862908"/>
            <a:ext cx="5372607" cy="4697149"/>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C8BA56B5-0F3F-4517-9118-1AB7943BA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2759" y="1862908"/>
            <a:ext cx="5321499" cy="469714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66EA55E6-0FA9-4B43-A115-66384D720231}"/>
              </a:ext>
            </a:extLst>
          </p:cNvPr>
          <p:cNvSpPr txBox="1"/>
          <p:nvPr/>
        </p:nvSpPr>
        <p:spPr>
          <a:xfrm>
            <a:off x="2688669" y="1255798"/>
            <a:ext cx="6246518" cy="461665"/>
          </a:xfrm>
          <a:prstGeom prst="rect">
            <a:avLst/>
          </a:prstGeom>
          <a:noFill/>
        </p:spPr>
        <p:txBody>
          <a:bodyPr wrap="none" rtlCol="0">
            <a:spAutoFit/>
          </a:bodyPr>
          <a:lstStyle/>
          <a:p>
            <a:r>
              <a:rPr lang="en-US" sz="2400" b="1" dirty="0" err="1"/>
              <a:t>CrIS</a:t>
            </a:r>
            <a:r>
              <a:rPr lang="en-US" sz="2400" b="1" dirty="0"/>
              <a:t>-ABI Hot pixel BT Bias against the Scene BT</a:t>
            </a:r>
          </a:p>
        </p:txBody>
      </p:sp>
      <p:sp>
        <p:nvSpPr>
          <p:cNvPr id="7" name="TextBox 6">
            <a:extLst>
              <a:ext uri="{FF2B5EF4-FFF2-40B4-BE49-F238E27FC236}">
                <a16:creationId xmlns:a16="http://schemas.microsoft.com/office/drawing/2014/main" id="{CC1A3313-A7A0-4FAE-91A9-9041225DD391}"/>
              </a:ext>
            </a:extLst>
          </p:cNvPr>
          <p:cNvSpPr txBox="1"/>
          <p:nvPr/>
        </p:nvSpPr>
        <p:spPr>
          <a:xfrm>
            <a:off x="10174377" y="1225020"/>
            <a:ext cx="1627463" cy="523220"/>
          </a:xfrm>
          <a:prstGeom prst="rect">
            <a:avLst/>
          </a:prstGeom>
          <a:noFill/>
        </p:spPr>
        <p:txBody>
          <a:bodyPr wrap="square" rtlCol="0">
            <a:spAutoFit/>
          </a:bodyPr>
          <a:lstStyle/>
          <a:p>
            <a:r>
              <a:rPr lang="en-US" sz="1400" dirty="0"/>
              <a:t>temporal coverage: 2019~2023</a:t>
            </a:r>
          </a:p>
        </p:txBody>
      </p:sp>
      <p:sp>
        <p:nvSpPr>
          <p:cNvPr id="9" name="Slide Number Placeholder 4">
            <a:extLst>
              <a:ext uri="{FF2B5EF4-FFF2-40B4-BE49-F238E27FC236}">
                <a16:creationId xmlns:a16="http://schemas.microsoft.com/office/drawing/2014/main" id="{82D6008E-4C09-4954-A8F5-3D4AB8E0CDD3}"/>
              </a:ext>
            </a:extLst>
          </p:cNvPr>
          <p:cNvSpPr txBox="1">
            <a:spLocks/>
          </p:cNvSpPr>
          <p:nvPr/>
        </p:nvSpPr>
        <p:spPr>
          <a:xfrm>
            <a:off x="9399166"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54D694-28FC-4E33-B5EC-2F0705A708F8}" type="slidenum">
              <a:rPr lang="en-US" smtClean="0"/>
              <a:pPr algn="r"/>
              <a:t>9</a:t>
            </a:fld>
            <a:endParaRPr lang="en-US" dirty="0"/>
          </a:p>
        </p:txBody>
      </p:sp>
    </p:spTree>
    <p:extLst>
      <p:ext uri="{BB962C8B-B14F-4D97-AF65-F5344CB8AC3E}">
        <p14:creationId xmlns:p14="http://schemas.microsoft.com/office/powerpoint/2010/main" val="1364053130"/>
      </p:ext>
    </p:extLst>
  </p:cSld>
  <p:clrMapOvr>
    <a:masterClrMapping/>
  </p:clrMapOvr>
</p:sld>
</file>

<file path=ppt/theme/theme1.xml><?xml version="1.0" encoding="utf-8"?>
<a:theme xmlns:a="http://schemas.openxmlformats.org/drawingml/2006/main" name="NPP_FO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4538</TotalTime>
  <Words>1282</Words>
  <Application>Microsoft Office PowerPoint</Application>
  <PresentationFormat>Widescreen</PresentationFormat>
  <Paragraphs>114</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ＭＳ Ｐゴシック</vt:lpstr>
      <vt:lpstr>SimSun</vt:lpstr>
      <vt:lpstr>Arial</vt:lpstr>
      <vt:lpstr>Calibri</vt:lpstr>
      <vt:lpstr>Cambria Math</vt:lpstr>
      <vt:lpstr>Times New Roman</vt:lpstr>
      <vt:lpstr>Wingdings</vt:lpstr>
      <vt:lpstr>NPP_FOR</vt:lpstr>
      <vt:lpstr>Improving the CrIS-ABI Inter-Comparison Analysis over hot land scenes within the ICVS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xin.jin</dc:creator>
  <cp:lastModifiedBy>xin.jin</cp:lastModifiedBy>
  <cp:revision>172</cp:revision>
  <dcterms:created xsi:type="dcterms:W3CDTF">2024-03-08T16:20:24Z</dcterms:created>
  <dcterms:modified xsi:type="dcterms:W3CDTF">2024-03-12T02:57:15Z</dcterms:modified>
</cp:coreProperties>
</file>