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733" r:id="rId2"/>
    <p:sldId id="842" r:id="rId3"/>
    <p:sldId id="834" r:id="rId4"/>
    <p:sldId id="833" r:id="rId5"/>
    <p:sldId id="845" r:id="rId6"/>
    <p:sldId id="844" r:id="rId7"/>
    <p:sldId id="843" r:id="rId8"/>
    <p:sldId id="836" r:id="rId9"/>
    <p:sldId id="838" r:id="rId10"/>
    <p:sldId id="839" r:id="rId11"/>
    <p:sldId id="846" r:id="rId12"/>
    <p:sldId id="847" r:id="rId13"/>
    <p:sldId id="835" r:id="rId14"/>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3399"/>
    <a:srgbClr val="000000"/>
    <a:srgbClr val="0C45E4"/>
    <a:srgbClr val="008000"/>
    <a:srgbClr val="5F5F5F"/>
    <a:srgbClr val="333333"/>
    <a:srgbClr val="CC33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87867" autoAdjust="0"/>
  </p:normalViewPr>
  <p:slideViewPr>
    <p:cSldViewPr snapToGrid="0">
      <p:cViewPr>
        <p:scale>
          <a:sx n="55" d="100"/>
          <a:sy n="55" d="100"/>
        </p:scale>
        <p:origin x="1128" y="2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4219" y="62"/>
      </p:cViewPr>
      <p:guideLst>
        <p:guide orient="horz" pos="3126"/>
        <p:guide pos="2142"/>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0488" y="746125"/>
            <a:ext cx="6616700"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a:p>
        </p:txBody>
      </p:sp>
      <p:sp>
        <p:nvSpPr>
          <p:cNvPr id="8195" name="Rectangle 2"/>
          <p:cNvSpPr>
            <a:spLocks noGrp="1" noRot="1" noChangeAspect="1" noChangeArrowheads="1" noTextEdit="1"/>
          </p:cNvSpPr>
          <p:nvPr>
            <p:ph type="sldImg"/>
          </p:nvPr>
        </p:nvSpPr>
        <p:spPr>
          <a:xfrm>
            <a:off x="90488" y="746125"/>
            <a:ext cx="6616700" cy="3722688"/>
          </a:xfrm>
          <a:ln/>
        </p:spPr>
      </p:sp>
      <p:sp>
        <p:nvSpPr>
          <p:cNvPr id="8196"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211872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D2E840EC-3661-47EA-B292-7ED791E1B58E}" type="slidenum">
              <a:rPr lang="en-US" smtClean="0"/>
              <a:pPr>
                <a:defRPr/>
              </a:pPr>
              <a:t>10</a:t>
            </a:fld>
            <a:endParaRPr lang="en-US"/>
          </a:p>
        </p:txBody>
      </p:sp>
    </p:spTree>
    <p:extLst>
      <p:ext uri="{BB962C8B-B14F-4D97-AF65-F5344CB8AC3E}">
        <p14:creationId xmlns:p14="http://schemas.microsoft.com/office/powerpoint/2010/main" val="188510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655" y="2130428"/>
            <a:ext cx="10041775" cy="1470025"/>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989513" y="3886200"/>
            <a:ext cx="8224059"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dirty="0"/>
              <a:t>Click to edit Master subtitle style</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32630"/>
            <a:ext cx="7772400" cy="667472"/>
          </a:xfrm>
          <a:prstGeom prst="rect">
            <a:avLst/>
          </a:prstGeom>
        </p:spPr>
        <p:txBody>
          <a:bodyPr/>
          <a:lstStyle>
            <a:lvl1pPr>
              <a:defRPr sz="4000">
                <a:latin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
        <p:nvSpPr>
          <p:cNvPr id="4" name="Title 1"/>
          <p:cNvSpPr txBox="1">
            <a:spLocks/>
          </p:cNvSpPr>
          <p:nvPr userDrawn="1"/>
        </p:nvSpPr>
        <p:spPr>
          <a:xfrm>
            <a:off x="3352800" y="132628"/>
            <a:ext cx="7772400" cy="667472"/>
          </a:xfrm>
          <a:prstGeom prst="rect">
            <a:avLst/>
          </a:prstGeom>
        </p:spPr>
        <p:txBody>
          <a:bodyPr/>
          <a:lstStyle>
            <a:lvl1pPr algn="ctr" rtl="0" eaLnBrk="0" fontAlgn="base" hangingPunct="0">
              <a:spcBef>
                <a:spcPct val="0"/>
              </a:spcBef>
              <a:spcAft>
                <a:spcPct val="0"/>
              </a:spcAft>
              <a:defRPr sz="4000">
                <a:solidFill>
                  <a:schemeClr val="tx2"/>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4000" kern="0" dirty="0"/>
              <a:t>Click to edit Master title style</a:t>
            </a:r>
            <a:endParaRPr lang="en-GB" sz="4000" kern="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제목(Dohy)">
    <p:spTree>
      <p:nvGrpSpPr>
        <p:cNvPr id="1" name=""/>
        <p:cNvGrpSpPr/>
        <p:nvPr/>
      </p:nvGrpSpPr>
      <p:grpSpPr>
        <a:xfrm>
          <a:off x="0" y="0"/>
          <a:ext cx="0" cy="0"/>
          <a:chOff x="0" y="0"/>
          <a:chExt cx="0" cy="0"/>
        </a:xfrm>
      </p:grpSpPr>
      <p:sp>
        <p:nvSpPr>
          <p:cNvPr id="2" name="제목 1"/>
          <p:cNvSpPr>
            <a:spLocks noGrp="1"/>
          </p:cNvSpPr>
          <p:nvPr>
            <p:ph type="title"/>
          </p:nvPr>
        </p:nvSpPr>
        <p:spPr>
          <a:xfrm>
            <a:off x="3371160" y="76200"/>
            <a:ext cx="8542329" cy="551022"/>
          </a:xfrm>
        </p:spPr>
        <p:txBody>
          <a:bodyPr/>
          <a:lstStyle>
            <a:lvl1pPr>
              <a:defRPr b="1">
                <a:latin typeface="Arial" pitchFamily="34" charset="0"/>
                <a:cs typeface="Arial" pitchFamily="34" charset="0"/>
              </a:defRPr>
            </a:lvl1pPr>
          </a:lstStyle>
          <a:p>
            <a:endParaRPr lang="ko-KR" altLang="en-US" dirty="0"/>
          </a:p>
        </p:txBody>
      </p:sp>
      <p:sp>
        <p:nvSpPr>
          <p:cNvPr id="8" name="TextBox 7"/>
          <p:cNvSpPr txBox="1"/>
          <p:nvPr userDrawn="1"/>
        </p:nvSpPr>
        <p:spPr>
          <a:xfrm>
            <a:off x="11145520" y="6602010"/>
            <a:ext cx="1046480" cy="246221"/>
          </a:xfrm>
          <a:prstGeom prst="rect">
            <a:avLst/>
          </a:prstGeom>
          <a:noFill/>
        </p:spPr>
        <p:txBody>
          <a:bodyPr wrap="square" rtlCol="0">
            <a:spAutoFit/>
          </a:bodyPr>
          <a:lstStyle/>
          <a:p>
            <a:pPr algn="r"/>
            <a:fld id="{81DDF0A2-C106-43E5-8EA9-B1F17B7001B3}" type="slidenum">
              <a:rPr lang="ko-KR" altLang="en-US" sz="1000" b="1" smtClean="0">
                <a:solidFill>
                  <a:prstClr val="white">
                    <a:lumMod val="50000"/>
                  </a:prstClr>
                </a:solidFill>
                <a:latin typeface="맑은 고딕" pitchFamily="50" charset="-127"/>
              </a:rPr>
              <a:pPr algn="r"/>
              <a:t>‹#›</a:t>
            </a:fld>
            <a:endParaRPr lang="en-US" altLang="ko-KR" sz="1000" b="1" dirty="0">
              <a:solidFill>
                <a:prstClr val="white">
                  <a:lumMod val="50000"/>
                </a:prstClr>
              </a:solidFill>
              <a:latin typeface="맑은 고딕" pitchFamily="50" charset="-127"/>
            </a:endParaRPr>
          </a:p>
        </p:txBody>
      </p:sp>
      <p:sp>
        <p:nvSpPr>
          <p:cNvPr id="7" name="Content Placeholder 2"/>
          <p:cNvSpPr>
            <a:spLocks noGrp="1"/>
          </p:cNvSpPr>
          <p:nvPr>
            <p:ph idx="1"/>
          </p:nvPr>
        </p:nvSpPr>
        <p:spPr>
          <a:xfrm>
            <a:off x="507295" y="914400"/>
            <a:ext cx="11406195" cy="5853816"/>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8242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914402"/>
            <a:ext cx="10972800" cy="5257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9759141" y="6400802"/>
            <a:ext cx="1823259" cy="2327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New Roman" panose="02020603050405020304" pitchFamily="18" charset="0"/>
                <a:cs typeface="Times New Roman" panose="02020603050405020304" pitchFamily="18" charset="0"/>
              </a:defRPr>
            </a:lvl1pPr>
          </a:lstStyle>
          <a:p>
            <a:pPr>
              <a:defRPr/>
            </a:pPr>
            <a:fld id="{47E33C82-C2A6-478E-8FB2-E20C8DB41475}" type="slidenum">
              <a:rPr lang="en-US" smtClean="0"/>
              <a:pPr>
                <a:defRPr/>
              </a:pPr>
              <a:t>‹#›</a:t>
            </a:fld>
            <a:endParaRPr lang="en-US" dirty="0"/>
          </a:p>
        </p:txBody>
      </p:sp>
      <p:sp>
        <p:nvSpPr>
          <p:cNvPr id="1031" name="Rectangle 7"/>
          <p:cNvSpPr>
            <a:spLocks noChangeArrowheads="1"/>
          </p:cNvSpPr>
          <p:nvPr/>
        </p:nvSpPr>
        <p:spPr bwMode="auto">
          <a:xfrm>
            <a:off x="609600" y="1147156"/>
            <a:ext cx="10972800" cy="5177444"/>
          </a:xfrm>
          <a:prstGeom prst="rect">
            <a:avLst/>
          </a:prstGeom>
          <a:noFill/>
          <a:ln w="9525">
            <a:noFill/>
            <a:miter lim="800000"/>
            <a:headEnd/>
            <a:tailEnd/>
          </a:ln>
          <a:effectLst/>
        </p:spPr>
        <p:txBody>
          <a:bodyPr/>
          <a:lstStyle/>
          <a:p>
            <a:pPr marL="342891" indent="-342891">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3347050" y="6408718"/>
            <a:ext cx="5497903" cy="232756"/>
          </a:xfrm>
          <a:prstGeom prst="rect">
            <a:avLst/>
          </a:prstGeom>
          <a:noFill/>
          <a:ln w="9525">
            <a:noFill/>
            <a:miter lim="800000"/>
            <a:headEnd/>
            <a:tailEnd/>
          </a:ln>
          <a:effectLst/>
        </p:spPr>
        <p:txBody>
          <a:bodyPr/>
          <a:lstStyle/>
          <a:p>
            <a:pPr algn="ctr">
              <a:defRPr/>
            </a:pPr>
            <a:r>
              <a:rPr lang="en-US" sz="1000" b="0" dirty="0">
                <a:latin typeface="Times New Roman" panose="02020603050405020304" pitchFamily="18" charset="0"/>
                <a:cs typeface="Times New Roman" panose="02020603050405020304" pitchFamily="18" charset="0"/>
              </a:rPr>
              <a:t>March 2024</a:t>
            </a:r>
          </a:p>
        </p:txBody>
      </p:sp>
      <p:sp>
        <p:nvSpPr>
          <p:cNvPr id="1035" name="Line 11"/>
          <p:cNvSpPr>
            <a:spLocks noChangeShapeType="1"/>
          </p:cNvSpPr>
          <p:nvPr/>
        </p:nvSpPr>
        <p:spPr bwMode="auto">
          <a:xfrm flipV="1">
            <a:off x="609600" y="6324600"/>
            <a:ext cx="109728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8737600" y="6477003"/>
            <a:ext cx="2844800" cy="244475"/>
          </a:xfrm>
          <a:prstGeom prst="rect">
            <a:avLst/>
          </a:prstGeom>
          <a:noFill/>
          <a:ln w="9525">
            <a:noFill/>
            <a:miter lim="800000"/>
            <a:headEnd/>
            <a:tailEnd/>
          </a:ln>
          <a:effectLst/>
        </p:spPr>
        <p:txBody>
          <a:bodyPr/>
          <a:lstStyle/>
          <a:p>
            <a:pPr algn="r">
              <a:defRPr/>
            </a:pPr>
            <a:endParaRPr lang="en-GB" sz="1400"/>
          </a:p>
        </p:txBody>
      </p:sp>
      <p:sp>
        <p:nvSpPr>
          <p:cNvPr id="10" name="Rectangle 8"/>
          <p:cNvSpPr>
            <a:spLocks noChangeArrowheads="1"/>
          </p:cNvSpPr>
          <p:nvPr userDrawn="1"/>
        </p:nvSpPr>
        <p:spPr bwMode="auto">
          <a:xfrm>
            <a:off x="68233" y="6417416"/>
            <a:ext cx="3084334" cy="232756"/>
          </a:xfrm>
          <a:prstGeom prst="rect">
            <a:avLst/>
          </a:prstGeom>
          <a:noFill/>
          <a:ln w="9525">
            <a:noFill/>
            <a:miter lim="800000"/>
            <a:headEnd/>
            <a:tailEnd/>
          </a:ln>
          <a:effectLst/>
        </p:spPr>
        <p:txBody>
          <a:bodyPr/>
          <a:lstStyle/>
          <a:p>
            <a:pPr>
              <a:defRPr/>
            </a:pPr>
            <a:r>
              <a:rPr lang="en-US" sz="1000" b="1" dirty="0">
                <a:latin typeface="Times New Roman" panose="02020603050405020304" pitchFamily="18" charset="0"/>
                <a:cs typeface="Times New Roman" panose="02020603050405020304" pitchFamily="18" charset="0"/>
              </a:rPr>
              <a:t>GSICS Annual State of Observation System Report </a:t>
            </a:r>
          </a:p>
        </p:txBody>
      </p:sp>
      <p:pic>
        <p:nvPicPr>
          <p:cNvPr id="1028" name="Picture 4" descr="http://gsics.atmos.umd.edu/pub/Development/Logos/GSICS180px.png">
            <a:extLst>
              <a:ext uri="{FF2B5EF4-FFF2-40B4-BE49-F238E27FC236}">
                <a16:creationId xmlns:a16="http://schemas.microsoft.com/office/drawing/2014/main" id="{8DC8BBA5-66B9-41FC-8EB9-DE83AD0A39B7}"/>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8233" y="102700"/>
            <a:ext cx="1714500" cy="6953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lr>
          <a:srgbClr val="FF0000"/>
        </a:buClr>
        <a:buFont typeface="Wingdings" pitchFamily="2" charset="2"/>
        <a:buChar char="v"/>
        <a:defRPr sz="3200">
          <a:solidFill>
            <a:schemeClr val="tx1"/>
          </a:solidFill>
          <a:latin typeface="Times New Roman" panose="02020603050405020304" pitchFamily="18" charset="0"/>
          <a:ea typeface="+mn-ea"/>
          <a:cs typeface="Times New Roman" panose="02020603050405020304" pitchFamily="18" charset="0"/>
        </a:defRPr>
      </a:lvl1pPr>
      <a:lvl2pPr marL="742932" indent="-285744" algn="l" rtl="0" eaLnBrk="0" fontAlgn="base" hangingPunct="0">
        <a:spcBef>
          <a:spcPct val="20000"/>
        </a:spcBef>
        <a:spcAft>
          <a:spcPct val="0"/>
        </a:spcAft>
        <a:buClr>
          <a:srgbClr val="006600"/>
        </a:buClr>
        <a:buFont typeface="Wingdings" pitchFamily="2" charset="2"/>
        <a:buChar char="§"/>
        <a:defRPr sz="2800">
          <a:solidFill>
            <a:schemeClr val="tx1"/>
          </a:solidFill>
          <a:latin typeface="Times New Roman" panose="02020603050405020304" pitchFamily="18" charset="0"/>
          <a:cs typeface="Times New Roman" panose="02020603050405020304" pitchFamily="18" charset="0"/>
        </a:defRPr>
      </a:lvl2pPr>
      <a:lvl3pPr marL="1142971" indent="-228594" algn="l" rtl="0" eaLnBrk="0" fontAlgn="base" hangingPunct="0">
        <a:spcBef>
          <a:spcPct val="20000"/>
        </a:spcBef>
        <a:spcAft>
          <a:spcPct val="0"/>
        </a:spcAft>
        <a:buChar char="•"/>
        <a:defRPr sz="2400">
          <a:solidFill>
            <a:schemeClr val="tx1"/>
          </a:solidFill>
          <a:latin typeface="Times New Roman" panose="02020603050405020304" pitchFamily="18" charset="0"/>
          <a:cs typeface="Times New Roman" panose="02020603050405020304" pitchFamily="18" charset="0"/>
        </a:defRPr>
      </a:lvl3pPr>
      <a:lvl4pPr marL="1600160" indent="-228594"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4pPr>
      <a:lvl5pPr marL="2057349" indent="-228594"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gsics.atmos.umd.edu/bin/view/Development/Annualmeeting20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umetsat.int/gerb-instrument-status-calibration" TargetMode="External"/><Relationship Id="rId2" Type="http://schemas.openxmlformats.org/officeDocument/2006/relationships/hyperlink" Target="https://www.eumetsat.int/seviri-instrument-status-calibration" TargetMode="External"/><Relationship Id="rId1" Type="http://schemas.openxmlformats.org/officeDocument/2006/relationships/slideLayout" Target="../slideLayouts/slideLayout2.xml"/><Relationship Id="rId4" Type="http://schemas.openxmlformats.org/officeDocument/2006/relationships/hyperlink" Target="https://uns.eumetsat.int/?filter=allmeteosa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umetsat.int/seviri-instrument-status-calibration"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colab.research.google.com/drive/1rts-ydkm8lMYMIZc6-RHN2EsGGDNACYt?usp=sharing" TargetMode="External"/><Relationship Id="rId4" Type="http://schemas.openxmlformats.org/officeDocument/2006/relationships/hyperlink" Target="https://colab.research.google.com/drive/1ueFStS5EskA5zuMfxRqjVjmjPwpO3Pds#scrollTo=N0FAbOYRwR3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xfrm>
            <a:off x="1938069" y="1422626"/>
            <a:ext cx="8315865" cy="1125319"/>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2800" b="1" dirty="0"/>
              <a:t>GSICS State of Observing System (SOS) Reports – Proposed Revisions following 2024 Annual Meeting agenda item 2d discussion</a:t>
            </a:r>
            <a:br>
              <a:rPr lang="en-IE" sz="2800" b="1" dirty="0"/>
            </a:br>
            <a:br>
              <a:rPr lang="en-IE" sz="2800" b="1" dirty="0"/>
            </a:br>
            <a:r>
              <a:rPr lang="en-IE" sz="2800" b="1" dirty="0"/>
              <a:t>Content agreed during discussion in black</a:t>
            </a:r>
            <a:br>
              <a:rPr lang="en-IE" sz="2800" b="1" dirty="0"/>
            </a:br>
            <a:r>
              <a:rPr lang="en-IE" sz="2800" b="1" dirty="0">
                <a:solidFill>
                  <a:srgbClr val="FF0000"/>
                </a:solidFill>
              </a:rPr>
              <a:t>Items open for further discussion in red</a:t>
            </a:r>
            <a:endParaRPr lang="en-US" sz="2800" i="1" dirty="0">
              <a:solidFill>
                <a:srgbClr val="FF0000"/>
              </a:solidFill>
            </a:endParaRPr>
          </a:p>
        </p:txBody>
      </p:sp>
      <p:sp>
        <p:nvSpPr>
          <p:cNvPr id="2052" name="Rectangle 3"/>
          <p:cNvSpPr>
            <a:spLocks noGrp="1" noChangeArrowheads="1"/>
          </p:cNvSpPr>
          <p:nvPr>
            <p:ph type="subTitle" idx="1"/>
          </p:nvPr>
        </p:nvSpPr>
        <p:spPr>
          <a:xfrm>
            <a:off x="1402300" y="4130373"/>
            <a:ext cx="9387400" cy="1834273"/>
          </a:xfrm>
        </p:spPr>
        <p:txBody>
          <a:bodyPr/>
          <a:lstStyle/>
          <a:p>
            <a:pPr eaLnBrk="1" hangingPunct="1">
              <a:lnSpc>
                <a:spcPct val="80000"/>
              </a:lnSpc>
            </a:pPr>
            <a:endParaRPr lang="en-US" altLang="zh-CN" sz="2000" b="1" dirty="0">
              <a:ea typeface="宋体" pitchFamily="2" charset="-122"/>
            </a:endParaRPr>
          </a:p>
          <a:p>
            <a:pPr eaLnBrk="1" hangingPunct="1">
              <a:lnSpc>
                <a:spcPct val="80000"/>
              </a:lnSpc>
            </a:pPr>
            <a:r>
              <a:rPr lang="en-US" altLang="zh-CN" sz="2400" dirty="0">
                <a:ea typeface="宋体" pitchFamily="2" charset="-122"/>
              </a:rPr>
              <a:t>Tim Hewison (EUMETSAT)</a:t>
            </a:r>
            <a:br>
              <a:rPr lang="en-US" altLang="zh-CN" sz="2400" dirty="0">
                <a:ea typeface="宋体" pitchFamily="2" charset="-122"/>
              </a:rPr>
            </a:br>
            <a:r>
              <a:rPr lang="en-US" altLang="zh-CN" sz="2400" dirty="0">
                <a:ea typeface="宋体" pitchFamily="2" charset="-122"/>
              </a:rPr>
              <a:t>Manik Bali (UMD@NOAA)</a:t>
            </a:r>
          </a:p>
          <a:p>
            <a:pPr eaLnBrk="1" hangingPunct="1">
              <a:lnSpc>
                <a:spcPct val="80000"/>
              </a:lnSpc>
            </a:pPr>
            <a:r>
              <a:rPr lang="en-US" altLang="zh-CN" sz="2400" dirty="0">
                <a:ea typeface="宋体" pitchFamily="2" charset="-122"/>
              </a:rPr>
              <a:t>Fangfang Yu (UMD@NOAA)</a:t>
            </a:r>
          </a:p>
          <a:p>
            <a:pPr eaLnBrk="1" hangingPunct="1">
              <a:lnSpc>
                <a:spcPct val="80000"/>
              </a:lnSpc>
            </a:pPr>
            <a:endParaRPr lang="en-US" altLang="zh-CN" sz="24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en-US" sz="1200" dirty="0">
              <a:latin typeface="Arial" panose="020B0604020202020204" pitchFamily="34" charset="0"/>
            </a:endParaRPr>
          </a:p>
        </p:txBody>
      </p:sp>
    </p:spTree>
    <p:extLst>
      <p:ext uri="{BB962C8B-B14F-4D97-AF65-F5344CB8AC3E}">
        <p14:creationId xmlns:p14="http://schemas.microsoft.com/office/powerpoint/2010/main" val="238456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A573-27C4-067D-6BEC-22E28E8B3277}"/>
              </a:ext>
            </a:extLst>
          </p:cNvPr>
          <p:cNvSpPr>
            <a:spLocks noGrp="1"/>
          </p:cNvSpPr>
          <p:nvPr>
            <p:ph type="title"/>
          </p:nvPr>
        </p:nvSpPr>
        <p:spPr>
          <a:xfrm>
            <a:off x="1869440" y="132630"/>
            <a:ext cx="9255760" cy="667472"/>
          </a:xfrm>
        </p:spPr>
        <p:txBody>
          <a:bodyPr/>
          <a:lstStyle/>
          <a:p>
            <a:r>
              <a:rPr lang="en-GB" sz="3200" dirty="0"/>
              <a:t>Example Heat Maps </a:t>
            </a:r>
            <a:br>
              <a:rPr lang="en-GB" sz="3200" dirty="0"/>
            </a:br>
            <a:r>
              <a:rPr lang="en-GB" sz="3200" dirty="0"/>
              <a:t>to compare common channels of multiple instruments</a:t>
            </a:r>
            <a:endParaRPr lang="en-IE" sz="3200" dirty="0"/>
          </a:p>
        </p:txBody>
      </p:sp>
      <p:sp>
        <p:nvSpPr>
          <p:cNvPr id="4" name="Slide Number Placeholder 3">
            <a:extLst>
              <a:ext uri="{FF2B5EF4-FFF2-40B4-BE49-F238E27FC236}">
                <a16:creationId xmlns:a16="http://schemas.microsoft.com/office/drawing/2014/main" id="{E7EB2FF9-1834-414D-F6A9-F5F811FB1736}"/>
              </a:ext>
            </a:extLst>
          </p:cNvPr>
          <p:cNvSpPr>
            <a:spLocks noGrp="1"/>
          </p:cNvSpPr>
          <p:nvPr>
            <p:ph type="sldNum" sz="quarter" idx="10"/>
          </p:nvPr>
        </p:nvSpPr>
        <p:spPr/>
        <p:txBody>
          <a:bodyPr/>
          <a:lstStyle/>
          <a:p>
            <a:pPr>
              <a:defRPr/>
            </a:pPr>
            <a:fld id="{DA28AC38-E0E8-49D7-B2FE-71FD7C42C09E}" type="slidenum">
              <a:rPr lang="en-US" smtClean="0"/>
              <a:pPr>
                <a:defRPr/>
              </a:pPr>
              <a:t>10</a:t>
            </a:fld>
            <a:endParaRPr lang="en-US"/>
          </a:p>
        </p:txBody>
      </p:sp>
      <p:pic>
        <p:nvPicPr>
          <p:cNvPr id="1026" name="Picture 2">
            <a:extLst>
              <a:ext uri="{FF2B5EF4-FFF2-40B4-BE49-F238E27FC236}">
                <a16:creationId xmlns:a16="http://schemas.microsoft.com/office/drawing/2014/main" id="{7A550DAC-2CFF-49D4-268C-13FCAE4E21B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 y="1427084"/>
            <a:ext cx="12192000" cy="45109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24CAC40-122D-669B-D7BB-826C5B503208}"/>
              </a:ext>
            </a:extLst>
          </p:cNvPr>
          <p:cNvSpPr txBox="1"/>
          <p:nvPr/>
        </p:nvSpPr>
        <p:spPr>
          <a:xfrm>
            <a:off x="4370832" y="5938028"/>
            <a:ext cx="6473952" cy="369332"/>
          </a:xfrm>
          <a:prstGeom prst="rect">
            <a:avLst/>
          </a:prstGeom>
          <a:noFill/>
        </p:spPr>
        <p:txBody>
          <a:bodyPr wrap="square" rtlCol="0">
            <a:spAutoFit/>
          </a:bodyPr>
          <a:lstStyle/>
          <a:p>
            <a:r>
              <a:rPr lang="en-GB" dirty="0">
                <a:solidFill>
                  <a:srgbClr val="FF0000"/>
                </a:solidFill>
                <a:sym typeface="Wingdings" panose="05000000000000000000" pitchFamily="2" charset="2"/>
              </a:rPr>
              <a:t> Format </a:t>
            </a:r>
            <a:r>
              <a:rPr lang="en-GB" dirty="0">
                <a:solidFill>
                  <a:srgbClr val="FF0000"/>
                </a:solidFill>
              </a:rPr>
              <a:t>to be refined in IR Sub-Group</a:t>
            </a:r>
            <a:endParaRPr lang="en-IE" dirty="0">
              <a:solidFill>
                <a:srgbClr val="FF0000"/>
              </a:solidFill>
            </a:endParaRPr>
          </a:p>
        </p:txBody>
      </p:sp>
    </p:spTree>
    <p:extLst>
      <p:ext uri="{BB962C8B-B14F-4D97-AF65-F5344CB8AC3E}">
        <p14:creationId xmlns:p14="http://schemas.microsoft.com/office/powerpoint/2010/main" val="156631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493" y="63619"/>
            <a:ext cx="10837653" cy="667472"/>
          </a:xfrm>
        </p:spPr>
        <p:txBody>
          <a:bodyPr/>
          <a:lstStyle/>
          <a:p>
            <a:r>
              <a:rPr lang="en-GB" sz="3600" dirty="0"/>
              <a:t>Satellite/Instrument Summary – EPS/ IASI-B and C</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11</a:t>
            </a:fld>
            <a:endParaRPr lang="en-US"/>
          </a:p>
        </p:txBody>
      </p:sp>
      <p:sp>
        <p:nvSpPr>
          <p:cNvPr id="14" name="Content Placeholder 2"/>
          <p:cNvSpPr txBox="1">
            <a:spLocks/>
          </p:cNvSpPr>
          <p:nvPr/>
        </p:nvSpPr>
        <p:spPr bwMode="auto">
          <a:xfrm>
            <a:off x="301113" y="923930"/>
            <a:ext cx="11508449" cy="1059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400" dirty="0"/>
              <a:t>Both IASI instruments inter-pixel consistency in 2023 continues to be better than 0.1 K</a:t>
            </a:r>
          </a:p>
          <a:p>
            <a:r>
              <a:rPr lang="en-GB" sz="1400" dirty="0"/>
              <a:t>The noise remains within 0.5K as expected</a:t>
            </a:r>
          </a:p>
          <a:p>
            <a:r>
              <a:rPr lang="en-GB" sz="1400" dirty="0"/>
              <a:t>The consistency between the two instruments is better than 0.1K</a:t>
            </a:r>
          </a:p>
        </p:txBody>
      </p:sp>
      <p:pic>
        <p:nvPicPr>
          <p:cNvPr id="3" name="Picture 2">
            <a:extLst>
              <a:ext uri="{FF2B5EF4-FFF2-40B4-BE49-F238E27FC236}">
                <a16:creationId xmlns:a16="http://schemas.microsoft.com/office/drawing/2014/main" id="{6DDCD679-58DD-8D8A-9012-1E4D75D2264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7620450" y="2587933"/>
            <a:ext cx="3826218" cy="2158190"/>
          </a:xfrm>
          <a:prstGeom prst="rect">
            <a:avLst/>
          </a:prstGeom>
        </p:spPr>
      </p:pic>
      <p:sp>
        <p:nvSpPr>
          <p:cNvPr id="5" name="Rectangle 4">
            <a:extLst>
              <a:ext uri="{FF2B5EF4-FFF2-40B4-BE49-F238E27FC236}">
                <a16:creationId xmlns:a16="http://schemas.microsoft.com/office/drawing/2014/main" id="{D40CC6F4-5BAF-31B4-4EF1-0311F4ACB068}"/>
              </a:ext>
            </a:extLst>
          </p:cNvPr>
          <p:cNvSpPr/>
          <p:nvPr/>
        </p:nvSpPr>
        <p:spPr>
          <a:xfrm>
            <a:off x="8497574" y="2482698"/>
            <a:ext cx="2071969" cy="197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1" i="0" u="none" strike="noStrike" kern="1200" cap="none" spc="0" normalizeH="0" baseline="0" noProof="0" dirty="0">
                <a:ln>
                  <a:noFill/>
                </a:ln>
                <a:solidFill>
                  <a:srgbClr val="002569"/>
                </a:solidFill>
                <a:effectLst/>
                <a:uLnTx/>
                <a:uFillTx/>
                <a:latin typeface="Tahoma"/>
                <a:ea typeface="+mn-ea"/>
                <a:cs typeface="+mn-cs"/>
              </a:rPr>
              <a:t>(IASI-C-IASI-B) for 1 month</a:t>
            </a:r>
          </a:p>
        </p:txBody>
      </p:sp>
      <p:grpSp>
        <p:nvGrpSpPr>
          <p:cNvPr id="6" name="Group 5">
            <a:extLst>
              <a:ext uri="{FF2B5EF4-FFF2-40B4-BE49-F238E27FC236}">
                <a16:creationId xmlns:a16="http://schemas.microsoft.com/office/drawing/2014/main" id="{83DA2595-BDE1-E141-078A-BF472D6B6E7E}"/>
              </a:ext>
            </a:extLst>
          </p:cNvPr>
          <p:cNvGrpSpPr/>
          <p:nvPr/>
        </p:nvGrpSpPr>
        <p:grpSpPr>
          <a:xfrm>
            <a:off x="301113" y="2437625"/>
            <a:ext cx="7230387" cy="2308498"/>
            <a:chOff x="0" y="3590150"/>
            <a:chExt cx="7230387" cy="2308498"/>
          </a:xfrm>
        </p:grpSpPr>
        <p:pic>
          <p:nvPicPr>
            <p:cNvPr id="7" name="Picture 6" descr="img11">
              <a:extLst>
                <a:ext uri="{FF2B5EF4-FFF2-40B4-BE49-F238E27FC236}">
                  <a16:creationId xmlns:a16="http://schemas.microsoft.com/office/drawing/2014/main" id="{3C94E3F6-ECFA-C55A-B7DA-9B85FBBEB444}"/>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0" y="3693030"/>
              <a:ext cx="3286694" cy="2172798"/>
            </a:xfrm>
            <a:prstGeom prst="rect">
              <a:avLst/>
            </a:prstGeom>
            <a:noFill/>
            <a:ln>
              <a:noFill/>
            </a:ln>
          </p:spPr>
        </p:pic>
        <p:pic>
          <p:nvPicPr>
            <p:cNvPr id="8" name="Picture 7" descr="C:\Users\guedj\Desktop\IASI operations\Reports\Annual In-Flight Performance Report\2020\IASI-B_png\rep_long\img11.png">
              <a:extLst>
                <a:ext uri="{FF2B5EF4-FFF2-40B4-BE49-F238E27FC236}">
                  <a16:creationId xmlns:a16="http://schemas.microsoft.com/office/drawing/2014/main" id="{5D266095-8313-379A-6979-1702D6231C69}"/>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3350218" y="3725849"/>
              <a:ext cx="3454030" cy="2172799"/>
            </a:xfrm>
            <a:prstGeom prst="rect">
              <a:avLst/>
            </a:prstGeom>
            <a:noFill/>
            <a:ln>
              <a:noFill/>
            </a:ln>
          </p:spPr>
        </p:pic>
        <p:sp>
          <p:nvSpPr>
            <p:cNvPr id="9" name="Rectangle 8">
              <a:extLst>
                <a:ext uri="{FF2B5EF4-FFF2-40B4-BE49-F238E27FC236}">
                  <a16:creationId xmlns:a16="http://schemas.microsoft.com/office/drawing/2014/main" id="{A80D5AB9-35AA-B55E-3FD6-D4B270A5D48C}"/>
                </a:ext>
              </a:extLst>
            </p:cNvPr>
            <p:cNvSpPr/>
            <p:nvPr/>
          </p:nvSpPr>
          <p:spPr>
            <a:xfrm>
              <a:off x="441140" y="3590150"/>
              <a:ext cx="237625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1" i="0" u="none" strike="noStrike" kern="1200" cap="none" spc="0" normalizeH="0" baseline="0" noProof="0" dirty="0">
                  <a:ln>
                    <a:noFill/>
                  </a:ln>
                  <a:solidFill>
                    <a:srgbClr val="002569"/>
                  </a:solidFill>
                  <a:effectLst/>
                  <a:uLnTx/>
                  <a:uFillTx/>
                  <a:latin typeface="Tahoma"/>
                  <a:ea typeface="+mn-ea"/>
                  <a:cs typeface="+mn-cs"/>
                </a:rPr>
                <a:t>IASI-B annual  inter-pixel stability </a:t>
              </a:r>
            </a:p>
          </p:txBody>
        </p:sp>
        <p:sp>
          <p:nvSpPr>
            <p:cNvPr id="10" name="Rectangle 9">
              <a:extLst>
                <a:ext uri="{FF2B5EF4-FFF2-40B4-BE49-F238E27FC236}">
                  <a16:creationId xmlns:a16="http://schemas.microsoft.com/office/drawing/2014/main" id="{EEBD9B3F-D52D-1159-E626-075F48B94924}"/>
                </a:ext>
              </a:extLst>
            </p:cNvPr>
            <p:cNvSpPr/>
            <p:nvPr/>
          </p:nvSpPr>
          <p:spPr>
            <a:xfrm>
              <a:off x="4019766" y="3625720"/>
              <a:ext cx="232879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1" i="0" u="none" strike="noStrike" kern="1200" cap="none" spc="0" normalizeH="0" baseline="0" noProof="0" dirty="0">
                  <a:ln>
                    <a:noFill/>
                  </a:ln>
                  <a:solidFill>
                    <a:srgbClr val="002569"/>
                  </a:solidFill>
                  <a:effectLst/>
                  <a:uLnTx/>
                  <a:uFillTx/>
                  <a:latin typeface="Tahoma"/>
                  <a:ea typeface="+mn-ea"/>
                  <a:cs typeface="+mn-cs"/>
                </a:rPr>
                <a:t>IASI-C annual  inter-pixel stability </a:t>
              </a:r>
            </a:p>
          </p:txBody>
        </p:sp>
        <p:cxnSp>
          <p:nvCxnSpPr>
            <p:cNvPr id="11" name="Straight Connector 10">
              <a:extLst>
                <a:ext uri="{FF2B5EF4-FFF2-40B4-BE49-F238E27FC236}">
                  <a16:creationId xmlns:a16="http://schemas.microsoft.com/office/drawing/2014/main" id="{9FFBB097-FFC2-DD4C-BA45-456ACC59607D}"/>
                </a:ext>
              </a:extLst>
            </p:cNvPr>
            <p:cNvCxnSpPr/>
            <p:nvPr/>
          </p:nvCxnSpPr>
          <p:spPr>
            <a:xfrm>
              <a:off x="7123136" y="4030361"/>
              <a:ext cx="0" cy="175522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B3D3B47-0DE3-B841-9944-40F3C0A026F3}"/>
                </a:ext>
              </a:extLst>
            </p:cNvPr>
            <p:cNvCxnSpPr/>
            <p:nvPr/>
          </p:nvCxnSpPr>
          <p:spPr bwMode="auto">
            <a:xfrm>
              <a:off x="243840" y="4541520"/>
              <a:ext cx="2941320" cy="7620"/>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0FB785BB-94D9-5A31-EFB8-36ECC221CE2B}"/>
                </a:ext>
              </a:extLst>
            </p:cNvPr>
            <p:cNvCxnSpPr/>
            <p:nvPr/>
          </p:nvCxnSpPr>
          <p:spPr bwMode="auto">
            <a:xfrm flipV="1">
              <a:off x="3606573" y="5021580"/>
              <a:ext cx="3129507" cy="0"/>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488571C4-2097-5ACB-AA69-D63F87D2BD91}"/>
                </a:ext>
              </a:extLst>
            </p:cNvPr>
            <p:cNvCxnSpPr/>
            <p:nvPr/>
          </p:nvCxnSpPr>
          <p:spPr bwMode="auto">
            <a:xfrm>
              <a:off x="243840" y="4998720"/>
              <a:ext cx="2941320" cy="7620"/>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6" name="Straight Connector 15">
              <a:extLst>
                <a:ext uri="{FF2B5EF4-FFF2-40B4-BE49-F238E27FC236}">
                  <a16:creationId xmlns:a16="http://schemas.microsoft.com/office/drawing/2014/main" id="{60951F84-11C7-A939-CE5E-7B5576C6BC64}"/>
                </a:ext>
              </a:extLst>
            </p:cNvPr>
            <p:cNvCxnSpPr/>
            <p:nvPr/>
          </p:nvCxnSpPr>
          <p:spPr bwMode="auto">
            <a:xfrm flipV="1">
              <a:off x="3606572" y="4572000"/>
              <a:ext cx="3129507" cy="0"/>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7" name="TextBox 16">
              <a:extLst>
                <a:ext uri="{FF2B5EF4-FFF2-40B4-BE49-F238E27FC236}">
                  <a16:creationId xmlns:a16="http://schemas.microsoft.com/office/drawing/2014/main" id="{FA0ADDF8-FB94-315F-1C3A-6C1A68EAAB87}"/>
                </a:ext>
              </a:extLst>
            </p:cNvPr>
            <p:cNvSpPr txBox="1"/>
            <p:nvPr/>
          </p:nvSpPr>
          <p:spPr>
            <a:xfrm>
              <a:off x="6686366" y="4461860"/>
              <a:ext cx="491826" cy="2308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900" b="1" i="0" u="none" strike="noStrike" kern="1200" cap="none" spc="0" normalizeH="0" baseline="0" noProof="0" dirty="0">
                  <a:ln>
                    <a:noFill/>
                  </a:ln>
                  <a:solidFill>
                    <a:srgbClr val="002569"/>
                  </a:solidFill>
                  <a:effectLst/>
                  <a:uLnTx/>
                  <a:uFillTx/>
                  <a:latin typeface="Tahoma" pitchFamily="34" charset="0"/>
                  <a:ea typeface="+mn-ea"/>
                  <a:cs typeface="+mn-cs"/>
                </a:rPr>
                <a:t>0.1K</a:t>
              </a:r>
            </a:p>
          </p:txBody>
        </p:sp>
        <p:sp>
          <p:nvSpPr>
            <p:cNvPr id="18" name="TextBox 17">
              <a:extLst>
                <a:ext uri="{FF2B5EF4-FFF2-40B4-BE49-F238E27FC236}">
                  <a16:creationId xmlns:a16="http://schemas.microsoft.com/office/drawing/2014/main" id="{B4C91772-7AFE-AF55-2D94-9458C73E9110}"/>
                </a:ext>
              </a:extLst>
            </p:cNvPr>
            <p:cNvSpPr txBox="1"/>
            <p:nvPr/>
          </p:nvSpPr>
          <p:spPr>
            <a:xfrm>
              <a:off x="6696997" y="4902172"/>
              <a:ext cx="533390" cy="2308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900" b="1" i="0" u="none" strike="noStrike" kern="1200" cap="none" spc="0" normalizeH="0" baseline="0" noProof="0" dirty="0">
                  <a:ln>
                    <a:noFill/>
                  </a:ln>
                  <a:solidFill>
                    <a:srgbClr val="002569"/>
                  </a:solidFill>
                  <a:effectLst/>
                  <a:uLnTx/>
                  <a:uFillTx/>
                  <a:latin typeface="Tahoma" pitchFamily="34" charset="0"/>
                  <a:ea typeface="+mn-ea"/>
                  <a:cs typeface="+mn-cs"/>
                </a:rPr>
                <a:t>-0.1K</a:t>
              </a:r>
            </a:p>
          </p:txBody>
        </p:sp>
      </p:grpSp>
      <p:sp>
        <p:nvSpPr>
          <p:cNvPr id="19" name="Rectangle 18"/>
          <p:cNvSpPr/>
          <p:nvPr/>
        </p:nvSpPr>
        <p:spPr>
          <a:xfrm>
            <a:off x="567455" y="5107663"/>
            <a:ext cx="6070957" cy="677108"/>
          </a:xfrm>
          <a:prstGeom prst="rect">
            <a:avLst/>
          </a:prstGeom>
        </p:spPr>
        <p:txBody>
          <a:bodyPr wrap="none">
            <a:spAutoFit/>
          </a:bodyPr>
          <a:lstStyle/>
          <a:p>
            <a:r>
              <a:rPr lang="en-US" altLang="ja-JP" sz="2000" kern="0" dirty="0">
                <a:solidFill>
                  <a:prstClr val="black"/>
                </a:solidFill>
              </a:rPr>
              <a:t>Instrument Calibration Landing Page:</a:t>
            </a:r>
            <a:endParaRPr lang="en-GB" dirty="0"/>
          </a:p>
          <a:p>
            <a:r>
              <a:rPr lang="en-GB" dirty="0"/>
              <a:t>https://www.eumetsat.int/iasi-instrument-status-calibration</a:t>
            </a:r>
          </a:p>
        </p:txBody>
      </p:sp>
    </p:spTree>
    <p:extLst>
      <p:ext uri="{BB962C8B-B14F-4D97-AF65-F5344CB8AC3E}">
        <p14:creationId xmlns:p14="http://schemas.microsoft.com/office/powerpoint/2010/main" val="125110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8C68E-A3EF-4C82-367D-F22ADD57A149}"/>
              </a:ext>
            </a:extLst>
          </p:cNvPr>
          <p:cNvSpPr>
            <a:spLocks noGrp="1"/>
          </p:cNvSpPr>
          <p:nvPr>
            <p:ph type="title"/>
          </p:nvPr>
        </p:nvSpPr>
        <p:spPr>
          <a:xfrm>
            <a:off x="1782501" y="132630"/>
            <a:ext cx="10104699" cy="667472"/>
          </a:xfrm>
        </p:spPr>
        <p:txBody>
          <a:bodyPr/>
          <a:lstStyle/>
          <a:p>
            <a:r>
              <a:rPr lang="en-GB" dirty="0"/>
              <a:t>SOS Reports for GSICS Reference Instruments</a:t>
            </a:r>
            <a:endParaRPr lang="en-IE" dirty="0"/>
          </a:p>
        </p:txBody>
      </p:sp>
      <p:sp>
        <p:nvSpPr>
          <p:cNvPr id="3" name="Content Placeholder 2">
            <a:extLst>
              <a:ext uri="{FF2B5EF4-FFF2-40B4-BE49-F238E27FC236}">
                <a16:creationId xmlns:a16="http://schemas.microsoft.com/office/drawing/2014/main" id="{DA22EFCE-1A9E-167B-D168-6D735CDFC1D5}"/>
              </a:ext>
            </a:extLst>
          </p:cNvPr>
          <p:cNvSpPr>
            <a:spLocks noGrp="1"/>
          </p:cNvSpPr>
          <p:nvPr>
            <p:ph idx="1"/>
          </p:nvPr>
        </p:nvSpPr>
        <p:spPr/>
        <p:txBody>
          <a:bodyPr/>
          <a:lstStyle/>
          <a:p>
            <a:r>
              <a:rPr lang="en-GB" dirty="0">
                <a:solidFill>
                  <a:srgbClr val="FF0000"/>
                </a:solidFill>
              </a:rPr>
              <a:t>Still to be agreed:</a:t>
            </a:r>
          </a:p>
          <a:p>
            <a:pPr lvl="1"/>
            <a:r>
              <a:rPr lang="en-GB" dirty="0">
                <a:solidFill>
                  <a:srgbClr val="FF0000"/>
                </a:solidFill>
              </a:rPr>
              <a:t>Common algorithm(s) to compare reference instruments</a:t>
            </a:r>
          </a:p>
          <a:p>
            <a:pPr lvl="2"/>
            <a:r>
              <a:rPr lang="en-GB" dirty="0">
                <a:solidFill>
                  <a:srgbClr val="FF0000"/>
                </a:solidFill>
              </a:rPr>
              <a:t>E.g. SNO, Double Difference from GEO-LEO or NWP, …</a:t>
            </a:r>
          </a:p>
          <a:p>
            <a:pPr lvl="1"/>
            <a:r>
              <a:rPr lang="en-GB" dirty="0">
                <a:solidFill>
                  <a:srgbClr val="FF0000"/>
                </a:solidFill>
              </a:rPr>
              <a:t>Common channels to be reported</a:t>
            </a:r>
          </a:p>
          <a:p>
            <a:pPr lvl="2"/>
            <a:r>
              <a:rPr lang="en-GB" dirty="0">
                <a:solidFill>
                  <a:srgbClr val="FF0000"/>
                </a:solidFill>
              </a:rPr>
              <a:t>E.g. 3 selected channels per spectral band</a:t>
            </a:r>
          </a:p>
          <a:p>
            <a:pPr lvl="2"/>
            <a:r>
              <a:rPr lang="en-GB" dirty="0">
                <a:solidFill>
                  <a:srgbClr val="FF0000"/>
                </a:solidFill>
              </a:rPr>
              <a:t>Standard scene radiances to report biases (e.g. 1976 US Standard </a:t>
            </a:r>
            <a:r>
              <a:rPr lang="en-GB" dirty="0" err="1">
                <a:solidFill>
                  <a:srgbClr val="FF0000"/>
                </a:solidFill>
              </a:rPr>
              <a:t>Atm</a:t>
            </a:r>
            <a:r>
              <a:rPr lang="en-GB" dirty="0">
                <a:solidFill>
                  <a:srgbClr val="FF0000"/>
                </a:solidFill>
              </a:rPr>
              <a:t> + RTM)</a:t>
            </a:r>
          </a:p>
          <a:p>
            <a:pPr lvl="1"/>
            <a:r>
              <a:rPr lang="en-GB" dirty="0">
                <a:solidFill>
                  <a:srgbClr val="FF0000"/>
                </a:solidFill>
              </a:rPr>
              <a:t>Selection of Anchor Reference</a:t>
            </a:r>
            <a:endParaRPr lang="en-IE" dirty="0">
              <a:solidFill>
                <a:srgbClr val="FF0000"/>
              </a:solidFill>
            </a:endParaRPr>
          </a:p>
        </p:txBody>
      </p:sp>
      <p:sp>
        <p:nvSpPr>
          <p:cNvPr id="4" name="Slide Number Placeholder 3">
            <a:extLst>
              <a:ext uri="{FF2B5EF4-FFF2-40B4-BE49-F238E27FC236}">
                <a16:creationId xmlns:a16="http://schemas.microsoft.com/office/drawing/2014/main" id="{4233F9BA-3E69-F508-7E66-4CBD5B91D34B}"/>
              </a:ext>
            </a:extLst>
          </p:cNvPr>
          <p:cNvSpPr>
            <a:spLocks noGrp="1"/>
          </p:cNvSpPr>
          <p:nvPr>
            <p:ph type="sldNum" sz="quarter" idx="10"/>
          </p:nvPr>
        </p:nvSpPr>
        <p:spPr/>
        <p:txBody>
          <a:bodyPr/>
          <a:lstStyle/>
          <a:p>
            <a:pPr>
              <a:defRPr/>
            </a:pPr>
            <a:fld id="{DA28AC38-E0E8-49D7-B2FE-71FD7C42C09E}" type="slidenum">
              <a:rPr lang="en-US" smtClean="0"/>
              <a:pPr>
                <a:defRPr/>
              </a:pPr>
              <a:t>12</a:t>
            </a:fld>
            <a:endParaRPr lang="en-US"/>
          </a:p>
        </p:txBody>
      </p:sp>
    </p:spTree>
    <p:extLst>
      <p:ext uri="{BB962C8B-B14F-4D97-AF65-F5344CB8AC3E}">
        <p14:creationId xmlns:p14="http://schemas.microsoft.com/office/powerpoint/2010/main" val="2112645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E94E-5347-9FCD-B168-B6D8152DC9D1}"/>
              </a:ext>
            </a:extLst>
          </p:cNvPr>
          <p:cNvSpPr>
            <a:spLocks noGrp="1"/>
          </p:cNvSpPr>
          <p:nvPr>
            <p:ph type="title"/>
          </p:nvPr>
        </p:nvSpPr>
        <p:spPr/>
        <p:txBody>
          <a:bodyPr/>
          <a:lstStyle/>
          <a:p>
            <a:r>
              <a:rPr lang="en-GB" dirty="0"/>
              <a:t>Generation of G-SOS Reports</a:t>
            </a:r>
            <a:endParaRPr lang="en-IE" dirty="0"/>
          </a:p>
        </p:txBody>
      </p:sp>
      <p:sp>
        <p:nvSpPr>
          <p:cNvPr id="3" name="Content Placeholder 2">
            <a:extLst>
              <a:ext uri="{FF2B5EF4-FFF2-40B4-BE49-F238E27FC236}">
                <a16:creationId xmlns:a16="http://schemas.microsoft.com/office/drawing/2014/main" id="{3F76C055-D859-76DA-BC8D-C22C862556A1}"/>
              </a:ext>
            </a:extLst>
          </p:cNvPr>
          <p:cNvSpPr>
            <a:spLocks noGrp="1"/>
          </p:cNvSpPr>
          <p:nvPr>
            <p:ph idx="1"/>
          </p:nvPr>
        </p:nvSpPr>
        <p:spPr/>
        <p:txBody>
          <a:bodyPr/>
          <a:lstStyle/>
          <a:p>
            <a:r>
              <a:rPr lang="en-GB" dirty="0"/>
              <a:t>Standardise &amp; Automate where possible!</a:t>
            </a:r>
          </a:p>
          <a:p>
            <a:r>
              <a:rPr lang="en-IE" dirty="0"/>
              <a:t>Encourage GPRCs to generate GSICS products for all instruments to be monitored</a:t>
            </a:r>
          </a:p>
          <a:p>
            <a:pPr lvl="1"/>
            <a:r>
              <a:rPr lang="en-IE" dirty="0"/>
              <a:t>Even if they do not need to apply corrections (insignificant biases)</a:t>
            </a:r>
            <a:endParaRPr lang="en-GB" dirty="0"/>
          </a:p>
          <a:p>
            <a:r>
              <a:rPr lang="en-US" dirty="0"/>
              <a:t>Encourage to use GCC-derived </a:t>
            </a:r>
            <a:r>
              <a:rPr lang="en-US" dirty="0" err="1"/>
              <a:t>colab</a:t>
            </a:r>
            <a:r>
              <a:rPr lang="en-US" dirty="0"/>
              <a:t> tool to generate the charts</a:t>
            </a:r>
          </a:p>
          <a:p>
            <a:pPr lvl="1"/>
            <a:r>
              <a:rPr lang="en-US" sz="2000" dirty="0"/>
              <a:t>Tool available at: </a:t>
            </a:r>
            <a:r>
              <a:rPr lang="en-US" sz="2000" dirty="0">
                <a:hlinkClick r:id="rId2"/>
              </a:rPr>
              <a:t>http://gsics.atmos.umd.edu/bin/view/Development/Annualmeeting2022</a:t>
            </a:r>
            <a:endParaRPr lang="en-US" sz="2000" dirty="0"/>
          </a:p>
          <a:p>
            <a:r>
              <a:rPr lang="en-US" sz="2800" dirty="0"/>
              <a:t>Where not possible, data can be provided to GCC via spreadsheet</a:t>
            </a:r>
          </a:p>
          <a:p>
            <a:pPr lvl="1"/>
            <a:r>
              <a:rPr lang="en-US" sz="2400" dirty="0"/>
              <a:t>In format to be defined by Manik Bali</a:t>
            </a:r>
          </a:p>
          <a:p>
            <a:pPr lvl="1"/>
            <a:endParaRPr lang="en-US" sz="2000" dirty="0"/>
          </a:p>
          <a:p>
            <a:endParaRPr lang="en-IE" dirty="0"/>
          </a:p>
        </p:txBody>
      </p:sp>
      <p:sp>
        <p:nvSpPr>
          <p:cNvPr id="4" name="Slide Number Placeholder 3">
            <a:extLst>
              <a:ext uri="{FF2B5EF4-FFF2-40B4-BE49-F238E27FC236}">
                <a16:creationId xmlns:a16="http://schemas.microsoft.com/office/drawing/2014/main" id="{BACB3B4C-54AE-548D-ADB6-C3170BD63D5D}"/>
              </a:ext>
            </a:extLst>
          </p:cNvPr>
          <p:cNvSpPr>
            <a:spLocks noGrp="1"/>
          </p:cNvSpPr>
          <p:nvPr>
            <p:ph type="sldNum" sz="quarter" idx="10"/>
          </p:nvPr>
        </p:nvSpPr>
        <p:spPr/>
        <p:txBody>
          <a:bodyPr/>
          <a:lstStyle/>
          <a:p>
            <a:pPr>
              <a:defRPr/>
            </a:pPr>
            <a:fld id="{DA28AC38-E0E8-49D7-B2FE-71FD7C42C09E}" type="slidenum">
              <a:rPr lang="en-US" smtClean="0"/>
              <a:pPr>
                <a:defRPr/>
              </a:pPr>
              <a:t>13</a:t>
            </a:fld>
            <a:endParaRPr lang="en-US"/>
          </a:p>
        </p:txBody>
      </p:sp>
    </p:spTree>
    <p:extLst>
      <p:ext uri="{BB962C8B-B14F-4D97-AF65-F5344CB8AC3E}">
        <p14:creationId xmlns:p14="http://schemas.microsoft.com/office/powerpoint/2010/main" val="2386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8CCDB-07E4-9A57-3013-AD3A4D29978F}"/>
              </a:ext>
            </a:extLst>
          </p:cNvPr>
          <p:cNvSpPr>
            <a:spLocks noGrp="1"/>
          </p:cNvSpPr>
          <p:nvPr>
            <p:ph type="title"/>
          </p:nvPr>
        </p:nvSpPr>
        <p:spPr/>
        <p:txBody>
          <a:bodyPr/>
          <a:lstStyle/>
          <a:p>
            <a:r>
              <a:rPr lang="en-GB" dirty="0"/>
              <a:t>Discussion from draft minutes</a:t>
            </a:r>
            <a:endParaRPr lang="en-IE" dirty="0"/>
          </a:p>
        </p:txBody>
      </p:sp>
      <p:sp>
        <p:nvSpPr>
          <p:cNvPr id="3" name="Content Placeholder 2">
            <a:extLst>
              <a:ext uri="{FF2B5EF4-FFF2-40B4-BE49-F238E27FC236}">
                <a16:creationId xmlns:a16="http://schemas.microsoft.com/office/drawing/2014/main" id="{05372B36-328B-E038-5684-1FCAB80ED241}"/>
              </a:ext>
            </a:extLst>
          </p:cNvPr>
          <p:cNvSpPr>
            <a:spLocks noGrp="1"/>
          </p:cNvSpPr>
          <p:nvPr>
            <p:ph idx="1"/>
          </p:nvPr>
        </p:nvSpPr>
        <p:spPr/>
        <p:txBody>
          <a:bodyPr/>
          <a:lstStyle/>
          <a:p>
            <a:pPr algn="l" rtl="0" fontAlgn="base"/>
            <a:r>
              <a:rPr lang="en-IE" sz="1400" b="0" i="0" dirty="0">
                <a:solidFill>
                  <a:srgbClr val="000000"/>
                </a:solidFill>
                <a:effectLst/>
                <a:latin typeface="Calibri" panose="020F0502020204030204" pitchFamily="34" charset="0"/>
              </a:rPr>
              <a:t>Tim recalled what the SOS report is about: to provide concise summaries of the accuracy of monitored instruments’ calibration with respect to GSICS reference. So far, the status is for the previous year. Tim proposed to revisit the way the info is reported to make it clearer. </a:t>
            </a:r>
            <a:endParaRPr lang="en-IE" sz="2400" b="0" i="0" dirty="0">
              <a:solidFill>
                <a:srgbClr val="000000"/>
              </a:solidFill>
              <a:effectLst/>
              <a:latin typeface="Segoe UI" panose="020B0502040204020203" pitchFamily="34" charset="0"/>
            </a:endParaRPr>
          </a:p>
          <a:p>
            <a:pPr algn="l" rtl="0" fontAlgn="base"/>
            <a:r>
              <a:rPr lang="en-IE" sz="1400" b="1" i="0" dirty="0">
                <a:solidFill>
                  <a:srgbClr val="0070C0"/>
                </a:solidFill>
                <a:effectLst/>
                <a:latin typeface="Calibri" panose="020F0502020204030204" pitchFamily="34" charset="0"/>
              </a:rPr>
              <a:t>D.GWG.2024.2d.1: status shall be given for the previous calendar year in time for annual meetings in Feb/March.</a:t>
            </a:r>
            <a:r>
              <a:rPr lang="en-IE" sz="1400" b="0" i="0" dirty="0">
                <a:solidFill>
                  <a:srgbClr val="0070C0"/>
                </a:solidFill>
                <a:effectLst/>
                <a:latin typeface="Calibri" panose="020F0502020204030204" pitchFamily="34" charset="0"/>
              </a:rPr>
              <a:t>  </a:t>
            </a:r>
            <a:endParaRPr lang="en-IE" sz="2400" b="0" i="0" dirty="0">
              <a:solidFill>
                <a:srgbClr val="000000"/>
              </a:solidFill>
              <a:effectLst/>
              <a:latin typeface="Segoe UI" panose="020B0502040204020203" pitchFamily="34" charset="0"/>
            </a:endParaRPr>
          </a:p>
          <a:p>
            <a:pPr algn="l" rtl="0" fontAlgn="base"/>
            <a:r>
              <a:rPr lang="en-IE" sz="1400" b="1" i="0" dirty="0">
                <a:solidFill>
                  <a:srgbClr val="0070C0"/>
                </a:solidFill>
                <a:effectLst/>
                <a:latin typeface="Calibri" panose="020F0502020204030204" pitchFamily="34" charset="0"/>
              </a:rPr>
              <a:t>D.GWG.2024.2d.2: We start generating GSICS SOS Reports now and go forward. No need to report previous year at present</a:t>
            </a:r>
            <a:r>
              <a:rPr lang="en-IE" sz="1400" b="0" i="0" dirty="0">
                <a:solidFill>
                  <a:srgbClr val="0070C0"/>
                </a:solidFill>
                <a:effectLst/>
                <a:latin typeface="Calibri" panose="020F0502020204030204" pitchFamily="34" charset="0"/>
              </a:rPr>
              <a:t> </a:t>
            </a:r>
            <a:endParaRPr lang="en-IE" sz="2400" b="0" i="0" dirty="0">
              <a:solidFill>
                <a:srgbClr val="000000"/>
              </a:solidFill>
              <a:effectLst/>
              <a:latin typeface="Segoe UI" panose="020B0502040204020203" pitchFamily="34" charset="0"/>
            </a:endParaRPr>
          </a:p>
          <a:p>
            <a:pPr algn="l" rtl="0" fontAlgn="base"/>
            <a:r>
              <a:rPr lang="en-IE" sz="1400" b="1" i="0" dirty="0">
                <a:solidFill>
                  <a:srgbClr val="0070C0"/>
                </a:solidFill>
                <a:effectLst/>
                <a:latin typeface="Calibri" panose="020F0502020204030204" pitchFamily="34" charset="0"/>
              </a:rPr>
              <a:t>D.GWG.2024.2d.3: Agencies may provide the drift rate, if it exists – together with its uncertainty. </a:t>
            </a:r>
            <a:r>
              <a:rPr lang="en-IE" sz="1400" b="0" i="0" dirty="0">
                <a:solidFill>
                  <a:srgbClr val="0070C0"/>
                </a:solidFill>
                <a:effectLst/>
                <a:latin typeface="Calibri" panose="020F0502020204030204" pitchFamily="34" charset="0"/>
              </a:rPr>
              <a:t> </a:t>
            </a:r>
            <a:endParaRPr lang="en-IE" sz="2400" b="0" i="0" dirty="0">
              <a:solidFill>
                <a:srgbClr val="000000"/>
              </a:solidFill>
              <a:effectLst/>
              <a:latin typeface="Segoe UI" panose="020B0502040204020203" pitchFamily="34" charset="0"/>
            </a:endParaRPr>
          </a:p>
          <a:p>
            <a:pPr algn="l" rtl="0" fontAlgn="base"/>
            <a:r>
              <a:rPr lang="en-IE" sz="1400" b="0" i="0" dirty="0">
                <a:solidFill>
                  <a:srgbClr val="000000"/>
                </a:solidFill>
                <a:effectLst/>
                <a:latin typeface="Calibri" panose="020F0502020204030204" pitchFamily="34" charset="0"/>
              </a:rPr>
              <a:t>Viju commented on the data sampling to establish the drift, as the number of collocations does impact the results.  </a:t>
            </a:r>
            <a:endParaRPr lang="en-IE" sz="2400" b="0" i="0" dirty="0">
              <a:solidFill>
                <a:srgbClr val="000000"/>
              </a:solidFill>
              <a:effectLst/>
              <a:latin typeface="Segoe UI" panose="020B0502040204020203" pitchFamily="34" charset="0"/>
            </a:endParaRPr>
          </a:p>
          <a:p>
            <a:pPr algn="l" rtl="0" fontAlgn="base"/>
            <a:r>
              <a:rPr lang="en-IE" sz="1400" b="0" i="0" dirty="0">
                <a:solidFill>
                  <a:srgbClr val="000000"/>
                </a:solidFill>
                <a:effectLst/>
                <a:latin typeface="Calibri" panose="020F0502020204030204" pitchFamily="34" charset="0"/>
              </a:rPr>
              <a:t>The way the accuracy is reported shall be revisited. Some information on the reference uncertainties would be needed in the SOS report (for instance the typical difference between IASI and </a:t>
            </a:r>
            <a:r>
              <a:rPr lang="en-IE" sz="1400" b="0" i="0" dirty="0" err="1">
                <a:solidFill>
                  <a:srgbClr val="000000"/>
                </a:solidFill>
                <a:effectLst/>
                <a:latin typeface="Calibri" panose="020F0502020204030204" pitchFamily="34" charset="0"/>
              </a:rPr>
              <a:t>CrIS</a:t>
            </a:r>
            <a:r>
              <a:rPr lang="en-IE" sz="1400" b="0" i="0" dirty="0">
                <a:solidFill>
                  <a:srgbClr val="000000"/>
                </a:solidFill>
                <a:effectLst/>
                <a:latin typeface="Calibri" panose="020F0502020204030204" pitchFamily="34" charset="0"/>
              </a:rPr>
              <a:t> is very small &lt;~0.15K). It is sufficient to include a link to the counterpart SOS Reports for the reference instruments used. </a:t>
            </a:r>
            <a:endParaRPr lang="en-IE" sz="2400" b="0" i="0" dirty="0">
              <a:solidFill>
                <a:srgbClr val="000000"/>
              </a:solidFill>
              <a:effectLst/>
              <a:latin typeface="Segoe UI" panose="020B0502040204020203" pitchFamily="34" charset="0"/>
            </a:endParaRPr>
          </a:p>
          <a:p>
            <a:pPr algn="l" rtl="0" fontAlgn="base"/>
            <a:r>
              <a:rPr lang="en-IE" sz="1400" b="0" i="0" dirty="0">
                <a:solidFill>
                  <a:srgbClr val="000000"/>
                </a:solidFill>
                <a:effectLst/>
                <a:latin typeface="Calibri" panose="020F0502020204030204" pitchFamily="34" charset="0"/>
              </a:rPr>
              <a:t>Generation of the SOS reports:  </a:t>
            </a:r>
            <a:endParaRPr lang="en-IE" sz="24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IE" sz="1400" b="0" i="1" dirty="0">
                <a:solidFill>
                  <a:srgbClr val="4F81BD"/>
                </a:solidFill>
                <a:effectLst/>
                <a:latin typeface="Calibri" panose="020F0502020204030204" pitchFamily="34" charset="0"/>
              </a:rPr>
              <a:t>GPRCs are encouraged to generate GSICS products for all instruments to be monitored. This would also allow the use of tools to automate the generation of the products. E.g. GCC </a:t>
            </a:r>
            <a:r>
              <a:rPr lang="en-IE" sz="1400" b="0" i="1" dirty="0" err="1">
                <a:solidFill>
                  <a:srgbClr val="4F81BD"/>
                </a:solidFill>
                <a:effectLst/>
                <a:latin typeface="Calibri" panose="020F0502020204030204" pitchFamily="34" charset="0"/>
              </a:rPr>
              <a:t>Colab</a:t>
            </a:r>
            <a:r>
              <a:rPr lang="en-IE" sz="1400" b="0" i="1" dirty="0">
                <a:solidFill>
                  <a:srgbClr val="4F81BD"/>
                </a:solidFill>
                <a:effectLst/>
                <a:latin typeface="Calibri" panose="020F0502020204030204" pitchFamily="34" charset="0"/>
              </a:rPr>
              <a:t> tools to generate instant reports. </a:t>
            </a:r>
            <a:endParaRPr lang="en-IE" sz="2400" b="0" i="0" dirty="0">
              <a:solidFill>
                <a:srgbClr val="000000"/>
              </a:solidFill>
              <a:effectLst/>
              <a:latin typeface="Segoe UI" panose="020B0502040204020203" pitchFamily="34" charset="0"/>
            </a:endParaRPr>
          </a:p>
          <a:p>
            <a:pPr algn="l" rtl="0" fontAlgn="base"/>
            <a:r>
              <a:rPr lang="en-IE" sz="1400" b="0" i="0" dirty="0">
                <a:solidFill>
                  <a:srgbClr val="000000"/>
                </a:solidFill>
                <a:effectLst/>
                <a:latin typeface="Calibri" panose="020F0502020204030204" pitchFamily="34" charset="0"/>
              </a:rPr>
              <a:t>Seb commented on possible duplication between the </a:t>
            </a:r>
            <a:r>
              <a:rPr lang="en-IE" sz="1400" b="0" i="0" dirty="0" err="1">
                <a:solidFill>
                  <a:srgbClr val="000000"/>
                </a:solidFill>
                <a:effectLst/>
                <a:latin typeface="Calibri" panose="020F0502020204030204" pitchFamily="34" charset="0"/>
              </a:rPr>
              <a:t>Colab</a:t>
            </a:r>
            <a:r>
              <a:rPr lang="en-IE" sz="1400" b="0" i="0" dirty="0">
                <a:solidFill>
                  <a:srgbClr val="000000"/>
                </a:solidFill>
                <a:effectLst/>
                <a:latin typeface="Calibri" panose="020F0502020204030204" pitchFamily="34" charset="0"/>
              </a:rPr>
              <a:t> notebooks and the GSICS plotting tools. Do we need to have the two set of tools? </a:t>
            </a:r>
            <a:endParaRPr lang="en-IE" sz="24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IE" sz="1400" b="0" i="1" dirty="0">
                <a:solidFill>
                  <a:srgbClr val="4F81BD"/>
                </a:solidFill>
                <a:effectLst/>
                <a:latin typeface="Calibri" panose="020F0502020204030204" pitchFamily="34" charset="0"/>
              </a:rPr>
              <a:t>The GSICS plotting tools does not need scripting. At the same time the </a:t>
            </a:r>
            <a:r>
              <a:rPr lang="en-IE" sz="1400" b="0" i="1" dirty="0" err="1">
                <a:solidFill>
                  <a:srgbClr val="4F81BD"/>
                </a:solidFill>
                <a:effectLst/>
                <a:latin typeface="Calibri" panose="020F0502020204030204" pitchFamily="34" charset="0"/>
              </a:rPr>
              <a:t>Colab</a:t>
            </a:r>
            <a:r>
              <a:rPr lang="en-IE" sz="1400" b="0" i="1" dirty="0">
                <a:solidFill>
                  <a:srgbClr val="4F81BD"/>
                </a:solidFill>
                <a:effectLst/>
                <a:latin typeface="Calibri" panose="020F0502020204030204" pitchFamily="34" charset="0"/>
              </a:rPr>
              <a:t> notebooks allow reading data in different formats that are not covered by the GSICS plotting tool </a:t>
            </a:r>
            <a:endParaRPr lang="en-IE" sz="2400" b="0" i="0" dirty="0">
              <a:solidFill>
                <a:srgbClr val="000000"/>
              </a:solidFill>
              <a:effectLst/>
              <a:latin typeface="Segoe UI" panose="020B0502040204020203" pitchFamily="34" charset="0"/>
            </a:endParaRPr>
          </a:p>
          <a:p>
            <a:pPr algn="l" rtl="0" fontAlgn="base"/>
            <a:r>
              <a:rPr lang="en-IE" sz="1400" b="0" i="0" dirty="0">
                <a:solidFill>
                  <a:srgbClr val="000000"/>
                </a:solidFill>
                <a:effectLst/>
                <a:latin typeface="Calibri" panose="020F0502020204030204" pitchFamily="34" charset="0"/>
              </a:rPr>
              <a:t>Tim presented also an example of a heat map table of biases, which allows visual comparison of equivalent channels of multiple instruments in a class. </a:t>
            </a:r>
            <a:endParaRPr lang="en-IE" sz="2400" b="0" i="0" dirty="0">
              <a:solidFill>
                <a:srgbClr val="000000"/>
              </a:solidFill>
              <a:effectLst/>
              <a:latin typeface="Segoe UI" panose="020B0502040204020203" pitchFamily="34" charset="0"/>
            </a:endParaRPr>
          </a:p>
          <a:p>
            <a:pPr algn="l" rtl="0" fontAlgn="base"/>
            <a:r>
              <a:rPr lang="en-IE" sz="1400" b="0" i="0" dirty="0">
                <a:solidFill>
                  <a:srgbClr val="000000"/>
                </a:solidFill>
                <a:effectLst/>
                <a:latin typeface="Calibri" panose="020F0502020204030204" pitchFamily="34" charset="0"/>
              </a:rPr>
              <a:t>Tim brought also in the discussion the point on how to give visibility to the SOS report. Manik proposed to link the SOS Reports from the GSICS product </a:t>
            </a:r>
            <a:r>
              <a:rPr lang="en-IE" sz="1400" b="0" i="0" dirty="0" err="1">
                <a:solidFill>
                  <a:srgbClr val="000000"/>
                </a:solidFill>
                <a:effectLst/>
                <a:latin typeface="Calibri" panose="020F0502020204030204" pitchFamily="34" charset="0"/>
              </a:rPr>
              <a:t>catalog</a:t>
            </a:r>
            <a:r>
              <a:rPr lang="en-IE" sz="1400" b="0" i="0" dirty="0">
                <a:solidFill>
                  <a:srgbClr val="000000"/>
                </a:solidFill>
                <a:effectLst/>
                <a:latin typeface="Calibri" panose="020F0502020204030204" pitchFamily="34" charset="0"/>
              </a:rPr>
              <a:t> for </a:t>
            </a:r>
            <a:r>
              <a:rPr lang="en-IE" sz="1400" b="0" i="0" dirty="0" err="1">
                <a:solidFill>
                  <a:srgbClr val="000000"/>
                </a:solidFill>
                <a:effectLst/>
                <a:latin typeface="Calibri" panose="020F0502020204030204" pitchFamily="34" charset="0"/>
              </a:rPr>
              <a:t>visiblity</a:t>
            </a:r>
            <a:r>
              <a:rPr lang="en-IE" sz="1400" b="0" i="0" dirty="0">
                <a:solidFill>
                  <a:srgbClr val="000000"/>
                </a:solidFill>
                <a:effectLst/>
                <a:latin typeface="Calibri" panose="020F0502020204030204" pitchFamily="34" charset="0"/>
              </a:rPr>
              <a:t>. </a:t>
            </a:r>
            <a:endParaRPr lang="en-IE" sz="2400" b="0" i="0" dirty="0">
              <a:solidFill>
                <a:srgbClr val="000000"/>
              </a:solidFill>
              <a:effectLst/>
              <a:latin typeface="Segoe UI" panose="020B0502040204020203" pitchFamily="34" charset="0"/>
            </a:endParaRPr>
          </a:p>
          <a:p>
            <a:pPr algn="l" rtl="0" fontAlgn="base"/>
            <a:r>
              <a:rPr lang="en-IE" sz="1400" b="1" i="0" dirty="0">
                <a:solidFill>
                  <a:srgbClr val="00B050"/>
                </a:solidFill>
                <a:effectLst/>
                <a:latin typeface="Calibri" panose="020F0502020204030204" pitchFamily="34" charset="0"/>
              </a:rPr>
              <a:t>A.GWD.2024.2d.1: Manik Bali to define a format in which the agencies shall provide input for the SOS report.</a:t>
            </a:r>
            <a:r>
              <a:rPr lang="en-IE" sz="1400" b="0" i="0" dirty="0">
                <a:solidFill>
                  <a:srgbClr val="00B050"/>
                </a:solidFill>
                <a:effectLst/>
                <a:latin typeface="Calibri" panose="020F0502020204030204" pitchFamily="34" charset="0"/>
              </a:rPr>
              <a:t> </a:t>
            </a:r>
            <a:endParaRPr lang="en-IE" sz="2400" b="0" i="0" dirty="0">
              <a:solidFill>
                <a:srgbClr val="00B050"/>
              </a:solidFill>
              <a:effectLst/>
              <a:latin typeface="Segoe UI" panose="020B0502040204020203" pitchFamily="34" charset="0"/>
            </a:endParaRPr>
          </a:p>
          <a:p>
            <a:pPr algn="l" rtl="0" fontAlgn="base"/>
            <a:r>
              <a:rPr lang="en-IE" sz="1400" b="1" i="0" dirty="0">
                <a:solidFill>
                  <a:srgbClr val="00B050"/>
                </a:solidFill>
                <a:effectLst/>
                <a:latin typeface="Calibri" panose="020F0502020204030204" pitchFamily="34" charset="0"/>
              </a:rPr>
              <a:t>A.GWD.2024.2d.2: GRWG and GDWG to define a way forward for the generation of the SOS report. [Manik Bali]</a:t>
            </a:r>
            <a:r>
              <a:rPr lang="en-IE" sz="1400" b="0" i="0" dirty="0">
                <a:solidFill>
                  <a:srgbClr val="00B050"/>
                </a:solidFill>
                <a:effectLst/>
                <a:latin typeface="Calibri" panose="020F0502020204030204" pitchFamily="34" charset="0"/>
              </a:rPr>
              <a:t> </a:t>
            </a:r>
            <a:endParaRPr lang="en-IE" sz="2400" b="0" i="0" dirty="0">
              <a:solidFill>
                <a:srgbClr val="00B050"/>
              </a:solidFill>
              <a:effectLst/>
              <a:latin typeface="Segoe UI" panose="020B0502040204020203" pitchFamily="34" charset="0"/>
            </a:endParaRPr>
          </a:p>
          <a:p>
            <a:endParaRPr lang="en-IE" sz="2400" dirty="0"/>
          </a:p>
        </p:txBody>
      </p:sp>
      <p:sp>
        <p:nvSpPr>
          <p:cNvPr id="4" name="Slide Number Placeholder 3">
            <a:extLst>
              <a:ext uri="{FF2B5EF4-FFF2-40B4-BE49-F238E27FC236}">
                <a16:creationId xmlns:a16="http://schemas.microsoft.com/office/drawing/2014/main" id="{3557809C-2A79-BF48-F8ED-A79F97D2C598}"/>
              </a:ext>
            </a:extLst>
          </p:cNvPr>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extLst>
      <p:ext uri="{BB962C8B-B14F-4D97-AF65-F5344CB8AC3E}">
        <p14:creationId xmlns:p14="http://schemas.microsoft.com/office/powerpoint/2010/main" val="61217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3E453-0C26-4D86-BE88-0DDB70AF3619}"/>
              </a:ext>
            </a:extLst>
          </p:cNvPr>
          <p:cNvSpPr>
            <a:spLocks noGrp="1"/>
          </p:cNvSpPr>
          <p:nvPr>
            <p:ph type="title"/>
          </p:nvPr>
        </p:nvSpPr>
        <p:spPr>
          <a:xfrm>
            <a:off x="3444240" y="18329"/>
            <a:ext cx="7772400" cy="667472"/>
          </a:xfrm>
        </p:spPr>
        <p:txBody>
          <a:bodyPr/>
          <a:lstStyle/>
          <a:p>
            <a:r>
              <a:rPr lang="en-US" dirty="0"/>
              <a:t>State of Observing System Report</a:t>
            </a:r>
          </a:p>
        </p:txBody>
      </p:sp>
      <p:sp>
        <p:nvSpPr>
          <p:cNvPr id="3" name="Content Placeholder 2">
            <a:extLst>
              <a:ext uri="{FF2B5EF4-FFF2-40B4-BE49-F238E27FC236}">
                <a16:creationId xmlns:a16="http://schemas.microsoft.com/office/drawing/2014/main" id="{B182AFD6-FA77-4AE2-A15B-9C77317B5941}"/>
              </a:ext>
            </a:extLst>
          </p:cNvPr>
          <p:cNvSpPr>
            <a:spLocks noGrp="1"/>
          </p:cNvSpPr>
          <p:nvPr>
            <p:ph idx="1"/>
          </p:nvPr>
        </p:nvSpPr>
        <p:spPr>
          <a:xfrm>
            <a:off x="609600" y="843280"/>
            <a:ext cx="10972800" cy="5557521"/>
          </a:xfrm>
        </p:spPr>
        <p:txBody>
          <a:bodyPr/>
          <a:lstStyle/>
          <a:p>
            <a:r>
              <a:rPr lang="en-US" sz="2800" dirty="0"/>
              <a:t>Instrument/activity status report</a:t>
            </a:r>
          </a:p>
          <a:p>
            <a:pPr lvl="1"/>
            <a:r>
              <a:rPr lang="en-US" sz="2400" dirty="0"/>
              <a:t>Operational periods</a:t>
            </a:r>
          </a:p>
          <a:p>
            <a:pPr lvl="1"/>
            <a:r>
              <a:rPr lang="en-US" sz="2400" dirty="0"/>
              <a:t>Major events (changes/outages)</a:t>
            </a:r>
          </a:p>
          <a:p>
            <a:r>
              <a:rPr lang="en-US" sz="2800" dirty="0"/>
              <a:t>Instruments/activities include </a:t>
            </a:r>
          </a:p>
          <a:p>
            <a:pPr lvl="1"/>
            <a:r>
              <a:rPr lang="en-US" sz="2400" dirty="0"/>
              <a:t>GSICS references</a:t>
            </a:r>
          </a:p>
          <a:p>
            <a:pPr lvl="1"/>
            <a:r>
              <a:rPr lang="en-US" sz="2400" dirty="0"/>
              <a:t>Instruments monitored with the GSICS references</a:t>
            </a:r>
            <a:endParaRPr lang="en-US" sz="2800" dirty="0"/>
          </a:p>
          <a:p>
            <a:r>
              <a:rPr lang="en-US" sz="2800" dirty="0"/>
              <a:t>Period = Calendar Year</a:t>
            </a:r>
          </a:p>
          <a:p>
            <a:pPr lvl="1"/>
            <a:r>
              <a:rPr lang="en-US" sz="2400" dirty="0"/>
              <a:t>allows time to generate report + more useful for users</a:t>
            </a:r>
          </a:p>
          <a:p>
            <a:r>
              <a:rPr lang="en-US" sz="2800" dirty="0"/>
              <a:t>Publication</a:t>
            </a:r>
          </a:p>
          <a:p>
            <a:pPr lvl="1"/>
            <a:r>
              <a:rPr lang="en-IE" sz="2400" dirty="0"/>
              <a:t>EP chair recommends </a:t>
            </a:r>
            <a:r>
              <a:rPr lang="en-IE" sz="2400" dirty="0" err="1"/>
              <a:t>transfering</a:t>
            </a:r>
            <a:r>
              <a:rPr lang="en-IE" sz="2400" dirty="0"/>
              <a:t> G-SOS report to document format (open action) </a:t>
            </a:r>
          </a:p>
          <a:p>
            <a:pPr lvl="1"/>
            <a:r>
              <a:rPr lang="en-IE" sz="2400" dirty="0"/>
              <a:t>Link </a:t>
            </a:r>
            <a:r>
              <a:rPr lang="en-US" sz="2400" dirty="0"/>
              <a:t>from GSICS Product Catalog </a:t>
            </a:r>
            <a:r>
              <a:rPr lang="en-US" sz="2400" dirty="0">
                <a:solidFill>
                  <a:srgbClr val="FF0000"/>
                </a:solidFill>
              </a:rPr>
              <a:t>+ </a:t>
            </a:r>
            <a:r>
              <a:rPr lang="en-IE" sz="2400" dirty="0">
                <a:solidFill>
                  <a:srgbClr val="FF0000"/>
                </a:solidFill>
              </a:rPr>
              <a:t>Instrument Landing Pages? WMO OSCAR? </a:t>
            </a:r>
            <a:endParaRPr lang="en-US" sz="2400" dirty="0">
              <a:solidFill>
                <a:srgbClr val="FF0000"/>
              </a:solidFill>
            </a:endParaRPr>
          </a:p>
          <a:p>
            <a:pPr lvl="1"/>
            <a:r>
              <a:rPr lang="en-US" sz="2400" dirty="0">
                <a:solidFill>
                  <a:srgbClr val="FF0000"/>
                </a:solidFill>
              </a:rPr>
              <a:t>On GCC webpage?</a:t>
            </a:r>
          </a:p>
          <a:p>
            <a:pPr lvl="1"/>
            <a:endParaRPr lang="en-US" sz="2400" dirty="0"/>
          </a:p>
          <a:p>
            <a:pPr marL="0" indent="0">
              <a:buNone/>
            </a:pPr>
            <a:endParaRPr lang="en-US" sz="2800" dirty="0"/>
          </a:p>
          <a:p>
            <a:endParaRPr lang="en-US" sz="2800" dirty="0"/>
          </a:p>
          <a:p>
            <a:pPr lvl="1"/>
            <a:endParaRPr lang="en-US" sz="2400" dirty="0"/>
          </a:p>
        </p:txBody>
      </p:sp>
      <p:sp>
        <p:nvSpPr>
          <p:cNvPr id="4" name="Slide Number Placeholder 3">
            <a:extLst>
              <a:ext uri="{FF2B5EF4-FFF2-40B4-BE49-F238E27FC236}">
                <a16:creationId xmlns:a16="http://schemas.microsoft.com/office/drawing/2014/main" id="{E409DDBA-8176-4BDC-873D-B81AC4E80FC6}"/>
              </a:ext>
            </a:extLst>
          </p:cNvPr>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Tree>
    <p:extLst>
      <p:ext uri="{BB962C8B-B14F-4D97-AF65-F5344CB8AC3E}">
        <p14:creationId xmlns:p14="http://schemas.microsoft.com/office/powerpoint/2010/main" val="370362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3E453-0C26-4D86-BE88-0DDB70AF3619}"/>
              </a:ext>
            </a:extLst>
          </p:cNvPr>
          <p:cNvSpPr>
            <a:spLocks noGrp="1"/>
          </p:cNvSpPr>
          <p:nvPr>
            <p:ph type="title"/>
          </p:nvPr>
        </p:nvSpPr>
        <p:spPr>
          <a:xfrm>
            <a:off x="3419303" y="18329"/>
            <a:ext cx="7772400" cy="667472"/>
          </a:xfrm>
        </p:spPr>
        <p:txBody>
          <a:bodyPr/>
          <a:lstStyle/>
          <a:p>
            <a:r>
              <a:rPr lang="en-US" dirty="0"/>
              <a:t>State of Observing System Report</a:t>
            </a:r>
          </a:p>
        </p:txBody>
      </p:sp>
      <p:sp>
        <p:nvSpPr>
          <p:cNvPr id="3" name="Content Placeholder 2">
            <a:extLst>
              <a:ext uri="{FF2B5EF4-FFF2-40B4-BE49-F238E27FC236}">
                <a16:creationId xmlns:a16="http://schemas.microsoft.com/office/drawing/2014/main" id="{B182AFD6-FA77-4AE2-A15B-9C77317B5941}"/>
              </a:ext>
            </a:extLst>
          </p:cNvPr>
          <p:cNvSpPr>
            <a:spLocks noGrp="1"/>
          </p:cNvSpPr>
          <p:nvPr>
            <p:ph idx="1"/>
          </p:nvPr>
        </p:nvSpPr>
        <p:spPr>
          <a:xfrm>
            <a:off x="609600" y="931026"/>
            <a:ext cx="10972800" cy="5241175"/>
          </a:xfrm>
        </p:spPr>
        <p:txBody>
          <a:bodyPr/>
          <a:lstStyle/>
          <a:p>
            <a:r>
              <a:rPr lang="en-US" sz="2800" dirty="0"/>
              <a:t>Provide the accuracy:</a:t>
            </a:r>
          </a:p>
          <a:p>
            <a:pPr lvl="1"/>
            <a:r>
              <a:rPr lang="en-US" sz="2400" dirty="0"/>
              <a:t>Mean Bias</a:t>
            </a:r>
          </a:p>
          <a:p>
            <a:pPr lvl="2"/>
            <a:r>
              <a:rPr lang="en-US" sz="2000" dirty="0"/>
              <a:t>with respect to GSICS reference(s) of GPRC choice </a:t>
            </a:r>
            <a:r>
              <a:rPr lang="en-US" sz="2000" dirty="0">
                <a:solidFill>
                  <a:srgbClr val="FF0000"/>
                </a:solidFill>
              </a:rPr>
              <a:t>/ commonly agreed anchor reference?</a:t>
            </a:r>
          </a:p>
          <a:p>
            <a:pPr lvl="1"/>
            <a:r>
              <a:rPr lang="en-US" sz="2400" dirty="0"/>
              <a:t>Variance (Standard Deviation) over the year</a:t>
            </a:r>
          </a:p>
          <a:p>
            <a:pPr lvl="1"/>
            <a:r>
              <a:rPr lang="en-US" sz="2400" dirty="0"/>
              <a:t>Uncertainty (typical value/median) – typically &lt;&lt; variance</a:t>
            </a:r>
          </a:p>
          <a:p>
            <a:pPr lvl="1"/>
            <a:r>
              <a:rPr lang="en-US" sz="2400" dirty="0"/>
              <a:t>Optionally: </a:t>
            </a:r>
          </a:p>
          <a:p>
            <a:pPr lvl="2"/>
            <a:r>
              <a:rPr lang="en-US" sz="2000" dirty="0"/>
              <a:t>Provide the drift rate, if it exists</a:t>
            </a:r>
          </a:p>
          <a:p>
            <a:pPr lvl="2"/>
            <a:r>
              <a:rPr lang="en-US" sz="2000" dirty="0"/>
              <a:t>If multiple references are used, also provide the difference between references with double difference method</a:t>
            </a:r>
          </a:p>
          <a:p>
            <a:r>
              <a:rPr lang="en-US" sz="2800" dirty="0"/>
              <a:t>For GSICS Reference instruments:</a:t>
            </a:r>
          </a:p>
          <a:p>
            <a:pPr lvl="1"/>
            <a:r>
              <a:rPr lang="en-US" sz="2400" dirty="0"/>
              <a:t>As above, with reference to other reference instruments </a:t>
            </a:r>
            <a:r>
              <a:rPr lang="en-US" sz="2400" dirty="0">
                <a:solidFill>
                  <a:srgbClr val="FF0000"/>
                </a:solidFill>
              </a:rPr>
              <a:t>/ anchor reference?</a:t>
            </a:r>
          </a:p>
          <a:p>
            <a:endParaRPr lang="en-US" sz="2800" dirty="0"/>
          </a:p>
        </p:txBody>
      </p:sp>
      <p:sp>
        <p:nvSpPr>
          <p:cNvPr id="4" name="Slide Number Placeholder 3">
            <a:extLst>
              <a:ext uri="{FF2B5EF4-FFF2-40B4-BE49-F238E27FC236}">
                <a16:creationId xmlns:a16="http://schemas.microsoft.com/office/drawing/2014/main" id="{E409DDBA-8176-4BDC-873D-B81AC4E80FC6}"/>
              </a:ext>
            </a:extLst>
          </p:cNvPr>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spTree>
    <p:extLst>
      <p:ext uri="{BB962C8B-B14F-4D97-AF65-F5344CB8AC3E}">
        <p14:creationId xmlns:p14="http://schemas.microsoft.com/office/powerpoint/2010/main" val="302876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5416-FC7F-1789-302B-D4FB7A426AFA}"/>
              </a:ext>
            </a:extLst>
          </p:cNvPr>
          <p:cNvSpPr>
            <a:spLocks noGrp="1"/>
          </p:cNvSpPr>
          <p:nvPr>
            <p:ph type="title"/>
          </p:nvPr>
        </p:nvSpPr>
        <p:spPr/>
        <p:txBody>
          <a:bodyPr/>
          <a:lstStyle/>
          <a:p>
            <a:r>
              <a:rPr lang="en-GB" dirty="0"/>
              <a:t>Example SOS Reports</a:t>
            </a:r>
            <a:endParaRPr lang="en-IE" dirty="0"/>
          </a:p>
        </p:txBody>
      </p:sp>
      <p:sp>
        <p:nvSpPr>
          <p:cNvPr id="3" name="Content Placeholder 2">
            <a:extLst>
              <a:ext uri="{FF2B5EF4-FFF2-40B4-BE49-F238E27FC236}">
                <a16:creationId xmlns:a16="http://schemas.microsoft.com/office/drawing/2014/main" id="{5241D843-F546-7C2A-D5D9-32DD4F998D0B}"/>
              </a:ext>
            </a:extLst>
          </p:cNvPr>
          <p:cNvSpPr>
            <a:spLocks noGrp="1"/>
          </p:cNvSpPr>
          <p:nvPr>
            <p:ph idx="1"/>
          </p:nvPr>
        </p:nvSpPr>
        <p:spPr/>
        <p:txBody>
          <a:bodyPr/>
          <a:lstStyle/>
          <a:p>
            <a:r>
              <a:rPr lang="en-GB" dirty="0"/>
              <a:t>EUMETSAT MSG-2/SEVIRI IR channels </a:t>
            </a:r>
            <a:r>
              <a:rPr lang="en-GB" dirty="0" err="1"/>
              <a:t>wrt</a:t>
            </a:r>
            <a:r>
              <a:rPr lang="en-GB" dirty="0"/>
              <a:t> IASI-B</a:t>
            </a:r>
            <a:endParaRPr lang="en-IE" dirty="0"/>
          </a:p>
        </p:txBody>
      </p:sp>
      <p:sp>
        <p:nvSpPr>
          <p:cNvPr id="4" name="Slide Number Placeholder 3">
            <a:extLst>
              <a:ext uri="{FF2B5EF4-FFF2-40B4-BE49-F238E27FC236}">
                <a16:creationId xmlns:a16="http://schemas.microsoft.com/office/drawing/2014/main" id="{FDC78400-4E83-7165-2E4C-29B19D95B930}"/>
              </a:ext>
            </a:extLst>
          </p:cNvPr>
          <p:cNvSpPr>
            <a:spLocks noGrp="1"/>
          </p:cNvSpPr>
          <p:nvPr>
            <p:ph type="sldNum" sz="quarter" idx="10"/>
          </p:nvPr>
        </p:nvSpPr>
        <p:spPr/>
        <p:txBody>
          <a:bodyPr/>
          <a:lstStyle/>
          <a:p>
            <a:pPr>
              <a:defRPr/>
            </a:pPr>
            <a:fld id="{DA28AC38-E0E8-49D7-B2FE-71FD7C42C09E}" type="slidenum">
              <a:rPr lang="en-US" smtClean="0"/>
              <a:pPr>
                <a:defRPr/>
              </a:pPr>
              <a:t>5</a:t>
            </a:fld>
            <a:endParaRPr lang="en-US"/>
          </a:p>
        </p:txBody>
      </p:sp>
    </p:spTree>
    <p:extLst>
      <p:ext uri="{BB962C8B-B14F-4D97-AF65-F5344CB8AC3E}">
        <p14:creationId xmlns:p14="http://schemas.microsoft.com/office/powerpoint/2010/main" val="158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Satellite/Instrument Summary - GEO</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6</a:t>
            </a:fld>
            <a:endParaRPr lang="en-US"/>
          </a:p>
        </p:txBody>
      </p:sp>
      <p:graphicFrame>
        <p:nvGraphicFramePr>
          <p:cNvPr id="13" name="表 8"/>
          <p:cNvGraphicFramePr>
            <a:graphicFrameLocks noGrp="1"/>
          </p:cNvGraphicFramePr>
          <p:nvPr/>
        </p:nvGraphicFramePr>
        <p:xfrm>
          <a:off x="373624" y="1105087"/>
          <a:ext cx="8291529" cy="1920239"/>
        </p:xfrm>
        <a:graphic>
          <a:graphicData uri="http://schemas.openxmlformats.org/drawingml/2006/table">
            <a:tbl>
              <a:tblPr firstRow="1" bandRow="1"/>
              <a:tblGrid>
                <a:gridCol w="1366686">
                  <a:extLst>
                    <a:ext uri="{9D8B030D-6E8A-4147-A177-3AD203B41FA5}">
                      <a16:colId xmlns:a16="http://schemas.microsoft.com/office/drawing/2014/main" val="20000"/>
                    </a:ext>
                  </a:extLst>
                </a:gridCol>
                <a:gridCol w="599767">
                  <a:extLst>
                    <a:ext uri="{9D8B030D-6E8A-4147-A177-3AD203B41FA5}">
                      <a16:colId xmlns:a16="http://schemas.microsoft.com/office/drawing/2014/main" val="20001"/>
                    </a:ext>
                  </a:extLst>
                </a:gridCol>
                <a:gridCol w="1002891">
                  <a:extLst>
                    <a:ext uri="{9D8B030D-6E8A-4147-A177-3AD203B41FA5}">
                      <a16:colId xmlns:a16="http://schemas.microsoft.com/office/drawing/2014/main" val="20002"/>
                    </a:ext>
                  </a:extLst>
                </a:gridCol>
                <a:gridCol w="1455174">
                  <a:extLst>
                    <a:ext uri="{9D8B030D-6E8A-4147-A177-3AD203B41FA5}">
                      <a16:colId xmlns:a16="http://schemas.microsoft.com/office/drawing/2014/main" val="20003"/>
                    </a:ext>
                  </a:extLst>
                </a:gridCol>
                <a:gridCol w="924232">
                  <a:extLst>
                    <a:ext uri="{9D8B030D-6E8A-4147-A177-3AD203B41FA5}">
                      <a16:colId xmlns:a16="http://schemas.microsoft.com/office/drawing/2014/main" val="20004"/>
                    </a:ext>
                  </a:extLst>
                </a:gridCol>
                <a:gridCol w="914687">
                  <a:extLst>
                    <a:ext uri="{9D8B030D-6E8A-4147-A177-3AD203B41FA5}">
                      <a16:colId xmlns:a16="http://schemas.microsoft.com/office/drawing/2014/main" val="20005"/>
                    </a:ext>
                  </a:extLst>
                </a:gridCol>
                <a:gridCol w="1014046">
                  <a:extLst>
                    <a:ext uri="{9D8B030D-6E8A-4147-A177-3AD203B41FA5}">
                      <a16:colId xmlns:a16="http://schemas.microsoft.com/office/drawing/2014/main" val="20006"/>
                    </a:ext>
                  </a:extLst>
                </a:gridCol>
                <a:gridCol w="1014046">
                  <a:extLst>
                    <a:ext uri="{9D8B030D-6E8A-4147-A177-3AD203B41FA5}">
                      <a16:colId xmlns:a16="http://schemas.microsoft.com/office/drawing/2014/main" val="20007"/>
                    </a:ext>
                  </a:extLst>
                </a:gridCol>
              </a:tblGrid>
              <a:tr h="457199">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kumimoji="1" lang="en-US" altLang="ja-JP" sz="1800" dirty="0"/>
                        <a:t>Satellite (status)</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kumimoji="1" lang="ja-JP" altLang="en-US"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kumimoji="1" lang="en-US" altLang="ja-JP" sz="1800" dirty="0"/>
                        <a:t>Location</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kumimoji="1" lang="en-US" altLang="ja-JP" sz="1800" dirty="0"/>
                        <a:t>Launch date</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kumimoji="1" lang="en-US" altLang="ja-JP" sz="1800" dirty="0"/>
                        <a:t>EO instruments</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kumimoji="1" lang="ja-JP" altLang="en-US" sz="1400"/>
                    </a:p>
                  </a:txBody>
                  <a:tcPr/>
                </a:tc>
                <a:tc hMerge="1">
                  <a:txBody>
                    <a:bodyPr/>
                    <a:lstStyle/>
                    <a:p>
                      <a:endParaRPr kumimoji="1" lang="ja-JP" altLang="en-US" sz="1400"/>
                    </a:p>
                  </a:txBody>
                  <a:tcPr/>
                </a:tc>
                <a:tc hMerge="1">
                  <a:txBody>
                    <a:bodyPr/>
                    <a:lstStyle/>
                    <a:p>
                      <a:endParaRPr kumimoji="1" lang="ja-JP" altLang="en-US" sz="1400" dirty="0"/>
                    </a:p>
                  </a:txBody>
                  <a:tcPr/>
                </a:tc>
                <a:extLst>
                  <a:ext uri="{0D108BD9-81ED-4DB2-BD59-A6C34878D82A}">
                    <a16:rowId xmlns:a16="http://schemas.microsoft.com/office/drawing/2014/main" val="10000"/>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t>Meteosat-9</a:t>
                      </a: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err="1"/>
                        <a:t>Op</a:t>
                      </a: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t>45.5</a:t>
                      </a:r>
                      <a:r>
                        <a:rPr kumimoji="1" lang="en-US" altLang="ja-JP" sz="1800" baseline="0" dirty="0"/>
                        <a:t>°E</a:t>
                      </a: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t>2005-12-21</a:t>
                      </a: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hlinkClick r:id="rId2"/>
                        </a:rPr>
                        <a:t>SEVIRI</a:t>
                      </a: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hlinkClick r:id="rId3"/>
                        </a:rPr>
                        <a:t>GERB</a:t>
                      </a: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Meteosat-10</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RSS</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9.5°- 0°E</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2012-07-05</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hlinkClick r:id="rId2"/>
                        </a:rPr>
                        <a:t>SEVIRI</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hlinkClick r:id="rId3"/>
                        </a:rPr>
                        <a:t>GERB</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Meteosat-11</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err="1"/>
                        <a:t>Op</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0 - 9.5°E</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2015-07-15</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hlinkClick r:id="rId2"/>
                        </a:rPr>
                        <a:t>SEVIRI</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hlinkClick r:id="rId3"/>
                        </a:rPr>
                        <a:t>GERB</a:t>
                      </a: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MTG-I1</a:t>
                      </a: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P</a:t>
                      </a: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0.0°E</a:t>
                      </a: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2022-12-15</a:t>
                      </a: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en-US" altLang="ja-JP" sz="1800" dirty="0"/>
                        <a:t>FCI</a:t>
                      </a: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kumimoji="1" lang="de-DE" altLang="ja-JP" sz="1800" dirty="0"/>
                        <a:t>LI</a:t>
                      </a:r>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kumimoji="1" lang="ja-JP" altLang="en-US" sz="1800" dirty="0"/>
                    </a:p>
                  </a:txBody>
                  <a:tcPr marL="84406" marR="84406">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sp>
        <p:nvSpPr>
          <p:cNvPr id="14" name="Content Placeholder 2"/>
          <p:cNvSpPr txBox="1">
            <a:spLocks/>
          </p:cNvSpPr>
          <p:nvPr/>
        </p:nvSpPr>
        <p:spPr bwMode="auto">
          <a:xfrm>
            <a:off x="378751" y="3391086"/>
            <a:ext cx="8286401" cy="32973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IE" sz="2000" b="0"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rPr>
              <a:t>Major calibration relevant events in 2023</a:t>
            </a:r>
          </a:p>
          <a:p>
            <a:pPr marL="541338" lvl="1" indent="-276225">
              <a:buFont typeface="Arial" panose="020B0604020202020204" pitchFamily="34" charset="0"/>
              <a:buChar char="–"/>
              <a:defRPr/>
            </a:pPr>
            <a:r>
              <a:rPr kumimoji="0" lang="en-GB" sz="1800" b="1"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rPr>
              <a:t>Meteosat-10 &amp; </a:t>
            </a:r>
            <a:r>
              <a:rPr kumimoji="0" lang="en-GB" sz="1800" b="1" i="0" u="none" strike="noStrike" kern="1200" cap="none" spc="0" normalizeH="0" baseline="0" noProof="0" dirty="0" err="1">
                <a:ln>
                  <a:noFill/>
                </a:ln>
                <a:solidFill>
                  <a:sysClr val="windowText" lastClr="000000"/>
                </a:solidFill>
                <a:effectLst/>
                <a:uLnTx/>
                <a:uFillTx/>
                <a:latin typeface="Arial" pitchFamily="34" charset="0"/>
                <a:ea typeface="+mn-ea"/>
                <a:cs typeface="Arial" pitchFamily="34" charset="0"/>
              </a:rPr>
              <a:t>Meteosat</a:t>
            </a:r>
            <a:r>
              <a:rPr lang="en-GB" sz="1800" b="1" dirty="0">
                <a:solidFill>
                  <a:sysClr val="windowText" lastClr="000000"/>
                </a:solidFill>
              </a:rPr>
              <a:t>-11 Swapped Full Disc – Rapid Scan 2023-03</a:t>
            </a:r>
            <a:endParaRPr kumimoji="0" lang="en-GB" sz="1800" b="1"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endParaRPr>
          </a:p>
          <a:p>
            <a:pPr marL="541338" lvl="1" indent="-276225">
              <a:buFont typeface="Arial" panose="020B0604020202020204" pitchFamily="34" charset="0"/>
              <a:buChar char="–"/>
              <a:defRPr/>
            </a:pPr>
            <a:endParaRPr kumimoji="0" lang="en-GB" sz="1800" b="0"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endParaRPr>
          </a:p>
          <a:p>
            <a:pPr marL="541338" marR="0" lvl="1" indent="-276225"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hlinkClick r:id="rId4"/>
              </a:rPr>
              <a:t>EUMETSAT User Notification Service</a:t>
            </a:r>
            <a:endParaRPr kumimoji="0" lang="en-GB" sz="1800" b="0"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endParaRPr>
          </a:p>
          <a:p>
            <a:pPr marL="541338" marR="0" lvl="1" indent="-276225"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lang="en-GB" sz="1800" dirty="0">
              <a:solidFill>
                <a:sysClr val="windowText" lastClr="000000"/>
              </a:solidFill>
            </a:endParaRPr>
          </a:p>
          <a:p>
            <a:pPr lvl="0">
              <a:buFont typeface="Wingdings" panose="05000000000000000000" pitchFamily="2" charset="2"/>
              <a:buChar char="Ø"/>
              <a:defRPr/>
            </a:pPr>
            <a:r>
              <a:rPr lang="en-IE" sz="2000" dirty="0">
                <a:solidFill>
                  <a:sysClr val="windowText" lastClr="000000"/>
                </a:solidFill>
              </a:rPr>
              <a:t>No other events of interest in 2023</a:t>
            </a:r>
          </a:p>
          <a:p>
            <a:pPr marL="541338" marR="0" lvl="1" indent="-276225"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pitchFamily="34" charset="0"/>
              <a:ea typeface="+mn-ea"/>
              <a:cs typeface="Arial" pitchFamily="34" charset="0"/>
            </a:endParaRPr>
          </a:p>
        </p:txBody>
      </p:sp>
      <p:sp>
        <p:nvSpPr>
          <p:cNvPr id="15" name="テキスト ボックス 2"/>
          <p:cNvSpPr txBox="1"/>
          <p:nvPr/>
        </p:nvSpPr>
        <p:spPr>
          <a:xfrm>
            <a:off x="4465433" y="851171"/>
            <a:ext cx="4546437" cy="253916"/>
          </a:xfrm>
          <a:prstGeom prst="rect">
            <a:avLst/>
          </a:prstGeom>
          <a:noFill/>
        </p:spPr>
        <p:txBody>
          <a:bodyPr wrap="none" rtlCol="0">
            <a:spAutoFit/>
          </a:bodyPr>
          <a:lstStyle/>
          <a:p>
            <a:r>
              <a:rPr kumimoji="1" lang="en-US" altLang="ja-JP" sz="1050" dirty="0">
                <a:solidFill>
                  <a:prstClr val="black"/>
                </a:solidFill>
                <a:latin typeface="Tahoma" pitchFamily="34" charset="0"/>
                <a:ea typeface="ＭＳ Ｐゴシック" panose="020B0600070205080204" pitchFamily="34" charset="-128"/>
              </a:rPr>
              <a:t>Hyperlinks on instrument names navigate to the Calibration Landing Page</a:t>
            </a:r>
            <a:endParaRPr kumimoji="1" lang="ja-JP" altLang="en-US" sz="1050" dirty="0">
              <a:solidFill>
                <a:prstClr val="black"/>
              </a:solidFill>
              <a:latin typeface="Tahoma" pitchFamily="34" charset="0"/>
              <a:ea typeface="ＭＳ Ｐゴシック" panose="020B0600070205080204" pitchFamily="34" charset="-128"/>
            </a:endParaRPr>
          </a:p>
        </p:txBody>
      </p:sp>
      <p:graphicFrame>
        <p:nvGraphicFramePr>
          <p:cNvPr id="16" name="표 7"/>
          <p:cNvGraphicFramePr>
            <a:graphicFrameLocks noGrp="1"/>
          </p:cNvGraphicFramePr>
          <p:nvPr/>
        </p:nvGraphicFramePr>
        <p:xfrm>
          <a:off x="9281273" y="1105087"/>
          <a:ext cx="2031724" cy="3576580"/>
        </p:xfrm>
        <a:graphic>
          <a:graphicData uri="http://schemas.openxmlformats.org/drawingml/2006/table">
            <a:tbl>
              <a:tblPr firstRow="1" bandRow="1"/>
              <a:tblGrid>
                <a:gridCol w="194212">
                  <a:extLst>
                    <a:ext uri="{9D8B030D-6E8A-4147-A177-3AD203B41FA5}">
                      <a16:colId xmlns:a16="http://schemas.microsoft.com/office/drawing/2014/main" val="20001"/>
                    </a:ext>
                  </a:extLst>
                </a:gridCol>
                <a:gridCol w="264339">
                  <a:extLst>
                    <a:ext uri="{9D8B030D-6E8A-4147-A177-3AD203B41FA5}">
                      <a16:colId xmlns:a16="http://schemas.microsoft.com/office/drawing/2014/main" val="20000"/>
                    </a:ext>
                  </a:extLst>
                </a:gridCol>
                <a:gridCol w="1573173">
                  <a:extLst>
                    <a:ext uri="{9D8B030D-6E8A-4147-A177-3AD203B41FA5}">
                      <a16:colId xmlns:a16="http://schemas.microsoft.com/office/drawing/2014/main" val="20002"/>
                    </a:ext>
                  </a:extLst>
                </a:gridCol>
              </a:tblGrid>
              <a:tr h="225010">
                <a:tc gridSpan="3">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latinLnBrk="1"/>
                      <a:r>
                        <a:rPr lang="en-US" altLang="ko-KR" sz="1050" dirty="0">
                          <a:latin typeface="Arial" pitchFamily="34" charset="0"/>
                          <a:cs typeface="Arial" pitchFamily="34" charset="0"/>
                        </a:rPr>
                        <a:t>Satellite</a:t>
                      </a:r>
                      <a:r>
                        <a:rPr lang="en-US" altLang="ko-KR" sz="1050" baseline="0" dirty="0">
                          <a:latin typeface="Arial" pitchFamily="34" charset="0"/>
                          <a:cs typeface="Arial" pitchFamily="34" charset="0"/>
                        </a:rPr>
                        <a:t> Status</a:t>
                      </a:r>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tc hMerge="1">
                  <a:txBody>
                    <a:bodyPr/>
                    <a:lstStyle/>
                    <a:p>
                      <a:pPr latinLnBrk="1"/>
                      <a:endParaRPr lang="ko-KR" altLang="en-US" sz="1050" dirty="0">
                        <a:latin typeface="Arial" pitchFamily="34" charset="0"/>
                        <a:cs typeface="Arial" pitchFamily="34" charset="0"/>
                      </a:endParaRPr>
                    </a:p>
                  </a:txBody>
                  <a:tcPr marL="84406" marR="84406" anchor="ctr">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6"/>
                  </a:ext>
                </a:extLst>
              </a:tr>
              <a:tr h="2250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050" dirty="0">
                          <a:latin typeface="Arial" panose="020B0604020202020204" pitchFamily="34" charset="0"/>
                          <a:cs typeface="Arial" panose="020B0604020202020204" pitchFamily="34" charset="0"/>
                        </a:rPr>
                        <a:t>Op = Operational</a:t>
                      </a: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extLst>
                  <a:ext uri="{0D108BD9-81ED-4DB2-BD59-A6C34878D82A}">
                    <a16:rowId xmlns:a16="http://schemas.microsoft.com/office/drawing/2014/main" val="10007"/>
                  </a:ext>
                </a:extLst>
              </a:tr>
              <a:tr h="2250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050" dirty="0">
                          <a:latin typeface="Arial" panose="020B0604020202020204" pitchFamily="34" charset="0"/>
                          <a:cs typeface="Arial" panose="020B0604020202020204" pitchFamily="34" charset="0"/>
                        </a:rPr>
                        <a:t>P = Pre-operational</a:t>
                      </a: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extLst>
                  <a:ext uri="{0D108BD9-81ED-4DB2-BD59-A6C34878D82A}">
                    <a16:rowId xmlns:a16="http://schemas.microsoft.com/office/drawing/2014/main" val="10008"/>
                  </a:ext>
                </a:extLst>
              </a:tr>
              <a:tr h="261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050" dirty="0">
                          <a:latin typeface="Arial" panose="020B0604020202020204" pitchFamily="34" charset="0"/>
                          <a:cs typeface="Arial" panose="020B0604020202020204" pitchFamily="34" charset="0"/>
                        </a:rPr>
                        <a:t>B = Back-up, secondary</a:t>
                      </a: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extLst>
                  <a:ext uri="{0D108BD9-81ED-4DB2-BD59-A6C34878D82A}">
                    <a16:rowId xmlns:a16="http://schemas.microsoft.com/office/drawing/2014/main" val="10009"/>
                  </a:ext>
                </a:extLst>
              </a:tr>
              <a:tr h="2250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050" dirty="0">
                          <a:latin typeface="Arial" panose="020B0604020202020204" pitchFamily="34" charset="0"/>
                          <a:cs typeface="Arial" panose="020B0604020202020204" pitchFamily="34" charset="0"/>
                        </a:rPr>
                        <a:t>L = Limited availability</a:t>
                      </a: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extLst>
                  <a:ext uri="{0D108BD9-81ED-4DB2-BD59-A6C34878D82A}">
                    <a16:rowId xmlns:a16="http://schemas.microsoft.com/office/drawing/2014/main" val="10010"/>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ja-JP" sz="100" dirty="0">
                        <a:latin typeface="Arial" panose="020B0604020202020204" pitchFamily="34" charset="0"/>
                        <a:cs typeface="Arial" panose="020B0604020202020204"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11"/>
                  </a:ext>
                </a:extLst>
              </a:tr>
              <a:tr h="225010">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r>
                        <a:rPr lang="en-US" altLang="ko-KR" sz="1050" b="1" dirty="0">
                          <a:latin typeface="Arial" pitchFamily="34" charset="0"/>
                          <a:cs typeface="Arial" pitchFamily="34" charset="0"/>
                        </a:rPr>
                        <a:t>Instrument Status</a:t>
                      </a:r>
                      <a:endParaRPr lang="ko-KR" altLang="en-US" sz="1050" b="1"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pPr latinLnBrk="1"/>
                      <a:endParaRPr lang="ko-KR" altLang="en-US" sz="1050" b="1" dirty="0">
                        <a:latin typeface="Arial" pitchFamily="34" charset="0"/>
                        <a:cs typeface="Arial" pitchFamily="34" charset="0"/>
                      </a:endParaRPr>
                    </a:p>
                  </a:txBody>
                  <a:tcPr marL="84406" marR="84406" anchor="ctr">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774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33993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r>
                        <a:rPr lang="en-US" altLang="ko-KR" sz="1050" dirty="0">
                          <a:latin typeface="Arial" pitchFamily="34" charset="0"/>
                          <a:cs typeface="Arial" pitchFamily="34" charset="0"/>
                        </a:rPr>
                        <a:t>Operational</a:t>
                      </a:r>
                    </a:p>
                    <a:p>
                      <a:pPr latinLnBrk="1"/>
                      <a:r>
                        <a:rPr lang="en-US" altLang="ko-KR" sz="1050" dirty="0">
                          <a:latin typeface="Arial" pitchFamily="34" charset="0"/>
                          <a:cs typeface="Arial" pitchFamily="34" charset="0"/>
                        </a:rPr>
                        <a:t>(or capable</a:t>
                      </a:r>
                      <a:r>
                        <a:rPr lang="en-US" altLang="ko-KR" sz="1050" baseline="0" dirty="0">
                          <a:latin typeface="Arial" pitchFamily="34" charset="0"/>
                          <a:cs typeface="Arial" pitchFamily="34" charset="0"/>
                        </a:rPr>
                        <a:t> of)</a:t>
                      </a:r>
                      <a:endParaRPr lang="ko-KR" altLang="en-US" sz="1050" dirty="0">
                        <a:latin typeface="Arial" pitchFamily="34" charset="0"/>
                        <a:cs typeface="Arial"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83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r>
                        <a:rPr lang="en-US" altLang="ko-KR" sz="1050" dirty="0">
                          <a:latin typeface="Arial" pitchFamily="34" charset="0"/>
                          <a:cs typeface="Arial" pitchFamily="34" charset="0"/>
                        </a:rPr>
                        <a:t>Operational with</a:t>
                      </a:r>
                      <a:r>
                        <a:rPr lang="en-US" altLang="ko-KR" sz="1050" baseline="0" dirty="0">
                          <a:latin typeface="Arial" pitchFamily="34" charset="0"/>
                          <a:cs typeface="Arial" pitchFamily="34" charset="0"/>
                        </a:rPr>
                        <a:t> limitations</a:t>
                      </a:r>
                    </a:p>
                    <a:p>
                      <a:pPr latinLnBrk="1"/>
                      <a:r>
                        <a:rPr lang="en-US" altLang="ko-KR" sz="1050" baseline="0" dirty="0">
                          <a:latin typeface="Arial" pitchFamily="34" charset="0"/>
                          <a:cs typeface="Arial" pitchFamily="34" charset="0"/>
                        </a:rPr>
                        <a:t>(or Standby)</a:t>
                      </a:r>
                      <a:endParaRPr lang="ko-KR" altLang="en-US" sz="1050" dirty="0">
                        <a:latin typeface="Arial" pitchFamily="34" charset="0"/>
                        <a:cs typeface="Arial"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83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r>
                        <a:rPr lang="en-US" altLang="ko-KR" sz="1050" dirty="0">
                          <a:latin typeface="Arial" pitchFamily="34" charset="0"/>
                          <a:cs typeface="Arial" pitchFamily="34" charset="0"/>
                        </a:rPr>
                        <a:t>Operational with</a:t>
                      </a:r>
                      <a:r>
                        <a:rPr lang="en-US" altLang="ko-KR" sz="1050" baseline="0" dirty="0">
                          <a:latin typeface="Arial" pitchFamily="34" charset="0"/>
                          <a:cs typeface="Arial" pitchFamily="34" charset="0"/>
                        </a:rPr>
                        <a:t> Degraded Performance</a:t>
                      </a:r>
                      <a:endParaRPr lang="ko-KR" altLang="en-US" sz="1050" dirty="0">
                        <a:latin typeface="Arial" pitchFamily="34" charset="0"/>
                        <a:cs typeface="Arial"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50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r>
                        <a:rPr lang="en-US" altLang="ko-KR" sz="1050" dirty="0">
                          <a:latin typeface="Arial" pitchFamily="34" charset="0"/>
                          <a:cs typeface="Arial" pitchFamily="34" charset="0"/>
                        </a:rPr>
                        <a:t>Not Operational</a:t>
                      </a:r>
                      <a:endParaRPr lang="ko-KR" altLang="en-US" sz="1050" dirty="0">
                        <a:latin typeface="Arial" pitchFamily="34" charset="0"/>
                        <a:cs typeface="Arial"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74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50" dirty="0">
                        <a:latin typeface="Arial" pitchFamily="34" charset="0"/>
                        <a:cs typeface="Arial" pitchFamily="34" charset="0"/>
                      </a:endParaRPr>
                    </a:p>
                  </a:txBody>
                  <a:tcPr marL="72000" marR="36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33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r>
                        <a:rPr lang="en-US" altLang="ko-KR" sz="1050" dirty="0">
                          <a:latin typeface="Arial" pitchFamily="34" charset="0"/>
                          <a:cs typeface="Arial" pitchFamily="34" charset="0"/>
                        </a:rPr>
                        <a:t>Functional,</a:t>
                      </a:r>
                      <a:br>
                        <a:rPr lang="en-US" altLang="ko-KR" sz="1050" dirty="0">
                          <a:latin typeface="Arial" pitchFamily="34" charset="0"/>
                          <a:cs typeface="Arial" pitchFamily="34" charset="0"/>
                        </a:rPr>
                      </a:br>
                      <a:r>
                        <a:rPr lang="en-US" altLang="ko-KR" sz="1050" dirty="0">
                          <a:latin typeface="Arial" pitchFamily="34" charset="0"/>
                          <a:cs typeface="Arial" pitchFamily="34" charset="0"/>
                        </a:rPr>
                        <a:t>Turned Off</a:t>
                      </a:r>
                      <a:endParaRPr lang="ko-KR" altLang="en-US" sz="1050" dirty="0">
                        <a:latin typeface="Arial" pitchFamily="34" charset="0"/>
                        <a:cs typeface="Arial"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0" dirty="0">
                        <a:latin typeface="Arial" pitchFamily="34" charset="0"/>
                        <a:cs typeface="Arial" pitchFamily="34" charset="0"/>
                      </a:endParaRPr>
                    </a:p>
                  </a:txBody>
                  <a:tcPr marL="72000" marR="36000" marT="36000" marB="36000" anchor="ctr">
                    <a:lnL w="12700" cap="flat" cmpd="sng" algn="ctr">
                      <a:solidFill>
                        <a:sysClr val="windowText" lastClr="000000"/>
                      </a:solidFill>
                      <a:prstDash val="solid"/>
                      <a:round/>
                      <a:headEnd type="none" w="med" len="med"/>
                      <a:tailEnd type="none" w="med" len="med"/>
                    </a:lnL>
                    <a:lnR w="12700" cmpd="sng">
                      <a:noFill/>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0" dirty="0">
                        <a:latin typeface="Arial" pitchFamily="34" charset="0"/>
                        <a:cs typeface="Arial" pitchFamily="34" charset="0"/>
                      </a:endParaRPr>
                    </a:p>
                  </a:txBody>
                  <a:tcPr marL="72000" marR="36000" marT="36000" marB="36000" anchor="ctr">
                    <a:lnL w="12700" cmpd="sng">
                      <a:noFill/>
                    </a:lnL>
                    <a:lnR w="12700" cmpd="sng">
                      <a:noFill/>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atinLnBrk="1"/>
                      <a:endParaRPr lang="ko-KR" altLang="en-US" sz="100" dirty="0">
                        <a:latin typeface="Arial" pitchFamily="34" charset="0"/>
                        <a:cs typeface="Arial" pitchFamily="34" charset="0"/>
                      </a:endParaRPr>
                    </a:p>
                  </a:txBody>
                  <a:tcPr marL="72000" marR="36000" marT="36000" marB="36000" anchor="ctr">
                    <a:lnL w="12700" cmpd="sng">
                      <a:noFill/>
                    </a:lnL>
                    <a:lnR w="12700" cap="flat" cmpd="sng" algn="ctr">
                      <a:solidFill>
                        <a:sysClr val="windowText" lastClr="000000"/>
                      </a:solidFill>
                      <a:prstDash val="solid"/>
                      <a:round/>
                      <a:headEnd type="none" w="med" len="med"/>
                      <a:tailEnd type="none" w="med" len="med"/>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388587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DA715F8B-AF50-47B8-91C5-30499FE0AD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3946" y="3653021"/>
            <a:ext cx="6752858" cy="32049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kumimoji="1" lang="en-US" altLang="ja-JP" sz="2400" dirty="0">
                <a:solidFill>
                  <a:prstClr val="black"/>
                </a:solidFill>
              </a:rPr>
              <a:t>Calibration Performance: Meteosat-9/SEVIRI IR Bands</a:t>
            </a:r>
            <a:endParaRPr lang="en-GB" sz="2400" dirty="0"/>
          </a:p>
        </p:txBody>
      </p:sp>
      <p:graphicFrame>
        <p:nvGraphicFramePr>
          <p:cNvPr id="4" name="Content Placeholder 3"/>
          <p:cNvGraphicFramePr>
            <a:graphicFrameLocks noGrp="1"/>
          </p:cNvGraphicFramePr>
          <p:nvPr>
            <p:ph idx="1"/>
          </p:nvPr>
        </p:nvGraphicFramePr>
        <p:xfrm>
          <a:off x="5443946" y="797052"/>
          <a:ext cx="6496267" cy="2768600"/>
        </p:xfrm>
        <a:graphic>
          <a:graphicData uri="http://schemas.openxmlformats.org/drawingml/2006/table">
            <a:tbl>
              <a:tblPr/>
              <a:tblGrid>
                <a:gridCol w="1059055">
                  <a:extLst>
                    <a:ext uri="{9D8B030D-6E8A-4147-A177-3AD203B41FA5}">
                      <a16:colId xmlns:a16="http://schemas.microsoft.com/office/drawing/2014/main" val="3757696132"/>
                    </a:ext>
                  </a:extLst>
                </a:gridCol>
                <a:gridCol w="666004">
                  <a:extLst>
                    <a:ext uri="{9D8B030D-6E8A-4147-A177-3AD203B41FA5}">
                      <a16:colId xmlns:a16="http://schemas.microsoft.com/office/drawing/2014/main" val="2464098533"/>
                    </a:ext>
                  </a:extLst>
                </a:gridCol>
                <a:gridCol w="676922">
                  <a:extLst>
                    <a:ext uri="{9D8B030D-6E8A-4147-A177-3AD203B41FA5}">
                      <a16:colId xmlns:a16="http://schemas.microsoft.com/office/drawing/2014/main" val="3919512218"/>
                    </a:ext>
                  </a:extLst>
                </a:gridCol>
                <a:gridCol w="666004">
                  <a:extLst>
                    <a:ext uri="{9D8B030D-6E8A-4147-A177-3AD203B41FA5}">
                      <a16:colId xmlns:a16="http://schemas.microsoft.com/office/drawing/2014/main" val="2739324668"/>
                    </a:ext>
                  </a:extLst>
                </a:gridCol>
                <a:gridCol w="676922">
                  <a:extLst>
                    <a:ext uri="{9D8B030D-6E8A-4147-A177-3AD203B41FA5}">
                      <a16:colId xmlns:a16="http://schemas.microsoft.com/office/drawing/2014/main" val="3448551540"/>
                    </a:ext>
                  </a:extLst>
                </a:gridCol>
                <a:gridCol w="666004">
                  <a:extLst>
                    <a:ext uri="{9D8B030D-6E8A-4147-A177-3AD203B41FA5}">
                      <a16:colId xmlns:a16="http://schemas.microsoft.com/office/drawing/2014/main" val="3557124278"/>
                    </a:ext>
                  </a:extLst>
                </a:gridCol>
                <a:gridCol w="709676">
                  <a:extLst>
                    <a:ext uri="{9D8B030D-6E8A-4147-A177-3AD203B41FA5}">
                      <a16:colId xmlns:a16="http://schemas.microsoft.com/office/drawing/2014/main" val="2695341256"/>
                    </a:ext>
                  </a:extLst>
                </a:gridCol>
                <a:gridCol w="676922">
                  <a:extLst>
                    <a:ext uri="{9D8B030D-6E8A-4147-A177-3AD203B41FA5}">
                      <a16:colId xmlns:a16="http://schemas.microsoft.com/office/drawing/2014/main" val="4096787227"/>
                    </a:ext>
                  </a:extLst>
                </a:gridCol>
                <a:gridCol w="698758">
                  <a:extLst>
                    <a:ext uri="{9D8B030D-6E8A-4147-A177-3AD203B41FA5}">
                      <a16:colId xmlns:a16="http://schemas.microsoft.com/office/drawing/2014/main" val="1687078620"/>
                    </a:ext>
                  </a:extLst>
                </a:gridCol>
              </a:tblGrid>
              <a:tr h="295275">
                <a:tc rowSpan="2">
                  <a:txBody>
                    <a:bodyPr/>
                    <a:lstStyle/>
                    <a:p>
                      <a:pPr fontAlgn="t"/>
                      <a:r>
                        <a:rPr lang="en-GB" sz="1400" b="1" i="0" u="none" strike="noStrike" dirty="0">
                          <a:solidFill>
                            <a:srgbClr val="212121"/>
                          </a:solidFill>
                          <a:effectLst/>
                          <a:latin typeface="Roboto" panose="02000000000000000000" pitchFamily="2" charset="0"/>
                        </a:rPr>
                        <a:t>2023-01-01/12-31</a:t>
                      </a:r>
                      <a:endParaRPr lang="en-GB" sz="1400" dirty="0">
                        <a:effectLst/>
                      </a:endParaRPr>
                    </a:p>
                    <a:p>
                      <a:pPr fontAlgn="t"/>
                      <a:br>
                        <a:rPr lang="en-GB" sz="1400" dirty="0">
                          <a:effectLst/>
                        </a:rPr>
                      </a:br>
                      <a:endParaRPr lang="en-GB" sz="1400" dirty="0">
                        <a:effectLst/>
                      </a:endParaRPr>
                    </a:p>
                  </a:txBody>
                  <a:tcPr marL="63500" marR="63500" marT="63500" marB="63500">
                    <a:lnL>
                      <a:noFill/>
                    </a:lnL>
                    <a:lnR>
                      <a:noFill/>
                    </a:lnR>
                    <a:lnT>
                      <a:noFill/>
                    </a:lnT>
                    <a:lnB>
                      <a:noFill/>
                    </a:lnB>
                    <a:solidFill>
                      <a:srgbClr val="FFFFFF"/>
                    </a:solidFill>
                  </a:tcPr>
                </a:tc>
                <a:tc gridSpan="8">
                  <a:txBody>
                    <a:bodyPr/>
                    <a:lstStyle/>
                    <a:p>
                      <a:pPr algn="ctr" rtl="0" fontAlgn="t">
                        <a:spcBef>
                          <a:spcPts val="0"/>
                        </a:spcBef>
                        <a:spcAft>
                          <a:spcPts val="0"/>
                        </a:spcAft>
                      </a:pPr>
                      <a:r>
                        <a:rPr lang="en-GB" sz="1400" b="1" i="0" u="none" strike="noStrike" dirty="0">
                          <a:solidFill>
                            <a:srgbClr val="212121"/>
                          </a:solidFill>
                          <a:effectLst/>
                          <a:latin typeface="Roboto" panose="02000000000000000000" pitchFamily="2" charset="0"/>
                        </a:rPr>
                        <a:t>Summary Statistics of [MSG2 SEVIRI - </a:t>
                      </a:r>
                      <a:r>
                        <a:rPr lang="en-GB" sz="1400" b="1" i="0" u="none" strike="noStrike" dirty="0" err="1">
                          <a:solidFill>
                            <a:srgbClr val="212121"/>
                          </a:solidFill>
                          <a:effectLst/>
                          <a:latin typeface="Roboto" panose="02000000000000000000" pitchFamily="2" charset="0"/>
                        </a:rPr>
                        <a:t>MetOpB</a:t>
                      </a:r>
                      <a:r>
                        <a:rPr lang="en-GB" sz="1400" b="1" i="0" u="none" strike="noStrike" dirty="0">
                          <a:solidFill>
                            <a:srgbClr val="212121"/>
                          </a:solidFill>
                          <a:effectLst/>
                          <a:latin typeface="Roboto" panose="02000000000000000000" pitchFamily="2" charset="0"/>
                        </a:rPr>
                        <a:t> IASI] </a:t>
                      </a:r>
                      <a:endParaRPr lang="en-GB" sz="1400" dirty="0">
                        <a:effectLst/>
                      </a:endParaRPr>
                    </a:p>
                  </a:txBody>
                  <a:tcPr marL="63500" marR="63500" marT="63500" marB="63500">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64934292"/>
                  </a:ext>
                </a:extLst>
              </a:tr>
              <a:tr h="457200">
                <a:tc vMerge="1">
                  <a:txBody>
                    <a:bodyPr/>
                    <a:lstStyle/>
                    <a:p>
                      <a:pPr fontAlgn="t"/>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IR3.9</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IR6.3</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IR7.2</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IR8.7</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IR9.7</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IR10.8</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IR12.0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1" i="0" u="none" strike="noStrike" dirty="0">
                          <a:solidFill>
                            <a:srgbClr val="212121"/>
                          </a:solidFill>
                          <a:effectLst/>
                          <a:latin typeface="Roboto" panose="02000000000000000000" pitchFamily="2" charset="0"/>
                        </a:rPr>
                        <a:t>IR13.4</a:t>
                      </a:r>
                      <a:endParaRPr lang="en-GB" sz="1400" dirty="0">
                        <a:effectLst/>
                      </a:endParaRPr>
                    </a:p>
                  </a:txBody>
                  <a:tcPr marL="63500" marR="63500" marT="63500" marB="63500">
                    <a:lnL>
                      <a:noFill/>
                    </a:lnL>
                    <a:lnR>
                      <a:noFill/>
                    </a:lnR>
                    <a:lnT>
                      <a:noFill/>
                    </a:lnT>
                    <a:lnB>
                      <a:noFill/>
                    </a:lnB>
                  </a:tcPr>
                </a:tc>
                <a:extLst>
                  <a:ext uri="{0D108BD9-81ED-4DB2-BD59-A6C34878D82A}">
                    <a16:rowId xmlns:a16="http://schemas.microsoft.com/office/drawing/2014/main" val="1655895220"/>
                  </a:ext>
                </a:extLst>
              </a:tr>
              <a:tr h="619125">
                <a:tc>
                  <a:txBody>
                    <a:bodyPr/>
                    <a:lstStyle/>
                    <a:p>
                      <a:pPr algn="ctr" rtl="0" fontAlgn="t">
                        <a:spcBef>
                          <a:spcPts val="0"/>
                        </a:spcBef>
                        <a:spcAft>
                          <a:spcPts val="0"/>
                        </a:spcAft>
                      </a:pPr>
                      <a:r>
                        <a:rPr lang="en-GB" sz="1400" b="1" i="0" u="none" strike="noStrike" dirty="0">
                          <a:solidFill>
                            <a:srgbClr val="212121"/>
                          </a:solidFill>
                          <a:effectLst/>
                          <a:latin typeface="Roboto" panose="02000000000000000000" pitchFamily="2" charset="0"/>
                        </a:rPr>
                        <a:t>Standard Scene Temp (K)</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284.0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236.0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255.0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284.0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261.0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286.0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285.0</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267.0</a:t>
                      </a:r>
                      <a:endParaRPr lang="en-GB" sz="1400" dirty="0">
                        <a:effectLst/>
                      </a:endParaRPr>
                    </a:p>
                  </a:txBody>
                  <a:tcPr marL="63500" marR="63500" marT="63500" marB="63500">
                    <a:lnL>
                      <a:noFill/>
                    </a:lnL>
                    <a:lnR>
                      <a:noFill/>
                    </a:lnR>
                    <a:lnT>
                      <a:noFill/>
                    </a:lnT>
                    <a:lnB>
                      <a:noFill/>
                    </a:lnB>
                  </a:tcPr>
                </a:tc>
                <a:extLst>
                  <a:ext uri="{0D108BD9-81ED-4DB2-BD59-A6C34878D82A}">
                    <a16:rowId xmlns:a16="http://schemas.microsoft.com/office/drawing/2014/main" val="1648549863"/>
                  </a:ext>
                </a:extLst>
              </a:tr>
              <a:tr h="295275">
                <a:tc>
                  <a:txBody>
                    <a:bodyPr/>
                    <a:lstStyle/>
                    <a:p>
                      <a:pPr algn="ctr" rtl="0" fontAlgn="t">
                        <a:spcBef>
                          <a:spcPts val="0"/>
                        </a:spcBef>
                        <a:spcAft>
                          <a:spcPts val="0"/>
                        </a:spcAft>
                      </a:pPr>
                      <a:r>
                        <a:rPr lang="en-GB" sz="1400" b="1" i="0" u="none" strike="noStrike">
                          <a:solidFill>
                            <a:srgbClr val="212121"/>
                          </a:solidFill>
                          <a:effectLst/>
                          <a:latin typeface="Roboto" panose="02000000000000000000" pitchFamily="2" charset="0"/>
                        </a:rPr>
                        <a:t>Tb Bias (K)</a:t>
                      </a:r>
                      <a:endParaRPr lang="en-GB" sz="140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0.49</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-0.14</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+0.06</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-0.04</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-0.18</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-0.01</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-0.03</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-0.90</a:t>
                      </a:r>
                      <a:endParaRPr lang="en-GB" sz="1400" dirty="0">
                        <a:effectLst/>
                      </a:endParaRPr>
                    </a:p>
                  </a:txBody>
                  <a:tcPr marL="63500" marR="63500" marT="63500" marB="63500">
                    <a:lnL>
                      <a:noFill/>
                    </a:lnL>
                    <a:lnR>
                      <a:noFill/>
                    </a:lnR>
                    <a:lnT>
                      <a:noFill/>
                    </a:lnT>
                    <a:lnB>
                      <a:noFill/>
                    </a:lnB>
                  </a:tcPr>
                </a:tc>
                <a:extLst>
                  <a:ext uri="{0D108BD9-81ED-4DB2-BD59-A6C34878D82A}">
                    <a16:rowId xmlns:a16="http://schemas.microsoft.com/office/drawing/2014/main" val="1113492181"/>
                  </a:ext>
                </a:extLst>
              </a:tr>
              <a:tr h="295275">
                <a:tc>
                  <a:txBody>
                    <a:bodyPr/>
                    <a:lstStyle/>
                    <a:p>
                      <a:pPr algn="ctr" rtl="0" fontAlgn="t">
                        <a:spcBef>
                          <a:spcPts val="0"/>
                        </a:spcBef>
                        <a:spcAft>
                          <a:spcPts val="0"/>
                        </a:spcAft>
                      </a:pPr>
                      <a:r>
                        <a:rPr lang="en-GB" sz="1400" b="1" i="0" u="none" strike="noStrike" dirty="0" err="1">
                          <a:solidFill>
                            <a:srgbClr val="212121"/>
                          </a:solidFill>
                          <a:effectLst/>
                          <a:latin typeface="Roboto" panose="02000000000000000000" pitchFamily="2" charset="0"/>
                        </a:rPr>
                        <a:t>Std</a:t>
                      </a:r>
                      <a:r>
                        <a:rPr lang="en-GB" sz="1400" b="1" i="0" u="none" strike="noStrike" dirty="0">
                          <a:solidFill>
                            <a:srgbClr val="212121"/>
                          </a:solidFill>
                          <a:effectLst/>
                          <a:latin typeface="Roboto" panose="02000000000000000000" pitchFamily="2" charset="0"/>
                        </a:rPr>
                        <a:t> Dev (K)</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0.03</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0.08</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0.08</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0.04</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0.09</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0.04</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0.04</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0.09</a:t>
                      </a:r>
                      <a:endParaRPr lang="en-GB" sz="1400" dirty="0">
                        <a:effectLst/>
                      </a:endParaRPr>
                    </a:p>
                  </a:txBody>
                  <a:tcPr marL="63500" marR="63500" marT="63500" marB="63500">
                    <a:lnL>
                      <a:noFill/>
                    </a:lnL>
                    <a:lnR>
                      <a:noFill/>
                    </a:lnR>
                    <a:lnT>
                      <a:noFill/>
                    </a:lnT>
                    <a:lnB>
                      <a:noFill/>
                    </a:lnB>
                  </a:tcPr>
                </a:tc>
                <a:extLst>
                  <a:ext uri="{0D108BD9-81ED-4DB2-BD59-A6C34878D82A}">
                    <a16:rowId xmlns:a16="http://schemas.microsoft.com/office/drawing/2014/main" val="3337403092"/>
                  </a:ext>
                </a:extLst>
              </a:tr>
              <a:tr h="295275">
                <a:tc>
                  <a:txBody>
                    <a:bodyPr/>
                    <a:lstStyle/>
                    <a:p>
                      <a:pPr algn="ctr" rtl="0" fontAlgn="t">
                        <a:spcBef>
                          <a:spcPts val="0"/>
                        </a:spcBef>
                        <a:spcAft>
                          <a:spcPts val="0"/>
                        </a:spcAft>
                      </a:pPr>
                      <a:r>
                        <a:rPr lang="en-GB" sz="1400" b="1" i="0" u="none" strike="noStrike" dirty="0">
                          <a:solidFill>
                            <a:srgbClr val="212121"/>
                          </a:solidFill>
                          <a:effectLst/>
                          <a:latin typeface="Roboto" panose="02000000000000000000" pitchFamily="2" charset="0"/>
                        </a:rPr>
                        <a:t>Drift (K/</a:t>
                      </a:r>
                      <a:r>
                        <a:rPr lang="en-GB" sz="1400" b="1" i="0" u="none" strike="noStrike" dirty="0" err="1">
                          <a:solidFill>
                            <a:srgbClr val="212121"/>
                          </a:solidFill>
                          <a:effectLst/>
                          <a:latin typeface="Roboto" panose="02000000000000000000" pitchFamily="2" charset="0"/>
                        </a:rPr>
                        <a:t>Yr</a:t>
                      </a:r>
                      <a:r>
                        <a:rPr lang="en-GB" sz="1400" b="1" i="0" u="none" strike="noStrike" dirty="0">
                          <a:solidFill>
                            <a:srgbClr val="212121"/>
                          </a:solidFill>
                          <a:effectLst/>
                          <a:latin typeface="Roboto" panose="02000000000000000000" pitchFamily="2" charset="0"/>
                        </a:rPr>
                        <a:t>)</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-0.07</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-0.14</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-0.17</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-0.06</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-0.19</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-0.08</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-0.08</a:t>
                      </a:r>
                      <a:endParaRPr lang="en-GB" sz="1400" dirty="0">
                        <a:effectLst/>
                      </a:endParaRPr>
                    </a:p>
                  </a:txBody>
                  <a:tcPr marL="63500" marR="63500" marT="63500" marB="63500">
                    <a:lnL>
                      <a:noFill/>
                    </a:lnL>
                    <a:lnR>
                      <a:noFill/>
                    </a:lnR>
                    <a:lnT>
                      <a:noFill/>
                    </a:lnT>
                    <a:lnB>
                      <a:noFill/>
                    </a:lnB>
                  </a:tcPr>
                </a:tc>
                <a:tc>
                  <a:txBody>
                    <a:bodyPr/>
                    <a:lstStyle/>
                    <a:p>
                      <a:pPr algn="r" rtl="0" fontAlgn="t">
                        <a:spcBef>
                          <a:spcPts val="0"/>
                        </a:spcBef>
                        <a:spcAft>
                          <a:spcPts val="0"/>
                        </a:spcAft>
                      </a:pPr>
                      <a:r>
                        <a:rPr lang="en-GB" sz="1400" b="0" i="0" u="none" strike="noStrike" dirty="0">
                          <a:solidFill>
                            <a:srgbClr val="212121"/>
                          </a:solidFill>
                          <a:effectLst/>
                          <a:latin typeface="Roboto" panose="02000000000000000000" pitchFamily="2" charset="0"/>
                        </a:rPr>
                        <a:t>-0,24</a:t>
                      </a:r>
                      <a:endParaRPr lang="en-GB" sz="1400" dirty="0">
                        <a:effectLst/>
                      </a:endParaRPr>
                    </a:p>
                  </a:txBody>
                  <a:tcPr marL="63500" marR="63500" marT="63500" marB="63500">
                    <a:lnL>
                      <a:noFill/>
                    </a:lnL>
                    <a:lnR>
                      <a:noFill/>
                    </a:lnR>
                    <a:lnT>
                      <a:noFill/>
                    </a:lnT>
                    <a:lnB>
                      <a:noFill/>
                    </a:lnB>
                  </a:tcPr>
                </a:tc>
                <a:extLst>
                  <a:ext uri="{0D108BD9-81ED-4DB2-BD59-A6C34878D82A}">
                    <a16:rowId xmlns:a16="http://schemas.microsoft.com/office/drawing/2014/main" val="2730016825"/>
                  </a:ext>
                </a:extLst>
              </a:tr>
            </a:tbl>
          </a:graphicData>
        </a:graphic>
      </p:graphicFrame>
      <p:sp>
        <p:nvSpPr>
          <p:cNvPr id="7" name="Content Placeholder 2"/>
          <p:cNvSpPr txBox="1">
            <a:spLocks/>
          </p:cNvSpPr>
          <p:nvPr/>
        </p:nvSpPr>
        <p:spPr bwMode="auto">
          <a:xfrm>
            <a:off x="228600" y="914400"/>
            <a:ext cx="5068390" cy="58538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76213" indent="-176213">
              <a:lnSpc>
                <a:spcPct val="110000"/>
              </a:lnSpc>
              <a:buFont typeface="Arial" panose="020B0604020202020204" pitchFamily="34" charset="0"/>
              <a:buChar char="•"/>
            </a:pPr>
            <a:endParaRPr kumimoji="1" lang="en-US" altLang="ja-JP" sz="1600" dirty="0">
              <a:solidFill>
                <a:prstClr val="black"/>
              </a:solidFill>
            </a:endParaRPr>
          </a:p>
          <a:p>
            <a:pPr marL="176213" indent="-176213">
              <a:lnSpc>
                <a:spcPct val="110000"/>
              </a:lnSpc>
              <a:buFont typeface="Arial" panose="020B0604020202020204" pitchFamily="34" charset="0"/>
              <a:buChar char="•"/>
            </a:pPr>
            <a:r>
              <a:rPr kumimoji="1" lang="en-US" altLang="ja-JP" sz="1600" dirty="0">
                <a:solidFill>
                  <a:prstClr val="black"/>
                </a:solidFill>
              </a:rPr>
              <a:t>Statistics over 2023 of bias at standard scenes</a:t>
            </a:r>
          </a:p>
          <a:p>
            <a:pPr marL="176213" indent="-176213">
              <a:lnSpc>
                <a:spcPct val="110000"/>
              </a:lnSpc>
              <a:buFont typeface="Arial" panose="020B0604020202020204" pitchFamily="34" charset="0"/>
              <a:buChar char="•"/>
            </a:pPr>
            <a:r>
              <a:rPr kumimoji="1" lang="en-US" altLang="ja-JP" sz="1600" dirty="0">
                <a:solidFill>
                  <a:prstClr val="black"/>
                </a:solidFill>
              </a:rPr>
              <a:t>from Operational GSICS Re-Analysis Correction</a:t>
            </a:r>
          </a:p>
          <a:p>
            <a:pPr marL="176213" indent="-176213">
              <a:lnSpc>
                <a:spcPct val="110000"/>
              </a:lnSpc>
              <a:buFont typeface="Arial" panose="020B0604020202020204" pitchFamily="34" charset="0"/>
              <a:buChar char="•"/>
            </a:pPr>
            <a:r>
              <a:rPr kumimoji="1" lang="en-US" altLang="ja-JP" sz="1600" dirty="0">
                <a:solidFill>
                  <a:prstClr val="black"/>
                </a:solidFill>
              </a:rPr>
              <a:t>and time series plots over lifetime of product</a:t>
            </a:r>
          </a:p>
          <a:p>
            <a:pPr marL="176213" indent="-176213">
              <a:lnSpc>
                <a:spcPct val="110000"/>
              </a:lnSpc>
              <a:buFont typeface="Arial" panose="020B0604020202020204" pitchFamily="34" charset="0"/>
              <a:buChar char="•"/>
            </a:pPr>
            <a:endParaRPr kumimoji="1" lang="en-US" altLang="ja-JP" sz="1600" dirty="0">
              <a:solidFill>
                <a:prstClr val="black"/>
              </a:solidFill>
            </a:endParaRPr>
          </a:p>
          <a:p>
            <a:pPr marL="176213" indent="-176213">
              <a:lnSpc>
                <a:spcPct val="110000"/>
              </a:lnSpc>
              <a:buFont typeface="Arial" panose="020B0604020202020204" pitchFamily="34" charset="0"/>
              <a:buChar char="•"/>
            </a:pPr>
            <a:r>
              <a:rPr kumimoji="1" lang="en-US" altLang="ja-JP" sz="1600" dirty="0">
                <a:solidFill>
                  <a:prstClr val="black"/>
                </a:solidFill>
              </a:rPr>
              <a:t>Calibration is now stable</a:t>
            </a:r>
          </a:p>
          <a:p>
            <a:pPr marL="176213" indent="-176213">
              <a:lnSpc>
                <a:spcPct val="110000"/>
              </a:lnSpc>
              <a:buFont typeface="Arial" panose="020B0604020202020204" pitchFamily="34" charset="0"/>
              <a:buChar char="•"/>
            </a:pPr>
            <a:endParaRPr kumimoji="1" lang="en-US" altLang="ja-JP" sz="1600" kern="0" dirty="0">
              <a:solidFill>
                <a:prstClr val="black"/>
              </a:solidFill>
            </a:endParaRPr>
          </a:p>
          <a:p>
            <a:pPr marL="176213" indent="-176213">
              <a:lnSpc>
                <a:spcPct val="110000"/>
              </a:lnSpc>
              <a:buFont typeface="Arial" panose="020B0604020202020204" pitchFamily="34" charset="0"/>
              <a:buChar char="•"/>
            </a:pPr>
            <a:endParaRPr kumimoji="1" lang="en-US" altLang="ja-JP" sz="1600" kern="0" dirty="0">
              <a:solidFill>
                <a:prstClr val="black"/>
              </a:solidFill>
            </a:endParaRPr>
          </a:p>
          <a:p>
            <a:pPr marL="176213" indent="-176213">
              <a:lnSpc>
                <a:spcPct val="110000"/>
              </a:lnSpc>
              <a:buFont typeface="Arial" panose="020B0604020202020204" pitchFamily="34" charset="0"/>
              <a:buChar char="•"/>
            </a:pPr>
            <a:endParaRPr kumimoji="1" lang="en-US" altLang="ja-JP" sz="1600" kern="0" dirty="0">
              <a:solidFill>
                <a:prstClr val="black"/>
              </a:solidFill>
            </a:endParaRPr>
          </a:p>
          <a:p>
            <a:pPr marL="176213" indent="-176213">
              <a:lnSpc>
                <a:spcPct val="110000"/>
              </a:lnSpc>
              <a:buFont typeface="Arial" panose="020B0604020202020204" pitchFamily="34" charset="0"/>
              <a:buChar char="•"/>
            </a:pPr>
            <a:endParaRPr kumimoji="1" lang="en-US" altLang="ja-JP" sz="1600" kern="0" dirty="0">
              <a:solidFill>
                <a:prstClr val="black"/>
              </a:solidFill>
            </a:endParaRPr>
          </a:p>
          <a:p>
            <a:pPr marL="176213" indent="-176213">
              <a:lnSpc>
                <a:spcPct val="110000"/>
              </a:lnSpc>
              <a:buFont typeface="Arial" panose="020B0604020202020204" pitchFamily="34" charset="0"/>
              <a:buChar char="•"/>
            </a:pPr>
            <a:endParaRPr kumimoji="1" lang="en-US" altLang="ja-JP" sz="1600" kern="0" dirty="0">
              <a:solidFill>
                <a:prstClr val="black"/>
              </a:solidFill>
            </a:endParaRPr>
          </a:p>
          <a:p>
            <a:pPr marL="176213" indent="-176213">
              <a:lnSpc>
                <a:spcPct val="110000"/>
              </a:lnSpc>
              <a:buFont typeface="Arial" panose="020B0604020202020204" pitchFamily="34" charset="0"/>
              <a:buChar char="•"/>
            </a:pPr>
            <a:r>
              <a:rPr lang="en-US" altLang="ja-JP" sz="1600" kern="0" dirty="0">
                <a:solidFill>
                  <a:prstClr val="black"/>
                </a:solidFill>
              </a:rPr>
              <a:t>Instrument Calibration Landing Page: </a:t>
            </a:r>
            <a:r>
              <a:rPr lang="en-GB" sz="1400" kern="0" dirty="0">
                <a:hlinkClick r:id="rId3"/>
              </a:rPr>
              <a:t>https://www.eumetsat.int/seviri-instrument-status-calibration</a:t>
            </a:r>
            <a:endParaRPr lang="en-GB" sz="1400" kern="0" dirty="0"/>
          </a:p>
          <a:p>
            <a:pPr marL="176213" indent="-176213">
              <a:lnSpc>
                <a:spcPct val="110000"/>
              </a:lnSpc>
              <a:buFont typeface="Arial" panose="020B0604020202020204" pitchFamily="34" charset="0"/>
              <a:buChar char="•"/>
            </a:pPr>
            <a:endParaRPr lang="en-GB" sz="1400" kern="0" dirty="0"/>
          </a:p>
          <a:p>
            <a:pPr marL="176213" indent="-176213">
              <a:lnSpc>
                <a:spcPct val="110000"/>
              </a:lnSpc>
              <a:buFont typeface="Arial" panose="020B0604020202020204" pitchFamily="34" charset="0"/>
              <a:buChar char="•"/>
            </a:pPr>
            <a:r>
              <a:rPr lang="en-GB" sz="1400" kern="0" dirty="0"/>
              <a:t>Content generated with </a:t>
            </a:r>
            <a:r>
              <a:rPr lang="en-GB" sz="1400" kern="0" dirty="0">
                <a:hlinkClick r:id="rId4"/>
              </a:rPr>
              <a:t>customised copy</a:t>
            </a:r>
            <a:r>
              <a:rPr lang="en-GB" sz="1400" kern="0" dirty="0"/>
              <a:t> of </a:t>
            </a:r>
            <a:r>
              <a:rPr lang="en-GB" sz="1400" dirty="0">
                <a:hlinkClick r:id="rId5"/>
              </a:rPr>
              <a:t>GCC </a:t>
            </a:r>
            <a:r>
              <a:rPr lang="en-GB" sz="1400" dirty="0" err="1">
                <a:hlinkClick r:id="rId5"/>
              </a:rPr>
              <a:t>Colab</a:t>
            </a:r>
            <a:r>
              <a:rPr lang="en-GB" sz="1400" dirty="0">
                <a:hlinkClick r:id="rId5"/>
              </a:rPr>
              <a:t> tool</a:t>
            </a:r>
            <a:endParaRPr lang="en-GB" sz="1400" dirty="0"/>
          </a:p>
          <a:p>
            <a:pPr marL="176213" indent="-176213">
              <a:lnSpc>
                <a:spcPct val="110000"/>
              </a:lnSpc>
              <a:buFont typeface="Arial" panose="020B0604020202020204" pitchFamily="34" charset="0"/>
              <a:buChar char="•"/>
            </a:pPr>
            <a:endParaRPr lang="en-GB" sz="1400" kern="0" dirty="0"/>
          </a:p>
        </p:txBody>
      </p:sp>
    </p:spTree>
    <p:extLst>
      <p:ext uri="{BB962C8B-B14F-4D97-AF65-F5344CB8AC3E}">
        <p14:creationId xmlns:p14="http://schemas.microsoft.com/office/powerpoint/2010/main" val="406661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21C1-3BA2-87BA-361C-68EB177B6AC3}"/>
              </a:ext>
            </a:extLst>
          </p:cNvPr>
          <p:cNvSpPr>
            <a:spLocks noGrp="1"/>
          </p:cNvSpPr>
          <p:nvPr>
            <p:ph type="title"/>
          </p:nvPr>
        </p:nvSpPr>
        <p:spPr>
          <a:xfrm>
            <a:off x="2113280" y="132630"/>
            <a:ext cx="9011920" cy="667472"/>
          </a:xfrm>
        </p:spPr>
        <p:txBody>
          <a:bodyPr/>
          <a:lstStyle/>
          <a:p>
            <a:r>
              <a:rPr lang="en-GB" dirty="0"/>
              <a:t>Example Content of GSICS SOS Report</a:t>
            </a:r>
            <a:endParaRPr lang="en-IE" dirty="0"/>
          </a:p>
        </p:txBody>
      </p:sp>
      <p:sp>
        <p:nvSpPr>
          <p:cNvPr id="4" name="Slide Number Placeholder 3">
            <a:extLst>
              <a:ext uri="{FF2B5EF4-FFF2-40B4-BE49-F238E27FC236}">
                <a16:creationId xmlns:a16="http://schemas.microsoft.com/office/drawing/2014/main" id="{01934274-49CA-9984-12B9-84D808C0BFB9}"/>
              </a:ext>
            </a:extLst>
          </p:cNvPr>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pic>
        <p:nvPicPr>
          <p:cNvPr id="6" name="Picture 5">
            <a:extLst>
              <a:ext uri="{FF2B5EF4-FFF2-40B4-BE49-F238E27FC236}">
                <a16:creationId xmlns:a16="http://schemas.microsoft.com/office/drawing/2014/main" id="{4DB29F62-BF6A-41A7-3585-77285D2FC8C2}"/>
              </a:ext>
            </a:extLst>
          </p:cNvPr>
          <p:cNvPicPr>
            <a:picLocks noChangeAspect="1"/>
          </p:cNvPicPr>
          <p:nvPr/>
        </p:nvPicPr>
        <p:blipFill>
          <a:blip r:embed="rId2"/>
          <a:stretch>
            <a:fillRect/>
          </a:stretch>
        </p:blipFill>
        <p:spPr>
          <a:xfrm>
            <a:off x="429933" y="1725372"/>
            <a:ext cx="11762067" cy="2265966"/>
          </a:xfrm>
          <a:prstGeom prst="rect">
            <a:avLst/>
          </a:prstGeom>
        </p:spPr>
      </p:pic>
      <p:sp>
        <p:nvSpPr>
          <p:cNvPr id="7" name="Content Placeholder 6">
            <a:extLst>
              <a:ext uri="{FF2B5EF4-FFF2-40B4-BE49-F238E27FC236}">
                <a16:creationId xmlns:a16="http://schemas.microsoft.com/office/drawing/2014/main" id="{A2359FE9-728C-4D5E-849C-D0FD2CEA8D1A}"/>
              </a:ext>
            </a:extLst>
          </p:cNvPr>
          <p:cNvSpPr>
            <a:spLocks noGrp="1"/>
          </p:cNvSpPr>
          <p:nvPr>
            <p:ph idx="1"/>
          </p:nvPr>
        </p:nvSpPr>
        <p:spPr>
          <a:xfrm>
            <a:off x="609600" y="914403"/>
            <a:ext cx="11470640" cy="667472"/>
          </a:xfrm>
        </p:spPr>
        <p:txBody>
          <a:bodyPr/>
          <a:lstStyle/>
          <a:p>
            <a:r>
              <a:rPr lang="en-GB" dirty="0"/>
              <a:t>Table summary stats of Bias </a:t>
            </a:r>
            <a:r>
              <a:rPr lang="en-GB" dirty="0" err="1"/>
              <a:t>wrt</a:t>
            </a:r>
            <a:r>
              <a:rPr lang="en-GB" dirty="0"/>
              <a:t> Reference over 1 year</a:t>
            </a:r>
          </a:p>
          <a:p>
            <a:endParaRPr lang="en-GB" dirty="0"/>
          </a:p>
          <a:p>
            <a:endParaRPr lang="en-GB" dirty="0"/>
          </a:p>
          <a:p>
            <a:endParaRPr lang="en-GB" dirty="0"/>
          </a:p>
          <a:p>
            <a:endParaRPr lang="en-GB" dirty="0"/>
          </a:p>
          <a:p>
            <a:endParaRPr lang="en-GB" dirty="0"/>
          </a:p>
          <a:p>
            <a:r>
              <a:rPr lang="en-GB" dirty="0"/>
              <a:t>Time Series to visualise calibration stability over mission lifetime</a:t>
            </a:r>
            <a:endParaRPr lang="en-IE" dirty="0"/>
          </a:p>
          <a:p>
            <a:pPr lvl="1"/>
            <a:r>
              <a:rPr lang="en-IE" dirty="0"/>
              <a:t>(Next slide!)</a:t>
            </a:r>
            <a:endParaRPr lang="en-GB" dirty="0"/>
          </a:p>
        </p:txBody>
      </p:sp>
    </p:spTree>
    <p:extLst>
      <p:ext uri="{BB962C8B-B14F-4D97-AF65-F5344CB8AC3E}">
        <p14:creationId xmlns:p14="http://schemas.microsoft.com/office/powerpoint/2010/main" val="49002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3B74D6E-A8A5-60B5-868F-652FE7504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9150"/>
            <a:ext cx="12192000" cy="5786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B2CA69-677D-2BAC-2BEE-A20B9A7E7E55}"/>
              </a:ext>
            </a:extLst>
          </p:cNvPr>
          <p:cNvSpPr>
            <a:spLocks noGrp="1"/>
          </p:cNvSpPr>
          <p:nvPr>
            <p:ph type="title"/>
          </p:nvPr>
        </p:nvSpPr>
        <p:spPr>
          <a:xfrm>
            <a:off x="3008376" y="132630"/>
            <a:ext cx="8116824" cy="667472"/>
          </a:xfrm>
        </p:spPr>
        <p:txBody>
          <a:bodyPr/>
          <a:lstStyle/>
          <a:p>
            <a:r>
              <a:rPr lang="en-GB" dirty="0"/>
              <a:t>Example – Meteosat-10 over 10 years</a:t>
            </a:r>
            <a:endParaRPr lang="en-IE" dirty="0"/>
          </a:p>
        </p:txBody>
      </p:sp>
      <p:sp>
        <p:nvSpPr>
          <p:cNvPr id="4" name="Slide Number Placeholder 3">
            <a:extLst>
              <a:ext uri="{FF2B5EF4-FFF2-40B4-BE49-F238E27FC236}">
                <a16:creationId xmlns:a16="http://schemas.microsoft.com/office/drawing/2014/main" id="{824C40DC-904C-B681-42DC-5D6387A1C377}"/>
              </a:ext>
            </a:extLst>
          </p:cNvPr>
          <p:cNvSpPr>
            <a:spLocks noGrp="1"/>
          </p:cNvSpPr>
          <p:nvPr>
            <p:ph type="sldNum" sz="quarter" idx="10"/>
          </p:nvPr>
        </p:nvSpPr>
        <p:spPr/>
        <p:txBody>
          <a:bodyPr/>
          <a:lstStyle/>
          <a:p>
            <a:pPr>
              <a:defRPr/>
            </a:pPr>
            <a:fld id="{DA28AC38-E0E8-49D7-B2FE-71FD7C42C09E}" type="slidenum">
              <a:rPr lang="en-US" smtClean="0"/>
              <a:pPr>
                <a:defRPr/>
              </a:pPr>
              <a:t>9</a:t>
            </a:fld>
            <a:endParaRPr lang="en-US"/>
          </a:p>
        </p:txBody>
      </p:sp>
    </p:spTree>
    <p:extLst>
      <p:ext uri="{BB962C8B-B14F-4D97-AF65-F5344CB8AC3E}">
        <p14:creationId xmlns:p14="http://schemas.microsoft.com/office/powerpoint/2010/main" val="54967863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45564</TotalTime>
  <Words>1238</Words>
  <Application>Microsoft Office PowerPoint</Application>
  <PresentationFormat>Widescreen</PresentationFormat>
  <Paragraphs>212</Paragraphs>
  <Slides>13</Slides>
  <Notes>2</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맑은 고딕</vt:lpstr>
      <vt:lpstr>宋体</vt:lpstr>
      <vt:lpstr>Arial</vt:lpstr>
      <vt:lpstr>Calibri</vt:lpstr>
      <vt:lpstr>Roboto</vt:lpstr>
      <vt:lpstr>Segoe UI</vt:lpstr>
      <vt:lpstr>Tahoma</vt:lpstr>
      <vt:lpstr>Times New Roman</vt:lpstr>
      <vt:lpstr>Wingdings</vt:lpstr>
      <vt:lpstr>Default Design</vt:lpstr>
      <vt:lpstr>GSICS State of Observing System (SOS) Reports – Proposed Revisions following 2024 Annual Meeting agenda item 2d discussion  Content agreed during discussion in black Items open for further discussion in red</vt:lpstr>
      <vt:lpstr>Discussion from draft minutes</vt:lpstr>
      <vt:lpstr>State of Observing System Report</vt:lpstr>
      <vt:lpstr>State of Observing System Report</vt:lpstr>
      <vt:lpstr>Example SOS Reports</vt:lpstr>
      <vt:lpstr>Satellite/Instrument Summary - GEO</vt:lpstr>
      <vt:lpstr>Calibration Performance: Meteosat-9/SEVIRI IR Bands</vt:lpstr>
      <vt:lpstr>Example Content of GSICS SOS Report</vt:lpstr>
      <vt:lpstr>Example – Meteosat-10 over 10 years</vt:lpstr>
      <vt:lpstr>Example Heat Maps  to compare common channels of multiple instruments</vt:lpstr>
      <vt:lpstr>Satellite/Instrument Summary – EPS/ IASI-B and C</vt:lpstr>
      <vt:lpstr>SOS Reports for GSICS Reference Instruments</vt:lpstr>
      <vt:lpstr>Generation of G-SOS Reports</vt:lpstr>
    </vt:vector>
  </TitlesOfParts>
  <Company>NOAA / NESDIS / 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Tim Hewison</cp:lastModifiedBy>
  <cp:revision>1058</cp:revision>
  <dcterms:created xsi:type="dcterms:W3CDTF">2004-06-10T15:46:18Z</dcterms:created>
  <dcterms:modified xsi:type="dcterms:W3CDTF">2024-03-12T14:39:31Z</dcterms:modified>
</cp:coreProperties>
</file>