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611" r:id="rId2"/>
    <p:sldId id="604" r:id="rId3"/>
    <p:sldId id="613" r:id="rId4"/>
    <p:sldId id="515" r:id="rId5"/>
    <p:sldId id="653" r:id="rId6"/>
    <p:sldId id="650" r:id="rId7"/>
    <p:sldId id="648" r:id="rId8"/>
    <p:sldId id="649" r:id="rId9"/>
    <p:sldId id="654" r:id="rId10"/>
    <p:sldId id="652" r:id="rId11"/>
    <p:sldId id="655" r:id="rId12"/>
    <p:sldId id="651" r:id="rId13"/>
    <p:sldId id="609" r:id="rId14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9AC"/>
    <a:srgbClr val="00205B"/>
    <a:srgbClr val="D6D2C4"/>
    <a:srgbClr val="E8E8E8"/>
    <a:srgbClr val="E0E0E0"/>
    <a:srgbClr val="F1F1F1"/>
    <a:srgbClr val="00B5E2"/>
    <a:srgbClr val="FEDB00"/>
    <a:srgbClr val="99C221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0299" autoAdjust="0"/>
  </p:normalViewPr>
  <p:slideViewPr>
    <p:cSldViewPr snapToGrid="0">
      <p:cViewPr>
        <p:scale>
          <a:sx n="72" d="100"/>
          <a:sy n="72" d="100"/>
        </p:scale>
        <p:origin x="264" y="5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ar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9" y="1240117"/>
            <a:ext cx="9335282" cy="528999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08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006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486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10" r:id="rId1"/>
    <p:sldLayoutId id="2147487678" r:id="rId2"/>
    <p:sldLayoutId id="2147487677" r:id="rId3"/>
    <p:sldLayoutId id="2147487664" r:id="rId4"/>
    <p:sldLayoutId id="2147487672" r:id="rId5"/>
    <p:sldLayoutId id="2147487689" r:id="rId6"/>
    <p:sldLayoutId id="2147487679" r:id="rId7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Bahnschrift Light" panose="020B0502040204020203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230907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210408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pub/Development/Gsicsannualmeeting2023/5t_SW_Likun_Wang_20230301.pptx" TargetMode="External"/><Relationship Id="rId2" Type="http://schemas.openxmlformats.org/officeDocument/2006/relationships/hyperlink" Target="http://gsics.atmos.umd.edu/bin/view/Development/20230706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gsics.atmos.umd.edu/bin/view/Development/2023050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230504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bin/view/Development/20210408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gsics.atmos.umd.edu/pub/Development/20230706/MICMICS%20GEO-LEO%20%20LEO-LEO%20IR%20-%20Hot-land%20Analysis.pptx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bin/view/Development/20230706" TargetMode="External"/><Relationship Id="rId2" Type="http://schemas.openxmlformats.org/officeDocument/2006/relationships/hyperlink" Target="http://gsics.atmos.umd.edu/bin/view/Development/20230907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gsics.atmos.umd.edu/bin/view/Development/2023050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title="[DM_DOCNAME]"/>
          <p:cNvSpPr txBox="1"/>
          <p:nvPr/>
        </p:nvSpPr>
        <p:spPr>
          <a:xfrm>
            <a:off x="6881091" y="1884153"/>
            <a:ext cx="5310909" cy="3164282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2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Review of GSICS GEO-LEO IR v2 inter-calibration algorithm development</a:t>
            </a: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Tim Hewison (EUMETSAT)</a:t>
            </a: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+ Many other GSICS contributors over &gt;10 </a:t>
            </a:r>
            <a:r>
              <a:rPr lang="en-GB" sz="1800" b="0" dirty="0" err="1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yrs</a:t>
            </a:r>
            <a:r>
              <a:rPr lang="en-GB" sz="1800" b="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!</a:t>
            </a:r>
          </a:p>
          <a:p>
            <a:pPr>
              <a:defRPr/>
            </a:pPr>
            <a:endParaRPr lang="en-GB" sz="1800" b="0" dirty="0">
              <a:solidFill>
                <a:schemeClr val="tx1"/>
              </a:solidFill>
              <a:latin typeface="Bahnschrift SemiBold" panose="020B0502040204020203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400" b="0" i="1" dirty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GSICS Annual WG Meeting - IR Session 2024-03-12</a:t>
            </a:r>
          </a:p>
        </p:txBody>
      </p:sp>
    </p:spTree>
    <p:extLst>
      <p:ext uri="{BB962C8B-B14F-4D97-AF65-F5344CB8AC3E}">
        <p14:creationId xmlns:p14="http://schemas.microsoft.com/office/powerpoint/2010/main" val="9933337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4EA1-25E3-BB5C-C5C9-DBF55EEA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Multiple References/Diurnal Variations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249A2-A8EB-98F8-4E74-F46103351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Progress?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090463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1BF9-4A16-B0B5-097F-5D901B6AE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Collocation Smoothing Window period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37ED0-A43A-8FC0-43C0-F2BEEE845A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Collocations from multiple days can be combined</a:t>
            </a:r>
          </a:p>
          <a:p>
            <a:pPr lvl="1"/>
            <a:r>
              <a:rPr lang="en-GB" dirty="0"/>
              <a:t>When calculating GSICS Correction/bias monitoring</a:t>
            </a:r>
          </a:p>
          <a:p>
            <a:r>
              <a:rPr lang="en-GB" dirty="0"/>
              <a:t>Trade-off between </a:t>
            </a:r>
          </a:p>
          <a:p>
            <a:pPr lvl="1"/>
            <a:r>
              <a:rPr lang="en-GB" dirty="0"/>
              <a:t>Response to rapid calibration changes</a:t>
            </a:r>
          </a:p>
          <a:p>
            <a:pPr lvl="1"/>
            <a:r>
              <a:rPr lang="en-GB" dirty="0"/>
              <a:t>Uncertainty on correction function/bias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Required level of uncertainty?</a:t>
            </a:r>
          </a:p>
          <a:p>
            <a:r>
              <a:rPr lang="en-GB" dirty="0"/>
              <a:t>2013: Defined 29d for RAC, 14d for NRTC</a:t>
            </a:r>
          </a:p>
          <a:p>
            <a:pPr lvl="1"/>
            <a:r>
              <a:rPr lang="en-GB" dirty="0"/>
              <a:t>Based on typical rate of change of GEO calibration</a:t>
            </a:r>
          </a:p>
          <a:p>
            <a:r>
              <a:rPr lang="en-GB" dirty="0">
                <a:solidFill>
                  <a:srgbClr val="00B050"/>
                </a:solidFill>
              </a:rPr>
              <a:t>2024-03: </a:t>
            </a:r>
            <a:r>
              <a:rPr lang="en-GB" dirty="0" err="1">
                <a:solidFill>
                  <a:srgbClr val="00B050"/>
                </a:solidFill>
              </a:rPr>
              <a:t>VdB</a:t>
            </a:r>
            <a:r>
              <a:rPr lang="en-GB" dirty="0">
                <a:solidFill>
                  <a:srgbClr val="00B050"/>
                </a:solidFill>
              </a:rPr>
              <a:t> Illustration for FCI-IASI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Need to revise for current instruments &amp; v2 algorithm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Iteratively with uncertainty analysis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860020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F76F4-234C-1800-EF5C-E6D088D6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Reporting &amp; Uncertainty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5A8BC-0398-40A4-6D3A-8F455E4482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Definition of biases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2024-03: TH: Standard Scene Tbs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SRF Errors: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2024-03: </a:t>
            </a:r>
            <a:r>
              <a:rPr lang="en-GB" dirty="0" err="1">
                <a:solidFill>
                  <a:srgbClr val="00B050"/>
                </a:solidFill>
              </a:rPr>
              <a:t>VdB</a:t>
            </a:r>
            <a:r>
              <a:rPr lang="en-GB" dirty="0">
                <a:solidFill>
                  <a:srgbClr val="00B050"/>
                </a:solidFill>
              </a:rPr>
              <a:t>: Apply Simple SRF Shift to FCI-IASI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SRF retrievals – TBA</a:t>
            </a:r>
          </a:p>
          <a:p>
            <a:pPr lvl="1"/>
            <a:endParaRPr lang="en-GB" dirty="0"/>
          </a:p>
          <a:p>
            <a:r>
              <a:rPr lang="en-GB" dirty="0"/>
              <a:t>Reporting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2024-03: See discussion under agenda item on GSICS SOS Reports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Uncertainty Analysis to be repeated for algorithm revisions</a:t>
            </a:r>
          </a:p>
          <a:p>
            <a:pPr lvl="1"/>
            <a:r>
              <a:rPr lang="en-GB" dirty="0">
                <a:hlinkClick r:id="rId2"/>
              </a:rPr>
              <a:t>2023-09</a:t>
            </a:r>
            <a:r>
              <a:rPr lang="en-GB" dirty="0"/>
              <a:t>: TH proposed new approach</a:t>
            </a:r>
          </a:p>
          <a:p>
            <a:pPr lvl="2"/>
            <a:r>
              <a:rPr lang="en-GB" dirty="0"/>
              <a:t>Propagating uncertainty on all inter-calibration inputs through calibration equation in near real-time</a:t>
            </a:r>
          </a:p>
          <a:p>
            <a:pPr lvl="2"/>
            <a:r>
              <a:rPr lang="en-GB" dirty="0"/>
              <a:t>Will test on FCI-IASI – awaiting sufficient data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Anyone else?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3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/>
          <a:p>
            <a:pPr marL="0" indent="0">
              <a:buNone/>
            </a:pPr>
            <a:r>
              <a:rPr lang="en-GB" sz="2800" dirty="0">
                <a:latin typeface="Bahnschrift SemiLight" panose="020B0502040204020203" pitchFamily="34" charset="0"/>
              </a:rPr>
              <a:t>Thank you!</a:t>
            </a:r>
          </a:p>
          <a:p>
            <a:pPr marL="0" indent="0">
              <a:buNone/>
            </a:pPr>
            <a:r>
              <a:rPr lang="en-GB" sz="2000" dirty="0">
                <a:latin typeface="Bahnschrift Light" panose="020B0502040204020203" pitchFamily="34" charset="0"/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Review: </a:t>
            </a:r>
            <a:r>
              <a:rPr lang="en-GB" dirty="0"/>
              <a:t>Current GSICS GEO-LEO IR algorithm</a:t>
            </a:r>
          </a:p>
        </p:txBody>
      </p:sp>
      <p:pic>
        <p:nvPicPr>
          <p:cNvPr id="4" name="Picture 2" descr="http://tcweb.eumetsat.int/tcc1/proj/gsics/results/seviri/msg3/iasi/metopa/2014/11/msg3-iasi_20141104_2130_bias_ts_ir13.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706" y="3816196"/>
            <a:ext cx="3428732" cy="2571549"/>
          </a:xfrm>
          <a:prstGeom prst="rect">
            <a:avLst/>
          </a:prstGeom>
          <a:noFill/>
        </p:spPr>
      </p:pic>
      <p:pic>
        <p:nvPicPr>
          <p:cNvPr id="5" name="Picture 2" descr="H:\MY DOCUMENTS\plots\GEO-LEO-collocations_480px_V01_2012-02-02.gif"/>
          <p:cNvPicPr>
            <a:picLocks noChangeArrowheads="1"/>
          </p:cNvPicPr>
          <p:nvPr/>
        </p:nvPicPr>
        <p:blipFill>
          <a:blip r:embed="rId3" cstate="print"/>
          <a:srcRect t="5730"/>
          <a:stretch>
            <a:fillRect/>
          </a:stretch>
        </p:blipFill>
        <p:spPr bwMode="auto">
          <a:xfrm>
            <a:off x="5236234" y="1343573"/>
            <a:ext cx="2907102" cy="2661711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0037" y="1085686"/>
            <a:ext cx="5565925" cy="538188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431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 spc="-100" baseline="0">
                <a:solidFill>
                  <a:schemeClr val="tx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b="0" kern="0">
                <a:solidFill>
                  <a:srgbClr val="CB333B"/>
                </a:solidFill>
              </a:rPr>
              <a:t>Collocate in Space, Time, Angle</a:t>
            </a:r>
          </a:p>
          <a:p>
            <a:pPr marL="266700" lvl="1" indent="-266700"/>
            <a:r>
              <a:rPr lang="en-GB" sz="1800" b="0" kern="0"/>
              <a:t>Collect</a:t>
            </a:r>
            <a:r>
              <a:rPr lang="en-GB" sz="1800" b="1" kern="0"/>
              <a:t> S</a:t>
            </a:r>
            <a:r>
              <a:rPr lang="en-GB" sz="1800" b="0" kern="0"/>
              <a:t>imultaneous </a:t>
            </a:r>
            <a:r>
              <a:rPr lang="en-GB" sz="1800" b="1" kern="0"/>
              <a:t>N</a:t>
            </a:r>
            <a:r>
              <a:rPr lang="en-GB" sz="1800" b="0" kern="0"/>
              <a:t>adir </a:t>
            </a:r>
            <a:r>
              <a:rPr lang="en-GB" sz="1800" b="1" kern="0"/>
              <a:t>O</a:t>
            </a:r>
            <a:r>
              <a:rPr lang="en-GB" sz="1800" b="0" kern="0"/>
              <a:t>verpasses (SNOs)</a:t>
            </a:r>
          </a:p>
          <a:p>
            <a:pPr marL="266700" lvl="1" indent="-266700"/>
            <a:r>
              <a:rPr lang="en-GB" sz="1800" b="0" kern="0"/>
              <a:t>Tie to contemporary reference instrument</a:t>
            </a:r>
          </a:p>
          <a:p>
            <a:pPr marL="266700" lvl="1" indent="-266700"/>
            <a:r>
              <a:rPr lang="en-GB" sz="1800" b="0" kern="0"/>
              <a:t>with very small uncertainty</a:t>
            </a:r>
          </a:p>
          <a:p>
            <a:pPr marL="0" indent="0">
              <a:buFont typeface="Arial" pitchFamily="34" charset="0"/>
              <a:buNone/>
            </a:pPr>
            <a:r>
              <a:rPr lang="en-GB" sz="2000" b="0" kern="0">
                <a:solidFill>
                  <a:srgbClr val="CB333B"/>
                </a:solidFill>
              </a:rPr>
              <a:t>Hyperspectral Reference (IASI)</a:t>
            </a:r>
          </a:p>
          <a:p>
            <a:pPr marL="266700" lvl="1" indent="-266700"/>
            <a:r>
              <a:rPr lang="en-GB" sz="1800" b="0" kern="0"/>
              <a:t>Convolve IASI spectrum with </a:t>
            </a:r>
            <a:r>
              <a:rPr lang="en-GB" sz="1800" b="1" kern="0"/>
              <a:t>S</a:t>
            </a:r>
            <a:r>
              <a:rPr lang="en-GB" sz="1800" b="0" kern="0"/>
              <a:t>pectral </a:t>
            </a:r>
            <a:r>
              <a:rPr lang="en-GB" sz="1800" b="1" kern="0"/>
              <a:t>R</a:t>
            </a:r>
            <a:r>
              <a:rPr lang="en-GB" sz="1800" b="0" kern="0"/>
              <a:t>esponse </a:t>
            </a:r>
            <a:r>
              <a:rPr lang="en-GB" sz="1800" b="1" kern="0"/>
              <a:t>F</a:t>
            </a:r>
            <a:r>
              <a:rPr lang="en-GB" sz="1800" b="0" kern="0"/>
              <a:t>unction (SRF) of </a:t>
            </a:r>
            <a:r>
              <a:rPr lang="en-GB" sz="1800" b="0" i="1" kern="0"/>
              <a:t>monitored instrument </a:t>
            </a:r>
          </a:p>
          <a:p>
            <a:pPr marL="266700" lvl="1" indent="-266700"/>
            <a:r>
              <a:rPr lang="en-GB" sz="1800" b="0" kern="0"/>
              <a:t>Can diagnose SRF errors</a:t>
            </a:r>
          </a:p>
          <a:p>
            <a:pPr marL="0" indent="0">
              <a:buFont typeface="Arial" pitchFamily="34" charset="0"/>
              <a:buNone/>
            </a:pPr>
            <a:r>
              <a:rPr lang="en-GB" sz="2000" b="0" kern="0">
                <a:solidFill>
                  <a:srgbClr val="CB333B"/>
                </a:solidFill>
              </a:rPr>
              <a:t>Compare</a:t>
            </a:r>
            <a:r>
              <a:rPr lang="en-GB" sz="2000" b="0" kern="0"/>
              <a:t> </a:t>
            </a:r>
          </a:p>
          <a:p>
            <a:pPr marL="266700" lvl="1" indent="-266700"/>
            <a:r>
              <a:rPr lang="en-GB" sz="1800" b="0" kern="0"/>
              <a:t>Apply weighted regression to collocated radiances</a:t>
            </a:r>
          </a:p>
          <a:p>
            <a:pPr marL="266700" lvl="1" indent="-266700"/>
            <a:r>
              <a:rPr lang="en-GB" sz="1800" b="0" kern="0"/>
              <a:t>Evaluate uncertainties</a:t>
            </a:r>
          </a:p>
          <a:p>
            <a:pPr marL="0" indent="0">
              <a:buFont typeface="Arial" pitchFamily="34" charset="0"/>
              <a:buNone/>
            </a:pPr>
            <a:r>
              <a:rPr lang="en-GB" sz="2000" b="0" kern="0">
                <a:solidFill>
                  <a:srgbClr val="CB333B"/>
                </a:solidFill>
              </a:rPr>
              <a:t>Generate GSICS Correction</a:t>
            </a:r>
          </a:p>
          <a:p>
            <a:pPr marL="266700" lvl="1" indent="-266700"/>
            <a:r>
              <a:rPr lang="en-US" sz="1800" b="0" kern="0"/>
              <a:t>Update daily</a:t>
            </a:r>
          </a:p>
          <a:p>
            <a:pPr marL="266700" lvl="1" indent="-266700"/>
            <a:r>
              <a:rPr lang="en-US" sz="1800" b="0" kern="0"/>
              <a:t>Distribute via GSICS Servers</a:t>
            </a:r>
            <a:endParaRPr lang="en-GB" sz="1800" b="0" kern="0"/>
          </a:p>
          <a:p>
            <a:pPr marL="0" indent="0">
              <a:buFont typeface="Arial" pitchFamily="34" charset="0"/>
              <a:buNone/>
            </a:pPr>
            <a:r>
              <a:rPr lang="en-GB" sz="2000" b="0" kern="0">
                <a:solidFill>
                  <a:srgbClr val="CB333B"/>
                </a:solidFill>
              </a:rPr>
              <a:t>Evaluate &amp; Monitor Bias</a:t>
            </a:r>
          </a:p>
          <a:p>
            <a:pPr marL="266700" lvl="1" indent="-266700"/>
            <a:r>
              <a:rPr lang="en-US" sz="1800" b="0" kern="0"/>
              <a:t>Check long-term stability &amp; Decontamination</a:t>
            </a:r>
          </a:p>
          <a:p>
            <a:pPr marL="0" indent="0">
              <a:buFont typeface="Arial" pitchFamily="34" charset="0"/>
              <a:buNone/>
            </a:pPr>
            <a:endParaRPr lang="en-GB" sz="2000" b="0" kern="0" dirty="0">
              <a:solidFill>
                <a:srgbClr val="CB333B"/>
              </a:solidFill>
            </a:endParaRPr>
          </a:p>
        </p:txBody>
      </p:sp>
      <p:pic>
        <p:nvPicPr>
          <p:cNvPr id="7" name="Picture 3" descr="H:\MY DOCUMENTS\plots\plot_rad_srf_ieee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336" y="1281112"/>
            <a:ext cx="3977102" cy="2511426"/>
          </a:xfrm>
          <a:prstGeom prst="rect">
            <a:avLst/>
          </a:prstGeom>
          <a:noFill/>
        </p:spPr>
      </p:pic>
      <p:pic>
        <p:nvPicPr>
          <p:cNvPr id="8" name="Picture 2" descr="H:\MY DOCUMENTS\GSICS\logo\GSICS300p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2200" y="5151911"/>
            <a:ext cx="1428750" cy="58102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5726286" y="3685094"/>
            <a:ext cx="3048000" cy="2720374"/>
            <a:chOff x="5726286" y="3685094"/>
            <a:chExt cx="3048000" cy="2720374"/>
          </a:xfrm>
        </p:grpSpPr>
        <p:pic>
          <p:nvPicPr>
            <p:cNvPr id="10" name="Picture 9" descr="msg2-iasi_20111120_2215_scatter_ir13.4.gif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6286" y="3898354"/>
              <a:ext cx="3048000" cy="250711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707198" y="6150535"/>
              <a:ext cx="105509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[</a:t>
              </a:r>
              <a:r>
                <a:rPr lang="en-GB" b="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mW</a:t>
              </a:r>
              <a:r>
                <a:rPr lang="en-GB" b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/m2/</a:t>
              </a:r>
              <a:r>
                <a:rPr lang="en-GB" b="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sr</a:t>
              </a:r>
              <a:r>
                <a:rPr lang="en-GB" b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/cm-1]</a:t>
              </a:r>
              <a:endParaRPr lang="en-GB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5451034" y="4097227"/>
              <a:ext cx="105509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0" dirty="0">
                  <a:solidFill>
                    <a:srgbClr val="1C1C1C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[</a:t>
              </a:r>
              <a:r>
                <a:rPr lang="en-GB" b="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mW</a:t>
              </a:r>
              <a:r>
                <a:rPr lang="en-GB" b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/m2/</a:t>
              </a:r>
              <a:r>
                <a:rPr lang="en-GB" b="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sr</a:t>
              </a:r>
              <a:r>
                <a:rPr lang="en-GB" b="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/cm-1]</a:t>
              </a:r>
              <a:endParaRPr lang="en-GB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Review</a:t>
            </a:r>
            <a:r>
              <a:rPr lang="en-GB" dirty="0"/>
              <a:t>: Issues with current GSICS GEO-LEO IR algorithm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528071"/>
          </a:xfrm>
          <a:noFill/>
        </p:spPr>
        <p:txBody>
          <a:bodyPr>
            <a:normAutofit/>
          </a:bodyPr>
          <a:lstStyle/>
          <a:p>
            <a:r>
              <a:rPr lang="en-IE" dirty="0"/>
              <a:t>Previously, reviewed </a:t>
            </a:r>
            <a:r>
              <a:rPr lang="en-GB" dirty="0"/>
              <a:t>issues with v1 GSICS GEO-LEO IR algorithm:</a:t>
            </a:r>
            <a:endParaRPr lang="en-IE" dirty="0"/>
          </a:p>
          <a:p>
            <a:r>
              <a:rPr lang="en-IE" dirty="0"/>
              <a:t>Formulation not user friendly</a:t>
            </a:r>
          </a:p>
          <a:p>
            <a:r>
              <a:rPr lang="en-GB" dirty="0"/>
              <a:t>Performance at the </a:t>
            </a:r>
            <a:r>
              <a:rPr lang="en-GB" dirty="0">
                <a:hlinkClick r:id="rId2"/>
              </a:rPr>
              <a:t>Cold End</a:t>
            </a:r>
            <a:endParaRPr lang="en-GB" dirty="0"/>
          </a:p>
          <a:p>
            <a:r>
              <a:rPr lang="en-GB" dirty="0">
                <a:hlinkClick r:id="rId2"/>
              </a:rPr>
              <a:t>Hot Land Bias issue</a:t>
            </a:r>
            <a:endParaRPr lang="en-GB" dirty="0"/>
          </a:p>
          <a:p>
            <a:r>
              <a:rPr lang="en-GB" dirty="0"/>
              <a:t>Impact of high viewing angles</a:t>
            </a:r>
          </a:p>
          <a:p>
            <a:r>
              <a:rPr lang="en-GB" dirty="0"/>
              <a:t>Diurnal variation</a:t>
            </a:r>
          </a:p>
          <a:p>
            <a:pPr lvl="1"/>
            <a:r>
              <a:rPr lang="en-GB" dirty="0"/>
              <a:t>Need to handle multiple references - including IASI, </a:t>
            </a:r>
            <a:r>
              <a:rPr lang="en-GB" dirty="0" err="1"/>
              <a:t>CrIS</a:t>
            </a:r>
            <a:r>
              <a:rPr lang="en-GB" dirty="0"/>
              <a:t>, HIRAS, 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0011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Cooperative GEO-LEO IR v2 inter-calibration algorithm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5053" y="862149"/>
            <a:ext cx="11627339" cy="5995850"/>
          </a:xfrm>
        </p:spPr>
        <p:txBody>
          <a:bodyPr>
            <a:normAutofit fontScale="85000" lnSpcReduction="10000"/>
          </a:bodyPr>
          <a:lstStyle/>
          <a:p>
            <a:r>
              <a:rPr lang="en-IE" dirty="0">
                <a:solidFill>
                  <a:schemeClr val="bg1"/>
                </a:solidFill>
              </a:rPr>
              <a:t>2023-03 Planned</a:t>
            </a:r>
          </a:p>
          <a:p>
            <a:r>
              <a:rPr lang="en-IE" dirty="0">
                <a:solidFill>
                  <a:schemeClr val="bg1"/>
                </a:solidFill>
                <a:hlinkClick r:id="rId2"/>
              </a:rPr>
              <a:t>2023-07</a:t>
            </a:r>
            <a:r>
              <a:rPr lang="en-IE" dirty="0">
                <a:solidFill>
                  <a:schemeClr val="bg1"/>
                </a:solidFill>
              </a:rPr>
              <a:t> Updated plan:</a:t>
            </a:r>
          </a:p>
          <a:p>
            <a:pPr lvl="1"/>
            <a:r>
              <a:rPr lang="en-IE" dirty="0">
                <a:solidFill>
                  <a:schemeClr val="bg1"/>
                </a:solidFill>
              </a:rPr>
              <a:t>GPRCs operating GEO imagers to implement proposed algorithm for GEO-LEO IR v2:</a:t>
            </a:r>
          </a:p>
          <a:p>
            <a:pPr lvl="2"/>
            <a:r>
              <a:rPr lang="en-IE" dirty="0">
                <a:solidFill>
                  <a:schemeClr val="bg1"/>
                </a:solidFill>
              </a:rPr>
              <a:t>CMA, EUMETSAT, ISRO/IMD, JMA, KMA, NOAA</a:t>
            </a:r>
          </a:p>
          <a:p>
            <a:pPr lvl="1"/>
            <a:r>
              <a:rPr lang="en-IE" dirty="0">
                <a:solidFill>
                  <a:schemeClr val="bg1"/>
                </a:solidFill>
              </a:rPr>
              <a:t>Volunteers agreed to investigate further improvements and report by 2024: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bg1"/>
                </a:solidFill>
              </a:rPr>
              <a:t>3.9µm channel issue – already addressed (</a:t>
            </a:r>
            <a:r>
              <a:rPr lang="en-IE" dirty="0">
                <a:solidFill>
                  <a:schemeClr val="bg1"/>
                </a:solidFill>
                <a:hlinkClick r:id="rId3"/>
              </a:rPr>
              <a:t>summarised by </a:t>
            </a:r>
            <a:r>
              <a:rPr lang="en-IE" dirty="0" err="1">
                <a:solidFill>
                  <a:schemeClr val="bg1"/>
                </a:solidFill>
                <a:hlinkClick r:id="rId3"/>
              </a:rPr>
              <a:t>Likun</a:t>
            </a:r>
            <a:r>
              <a:rPr lang="en-IE" dirty="0">
                <a:solidFill>
                  <a:schemeClr val="bg1"/>
                </a:solidFill>
                <a:hlinkClick r:id="rId3"/>
              </a:rPr>
              <a:t> Wang</a:t>
            </a:r>
            <a:r>
              <a:rPr lang="en-IE" dirty="0">
                <a:solidFill>
                  <a:schemeClr val="bg1"/>
                </a:solidFill>
              </a:rPr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rgbClr val="00B050"/>
                </a:solidFill>
              </a:rPr>
              <a:t>Parallax – </a:t>
            </a:r>
            <a:r>
              <a:rPr lang="en-IE" dirty="0" err="1">
                <a:solidFill>
                  <a:srgbClr val="00B050"/>
                </a:solidFill>
              </a:rPr>
              <a:t>Likun</a:t>
            </a:r>
            <a:r>
              <a:rPr lang="en-IE" dirty="0">
                <a:solidFill>
                  <a:srgbClr val="00B050"/>
                </a:solidFill>
              </a:rPr>
              <a:t> Wang </a:t>
            </a:r>
            <a:r>
              <a:rPr lang="en-IE" dirty="0">
                <a:solidFill>
                  <a:schemeClr val="bg1"/>
                </a:solidFill>
              </a:rPr>
              <a:t>(NOAA) – </a:t>
            </a:r>
            <a:r>
              <a:rPr lang="en-IE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2023-05-04</a:t>
            </a:r>
            <a:endParaRPr lang="en-IE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IE" dirty="0">
                <a:solidFill>
                  <a:schemeClr val="bg1"/>
                </a:solidFill>
              </a:rPr>
              <a:t>Detect and Filter collocations affected by Hot Land issue –  </a:t>
            </a:r>
            <a:r>
              <a:rPr lang="en-US" dirty="0">
                <a:solidFill>
                  <a:schemeClr val="bg1"/>
                </a:solidFill>
              </a:rPr>
              <a:t>KMA + EUM</a:t>
            </a:r>
            <a:endParaRPr lang="en-IE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IE" dirty="0">
                <a:solidFill>
                  <a:schemeClr val="bg1"/>
                </a:solidFill>
              </a:rPr>
              <a:t>Formulation of regression algorithm - </a:t>
            </a:r>
            <a:r>
              <a:rPr lang="en-US" dirty="0">
                <a:solidFill>
                  <a:schemeClr val="bg1"/>
                </a:solidFill>
              </a:rPr>
              <a:t>Fred Wu (NOAA)</a:t>
            </a:r>
            <a:endParaRPr lang="en-IE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IE" dirty="0">
                <a:solidFill>
                  <a:srgbClr val="00B050"/>
                </a:solidFill>
              </a:rPr>
              <a:t>Using multiple GEO imagers per LEO overpass – Vincent Debaecker (EUMETSAT) – new!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IE" dirty="0">
                <a:solidFill>
                  <a:schemeClr val="bg1"/>
                </a:solidFill>
              </a:rPr>
              <a:t>Multiple References/Diurnal Variations - Pradeep </a:t>
            </a:r>
            <a:r>
              <a:rPr lang="en-IE" dirty="0" err="1">
                <a:solidFill>
                  <a:schemeClr val="bg1"/>
                </a:solidFill>
              </a:rPr>
              <a:t>Thapliyal</a:t>
            </a:r>
            <a:r>
              <a:rPr lang="en-IE" dirty="0">
                <a:solidFill>
                  <a:schemeClr val="bg1"/>
                </a:solidFill>
              </a:rPr>
              <a:t> (ISRO), </a:t>
            </a:r>
            <a:r>
              <a:rPr lang="en-IE" dirty="0" err="1">
                <a:solidFill>
                  <a:schemeClr val="bg1"/>
                </a:solidFill>
              </a:rPr>
              <a:t>Chengli</a:t>
            </a:r>
            <a:r>
              <a:rPr lang="en-IE" dirty="0">
                <a:solidFill>
                  <a:schemeClr val="bg1"/>
                </a:solidFill>
              </a:rPr>
              <a:t> Qi (CMA)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IE" dirty="0">
                <a:solidFill>
                  <a:schemeClr val="bg1"/>
                </a:solidFill>
              </a:rPr>
              <a:t>CMA also to cover in hyperspectral-hyperspectral comparisons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IE" dirty="0">
                <a:solidFill>
                  <a:srgbClr val="00B050"/>
                </a:solidFill>
              </a:rPr>
              <a:t>Define Standard Scene Tbs: e.g. 220K, </a:t>
            </a:r>
            <a:r>
              <a:rPr lang="en-IE" dirty="0" err="1">
                <a:solidFill>
                  <a:srgbClr val="00B050"/>
                </a:solidFill>
              </a:rPr>
              <a:t>Tb_std</a:t>
            </a:r>
            <a:r>
              <a:rPr lang="en-IE" dirty="0">
                <a:solidFill>
                  <a:srgbClr val="00B050"/>
                </a:solidFill>
              </a:rPr>
              <a:t>, 305K</a:t>
            </a:r>
            <a:r>
              <a:rPr lang="en-IE" dirty="0">
                <a:solidFill>
                  <a:schemeClr val="bg1"/>
                </a:solidFill>
              </a:rPr>
              <a:t>? - Pradeep </a:t>
            </a:r>
            <a:r>
              <a:rPr lang="en-IE" dirty="0" err="1">
                <a:solidFill>
                  <a:schemeClr val="bg1"/>
                </a:solidFill>
              </a:rPr>
              <a:t>Thapliyal</a:t>
            </a:r>
            <a:r>
              <a:rPr lang="en-IE" dirty="0">
                <a:solidFill>
                  <a:schemeClr val="bg1"/>
                </a:solidFill>
              </a:rPr>
              <a:t> (ISRO)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IE" dirty="0">
                <a:solidFill>
                  <a:schemeClr val="bg1"/>
                </a:solidFill>
              </a:rPr>
              <a:t>Uncertainty Analysis - Tim Hewison (EUMETSAT) – as part of MTG-I1/FCI commissioning</a:t>
            </a:r>
          </a:p>
          <a:p>
            <a:r>
              <a:rPr lang="en-IE" dirty="0">
                <a:solidFill>
                  <a:srgbClr val="00B050"/>
                </a:solidFill>
              </a:rPr>
              <a:t>2024-03 – Updates in Green above</a:t>
            </a:r>
          </a:p>
          <a:p>
            <a:pPr lvl="1"/>
            <a:r>
              <a:rPr lang="en-IE" dirty="0">
                <a:solidFill>
                  <a:srgbClr val="FF0000"/>
                </a:solidFill>
              </a:rPr>
              <a:t>Open Issues to be resolved/discussed in red</a:t>
            </a:r>
          </a:p>
          <a:p>
            <a:pPr lvl="1"/>
            <a:endParaRPr lang="en-I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E" dirty="0">
              <a:solidFill>
                <a:schemeClr val="bg1"/>
              </a:solidFill>
            </a:endParaRPr>
          </a:p>
          <a:p>
            <a:pPr lvl="1"/>
            <a:endParaRPr lang="en-IE" dirty="0">
              <a:solidFill>
                <a:schemeClr val="bg1"/>
              </a:solidFill>
            </a:endParaRPr>
          </a:p>
          <a:p>
            <a:endParaRPr lang="en-IE" sz="2700" dirty="0">
              <a:solidFill>
                <a:schemeClr val="bg1"/>
              </a:solidFill>
            </a:endParaRPr>
          </a:p>
          <a:p>
            <a:pPr lvl="1"/>
            <a:endParaRPr lang="en-IE" dirty="0">
              <a:solidFill>
                <a:schemeClr val="bg1"/>
              </a:solidFill>
            </a:endParaRPr>
          </a:p>
          <a:p>
            <a:pPr lvl="2"/>
            <a:endParaRPr lang="en-IE" dirty="0">
              <a:solidFill>
                <a:schemeClr val="bg1"/>
              </a:solidFill>
            </a:endParaRPr>
          </a:p>
          <a:p>
            <a:pPr lvl="1"/>
            <a:endParaRPr lang="en-IE" dirty="0">
              <a:solidFill>
                <a:schemeClr val="bg1"/>
              </a:solidFill>
            </a:endParaRPr>
          </a:p>
          <a:p>
            <a:pPr lvl="1"/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200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3D20-45AC-A334-835C-B8446C869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Related algorithms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829D0-C946-8BB9-E475-1A0E5E373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GEO-GEO imager-imager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2024-03: FY: </a:t>
            </a:r>
            <a:r>
              <a:rPr lang="en-IE" i="1" dirty="0">
                <a:solidFill>
                  <a:srgbClr val="00B050"/>
                </a:solidFill>
              </a:rPr>
              <a:t>GOES ABI IR midnight calibration variation</a:t>
            </a:r>
            <a:endParaRPr lang="en-GB" i="1" dirty="0">
              <a:solidFill>
                <a:srgbClr val="00B050"/>
              </a:solidFill>
            </a:endParaRPr>
          </a:p>
          <a:p>
            <a:pPr lvl="1"/>
            <a:r>
              <a:rPr lang="en-GB" dirty="0">
                <a:solidFill>
                  <a:srgbClr val="00B050"/>
                </a:solidFill>
              </a:rPr>
              <a:t>2024-03: EH: </a:t>
            </a:r>
            <a:r>
              <a:rPr lang="en-IE" i="1" dirty="0">
                <a:solidFill>
                  <a:srgbClr val="00B050"/>
                </a:solidFill>
              </a:rPr>
              <a:t>Re-calibration results of COMS/MI and GK2A/AMI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(2024-03: </a:t>
            </a:r>
            <a:r>
              <a:rPr lang="en-GB" dirty="0" err="1">
                <a:solidFill>
                  <a:srgbClr val="00B050"/>
                </a:solidFill>
              </a:rPr>
              <a:t>VdB</a:t>
            </a:r>
            <a:r>
              <a:rPr lang="en-GB" dirty="0">
                <a:solidFill>
                  <a:srgbClr val="00B050"/>
                </a:solidFill>
              </a:rPr>
              <a:t>: FCI-SEVIRI)</a:t>
            </a:r>
          </a:p>
          <a:p>
            <a:r>
              <a:rPr lang="en-GB" dirty="0"/>
              <a:t>GEO-GEO hyperspectral-imager</a:t>
            </a:r>
          </a:p>
          <a:p>
            <a:pPr lvl="1"/>
            <a:r>
              <a:rPr lang="en-GB" dirty="0">
                <a:hlinkClick r:id="rId2"/>
              </a:rPr>
              <a:t>2023-05</a:t>
            </a:r>
            <a:r>
              <a:rPr lang="en-GB" dirty="0"/>
              <a:t>: DD: FY-4A/AGRI-GIIRS </a:t>
            </a:r>
          </a:p>
          <a:p>
            <a:pPr lvl="2"/>
            <a:r>
              <a:rPr lang="en-GB" dirty="0"/>
              <a:t>Radiance dependence</a:t>
            </a:r>
          </a:p>
          <a:p>
            <a:pPr lvl="2"/>
            <a:r>
              <a:rPr lang="en-GB" dirty="0"/>
              <a:t>Viewing Zenith Angle dependence</a:t>
            </a:r>
            <a:endParaRPr lang="en-IE" dirty="0"/>
          </a:p>
          <a:p>
            <a:r>
              <a:rPr lang="en-IE" dirty="0"/>
              <a:t>GEO-LEO hyperspectral-hyperspectral</a:t>
            </a:r>
          </a:p>
          <a:p>
            <a:pPr lvl="1"/>
            <a:r>
              <a:rPr lang="en-IE" dirty="0">
                <a:solidFill>
                  <a:srgbClr val="00B050"/>
                </a:solidFill>
              </a:rPr>
              <a:t>2024-03: PD: </a:t>
            </a:r>
            <a:r>
              <a:rPr lang="en-IE" i="1" dirty="0">
                <a:solidFill>
                  <a:srgbClr val="00B050"/>
                </a:solidFill>
              </a:rPr>
              <a:t>FY-4B GIIRS / </a:t>
            </a:r>
            <a:r>
              <a:rPr lang="en-IE" i="1" dirty="0" err="1">
                <a:solidFill>
                  <a:srgbClr val="00B050"/>
                </a:solidFill>
              </a:rPr>
              <a:t>Metop</a:t>
            </a:r>
            <a:r>
              <a:rPr lang="en-IE" i="1" dirty="0">
                <a:solidFill>
                  <a:srgbClr val="00B050"/>
                </a:solidFill>
              </a:rPr>
              <a:t>-IASI Inter-comparison</a:t>
            </a:r>
          </a:p>
          <a:p>
            <a:pPr lvl="1"/>
            <a:r>
              <a:rPr lang="en-IE" dirty="0">
                <a:solidFill>
                  <a:srgbClr val="FF0000"/>
                </a:solidFill>
              </a:rPr>
              <a:t>CMA?</a:t>
            </a:r>
          </a:p>
          <a:p>
            <a:r>
              <a:rPr lang="en-IE" dirty="0"/>
              <a:t>LEO-LEO imager-imager</a:t>
            </a:r>
          </a:p>
          <a:p>
            <a:pPr lvl="1"/>
            <a:r>
              <a:rPr lang="en-IE" dirty="0">
                <a:solidFill>
                  <a:srgbClr val="FF0000"/>
                </a:solidFill>
              </a:rPr>
              <a:t>Extension to VIS/NIR – Ray-matching?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350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36F08-06E4-462E-C094-BE47E47D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Calibration Correction Model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A37C7-FE73-23AD-E38E-32246383D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E" dirty="0"/>
              <a:t>Issues:</a:t>
            </a:r>
          </a:p>
          <a:p>
            <a:pPr lvl="1"/>
            <a:r>
              <a:rPr lang="en-IE" dirty="0"/>
              <a:t>Formulation not user friendly</a:t>
            </a:r>
          </a:p>
          <a:p>
            <a:pPr lvl="1"/>
            <a:r>
              <a:rPr lang="en-GB" dirty="0"/>
              <a:t>Performance at the </a:t>
            </a:r>
            <a:r>
              <a:rPr lang="en-GB" dirty="0">
                <a:hlinkClick r:id="rId2"/>
              </a:rPr>
              <a:t>Cold End</a:t>
            </a:r>
            <a:endParaRPr lang="en-GB" dirty="0"/>
          </a:p>
          <a:p>
            <a:r>
              <a:rPr lang="en-GB" dirty="0"/>
              <a:t>Proposals:</a:t>
            </a:r>
          </a:p>
          <a:p>
            <a:pPr lvl="1"/>
            <a:r>
              <a:rPr lang="en-IE" dirty="0"/>
              <a:t>2023-03: TH proposed Orthogonal Distance Regression (ODR) </a:t>
            </a:r>
          </a:p>
          <a:p>
            <a:pPr lvl="2"/>
            <a:r>
              <a:rPr lang="en-IE" dirty="0"/>
              <a:t>with quadratic term, but forcing offset = zero</a:t>
            </a:r>
          </a:p>
          <a:p>
            <a:pPr lvl="1"/>
            <a:r>
              <a:rPr lang="en-IE" dirty="0">
                <a:solidFill>
                  <a:srgbClr val="00B050"/>
                </a:solidFill>
              </a:rPr>
              <a:t>2024-03: XJ: </a:t>
            </a:r>
            <a:r>
              <a:rPr lang="en-IE" i="1" dirty="0">
                <a:solidFill>
                  <a:srgbClr val="00B050"/>
                </a:solidFill>
              </a:rPr>
              <a:t>Improvements in the Current SNO method for ABI-</a:t>
            </a:r>
            <a:r>
              <a:rPr lang="en-IE" i="1" dirty="0" err="1">
                <a:solidFill>
                  <a:srgbClr val="00B050"/>
                </a:solidFill>
              </a:rPr>
              <a:t>CrIS</a:t>
            </a:r>
            <a:r>
              <a:rPr lang="en-IE" i="1" dirty="0">
                <a:solidFill>
                  <a:srgbClr val="00B050"/>
                </a:solidFill>
              </a:rPr>
              <a:t> </a:t>
            </a:r>
            <a:r>
              <a:rPr lang="en-IE" dirty="0">
                <a:solidFill>
                  <a:srgbClr val="00B050"/>
                </a:solidFill>
              </a:rPr>
              <a:t>?</a:t>
            </a:r>
          </a:p>
          <a:p>
            <a:pPr lvl="1"/>
            <a:r>
              <a:rPr lang="en-IE" dirty="0">
                <a:solidFill>
                  <a:srgbClr val="00B050"/>
                </a:solidFill>
              </a:rPr>
              <a:t>2024-03: MT: See agenda item: </a:t>
            </a:r>
            <a:r>
              <a:rPr lang="en-IE" i="1" dirty="0">
                <a:solidFill>
                  <a:srgbClr val="00B050"/>
                </a:solidFill>
              </a:rPr>
              <a:t>Revisit to AHI GEO-LEO-IR Regression</a:t>
            </a:r>
          </a:p>
          <a:p>
            <a:pPr lvl="1"/>
            <a:r>
              <a:rPr lang="en-IE" dirty="0">
                <a:solidFill>
                  <a:srgbClr val="FF0000"/>
                </a:solidFill>
              </a:rPr>
              <a:t>Any other ideas?</a:t>
            </a:r>
          </a:p>
          <a:p>
            <a:pPr lvl="1"/>
            <a:r>
              <a:rPr lang="en-IE" dirty="0">
                <a:solidFill>
                  <a:srgbClr val="FF0000"/>
                </a:solidFill>
              </a:rPr>
              <a:t>Way forward?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561173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CAE00-8116-B841-3375-49B85DB4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Extending Dynamic Range – including day-time collocations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D3BFA-04F9-F39E-07A5-F26611428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Hot Land Issue</a:t>
            </a:r>
          </a:p>
          <a:p>
            <a:pPr lvl="1"/>
            <a:r>
              <a:rPr lang="en-GB" dirty="0"/>
              <a:t>2023-07: </a:t>
            </a:r>
            <a:r>
              <a:rPr lang="en-GB" dirty="0">
                <a:hlinkClick r:id="rId2"/>
              </a:rPr>
              <a:t>TH</a:t>
            </a:r>
            <a:r>
              <a:rPr lang="en-GB" dirty="0"/>
              <a:t>: Ensuring Symmetric Time Sampling critical for daytime!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2024-03: </a:t>
            </a:r>
            <a:r>
              <a:rPr lang="en-GB" dirty="0" err="1">
                <a:solidFill>
                  <a:srgbClr val="00B050"/>
                </a:solidFill>
              </a:rPr>
              <a:t>VdB</a:t>
            </a:r>
            <a:r>
              <a:rPr lang="en-GB" dirty="0">
                <a:solidFill>
                  <a:srgbClr val="00B050"/>
                </a:solidFill>
              </a:rPr>
              <a:t>: Interpolating between consecutive GEO images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Issue resolved? Or sufficiently mitigated?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Sun Glint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2024-03: </a:t>
            </a:r>
            <a:r>
              <a:rPr lang="en-GB" dirty="0" err="1">
                <a:solidFill>
                  <a:srgbClr val="00B050"/>
                </a:solidFill>
              </a:rPr>
              <a:t>VdB</a:t>
            </a:r>
            <a:r>
              <a:rPr lang="en-GB" dirty="0">
                <a:solidFill>
                  <a:srgbClr val="00B050"/>
                </a:solidFill>
              </a:rPr>
              <a:t>: Impact of Sun Glint mask on FCI-IASI (also for GEO-GEO)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Generalise algorithm?</a:t>
            </a:r>
          </a:p>
          <a:p>
            <a:pPr marL="633062" lvl="1" indent="0">
              <a:buNone/>
            </a:pPr>
            <a:endParaRPr lang="en-GB" dirty="0"/>
          </a:p>
          <a:p>
            <a:r>
              <a:rPr lang="en-GB" dirty="0"/>
              <a:t>Gap-filling for 3.8µm channels only trained on night-time data – </a:t>
            </a:r>
            <a:r>
              <a:rPr lang="en-GB" dirty="0">
                <a:solidFill>
                  <a:srgbClr val="FF0000"/>
                </a:solidFill>
              </a:rPr>
              <a:t>new!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2024-03: </a:t>
            </a:r>
            <a:r>
              <a:rPr lang="en-GB" dirty="0" err="1">
                <a:solidFill>
                  <a:srgbClr val="00B050"/>
                </a:solidFill>
              </a:rPr>
              <a:t>VdB</a:t>
            </a:r>
            <a:r>
              <a:rPr lang="en-GB" dirty="0">
                <a:solidFill>
                  <a:srgbClr val="00B050"/>
                </a:solidFill>
              </a:rPr>
              <a:t>: Issue with FCI-IASI IR3.8 bias in day-time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Re-train with dataset including daytime data?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716944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AE9A-D1FA-4BD5-9C5D-5FEAECEE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high viewing angles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87990-D502-EFF3-1668-8A6C6B84CC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61842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Inconsistent results with SEVIRI Full Disc and Rapid Scan Service</a:t>
            </a:r>
          </a:p>
          <a:p>
            <a:pPr lvl="1"/>
            <a:r>
              <a:rPr lang="en-GB" dirty="0"/>
              <a:t>2023-03: TH: Inconsistent results from Full Disc and Rapid Scan Service </a:t>
            </a:r>
            <a:r>
              <a:rPr lang="en-GB" dirty="0">
                <a:solidFill>
                  <a:srgbClr val="00B050"/>
                </a:solidFill>
              </a:rPr>
              <a:t>– see next slide</a:t>
            </a:r>
          </a:p>
          <a:p>
            <a:pPr lvl="2"/>
            <a:r>
              <a:rPr lang="en-GB" dirty="0"/>
              <a:t>e.g. due to cloud parallax issues / scan-angle dependence?</a:t>
            </a:r>
          </a:p>
          <a:p>
            <a:pPr lvl="1"/>
            <a:r>
              <a:rPr lang="en-GB" dirty="0">
                <a:solidFill>
                  <a:srgbClr val="FF0000"/>
                </a:solidFill>
                <a:hlinkClick r:id="rId2"/>
              </a:rPr>
              <a:t>2023-09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Not an issue for FCI! </a:t>
            </a:r>
            <a:endParaRPr lang="en-GB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1"/>
            <a:r>
              <a:rPr lang="en-GB" dirty="0">
                <a:solidFill>
                  <a:srgbClr val="FF0000"/>
                </a:solidFill>
              </a:rPr>
              <a:t>Anyone else?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Terrain Correction</a:t>
            </a:r>
          </a:p>
          <a:p>
            <a:pPr lvl="1"/>
            <a:r>
              <a:rPr lang="en-GB" dirty="0">
                <a:solidFill>
                  <a:schemeClr val="bg1"/>
                </a:solidFill>
                <a:hlinkClick r:id="rId3"/>
              </a:rPr>
              <a:t>2023-07</a:t>
            </a:r>
            <a:r>
              <a:rPr lang="en-GB" dirty="0">
                <a:solidFill>
                  <a:schemeClr val="bg1"/>
                </a:solidFill>
              </a:rPr>
              <a:t>: LW: Application to LEO-LEO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Issue for GEO-LEO IR?</a:t>
            </a:r>
          </a:p>
          <a:p>
            <a:pPr lvl="1"/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Parallax</a:t>
            </a:r>
          </a:p>
          <a:p>
            <a:pPr lvl="1"/>
            <a:r>
              <a:rPr lang="en-IE" dirty="0">
                <a:solidFill>
                  <a:schemeClr val="bg1"/>
                </a:solidFill>
              </a:rPr>
              <a:t>2023-03: TH proposed Parallax mask – reject high VZA + low BT combinations</a:t>
            </a:r>
          </a:p>
          <a:p>
            <a:pPr lvl="1"/>
            <a:r>
              <a:rPr lang="en-GB" dirty="0">
                <a:solidFill>
                  <a:schemeClr val="bg1"/>
                </a:solidFill>
                <a:hlinkClick r:id="rId4"/>
              </a:rPr>
              <a:t>2023-05</a:t>
            </a:r>
            <a:r>
              <a:rPr lang="en-GB" dirty="0">
                <a:solidFill>
                  <a:schemeClr val="bg1"/>
                </a:solidFill>
              </a:rPr>
              <a:t>: LW: Constrain Relative Azimuth Angle / Use LOS vectors, instead of VZA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2024-03: TH: Simple Model of Parallax Uncertainty</a:t>
            </a:r>
          </a:p>
          <a:p>
            <a:pPr lvl="1"/>
            <a:r>
              <a:rPr lang="en-GB" dirty="0">
                <a:solidFill>
                  <a:srgbClr val="00B050"/>
                </a:solidFill>
              </a:rPr>
              <a:t>2024-03: LW: </a:t>
            </a:r>
            <a:r>
              <a:rPr lang="en-IE" dirty="0">
                <a:solidFill>
                  <a:srgbClr val="00B050"/>
                </a:solidFill>
              </a:rPr>
              <a:t>Summary on Angle errors, parallax, and proposed resolutions</a:t>
            </a:r>
            <a:endParaRPr lang="en-GB" dirty="0">
              <a:solidFill>
                <a:srgbClr val="00B050"/>
              </a:solidFill>
            </a:endParaRPr>
          </a:p>
          <a:p>
            <a:pPr lvl="1"/>
            <a:r>
              <a:rPr lang="en-GB" dirty="0">
                <a:solidFill>
                  <a:srgbClr val="FF0000"/>
                </a:solidFill>
              </a:rPr>
              <a:t>Way forward?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Ensure no systematic bias introduced by inter-calibration algorithm</a:t>
            </a:r>
          </a:p>
          <a:p>
            <a:pPr lvl="2"/>
            <a:r>
              <a:rPr lang="en-GB" dirty="0">
                <a:solidFill>
                  <a:srgbClr val="FF0000"/>
                </a:solidFill>
              </a:rPr>
              <a:t>Account for additional uncertainty?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81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3CF7-46A5-DE5E-9284-B5DEDAC2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 of bias of Meteosat-11/SEVIRI </a:t>
            </a:r>
            <a:r>
              <a:rPr lang="en-GB" dirty="0" err="1"/>
              <a:t>wrt</a:t>
            </a:r>
            <a:r>
              <a:rPr lang="en-GB" dirty="0"/>
              <a:t> IASI-B/C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9AAEC-E215-39C4-7EE5-91A68FFB79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0" y="5921829"/>
            <a:ext cx="6057392" cy="936170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Changed from Full Disk to Rapid Scan Service in March 2023</a:t>
            </a:r>
          </a:p>
          <a:p>
            <a:r>
              <a:rPr lang="en-GB" dirty="0"/>
              <a:t>Increase in noise (expected, due to fewer collocations)</a:t>
            </a:r>
          </a:p>
          <a:p>
            <a:r>
              <a:rPr lang="en-GB" dirty="0"/>
              <a:t>Small bias change in IR8.7 and IR13.4 channels</a:t>
            </a:r>
            <a:endParaRPr lang="en-I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6927AB-76FC-A335-45F7-2504E839C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463"/>
            <a:ext cx="12192000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D3D25C-5D5A-2994-0A10-3F27124C45E7}"/>
              </a:ext>
            </a:extLst>
          </p:cNvPr>
          <p:cNvSpPr/>
          <p:nvPr/>
        </p:nvSpPr>
        <p:spPr bwMode="auto">
          <a:xfrm>
            <a:off x="8447314" y="1340427"/>
            <a:ext cx="2734492" cy="3936967"/>
          </a:xfrm>
          <a:prstGeom prst="rect">
            <a:avLst/>
          </a:prstGeom>
          <a:solidFill>
            <a:schemeClr val="bg2">
              <a:alpha val="2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557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orporate Template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Corporate)" id="{700658B4-1887-4E74-8C09-D39B3D14ACA5}" vid="{7AB13581-7F32-47D6-B0F7-E1217CBC87B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(Corporate) (1)</Template>
  <TotalTime>4910</TotalTime>
  <Words>950</Words>
  <Application>Microsoft Office PowerPoint</Application>
  <PresentationFormat>Widescreen</PresentationFormat>
  <Paragraphs>148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Bahnschrift Light</vt:lpstr>
      <vt:lpstr>Bahnschrift SemiBold</vt:lpstr>
      <vt:lpstr>Bahnschrift SemiLight</vt:lpstr>
      <vt:lpstr>Calibri</vt:lpstr>
      <vt:lpstr>Century Gothic</vt:lpstr>
      <vt:lpstr>Helvetica</vt:lpstr>
      <vt:lpstr>Roboto</vt:lpstr>
      <vt:lpstr>Roboto Medium</vt:lpstr>
      <vt:lpstr>Tahoma</vt:lpstr>
      <vt:lpstr>Times New Roman</vt:lpstr>
      <vt:lpstr>Wingdings</vt:lpstr>
      <vt:lpstr>Corporate Template</vt:lpstr>
      <vt:lpstr>PowerPoint Presentation</vt:lpstr>
      <vt:lpstr>Review: Current GSICS GEO-LEO IR algorithm</vt:lpstr>
      <vt:lpstr>Review: Issues with current GSICS GEO-LEO IR algorithm</vt:lpstr>
      <vt:lpstr>Cooperative GEO-LEO IR v2 inter-calibration algorithm development</vt:lpstr>
      <vt:lpstr>Related algorithms</vt:lpstr>
      <vt:lpstr>Calibration Correction Model</vt:lpstr>
      <vt:lpstr>Extending Dynamic Range – including day-time collocations</vt:lpstr>
      <vt:lpstr>Impact of high viewing angles</vt:lpstr>
      <vt:lpstr>Time series of bias of Meteosat-11/SEVIRI wrt IASI-B/C</vt:lpstr>
      <vt:lpstr>Multiple References/Diurnal Variations</vt:lpstr>
      <vt:lpstr>Collocation Smoothing Window period</vt:lpstr>
      <vt:lpstr>Reporting &amp; Uncertainty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87</cp:revision>
  <cp:lastPrinted>2006-03-06T14:11:17Z</cp:lastPrinted>
  <dcterms:created xsi:type="dcterms:W3CDTF">2022-08-23T09:46:07Z</dcterms:created>
  <dcterms:modified xsi:type="dcterms:W3CDTF">2024-03-13T09:34:31Z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1350463</vt:lpwstr>
  </property>
  <property fmtid="{D5CDD505-2E9C-101B-9397-08002B2CF9AE}" pid="3" name="DM_DOCNAME">
    <vt:lpwstr>Hewison GEO-LEO IR v2</vt:lpwstr>
  </property>
  <property fmtid="{D5CDD505-2E9C-101B-9397-08002B2CF9AE}" pid="4" name="DM_AUTHOR">
    <vt:lpwstr>Tim Hewison</vt:lpwstr>
  </property>
  <property fmtid="{D5CDD505-2E9C-101B-9397-08002B2CF9AE}" pid="5" name="DM_E_DOC_NO">
    <vt:lpwstr>EUM/RSP/VWG/23/1350463</vt:lpwstr>
  </property>
  <property fmtid="{D5CDD505-2E9C-101B-9397-08002B2CF9AE}" pid="6" name="DM_E_VER_NO">
    <vt:lpwstr>1 Draft</vt:lpwstr>
  </property>
  <property fmtid="{D5CDD505-2E9C-101B-9397-08002B2CF9AE}" pid="7" name="DM_E_ISS_DATE">
    <vt:lpwstr>1 February 2023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