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openxmlformats-officedocument.presentationml.handoutMaster+xml" PartName="/ppt/handoutMasters/handoutMaster1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?><Relationships xmlns="http://schemas.openxmlformats.org/package/2006/relationships"><Relationship Target="ppt/presentation.xml" Type="http://schemas.openxmlformats.org/officeDocument/2006/relationships/officeDocument" Id="rId1"></Relationship><Relationship Target="docProps/core.xml" Type="http://schemas.openxmlformats.org/package/2006/relationships/metadata/core-properties" Id="rId2"></Relationship><Relationship Target="docProps/app.xml" Type="http://schemas.openxmlformats.org/officeDocument/2006/relationships/extended-properties" Id="rId3"></Relationship><Relationship Target="docProps/custom.xml" Type="http://schemas.openxmlformats.org/officeDocument/2006/relationships/custom-properties" Id="rId4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711" r:id="rId1"/>
  </p:sldMasterIdLst>
  <p:notesMasterIdLst>
    <p:notesMasterId r:id="rId34"/>
  </p:notesMasterIdLst>
  <p:handoutMasterIdLst>
    <p:handoutMasterId r:id="rId35"/>
  </p:handoutMasterIdLst>
  <p:sldIdLst>
    <p:sldId id="610" r:id="rId2"/>
    <p:sldId id="604" r:id="rId3"/>
    <p:sldId id="655" r:id="rId4"/>
    <p:sldId id="623" r:id="rId5"/>
    <p:sldId id="634" r:id="rId6"/>
    <p:sldId id="632" r:id="rId7"/>
    <p:sldId id="633" r:id="rId8"/>
    <p:sldId id="615" r:id="rId9"/>
    <p:sldId id="664" r:id="rId10"/>
    <p:sldId id="629" r:id="rId11"/>
    <p:sldId id="630" r:id="rId12"/>
    <p:sldId id="631" r:id="rId13"/>
    <p:sldId id="657" r:id="rId14"/>
    <p:sldId id="636" r:id="rId15"/>
    <p:sldId id="637" r:id="rId16"/>
    <p:sldId id="638" r:id="rId17"/>
    <p:sldId id="639" r:id="rId18"/>
    <p:sldId id="654" r:id="rId19"/>
    <p:sldId id="640" r:id="rId20"/>
    <p:sldId id="658" r:id="rId21"/>
    <p:sldId id="641" r:id="rId22"/>
    <p:sldId id="642" r:id="rId23"/>
    <p:sldId id="643" r:id="rId24"/>
    <p:sldId id="648" r:id="rId25"/>
    <p:sldId id="649" r:id="rId26"/>
    <p:sldId id="650" r:id="rId27"/>
    <p:sldId id="659" r:id="rId28"/>
    <p:sldId id="652" r:id="rId29"/>
    <p:sldId id="651" r:id="rId30"/>
    <p:sldId id="653" r:id="rId31"/>
    <p:sldId id="622" r:id="rId32"/>
    <p:sldId id="663" r:id="rId33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484E"/>
    <a:srgbClr val="657276"/>
    <a:srgbClr val="FF0000"/>
    <a:srgbClr val="00B050"/>
    <a:srgbClr val="CB333B"/>
    <a:srgbClr val="C5B9AC"/>
    <a:srgbClr val="00205B"/>
    <a:srgbClr val="D6D2C4"/>
    <a:srgbClr val="E8E8E8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84651" autoAdjust="0"/>
  </p:normalViewPr>
  <p:slideViewPr>
    <p:cSldViewPr snapToGrid="0">
      <p:cViewPr varScale="1">
        <p:scale>
          <a:sx n="97" d="100"/>
          <a:sy n="97" d="100"/>
        </p:scale>
        <p:origin x="450" y="90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?><Relationships xmlns="http://schemas.openxmlformats.org/package/2006/relationships"><Relationship Target="slides/slide7.xml" Type="http://schemas.openxmlformats.org/officeDocument/2006/relationships/slide" Id="rId8"></Relationship><Relationship Target="slides/slide12.xml" Type="http://schemas.openxmlformats.org/officeDocument/2006/relationships/slide" Id="rId13"></Relationship><Relationship Target="slides/slide17.xml" Type="http://schemas.openxmlformats.org/officeDocument/2006/relationships/slide" Id="rId18"></Relationship><Relationship Target="slides/slide25.xml" Type="http://schemas.openxmlformats.org/officeDocument/2006/relationships/slide" Id="rId26"></Relationship><Relationship Target="tableStyles.xml" Type="http://schemas.openxmlformats.org/officeDocument/2006/relationships/tableStyles" Id="rId39"></Relationship><Relationship Target="slides/slide2.xml" Type="http://schemas.openxmlformats.org/officeDocument/2006/relationships/slide" Id="rId3"></Relationship><Relationship Target="slides/slide20.xml" Type="http://schemas.openxmlformats.org/officeDocument/2006/relationships/slide" Id="rId21"></Relationship><Relationship Target="notesMasters/notesMaster1.xml" Type="http://schemas.openxmlformats.org/officeDocument/2006/relationships/notesMaster" Id="rId34"></Relationship><Relationship Target="slides/slide6.xml" Type="http://schemas.openxmlformats.org/officeDocument/2006/relationships/slide" Id="rId7"></Relationship><Relationship Target="slides/slide11.xml" Type="http://schemas.openxmlformats.org/officeDocument/2006/relationships/slide" Id="rId12"></Relationship><Relationship Target="slides/slide16.xml" Type="http://schemas.openxmlformats.org/officeDocument/2006/relationships/slide" Id="rId17"></Relationship><Relationship Target="slides/slide24.xml" Type="http://schemas.openxmlformats.org/officeDocument/2006/relationships/slide" Id="rId25"></Relationship><Relationship Target="slides/slide32.xml" Type="http://schemas.openxmlformats.org/officeDocument/2006/relationships/slide" Id="rId33"></Relationship><Relationship Target="theme/theme1.xml" Type="http://schemas.openxmlformats.org/officeDocument/2006/relationships/theme" Id="rId38"></Relationship><Relationship Target="slides/slide1.xml" Type="http://schemas.openxmlformats.org/officeDocument/2006/relationships/slide" Id="rId2"></Relationship><Relationship Target="slides/slide15.xml" Type="http://schemas.openxmlformats.org/officeDocument/2006/relationships/slide" Id="rId16"></Relationship><Relationship Target="slides/slide19.xml" Type="http://schemas.openxmlformats.org/officeDocument/2006/relationships/slide" Id="rId20"></Relationship><Relationship Target="slides/slide28.xml" Type="http://schemas.openxmlformats.org/officeDocument/2006/relationships/slide" Id="rId29"></Relationship><Relationship Target="slideMasters/slideMaster1.xml" Type="http://schemas.openxmlformats.org/officeDocument/2006/relationships/slideMaster" Id="rId1"></Relationship><Relationship Target="slides/slide5.xml" Type="http://schemas.openxmlformats.org/officeDocument/2006/relationships/slide" Id="rId6"></Relationship><Relationship Target="slides/slide10.xml" Type="http://schemas.openxmlformats.org/officeDocument/2006/relationships/slide" Id="rId11"></Relationship><Relationship Target="slides/slide23.xml" Type="http://schemas.openxmlformats.org/officeDocument/2006/relationships/slide" Id="rId24"></Relationship><Relationship Target="slides/slide31.xml" Type="http://schemas.openxmlformats.org/officeDocument/2006/relationships/slide" Id="rId32"></Relationship><Relationship Target="viewProps.xml" Type="http://schemas.openxmlformats.org/officeDocument/2006/relationships/viewProps" Id="rId37"></Relationship><Relationship Target="slides/slide4.xml" Type="http://schemas.openxmlformats.org/officeDocument/2006/relationships/slide" Id="rId5"></Relationship><Relationship Target="slides/slide14.xml" Type="http://schemas.openxmlformats.org/officeDocument/2006/relationships/slide" Id="rId15"></Relationship><Relationship Target="slides/slide22.xml" Type="http://schemas.openxmlformats.org/officeDocument/2006/relationships/slide" Id="rId23"></Relationship><Relationship Target="slides/slide27.xml" Type="http://schemas.openxmlformats.org/officeDocument/2006/relationships/slide" Id="rId28"></Relationship><Relationship Target="presProps.xml" Type="http://schemas.openxmlformats.org/officeDocument/2006/relationships/presProps" Id="rId36"></Relationship><Relationship Target="slides/slide9.xml" Type="http://schemas.openxmlformats.org/officeDocument/2006/relationships/slide" Id="rId10"></Relationship><Relationship Target="slides/slide18.xml" Type="http://schemas.openxmlformats.org/officeDocument/2006/relationships/slide" Id="rId19"></Relationship><Relationship Target="slides/slide30.xml" Type="http://schemas.openxmlformats.org/officeDocument/2006/relationships/slide" Id="rId31"></Relationship><Relationship Target="slides/slide3.xml" Type="http://schemas.openxmlformats.org/officeDocument/2006/relationships/slide" Id="rId4"></Relationship><Relationship Target="slides/slide8.xml" Type="http://schemas.openxmlformats.org/officeDocument/2006/relationships/slide" Id="rId9"></Relationship><Relationship Target="slides/slide13.xml" Type="http://schemas.openxmlformats.org/officeDocument/2006/relationships/slide" Id="rId14"></Relationship><Relationship Target="slides/slide21.xml" Type="http://schemas.openxmlformats.org/officeDocument/2006/relationships/slide" Id="rId22"></Relationship><Relationship Target="slides/slide26.xml" Type="http://schemas.openxmlformats.org/officeDocument/2006/relationships/slide" Id="rId27"></Relationship><Relationship Target="slides/slide29.xml" Type="http://schemas.openxmlformats.org/officeDocument/2006/relationships/slide" Id="rId30"></Relationship><Relationship Target="handoutMasters/handoutMaster1.xml" Type="http://schemas.openxmlformats.org/officeDocument/2006/relationships/handoutMaster" Id="rId35"></Relationship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 smtClean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502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8474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7372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363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3300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728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0" dirty="0" smtClean="0"/>
              <a:t>Improve the set of collocations (</a:t>
            </a:r>
            <a:r>
              <a:rPr lang="en-US" sz="1200" b="0" kern="0" dirty="0" err="1" smtClean="0"/>
              <a:t>sunglint</a:t>
            </a:r>
            <a:r>
              <a:rPr lang="en-US" sz="1200" b="0" kern="0" dirty="0" smtClean="0"/>
              <a:t> mask ok, but time interpolation for instance)</a:t>
            </a:r>
            <a:endParaRPr lang="en-GB" sz="1100" b="0" kern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5289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4552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4329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7740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027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Move grids</a:t>
            </a:r>
            <a:r>
              <a:rPr lang="en-GB" baseline="0" dirty="0" smtClean="0"/>
              <a:t> to top right</a:t>
            </a:r>
          </a:p>
          <a:p>
            <a:r>
              <a:rPr lang="en-GB" baseline="0" dirty="0" smtClean="0"/>
              <a:t>Add scatterplot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11521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6770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8802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7955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7600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6172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1988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Made with http://micmicsdev4:8888/notebooks/FCI/Commissioning/IDPF_IVV_June2023/IIIC_Time_Series.ipynb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0930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Scatterplots show relationship between collocated </a:t>
            </a:r>
            <a:r>
              <a:rPr lang="en-GB" dirty="0" err="1" smtClean="0"/>
              <a:t>superpixels</a:t>
            </a:r>
            <a:r>
              <a:rPr lang="en-GB" dirty="0" smtClean="0"/>
              <a:t> – e.g. calibration bias, non-linearity</a:t>
            </a:r>
          </a:p>
          <a:p>
            <a:r>
              <a:rPr lang="en-GB" dirty="0" smtClean="0"/>
              <a:t>Currently using linear regression to define relationship (under review)</a:t>
            </a:r>
          </a:p>
          <a:p>
            <a:r>
              <a:rPr lang="en-GB" dirty="0" smtClean="0"/>
              <a:t>Results sensitive to Spectral Band Adjustment Factors – especially IR3.8 – which may need different SBAFs in daytime and </a:t>
            </a:r>
            <a:r>
              <a:rPr lang="en-GB" dirty="0" err="1" smtClean="0"/>
              <a:t>nighttime</a:t>
            </a:r>
            <a:endParaRPr lang="en-GB" dirty="0" smtClean="0"/>
          </a:p>
          <a:p>
            <a:r>
              <a:rPr lang="en-GB" dirty="0" smtClean="0"/>
              <a:t>Results currently vary during day for some channels – highlighting processing issues</a:t>
            </a:r>
          </a:p>
          <a:p>
            <a:endParaRPr lang="en-GB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!$ cd /</a:t>
            </a:r>
            <a:r>
              <a:rPr lang="en-GB" dirty="0" err="1" smtClean="0"/>
              <a:t>tcenas</a:t>
            </a:r>
            <a:r>
              <a:rPr lang="en-GB" dirty="0" smtClean="0"/>
              <a:t>/</a:t>
            </a:r>
            <a:r>
              <a:rPr lang="en-GB" dirty="0" err="1" smtClean="0"/>
              <a:t>proj</a:t>
            </a:r>
            <a:r>
              <a:rPr lang="en-GB" dirty="0" smtClean="0"/>
              <a:t>/</a:t>
            </a:r>
            <a:r>
              <a:rPr lang="en-GB" dirty="0" err="1" smtClean="0"/>
              <a:t>calib</a:t>
            </a:r>
            <a:r>
              <a:rPr lang="en-GB" dirty="0" smtClean="0"/>
              <a:t>/results/MICMICS/VAL/COD/products/SATCAL_NRTC_GEOGEO_QLK/Meteosat-12+FCI_Meteosat-10+SEVIRI/v01/2023/08/</a:t>
            </a:r>
          </a:p>
          <a:p>
            <a:r>
              <a:rPr lang="en-GB" dirty="0" smtClean="0"/>
              <a:t>!$ convert -delay 20 -loop 0 *20230805*.png 20230805_animation.gif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0065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VIS/NIR calibration shows large biases – partially explained</a:t>
            </a:r>
            <a:r>
              <a:rPr lang="en-GB" baseline="0" dirty="0" smtClean="0"/>
              <a:t> by SEVIRI calibration – but remains relatively stable during the day</a:t>
            </a:r>
          </a:p>
          <a:p>
            <a:r>
              <a:rPr lang="en-GB" baseline="0" dirty="0" smtClean="0"/>
              <a:t>IR channels’ calibration generally in line with SEVIRI – IR3.8 clearly shows different behaviour during the daytime due to sensitivity to solar signal + something in IR8.7+9.7 around sunset</a:t>
            </a:r>
          </a:p>
          <a:p>
            <a:r>
              <a:rPr lang="en-GB" baseline="0" dirty="0" smtClean="0"/>
              <a:t>Remaining difference subject to ongoing investigations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0403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Radiance-dependent biases in IR3.8, WV7.3, IR13.3 – SRF errors?</a:t>
            </a:r>
          </a:p>
          <a:p>
            <a:endParaRPr lang="en-GB" dirty="0" smtClean="0"/>
          </a:p>
          <a:p>
            <a:r>
              <a:rPr lang="en-US" dirty="0" smtClean="0"/>
              <a:t>SEVIRI MSG3-IASIB</a:t>
            </a:r>
            <a:r>
              <a:rPr lang="en-US" baseline="0" dirty="0" smtClean="0"/>
              <a:t> - IR3.9 </a:t>
            </a:r>
            <a:r>
              <a:rPr lang="en-150" baseline="0" dirty="0" smtClean="0"/>
              <a:t>–</a:t>
            </a:r>
            <a:r>
              <a:rPr lang="en-US" baseline="0" dirty="0" smtClean="0"/>
              <a:t> slope: 1.032, offset: 0.001 -</a:t>
            </a:r>
            <a:r>
              <a:rPr lang="en-150" baseline="0" dirty="0" smtClean="0">
                <a:sym typeface="Wingdings" panose="05000000000000000000" pitchFamily="2" charset="2"/>
              </a:rPr>
              <a:t></a:t>
            </a:r>
            <a:r>
              <a:rPr lang="en-US" baseline="0" dirty="0" smtClean="0">
                <a:sym typeface="Wingdings" panose="05000000000000000000" pitchFamily="2" charset="2"/>
              </a:rPr>
              <a:t> explains</a:t>
            </a:r>
            <a:r>
              <a:rPr lang="en-US" baseline="0" dirty="0" smtClean="0"/>
              <a:t> GEOGEO is flat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8465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Radiance-dependent biases in IR3.8, WV7.3, IR13.3 – SRF errors?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2844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Uncertainties</a:t>
            </a:r>
            <a:r>
              <a:rPr lang="en-GB" baseline="0" dirty="0" smtClean="0"/>
              <a:t> are shown multiplied by 10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at extremes of dynamic range appear larger when projected into brightness temperatures 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but only 4 days’ data here – will reduce when more data is available, and as more of the dynamic range is filled with more variable cloudiness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2846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Uncertainties</a:t>
            </a:r>
            <a:r>
              <a:rPr lang="en-GB" baseline="0" dirty="0" smtClean="0"/>
              <a:t> are shown multiplied by 10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at extremes of dynamic range appear larger when projected into brightness temperatures 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but only 4 days’ data here – will reduce when more data is available, and as more of the dynamic range is filled with more variable cloudiness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37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145464"/>
            <a:ext cx="9616414" cy="544930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92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baseline="0"/>
            </a:lvl1pPr>
            <a:lvl2pPr>
              <a:defRPr sz="2800" baseline="0"/>
            </a:lvl2pPr>
            <a:lvl3pPr>
              <a:defRPr sz="2400" baseline="0"/>
            </a:lvl3pPr>
            <a:lvl4pPr>
              <a:defRPr sz="2000" baseline="0"/>
            </a:lvl4pPr>
            <a:lvl5pPr>
              <a:defRPr sz="18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42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7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90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74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46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16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 smtClean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1000" b="0" baseline="0" smtClean="0">
                <a:solidFill>
                  <a:schemeClr val="accent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EUM/RSP/VWG/24/1403658, v1 Draft, 13 March 2024</a:t>
            </a:r>
            <a:endParaRPr lang="de-DE" sz="1000" b="0" baseline="0" dirty="0">
              <a:solidFill>
                <a:schemeClr val="accent2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chemeClr val="accent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solidFill>
                <a:schemeClr val="accent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2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21" r:id="rId1"/>
    <p:sldLayoutId id="2147487715" r:id="rId2"/>
    <p:sldLayoutId id="2147487716" r:id="rId3"/>
    <p:sldLayoutId id="2147487717" r:id="rId4"/>
    <p:sldLayoutId id="2147487718" r:id="rId5"/>
    <p:sldLayoutId id="2147487719" r:id="rId6"/>
    <p:sldLayoutId id="2147487720" r:id="rId7"/>
  </p:sldLayoutIdLst>
  <p:transition/>
  <p:timing>
    <p:tnLst>
      <p:par>
        <p:cTn id="1" dur="indefinite" restart="never" nodeType="tmRoot"/>
      </p:par>
    </p:tnLst>
  </p:timing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11" Type="http://schemas.openxmlformats.org/officeDocument/2006/relationships/image" Target="../media/image16.emf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gif"/><Relationship Id="rId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29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title="[DM_DOCNAME]"/>
          <p:cNvSpPr txBox="1"/>
          <p:nvPr/>
        </p:nvSpPr>
        <p:spPr>
          <a:xfrm>
            <a:off x="6627303" y="1884153"/>
            <a:ext cx="5564697" cy="3779835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b="0" spc="-100" dirty="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Ongoing GEO-LEO IR algorithm studies - Insights on </a:t>
            </a:r>
            <a:r>
              <a:rPr lang="en-GB" sz="3200" b="0" spc="-100" dirty="0" smtClean="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FCI</a:t>
            </a:r>
            <a:endParaRPr lang="en-GB" sz="3200" b="0" spc="-100" dirty="0">
              <a:solidFill>
                <a:schemeClr val="tx1"/>
              </a:solidFill>
              <a:latin typeface="Bahnschrift SemiLight" panose="020B0502040204020203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sz="18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Vincent </a:t>
            </a:r>
            <a:r>
              <a:rPr lang="en-GB" sz="18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Debaecker, Tim Hewison </a:t>
            </a:r>
            <a:r>
              <a:rPr lang="en-GB" sz="18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, Ali Mousivand, Mounir Lekouara</a:t>
            </a:r>
          </a:p>
          <a:p>
            <a:pPr>
              <a:defRPr/>
            </a:pPr>
            <a:r>
              <a:rPr lang="en-GB" sz="18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(EUMETSAT)</a:t>
            </a:r>
          </a:p>
          <a:p>
            <a:pPr>
              <a:defRPr/>
            </a:pPr>
            <a:endParaRPr lang="en-GB" sz="1800" b="0" dirty="0">
              <a:solidFill>
                <a:schemeClr val="tx1"/>
              </a:solidFill>
              <a:latin typeface="Bahnschrift SemiBold" panose="020B0502040204020203" pitchFamily="34" charset="0"/>
              <a:ea typeface="Roboto Medium" panose="02000000000000000000" pitchFamily="2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sz="18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2024 GSICS Annual Meeting</a:t>
            </a:r>
          </a:p>
          <a:p>
            <a:pPr>
              <a:defRPr/>
            </a:pPr>
            <a:r>
              <a:rPr lang="en-GB" sz="1800" b="0" dirty="0" smtClean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Darmstadt, 13.03.2024</a:t>
            </a:r>
            <a:endParaRPr lang="en-GB" sz="1400" b="0" i="1" dirty="0">
              <a:solidFill>
                <a:schemeClr val="tx1"/>
              </a:solidFill>
              <a:latin typeface="Bahnschrift Light" panose="020B0502040204020203" pitchFamily="34" charset="0"/>
              <a:ea typeface="Roboto Light" panose="02000000000000000000" pitchFamily="2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853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Scatterplot of Collocated Radiances </a:t>
            </a:r>
            <a:r>
              <a:rPr lang="en-GB" dirty="0">
                <a:solidFill>
                  <a:srgbClr val="FFC000"/>
                </a:solidFill>
              </a:rPr>
              <a:t>+ </a:t>
            </a:r>
            <a:r>
              <a:rPr lang="en-GB" dirty="0" smtClean="0">
                <a:solidFill>
                  <a:srgbClr val="FFC000"/>
                </a:solidFill>
              </a:rPr>
              <a:t>GSICS </a:t>
            </a:r>
            <a:r>
              <a:rPr lang="en-GB" dirty="0">
                <a:solidFill>
                  <a:srgbClr val="FFC000"/>
                </a:solidFill>
              </a:rPr>
              <a:t>Correction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20117" y="640814"/>
            <a:ext cx="37088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Uncertainties from algorithm inflated</a:t>
            </a: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 by 10x for plotting purposes</a:t>
            </a:r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4294967295"/>
          </p:nvPr>
        </p:nvSpPr>
        <p:spPr>
          <a:xfrm>
            <a:off x="318417" y="6124831"/>
            <a:ext cx="11608112" cy="462116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FCI radiances are not fully calibrated </a:t>
            </a:r>
            <a:r>
              <a:rPr lang="en-GB" sz="4400" dirty="0">
                <a:solidFill>
                  <a:srgbClr val="FF0000"/>
                </a:solidFill>
              </a:rPr>
              <a:t>- Many corrections are not yet </a:t>
            </a:r>
            <a:r>
              <a:rPr lang="en-GB" sz="4400" dirty="0" smtClean="0">
                <a:solidFill>
                  <a:srgbClr val="FF0000"/>
                </a:solidFill>
              </a:rPr>
              <a:t>enabled</a:t>
            </a:r>
            <a:endParaRPr lang="en-GB" sz="44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87033"/>
            <a:ext cx="12095796" cy="52377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8827415" y="886299"/>
            <a:ext cx="1145259" cy="322770"/>
          </a:xfrm>
          <a:prstGeom prst="rect">
            <a:avLst/>
          </a:prstGeom>
          <a:solidFill>
            <a:schemeClr val="accent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r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</a:rPr>
              <a:t>ef: IASI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effectLst/>
                <a:latin typeface="Tahoma" pitchFamily="34" charset="0"/>
              </a:rPr>
              <a:t> C</a:t>
            </a:r>
            <a:endParaRPr kumimoji="0" lang="en-GB" sz="1400" b="1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4400" y="0"/>
            <a:ext cx="1227600" cy="12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30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299"/>
            <a:ext cx="12095798" cy="5237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Scatterplot of Collocated </a:t>
            </a:r>
            <a:r>
              <a:rPr lang="en-GB" dirty="0" smtClean="0"/>
              <a:t>BTs </a:t>
            </a:r>
            <a:r>
              <a:rPr lang="en-GB" dirty="0"/>
              <a:t>+ </a:t>
            </a:r>
            <a:r>
              <a:rPr lang="en-GB" dirty="0">
                <a:solidFill>
                  <a:schemeClr val="accent1"/>
                </a:solidFill>
              </a:rPr>
              <a:t>fitted GSICS Correction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4294967295"/>
          </p:nvPr>
        </p:nvSpPr>
        <p:spPr>
          <a:xfrm>
            <a:off x="318417" y="6124831"/>
            <a:ext cx="11608112" cy="462116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FCI radiances are not fully calibrated </a:t>
            </a:r>
            <a:r>
              <a:rPr lang="en-GB" sz="4400" dirty="0">
                <a:solidFill>
                  <a:srgbClr val="FF0000"/>
                </a:solidFill>
              </a:rPr>
              <a:t>- Many corrections are not yet </a:t>
            </a:r>
            <a:r>
              <a:rPr lang="en-GB" sz="4400" dirty="0" smtClean="0">
                <a:solidFill>
                  <a:srgbClr val="FF0000"/>
                </a:solidFill>
              </a:rPr>
              <a:t>enabled</a:t>
            </a:r>
            <a:endParaRPr lang="en-GB" sz="4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1079" y="2170056"/>
            <a:ext cx="11494108" cy="314037"/>
          </a:xfrm>
          <a:prstGeom prst="rect">
            <a:avLst/>
          </a:prstGeom>
          <a:noFill/>
          <a:ln w="25400" cap="flat">
            <a:solidFill>
              <a:schemeClr val="accent4">
                <a:lumMod val="50000"/>
              </a:schemeClr>
            </a:solidFill>
            <a:prstDash val="sys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6000" rIns="36000" bIns="3600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1079" y="4604533"/>
            <a:ext cx="11494108" cy="314037"/>
          </a:xfrm>
          <a:prstGeom prst="rect">
            <a:avLst/>
          </a:prstGeom>
          <a:noFill/>
          <a:ln w="25400" cap="flat">
            <a:solidFill>
              <a:schemeClr val="accent4">
                <a:lumMod val="50000"/>
              </a:schemeClr>
            </a:solidFill>
            <a:prstDash val="sys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6000" rIns="36000" bIns="3600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079" y="717023"/>
            <a:ext cx="275961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 dirty="0" smtClean="0">
                <a:solidFill>
                  <a:srgbClr val="C00000"/>
                </a:solidFill>
              </a:rPr>
              <a:t>Bias Requirement ±0.7K</a:t>
            </a: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Tahoma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20117" y="640814"/>
            <a:ext cx="37088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Uncertainties from algorithm inflated</a:t>
            </a: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 by 10x for plotting purposes</a:t>
            </a:r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827415" y="886299"/>
            <a:ext cx="1145259" cy="322770"/>
          </a:xfrm>
          <a:prstGeom prst="rect">
            <a:avLst/>
          </a:prstGeom>
          <a:solidFill>
            <a:schemeClr val="accent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r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</a:rPr>
              <a:t>ef: IASI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effectLst/>
                <a:latin typeface="Tahoma" pitchFamily="34" charset="0"/>
              </a:rPr>
              <a:t> B</a:t>
            </a:r>
            <a:endParaRPr kumimoji="0" lang="en-GB" sz="1400" b="1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5180" y="0"/>
            <a:ext cx="1226820" cy="122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15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86299"/>
            <a:ext cx="12095796" cy="5237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Scatterplot of Collocated </a:t>
            </a:r>
            <a:r>
              <a:rPr lang="en-GB" dirty="0" smtClean="0"/>
              <a:t>BTs </a:t>
            </a:r>
            <a:r>
              <a:rPr lang="en-GB" dirty="0"/>
              <a:t>+ </a:t>
            </a:r>
            <a:r>
              <a:rPr lang="en-GB" dirty="0">
                <a:solidFill>
                  <a:schemeClr val="accent1"/>
                </a:solidFill>
              </a:rPr>
              <a:t>fitted GSICS Correction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4294967295"/>
          </p:nvPr>
        </p:nvSpPr>
        <p:spPr>
          <a:xfrm>
            <a:off x="318417" y="6124831"/>
            <a:ext cx="11608112" cy="462116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FCI radiances are not fully calibrated </a:t>
            </a:r>
            <a:r>
              <a:rPr lang="en-GB" sz="4400" dirty="0">
                <a:solidFill>
                  <a:srgbClr val="FF0000"/>
                </a:solidFill>
              </a:rPr>
              <a:t>- Many corrections are not yet </a:t>
            </a:r>
            <a:r>
              <a:rPr lang="en-GB" sz="4400" dirty="0" smtClean="0">
                <a:solidFill>
                  <a:srgbClr val="FF0000"/>
                </a:solidFill>
              </a:rPr>
              <a:t>enabled</a:t>
            </a:r>
            <a:endParaRPr lang="en-GB" sz="4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1079" y="2170056"/>
            <a:ext cx="11494108" cy="314037"/>
          </a:xfrm>
          <a:prstGeom prst="rect">
            <a:avLst/>
          </a:prstGeom>
          <a:noFill/>
          <a:ln w="25400" cap="flat">
            <a:solidFill>
              <a:schemeClr val="accent4">
                <a:lumMod val="50000"/>
              </a:schemeClr>
            </a:solidFill>
            <a:prstDash val="sys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6000" rIns="36000" bIns="3600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1079" y="4604533"/>
            <a:ext cx="11494108" cy="314037"/>
          </a:xfrm>
          <a:prstGeom prst="rect">
            <a:avLst/>
          </a:prstGeom>
          <a:noFill/>
          <a:ln w="25400" cap="flat">
            <a:solidFill>
              <a:schemeClr val="accent4">
                <a:lumMod val="50000"/>
              </a:schemeClr>
            </a:solidFill>
            <a:prstDash val="sys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6000" rIns="36000" bIns="3600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079" y="717023"/>
            <a:ext cx="275961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 dirty="0" smtClean="0">
                <a:solidFill>
                  <a:srgbClr val="C00000"/>
                </a:solidFill>
              </a:rPr>
              <a:t>Bias Requirement ±0.7K</a:t>
            </a: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Tahoma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20117" y="640814"/>
            <a:ext cx="37088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Uncertainties from algorithm inflated</a:t>
            </a: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 by 10x for plotting purposes</a:t>
            </a:r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827415" y="886299"/>
            <a:ext cx="1145259" cy="322770"/>
          </a:xfrm>
          <a:prstGeom prst="rect">
            <a:avLst/>
          </a:prstGeom>
          <a:solidFill>
            <a:schemeClr val="accent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r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</a:rPr>
              <a:t>ef: IASI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effectLst/>
                <a:latin typeface="Tahoma" pitchFamily="34" charset="0"/>
              </a:rPr>
              <a:t> </a:t>
            </a:r>
            <a:r>
              <a:rPr lang="en-US" sz="1400" dirty="0"/>
              <a:t>C</a:t>
            </a:r>
            <a:endParaRPr kumimoji="0" lang="en-GB" sz="1400" b="1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4400" y="0"/>
            <a:ext cx="1227600" cy="12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18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On-going </a:t>
            </a:r>
            <a:r>
              <a:rPr lang="en-GB" dirty="0" smtClean="0"/>
              <a:t>studies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5054" y="1139429"/>
            <a:ext cx="7264740" cy="5262675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Results for FCI</a:t>
            </a:r>
          </a:p>
          <a:p>
            <a:pPr lvl="1"/>
            <a:r>
              <a:rPr lang="en-GB" sz="2400" dirty="0" smtClean="0">
                <a:solidFill>
                  <a:schemeClr val="tx1"/>
                </a:solidFill>
              </a:rPr>
              <a:t>GEO-GEO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GEO-LEO</a:t>
            </a:r>
            <a:endParaRPr lang="en-GB" sz="2400" dirty="0" smtClean="0">
              <a:solidFill>
                <a:schemeClr val="tx1"/>
              </a:solidFill>
            </a:endParaRPr>
          </a:p>
          <a:p>
            <a:pPr marL="562722" lvl="1" indent="0">
              <a:buNone/>
            </a:pPr>
            <a:endParaRPr lang="en-GB" sz="2400" dirty="0"/>
          </a:p>
          <a:p>
            <a:r>
              <a:rPr lang="en-US" dirty="0" smtClean="0"/>
              <a:t>On-going studies</a:t>
            </a:r>
            <a:endParaRPr lang="en-GB" dirty="0"/>
          </a:p>
          <a:p>
            <a:pPr lvl="1"/>
            <a:r>
              <a:rPr lang="en-GB" sz="2400" dirty="0" smtClean="0"/>
              <a:t>Impact </a:t>
            </a:r>
            <a:r>
              <a:rPr lang="en-GB" sz="2400" dirty="0"/>
              <a:t>of reducing time window</a:t>
            </a:r>
          </a:p>
          <a:p>
            <a:pPr lvl="1"/>
            <a:r>
              <a:rPr lang="en-GB" sz="2400" dirty="0"/>
              <a:t>Sun-glint masking to apply to </a:t>
            </a:r>
            <a:r>
              <a:rPr lang="en-GB" sz="2400" dirty="0" smtClean="0"/>
              <a:t>day-time</a:t>
            </a:r>
          </a:p>
          <a:p>
            <a:pPr lvl="1"/>
            <a:r>
              <a:rPr lang="en-GB" sz="2400" dirty="0" smtClean="0">
                <a:solidFill>
                  <a:schemeClr val="tx1"/>
                </a:solidFill>
              </a:rPr>
              <a:t>Temporal </a:t>
            </a:r>
            <a:r>
              <a:rPr lang="en-GB" sz="2400" dirty="0">
                <a:solidFill>
                  <a:schemeClr val="tx1"/>
                </a:solidFill>
              </a:rPr>
              <a:t>Interpolation between GEO images</a:t>
            </a:r>
          </a:p>
          <a:p>
            <a:pPr lvl="1"/>
            <a:r>
              <a:rPr lang="en-GB" sz="2400" dirty="0" smtClean="0">
                <a:solidFill>
                  <a:schemeClr val="tx1"/>
                </a:solidFill>
              </a:rPr>
              <a:t>Introduction </a:t>
            </a:r>
            <a:r>
              <a:rPr lang="en-GB" sz="2400" dirty="0">
                <a:solidFill>
                  <a:schemeClr val="tx1"/>
                </a:solidFill>
              </a:rPr>
              <a:t>to SRF shifts for FCI (no conclusions</a:t>
            </a:r>
            <a:r>
              <a:rPr lang="en-GB" sz="2400" dirty="0" smtClean="0">
                <a:solidFill>
                  <a:schemeClr val="tx1"/>
                </a:solidFill>
              </a:rPr>
              <a:t>)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98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Temporal window size </a:t>
            </a:r>
            <a:r>
              <a:rPr lang="en-GB" dirty="0" smtClean="0">
                <a:solidFill>
                  <a:schemeClr val="accent1"/>
                </a:solidFill>
              </a:rPr>
              <a:t>| reduction test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320117" y="640814"/>
            <a:ext cx="37088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Uncertainties from algorithm inflated</a:t>
            </a: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 by 10x for plotting purposes</a:t>
            </a:r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7066" y="1048403"/>
            <a:ext cx="6503866" cy="341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400" kern="0" spc="-100" dirty="0" smtClean="0">
                <a:solidFill>
                  <a:srgbClr val="CB333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Temporal window size </a:t>
            </a:r>
            <a:r>
              <a:rPr lang="en-150" sz="2400" kern="0" spc="-100" dirty="0" smtClean="0">
                <a:solidFill>
                  <a:srgbClr val="CB333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en-US" sz="2400" kern="0" spc="-100" dirty="0" smtClean="0">
                <a:solidFill>
                  <a:srgbClr val="CB333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trade off</a:t>
            </a:r>
          </a:p>
          <a:p>
            <a:pPr lvl="0">
              <a:spcBef>
                <a:spcPct val="20000"/>
              </a:spcBef>
              <a:defRPr/>
            </a:pPr>
            <a:endParaRPr lang="en-GB" sz="1000" kern="0" spc="-100" dirty="0">
              <a:solidFill>
                <a:srgbClr val="CB333B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lvl="1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Dataset</a:t>
            </a:r>
          </a:p>
          <a:p>
            <a:pPr marL="723900" lvl="2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FCI L1C / IASI </a:t>
            </a:r>
            <a:r>
              <a:rPr lang="en-US" sz="1600" b="0" kern="0" spc="-100" dirty="0" err="1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Metop</a:t>
            </a:r>
            <a:r>
              <a:rPr lang="en-US" sz="16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B &amp; C </a:t>
            </a:r>
            <a:r>
              <a:rPr lang="en-150" sz="16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en-US" sz="16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duration: 1 month</a:t>
            </a:r>
          </a:p>
          <a:p>
            <a:pPr marL="266700" lvl="1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Collocation module adaptation</a:t>
            </a:r>
          </a:p>
          <a:p>
            <a:pPr marL="723900" lvl="2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None</a:t>
            </a:r>
            <a:endParaRPr lang="en-US" sz="1000" b="0" kern="0" spc="-100" dirty="0" smtClean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lvl="1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Collocation filtering using nominal criteria </a:t>
            </a:r>
            <a:endParaRPr lang="en-GB" sz="1800" kern="0" spc="-100" dirty="0" smtClean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r>
              <a:rPr lang="en-GB" sz="1600" b="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Maximum </a:t>
            </a:r>
            <a:r>
              <a:rPr lang="en-GB" sz="1600" b="0" dirty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difference in |</a:t>
            </a:r>
            <a:r>
              <a:rPr lang="en-GB" sz="1600" b="0" dirty="0" err="1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dsec</a:t>
            </a:r>
            <a:r>
              <a:rPr lang="en-GB" sz="1600" b="0" dirty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(VZA)| &lt; </a:t>
            </a:r>
            <a:r>
              <a:rPr lang="en-GB" sz="1600" b="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0.01</a:t>
            </a:r>
            <a:endParaRPr lang="en-GB" sz="1600" b="0" dirty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r>
              <a:rPr lang="en-GB" sz="1600" b="0" dirty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Pixels’ max time difference |</a:t>
            </a:r>
            <a:r>
              <a:rPr lang="en-GB" sz="1600" b="0" dirty="0" err="1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dt</a:t>
            </a:r>
            <a:r>
              <a:rPr lang="en-GB" sz="1600" b="0" dirty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| &lt; 3</a:t>
            </a:r>
            <a:r>
              <a:rPr lang="en-GB" sz="1600" b="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00 s</a:t>
            </a: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r>
              <a:rPr lang="en-US" sz="1600" b="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Maximum viewing zenith angle VZA &lt; 50</a:t>
            </a: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r>
              <a:rPr lang="en-US" sz="1600" b="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Day and night data</a:t>
            </a:r>
          </a:p>
          <a:p>
            <a:pPr marL="457200" lvl="2">
              <a:defRPr/>
            </a:pPr>
            <a:endParaRPr lang="en-GB" sz="1000" b="0" dirty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503" y="943739"/>
            <a:ext cx="3357562" cy="33924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-1" b="-1084"/>
          <a:stretch/>
        </p:blipFill>
        <p:spPr>
          <a:xfrm>
            <a:off x="434260" y="4392891"/>
            <a:ext cx="11287498" cy="230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36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Temporal window size </a:t>
            </a:r>
            <a:r>
              <a:rPr lang="en-GB" dirty="0">
                <a:solidFill>
                  <a:schemeClr val="accent1"/>
                </a:solidFill>
              </a:rPr>
              <a:t>| reduction test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320117" y="640814"/>
            <a:ext cx="37088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Uncertainties from algorithm inflated</a:t>
            </a: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 by 10x for plotting purposes</a:t>
            </a:r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16" y="1169562"/>
            <a:ext cx="10796245" cy="46750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7066" y="756171"/>
            <a:ext cx="6503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defRPr/>
            </a:pPr>
            <a:r>
              <a:rPr lang="en-US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Current results (</a:t>
            </a:r>
            <a:r>
              <a:rPr lang="en-US" sz="1800" kern="0" spc="-100" dirty="0" err="1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day+night</a:t>
            </a:r>
            <a:r>
              <a:rPr lang="en-US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150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en-US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29 days window)</a:t>
            </a:r>
            <a:endParaRPr lang="en-GB" sz="1000" b="0" dirty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26246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kern="100" spc="-100" dirty="0" err="1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sunglint</a:t>
            </a:r>
            <a:endParaRPr lang="en-US" sz="1800" kern="100" spc="-100" dirty="0" smtClean="0">
              <a:solidFill>
                <a:srgbClr val="FF0000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914400" y="2705493"/>
            <a:ext cx="1027522" cy="69758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811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8961916" y="887033"/>
            <a:ext cx="3170610" cy="4495159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Temporal window size </a:t>
            </a:r>
            <a:r>
              <a:rPr lang="en-GB" dirty="0">
                <a:solidFill>
                  <a:schemeClr val="accent1"/>
                </a:solidFill>
              </a:rPr>
              <a:t>| reduction test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320117" y="640814"/>
            <a:ext cx="37088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Uncertainties from algorithm inflated</a:t>
            </a: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 by 10x for plotting purposes</a:t>
            </a:r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8" b="7728"/>
          <a:stretch/>
        </p:blipFill>
        <p:spPr>
          <a:xfrm>
            <a:off x="335996" y="1516937"/>
            <a:ext cx="5294387" cy="23121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7" t="12293" r="19243" b="7059"/>
          <a:stretch/>
        </p:blipFill>
        <p:spPr>
          <a:xfrm>
            <a:off x="5762624" y="1554639"/>
            <a:ext cx="3019425" cy="22934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6"/>
          <a:stretch/>
        </p:blipFill>
        <p:spPr>
          <a:xfrm>
            <a:off x="335996" y="3912120"/>
            <a:ext cx="5294387" cy="23166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7" t="18537" r="19243"/>
          <a:stretch/>
        </p:blipFill>
        <p:spPr>
          <a:xfrm>
            <a:off x="5810250" y="3912121"/>
            <a:ext cx="2971800" cy="2316648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005667" y="6235845"/>
            <a:ext cx="2884602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Tb_std</a:t>
            </a: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Bias = -1.503 ± 0.006 K</a:t>
            </a:r>
            <a:r>
              <a:rPr kumimoji="0" lang="en-US" altLang="en-US" sz="105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968729" y="6320255"/>
            <a:ext cx="3563332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Tb_std</a:t>
            </a:r>
            <a:r>
              <a:rPr kumimoji="0" lang="en-US" altLang="en-US" sz="11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Bias = -1.685 ± 0.014 K</a:t>
            </a:r>
            <a:r>
              <a:rPr kumimoji="0" lang="en-US" altLang="en-US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9992" y="797185"/>
            <a:ext cx="7389987" cy="886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0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Testing </a:t>
            </a:r>
            <a:r>
              <a:rPr lang="en-US" sz="2000" kern="0" spc="-100" dirty="0" err="1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sunglint</a:t>
            </a:r>
            <a:r>
              <a:rPr lang="en-US" sz="20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mask </a:t>
            </a:r>
            <a:r>
              <a:rPr lang="en-US" sz="2000" kern="0" spc="-100" dirty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0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IR3.8 channel)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based simply on a threshold on the </a:t>
            </a:r>
            <a:r>
              <a:rPr lang="en-US" sz="1800" b="0" kern="0" spc="-100" dirty="0" err="1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sunglint</a:t>
            </a: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angle</a:t>
            </a:r>
            <a:endParaRPr lang="en-US" sz="1600" b="0" dirty="0" smtClean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2">
              <a:defRPr/>
            </a:pPr>
            <a:endParaRPr lang="en-GB" sz="1000" b="0" dirty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1996" y="2602203"/>
            <a:ext cx="92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kern="100" spc="-100" dirty="0" smtClean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Radiance</a:t>
            </a:r>
            <a:endParaRPr lang="en-GB" sz="1600" b="0" kern="100" spc="-100" dirty="0" err="1" smtClean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8460" y="4485669"/>
            <a:ext cx="1556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kern="100" spc="-100" dirty="0" smtClean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Brightness temperature</a:t>
            </a:r>
            <a:endParaRPr lang="en-GB" sz="1600" b="0" kern="100" spc="-100" dirty="0" err="1" smtClean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90918" y="2157259"/>
            <a:ext cx="872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kern="100" spc="-1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masking</a:t>
            </a:r>
            <a:endParaRPr lang="en-GB" sz="1600" b="0" kern="100" spc="-100" dirty="0" err="1" smtClean="0">
              <a:solidFill>
                <a:schemeClr val="bg1">
                  <a:lumMod val="75000"/>
                  <a:lumOff val="25000"/>
                </a:schemeClr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4812910" y="4725564"/>
            <a:ext cx="719151" cy="344880"/>
          </a:xfrm>
          <a:prstGeom prst="rightArrow">
            <a:avLst/>
          </a:prstGeom>
          <a:solidFill>
            <a:schemeClr val="bg1">
              <a:lumMod val="25000"/>
              <a:lumOff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5" name="Right Arrow 24"/>
          <p:cNvSpPr/>
          <p:nvPr/>
        </p:nvSpPr>
        <p:spPr bwMode="auto">
          <a:xfrm>
            <a:off x="4800534" y="2517897"/>
            <a:ext cx="719151" cy="344880"/>
          </a:xfrm>
          <a:prstGeom prst="rightArrow">
            <a:avLst/>
          </a:prstGeom>
          <a:solidFill>
            <a:schemeClr val="bg1">
              <a:lumMod val="25000"/>
              <a:lumOff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690918" y="4406593"/>
            <a:ext cx="872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kern="100" spc="-1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masking</a:t>
            </a:r>
            <a:endParaRPr lang="en-GB" sz="1600" b="0" kern="100" spc="-100" dirty="0" err="1" smtClean="0">
              <a:solidFill>
                <a:schemeClr val="bg1">
                  <a:lumMod val="75000"/>
                  <a:lumOff val="25000"/>
                </a:schemeClr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30" name="Text Placeholder 2"/>
          <p:cNvSpPr txBox="1">
            <a:spLocks/>
          </p:cNvSpPr>
          <p:nvPr/>
        </p:nvSpPr>
        <p:spPr bwMode="auto">
          <a:xfrm>
            <a:off x="9157548" y="4854835"/>
            <a:ext cx="2405010" cy="527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400" b="0" kern="0" dirty="0" err="1" smtClean="0">
                <a:solidFill>
                  <a:schemeClr val="tx1"/>
                </a:solidFill>
              </a:rPr>
              <a:t>Sunglint</a:t>
            </a:r>
            <a:r>
              <a:rPr lang="en-US" sz="1400" b="0" kern="0" dirty="0">
                <a:solidFill>
                  <a:schemeClr val="tx1"/>
                </a:solidFill>
              </a:rPr>
              <a:t> </a:t>
            </a:r>
            <a:r>
              <a:rPr lang="en-US" sz="1400" b="0" kern="0" dirty="0" smtClean="0">
                <a:solidFill>
                  <a:schemeClr val="tx1"/>
                </a:solidFill>
              </a:rPr>
              <a:t>angles of the reference and monitored instruments</a:t>
            </a:r>
            <a:endParaRPr lang="en-GB" sz="1400" b="0" kern="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6246" r="2176" b="4783"/>
          <a:stretch/>
        </p:blipFill>
        <p:spPr>
          <a:xfrm>
            <a:off x="9107957" y="968635"/>
            <a:ext cx="2893543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15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976" y="640081"/>
            <a:ext cx="8282022" cy="62294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Temporal window size </a:t>
            </a:r>
            <a:r>
              <a:rPr lang="en-GB" dirty="0">
                <a:solidFill>
                  <a:schemeClr val="accent1"/>
                </a:solidFill>
              </a:rPr>
              <a:t>| reduction test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151453" y="797185"/>
            <a:ext cx="49955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0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Number of collocations per day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0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Function of the time of the day</a:t>
            </a:r>
            <a:endParaRPr lang="en-US" sz="1800" b="0" dirty="0" smtClean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2">
              <a:defRPr/>
            </a:pPr>
            <a:endParaRPr lang="en-GB" sz="1000" b="0" dirty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1452" y="2545071"/>
            <a:ext cx="36758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US" sz="1600" b="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Getting an idea of the availability of the collocations, on a per day-basis.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1450" y="4214914"/>
            <a:ext cx="36758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US" sz="1600" b="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Peaks of collocations around the equatorial crossing local time</a:t>
            </a:r>
          </a:p>
        </p:txBody>
      </p:sp>
      <p:sp>
        <p:nvSpPr>
          <p:cNvPr id="7" name="Rectangle 6"/>
          <p:cNvSpPr/>
          <p:nvPr/>
        </p:nvSpPr>
        <p:spPr>
          <a:xfrm>
            <a:off x="151451" y="3523755"/>
            <a:ext cx="36758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US" sz="1600" b="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All usual filters applied</a:t>
            </a:r>
          </a:p>
        </p:txBody>
      </p:sp>
      <p:sp>
        <p:nvSpPr>
          <p:cNvPr id="8" name="Rectangle 7"/>
          <p:cNvSpPr/>
          <p:nvPr/>
        </p:nvSpPr>
        <p:spPr>
          <a:xfrm>
            <a:off x="151450" y="5195989"/>
            <a:ext cx="36758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US" sz="1600" b="0" dirty="0" err="1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CrIS</a:t>
            </a:r>
            <a:r>
              <a:rPr lang="en-US" sz="1600" b="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reference (MSLT: 1:30) will be also used</a:t>
            </a:r>
          </a:p>
        </p:txBody>
      </p:sp>
    </p:spTree>
    <p:extLst>
      <p:ext uri="{BB962C8B-B14F-4D97-AF65-F5344CB8AC3E}">
        <p14:creationId xmlns:p14="http://schemas.microsoft.com/office/powerpoint/2010/main" val="3867097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Temporal window size </a:t>
            </a:r>
            <a:r>
              <a:rPr lang="en-GB" dirty="0" smtClean="0">
                <a:solidFill>
                  <a:schemeClr val="accent1"/>
                </a:solidFill>
              </a:rPr>
              <a:t>| reduction test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320117" y="640814"/>
            <a:ext cx="37088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Uncertainties from algorithm inflated</a:t>
            </a: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 by 10x for plotting purposes</a:t>
            </a:r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7065" y="869682"/>
            <a:ext cx="97938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0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Testing different sizes of time window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8629"/>
          <a:stretch/>
        </p:blipFill>
        <p:spPr>
          <a:xfrm>
            <a:off x="405980" y="1545014"/>
            <a:ext cx="11287498" cy="1168924"/>
          </a:xfrm>
          <a:prstGeom prst="rect">
            <a:avLst/>
          </a:prstGeom>
        </p:spPr>
      </p:pic>
      <p:sp>
        <p:nvSpPr>
          <p:cNvPr id="5" name="Left Bracket 4"/>
          <p:cNvSpPr/>
          <p:nvPr/>
        </p:nvSpPr>
        <p:spPr bwMode="auto">
          <a:xfrm rot="16200000">
            <a:off x="6049652" y="-1954690"/>
            <a:ext cx="282806" cy="10072543"/>
          </a:xfrm>
          <a:prstGeom prst="leftBracke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Left Bracket 7"/>
          <p:cNvSpPr/>
          <p:nvPr/>
        </p:nvSpPr>
        <p:spPr bwMode="auto">
          <a:xfrm rot="16200000">
            <a:off x="6007706" y="-436500"/>
            <a:ext cx="282806" cy="8018437"/>
          </a:xfrm>
          <a:prstGeom prst="leftBracke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872" y="2884431"/>
            <a:ext cx="980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kern="100" spc="-100" dirty="0" smtClean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31 days</a:t>
            </a:r>
            <a:endParaRPr lang="en-GB" sz="1600" b="0" kern="100" spc="-100" dirty="0" err="1" smtClean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3064" y="3403845"/>
            <a:ext cx="980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kern="100" spc="-100" dirty="0" smtClean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25 days</a:t>
            </a:r>
            <a:endParaRPr lang="en-GB" sz="1600" b="0" kern="100" spc="-100" dirty="0" err="1" smtClean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14" name="Left Bracket 13"/>
          <p:cNvSpPr/>
          <p:nvPr/>
        </p:nvSpPr>
        <p:spPr bwMode="auto">
          <a:xfrm rot="16200000">
            <a:off x="6033156" y="1066758"/>
            <a:ext cx="282806" cy="6089718"/>
          </a:xfrm>
          <a:prstGeom prst="leftBracke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9313" y="3942339"/>
            <a:ext cx="980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kern="100" spc="-100" dirty="0" smtClean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19 days</a:t>
            </a:r>
            <a:endParaRPr lang="en-GB" sz="1600" b="0" kern="100" spc="-100" dirty="0" err="1" smtClean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17" name="Left Bracket 16"/>
          <p:cNvSpPr/>
          <p:nvPr/>
        </p:nvSpPr>
        <p:spPr bwMode="auto">
          <a:xfrm rot="16200000">
            <a:off x="6027342" y="2558234"/>
            <a:ext cx="282806" cy="4222270"/>
          </a:xfrm>
          <a:prstGeom prst="leftBracke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05115" y="4504217"/>
            <a:ext cx="980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kern="100" spc="-100" dirty="0" smtClean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13 days</a:t>
            </a:r>
            <a:endParaRPr lang="en-GB" sz="1600" b="0" kern="100" spc="-100" dirty="0" err="1" smtClean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3129699" y="2614019"/>
            <a:ext cx="0" cy="1200854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9230413" y="2614019"/>
            <a:ext cx="0" cy="1200854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2131245" y="2713938"/>
            <a:ext cx="3925" cy="612742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10158325" y="2614019"/>
            <a:ext cx="0" cy="712661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8279877" y="2713938"/>
            <a:ext cx="3" cy="1734532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4055247" y="2583742"/>
            <a:ext cx="2364" cy="1864728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Left Bracket 30"/>
          <p:cNvSpPr/>
          <p:nvPr/>
        </p:nvSpPr>
        <p:spPr bwMode="auto">
          <a:xfrm rot="16200000">
            <a:off x="6028308" y="4133275"/>
            <a:ext cx="282806" cy="2300813"/>
          </a:xfrm>
          <a:prstGeom prst="leftBracke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5019304" y="2713938"/>
            <a:ext cx="4706" cy="2371779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7303266" y="2742219"/>
            <a:ext cx="4706" cy="2371779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4265161" y="5087062"/>
            <a:ext cx="980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7</a:t>
            </a:r>
            <a:r>
              <a:rPr lang="en-US" sz="1600" b="0" kern="100" spc="-100" dirty="0" smtClean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days</a:t>
            </a:r>
            <a:endParaRPr lang="en-GB" sz="1600" b="0" kern="100" spc="-100" dirty="0" err="1" smtClean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6372311" y="2759728"/>
            <a:ext cx="10512" cy="2854928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5988434" y="2762239"/>
            <a:ext cx="7481" cy="2852417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5295590" y="5587313"/>
            <a:ext cx="980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1</a:t>
            </a:r>
            <a:r>
              <a:rPr lang="en-US" sz="1600" b="0" kern="100" spc="-100" dirty="0" smtClean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day</a:t>
            </a:r>
            <a:endParaRPr lang="en-GB" sz="1600" b="0" kern="100" spc="-100" dirty="0" err="1" smtClean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38" name="Left Bracket 37"/>
          <p:cNvSpPr/>
          <p:nvPr/>
        </p:nvSpPr>
        <p:spPr bwMode="auto">
          <a:xfrm rot="16200000">
            <a:off x="6044227" y="5578249"/>
            <a:ext cx="282806" cy="394392"/>
          </a:xfrm>
          <a:prstGeom prst="leftBracke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4" name="Left Bracket 43"/>
          <p:cNvSpPr/>
          <p:nvPr/>
        </p:nvSpPr>
        <p:spPr bwMode="auto">
          <a:xfrm rot="16200000">
            <a:off x="6049653" y="-1954690"/>
            <a:ext cx="282806" cy="10072543"/>
          </a:xfrm>
          <a:prstGeom prst="leftBracke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5" name="Left Bracket 44"/>
          <p:cNvSpPr/>
          <p:nvPr/>
        </p:nvSpPr>
        <p:spPr bwMode="auto">
          <a:xfrm rot="16200000">
            <a:off x="6007707" y="-436500"/>
            <a:ext cx="282806" cy="8018437"/>
          </a:xfrm>
          <a:prstGeom prst="leftBracke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6" name="Left Bracket 45"/>
          <p:cNvSpPr/>
          <p:nvPr/>
        </p:nvSpPr>
        <p:spPr bwMode="auto">
          <a:xfrm rot="16200000">
            <a:off x="6033157" y="1066758"/>
            <a:ext cx="282806" cy="6089718"/>
          </a:xfrm>
          <a:prstGeom prst="leftBracke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7" name="Left Bracket 46"/>
          <p:cNvSpPr/>
          <p:nvPr/>
        </p:nvSpPr>
        <p:spPr bwMode="auto">
          <a:xfrm rot="16200000">
            <a:off x="6027343" y="2558234"/>
            <a:ext cx="282806" cy="4222270"/>
          </a:xfrm>
          <a:prstGeom prst="leftBracke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8" name="Left Bracket 47"/>
          <p:cNvSpPr/>
          <p:nvPr/>
        </p:nvSpPr>
        <p:spPr bwMode="auto">
          <a:xfrm rot="16200000">
            <a:off x="6028309" y="4133275"/>
            <a:ext cx="282806" cy="2300813"/>
          </a:xfrm>
          <a:prstGeom prst="leftBracke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65162" y="5087062"/>
            <a:ext cx="9803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7</a:t>
            </a:r>
            <a:r>
              <a:rPr lang="en-US" sz="1600" b="0" kern="100" spc="-100" dirty="0" smtClean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days</a:t>
            </a:r>
            <a:endParaRPr lang="en-GB" sz="1600" b="0" kern="100" spc="-100" dirty="0" err="1" smtClean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50" name="Left Bracket 49"/>
          <p:cNvSpPr/>
          <p:nvPr/>
        </p:nvSpPr>
        <p:spPr bwMode="auto">
          <a:xfrm rot="16200000">
            <a:off x="6044228" y="5578249"/>
            <a:ext cx="282806" cy="394392"/>
          </a:xfrm>
          <a:prstGeom prst="leftBracke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1" name="Left Bracket 50"/>
          <p:cNvSpPr/>
          <p:nvPr/>
        </p:nvSpPr>
        <p:spPr bwMode="auto">
          <a:xfrm rot="16200000">
            <a:off x="6028310" y="4133275"/>
            <a:ext cx="282806" cy="2300813"/>
          </a:xfrm>
          <a:prstGeom prst="leftBracke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515266" y="6265640"/>
            <a:ext cx="2166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US" sz="1400" b="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For a same central date</a:t>
            </a:r>
            <a:endParaRPr lang="en-GB" sz="1400" b="0" dirty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185630" y="6013319"/>
            <a:ext cx="0" cy="252321"/>
          </a:xfrm>
          <a:prstGeom prst="line">
            <a:avLst/>
          </a:prstGeom>
          <a:ln w="19050">
            <a:solidFill>
              <a:srgbClr val="657276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474969" y="5296565"/>
            <a:ext cx="4304464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1800" b="0" kern="0" spc="-100" dirty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or each window: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performing </a:t>
            </a:r>
            <a:r>
              <a:rPr lang="en-US" sz="1800" b="0" kern="0" spc="-100" dirty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GEOLEO calibration</a:t>
            </a:r>
            <a:endParaRPr lang="en-US" sz="1800" b="0" kern="0" spc="-100" dirty="0" smtClean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checking output uncertainty of the Tb bias</a:t>
            </a:r>
          </a:p>
        </p:txBody>
      </p:sp>
    </p:spTree>
    <p:extLst>
      <p:ext uri="{BB962C8B-B14F-4D97-AF65-F5344CB8AC3E}">
        <p14:creationId xmlns:p14="http://schemas.microsoft.com/office/powerpoint/2010/main" val="1528697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Temporal window size </a:t>
            </a:r>
            <a:r>
              <a:rPr lang="en-GB" dirty="0">
                <a:solidFill>
                  <a:schemeClr val="accent1"/>
                </a:solidFill>
              </a:rPr>
              <a:t>| reduction test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320117" y="640814"/>
            <a:ext cx="37088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Uncertainties from algorithm inflated</a:t>
            </a: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 by 10x for plotting purposes</a:t>
            </a:r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9992" y="797185"/>
            <a:ext cx="63153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0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Tb bias uncertainty</a:t>
            </a:r>
          </a:p>
          <a:p>
            <a:pPr lvl="0">
              <a:spcBef>
                <a:spcPct val="20000"/>
              </a:spcBef>
              <a:defRPr/>
            </a:pPr>
            <a:r>
              <a:rPr lang="en-US" sz="20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function of the size of the time window</a:t>
            </a:r>
            <a:endParaRPr lang="en-US" sz="1800" b="0" dirty="0" smtClean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2">
              <a:defRPr/>
            </a:pPr>
            <a:endParaRPr lang="en-GB" sz="1000" b="0" dirty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1897682"/>
            <a:ext cx="8596466" cy="4011502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9035845" y="2249609"/>
            <a:ext cx="2910349" cy="32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0" kern="0" dirty="0" smtClean="0"/>
              <a:t>Future actions:</a:t>
            </a:r>
          </a:p>
          <a:p>
            <a:r>
              <a:rPr lang="en-US" sz="2400" b="0" kern="0" dirty="0" smtClean="0"/>
              <a:t>Need to assess impact on Tb Bias</a:t>
            </a:r>
          </a:p>
          <a:p>
            <a:r>
              <a:rPr lang="en-US" sz="2400" b="0" kern="0" dirty="0" smtClean="0"/>
              <a:t>Other metrics?</a:t>
            </a:r>
          </a:p>
          <a:p>
            <a:r>
              <a:rPr lang="en-US" sz="2400" b="0" kern="0" dirty="0" smtClean="0"/>
              <a:t>To check again with a more stable L1 dataset</a:t>
            </a:r>
          </a:p>
          <a:p>
            <a:r>
              <a:rPr lang="en-US" sz="2400" b="0" kern="0" dirty="0" smtClean="0"/>
              <a:t>Improve the set of collocations</a:t>
            </a:r>
            <a:endParaRPr lang="en-GB" b="0" kern="0" dirty="0" smtClean="0"/>
          </a:p>
          <a:p>
            <a:endParaRPr lang="en-GB" b="0" kern="0" dirty="0"/>
          </a:p>
        </p:txBody>
      </p:sp>
    </p:spTree>
    <p:extLst>
      <p:ext uri="{BB962C8B-B14F-4D97-AF65-F5344CB8AC3E}">
        <p14:creationId xmlns:p14="http://schemas.microsoft.com/office/powerpoint/2010/main" val="2350135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5054" y="1139429"/>
            <a:ext cx="7798796" cy="5262675"/>
          </a:xfrm>
        </p:spPr>
        <p:txBody>
          <a:bodyPr>
            <a:noAutofit/>
          </a:bodyPr>
          <a:lstStyle/>
          <a:p>
            <a:r>
              <a:rPr lang="en-GB" dirty="0" smtClean="0"/>
              <a:t>Results for FCI</a:t>
            </a:r>
            <a:endParaRPr lang="en-GB" dirty="0"/>
          </a:p>
          <a:p>
            <a:pPr lvl="1"/>
            <a:r>
              <a:rPr lang="en-GB" sz="2400" dirty="0" smtClean="0"/>
              <a:t>GEO-GEO</a:t>
            </a:r>
          </a:p>
          <a:p>
            <a:pPr lvl="1"/>
            <a:r>
              <a:rPr lang="en-US" sz="2400" dirty="0" smtClean="0"/>
              <a:t>GEO-LEO</a:t>
            </a:r>
            <a:endParaRPr lang="en-GB" sz="2400" dirty="0" smtClean="0"/>
          </a:p>
          <a:p>
            <a:pPr marL="562722" lvl="1" indent="0">
              <a:buNone/>
            </a:pPr>
            <a:endParaRPr lang="en-GB" sz="2400" dirty="0"/>
          </a:p>
          <a:p>
            <a:r>
              <a:rPr lang="en-US" dirty="0" smtClean="0"/>
              <a:t>On-going studies</a:t>
            </a:r>
            <a:endParaRPr lang="en-GB" dirty="0"/>
          </a:p>
          <a:p>
            <a:pPr lvl="1"/>
            <a:r>
              <a:rPr lang="en-GB" sz="2400" dirty="0" smtClean="0"/>
              <a:t>Impact </a:t>
            </a:r>
            <a:r>
              <a:rPr lang="en-GB" sz="2400" dirty="0"/>
              <a:t>of reducing time window</a:t>
            </a:r>
          </a:p>
          <a:p>
            <a:pPr lvl="1"/>
            <a:r>
              <a:rPr lang="en-GB" sz="2400" dirty="0"/>
              <a:t>Sun-glint masking to apply to </a:t>
            </a:r>
            <a:r>
              <a:rPr lang="en-GB" sz="2400" dirty="0" smtClean="0"/>
              <a:t>day-time</a:t>
            </a:r>
          </a:p>
          <a:p>
            <a:pPr lvl="1"/>
            <a:r>
              <a:rPr lang="en-GB" sz="2400" dirty="0" smtClean="0"/>
              <a:t>Temporal </a:t>
            </a:r>
            <a:r>
              <a:rPr lang="en-GB" sz="2400" dirty="0"/>
              <a:t>Interpolation between GEO images</a:t>
            </a:r>
          </a:p>
          <a:p>
            <a:pPr lvl="1"/>
            <a:r>
              <a:rPr lang="en-GB" sz="2400" dirty="0" smtClean="0"/>
              <a:t>Introduction </a:t>
            </a:r>
            <a:r>
              <a:rPr lang="en-GB" sz="2400" dirty="0"/>
              <a:t>to SRF shifts for FCI (no conclusions</a:t>
            </a:r>
            <a:r>
              <a:rPr lang="en-GB" sz="2400" dirty="0" smtClean="0"/>
              <a:t>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14081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On-going studies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5054" y="1139429"/>
            <a:ext cx="7547218" cy="5262675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Results for FCI</a:t>
            </a:r>
          </a:p>
          <a:p>
            <a:pPr lvl="1"/>
            <a:r>
              <a:rPr lang="en-GB" sz="2400" dirty="0" smtClean="0">
                <a:solidFill>
                  <a:schemeClr val="tx1"/>
                </a:solidFill>
              </a:rPr>
              <a:t>GEO-GEO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GEO-LEO</a:t>
            </a:r>
            <a:endParaRPr lang="en-GB" sz="2400" dirty="0" smtClean="0">
              <a:solidFill>
                <a:schemeClr val="tx1"/>
              </a:solidFill>
            </a:endParaRPr>
          </a:p>
          <a:p>
            <a:pPr marL="562722" lvl="1" indent="0">
              <a:buNone/>
            </a:pPr>
            <a:endParaRPr lang="en-GB" sz="2400" dirty="0"/>
          </a:p>
          <a:p>
            <a:r>
              <a:rPr lang="en-US" dirty="0" smtClean="0"/>
              <a:t>On-going studies</a:t>
            </a:r>
            <a:endParaRPr lang="en-GB" dirty="0"/>
          </a:p>
          <a:p>
            <a:pPr lvl="1"/>
            <a:r>
              <a:rPr lang="en-GB" sz="2400" dirty="0" smtClean="0">
                <a:solidFill>
                  <a:schemeClr val="tx1"/>
                </a:solidFill>
              </a:rPr>
              <a:t>Impact </a:t>
            </a:r>
            <a:r>
              <a:rPr lang="en-GB" sz="2400" dirty="0">
                <a:solidFill>
                  <a:schemeClr val="tx1"/>
                </a:solidFill>
              </a:rPr>
              <a:t>of reducing time window</a:t>
            </a:r>
          </a:p>
          <a:p>
            <a:pPr lvl="1"/>
            <a:r>
              <a:rPr lang="en-GB" sz="2400" dirty="0">
                <a:solidFill>
                  <a:schemeClr val="tx1"/>
                </a:solidFill>
              </a:rPr>
              <a:t>Sun-glint masking to apply to </a:t>
            </a:r>
            <a:r>
              <a:rPr lang="en-GB" sz="2400" dirty="0" smtClean="0">
                <a:solidFill>
                  <a:schemeClr val="tx1"/>
                </a:solidFill>
              </a:rPr>
              <a:t>day-time</a:t>
            </a:r>
          </a:p>
          <a:p>
            <a:pPr lvl="1"/>
            <a:r>
              <a:rPr lang="en-GB" sz="2400" dirty="0" smtClean="0">
                <a:solidFill>
                  <a:srgbClr val="38484E"/>
                </a:solidFill>
              </a:rPr>
              <a:t>Temporal </a:t>
            </a:r>
            <a:r>
              <a:rPr lang="en-GB" sz="2400" dirty="0">
                <a:solidFill>
                  <a:srgbClr val="38484E"/>
                </a:solidFill>
              </a:rPr>
              <a:t>Interpolation between GEO images</a:t>
            </a:r>
          </a:p>
          <a:p>
            <a:pPr lvl="1"/>
            <a:r>
              <a:rPr lang="en-GB" sz="2400" dirty="0" smtClean="0">
                <a:solidFill>
                  <a:schemeClr val="tx1"/>
                </a:solidFill>
              </a:rPr>
              <a:t>Introduction </a:t>
            </a:r>
            <a:r>
              <a:rPr lang="en-GB" sz="2400" dirty="0">
                <a:solidFill>
                  <a:schemeClr val="tx1"/>
                </a:solidFill>
              </a:rPr>
              <a:t>to SRF shifts for FCI (no conclusions</a:t>
            </a:r>
            <a:r>
              <a:rPr lang="en-GB" sz="2400" dirty="0" smtClean="0">
                <a:solidFill>
                  <a:schemeClr val="tx1"/>
                </a:solidFill>
              </a:rPr>
              <a:t>)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00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 interpolation test </a:t>
            </a:r>
            <a:r>
              <a:rPr lang="en-GB" dirty="0" smtClean="0">
                <a:solidFill>
                  <a:schemeClr val="accent1"/>
                </a:solidFill>
              </a:rPr>
              <a:t>| GEO-LEO case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320117" y="640814"/>
            <a:ext cx="37088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Uncertainties from algorithm inflated</a:t>
            </a: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 by 10x for plotting purposes</a:t>
            </a:r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7065" y="925852"/>
            <a:ext cx="8851141" cy="395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400" kern="0" spc="-100" dirty="0" smtClean="0">
                <a:solidFill>
                  <a:srgbClr val="CB333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GEO-LEO time interpolation</a:t>
            </a:r>
          </a:p>
          <a:p>
            <a:pPr lvl="0">
              <a:spcBef>
                <a:spcPct val="20000"/>
              </a:spcBef>
              <a:defRPr/>
            </a:pPr>
            <a:endParaRPr lang="en-GB" sz="1000" kern="0" spc="-100" dirty="0">
              <a:solidFill>
                <a:srgbClr val="CB333B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lvl="1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Dataset:  </a:t>
            </a: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SEVIRI MSG3 with IASI </a:t>
            </a:r>
            <a:r>
              <a:rPr lang="en-US" sz="1800" b="0" kern="0" spc="-100" dirty="0" err="1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MetOp</a:t>
            </a: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-B </a:t>
            </a:r>
            <a:r>
              <a:rPr lang="en-US" sz="1800" b="0" kern="0" spc="-100" dirty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 duration: 1 month</a:t>
            </a:r>
          </a:p>
          <a:p>
            <a:pPr marL="266700" lvl="1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Collocation module adaptation</a:t>
            </a:r>
          </a:p>
          <a:p>
            <a:pPr marL="723900" lvl="2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Considering 2 GEO passes per collocation</a:t>
            </a:r>
            <a:r>
              <a:rPr lang="en-150" sz="1800" b="0" i="1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en-US" sz="1800" b="0" i="1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one “before” and one “after” the LEO pass</a:t>
            </a:r>
          </a:p>
          <a:p>
            <a:pPr marL="723900" lvl="2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Storing 2 values in collocation product: </a:t>
            </a:r>
          </a:p>
          <a:p>
            <a:pPr marL="1181100" lvl="3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“mon”: closest value in time</a:t>
            </a:r>
          </a:p>
          <a:p>
            <a:pPr marL="1181100" lvl="3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“twin”: additional value</a:t>
            </a:r>
            <a:endParaRPr lang="en-US" sz="1000" b="0" kern="0" spc="-100" dirty="0" smtClean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lvl="1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Collocation filtering using nominal criteria </a:t>
            </a:r>
            <a:endParaRPr lang="en-GB" sz="1800" kern="0" spc="-100" dirty="0" smtClean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r>
              <a:rPr lang="en-GB" sz="1600" b="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Maximum </a:t>
            </a:r>
            <a:r>
              <a:rPr lang="en-GB" sz="1600" b="0" dirty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difference in |</a:t>
            </a:r>
            <a:r>
              <a:rPr lang="en-GB" sz="1600" b="0" dirty="0" err="1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dsec</a:t>
            </a:r>
            <a:r>
              <a:rPr lang="en-GB" sz="1600" b="0" dirty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(VZA)| &lt; </a:t>
            </a:r>
            <a:r>
              <a:rPr lang="en-GB" sz="1600" b="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0.01</a:t>
            </a:r>
            <a:endParaRPr lang="en-GB" sz="1600" b="0" dirty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r>
              <a:rPr lang="en-GB" sz="1600" b="0" dirty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Pixels’ max time difference |</a:t>
            </a:r>
            <a:r>
              <a:rPr lang="en-GB" sz="1600" b="0" dirty="0" err="1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dt</a:t>
            </a:r>
            <a:r>
              <a:rPr lang="en-GB" sz="1600" b="0" dirty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| &lt; 3</a:t>
            </a:r>
            <a:r>
              <a:rPr lang="en-GB" sz="1600" b="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00 s (applied on “mon” time)</a:t>
            </a: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endParaRPr lang="en-GB" sz="1000" b="0" dirty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lvl="1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800" kern="0" spc="-100" dirty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Day- and Night-time </a:t>
            </a:r>
            <a:r>
              <a:rPr lang="en-GB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endParaRPr lang="en-GB" sz="1800" kern="0" spc="-100" dirty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16" y="4858676"/>
            <a:ext cx="11860473" cy="138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28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 interpolation test </a:t>
            </a:r>
            <a:r>
              <a:rPr lang="en-GB" dirty="0">
                <a:solidFill>
                  <a:schemeClr val="accent1"/>
                </a:solidFill>
              </a:rPr>
              <a:t>| GEO-LEO case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320117" y="640814"/>
            <a:ext cx="37088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Uncertainties from algorithm inflated</a:t>
            </a: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 by 10x for plotting purposes</a:t>
            </a:r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7066" y="859863"/>
            <a:ext cx="1129268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400" kern="0" spc="-100" dirty="0" smtClean="0">
                <a:solidFill>
                  <a:srgbClr val="CB333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Verification</a:t>
            </a:r>
          </a:p>
          <a:p>
            <a:pPr lvl="0">
              <a:spcBef>
                <a:spcPct val="20000"/>
              </a:spcBef>
              <a:defRPr/>
            </a:pPr>
            <a:endParaRPr lang="en-GB" sz="1000" kern="0" spc="-100" dirty="0">
              <a:solidFill>
                <a:srgbClr val="CB333B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lvl="1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BIAS =  Tb difference between the GEO main image and the GEO twin image (15min. Difference)</a:t>
            </a:r>
            <a:endParaRPr lang="en-US" sz="1800" b="0" kern="0" spc="-100" dirty="0" smtClean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949" y="2196446"/>
            <a:ext cx="9696877" cy="41990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385664" y="1872975"/>
            <a:ext cx="2731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1800" kern="0" spc="-1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day &amp; night - land &amp; sea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86" y="2631567"/>
            <a:ext cx="194498" cy="13975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949" y="4603242"/>
            <a:ext cx="194498" cy="1397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686" y="2631567"/>
            <a:ext cx="194498" cy="13975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349" y="4603242"/>
            <a:ext cx="194498" cy="13975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174" y="2631567"/>
            <a:ext cx="194498" cy="13975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412" y="4603242"/>
            <a:ext cx="194498" cy="13975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282" y="2631567"/>
            <a:ext cx="194498" cy="1397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045" y="4603242"/>
            <a:ext cx="194498" cy="1397508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 rotWithShape="1">
          <a:blip r:embed="rId4"/>
          <a:srcRect t="31161" b="47881"/>
          <a:stretch/>
        </p:blipFill>
        <p:spPr>
          <a:xfrm>
            <a:off x="1033286" y="3395662"/>
            <a:ext cx="194498" cy="292894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/>
          </p:cNvPicPr>
          <p:nvPr/>
        </p:nvPicPr>
        <p:blipFill rotWithShape="1">
          <a:blip r:embed="rId4"/>
          <a:srcRect t="31161" b="47881"/>
          <a:stretch/>
        </p:blipFill>
        <p:spPr>
          <a:xfrm>
            <a:off x="3471686" y="3402805"/>
            <a:ext cx="194498" cy="292894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4"/>
          <a:srcRect t="31161" b="47881"/>
          <a:stretch/>
        </p:blipFill>
        <p:spPr>
          <a:xfrm>
            <a:off x="5855174" y="3402805"/>
            <a:ext cx="194498" cy="292894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 rotWithShape="1">
          <a:blip r:embed="rId4"/>
          <a:srcRect t="31161" b="47881"/>
          <a:stretch/>
        </p:blipFill>
        <p:spPr>
          <a:xfrm>
            <a:off x="8254282" y="3395662"/>
            <a:ext cx="194498" cy="292894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/>
          </p:cNvPicPr>
          <p:nvPr/>
        </p:nvPicPr>
        <p:blipFill rotWithShape="1">
          <a:blip r:embed="rId4"/>
          <a:srcRect t="31161" b="47881"/>
          <a:stretch/>
        </p:blipFill>
        <p:spPr>
          <a:xfrm>
            <a:off x="1006949" y="5366293"/>
            <a:ext cx="194498" cy="292894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 rotWithShape="1">
          <a:blip r:embed="rId4"/>
          <a:srcRect t="31161" b="47881"/>
          <a:stretch/>
        </p:blipFill>
        <p:spPr>
          <a:xfrm>
            <a:off x="3445349" y="5366293"/>
            <a:ext cx="194498" cy="292894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/>
          </p:cNvPicPr>
          <p:nvPr/>
        </p:nvPicPr>
        <p:blipFill rotWithShape="1">
          <a:blip r:embed="rId4"/>
          <a:srcRect t="31161" b="47881"/>
          <a:stretch/>
        </p:blipFill>
        <p:spPr>
          <a:xfrm>
            <a:off x="5864697" y="5373436"/>
            <a:ext cx="194498" cy="292894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/>
          </p:cNvPicPr>
          <p:nvPr/>
        </p:nvPicPr>
        <p:blipFill rotWithShape="1">
          <a:blip r:embed="rId4"/>
          <a:srcRect t="31161" b="47881"/>
          <a:stretch/>
        </p:blipFill>
        <p:spPr>
          <a:xfrm>
            <a:off x="8266045" y="5366293"/>
            <a:ext cx="194498" cy="2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7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 interpolation test </a:t>
            </a:r>
            <a:r>
              <a:rPr lang="en-GB" dirty="0">
                <a:solidFill>
                  <a:schemeClr val="accent1"/>
                </a:solidFill>
              </a:rPr>
              <a:t>| GEO-LEO case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320117" y="640814"/>
            <a:ext cx="37088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Uncertainties from algorithm inflated</a:t>
            </a: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 by 10x for plotting purposes</a:t>
            </a:r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7066" y="859863"/>
            <a:ext cx="1129268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400" kern="0" spc="-100" dirty="0" smtClean="0">
                <a:solidFill>
                  <a:srgbClr val="CB333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Verification</a:t>
            </a:r>
          </a:p>
          <a:p>
            <a:pPr lvl="0">
              <a:spcBef>
                <a:spcPct val="20000"/>
              </a:spcBef>
              <a:defRPr/>
            </a:pPr>
            <a:endParaRPr lang="en-GB" sz="1000" kern="0" spc="-100" dirty="0">
              <a:solidFill>
                <a:srgbClr val="CB333B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lvl="1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BIAS =  </a:t>
            </a:r>
            <a:r>
              <a:rPr lang="en-US" sz="1800" kern="0" spc="-100" dirty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 difference between the GEO main image and the GEO twin image (15min. Difference)</a:t>
            </a:r>
            <a:endParaRPr lang="en-US" sz="1800" b="0" kern="0" spc="-100" dirty="0" smtClean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49" y="2196446"/>
            <a:ext cx="9696877" cy="4199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85664" y="1872975"/>
            <a:ext cx="2731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1800" kern="0" spc="-1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daytime - land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86" y="2631567"/>
            <a:ext cx="194498" cy="13975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949" y="4603242"/>
            <a:ext cx="194498" cy="1397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686" y="2631567"/>
            <a:ext cx="194498" cy="13975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349" y="4603242"/>
            <a:ext cx="194498" cy="13975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174" y="2631567"/>
            <a:ext cx="194498" cy="13975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412" y="4603242"/>
            <a:ext cx="194498" cy="13975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282" y="2631567"/>
            <a:ext cx="194498" cy="1397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045" y="4603242"/>
            <a:ext cx="194498" cy="139750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 rotWithShape="1">
          <a:blip r:embed="rId4"/>
          <a:srcRect t="31161" b="47881"/>
          <a:stretch/>
        </p:blipFill>
        <p:spPr>
          <a:xfrm>
            <a:off x="1033286" y="3395662"/>
            <a:ext cx="194498" cy="292894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 rotWithShape="1">
          <a:blip r:embed="rId4"/>
          <a:srcRect t="31161" b="47881"/>
          <a:stretch/>
        </p:blipFill>
        <p:spPr>
          <a:xfrm>
            <a:off x="3471686" y="3402805"/>
            <a:ext cx="194498" cy="292894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 rotWithShape="1">
          <a:blip r:embed="rId4"/>
          <a:srcRect t="31161" b="47881"/>
          <a:stretch/>
        </p:blipFill>
        <p:spPr>
          <a:xfrm>
            <a:off x="5855174" y="3402805"/>
            <a:ext cx="194498" cy="292894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/>
          </p:cNvPicPr>
          <p:nvPr/>
        </p:nvPicPr>
        <p:blipFill rotWithShape="1">
          <a:blip r:embed="rId4"/>
          <a:srcRect t="31161" b="47881"/>
          <a:stretch/>
        </p:blipFill>
        <p:spPr>
          <a:xfrm>
            <a:off x="8254282" y="3395662"/>
            <a:ext cx="194498" cy="292894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4"/>
          <a:srcRect t="31161" b="47881"/>
          <a:stretch/>
        </p:blipFill>
        <p:spPr>
          <a:xfrm>
            <a:off x="1006949" y="5366293"/>
            <a:ext cx="194498" cy="292894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 rotWithShape="1">
          <a:blip r:embed="rId4"/>
          <a:srcRect t="31161" b="47881"/>
          <a:stretch/>
        </p:blipFill>
        <p:spPr>
          <a:xfrm>
            <a:off x="5864697" y="5373436"/>
            <a:ext cx="194498" cy="292894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/>
          </p:cNvPicPr>
          <p:nvPr/>
        </p:nvPicPr>
        <p:blipFill rotWithShape="1">
          <a:blip r:embed="rId4"/>
          <a:srcRect t="31161" b="47881"/>
          <a:stretch/>
        </p:blipFill>
        <p:spPr>
          <a:xfrm>
            <a:off x="8266045" y="5366293"/>
            <a:ext cx="194498" cy="2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92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 interpolation test </a:t>
            </a:r>
            <a:r>
              <a:rPr lang="en-GB" dirty="0">
                <a:solidFill>
                  <a:schemeClr val="accent1"/>
                </a:solidFill>
              </a:rPr>
              <a:t>| GEO-LEO case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320117" y="640814"/>
            <a:ext cx="37088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Uncertainties from algorithm inflated</a:t>
            </a: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 by 10x for plotting purposes</a:t>
            </a:r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51" y="2196446"/>
            <a:ext cx="9696872" cy="4199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85664" y="1872975"/>
            <a:ext cx="2731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1800" kern="0" spc="-1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Day - land</a:t>
            </a:r>
          </a:p>
        </p:txBody>
      </p:sp>
      <p:sp>
        <p:nvSpPr>
          <p:cNvPr id="8" name="Rectangle 7"/>
          <p:cNvSpPr/>
          <p:nvPr/>
        </p:nvSpPr>
        <p:spPr>
          <a:xfrm>
            <a:off x="717066" y="859863"/>
            <a:ext cx="1129268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400" kern="0" spc="-100" dirty="0" smtClean="0">
                <a:solidFill>
                  <a:srgbClr val="CB333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Interpolation = OFF</a:t>
            </a:r>
          </a:p>
          <a:p>
            <a:pPr lvl="0">
              <a:spcBef>
                <a:spcPct val="20000"/>
              </a:spcBef>
              <a:defRPr/>
            </a:pPr>
            <a:endParaRPr lang="en-GB" sz="1000" kern="0" spc="-100" dirty="0" smtClean="0">
              <a:solidFill>
                <a:srgbClr val="CB333B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lvl="1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BIAS =  GEO Tb </a:t>
            </a:r>
            <a:r>
              <a:rPr lang="en-150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en-US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LEO Tb (IASI)</a:t>
            </a:r>
            <a:endParaRPr lang="en-US" sz="1800" b="0" kern="0" spc="-100" dirty="0" smtClean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&quot;No&quot; Symbol 11"/>
          <p:cNvSpPr/>
          <p:nvPr/>
        </p:nvSpPr>
        <p:spPr bwMode="auto">
          <a:xfrm>
            <a:off x="3768781" y="834907"/>
            <a:ext cx="575035" cy="564695"/>
          </a:xfrm>
          <a:prstGeom prst="noSmoking">
            <a:avLst/>
          </a:prstGeom>
          <a:solidFill>
            <a:srgbClr val="CB333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467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 interpolation test </a:t>
            </a:r>
            <a:r>
              <a:rPr lang="en-GB" dirty="0">
                <a:solidFill>
                  <a:schemeClr val="accent1"/>
                </a:solidFill>
              </a:rPr>
              <a:t>| GEO-LEO case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320117" y="640814"/>
            <a:ext cx="37088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Uncertainties from algorithm inflated</a:t>
            </a: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 by 10x for plotting purposes</a:t>
            </a:r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51" y="2196446"/>
            <a:ext cx="9696872" cy="4198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85664" y="1872975"/>
            <a:ext cx="2731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1800" kern="0" spc="-1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Day - land</a:t>
            </a:r>
          </a:p>
        </p:txBody>
      </p:sp>
      <p:sp>
        <p:nvSpPr>
          <p:cNvPr id="8" name="Rectangle 7"/>
          <p:cNvSpPr/>
          <p:nvPr/>
        </p:nvSpPr>
        <p:spPr>
          <a:xfrm>
            <a:off x="717066" y="859863"/>
            <a:ext cx="1129268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400" kern="0" spc="-100" dirty="0" smtClean="0"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Interpolation = ON</a:t>
            </a:r>
          </a:p>
          <a:p>
            <a:pPr lvl="0">
              <a:spcBef>
                <a:spcPct val="20000"/>
              </a:spcBef>
              <a:defRPr/>
            </a:pPr>
            <a:endParaRPr lang="en-GB" sz="1000" kern="0" spc="-100" dirty="0">
              <a:solidFill>
                <a:srgbClr val="CB333B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lvl="1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BIAS =  GEO-GEO time interpolated Tb </a:t>
            </a:r>
            <a:r>
              <a:rPr lang="en-150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en-US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LEO Tb (IASI)</a:t>
            </a:r>
            <a:endParaRPr lang="en-US" sz="1800" b="0" kern="0" spc="-100" dirty="0" smtClean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Donut 8"/>
          <p:cNvSpPr/>
          <p:nvPr/>
        </p:nvSpPr>
        <p:spPr bwMode="auto">
          <a:xfrm>
            <a:off x="3761295" y="825481"/>
            <a:ext cx="582521" cy="560260"/>
          </a:xfrm>
          <a:prstGeom prst="donu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267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 interpolation test </a:t>
            </a:r>
            <a:r>
              <a:rPr lang="en-GB" dirty="0">
                <a:solidFill>
                  <a:schemeClr val="accent1"/>
                </a:solidFill>
              </a:rPr>
              <a:t>| GEO-LEO case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320117" y="640814"/>
            <a:ext cx="37088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Uncertainties from algorithm inflated</a:t>
            </a: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 by 10x for plotting purposes</a:t>
            </a:r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7066" y="859863"/>
            <a:ext cx="1129268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defRPr/>
            </a:pPr>
            <a:r>
              <a:rPr lang="en-US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Tb BIAS function of the time difference</a:t>
            </a:r>
            <a:endParaRPr lang="en-US" sz="1800" b="0" kern="0" spc="-100" dirty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0" i="1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ref    </a:t>
            </a: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800" i="1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reference image (LEO)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0" i="1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mon </a:t>
            </a: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800" b="0" i="1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main monitored image (GEO)</a:t>
            </a:r>
          </a:p>
          <a:p>
            <a:pPr marL="285750" lvl="1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0" i="1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twin </a:t>
            </a: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1800" b="0" i="1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additional image (GEO)</a:t>
            </a:r>
            <a:endParaRPr lang="en-US" sz="1800" kern="0" spc="-100" dirty="0" smtClean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85664" y="1872975"/>
            <a:ext cx="2731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1800" kern="0" spc="-100" dirty="0" smtClean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Day - land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58" y="2276690"/>
            <a:ext cx="1173480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17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On-going studies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5054" y="1139429"/>
            <a:ext cx="7547218" cy="5262675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Results for FCI</a:t>
            </a:r>
          </a:p>
          <a:p>
            <a:pPr lvl="1"/>
            <a:r>
              <a:rPr lang="en-GB" sz="2400" dirty="0" smtClean="0">
                <a:solidFill>
                  <a:schemeClr val="tx1"/>
                </a:solidFill>
              </a:rPr>
              <a:t>GEO-GEO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GEO-LEO</a:t>
            </a:r>
            <a:endParaRPr lang="en-GB" sz="2400" dirty="0" smtClean="0">
              <a:solidFill>
                <a:schemeClr val="tx1"/>
              </a:solidFill>
            </a:endParaRPr>
          </a:p>
          <a:p>
            <a:pPr marL="562722" lvl="1" indent="0">
              <a:buNone/>
            </a:pPr>
            <a:endParaRPr lang="en-GB" sz="2400" dirty="0"/>
          </a:p>
          <a:p>
            <a:r>
              <a:rPr lang="en-US" dirty="0" smtClean="0"/>
              <a:t>On-going studies</a:t>
            </a:r>
            <a:endParaRPr lang="en-GB" dirty="0"/>
          </a:p>
          <a:p>
            <a:pPr lvl="1"/>
            <a:r>
              <a:rPr lang="en-GB" sz="2400" dirty="0" smtClean="0">
                <a:solidFill>
                  <a:schemeClr val="tx1"/>
                </a:solidFill>
              </a:rPr>
              <a:t>Impact </a:t>
            </a:r>
            <a:r>
              <a:rPr lang="en-GB" sz="2400" dirty="0">
                <a:solidFill>
                  <a:schemeClr val="tx1"/>
                </a:solidFill>
              </a:rPr>
              <a:t>of reducing time window</a:t>
            </a:r>
          </a:p>
          <a:p>
            <a:pPr lvl="1"/>
            <a:r>
              <a:rPr lang="en-GB" sz="2400" dirty="0">
                <a:solidFill>
                  <a:schemeClr val="tx1"/>
                </a:solidFill>
              </a:rPr>
              <a:t>Sun-glint masking to apply to </a:t>
            </a:r>
            <a:r>
              <a:rPr lang="en-GB" sz="2400" dirty="0" smtClean="0">
                <a:solidFill>
                  <a:schemeClr val="tx1"/>
                </a:solidFill>
              </a:rPr>
              <a:t>day-time</a:t>
            </a:r>
          </a:p>
          <a:p>
            <a:pPr lvl="1"/>
            <a:r>
              <a:rPr lang="en-GB" sz="2400" dirty="0" smtClean="0">
                <a:solidFill>
                  <a:schemeClr val="tx1"/>
                </a:solidFill>
              </a:rPr>
              <a:t>Temporal </a:t>
            </a:r>
            <a:r>
              <a:rPr lang="en-GB" sz="2400" dirty="0">
                <a:solidFill>
                  <a:schemeClr val="tx1"/>
                </a:solidFill>
              </a:rPr>
              <a:t>Interpolation between GEO images</a:t>
            </a:r>
          </a:p>
          <a:p>
            <a:pPr lvl="1"/>
            <a:r>
              <a:rPr lang="en-GB" sz="2400" dirty="0" smtClean="0">
                <a:solidFill>
                  <a:srgbClr val="38484E"/>
                </a:solidFill>
              </a:rPr>
              <a:t>Introduction </a:t>
            </a:r>
            <a:r>
              <a:rPr lang="en-GB" sz="2400" dirty="0">
                <a:solidFill>
                  <a:srgbClr val="38484E"/>
                </a:solidFill>
              </a:rPr>
              <a:t>to SRF shifts for FCI (no conclusions</a:t>
            </a:r>
            <a:r>
              <a:rPr lang="en-GB" sz="2400" dirty="0" smtClean="0">
                <a:solidFill>
                  <a:srgbClr val="38484E"/>
                </a:solidFill>
              </a:rPr>
              <a:t>)</a:t>
            </a:r>
            <a:endParaRPr lang="en-GB" sz="2400" dirty="0">
              <a:solidFill>
                <a:srgbClr val="3848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34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53" y="1750134"/>
            <a:ext cx="11093632" cy="48038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SRF shift test </a:t>
            </a:r>
            <a:r>
              <a:rPr lang="en-GB" dirty="0">
                <a:solidFill>
                  <a:schemeClr val="accent1"/>
                </a:solidFill>
              </a:rPr>
              <a:t>| +10nm shift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320117" y="640814"/>
            <a:ext cx="37088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Uncertainties from algorithm inflated</a:t>
            </a: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 by 10x for plotting purposes</a:t>
            </a:r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7065" y="1048403"/>
            <a:ext cx="950159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defRPr/>
            </a:pPr>
            <a:r>
              <a:rPr lang="en-US" sz="1800" kern="0" spc="-100" dirty="0">
                <a:solidFill>
                  <a:srgbClr val="CB333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SRF Shift </a:t>
            </a:r>
            <a:r>
              <a:rPr lang="en-US" sz="1800" kern="0" spc="-100" dirty="0" smtClean="0">
                <a:solidFill>
                  <a:srgbClr val="CB333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Test</a:t>
            </a:r>
            <a:r>
              <a:rPr lang="en-GB" sz="14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 Motivation</a:t>
            </a:r>
            <a:endParaRPr lang="en-US" sz="1800" kern="0" spc="-100" dirty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>
              <a:spcBef>
                <a:spcPct val="20000"/>
              </a:spcBef>
              <a:defRPr/>
            </a:pP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Regression not linear for some channels </a:t>
            </a:r>
            <a:r>
              <a:rPr lang="en-150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would like to test the SRF shift - Water Vapor channels mostly</a:t>
            </a:r>
          </a:p>
        </p:txBody>
      </p:sp>
    </p:spTree>
    <p:extLst>
      <p:ext uri="{BB962C8B-B14F-4D97-AF65-F5344CB8AC3E}">
        <p14:creationId xmlns:p14="http://schemas.microsoft.com/office/powerpoint/2010/main" val="1651113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SRF shift test </a:t>
            </a:r>
            <a:r>
              <a:rPr lang="en-GB" dirty="0" smtClean="0">
                <a:solidFill>
                  <a:schemeClr val="accent1"/>
                </a:solidFill>
              </a:rPr>
              <a:t>| +10nm shift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320117" y="640814"/>
            <a:ext cx="37088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Uncertainties from algorithm inflated</a:t>
            </a: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 by 10x for plotting purposes</a:t>
            </a:r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175" y="5159057"/>
            <a:ext cx="10758488" cy="12534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221" y="1258907"/>
            <a:ext cx="3203862" cy="32287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17066" y="953153"/>
            <a:ext cx="6503866" cy="4296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400" kern="0" spc="-100" dirty="0" smtClean="0">
                <a:solidFill>
                  <a:srgbClr val="CB333B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SRF Shift Test (+10nm)</a:t>
            </a:r>
          </a:p>
          <a:p>
            <a:pPr lvl="0">
              <a:spcBef>
                <a:spcPct val="20000"/>
              </a:spcBef>
              <a:defRPr/>
            </a:pPr>
            <a:endParaRPr lang="en-GB" sz="1000" kern="0" spc="-100" dirty="0">
              <a:solidFill>
                <a:srgbClr val="CB333B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lvl="1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Collocation module adaptation</a:t>
            </a:r>
          </a:p>
          <a:p>
            <a:pPr marL="723900" lvl="2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0" kern="0" spc="-100" dirty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reation of “virtual” channels, with a SRF shifted by +10nm</a:t>
            </a:r>
          </a:p>
          <a:p>
            <a:pPr marL="723900" lvl="2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Adoption of a special naming convention: </a:t>
            </a:r>
          </a:p>
          <a:p>
            <a:pPr marL="1181100" lvl="3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“IR3.8p10nm” -&gt;  “IR3.8” “plus” “10nm”</a:t>
            </a:r>
          </a:p>
          <a:p>
            <a:pPr marL="723900" lvl="2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Shift applied just before convolution with hyperspectral</a:t>
            </a:r>
          </a:p>
          <a:p>
            <a:pPr marL="914400" lvl="3">
              <a:spcBef>
                <a:spcPct val="20000"/>
              </a:spcBef>
              <a:defRPr/>
            </a:pPr>
            <a:endParaRPr lang="en-US" sz="1000" b="0" kern="0" spc="-100" dirty="0" smtClean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lvl="1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Collocation filtering using nominal criteria </a:t>
            </a:r>
            <a:endParaRPr lang="en-GB" sz="1800" kern="0" spc="-100" dirty="0" smtClean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r>
              <a:rPr lang="en-GB" sz="1600" b="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Maximum </a:t>
            </a:r>
            <a:r>
              <a:rPr lang="en-GB" sz="1600" b="0" dirty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difference in |</a:t>
            </a:r>
            <a:r>
              <a:rPr lang="en-GB" sz="1600" b="0" dirty="0" err="1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dsec</a:t>
            </a:r>
            <a:r>
              <a:rPr lang="en-GB" sz="1600" b="0" dirty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(VZA)| &lt; </a:t>
            </a:r>
            <a:r>
              <a:rPr lang="en-GB" sz="1600" b="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0.01</a:t>
            </a:r>
            <a:endParaRPr lang="en-GB" sz="1600" b="0" dirty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r>
              <a:rPr lang="en-GB" sz="1600" b="0" dirty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Pixels’ max time difference |</a:t>
            </a:r>
            <a:r>
              <a:rPr lang="en-GB" sz="1600" b="0" dirty="0" err="1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dt</a:t>
            </a:r>
            <a:r>
              <a:rPr lang="en-GB" sz="1600" b="0" dirty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| &lt; 3</a:t>
            </a:r>
            <a:r>
              <a:rPr lang="en-GB" sz="1600" b="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00 s</a:t>
            </a: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r>
              <a:rPr lang="en-US" sz="1600" b="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Maximum viewing zenith angle VZA &lt; 50</a:t>
            </a: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r>
              <a:rPr lang="en-US" sz="1600" b="0" dirty="0" err="1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Sunglint</a:t>
            </a:r>
            <a:r>
              <a:rPr lang="en-US" sz="1600" b="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mask (IR3.8)</a:t>
            </a:r>
          </a:p>
          <a:p>
            <a:pPr marL="742950" lvl="2" indent="-285750">
              <a:buFont typeface="Arial" panose="020B0604020202020204" pitchFamily="34" charset="0"/>
              <a:buChar char="•"/>
              <a:defRPr/>
            </a:pPr>
            <a:endParaRPr lang="en-GB" sz="1000" b="0" dirty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66700" lvl="1" indent="-2667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800" kern="0" spc="-100" dirty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Day- and Night-time </a:t>
            </a:r>
            <a:r>
              <a:rPr lang="en-GB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endParaRPr lang="en-GB" sz="1800" kern="0" spc="-100" dirty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28023" y="5159057"/>
            <a:ext cx="2256257" cy="338554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US" sz="1600" b="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Not enough data yet!</a:t>
            </a:r>
            <a:endParaRPr lang="en-GB" sz="1400" b="0" dirty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191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for FCI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5054" y="1139429"/>
            <a:ext cx="7264740" cy="5262675"/>
          </a:xfrm>
        </p:spPr>
        <p:txBody>
          <a:bodyPr>
            <a:noAutofit/>
          </a:bodyPr>
          <a:lstStyle/>
          <a:p>
            <a:r>
              <a:rPr lang="en-GB" b="1" dirty="0" smtClean="0"/>
              <a:t>Results for FCI</a:t>
            </a:r>
            <a:endParaRPr lang="en-GB" b="1" dirty="0"/>
          </a:p>
          <a:p>
            <a:pPr lvl="1"/>
            <a:r>
              <a:rPr lang="en-GB" sz="2400" b="1" dirty="0" smtClean="0"/>
              <a:t>GEO-GEO</a:t>
            </a:r>
          </a:p>
          <a:p>
            <a:pPr lvl="1"/>
            <a:r>
              <a:rPr lang="en-US" sz="2400" b="1" dirty="0" smtClean="0"/>
              <a:t>GEO-LEO</a:t>
            </a:r>
            <a:endParaRPr lang="en-GB" sz="2400" b="1" dirty="0" smtClean="0"/>
          </a:p>
          <a:p>
            <a:pPr marL="562722" lvl="1" indent="0">
              <a:buNone/>
            </a:pPr>
            <a:endParaRPr lang="en-GB" sz="2400" dirty="0"/>
          </a:p>
        </p:txBody>
      </p:sp>
      <p:sp>
        <p:nvSpPr>
          <p:cNvPr id="4" name="Rectangle 3"/>
          <p:cNvSpPr/>
          <p:nvPr/>
        </p:nvSpPr>
        <p:spPr>
          <a:xfrm>
            <a:off x="6822178" y="1060095"/>
            <a:ext cx="50870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Commissioning phase!</a:t>
            </a:r>
          </a:p>
          <a:p>
            <a:endParaRPr lang="en-GB" sz="2000" b="0" spc="-100" dirty="0" smtClean="0">
              <a:solidFill>
                <a:srgbClr val="FF0000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FCI radiances not fully calibrated yet </a:t>
            </a:r>
            <a:endParaRPr lang="en-GB" sz="2000" b="0" spc="-100" dirty="0" smtClean="0">
              <a:solidFill>
                <a:srgbClr val="FF0000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Many </a:t>
            </a:r>
            <a:r>
              <a:rPr lang="en-GB" sz="2000" b="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corrections are not yet </a:t>
            </a:r>
            <a:r>
              <a:rPr lang="en-GB" sz="2000" b="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enabled (e.g. </a:t>
            </a:r>
            <a:r>
              <a:rPr lang="en-GB" sz="2000" b="0" spc="-100" dirty="0" err="1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straylight</a:t>
            </a:r>
            <a:r>
              <a:rPr lang="en-GB" sz="2000" b="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)</a:t>
            </a:r>
            <a:endParaRPr lang="en-GB" sz="2000" b="0" spc="-100" dirty="0" smtClean="0">
              <a:solidFill>
                <a:srgbClr val="FF0000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Many gaps in the data 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spc="-100" dirty="0" smtClean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Demonstration of capability, testing tools, preparing analysis</a:t>
            </a:r>
            <a:endParaRPr lang="en-GB" sz="16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249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03" y="1631476"/>
            <a:ext cx="11384025" cy="4929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SRF shift test </a:t>
            </a:r>
            <a:r>
              <a:rPr lang="en-GB" dirty="0">
                <a:solidFill>
                  <a:schemeClr val="accent1"/>
                </a:solidFill>
              </a:rPr>
              <a:t>| +10nm shift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320117" y="640814"/>
            <a:ext cx="37088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Uncertainties from algorithm inflated</a:t>
            </a: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 by 10x for plotting purposes</a:t>
            </a:r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7065" y="1048403"/>
            <a:ext cx="7135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20000"/>
              </a:spcBef>
              <a:defRPr/>
            </a:pPr>
            <a:r>
              <a:rPr lang="en-US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SRF shift applied </a:t>
            </a:r>
            <a:r>
              <a:rPr lang="en-150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en-US" sz="1800" kern="0" spc="-10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example of side-by-side results</a:t>
            </a:r>
            <a:endParaRPr lang="en-US" sz="1800" kern="0" spc="-100" dirty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82803" y="1866507"/>
            <a:ext cx="5835193" cy="2348257"/>
          </a:xfrm>
          <a:prstGeom prst="rect">
            <a:avLst/>
          </a:prstGeom>
          <a:noFill/>
          <a:ln w="28575" cap="flat" cmpd="sng" algn="ctr">
            <a:solidFill>
              <a:schemeClr val="bg1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117996" y="1872137"/>
            <a:ext cx="5835193" cy="2342627"/>
          </a:xfrm>
          <a:prstGeom prst="rect">
            <a:avLst/>
          </a:prstGeom>
          <a:noFill/>
          <a:ln w="28575" cap="flat" cmpd="sng" algn="ctr">
            <a:solidFill>
              <a:schemeClr val="bg1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83844" y="4214764"/>
            <a:ext cx="5835193" cy="2384982"/>
          </a:xfrm>
          <a:prstGeom prst="rect">
            <a:avLst/>
          </a:prstGeom>
          <a:noFill/>
          <a:ln w="28575" cap="flat" cmpd="sng" algn="ctr">
            <a:solidFill>
              <a:schemeClr val="bg1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127423" y="4214764"/>
            <a:ext cx="5835193" cy="2384982"/>
          </a:xfrm>
          <a:prstGeom prst="rect">
            <a:avLst/>
          </a:prstGeom>
          <a:noFill/>
          <a:ln w="28575" cap="flat" cmpd="sng" algn="ctr">
            <a:solidFill>
              <a:schemeClr val="bg1">
                <a:lumMod val="25000"/>
                <a:lumOff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85345" y="1059858"/>
            <a:ext cx="3675829" cy="584775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US" sz="1600" b="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Based only on 3 days of data! Analysis shall continue on a larger dataset</a:t>
            </a:r>
            <a:r>
              <a:rPr lang="en-US" sz="1400" b="0" dirty="0" smtClean="0">
                <a:solidFill>
                  <a:srgbClr val="38484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GB" sz="1400" b="0" dirty="0">
              <a:solidFill>
                <a:srgbClr val="38484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412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365" y="1291357"/>
            <a:ext cx="4298635" cy="38426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</a:t>
            </a:r>
            <a:r>
              <a:rPr lang="en-GB" dirty="0">
                <a:solidFill>
                  <a:schemeClr val="accent1"/>
                </a:solidFill>
              </a:rPr>
              <a:t>and Outlook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5054" y="757603"/>
            <a:ext cx="7055846" cy="5867399"/>
          </a:xfrm>
        </p:spPr>
        <p:txBody>
          <a:bodyPr>
            <a:noAutofit/>
          </a:bodyPr>
          <a:lstStyle/>
          <a:p>
            <a:r>
              <a:rPr lang="en-GB" sz="2000" dirty="0" smtClean="0"/>
              <a:t>GEO-GEO </a:t>
            </a:r>
            <a:r>
              <a:rPr lang="en-GB" sz="2000" dirty="0"/>
              <a:t>inter-comparisons can</a:t>
            </a:r>
          </a:p>
          <a:p>
            <a:pPr lvl="1"/>
            <a:r>
              <a:rPr lang="en-GB" sz="1600" dirty="0"/>
              <a:t>Identify processing artefacts (e.g. striping)</a:t>
            </a:r>
          </a:p>
          <a:p>
            <a:pPr lvl="1"/>
            <a:r>
              <a:rPr lang="en-GB" sz="1600" dirty="0"/>
              <a:t>Identify diurnal calibration variations</a:t>
            </a:r>
          </a:p>
          <a:p>
            <a:pPr lvl="1"/>
            <a:r>
              <a:rPr lang="en-GB" sz="1600" dirty="0"/>
              <a:t>Confirm consistency with </a:t>
            </a:r>
            <a:r>
              <a:rPr lang="en-GB" sz="1600" dirty="0" smtClean="0"/>
              <a:t>SEVIRI</a:t>
            </a:r>
          </a:p>
          <a:p>
            <a:pPr lvl="1"/>
            <a:endParaRPr lang="en-GB" sz="1100" dirty="0"/>
          </a:p>
          <a:p>
            <a:r>
              <a:rPr lang="en-GB" sz="2000" dirty="0"/>
              <a:t>GEO-LEO IR inter-calibration can</a:t>
            </a:r>
          </a:p>
          <a:p>
            <a:pPr lvl="1"/>
            <a:r>
              <a:rPr lang="en-GB" sz="1600" dirty="0"/>
              <a:t>Quantify absolute radiometric calibration (</a:t>
            </a:r>
            <a:r>
              <a:rPr lang="en-GB" sz="1600" dirty="0" err="1"/>
              <a:t>wrt</a:t>
            </a:r>
            <a:r>
              <a:rPr lang="en-GB" sz="1600" dirty="0"/>
              <a:t> IASI + CrIS)</a:t>
            </a:r>
          </a:p>
          <a:p>
            <a:pPr lvl="1"/>
            <a:r>
              <a:rPr lang="en-GB" sz="1600" dirty="0"/>
              <a:t>Provide radiometric corrections if needed</a:t>
            </a:r>
          </a:p>
          <a:p>
            <a:pPr marL="562722" lvl="1" indent="0">
              <a:buNone/>
            </a:pPr>
            <a:endParaRPr lang="en-GB" sz="1100" dirty="0"/>
          </a:p>
          <a:p>
            <a:r>
              <a:rPr lang="en-GB" sz="2000" dirty="0"/>
              <a:t>Impact of reducing time </a:t>
            </a:r>
            <a:r>
              <a:rPr lang="en-GB" sz="2000" dirty="0" smtClean="0"/>
              <a:t>window</a:t>
            </a:r>
            <a:endParaRPr lang="en-GB" sz="2000" dirty="0"/>
          </a:p>
          <a:p>
            <a:pPr lvl="1"/>
            <a:r>
              <a:rPr lang="en-US" sz="1600" dirty="0" smtClean="0"/>
              <a:t>To be repeated on a longer dataset</a:t>
            </a:r>
          </a:p>
          <a:p>
            <a:pPr lvl="1"/>
            <a:r>
              <a:rPr lang="en-US" sz="1600" dirty="0" smtClean="0"/>
              <a:t>Using </a:t>
            </a:r>
            <a:r>
              <a:rPr lang="en-US" sz="1600" dirty="0" err="1" smtClean="0"/>
              <a:t>CrIS</a:t>
            </a:r>
            <a:r>
              <a:rPr lang="en-US" sz="1600" dirty="0" smtClean="0"/>
              <a:t> as a additional reference is planned</a:t>
            </a:r>
          </a:p>
          <a:p>
            <a:pPr lvl="1"/>
            <a:r>
              <a:rPr lang="en-US" sz="1600" dirty="0" smtClean="0"/>
              <a:t>Improving daytime collocations with time interpolation to be tested </a:t>
            </a:r>
            <a:r>
              <a:rPr lang="en-US" sz="1600" dirty="0"/>
              <a:t>w</a:t>
            </a:r>
            <a:r>
              <a:rPr lang="en-US" sz="1600" dirty="0" smtClean="0"/>
              <a:t>ith FCI </a:t>
            </a:r>
            <a:r>
              <a:rPr lang="en-150" sz="1600" i="1" dirty="0" smtClean="0"/>
              <a:t>–</a:t>
            </a:r>
            <a:r>
              <a:rPr lang="en-US" sz="1600" i="1" dirty="0" smtClean="0"/>
              <a:t> benefit increased with smaller time windows</a:t>
            </a:r>
          </a:p>
          <a:p>
            <a:pPr lvl="1"/>
            <a:r>
              <a:rPr lang="en-US" sz="1600" dirty="0" smtClean="0"/>
              <a:t>Increasing the number of collocations by mixing different source references (IASI-B, IASI-C, CrIS-20 and CrIS-21) ?</a:t>
            </a:r>
            <a:endParaRPr lang="en-GB" sz="1600" dirty="0"/>
          </a:p>
          <a:p>
            <a:pPr lvl="1"/>
            <a:r>
              <a:rPr lang="en-US" sz="1600" dirty="0" smtClean="0"/>
              <a:t>Simple implementation of </a:t>
            </a:r>
            <a:r>
              <a:rPr lang="en-US" sz="1600" dirty="0" err="1" smtClean="0"/>
              <a:t>sunglint</a:t>
            </a:r>
            <a:r>
              <a:rPr lang="en-US" sz="1600" dirty="0" smtClean="0"/>
              <a:t> mask in GEO-LEO seems sufficient</a:t>
            </a:r>
            <a:endParaRPr lang="en-GB" sz="1600" dirty="0"/>
          </a:p>
          <a:p>
            <a:pPr lvl="1"/>
            <a:endParaRPr lang="en-GB" sz="1100" dirty="0"/>
          </a:p>
          <a:p>
            <a:r>
              <a:rPr lang="en-GB" sz="2000" dirty="0" smtClean="0">
                <a:solidFill>
                  <a:srgbClr val="38484E"/>
                </a:solidFill>
              </a:rPr>
              <a:t>SRF </a:t>
            </a:r>
            <a:r>
              <a:rPr lang="en-GB" sz="2000" dirty="0">
                <a:solidFill>
                  <a:srgbClr val="38484E"/>
                </a:solidFill>
              </a:rPr>
              <a:t>shifts for FCI </a:t>
            </a:r>
            <a:endParaRPr lang="en-GB" sz="2000" dirty="0" smtClean="0">
              <a:solidFill>
                <a:srgbClr val="38484E"/>
              </a:solidFill>
            </a:endParaRPr>
          </a:p>
          <a:p>
            <a:pPr lvl="1"/>
            <a:r>
              <a:rPr lang="en-GB" sz="1600" dirty="0" smtClean="0">
                <a:solidFill>
                  <a:srgbClr val="38484E"/>
                </a:solidFill>
              </a:rPr>
              <a:t>Test set-up, waiting for more FCI data</a:t>
            </a:r>
            <a:endParaRPr lang="en-GB" sz="1600" dirty="0">
              <a:solidFill>
                <a:schemeClr val="accent1"/>
              </a:solidFill>
            </a:endParaRPr>
          </a:p>
        </p:txBody>
      </p:sp>
      <p:sp>
        <p:nvSpPr>
          <p:cNvPr id="5" name="Text Placeholder 4"/>
          <p:cNvSpPr txBox="1">
            <a:spLocks/>
          </p:cNvSpPr>
          <p:nvPr/>
        </p:nvSpPr>
        <p:spPr bwMode="auto">
          <a:xfrm>
            <a:off x="7893365" y="5307917"/>
            <a:ext cx="3866965" cy="9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2800" b="0" kern="0" dirty="0" smtClean="0">
                <a:solidFill>
                  <a:srgbClr val="38484E"/>
                </a:solidFill>
                <a:latin typeface="Bahnschrift SemiLight"/>
              </a:rPr>
              <a:t>Thank you!</a:t>
            </a:r>
          </a:p>
          <a:p>
            <a:r>
              <a:rPr lang="en-GB" sz="2000" b="0" kern="0" dirty="0" smtClean="0">
                <a:solidFill>
                  <a:srgbClr val="38484E"/>
                </a:solidFill>
                <a:latin typeface="Bahnschrift Light"/>
                <a:ea typeface="Roboto Light" panose="02000000000000000000" pitchFamily="2" charset="0"/>
              </a:rPr>
              <a:t>Questions are welcome.</a:t>
            </a:r>
            <a:endParaRPr lang="en-GB" sz="2000" b="0" kern="0" dirty="0">
              <a:solidFill>
                <a:srgbClr val="38484E"/>
              </a:solidFill>
              <a:latin typeface="Bahnschrift Light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400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FCI SRFs in regard to IASI and </a:t>
            </a:r>
            <a:r>
              <a:rPr lang="en-US" dirty="0" err="1" smtClean="0"/>
              <a:t>CrIS</a:t>
            </a:r>
            <a:r>
              <a:rPr lang="en-US" dirty="0" smtClean="0"/>
              <a:t> spectra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47" y="3671942"/>
            <a:ext cx="10800000" cy="2636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28" y="873186"/>
            <a:ext cx="10800000" cy="2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78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8056494" y="1227636"/>
            <a:ext cx="3977102" cy="5480052"/>
            <a:chOff x="8056494" y="1227636"/>
            <a:chExt cx="3977102" cy="5480052"/>
          </a:xfrm>
        </p:grpSpPr>
        <p:pic>
          <p:nvPicPr>
            <p:cNvPr id="34" name="Picture 3" descr="H:\MY DOCUMENTS\plots\plot_rad_srf_ieee.pn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56494" y="4196262"/>
              <a:ext cx="3977102" cy="2511426"/>
            </a:xfrm>
            <a:prstGeom prst="rect">
              <a:avLst/>
            </a:prstGeom>
            <a:noFill/>
          </p:spPr>
        </p:pic>
        <p:pic>
          <p:nvPicPr>
            <p:cNvPr id="35" name="Picture 3" descr="H:\MY DOCUMENTS\plots\plot_rad_srf_ieee.png"/>
            <p:cNvPicPr>
              <a:picLocks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6494" y="1227636"/>
              <a:ext cx="3977102" cy="2511426"/>
            </a:xfrm>
            <a:prstGeom prst="rect">
              <a:avLst/>
            </a:prstGeom>
            <a:noFill/>
          </p:spPr>
        </p:pic>
        <p:cxnSp>
          <p:nvCxnSpPr>
            <p:cNvPr id="36" name="Straight Arrow Connector 35"/>
            <p:cNvCxnSpPr/>
            <p:nvPr/>
          </p:nvCxnSpPr>
          <p:spPr>
            <a:xfrm>
              <a:off x="11557591" y="3379062"/>
              <a:ext cx="0" cy="2405050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8793126" y="3379062"/>
              <a:ext cx="3544" cy="1050518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8934893" y="3381045"/>
              <a:ext cx="3544" cy="1050518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9073116" y="3394911"/>
              <a:ext cx="3544" cy="1050518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0" name="Straight Arrow Connector 39"/>
            <p:cNvCxnSpPr/>
            <p:nvPr/>
          </p:nvCxnSpPr>
          <p:spPr>
            <a:xfrm flipH="1">
              <a:off x="9211339" y="3408203"/>
              <a:ext cx="3544" cy="1173384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9391186" y="3401591"/>
              <a:ext cx="7089" cy="1179996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9705712" y="3408203"/>
              <a:ext cx="7089" cy="1461509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10045045" y="3392586"/>
              <a:ext cx="28910" cy="1817367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4" name="TextBox 43"/>
            <p:cNvSpPr txBox="1"/>
            <p:nvPr/>
          </p:nvSpPr>
          <p:spPr>
            <a:xfrm>
              <a:off x="8793126" y="3739062"/>
              <a:ext cx="2764465" cy="27699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accent6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  <a:latin typeface="Tahoma Bold"/>
                  <a:ea typeface="Tahoma Bold"/>
                  <a:cs typeface="Tahoma Bold"/>
                  <a:sym typeface="Tahoma Bold"/>
                </a:rPr>
                <a:t>Spectral Band Adjustment Factors</a:t>
              </a:r>
              <a:endParaRPr kumimoji="0" lang="en-GB" sz="120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211339" y="4506100"/>
              <a:ext cx="2764465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  <a:latin typeface="Tahoma Bold"/>
                  <a:ea typeface="Tahoma Bold"/>
                  <a:cs typeface="Tahoma Bold"/>
                  <a:sym typeface="Tahoma Bold"/>
                </a:rPr>
                <a:t>FCI SRFs</a:t>
              </a:r>
              <a:endParaRPr kumimoji="0" lang="en-GB" sz="120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211339" y="1630278"/>
              <a:ext cx="2764465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  <a:latin typeface="Tahoma Bold"/>
                  <a:ea typeface="Tahoma Bold"/>
                  <a:cs typeface="Tahoma Bold"/>
                  <a:sym typeface="Tahoma Bold"/>
                </a:rPr>
                <a:t>SEVIRI SRFs</a:t>
              </a:r>
              <a:endParaRPr kumimoji="0" lang="en-GB" sz="120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endParaRP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8050834" y="993531"/>
            <a:ext cx="4141166" cy="274553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GEO-GEO inter-comparison algorithm: FCI-SEVIRI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87584" y="1351320"/>
            <a:ext cx="3095625" cy="2381250"/>
            <a:chOff x="5687512" y="1513102"/>
            <a:chExt cx="6219349" cy="4762500"/>
          </a:xfrm>
        </p:grpSpPr>
        <p:pic>
          <p:nvPicPr>
            <p:cNvPr id="5" name="Picture 2" descr="Full eisc Earth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366" y="1513102"/>
              <a:ext cx="4762500" cy="4762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3"/>
            <p:cNvSpPr/>
            <p:nvPr/>
          </p:nvSpPr>
          <p:spPr>
            <a:xfrm>
              <a:off x="5687512" y="3566258"/>
              <a:ext cx="6219349" cy="874941"/>
            </a:xfrm>
            <a:custGeom>
              <a:avLst/>
              <a:gdLst>
                <a:gd name="connsiteX0" fmla="*/ 0 w 5940611"/>
                <a:gd name="connsiteY0" fmla="*/ 546847 h 1093694"/>
                <a:gd name="connsiteX1" fmla="*/ 2970306 w 5940611"/>
                <a:gd name="connsiteY1" fmla="*/ 0 h 1093694"/>
                <a:gd name="connsiteX2" fmla="*/ 5940612 w 5940611"/>
                <a:gd name="connsiteY2" fmla="*/ 546847 h 1093694"/>
                <a:gd name="connsiteX3" fmla="*/ 2970306 w 5940611"/>
                <a:gd name="connsiteY3" fmla="*/ 1093694 h 1093694"/>
                <a:gd name="connsiteX4" fmla="*/ 0 w 5940611"/>
                <a:gd name="connsiteY4" fmla="*/ 546847 h 1093694"/>
                <a:gd name="connsiteX0" fmla="*/ 138800 w 6079412"/>
                <a:gd name="connsiteY0" fmla="*/ 556886 h 1103733"/>
                <a:gd name="connsiteX1" fmla="*/ 755297 w 6079412"/>
                <a:gd name="connsiteY1" fmla="*/ 228792 h 1103733"/>
                <a:gd name="connsiteX2" fmla="*/ 3109106 w 6079412"/>
                <a:gd name="connsiteY2" fmla="*/ 10039 h 1103733"/>
                <a:gd name="connsiteX3" fmla="*/ 6079412 w 6079412"/>
                <a:gd name="connsiteY3" fmla="*/ 556886 h 1103733"/>
                <a:gd name="connsiteX4" fmla="*/ 3109106 w 6079412"/>
                <a:gd name="connsiteY4" fmla="*/ 1103733 h 1103733"/>
                <a:gd name="connsiteX5" fmla="*/ 138800 w 6079412"/>
                <a:gd name="connsiteY5" fmla="*/ 556886 h 1103733"/>
                <a:gd name="connsiteX0" fmla="*/ 138800 w 6079412"/>
                <a:gd name="connsiteY0" fmla="*/ 556886 h 1103733"/>
                <a:gd name="connsiteX1" fmla="*/ 755297 w 6079412"/>
                <a:gd name="connsiteY1" fmla="*/ 228792 h 1103733"/>
                <a:gd name="connsiteX2" fmla="*/ 3109106 w 6079412"/>
                <a:gd name="connsiteY2" fmla="*/ 10039 h 1103733"/>
                <a:gd name="connsiteX3" fmla="*/ 6079412 w 6079412"/>
                <a:gd name="connsiteY3" fmla="*/ 556886 h 1103733"/>
                <a:gd name="connsiteX4" fmla="*/ 3109106 w 6079412"/>
                <a:gd name="connsiteY4" fmla="*/ 1103733 h 1103733"/>
                <a:gd name="connsiteX5" fmla="*/ 138800 w 6079412"/>
                <a:gd name="connsiteY5" fmla="*/ 556886 h 1103733"/>
                <a:gd name="connsiteX0" fmla="*/ 138800 w 6219349"/>
                <a:gd name="connsiteY0" fmla="*/ 547341 h 1094188"/>
                <a:gd name="connsiteX1" fmla="*/ 755297 w 6219349"/>
                <a:gd name="connsiteY1" fmla="*/ 219247 h 1094188"/>
                <a:gd name="connsiteX2" fmla="*/ 3109106 w 6219349"/>
                <a:gd name="connsiteY2" fmla="*/ 494 h 1094188"/>
                <a:gd name="connsiteX3" fmla="*/ 5467973 w 6219349"/>
                <a:gd name="connsiteY3" fmla="*/ 277863 h 1094188"/>
                <a:gd name="connsiteX4" fmla="*/ 6079412 w 6219349"/>
                <a:gd name="connsiteY4" fmla="*/ 547341 h 1094188"/>
                <a:gd name="connsiteX5" fmla="*/ 3109106 w 6219349"/>
                <a:gd name="connsiteY5" fmla="*/ 1094188 h 1094188"/>
                <a:gd name="connsiteX6" fmla="*/ 138800 w 6219349"/>
                <a:gd name="connsiteY6" fmla="*/ 547341 h 1094188"/>
                <a:gd name="connsiteX0" fmla="*/ 3109106 w 6219349"/>
                <a:gd name="connsiteY0" fmla="*/ 0 h 1093694"/>
                <a:gd name="connsiteX1" fmla="*/ 5467973 w 6219349"/>
                <a:gd name="connsiteY1" fmla="*/ 277369 h 1093694"/>
                <a:gd name="connsiteX2" fmla="*/ 6079412 w 6219349"/>
                <a:gd name="connsiteY2" fmla="*/ 546847 h 1093694"/>
                <a:gd name="connsiteX3" fmla="*/ 3109106 w 6219349"/>
                <a:gd name="connsiteY3" fmla="*/ 1093694 h 1093694"/>
                <a:gd name="connsiteX4" fmla="*/ 138800 w 6219349"/>
                <a:gd name="connsiteY4" fmla="*/ 546847 h 1093694"/>
                <a:gd name="connsiteX5" fmla="*/ 755297 w 6219349"/>
                <a:gd name="connsiteY5" fmla="*/ 218753 h 1093694"/>
                <a:gd name="connsiteX6" fmla="*/ 3200546 w 6219349"/>
                <a:gd name="connsiteY6" fmla="*/ 91440 h 1093694"/>
                <a:gd name="connsiteX0" fmla="*/ 3109106 w 6219349"/>
                <a:gd name="connsiteY0" fmla="*/ 20300 h 1113994"/>
                <a:gd name="connsiteX1" fmla="*/ 5467973 w 6219349"/>
                <a:gd name="connsiteY1" fmla="*/ 297669 h 1113994"/>
                <a:gd name="connsiteX2" fmla="*/ 6079412 w 6219349"/>
                <a:gd name="connsiteY2" fmla="*/ 567147 h 1113994"/>
                <a:gd name="connsiteX3" fmla="*/ 3109106 w 6219349"/>
                <a:gd name="connsiteY3" fmla="*/ 1113994 h 1113994"/>
                <a:gd name="connsiteX4" fmla="*/ 138800 w 6219349"/>
                <a:gd name="connsiteY4" fmla="*/ 567147 h 1113994"/>
                <a:gd name="connsiteX5" fmla="*/ 755297 w 6219349"/>
                <a:gd name="connsiteY5" fmla="*/ 239053 h 1113994"/>
                <a:gd name="connsiteX6" fmla="*/ 3106761 w 6219349"/>
                <a:gd name="connsiteY6" fmla="*/ 25771 h 1113994"/>
                <a:gd name="connsiteX0" fmla="*/ 3109106 w 6219349"/>
                <a:gd name="connsiteY0" fmla="*/ 0 h 1093694"/>
                <a:gd name="connsiteX1" fmla="*/ 5467973 w 6219349"/>
                <a:gd name="connsiteY1" fmla="*/ 277369 h 1093694"/>
                <a:gd name="connsiteX2" fmla="*/ 6079412 w 6219349"/>
                <a:gd name="connsiteY2" fmla="*/ 546847 h 1093694"/>
                <a:gd name="connsiteX3" fmla="*/ 3109106 w 6219349"/>
                <a:gd name="connsiteY3" fmla="*/ 1093694 h 1093694"/>
                <a:gd name="connsiteX4" fmla="*/ 138800 w 6219349"/>
                <a:gd name="connsiteY4" fmla="*/ 546847 h 1093694"/>
                <a:gd name="connsiteX5" fmla="*/ 755297 w 6219349"/>
                <a:gd name="connsiteY5" fmla="*/ 218753 h 1093694"/>
                <a:gd name="connsiteX6" fmla="*/ 3556146 w 6219349"/>
                <a:gd name="connsiteY6" fmla="*/ 423594 h 1093694"/>
                <a:gd name="connsiteX0" fmla="*/ 3343568 w 6219349"/>
                <a:gd name="connsiteY0" fmla="*/ 0 h 1625140"/>
                <a:gd name="connsiteX1" fmla="*/ 5467973 w 6219349"/>
                <a:gd name="connsiteY1" fmla="*/ 808815 h 1625140"/>
                <a:gd name="connsiteX2" fmla="*/ 6079412 w 6219349"/>
                <a:gd name="connsiteY2" fmla="*/ 1078293 h 1625140"/>
                <a:gd name="connsiteX3" fmla="*/ 3109106 w 6219349"/>
                <a:gd name="connsiteY3" fmla="*/ 1625140 h 1625140"/>
                <a:gd name="connsiteX4" fmla="*/ 138800 w 6219349"/>
                <a:gd name="connsiteY4" fmla="*/ 1078293 h 1625140"/>
                <a:gd name="connsiteX5" fmla="*/ 755297 w 6219349"/>
                <a:gd name="connsiteY5" fmla="*/ 750199 h 1625140"/>
                <a:gd name="connsiteX6" fmla="*/ 3556146 w 6219349"/>
                <a:gd name="connsiteY6" fmla="*/ 955040 h 1625140"/>
                <a:gd name="connsiteX0" fmla="*/ 3343568 w 6219349"/>
                <a:gd name="connsiteY0" fmla="*/ 0 h 1625140"/>
                <a:gd name="connsiteX1" fmla="*/ 5467973 w 6219349"/>
                <a:gd name="connsiteY1" fmla="*/ 808815 h 1625140"/>
                <a:gd name="connsiteX2" fmla="*/ 6079412 w 6219349"/>
                <a:gd name="connsiteY2" fmla="*/ 1078293 h 1625140"/>
                <a:gd name="connsiteX3" fmla="*/ 3109106 w 6219349"/>
                <a:gd name="connsiteY3" fmla="*/ 1625140 h 1625140"/>
                <a:gd name="connsiteX4" fmla="*/ 138800 w 6219349"/>
                <a:gd name="connsiteY4" fmla="*/ 1078293 h 1625140"/>
                <a:gd name="connsiteX5" fmla="*/ 755297 w 6219349"/>
                <a:gd name="connsiteY5" fmla="*/ 750199 h 1625140"/>
                <a:gd name="connsiteX6" fmla="*/ 3556146 w 6219349"/>
                <a:gd name="connsiteY6" fmla="*/ 955040 h 1625140"/>
                <a:gd name="connsiteX0" fmla="*/ 3656183 w 6219349"/>
                <a:gd name="connsiteY0" fmla="*/ 0 h 1242186"/>
                <a:gd name="connsiteX1" fmla="*/ 5467973 w 6219349"/>
                <a:gd name="connsiteY1" fmla="*/ 425861 h 1242186"/>
                <a:gd name="connsiteX2" fmla="*/ 6079412 w 6219349"/>
                <a:gd name="connsiteY2" fmla="*/ 695339 h 1242186"/>
                <a:gd name="connsiteX3" fmla="*/ 3109106 w 6219349"/>
                <a:gd name="connsiteY3" fmla="*/ 1242186 h 1242186"/>
                <a:gd name="connsiteX4" fmla="*/ 138800 w 6219349"/>
                <a:gd name="connsiteY4" fmla="*/ 695339 h 1242186"/>
                <a:gd name="connsiteX5" fmla="*/ 755297 w 6219349"/>
                <a:gd name="connsiteY5" fmla="*/ 367245 h 1242186"/>
                <a:gd name="connsiteX6" fmla="*/ 3556146 w 6219349"/>
                <a:gd name="connsiteY6" fmla="*/ 572086 h 1242186"/>
                <a:gd name="connsiteX0" fmla="*/ 3656183 w 6219349"/>
                <a:gd name="connsiteY0" fmla="*/ 8 h 1242194"/>
                <a:gd name="connsiteX1" fmla="*/ 5467973 w 6219349"/>
                <a:gd name="connsiteY1" fmla="*/ 425869 h 1242194"/>
                <a:gd name="connsiteX2" fmla="*/ 6079412 w 6219349"/>
                <a:gd name="connsiteY2" fmla="*/ 695347 h 1242194"/>
                <a:gd name="connsiteX3" fmla="*/ 3109106 w 6219349"/>
                <a:gd name="connsiteY3" fmla="*/ 1242194 h 1242194"/>
                <a:gd name="connsiteX4" fmla="*/ 138800 w 6219349"/>
                <a:gd name="connsiteY4" fmla="*/ 695347 h 1242194"/>
                <a:gd name="connsiteX5" fmla="*/ 755297 w 6219349"/>
                <a:gd name="connsiteY5" fmla="*/ 367253 h 1242194"/>
                <a:gd name="connsiteX6" fmla="*/ 3556146 w 6219349"/>
                <a:gd name="connsiteY6" fmla="*/ 572094 h 1242194"/>
                <a:gd name="connsiteX0" fmla="*/ 5309137 w 6219349"/>
                <a:gd name="connsiteY0" fmla="*/ 43256 h 898581"/>
                <a:gd name="connsiteX1" fmla="*/ 5467973 w 6219349"/>
                <a:gd name="connsiteY1" fmla="*/ 82256 h 898581"/>
                <a:gd name="connsiteX2" fmla="*/ 6079412 w 6219349"/>
                <a:gd name="connsiteY2" fmla="*/ 351734 h 898581"/>
                <a:gd name="connsiteX3" fmla="*/ 3109106 w 6219349"/>
                <a:gd name="connsiteY3" fmla="*/ 898581 h 898581"/>
                <a:gd name="connsiteX4" fmla="*/ 138800 w 6219349"/>
                <a:gd name="connsiteY4" fmla="*/ 351734 h 898581"/>
                <a:gd name="connsiteX5" fmla="*/ 755297 w 6219349"/>
                <a:gd name="connsiteY5" fmla="*/ 23640 h 898581"/>
                <a:gd name="connsiteX6" fmla="*/ 3556146 w 6219349"/>
                <a:gd name="connsiteY6" fmla="*/ 228481 h 898581"/>
                <a:gd name="connsiteX0" fmla="*/ 5445906 w 6219349"/>
                <a:gd name="connsiteY0" fmla="*/ 148763 h 898581"/>
                <a:gd name="connsiteX1" fmla="*/ 5467973 w 6219349"/>
                <a:gd name="connsiteY1" fmla="*/ 82256 h 898581"/>
                <a:gd name="connsiteX2" fmla="*/ 6079412 w 6219349"/>
                <a:gd name="connsiteY2" fmla="*/ 351734 h 898581"/>
                <a:gd name="connsiteX3" fmla="*/ 3109106 w 6219349"/>
                <a:gd name="connsiteY3" fmla="*/ 898581 h 898581"/>
                <a:gd name="connsiteX4" fmla="*/ 138800 w 6219349"/>
                <a:gd name="connsiteY4" fmla="*/ 351734 h 898581"/>
                <a:gd name="connsiteX5" fmla="*/ 755297 w 6219349"/>
                <a:gd name="connsiteY5" fmla="*/ 23640 h 898581"/>
                <a:gd name="connsiteX6" fmla="*/ 3556146 w 6219349"/>
                <a:gd name="connsiteY6" fmla="*/ 228481 h 898581"/>
                <a:gd name="connsiteX0" fmla="*/ 5467973 w 6219349"/>
                <a:gd name="connsiteY0" fmla="*/ 82256 h 898581"/>
                <a:gd name="connsiteX1" fmla="*/ 6079412 w 6219349"/>
                <a:gd name="connsiteY1" fmla="*/ 351734 h 898581"/>
                <a:gd name="connsiteX2" fmla="*/ 3109106 w 6219349"/>
                <a:gd name="connsiteY2" fmla="*/ 898581 h 898581"/>
                <a:gd name="connsiteX3" fmla="*/ 138800 w 6219349"/>
                <a:gd name="connsiteY3" fmla="*/ 351734 h 898581"/>
                <a:gd name="connsiteX4" fmla="*/ 755297 w 6219349"/>
                <a:gd name="connsiteY4" fmla="*/ 23640 h 898581"/>
                <a:gd name="connsiteX5" fmla="*/ 3556146 w 6219349"/>
                <a:gd name="connsiteY5" fmla="*/ 228481 h 898581"/>
                <a:gd name="connsiteX0" fmla="*/ 5467973 w 6219349"/>
                <a:gd name="connsiteY0" fmla="*/ 290527 h 1106852"/>
                <a:gd name="connsiteX1" fmla="*/ 6079412 w 6219349"/>
                <a:gd name="connsiteY1" fmla="*/ 560005 h 1106852"/>
                <a:gd name="connsiteX2" fmla="*/ 3109106 w 6219349"/>
                <a:gd name="connsiteY2" fmla="*/ 1106852 h 1106852"/>
                <a:gd name="connsiteX3" fmla="*/ 138800 w 6219349"/>
                <a:gd name="connsiteY3" fmla="*/ 560005 h 1106852"/>
                <a:gd name="connsiteX4" fmla="*/ 755297 w 6219349"/>
                <a:gd name="connsiteY4" fmla="*/ 231911 h 1106852"/>
                <a:gd name="connsiteX5" fmla="*/ 1367838 w 6219349"/>
                <a:gd name="connsiteY5" fmla="*/ 26445 h 1106852"/>
                <a:gd name="connsiteX0" fmla="*/ 5467973 w 6219349"/>
                <a:gd name="connsiteY0" fmla="*/ 294093 h 1110418"/>
                <a:gd name="connsiteX1" fmla="*/ 6079412 w 6219349"/>
                <a:gd name="connsiteY1" fmla="*/ 563571 h 1110418"/>
                <a:gd name="connsiteX2" fmla="*/ 3109106 w 6219349"/>
                <a:gd name="connsiteY2" fmla="*/ 1110418 h 1110418"/>
                <a:gd name="connsiteX3" fmla="*/ 138800 w 6219349"/>
                <a:gd name="connsiteY3" fmla="*/ 563571 h 1110418"/>
                <a:gd name="connsiteX4" fmla="*/ 755297 w 6219349"/>
                <a:gd name="connsiteY4" fmla="*/ 235477 h 1110418"/>
                <a:gd name="connsiteX5" fmla="*/ 2598761 w 6219349"/>
                <a:gd name="connsiteY5" fmla="*/ 26104 h 1110418"/>
                <a:gd name="connsiteX0" fmla="*/ 5467973 w 6219349"/>
                <a:gd name="connsiteY0" fmla="*/ 268064 h 1084389"/>
                <a:gd name="connsiteX1" fmla="*/ 6079412 w 6219349"/>
                <a:gd name="connsiteY1" fmla="*/ 537542 h 1084389"/>
                <a:gd name="connsiteX2" fmla="*/ 3109106 w 6219349"/>
                <a:gd name="connsiteY2" fmla="*/ 1084389 h 1084389"/>
                <a:gd name="connsiteX3" fmla="*/ 138800 w 6219349"/>
                <a:gd name="connsiteY3" fmla="*/ 537542 h 1084389"/>
                <a:gd name="connsiteX4" fmla="*/ 755297 w 6219349"/>
                <a:gd name="connsiteY4" fmla="*/ 209448 h 1084389"/>
                <a:gd name="connsiteX5" fmla="*/ 2598761 w 6219349"/>
                <a:gd name="connsiteY5" fmla="*/ 75 h 1084389"/>
                <a:gd name="connsiteX0" fmla="*/ 5467973 w 6219349"/>
                <a:gd name="connsiteY0" fmla="*/ 58616 h 874941"/>
                <a:gd name="connsiteX1" fmla="*/ 6079412 w 6219349"/>
                <a:gd name="connsiteY1" fmla="*/ 328094 h 874941"/>
                <a:gd name="connsiteX2" fmla="*/ 3109106 w 6219349"/>
                <a:gd name="connsiteY2" fmla="*/ 874941 h 874941"/>
                <a:gd name="connsiteX3" fmla="*/ 138800 w 6219349"/>
                <a:gd name="connsiteY3" fmla="*/ 328094 h 874941"/>
                <a:gd name="connsiteX4" fmla="*/ 755297 w 6219349"/>
                <a:gd name="connsiteY4" fmla="*/ 0 h 874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9349" h="874941">
                  <a:moveTo>
                    <a:pt x="5467973" y="58616"/>
                  </a:moveTo>
                  <a:cubicBezTo>
                    <a:pt x="5963024" y="149757"/>
                    <a:pt x="6472556" y="192040"/>
                    <a:pt x="6079412" y="328094"/>
                  </a:cubicBezTo>
                  <a:cubicBezTo>
                    <a:pt x="5686268" y="464148"/>
                    <a:pt x="4749561" y="874941"/>
                    <a:pt x="3109106" y="874941"/>
                  </a:cubicBezTo>
                  <a:cubicBezTo>
                    <a:pt x="1468651" y="874941"/>
                    <a:pt x="531101" y="473917"/>
                    <a:pt x="138800" y="328094"/>
                  </a:cubicBezTo>
                  <a:cubicBezTo>
                    <a:pt x="-253501" y="182271"/>
                    <a:pt x="260246" y="91141"/>
                    <a:pt x="755297" y="0"/>
                  </a:cubicBezTo>
                </a:path>
              </a:pathLst>
            </a:custGeom>
            <a:noFill/>
            <a:ln w="38100" cap="flat">
              <a:solidFill>
                <a:schemeClr val="accent6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000" tIns="36000" rIns="36000" bIns="3600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9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endParaRPr>
            </a:p>
          </p:txBody>
        </p:sp>
        <p:pic>
          <p:nvPicPr>
            <p:cNvPr id="7" name="Picture 8" descr="MSG Satellite Illustration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5" t="17336" r="18658" b="14922"/>
            <a:stretch/>
          </p:blipFill>
          <p:spPr bwMode="auto">
            <a:xfrm>
              <a:off x="11256613" y="3686228"/>
              <a:ext cx="571500" cy="63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MTG-I satellite illustration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60" t="13556" r="21031" b="13283"/>
            <a:stretch/>
          </p:blipFill>
          <p:spPr bwMode="auto">
            <a:xfrm>
              <a:off x="5799415" y="3660828"/>
              <a:ext cx="615951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8258181" y="2957678"/>
              <a:ext cx="1440000" cy="2160000"/>
            </a:xfrm>
            <a:prstGeom prst="ellips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000" tIns="36000" rIns="36000" bIns="3600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9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endParaRPr>
            </a:p>
          </p:txBody>
        </p:sp>
        <p:cxnSp>
          <p:nvCxnSpPr>
            <p:cNvPr id="10" name="Straight Connector 9"/>
            <p:cNvCxnSpPr>
              <a:stCxn id="9" idx="0"/>
            </p:cNvCxnSpPr>
            <p:nvPr/>
          </p:nvCxnSpPr>
          <p:spPr>
            <a:xfrm flipH="1">
              <a:off x="6200389" y="2957678"/>
              <a:ext cx="2777792" cy="1061872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9" idx="4"/>
            </p:cNvCxnSpPr>
            <p:nvPr/>
          </p:nvCxnSpPr>
          <p:spPr>
            <a:xfrm flipH="1" flipV="1">
              <a:off x="6200389" y="4019550"/>
              <a:ext cx="2777792" cy="1098128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03339" y="2957678"/>
              <a:ext cx="2389504" cy="1061872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9003339" y="4019550"/>
              <a:ext cx="2389504" cy="1098128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4898" y="1409551"/>
            <a:ext cx="684878" cy="720000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7321197" y="2759460"/>
            <a:ext cx="720000" cy="720000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1312168" y="2752346"/>
            <a:ext cx="720000" cy="720000"/>
          </a:xfrm>
          <a:prstGeom prst="rect">
            <a:avLst/>
          </a:prstGeom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20608" y="2755181"/>
            <a:ext cx="720000" cy="720000"/>
          </a:xfrm>
          <a:prstGeom prst="rect">
            <a:avLst/>
          </a:prstGeom>
        </p:spPr>
      </p:pic>
      <p:pic>
        <p:nvPicPr>
          <p:cNvPr id="20" name="Picture 19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9738568" y="2768046"/>
            <a:ext cx="720000" cy="720000"/>
          </a:xfrm>
          <a:prstGeom prst="rect">
            <a:avLst/>
          </a:prstGeom>
        </p:spPr>
      </p:pic>
      <p:pic>
        <p:nvPicPr>
          <p:cNvPr id="21" name="Picture 20"/>
          <p:cNvPicPr>
            <a:picLocks/>
          </p:cNvPicPr>
          <p:nvPr/>
        </p:nvPicPr>
        <p:blipFill rotWithShape="1">
          <a:blip r:embed="rId12"/>
          <a:srcRect l="-1" r="-12108"/>
          <a:stretch/>
        </p:blipFill>
        <p:spPr>
          <a:xfrm>
            <a:off x="8936883" y="2761943"/>
            <a:ext cx="807191" cy="720000"/>
          </a:xfrm>
          <a:prstGeom prst="rect">
            <a:avLst/>
          </a:prstGeom>
        </p:spPr>
      </p:pic>
      <p:pic>
        <p:nvPicPr>
          <p:cNvPr id="22" name="Picture 21"/>
          <p:cNvPicPr>
            <a:picLocks/>
          </p:cNvPicPr>
          <p:nvPr/>
        </p:nvPicPr>
        <p:blipFill rotWithShape="1"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-1574" r="1"/>
          <a:stretch/>
        </p:blipFill>
        <p:spPr>
          <a:xfrm>
            <a:off x="8115301" y="2759460"/>
            <a:ext cx="731332" cy="72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8714" y="1402174"/>
            <a:ext cx="684878" cy="72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7918" y="1419415"/>
            <a:ext cx="684878" cy="720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17122" y="1419415"/>
            <a:ext cx="684878" cy="72000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5838007" y="2209831"/>
            <a:ext cx="76851" cy="8506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6000" rIns="36000" bIns="3600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cxnSp>
        <p:nvCxnSpPr>
          <p:cNvPr id="48" name="Straight Connector 47"/>
          <p:cNvCxnSpPr>
            <a:stCxn id="47" idx="0"/>
          </p:cNvCxnSpPr>
          <p:nvPr/>
        </p:nvCxnSpPr>
        <p:spPr>
          <a:xfrm flipV="1">
            <a:off x="5876433" y="1419415"/>
            <a:ext cx="1481484" cy="790416"/>
          </a:xfrm>
          <a:prstGeom prst="line">
            <a:avLst/>
          </a:prstGeom>
          <a:noFill/>
          <a:ln w="12700" cap="flat">
            <a:solidFill>
              <a:srgbClr val="FFFF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Straight Connector 48"/>
          <p:cNvCxnSpPr>
            <a:stCxn id="47" idx="3"/>
          </p:cNvCxnSpPr>
          <p:nvPr/>
        </p:nvCxnSpPr>
        <p:spPr>
          <a:xfrm flipV="1">
            <a:off x="5914858" y="2105849"/>
            <a:ext cx="1437399" cy="146512"/>
          </a:xfrm>
          <a:prstGeom prst="line">
            <a:avLst/>
          </a:prstGeom>
          <a:noFill/>
          <a:ln w="12700" cap="flat">
            <a:solidFill>
              <a:srgbClr val="FFFF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/>
          <p:cNvCxnSpPr/>
          <p:nvPr/>
        </p:nvCxnSpPr>
        <p:spPr>
          <a:xfrm>
            <a:off x="5914858" y="2222880"/>
            <a:ext cx="1406119" cy="536580"/>
          </a:xfrm>
          <a:prstGeom prst="line">
            <a:avLst/>
          </a:prstGeom>
          <a:noFill/>
          <a:ln w="12700" cap="flat">
            <a:solidFill>
              <a:srgbClr val="00B05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Straight Connector 50"/>
          <p:cNvCxnSpPr>
            <a:stCxn id="47" idx="3"/>
          </p:cNvCxnSpPr>
          <p:nvPr/>
        </p:nvCxnSpPr>
        <p:spPr>
          <a:xfrm>
            <a:off x="5914858" y="2252361"/>
            <a:ext cx="1419427" cy="1218339"/>
          </a:xfrm>
          <a:prstGeom prst="line">
            <a:avLst/>
          </a:prstGeom>
          <a:noFill/>
          <a:ln w="12700" cap="flat">
            <a:solidFill>
              <a:srgbClr val="00B05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3" name="TextBox 52"/>
          <p:cNvSpPr txBox="1"/>
          <p:nvPr/>
        </p:nvSpPr>
        <p:spPr>
          <a:xfrm>
            <a:off x="8672508" y="832440"/>
            <a:ext cx="1802423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Time (1 hour)</a:t>
            </a:r>
            <a:endParaRPr kumimoji="0" lang="en-GB" sz="120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300037" y="1085686"/>
            <a:ext cx="4259467" cy="538188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Collocate in Space, Time, Angle</a:t>
            </a:r>
          </a:p>
          <a:p>
            <a:pPr marL="266700" lvl="1" indent="-266700">
              <a:defRPr/>
            </a:pPr>
            <a:r>
              <a:rPr lang="en-GB" sz="1800" b="0" dirty="0">
                <a:solidFill>
                  <a:srgbClr val="38484E"/>
                </a:solidFill>
              </a:rPr>
              <a:t>Subset to 30°x30°N/S/E/W (VZA&lt;30°)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1800" b="0" dirty="0" smtClean="0">
                <a:solidFill>
                  <a:srgbClr val="38484E"/>
                </a:solidFill>
              </a:rPr>
              <a:t>Re-grid GEO images to 15x15 km</a:t>
            </a:r>
            <a:endParaRPr kumimoji="0" lang="en-GB" sz="1800" b="0" i="0" u="none" strike="noStrike" kern="0" cap="none" spc="-100" normalizeH="0" baseline="0" noProof="0" dirty="0" smtClean="0">
              <a:ln>
                <a:noFill/>
              </a:ln>
              <a:solidFill>
                <a:srgbClr val="38484E"/>
              </a:solidFill>
              <a:effectLst/>
              <a:uLnTx/>
              <a:uFillTx/>
            </a:endParaRPr>
          </a:p>
          <a:p>
            <a:pPr marL="266700" lvl="1" indent="-266700"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Maximum difference in |</a:t>
            </a:r>
            <a:r>
              <a:rPr kumimoji="0" lang="en-GB" sz="1800" b="0" i="0" u="none" strike="noStrike" kern="0" cap="none" spc="-100" normalizeH="0" baseline="0" noProof="0" dirty="0" err="1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dsec</a:t>
            </a: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(VZA)| &lt; 0.03</a:t>
            </a:r>
          </a:p>
          <a:p>
            <a:pPr marL="266700" lvl="1" indent="-266700"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Pixels’ max time difference |</a:t>
            </a:r>
            <a:r>
              <a:rPr kumimoji="0" lang="en-GB" sz="1800" b="0" i="0" u="none" strike="noStrike" kern="0" cap="none" spc="-100" normalizeH="0" baseline="0" noProof="0" dirty="0" err="1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dt</a:t>
            </a: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| &lt; 300s</a:t>
            </a:r>
          </a:p>
          <a:p>
            <a:pPr marL="266700" lvl="1" indent="-266700"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Calculate Mean &amp; Variance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Account for Spectral differences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Apply </a:t>
            </a:r>
            <a:r>
              <a:rPr kumimoji="0" lang="en-GB" sz="1800" b="0" i="1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Spectral Band Adjustment Factors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Filter</a:t>
            </a:r>
          </a:p>
          <a:p>
            <a:pPr marL="266700" lvl="1" indent="-266700">
              <a:defRPr/>
            </a:pPr>
            <a:r>
              <a:rPr lang="en-GB" sz="1800" b="0" dirty="0">
                <a:solidFill>
                  <a:srgbClr val="38484E"/>
                </a:solidFill>
              </a:rPr>
              <a:t>Apply Sun-Glint mask to solar </a:t>
            </a:r>
            <a:r>
              <a:rPr lang="en-GB" sz="1800" b="0" dirty="0" smtClean="0">
                <a:solidFill>
                  <a:srgbClr val="38484E"/>
                </a:solidFill>
              </a:rPr>
              <a:t>channels</a:t>
            </a:r>
          </a:p>
          <a:p>
            <a:pPr marL="266700" lvl="1" indent="-266700">
              <a:defRPr/>
            </a:pPr>
            <a:r>
              <a:rPr lang="en-GB" sz="1800" b="0" dirty="0" smtClean="0">
                <a:solidFill>
                  <a:srgbClr val="38484E"/>
                </a:solidFill>
              </a:rPr>
              <a:t>Tag land/sea/day/night for analysis</a:t>
            </a:r>
            <a:endParaRPr lang="en-GB" sz="1800" b="0" dirty="0">
              <a:solidFill>
                <a:srgbClr val="38484E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Combine</a:t>
            </a:r>
          </a:p>
          <a:p>
            <a:pPr marL="266700" lvl="1" indent="-266700">
              <a:defRPr/>
            </a:pPr>
            <a:r>
              <a:rPr lang="en-GB" sz="1800" b="0" dirty="0" smtClean="0">
                <a:solidFill>
                  <a:srgbClr val="38484E"/>
                </a:solidFill>
              </a:rPr>
              <a:t>Collocations within 1 hour windows</a:t>
            </a:r>
            <a:endParaRPr lang="en-GB" sz="1800" b="0" dirty="0">
              <a:solidFill>
                <a:srgbClr val="38484E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Compare</a:t>
            </a: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Weighted regression of radiances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Evaluate uncertainties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Evaluate &amp; Monitor Bias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Check medium-term radiometric</a:t>
            </a:r>
            <a:r>
              <a:rPr lang="en-US" sz="1800" dirty="0" smtClean="0">
                <a:solidFill>
                  <a:srgbClr val="38484E"/>
                </a:solidFill>
              </a:rPr>
              <a:t> </a:t>
            </a:r>
            <a:r>
              <a:rPr kumimoji="0" lang="en-US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stability &lt;0.1 % / 24 </a:t>
            </a:r>
            <a:r>
              <a:rPr kumimoji="0" lang="en-US" sz="1800" b="0" i="0" u="none" strike="noStrike" kern="0" cap="none" spc="-100" normalizeH="0" baseline="0" noProof="0" dirty="0" err="1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hr</a:t>
            </a:r>
            <a:r>
              <a:rPr kumimoji="0" lang="en-US" sz="1800" b="0" i="0" u="none" strike="noStrike" kern="0" cap="none" spc="-100" normalizeH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for VIS/NIR</a:t>
            </a:r>
            <a:br>
              <a:rPr kumimoji="0" lang="en-US" sz="1800" b="0" i="0" u="none" strike="noStrike" kern="0" cap="none" spc="-100" normalizeH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</a:br>
            <a:r>
              <a:rPr kumimoji="0" lang="en-US" sz="1800" b="0" i="0" u="none" strike="noStrike" kern="0" cap="none" spc="-100" normalizeH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&lt;0.1 K / 10 min for IR</a:t>
            </a:r>
            <a:endParaRPr kumimoji="0" lang="en-GB" sz="2000" b="0" i="0" u="none" strike="noStrike" kern="0" cap="none" spc="-100" normalizeH="0" baseline="0" noProof="0" dirty="0">
              <a:ln>
                <a:noFill/>
              </a:ln>
              <a:solidFill>
                <a:srgbClr val="CB333B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55" name="Chord 54"/>
          <p:cNvSpPr/>
          <p:nvPr/>
        </p:nvSpPr>
        <p:spPr>
          <a:xfrm rot="17558460">
            <a:off x="5602261" y="2395451"/>
            <a:ext cx="358924" cy="343018"/>
          </a:xfrm>
          <a:prstGeom prst="chord">
            <a:avLst/>
          </a:prstGeom>
          <a:solidFill>
            <a:srgbClr val="00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6000" rIns="36000" bIns="3600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7362166" y="1167424"/>
            <a:ext cx="4603222" cy="31640"/>
          </a:xfrm>
          <a:prstGeom prst="straightConnector1">
            <a:avLst/>
          </a:prstGeom>
          <a:noFill/>
          <a:ln w="25400" cap="flat">
            <a:solidFill>
              <a:schemeClr val="accent6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Straight Arrow Connector 62"/>
          <p:cNvCxnSpPr/>
          <p:nvPr/>
        </p:nvCxnSpPr>
        <p:spPr>
          <a:xfrm flipH="1">
            <a:off x="9073116" y="2116858"/>
            <a:ext cx="2105" cy="550925"/>
          </a:xfrm>
          <a:prstGeom prst="straightConnector1">
            <a:avLst/>
          </a:prstGeom>
          <a:noFill/>
          <a:ln w="25400" cap="flat">
            <a:solidFill>
              <a:schemeClr val="accent6"/>
            </a:solidFill>
            <a:prstDash val="sysDash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4" name="Straight Arrow Connector 63"/>
          <p:cNvCxnSpPr/>
          <p:nvPr/>
        </p:nvCxnSpPr>
        <p:spPr>
          <a:xfrm flipH="1">
            <a:off x="11423931" y="2156549"/>
            <a:ext cx="2105" cy="550925"/>
          </a:xfrm>
          <a:prstGeom prst="straightConnector1">
            <a:avLst/>
          </a:prstGeom>
          <a:noFill/>
          <a:ln w="25400" cap="flat">
            <a:solidFill>
              <a:schemeClr val="accent6"/>
            </a:solidFill>
            <a:prstDash val="sysDash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Straight Arrow Connector 67"/>
          <p:cNvCxnSpPr/>
          <p:nvPr/>
        </p:nvCxnSpPr>
        <p:spPr>
          <a:xfrm flipH="1">
            <a:off x="10059500" y="2145932"/>
            <a:ext cx="2105" cy="550925"/>
          </a:xfrm>
          <a:prstGeom prst="straightConnector1">
            <a:avLst/>
          </a:prstGeom>
          <a:noFill/>
          <a:ln w="25400" cap="flat">
            <a:solidFill>
              <a:schemeClr val="accent6"/>
            </a:solidFill>
            <a:prstDash val="sysDash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Straight Arrow Connector 68"/>
          <p:cNvCxnSpPr/>
          <p:nvPr/>
        </p:nvCxnSpPr>
        <p:spPr>
          <a:xfrm flipH="1">
            <a:off x="7694964" y="2122412"/>
            <a:ext cx="2105" cy="550925"/>
          </a:xfrm>
          <a:prstGeom prst="straightConnector1">
            <a:avLst/>
          </a:prstGeom>
          <a:noFill/>
          <a:ln w="25400" cap="flat">
            <a:solidFill>
              <a:schemeClr val="accent6"/>
            </a:solidFill>
            <a:prstDash val="sysDash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1" name="TextBox 60"/>
          <p:cNvSpPr txBox="1"/>
          <p:nvPr/>
        </p:nvSpPr>
        <p:spPr>
          <a:xfrm>
            <a:off x="7456890" y="2129551"/>
            <a:ext cx="48926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(µ, </a:t>
            </a:r>
            <a:r>
              <a:rPr kumimoji="0" lang="el-GR" sz="120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imes New Roman" panose="02020603050405020304" pitchFamily="18" charset="0"/>
                <a:ea typeface="Tahoma Bold"/>
                <a:cs typeface="Times New Roman" panose="02020603050405020304" pitchFamily="18" charset="0"/>
                <a:sym typeface="Tahoma Bold"/>
              </a:rPr>
              <a:t>σ</a:t>
            </a:r>
            <a:r>
              <a:rPr kumimoji="0" lang="en-GB" sz="120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imes New Roman" panose="02020603050405020304" pitchFamily="18" charset="0"/>
                <a:ea typeface="Tahoma Bold"/>
                <a:cs typeface="Times New Roman" panose="02020603050405020304" pitchFamily="18" charset="0"/>
                <a:sym typeface="Tahoma Bold"/>
              </a:rPr>
              <a:t>) 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dirty="0" smtClean="0">
                <a:solidFill>
                  <a:srgbClr val="002569"/>
                </a:solidFill>
                <a:latin typeface="Times New Roman" panose="02020603050405020304" pitchFamily="18" charset="0"/>
                <a:ea typeface="Tahoma Bold"/>
                <a:cs typeface="Times New Roman" panose="02020603050405020304" pitchFamily="18" charset="0"/>
                <a:sym typeface="Tahoma Bold"/>
              </a:rPr>
              <a:t>     |     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rgbClr val="002569"/>
                </a:solidFill>
                <a:latin typeface="Tahoma Bold"/>
                <a:ea typeface="Tahoma Bold"/>
                <a:cs typeface="Tahoma Bold"/>
                <a:sym typeface="Tahoma Bold"/>
              </a:rPr>
              <a:t>(µ, </a:t>
            </a:r>
            <a:r>
              <a:rPr lang="el-GR" sz="1200" dirty="0">
                <a:solidFill>
                  <a:srgbClr val="002569"/>
                </a:solidFill>
                <a:latin typeface="Times New Roman" panose="02020603050405020304" pitchFamily="18" charset="0"/>
                <a:ea typeface="Tahoma Bold"/>
                <a:cs typeface="Times New Roman" panose="02020603050405020304" pitchFamily="18" charset="0"/>
                <a:sym typeface="Tahoma Bold"/>
              </a:rPr>
              <a:t>σ</a:t>
            </a:r>
            <a:r>
              <a:rPr lang="en-GB" sz="1200" dirty="0" smtClean="0">
                <a:solidFill>
                  <a:srgbClr val="002569"/>
                </a:solidFill>
                <a:latin typeface="Times New Roman" panose="02020603050405020304" pitchFamily="18" charset="0"/>
                <a:ea typeface="Tahoma Bold"/>
                <a:cs typeface="Times New Roman" panose="02020603050405020304" pitchFamily="18" charset="0"/>
                <a:sym typeface="Tahoma Bold"/>
              </a:rPr>
              <a:t>) </a:t>
            </a:r>
            <a:endParaRPr lang="en-GB" sz="1200" dirty="0">
              <a:solidFill>
                <a:srgbClr val="002569"/>
              </a:solidFill>
              <a:latin typeface="Times New Roman" panose="02020603050405020304" pitchFamily="18" charset="0"/>
              <a:ea typeface="Tahoma Bold"/>
              <a:cs typeface="Times New Roman" panose="02020603050405020304" pitchFamily="18" charset="0"/>
              <a:sym typeface="Tahoma Bold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4232962" y="4115402"/>
            <a:ext cx="3700821" cy="2332635"/>
            <a:chOff x="4232962" y="4115402"/>
            <a:chExt cx="3700821" cy="2332635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13"/>
            <a:srcRect l="-80" t="9036" r="48879" b="3672"/>
            <a:stretch/>
          </p:blipFill>
          <p:spPr>
            <a:xfrm>
              <a:off x="4270259" y="4138246"/>
              <a:ext cx="3663524" cy="2309791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>
              <a:off x="4232962" y="4115402"/>
              <a:ext cx="3218295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i="0" u="none" strike="noStrike" cap="none" spc="0" normalizeH="0" baseline="0" dirty="0" smtClean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  <a:latin typeface="Tahoma Bold"/>
                  <a:ea typeface="Tahoma Bold"/>
                  <a:cs typeface="Tahoma Bold"/>
                  <a:sym typeface="Tahoma Bold"/>
                </a:rPr>
                <a:t>SEVIRI VIS0.6	FCI VIS0.6</a:t>
              </a:r>
              <a:endParaRPr kumimoji="0" lang="en-GB" sz="120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2868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3" grpId="0" uiExpand="1"/>
      <p:bldP spid="54" grpId="0" uiExpand="1" build="p"/>
      <p:bldP spid="55" grpId="0" uiExpan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32" y="898978"/>
            <a:ext cx="8931600" cy="5741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40" y="898978"/>
            <a:ext cx="8931598" cy="57417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GEO-GEO Results – </a:t>
            </a:r>
            <a:r>
              <a:rPr lang="en-GB" dirty="0" smtClean="0"/>
              <a:t>Normalised Differences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" y="1139429"/>
            <a:ext cx="3257550" cy="5262675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10995" y="1197559"/>
            <a:ext cx="326952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3300" b="0" kern="0" dirty="0" smtClean="0"/>
              <a:t>FCI VNIR calibration is not yet updated in-flight </a:t>
            </a:r>
          </a:p>
          <a:p>
            <a:endParaRPr lang="en-GB" sz="3300" b="0" kern="0" dirty="0" smtClean="0"/>
          </a:p>
          <a:p>
            <a:r>
              <a:rPr lang="en-GB" b="0" kern="0" dirty="0" smtClean="0"/>
              <a:t>SEVIRI VIS0.6/0.8 calibration known to be biased by 10%/ 7%</a:t>
            </a:r>
          </a:p>
          <a:p>
            <a:endParaRPr lang="en-GB" b="0" kern="0" dirty="0" smtClean="0"/>
          </a:p>
          <a:p>
            <a:r>
              <a:rPr lang="en-GB" b="0" kern="0" dirty="0" smtClean="0"/>
              <a:t>Other differences/stripes due </a:t>
            </a:r>
            <a:br>
              <a:rPr lang="en-GB" b="0" kern="0" dirty="0" smtClean="0"/>
            </a:br>
            <a:r>
              <a:rPr lang="en-GB" b="0" kern="0" dirty="0" smtClean="0"/>
              <a:t>to ongoing detector calibration </a:t>
            </a:r>
          </a:p>
          <a:p>
            <a:endParaRPr lang="en-GB" b="0" kern="0" dirty="0" smtClean="0"/>
          </a:p>
          <a:p>
            <a:r>
              <a:rPr lang="en-GB" b="0" kern="0" dirty="0" smtClean="0"/>
              <a:t>Target area moves due to  satellites’ orbital inclination</a:t>
            </a:r>
          </a:p>
          <a:p>
            <a:endParaRPr lang="en-GB" b="0" kern="0" dirty="0" smtClean="0"/>
          </a:p>
          <a:p>
            <a:r>
              <a:rPr lang="en-GB" b="0" kern="0" dirty="0" smtClean="0"/>
              <a:t>Sun glint mask moves with Sun during the day</a:t>
            </a:r>
          </a:p>
          <a:p>
            <a:endParaRPr lang="en-GB" b="0" kern="0" dirty="0" smtClean="0"/>
          </a:p>
          <a:p>
            <a:r>
              <a:rPr lang="en-GB" b="0" kern="0" dirty="0" smtClean="0"/>
              <a:t>Differences vary with:</a:t>
            </a:r>
          </a:p>
          <a:p>
            <a:pPr lvl="1"/>
            <a:r>
              <a:rPr lang="en-GB" b="0" kern="0" dirty="0" smtClean="0"/>
              <a:t>Time of day</a:t>
            </a:r>
          </a:p>
          <a:p>
            <a:pPr lvl="1"/>
            <a:r>
              <a:rPr lang="en-GB" b="0" kern="0" dirty="0" smtClean="0"/>
              <a:t>Land/Water</a:t>
            </a:r>
          </a:p>
          <a:p>
            <a:pPr lvl="1"/>
            <a:r>
              <a:rPr lang="en-GB" b="0" kern="0" dirty="0" smtClean="0"/>
              <a:t>Scene radiance </a:t>
            </a:r>
            <a:br>
              <a:rPr lang="en-GB" b="0" kern="0" dirty="0" smtClean="0"/>
            </a:br>
            <a:r>
              <a:rPr lang="en-GB" b="0" kern="0" dirty="0" smtClean="0"/>
              <a:t>(clear/cloudy)</a:t>
            </a:r>
          </a:p>
          <a:p>
            <a:pPr lvl="1"/>
            <a:r>
              <a:rPr lang="en-GB" b="0" kern="0" dirty="0" smtClean="0"/>
              <a:t>Cloud edge effects</a:t>
            </a:r>
          </a:p>
          <a:p>
            <a:endParaRPr lang="en-GB" b="0" kern="0" dirty="0" smtClean="0"/>
          </a:p>
          <a:p>
            <a:endParaRPr lang="en-GB" b="0" kern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361" y="1212581"/>
            <a:ext cx="146304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515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42948"/>
            <a:ext cx="12192000" cy="406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" y="858600"/>
            <a:ext cx="12192000" cy="406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789" y="3075517"/>
            <a:ext cx="1799900" cy="1799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GEO-GEO Results – </a:t>
            </a:r>
            <a:r>
              <a:rPr lang="en-GB" dirty="0" smtClean="0"/>
              <a:t>Scatterplots + Regression</a:t>
            </a:r>
            <a:endParaRPr lang="en-GB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290613" y="4938479"/>
            <a:ext cx="11627339" cy="171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endParaRPr lang="en-GB" b="0" kern="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0749324" y="5046754"/>
            <a:ext cx="912829" cy="277779"/>
          </a:xfrm>
          <a:prstGeom prst="rect">
            <a:avLst/>
          </a:prstGeom>
          <a:solidFill>
            <a:schemeClr val="accent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</a:rPr>
              <a:t>day</a:t>
            </a:r>
            <a:endParaRPr kumimoji="0" lang="en-GB" sz="1400" b="1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106245" y="5200650"/>
            <a:ext cx="10574324" cy="122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sz="2400" b="0" kern="0" dirty="0" smtClean="0"/>
              <a:t>Daytime (noon): including solar channels</a:t>
            </a:r>
            <a:endParaRPr lang="en-GB" sz="2400" b="0" kern="0" dirty="0" smtClean="0"/>
          </a:p>
          <a:p>
            <a:r>
              <a:rPr lang="en-GB" sz="2400" b="0" kern="0" dirty="0" smtClean="0"/>
              <a:t>Quick slope/offset assessment </a:t>
            </a:r>
            <a:r>
              <a:rPr lang="en-GB" sz="2400" b="0" i="1" kern="0" dirty="0" smtClean="0"/>
              <a:t>(SEVIRI </a:t>
            </a:r>
            <a:r>
              <a:rPr lang="en-GB" sz="2400" b="0" i="1" kern="0" dirty="0"/>
              <a:t>VIS0.6/0.8 calibration known </a:t>
            </a:r>
            <a:r>
              <a:rPr lang="en-GB" sz="2400" b="0" i="1" kern="0" dirty="0" smtClean="0"/>
              <a:t>to </a:t>
            </a:r>
            <a:r>
              <a:rPr lang="en-GB" sz="2400" b="0" i="1" kern="0" dirty="0"/>
              <a:t>be biased by 10%/ </a:t>
            </a:r>
            <a:r>
              <a:rPr lang="en-GB" sz="2400" b="0" i="1" kern="0" dirty="0" smtClean="0"/>
              <a:t>7%)</a:t>
            </a:r>
            <a:endParaRPr lang="en-GB" sz="2400" b="0" i="1" kern="0" dirty="0"/>
          </a:p>
          <a:p>
            <a:r>
              <a:rPr lang="en-GB" sz="2400" b="0" kern="0" dirty="0" smtClean="0"/>
              <a:t>Checking potential non-linearity</a:t>
            </a:r>
            <a:endParaRPr lang="en-GB" sz="2000" b="0" kern="0" dirty="0"/>
          </a:p>
          <a:p>
            <a:endParaRPr lang="en-GB" sz="2400" b="0" kern="0" dirty="0" smtClean="0"/>
          </a:p>
        </p:txBody>
      </p:sp>
    </p:spTree>
    <p:extLst>
      <p:ext uri="{BB962C8B-B14F-4D97-AF65-F5344CB8AC3E}">
        <p14:creationId xmlns:p14="http://schemas.microsoft.com/office/powerpoint/2010/main" val="3415114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GEO-GEO Results – Regression Coefficient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3" y="1121386"/>
            <a:ext cx="11513819" cy="5417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9310" y="782834"/>
            <a:ext cx="566224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MTG-I1/FCI-Meteosat-10/SEVIRI </a:t>
            </a:r>
            <a: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2024-01-10</a:t>
            </a:r>
            <a:endParaRPr kumimoji="0" lang="en-GB" sz="160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134820" y="902311"/>
            <a:ext cx="379900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sz="2000" b="0" kern="0" dirty="0" smtClean="0"/>
              <a:t>Checking diurnal variations</a:t>
            </a:r>
            <a:endParaRPr lang="en-GB" sz="2000" b="0" kern="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8229082" y="921361"/>
            <a:ext cx="396291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sz="1800" b="0" kern="0" dirty="0" smtClean="0"/>
              <a:t>Based on a single day of collocations</a:t>
            </a:r>
            <a:endParaRPr lang="en-GB" sz="1800" b="0" kern="0" dirty="0"/>
          </a:p>
        </p:txBody>
      </p:sp>
    </p:spTree>
    <p:extLst>
      <p:ext uri="{BB962C8B-B14F-4D97-AF65-F5344CB8AC3E}">
        <p14:creationId xmlns:p14="http://schemas.microsoft.com/office/powerpoint/2010/main" val="3768086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GSICS GEO-LEO IR algorithm: </a:t>
            </a:r>
            <a:r>
              <a:rPr lang="en-GB" dirty="0" smtClean="0"/>
              <a:t>FCI-IASI	</a:t>
            </a:r>
            <a:endParaRPr lang="en-GB" dirty="0"/>
          </a:p>
        </p:txBody>
      </p:sp>
      <p:pic>
        <p:nvPicPr>
          <p:cNvPr id="56" name="Picture 2" descr="http://tcweb.eumetsat.int/tcc1/proj/gsics/results/seviri/msg3/iasi/metopa/2014/11/msg3-iasi_20141104_2130_bias_ts_ir13.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91706" y="3816196"/>
            <a:ext cx="3428732" cy="2571549"/>
          </a:xfrm>
          <a:prstGeom prst="rect">
            <a:avLst/>
          </a:prstGeom>
          <a:noFill/>
        </p:spPr>
      </p:pic>
      <p:pic>
        <p:nvPicPr>
          <p:cNvPr id="57" name="Picture 2" descr="H:\MY DOCUMENTS\plots\GEO-LEO-collocations_480px_V01_2012-02-02.gif"/>
          <p:cNvPicPr>
            <a:picLocks noChangeArrowheads="1"/>
          </p:cNvPicPr>
          <p:nvPr/>
        </p:nvPicPr>
        <p:blipFill>
          <a:blip r:embed="rId3" cstate="print"/>
          <a:srcRect t="5730"/>
          <a:stretch>
            <a:fillRect/>
          </a:stretch>
        </p:blipFill>
        <p:spPr bwMode="auto">
          <a:xfrm>
            <a:off x="4944140" y="925215"/>
            <a:ext cx="3291840" cy="3103217"/>
          </a:xfrm>
          <a:prstGeom prst="rect">
            <a:avLst/>
          </a:prstGeom>
          <a:noFill/>
        </p:spPr>
      </p:pic>
      <p:sp>
        <p:nvSpPr>
          <p:cNvPr id="58" name="Content Placeholder 2"/>
          <p:cNvSpPr txBox="1">
            <a:spLocks/>
          </p:cNvSpPr>
          <p:nvPr/>
        </p:nvSpPr>
        <p:spPr>
          <a:xfrm>
            <a:off x="300037" y="863428"/>
            <a:ext cx="5565925" cy="569686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Collocate in Space, Time, Angle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Collect</a:t>
            </a:r>
            <a:r>
              <a:rPr kumimoji="0" lang="en-GB" sz="1800" b="1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S</a:t>
            </a: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imultaneous </a:t>
            </a:r>
            <a:r>
              <a:rPr kumimoji="0" lang="en-GB" sz="1800" b="1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N</a:t>
            </a: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adir </a:t>
            </a:r>
            <a:r>
              <a:rPr kumimoji="0" lang="en-GB" sz="1800" b="1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O</a:t>
            </a: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verpasses (SNOs)</a:t>
            </a:r>
          </a:p>
          <a:p>
            <a:pPr marL="266700" lvl="1" indent="-266700">
              <a:defRPr/>
            </a:pPr>
            <a:r>
              <a:rPr lang="en-GB" sz="1800" b="0" dirty="0">
                <a:solidFill>
                  <a:srgbClr val="38484E"/>
                </a:solidFill>
              </a:rPr>
              <a:t>Maximum difference in |</a:t>
            </a:r>
            <a:r>
              <a:rPr lang="en-GB" sz="1800" b="0" dirty="0" err="1">
                <a:solidFill>
                  <a:srgbClr val="38484E"/>
                </a:solidFill>
              </a:rPr>
              <a:t>dsec</a:t>
            </a:r>
            <a:r>
              <a:rPr lang="en-GB" sz="1800" b="0" dirty="0">
                <a:solidFill>
                  <a:srgbClr val="38484E"/>
                </a:solidFill>
              </a:rPr>
              <a:t>(VZA</a:t>
            </a:r>
            <a:r>
              <a:rPr lang="en-GB" sz="1800" b="0" dirty="0" smtClean="0">
                <a:solidFill>
                  <a:srgbClr val="38484E"/>
                </a:solidFill>
              </a:rPr>
              <a:t>)| &lt; 0.03</a:t>
            </a:r>
            <a:endParaRPr lang="en-GB" sz="1800" b="0" dirty="0">
              <a:solidFill>
                <a:srgbClr val="38484E"/>
              </a:solidFill>
            </a:endParaRPr>
          </a:p>
          <a:p>
            <a:pPr marL="266700" lvl="1" indent="-266700">
              <a:defRPr/>
            </a:pPr>
            <a:r>
              <a:rPr lang="en-GB" sz="1800" b="0" dirty="0">
                <a:solidFill>
                  <a:srgbClr val="38484E"/>
                </a:solidFill>
              </a:rPr>
              <a:t>Pixels’ max time difference |</a:t>
            </a:r>
            <a:r>
              <a:rPr lang="en-GB" sz="1800" b="0" dirty="0" err="1">
                <a:solidFill>
                  <a:srgbClr val="38484E"/>
                </a:solidFill>
              </a:rPr>
              <a:t>dt</a:t>
            </a:r>
            <a:r>
              <a:rPr lang="en-GB" sz="1800" b="0" dirty="0" smtClean="0">
                <a:solidFill>
                  <a:srgbClr val="38484E"/>
                </a:solidFill>
              </a:rPr>
              <a:t>| &lt; 300 s</a:t>
            </a:r>
            <a:endParaRPr lang="en-GB" sz="1800" b="0" dirty="0">
              <a:solidFill>
                <a:srgbClr val="38484E"/>
              </a:solidFill>
            </a:endParaRP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Night-time data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1800" b="0" dirty="0" smtClean="0">
                <a:solidFill>
                  <a:srgbClr val="38484E"/>
                </a:solidFill>
              </a:rPr>
              <a:t>Average all FCI pixels in each IASI </a:t>
            </a:r>
            <a:r>
              <a:rPr lang="en-GB" sz="1800" b="0" dirty="0" err="1" smtClean="0">
                <a:solidFill>
                  <a:srgbClr val="38484E"/>
                </a:solidFill>
              </a:rPr>
              <a:t>FoV</a:t>
            </a:r>
            <a:r>
              <a:rPr lang="en-GB" sz="1800" b="0" dirty="0" smtClean="0">
                <a:solidFill>
                  <a:srgbClr val="38484E"/>
                </a:solidFill>
              </a:rPr>
              <a:t> (+ var.)</a:t>
            </a:r>
            <a:endParaRPr kumimoji="0" lang="en-GB" sz="1800" b="0" i="0" u="none" strike="noStrike" kern="0" cap="none" spc="-100" normalizeH="0" baseline="0" noProof="0" dirty="0" smtClean="0">
              <a:ln>
                <a:noFill/>
              </a:ln>
              <a:solidFill>
                <a:srgbClr val="38484E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Hyperspectral Reference (IASI)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Convolve IASI spectrum with FCI SRF</a:t>
            </a:r>
            <a:r>
              <a:rPr lang="en-GB" sz="1800" dirty="0">
                <a:solidFill>
                  <a:srgbClr val="38484E"/>
                </a:solidFill>
              </a:rPr>
              <a:t>s</a:t>
            </a:r>
            <a:endParaRPr kumimoji="0" lang="en-GB" sz="1800" b="0" i="1" u="none" strike="noStrike" kern="0" cap="none" spc="-100" normalizeH="0" baseline="0" noProof="0" dirty="0" smtClean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Can investigate SRF errors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Compare</a:t>
            </a: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Apply weighted regression to collocated radiances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Evaluate uncertainties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Generate GSICS Correction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Update daily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Distribute via GSICS Servers</a:t>
            </a:r>
            <a:endParaRPr kumimoji="0" lang="en-GB" sz="1800" b="0" i="0" u="none" strike="noStrike" kern="0" cap="none" spc="-100" normalizeH="0" baseline="0" noProof="0" dirty="0" smtClean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0" i="0" u="none" strike="noStrike" kern="0" cap="none" spc="-100" normalizeH="0" baseline="0" noProof="0" dirty="0" smtClean="0">
                <a:ln>
                  <a:noFill/>
                </a:ln>
                <a:solidFill>
                  <a:srgbClr val="CB333B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Evaluate &amp; Monitor Bias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Verify Radiometric</a:t>
            </a:r>
            <a:r>
              <a:rPr kumimoji="0" lang="en-US" sz="1800" b="0" i="0" u="none" strike="noStrike" kern="0" cap="none" spc="-100" normalizeH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Accuracy Requirement (&lt;0.7 K)</a:t>
            </a:r>
            <a:endParaRPr kumimoji="0" lang="en-US" sz="1800" b="0" i="0" u="none" strike="noStrike" kern="0" cap="none" spc="-100" normalizeH="0" baseline="0" noProof="0" dirty="0" smtClean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Check long-term stability (&lt;0.3 K</a:t>
            </a:r>
            <a:r>
              <a:rPr kumimoji="0" lang="en-US" sz="1800" b="0" i="0" u="none" strike="noStrike" kern="0" cap="none" spc="-100" normalizeH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 over lifetime)</a:t>
            </a:r>
            <a:endParaRPr kumimoji="0" lang="en-US" sz="1800" b="0" i="0" u="none" strike="noStrike" kern="0" cap="none" spc="-100" normalizeH="0" baseline="0" noProof="0" dirty="0" smtClean="0">
              <a:ln>
                <a:noFill/>
              </a:ln>
              <a:solidFill>
                <a:srgbClr val="38484E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-100" normalizeH="0" baseline="0" noProof="0" dirty="0" smtClean="0">
                <a:ln>
                  <a:noFill/>
                </a:ln>
                <a:solidFill>
                  <a:srgbClr val="38484E"/>
                </a:solidFill>
                <a:effectLst/>
                <a:uLnTx/>
                <a:uFillTx/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Including decontaminations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000" b="0" i="0" u="none" strike="noStrike" kern="0" cap="none" spc="-100" normalizeH="0" baseline="0" noProof="0" dirty="0">
              <a:ln>
                <a:noFill/>
              </a:ln>
              <a:solidFill>
                <a:srgbClr val="CB333B"/>
              </a:solidFill>
              <a:effectLst/>
              <a:uLnTx/>
              <a:uFillTx/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pic>
        <p:nvPicPr>
          <p:cNvPr id="59" name="Picture 3" descr="H:\MY DOCUMENTS\plots\plot_rad_srf_ieee.pn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3336" y="1281112"/>
            <a:ext cx="3977102" cy="2511426"/>
          </a:xfrm>
          <a:prstGeom prst="rect">
            <a:avLst/>
          </a:prstGeom>
          <a:noFill/>
        </p:spPr>
      </p:pic>
      <p:pic>
        <p:nvPicPr>
          <p:cNvPr id="60" name="Picture 2" descr="H:\MY DOCUMENTS\GSICS\logo\GSICS300px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2162" y="4708777"/>
            <a:ext cx="1428750" cy="581025"/>
          </a:xfrm>
          <a:prstGeom prst="rect">
            <a:avLst/>
          </a:prstGeom>
          <a:noFill/>
        </p:spPr>
      </p:pic>
      <p:grpSp>
        <p:nvGrpSpPr>
          <p:cNvPr id="61" name="Group 60"/>
          <p:cNvGrpSpPr/>
          <p:nvPr/>
        </p:nvGrpSpPr>
        <p:grpSpPr>
          <a:xfrm>
            <a:off x="5726286" y="3685094"/>
            <a:ext cx="3048000" cy="2720374"/>
            <a:chOff x="5726286" y="3685094"/>
            <a:chExt cx="3048000" cy="2720374"/>
          </a:xfrm>
        </p:grpSpPr>
        <p:pic>
          <p:nvPicPr>
            <p:cNvPr id="62" name="Picture 61" descr="msg2-iasi_20111120_2215_scatter_ir13.4.gif"/>
            <p:cNvPicPr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26286" y="3898354"/>
              <a:ext cx="3048000" cy="2507114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7707198" y="6150535"/>
              <a:ext cx="105509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5B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[</a:t>
              </a:r>
              <a:r>
                <a:rPr kumimoji="0" lang="en-GB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5B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mW</a:t>
              </a: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5B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/m2/</a:t>
              </a:r>
              <a:r>
                <a:rPr kumimoji="0" lang="en-GB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5B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sr</a:t>
              </a: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5B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/cm-1]</a:t>
              </a:r>
              <a:endPara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205B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 rot="16200000">
              <a:off x="5451034" y="4097227"/>
              <a:ext cx="1055097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1C1C1C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[</a:t>
              </a:r>
              <a:r>
                <a:rPr kumimoji="0" lang="en-GB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5B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mW</a:t>
              </a: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5B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/m2/</a:t>
              </a:r>
              <a:r>
                <a:rPr kumimoji="0" lang="en-GB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5B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sr</a:t>
              </a: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5B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/cm-1]</a:t>
              </a:r>
              <a:endPara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205B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65" name="Straight Connector 64"/>
          <p:cNvCxnSpPr/>
          <p:nvPr/>
        </p:nvCxnSpPr>
        <p:spPr bwMode="auto">
          <a:xfrm flipV="1">
            <a:off x="7020232" y="4090219"/>
            <a:ext cx="0" cy="1927123"/>
          </a:xfrm>
          <a:prstGeom prst="line">
            <a:avLst/>
          </a:prstGeom>
          <a:solidFill>
            <a:schemeClr val="bg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TextBox 65"/>
          <p:cNvSpPr txBox="1"/>
          <p:nvPr/>
        </p:nvSpPr>
        <p:spPr>
          <a:xfrm>
            <a:off x="5348747" y="6302477"/>
            <a:ext cx="3972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kern="100" spc="-100" dirty="0" smtClean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Bias at Standard Scene Radiance (~285K)</a:t>
            </a:r>
            <a:br>
              <a:rPr lang="en-GB" sz="1400" kern="100" spc="-100" dirty="0" smtClean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</a:br>
            <a:r>
              <a:rPr lang="en-GB" sz="1400" kern="100" spc="-100" dirty="0">
                <a:solidFill>
                  <a:schemeClr val="bg1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Bias at </a:t>
            </a:r>
            <a:r>
              <a:rPr lang="en-GB" sz="1400" kern="100" spc="-1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Cold Scene (220K)</a:t>
            </a:r>
            <a:endParaRPr lang="en-GB" sz="1400" kern="100" spc="-100" dirty="0">
              <a:solidFill>
                <a:schemeClr val="bg1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3807" y="722238"/>
            <a:ext cx="3200724" cy="32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64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uiExpand="1" build="p"/>
      <p:bldP spid="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Scatterplot of Collocated Radiances </a:t>
            </a:r>
            <a:r>
              <a:rPr lang="en-GB" dirty="0">
                <a:solidFill>
                  <a:srgbClr val="FFC000"/>
                </a:solidFill>
              </a:rPr>
              <a:t>+ </a:t>
            </a:r>
            <a:r>
              <a:rPr lang="en-GB" dirty="0" smtClean="0">
                <a:solidFill>
                  <a:srgbClr val="FFC000"/>
                </a:solidFill>
              </a:rPr>
              <a:t>GSICS </a:t>
            </a:r>
            <a:r>
              <a:rPr lang="en-GB" dirty="0">
                <a:solidFill>
                  <a:srgbClr val="FFC000"/>
                </a:solidFill>
              </a:rPr>
              <a:t>Correction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20117" y="640814"/>
            <a:ext cx="370888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Uncertainties from algorithm inflated</a:t>
            </a:r>
            <a:r>
              <a:rPr kumimoji="0" lang="en-GB" sz="1000" b="0" i="0" u="none" strike="noStrike" cap="none" spc="0" normalizeH="0" dirty="0" smtClean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 by 10x for plotting purposes</a:t>
            </a:r>
            <a:endParaRPr kumimoji="0" lang="en-GB" sz="1000" b="0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4294967295"/>
          </p:nvPr>
        </p:nvSpPr>
        <p:spPr>
          <a:xfrm>
            <a:off x="318417" y="6124831"/>
            <a:ext cx="11608112" cy="462116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FCI radiances are not fully calibrated </a:t>
            </a:r>
            <a:r>
              <a:rPr lang="en-GB" sz="4400" dirty="0">
                <a:solidFill>
                  <a:srgbClr val="FF0000"/>
                </a:solidFill>
              </a:rPr>
              <a:t>- Many corrections are not yet </a:t>
            </a:r>
            <a:r>
              <a:rPr lang="en-GB" sz="4400" dirty="0" smtClean="0">
                <a:solidFill>
                  <a:srgbClr val="FF0000"/>
                </a:solidFill>
              </a:rPr>
              <a:t>enabled</a:t>
            </a:r>
            <a:endParaRPr lang="en-GB" sz="44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033"/>
            <a:ext cx="12095798" cy="52377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8827415" y="886299"/>
            <a:ext cx="1145259" cy="322770"/>
          </a:xfrm>
          <a:prstGeom prst="rect">
            <a:avLst/>
          </a:prstGeom>
          <a:solidFill>
            <a:schemeClr val="accent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/>
              <a:t>r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effectLst/>
                <a:latin typeface="Tahoma" pitchFamily="34" charset="0"/>
              </a:rPr>
              <a:t>ef: IASI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effectLst/>
                <a:latin typeface="Tahoma" pitchFamily="34" charset="0"/>
              </a:rPr>
              <a:t> B</a:t>
            </a:r>
            <a:endParaRPr kumimoji="0" lang="en-GB" sz="1400" b="1" i="0" u="none" strike="noStrike" cap="none" normalizeH="0" baseline="0" dirty="0" smtClean="0">
              <a:ln>
                <a:noFill/>
              </a:ln>
              <a:effectLst/>
              <a:latin typeface="Tahoma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5180" y="0"/>
            <a:ext cx="1226820" cy="122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06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Programme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">
      <a:majorFont>
        <a:latin typeface="Bahnschrift SemiLigh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Programmes)" id="{96745099-B8B5-493A-960A-EEAE97F9475A}" vid="{CE508AB9-3B00-4A2D-AF5F-5B8FF2D6E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(Programmes) (3)</Template>
  <TotalTime>40</TotalTime>
  <Words>2009</Words>
  <Application>Microsoft Office PowerPoint</Application>
  <PresentationFormat>Widescreen</PresentationFormat>
  <Paragraphs>351</Paragraphs>
  <Slides>32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Arial</vt:lpstr>
      <vt:lpstr>Bahnschrift Light</vt:lpstr>
      <vt:lpstr>Bahnschrift SemiBold</vt:lpstr>
      <vt:lpstr>Bahnschrift SemiLight</vt:lpstr>
      <vt:lpstr>Calibri</vt:lpstr>
      <vt:lpstr>Calibri Light</vt:lpstr>
      <vt:lpstr>Century Gothic</vt:lpstr>
      <vt:lpstr>Courier New</vt:lpstr>
      <vt:lpstr>Helvetica</vt:lpstr>
      <vt:lpstr>Roboto</vt:lpstr>
      <vt:lpstr>Roboto Light</vt:lpstr>
      <vt:lpstr>Roboto Medium</vt:lpstr>
      <vt:lpstr>Tahoma</vt:lpstr>
      <vt:lpstr>Tahoma Bold</vt:lpstr>
      <vt:lpstr>Times New Roman</vt:lpstr>
      <vt:lpstr>Wingdings</vt:lpstr>
      <vt:lpstr>3_Programmes Template</vt:lpstr>
      <vt:lpstr>PowerPoint Presentation</vt:lpstr>
      <vt:lpstr>Introduction</vt:lpstr>
      <vt:lpstr>Results for FCI</vt:lpstr>
      <vt:lpstr>GEO-GEO inter-comparison algorithm: FCI-SEVIRI</vt:lpstr>
      <vt:lpstr>Example GEO-GEO Results – Normalised Differences</vt:lpstr>
      <vt:lpstr>Example GEO-GEO Results – Scatterplots + Regression</vt:lpstr>
      <vt:lpstr>Example GEO-GEO Results – Regression Coefficient</vt:lpstr>
      <vt:lpstr>Current GSICS GEO-LEO IR algorithm: FCI-IASI </vt:lpstr>
      <vt:lpstr>Scatterplot of Collocated Radiances + GSICS Correction</vt:lpstr>
      <vt:lpstr>Scatterplot of Collocated Radiances + GSICS Correction</vt:lpstr>
      <vt:lpstr>Scatterplot of Collocated BTs + fitted GSICS Correction</vt:lpstr>
      <vt:lpstr>Scatterplot of Collocated BTs + fitted GSICS Correction</vt:lpstr>
      <vt:lpstr>On-going studies</vt:lpstr>
      <vt:lpstr>Temporal window size | reduction test</vt:lpstr>
      <vt:lpstr>Temporal window size | reduction test</vt:lpstr>
      <vt:lpstr>Temporal window size | reduction test</vt:lpstr>
      <vt:lpstr>Temporal window size | reduction test</vt:lpstr>
      <vt:lpstr>Temporal window size | reduction test</vt:lpstr>
      <vt:lpstr>Temporal window size | reduction test</vt:lpstr>
      <vt:lpstr>On-going studies</vt:lpstr>
      <vt:lpstr>Time interpolation test | GEO-LEO case</vt:lpstr>
      <vt:lpstr>Time interpolation test | GEO-LEO case</vt:lpstr>
      <vt:lpstr>Time interpolation test | GEO-LEO case</vt:lpstr>
      <vt:lpstr>Time interpolation test | GEO-LEO case</vt:lpstr>
      <vt:lpstr>Time interpolation test | GEO-LEO case</vt:lpstr>
      <vt:lpstr>Time interpolation test | GEO-LEO case</vt:lpstr>
      <vt:lpstr>On-going studies</vt:lpstr>
      <vt:lpstr>SRF shift test | +10nm shift</vt:lpstr>
      <vt:lpstr>SRF shift test | +10nm shift</vt:lpstr>
      <vt:lpstr>SRF shift test | +10nm shift</vt:lpstr>
      <vt:lpstr>Conclusions and Outlook</vt:lpstr>
      <vt:lpstr>FCI SRFs in regard to IASI and CrIS spectra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Hewison</dc:creator>
  <cp:lastModifiedBy>Vincent Debaecker</cp:lastModifiedBy>
  <cp:revision>147</cp:revision>
  <cp:lastPrinted>2006-03-06T14:11:17Z</cp:lastPrinted>
  <dcterms:created xsi:type="dcterms:W3CDTF">2023-09-05T15:25:17Z</dcterms:created>
  <dcterms:modified xsi:type="dcterms:W3CDTF">2024-03-13T11:24:55Z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13" name="DM_DOCNUM">
    <vt:lpwstr>1403658</vt:lpwstr>
  </property>
  <property fmtid="{D5CDD505-2E9C-101B-9397-08002B2CF9AE}" pid="14" name="DM_DOCNAME">
    <vt:lpwstr>Ongoing GEO-LEO IR algorithm studies - Insights on FCI - GSICS</vt:lpwstr>
  </property>
  <property fmtid="{D5CDD505-2E9C-101B-9397-08002B2CF9AE}" pid="15" name="DM_AUTHOR">
    <vt:lpwstr>Vincent Debaecker</vt:lpwstr>
  </property>
  <property fmtid="{D5CDD505-2E9C-101B-9397-08002B2CF9AE}" pid="16" name="DM_E_DOC_NO">
    <vt:lpwstr>EUM/RSP/VWG/24/1403658</vt:lpwstr>
  </property>
  <property fmtid="{D5CDD505-2E9C-101B-9397-08002B2CF9AE}" pid="17" name="DM_E_VER_NO">
    <vt:lpwstr>1 Draft</vt:lpwstr>
  </property>
  <property fmtid="{D5CDD505-2E9C-101B-9397-08002B2CF9AE}" pid="18" name="DM_E_ISS_DATE">
    <vt:lpwstr>13 March 2024</vt:lpwstr>
  </property>
  <property fmtid="{D5CDD505-2E9C-101B-9397-08002B2CF9AE}" pid="19" name="DM_E_FROM_PERS2">
    <vt:lpwstr/>
  </property>
  <property fmtid="{D5CDD505-2E9C-101B-9397-08002B2CF9AE}" pid="20" name="DM_E_CONFID">
    <vt:lpwstr/>
  </property>
  <property fmtid="{D5CDD505-2E9C-101B-9397-08002B2CF9AE}" pid="21" name="DM_E_WBS_CODE">
    <vt:lpwstr/>
  </property>
  <property fmtid="{D5CDD505-2E9C-101B-9397-08002B2CF9AE}" pid="22" name="DM_E_DISTRIB">
    <vt:lpwstr/>
  </property>
  <property fmtid="{D5CDD505-2E9C-101B-9397-08002B2CF9AE}" pid="23" name="DIGITAL_SIGNATURE">
    <vt:lpwstr/>
  </property>
</Properties>
</file>