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655" r:id="rId5"/>
  </p:sldMasterIdLst>
  <p:notesMasterIdLst>
    <p:notesMasterId r:id="rId16"/>
  </p:notesMasterIdLst>
  <p:handoutMasterIdLst>
    <p:handoutMasterId r:id="rId17"/>
  </p:handoutMasterIdLst>
  <p:sldIdLst>
    <p:sldId id="733" r:id="rId6"/>
    <p:sldId id="843" r:id="rId7"/>
    <p:sldId id="849" r:id="rId8"/>
    <p:sldId id="863" r:id="rId9"/>
    <p:sldId id="864" r:id="rId10"/>
    <p:sldId id="865" r:id="rId11"/>
    <p:sldId id="866" r:id="rId12"/>
    <p:sldId id="870" r:id="rId13"/>
    <p:sldId id="871" r:id="rId14"/>
    <p:sldId id="858" r:id="rId1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008000"/>
    <a:srgbClr val="FFFFFF"/>
    <a:srgbClr val="FF9900"/>
    <a:srgbClr val="000000"/>
    <a:srgbClr val="9EA000"/>
    <a:srgbClr val="FF62BC"/>
    <a:srgbClr val="F8766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0"/>
    <p:restoredTop sz="89423" autoAdjust="0"/>
  </p:normalViewPr>
  <p:slideViewPr>
    <p:cSldViewPr snapToGrid="0">
      <p:cViewPr varScale="1">
        <p:scale>
          <a:sx n="80" d="100"/>
          <a:sy n="80" d="100"/>
        </p:scale>
        <p:origin x="300" y="96"/>
      </p:cViewPr>
      <p:guideLst>
        <p:guide orient="horz" pos="2455"/>
        <p:guide pos="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0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1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2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6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10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725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8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6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8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5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8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8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1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8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9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8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0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8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34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8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28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8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itle 1"/>
          <p:cNvSpPr>
            <a:spLocks noGrp="1"/>
          </p:cNvSpPr>
          <p:nvPr>
            <p:ph type="ctrTitle"/>
          </p:nvPr>
        </p:nvSpPr>
        <p:spPr>
          <a:xfrm>
            <a:off x="1080654" y="2130426"/>
            <a:ext cx="10041775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35" name="Subtitle 2"/>
          <p:cNvSpPr>
            <a:spLocks noGrp="1"/>
          </p:cNvSpPr>
          <p:nvPr>
            <p:ph type="subTitle" idx="1"/>
          </p:nvPr>
        </p:nvSpPr>
        <p:spPr>
          <a:xfrm>
            <a:off x="1989513" y="3886200"/>
            <a:ext cx="822405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036" name="Rectangle 74"/>
          <p:cNvSpPr>
            <a:spLocks noGrp="1" noChangeArrowheads="1"/>
          </p:cNvSpPr>
          <p:nvPr userDrawn="1">
            <p:ph type="sldNum" sz="quarter" idx="2"/>
          </p:nvPr>
        </p:nvSpPr>
        <p:spPr>
          <a:xfrm>
            <a:off x="11396651" y="6363061"/>
            <a:ext cx="652358" cy="40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7E33C82-C2A6-478E-8FB2-E20C8DB414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3563A9-67CB-6D3F-FBE3-DCD3DA6B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4584C0-7D98-DE93-A1E4-B1E386302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DDFFD5-D5CF-3C9D-4849-6D942F3E9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640170-1CAE-D54A-8244-6B2E6B0D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997D-263F-1B43-B05C-79CA7E95B953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019EEC-7E78-D315-F9B4-806D7D45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D64526-CEB0-AA28-25EE-69C17D5B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843F-945A-4D41-91E2-FEB33F859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28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10E5E9-9C2E-1941-74A6-A24DC529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84260E-896D-FA66-C55B-7DACD84E1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A7B42E-D867-C71B-F3E9-44E6C35D6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C4F1200-B04A-7218-1E0B-D55C1E08A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FBB18B1-768E-EC5D-27DD-92B7287AB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CC90D71-1B22-27CF-C2D3-A1DAD6BB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997D-263F-1B43-B05C-79CA7E95B953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B858AAE-BFA3-6AD6-8872-186E2635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4C6239E-33C3-24AB-19C5-27F82E7F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843F-945A-4D41-91E2-FEB33F859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F22227-0C10-F01A-3282-EC3B26D9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B2A4FA-BE79-D76F-5727-816787FF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997D-263F-1B43-B05C-79CA7E95B953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4BB5FA-AA97-9DB4-C8E1-25CF2781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2C54545-35D5-A155-E9D8-DE2D5FF5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843F-945A-4D41-91E2-FEB33F859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234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0DBEEC-8115-EF56-6A3C-CDB84929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997D-263F-1B43-B05C-79CA7E95B953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97E116C-ACD4-D113-0FCB-32D5CCDC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4145C6-785B-EBFB-376A-0D6B50F50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843F-945A-4D41-91E2-FEB33F859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421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537050-4497-772C-B820-2A744AE9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84049C-E794-BA08-7E55-29765175B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4BDA3A-978C-CBD6-1613-F9765082F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3A72C5-17E9-F87A-62DF-A1BFD1DD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997D-263F-1B43-B05C-79CA7E95B953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E4BB68-31F2-40C4-21E6-A9C0F1F2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EB7438-1D79-6576-5B21-87DF3015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843F-945A-4D41-91E2-FEB33F859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764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69B9C1-DB64-928B-FE7F-3B6B18AC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E5E35A-2D6E-6C2B-EAB5-9784D40EA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33AF07-B10C-71D7-1FEA-9351EC360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30ACF8-716F-095E-9E07-D669E18BD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997D-263F-1B43-B05C-79CA7E95B953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904A335-FF31-9060-F7F4-126B0D2C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A7647D-D654-63AE-8FD0-EC3A6032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843F-945A-4D41-91E2-FEB33F859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69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237AF1-360E-4EBC-D771-C40F0B16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611725F-FC1B-594E-952A-D766756C7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193D26-FE07-F057-A02A-84D8C983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997D-263F-1B43-B05C-79CA7E95B953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57165C-7EEC-37F5-557E-7A2328F6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D87487-8F88-980A-F5CD-B1124AB7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843F-945A-4D41-91E2-FEB33F859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618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D7E1413-3A41-71F2-A5B8-578EBB6B0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FF3360-F010-C4AF-853B-3F7E7D3F5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FA7751-ACEE-8013-4B51-F23BF38F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997D-263F-1B43-B05C-79CA7E95B953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95DC8F-F8AE-D19A-CAA1-017290F2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922AB7-2495-63BA-D88B-4855DF68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843F-945A-4D41-91E2-FEB33F859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49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Title 1"/>
          <p:cNvSpPr>
            <a:spLocks noGrp="1"/>
          </p:cNvSpPr>
          <p:nvPr>
            <p:ph type="title"/>
          </p:nvPr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40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9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52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3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5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5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5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9" name="Title 1"/>
          <p:cNvSpPr txBox="1"/>
          <p:nvPr userDrawn="1"/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  <a:endParaRPr lang="en-GB" kern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0D0BFC-2EEA-6DD4-A66D-715EC9033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FEDE5E1-1516-4F92-B235-28FC03D76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95A930-C55A-6DDA-1B8C-34FFCF4E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997D-263F-1B43-B05C-79CA7E95B953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5CBA79-5FA0-D9DE-E327-41F9F71A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73F151-0156-85A5-838E-2A3239A2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843F-945A-4D41-91E2-FEB33F859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91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7B0417-39F8-A3E5-E0D9-59E56356E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DE5562-6478-421E-58F2-CBB4FAFAD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0C853C-90F3-30EE-4E94-5A9DF705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997D-263F-1B43-B05C-79CA7E95B953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84B599-EB98-6C9A-9200-63902862A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24B89D-56E1-9F8B-D4E2-50C58610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843F-945A-4D41-91E2-FEB33F859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21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28B4B3-F29E-3333-F235-00C6A444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BBD26C-3A75-7B71-BE9B-F05FC85DF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5A004D-24B7-85F0-8C95-6FB72778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997D-263F-1B43-B05C-79CA7E95B953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047E45-E767-B5B7-9D49-01012AB9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88C99F-C611-BC7F-A26A-311DDD52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843F-945A-4D41-91E2-FEB33F859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12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109728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96651" y="6363061"/>
            <a:ext cx="652358" cy="40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7E33C82-C2A6-478E-8FB2-E20C8DB414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7" name="Rectangle 7"/>
          <p:cNvSpPr>
            <a:spLocks noChangeArrowheads="1"/>
          </p:cNvSpPr>
          <p:nvPr/>
        </p:nvSpPr>
        <p:spPr>
          <a:xfrm>
            <a:off x="609600" y="1147156"/>
            <a:ext cx="10972800" cy="517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>
          <a:xfrm>
            <a:off x="3347049" y="6408717"/>
            <a:ext cx="5715064" cy="24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0" dirty="0"/>
              <a:t>11 – 15 March 2024 GSICS Annual Meeting</a:t>
            </a:r>
            <a:r>
              <a:rPr lang="it-IT" sz="1000" b="0" dirty="0"/>
              <a:t>, Darmstadt, Germany</a:t>
            </a:r>
            <a:endParaRPr lang="en-US" sz="1000" b="0" dirty="0"/>
          </a:p>
        </p:txBody>
      </p:sp>
      <p:sp>
        <p:nvSpPr>
          <p:cNvPr id="1029" name="Line 11"/>
          <p:cNvSpPr>
            <a:spLocks noChangeShapeType="1"/>
          </p:cNvSpPr>
          <p:nvPr/>
        </p:nvSpPr>
        <p:spPr>
          <a:xfrm flipV="1">
            <a:off x="609600" y="6324600"/>
            <a:ext cx="10972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>
          <a:xfrm>
            <a:off x="609600" y="6400801"/>
            <a:ext cx="2748951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7F7DF96-AB3D-8D7E-5734-E1B37F3C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D38A17-561D-8551-3C48-5D5EBA3A9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62A45E-5F7B-C231-5473-B909FF478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997D-263F-1B43-B05C-79CA7E95B953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094305-F0F1-1B0A-5586-64AB6CF46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319AEF-21BC-0AEE-D1A3-178CD7D32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B843F-945A-4D41-91E2-FEB33F859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04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4477" y="1531199"/>
            <a:ext cx="8764717" cy="14393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" altLang="ja-JP" b="1" dirty="0"/>
              <a:t>Revisit to AHI GEO-LEO-IR Regression</a:t>
            </a:r>
            <a:endParaRPr lang="en-US" sz="4000" b="1" i="1" dirty="0">
              <a:solidFill>
                <a:srgbClr val="0C45E4"/>
              </a:solidFill>
            </a:endParaRPr>
          </a:p>
        </p:txBody>
      </p:sp>
      <p:sp>
        <p:nvSpPr>
          <p:cNvPr id="1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4334" y="4001722"/>
            <a:ext cx="9387400" cy="114177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CN" sz="24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u="sng" dirty="0">
                <a:ea typeface="宋体" pitchFamily="2" charset="-122"/>
              </a:rPr>
              <a:t>TAKAHASHI Masaya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1075" name="Rectangle 3"/>
          <p:cNvSpPr txBox="1">
            <a:spLocks noChangeArrowheads="1"/>
          </p:cNvSpPr>
          <p:nvPr/>
        </p:nvSpPr>
        <p:spPr>
          <a:xfrm>
            <a:off x="1410266" y="4823460"/>
            <a:ext cx="938740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zh-CN" sz="2000" b="0" kern="0" dirty="0">
              <a:latin typeface="Arial"/>
              <a:ea typeface="宋体" pitchFamily="2" charset="-122"/>
              <a:cs typeface="Arial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b="0" kern="0" dirty="0">
                <a:latin typeface="Arial"/>
                <a:ea typeface="宋体" pitchFamily="2" charset="-122"/>
                <a:cs typeface="Arial"/>
              </a:rPr>
              <a:t>Meteorological Satellite Center of Japan Meteorological </a:t>
            </a:r>
            <a:r>
              <a:rPr lang="en-US" altLang="zh-CN" sz="2000" kern="0" dirty="0">
                <a:latin typeface="Arial"/>
                <a:ea typeface="宋体" pitchFamily="2" charset="-122"/>
                <a:cs typeface="Arial"/>
              </a:rPr>
              <a:t>A</a:t>
            </a:r>
            <a:r>
              <a:rPr lang="en-US" altLang="zh-CN" sz="2000" b="0" kern="0" dirty="0">
                <a:latin typeface="Arial"/>
                <a:ea typeface="宋体" pitchFamily="2" charset="-122"/>
                <a:cs typeface="Arial"/>
              </a:rPr>
              <a:t>gency</a:t>
            </a:r>
            <a:endParaRPr b="0" dirty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b="0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5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四角形 176"/>
          <p:cNvSpPr>
            <a:spLocks noGrp="1" noChangeArrowhead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40" name="四角形 235"/>
          <p:cNvSpPr>
            <a:spLocks noGrp="1"/>
          </p:cNvSpPr>
          <p:nvPr>
            <p:ph idx="1"/>
          </p:nvPr>
        </p:nvSpPr>
        <p:spPr>
          <a:xfrm>
            <a:off x="2852757" y="2949953"/>
            <a:ext cx="6486486" cy="95809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en" altLang="ja-JP" sz="4000" i="1" dirty="0"/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1490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四角形 174"/>
          <p:cNvSpPr>
            <a:spLocks noGrp="1"/>
          </p:cNvSpPr>
          <p:nvPr>
            <p:ph type="title"/>
          </p:nvPr>
        </p:nvSpPr>
        <p:spPr>
          <a:xfrm>
            <a:off x="379068" y="251912"/>
            <a:ext cx="7772400" cy="667472"/>
          </a:xfrm>
          <a:prstGeom prst="rect">
            <a:avLst/>
          </a:prstGeom>
        </p:spPr>
        <p:txBody>
          <a:bodyPr/>
          <a:lstStyle/>
          <a:p>
            <a:pPr algn="l"/>
            <a:r>
              <a:rPr kumimoji="1" lang="en-US" altLang="ja-JP" b="1" dirty="0"/>
              <a:t>Contents</a:t>
            </a:r>
            <a:endParaRPr kumimoji="1" lang="ja-JP" altLang="en-US" sz="4400" b="1" dirty="0"/>
          </a:p>
        </p:txBody>
      </p:sp>
      <p:sp>
        <p:nvSpPr>
          <p:cNvPr id="1131" name="四角形 176"/>
          <p:cNvSpPr>
            <a:spLocks noGrp="1" noChangeArrowhead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140" name="四角形 235"/>
          <p:cNvSpPr>
            <a:spLocks noGrp="1"/>
          </p:cNvSpPr>
          <p:nvPr>
            <p:ph idx="1"/>
          </p:nvPr>
        </p:nvSpPr>
        <p:spPr>
          <a:xfrm>
            <a:off x="603866" y="1099266"/>
            <a:ext cx="9744486" cy="484433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</a:pPr>
            <a:r>
              <a:rPr kumimoji="1" lang="en-US" altLang="ja-JP" sz="2400" dirty="0"/>
              <a:t>Motivation</a:t>
            </a:r>
          </a:p>
          <a:p>
            <a:pPr>
              <a:lnSpc>
                <a:spcPct val="130000"/>
              </a:lnSpc>
            </a:pPr>
            <a:r>
              <a:rPr kumimoji="1" lang="en-US" altLang="ja-JP" sz="2400" dirty="0"/>
              <a:t>Regression Methods</a:t>
            </a:r>
          </a:p>
          <a:p>
            <a:pPr lvl="1">
              <a:lnSpc>
                <a:spcPct val="130000"/>
              </a:lnSpc>
            </a:pPr>
            <a:r>
              <a:rPr kumimoji="1" lang="en-US" altLang="ja-JP" sz="2000" dirty="0"/>
              <a:t>Ordinary least squares (OLS) </a:t>
            </a:r>
            <a:r>
              <a:rPr kumimoji="1" lang="en-US" altLang="ja-JP" sz="2000"/>
              <a:t>and reduced </a:t>
            </a:r>
            <a:r>
              <a:rPr kumimoji="1" lang="en-US" altLang="ja-JP" sz="2000" dirty="0"/>
              <a:t>major axis (RMA)</a:t>
            </a:r>
          </a:p>
          <a:p>
            <a:pPr lvl="1">
              <a:lnSpc>
                <a:spcPct val="130000"/>
              </a:lnSpc>
            </a:pPr>
            <a:r>
              <a:rPr kumimoji="1" lang="en-US" altLang="ja-JP" sz="2000" dirty="0"/>
              <a:t>Comparison of OLS and RMA for AHI GEO-LEO-IR</a:t>
            </a:r>
          </a:p>
          <a:p>
            <a:pPr>
              <a:lnSpc>
                <a:spcPct val="130000"/>
              </a:lnSpc>
            </a:pPr>
            <a:r>
              <a:rPr kumimoji="1" lang="en-US" altLang="ja-JP" sz="2400" dirty="0"/>
              <a:t>Regression Targets</a:t>
            </a:r>
          </a:p>
          <a:p>
            <a:pPr lvl="1">
              <a:lnSpc>
                <a:spcPct val="130000"/>
              </a:lnSpc>
            </a:pPr>
            <a:r>
              <a:rPr kumimoji="1" lang="en-US" altLang="ja-JP" sz="2000" dirty="0"/>
              <a:t>GEO radiance/digital counts vs. LEO radiance</a:t>
            </a:r>
          </a:p>
          <a:p>
            <a:pPr>
              <a:lnSpc>
                <a:spcPct val="130000"/>
              </a:lnSpc>
            </a:pPr>
            <a:r>
              <a:rPr kumimoji="1" lang="en-US" altLang="ja-JP" sz="2400" dirty="0"/>
              <a:t>Discussion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3780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四角形 174"/>
          <p:cNvSpPr>
            <a:spLocks noGrp="1"/>
          </p:cNvSpPr>
          <p:nvPr>
            <p:ph type="title"/>
          </p:nvPr>
        </p:nvSpPr>
        <p:spPr>
          <a:xfrm>
            <a:off x="379068" y="266902"/>
            <a:ext cx="2772096" cy="667472"/>
          </a:xfrm>
          <a:prstGeom prst="rect">
            <a:avLst/>
          </a:prstGeom>
        </p:spPr>
        <p:txBody>
          <a:bodyPr/>
          <a:lstStyle/>
          <a:p>
            <a:pPr algn="l"/>
            <a:r>
              <a:rPr kumimoji="1" lang="en-US" altLang="ja-JP" sz="3200" b="1" dirty="0"/>
              <a:t>Motivation</a:t>
            </a:r>
            <a:endParaRPr kumimoji="1" lang="ja-JP" altLang="en-US" sz="3200" b="1" dirty="0"/>
          </a:p>
        </p:txBody>
      </p:sp>
      <p:sp>
        <p:nvSpPr>
          <p:cNvPr id="1131" name="四角形 176"/>
          <p:cNvSpPr>
            <a:spLocks noGrp="1" noChangeArrowhead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40" name="四角形 235"/>
          <p:cNvSpPr>
            <a:spLocks noGrp="1"/>
          </p:cNvSpPr>
          <p:nvPr>
            <p:ph idx="1"/>
          </p:nvPr>
        </p:nvSpPr>
        <p:spPr>
          <a:xfrm>
            <a:off x="603863" y="981258"/>
            <a:ext cx="10792788" cy="52623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ja-JP" sz="2000" kern="0" dirty="0"/>
              <a:t>Current GEO-LEO IR algorithm uses </a:t>
            </a:r>
            <a:r>
              <a:rPr lang="en-US" altLang="ja-JP" sz="2000" kern="0" dirty="0">
                <a:solidFill>
                  <a:srgbClr val="0000FF"/>
                </a:solidFill>
              </a:rPr>
              <a:t>ordinary least squares (OLS) regression </a:t>
            </a:r>
            <a:r>
              <a:rPr lang="en-US" altLang="ja-JP" sz="2000" kern="0" dirty="0"/>
              <a:t>for LEO-radiance (X, reference instrument) and GEO-radiance (Y, monitored instrument).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ja-JP" sz="1800" kern="0" dirty="0"/>
              <a:t>GEO radiance </a:t>
            </a:r>
            <a:r>
              <a:rPr lang="en-US" altLang="ja-JP" sz="1800" kern="0" dirty="0" err="1"/>
              <a:t>stdv</a:t>
            </a:r>
            <a:r>
              <a:rPr lang="en-US" altLang="ja-JP" sz="1800" kern="0" dirty="0"/>
              <a:t> within averaging LEO pixel size is used as weight in the regression.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ja-JP" sz="1800" kern="0" dirty="0"/>
              <a:t>Reference is </a:t>
            </a:r>
            <a:r>
              <a:rPr lang="en-US" altLang="ja-JP" sz="1800" kern="0" dirty="0">
                <a:solidFill>
                  <a:srgbClr val="0000FF"/>
                </a:solidFill>
              </a:rPr>
              <a:t>assumed to be perfectly calibrated.</a:t>
            </a:r>
          </a:p>
          <a:p>
            <a:pPr marL="342900" lvl="1" indent="-342900"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ja-JP" sz="2000" kern="0" dirty="0"/>
              <a:t>JMA’s VNIR vicarious calibration uses </a:t>
            </a:r>
            <a:r>
              <a:rPr lang="en-US" altLang="ja-JP" sz="2000" kern="0" dirty="0">
                <a:solidFill>
                  <a:srgbClr val="0000FF"/>
                </a:solidFill>
              </a:rPr>
              <a:t>Reduced Major Axis (RMA)</a:t>
            </a:r>
            <a:r>
              <a:rPr lang="en-US" altLang="ja-JP" sz="2000" kern="0" dirty="0"/>
              <a:t> which considers uncertainties in both X and Y.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ja-JP" sz="1800" kern="0" dirty="0"/>
              <a:t>Tested </a:t>
            </a:r>
            <a:r>
              <a:rPr lang="en-US" altLang="ja-JP" sz="1800" dirty="0"/>
              <a:t>for AHI GEO-LEO-IR in 2018, but large difference between OLS and RMA was found particularly in 3.9 </a:t>
            </a:r>
            <a:r>
              <a:rPr lang="en-US" altLang="ja-JP" sz="1800" dirty="0" err="1"/>
              <a:t>μm</a:t>
            </a:r>
            <a:r>
              <a:rPr lang="en-US" altLang="ja-JP" sz="1800" dirty="0"/>
              <a:t> cold scenes.</a:t>
            </a:r>
            <a:endParaRPr lang="en-US" altLang="ja-JP" sz="1800" kern="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en" altLang="ja-JP" sz="2000" dirty="0"/>
              <a:t>Feedback from ISCCP in 2019 (by K. Knapp) and ISCCP-NG in 2023 (by A. </a:t>
            </a:r>
            <a:r>
              <a:rPr kumimoji="1" lang="en" altLang="ja-JP" sz="2000" dirty="0" err="1"/>
              <a:t>Heidinger</a:t>
            </a:r>
            <a:r>
              <a:rPr kumimoji="1" lang="en" altLang="ja-JP" sz="2000" dirty="0"/>
              <a:t>)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kumimoji="1" lang="en" altLang="ja-JP" sz="1800" dirty="0"/>
              <a:t>Users have to convert BT to radiance, apply GSICS coefficients, and convert the radiance to BT.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kumimoji="1" lang="en" altLang="ja-JP" sz="1800" dirty="0">
                <a:solidFill>
                  <a:srgbClr val="0000FF"/>
                </a:solidFill>
              </a:rPr>
              <a:t>GSICS-corrected BT LUT in MTSAT-2 GEO-LEO-IR is easy </a:t>
            </a:r>
            <a:r>
              <a:rPr kumimoji="1" lang="en" altLang="ja-JP" sz="1800" dirty="0"/>
              <a:t>to use.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en" altLang="ja-JP" sz="2000" dirty="0"/>
              <a:t>We revisited the regression method and targets (and contents of GEO-LEO-IR) for discussing GEO-LEO-IR v2 algorithm.</a:t>
            </a:r>
            <a:endParaRPr kumimoji="1" lang="en" altLang="ja-JP" sz="1800" dirty="0"/>
          </a:p>
        </p:txBody>
      </p:sp>
    </p:spTree>
    <p:extLst>
      <p:ext uri="{BB962C8B-B14F-4D97-AF65-F5344CB8AC3E}">
        <p14:creationId xmlns:p14="http://schemas.microsoft.com/office/powerpoint/2010/main" val="87954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四角形 176"/>
          <p:cNvSpPr>
            <a:spLocks noGrp="1" noChangeArrowhead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9" name="Picture 6" descr="D:\okuyama\12_GSICS\20160229_年次会合\発表\GSIR\img_scat_b07_u230K.png">
            <a:extLst>
              <a:ext uri="{FF2B5EF4-FFF2-40B4-BE49-F238E27FC236}">
                <a16:creationId xmlns:a16="http://schemas.microsoft.com/office/drawing/2014/main" id="{600463D2-5F2E-513F-93AF-F340792C1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10450" r="5172" b="10269"/>
          <a:stretch/>
        </p:blipFill>
        <p:spPr bwMode="auto">
          <a:xfrm>
            <a:off x="7403326" y="2671171"/>
            <a:ext cx="3742054" cy="332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3DFADF0-91FF-05C4-01CB-737DFBB183EE}"/>
              </a:ext>
            </a:extLst>
          </p:cNvPr>
          <p:cNvSpPr txBox="1"/>
          <p:nvPr/>
        </p:nvSpPr>
        <p:spPr>
          <a:xfrm>
            <a:off x="7623382" y="2017926"/>
            <a:ext cx="3301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Radiance vs radiance regression</a:t>
            </a:r>
          </a:p>
          <a:p>
            <a:pPr algn="ctr"/>
            <a:r>
              <a:rPr lang="en-US" altLang="ja-JP" sz="1400" dirty="0"/>
              <a:t>Himawari-8/AHI (3.9um, Tb &lt; 230K) and </a:t>
            </a:r>
            <a:r>
              <a:rPr lang="en-US" altLang="ja-JP" sz="1400" dirty="0" err="1"/>
              <a:t>Metop</a:t>
            </a:r>
            <a:r>
              <a:rPr lang="en-US" altLang="ja-JP" sz="1400" dirty="0"/>
              <a:t>-A/IASI</a:t>
            </a:r>
            <a:endParaRPr kumimoji="1" lang="ja-JP" altLang="en-US" sz="1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95D9F3-E32C-059B-33B4-F3AC8758DF0F}"/>
              </a:ext>
            </a:extLst>
          </p:cNvPr>
          <p:cNvSpPr txBox="1"/>
          <p:nvPr/>
        </p:nvSpPr>
        <p:spPr>
          <a:xfrm>
            <a:off x="7829417" y="5990528"/>
            <a:ext cx="3315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LEO Radiance [</a:t>
            </a:r>
            <a:r>
              <a:rPr kumimoji="1" lang="en-US" altLang="ja-JP" sz="1200" dirty="0" err="1"/>
              <a:t>mW</a:t>
            </a:r>
            <a:r>
              <a:rPr kumimoji="1" lang="en-US" altLang="ja-JP" sz="1200" dirty="0"/>
              <a:t>/m</a:t>
            </a:r>
            <a:r>
              <a:rPr kumimoji="1" lang="en-US" altLang="ja-JP" sz="1200" baseline="30000" dirty="0"/>
              <a:t>2</a:t>
            </a:r>
            <a:r>
              <a:rPr kumimoji="1" lang="en-US" altLang="ja-JP" sz="1200" dirty="0"/>
              <a:t>/</a:t>
            </a:r>
            <a:r>
              <a:rPr kumimoji="1" lang="en-US" altLang="ja-JP" sz="1200" dirty="0" err="1"/>
              <a:t>sr</a:t>
            </a:r>
            <a:r>
              <a:rPr kumimoji="1" lang="en-US" altLang="ja-JP" sz="1200" dirty="0"/>
              <a:t>/cm</a:t>
            </a:r>
            <a:r>
              <a:rPr kumimoji="1" lang="en-US" altLang="ja-JP" sz="1200" baseline="30000" dirty="0"/>
              <a:t>-1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0D2334-F5C7-96E5-E37A-9C6501D2C1AC}"/>
              </a:ext>
            </a:extLst>
          </p:cNvPr>
          <p:cNvSpPr txBox="1"/>
          <p:nvPr/>
        </p:nvSpPr>
        <p:spPr>
          <a:xfrm rot="16200000">
            <a:off x="3812797" y="4774885"/>
            <a:ext cx="1438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GEO - LEO</a:t>
            </a:r>
            <a:endParaRPr kumimoji="1" lang="ja-JP" altLang="en-US" sz="1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CC67FBA-AFFE-27D5-4311-7AE78C0F7973}"/>
              </a:ext>
            </a:extLst>
          </p:cNvPr>
          <p:cNvSpPr txBox="1"/>
          <p:nvPr/>
        </p:nvSpPr>
        <p:spPr>
          <a:xfrm>
            <a:off x="9701187" y="5156840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100" i="1" dirty="0"/>
              <a:t>N = 578</a:t>
            </a:r>
          </a:p>
          <a:p>
            <a:pPr algn="r"/>
            <a:r>
              <a:rPr lang="en-US" altLang="ja-JP" sz="1100" i="1" dirty="0"/>
              <a:t>January 2016</a:t>
            </a:r>
            <a:endParaRPr kumimoji="1" lang="ja-JP" altLang="en-US" sz="1100" i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6262702-2150-0F57-910F-4FD95CFAF5D3}"/>
              </a:ext>
            </a:extLst>
          </p:cNvPr>
          <p:cNvSpPr txBox="1"/>
          <p:nvPr/>
        </p:nvSpPr>
        <p:spPr>
          <a:xfrm>
            <a:off x="3010232" y="6051476"/>
            <a:ext cx="25916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Kilmer and Rodriguez (2016)</a:t>
            </a:r>
            <a:endParaRPr lang="ja-JP" altLang="en-US" sz="1200"/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88EF0FEB-F518-FF0C-BC32-9A9DC0577699}"/>
              </a:ext>
            </a:extLst>
          </p:cNvPr>
          <p:cNvSpPr txBox="1">
            <a:spLocks/>
          </p:cNvSpPr>
          <p:nvPr/>
        </p:nvSpPr>
        <p:spPr>
          <a:xfrm>
            <a:off x="354839" y="862795"/>
            <a:ext cx="7115571" cy="21067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1800" kern="0" dirty="0"/>
              <a:t>a) </a:t>
            </a:r>
            <a:r>
              <a:rPr kumimoji="1" lang="en-US" altLang="ja-JP" sz="1800" kern="0" dirty="0">
                <a:solidFill>
                  <a:srgbClr val="0000FF"/>
                </a:solidFill>
              </a:rPr>
              <a:t>Ordinary least squares (OLS)</a:t>
            </a:r>
          </a:p>
          <a:p>
            <a:pPr marL="446088" lvl="1" indent="-176213">
              <a:lnSpc>
                <a:spcPct val="130000"/>
              </a:lnSpc>
            </a:pPr>
            <a:r>
              <a:rPr kumimoji="1" lang="en-US" altLang="ja-JP" sz="1600" kern="0" dirty="0"/>
              <a:t>No error in X is assumed, minimizing distance is vertical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1800" kern="0" dirty="0"/>
              <a:t>b) </a:t>
            </a:r>
            <a:r>
              <a:rPr kumimoji="1" lang="en-US" altLang="ja-JP" sz="1800" kern="0" dirty="0">
                <a:solidFill>
                  <a:srgbClr val="FF0000"/>
                </a:solidFill>
              </a:rPr>
              <a:t>Reduced Major Axis (RMA)</a:t>
            </a:r>
          </a:p>
          <a:p>
            <a:pPr marL="446088" lvl="1" indent="-174625">
              <a:lnSpc>
                <a:spcPct val="130000"/>
              </a:lnSpc>
            </a:pPr>
            <a:r>
              <a:rPr kumimoji="1" lang="en-US" altLang="ja-JP" sz="1600" kern="0" dirty="0"/>
              <a:t>Errors in X and Y are assumed, minimizing distance is diagonal</a:t>
            </a:r>
          </a:p>
        </p:txBody>
      </p:sp>
      <p:pic>
        <p:nvPicPr>
          <p:cNvPr id="1028" name="Picture 4" descr="Details are in the caption following the image">
            <a:extLst>
              <a:ext uri="{FF2B5EF4-FFF2-40B4-BE49-F238E27FC236}">
                <a16:creationId xmlns:a16="http://schemas.microsoft.com/office/drawing/2014/main" id="{181EEBEE-C304-D466-40F3-0F780DDB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8" y="2704778"/>
            <a:ext cx="4109829" cy="33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191C3D87-0B17-13AE-1496-8D336F3FF085}"/>
              </a:ext>
            </a:extLst>
          </p:cNvPr>
          <p:cNvSpPr txBox="1">
            <a:spLocks noChangeArrowheads="1"/>
          </p:cNvSpPr>
          <p:nvPr/>
        </p:nvSpPr>
        <p:spPr>
          <a:xfrm>
            <a:off x="179388" y="267912"/>
            <a:ext cx="8785225" cy="67366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ja-JP" sz="2800" b="1" kern="0" dirty="0"/>
              <a:t>Regression Methods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1EE7242-BD04-A635-8421-EA1A7CED33D9}"/>
              </a:ext>
            </a:extLst>
          </p:cNvPr>
          <p:cNvSpPr txBox="1"/>
          <p:nvPr/>
        </p:nvSpPr>
        <p:spPr>
          <a:xfrm rot="16200000">
            <a:off x="5557375" y="4014918"/>
            <a:ext cx="3315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GEO Radiance [</a:t>
            </a:r>
            <a:r>
              <a:rPr kumimoji="1" lang="en-US" altLang="ja-JP" sz="1200" dirty="0" err="1"/>
              <a:t>mW</a:t>
            </a:r>
            <a:r>
              <a:rPr kumimoji="1" lang="en-US" altLang="ja-JP" sz="1200" dirty="0"/>
              <a:t>/m</a:t>
            </a:r>
            <a:r>
              <a:rPr kumimoji="1" lang="en-US" altLang="ja-JP" sz="1200" baseline="30000" dirty="0"/>
              <a:t>2</a:t>
            </a:r>
            <a:r>
              <a:rPr kumimoji="1" lang="en-US" altLang="ja-JP" sz="1200" dirty="0"/>
              <a:t>/</a:t>
            </a:r>
            <a:r>
              <a:rPr kumimoji="1" lang="en-US" altLang="ja-JP" sz="1200" dirty="0" err="1"/>
              <a:t>sr</a:t>
            </a:r>
            <a:r>
              <a:rPr kumimoji="1" lang="en-US" altLang="ja-JP" sz="1200" dirty="0"/>
              <a:t>/cm</a:t>
            </a:r>
            <a:r>
              <a:rPr kumimoji="1" lang="en-US" altLang="ja-JP" sz="1200" baseline="30000" dirty="0"/>
              <a:t>-1</a:t>
            </a:r>
            <a:r>
              <a:rPr kumimoji="1" lang="en-US" altLang="ja-JP" sz="1200" dirty="0"/>
              <a:t>]</a:t>
            </a:r>
            <a:endParaRPr kumimoji="1" lang="ja-JP" altLang="en-US" sz="12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F4AB527-6515-0DAA-3F97-0905B76D2B2E}"/>
              </a:ext>
            </a:extLst>
          </p:cNvPr>
          <p:cNvSpPr txBox="1"/>
          <p:nvPr/>
        </p:nvSpPr>
        <p:spPr>
          <a:xfrm>
            <a:off x="7956832" y="2923867"/>
            <a:ext cx="12293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OLS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RMA</a:t>
            </a:r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2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FAA7CC33-A51A-980C-1803-C402791E8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56369" r="80944" b="4784"/>
          <a:stretch/>
        </p:blipFill>
        <p:spPr bwMode="auto">
          <a:xfrm>
            <a:off x="8504302" y="3894714"/>
            <a:ext cx="3621181" cy="22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1" name="四角形 176"/>
          <p:cNvSpPr>
            <a:spLocks noGrp="1" noChangeArrowhead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Picture 2" descr="http://svkeg2.naps.kishou.go.jp/~msysen07/grpK/Work/201803_ahi8rma/ir/himawari8/scat/201801/06/scat_cor_rad_Hima8_band07_IasiA_20180106.png">
            <a:extLst>
              <a:ext uri="{FF2B5EF4-FFF2-40B4-BE49-F238E27FC236}">
                <a16:creationId xmlns:a16="http://schemas.microsoft.com/office/drawing/2014/main" id="{06389E13-F748-9D9C-2742-025A4E66A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" t="56494" r="6560" b="6731"/>
          <a:stretch/>
        </p:blipFill>
        <p:spPr bwMode="auto">
          <a:xfrm>
            <a:off x="8527727" y="914259"/>
            <a:ext cx="3664273" cy="22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svkeg2.naps.kishou.go.jp/~msysen07/monit/cal/Monit/monitoring/gsics/ir/himawari8/scat/201801/06/scat_cor_rad_Hima8_band07_IasiA_20180106.png">
            <a:extLst>
              <a:ext uri="{FF2B5EF4-FFF2-40B4-BE49-F238E27FC236}">
                <a16:creationId xmlns:a16="http://schemas.microsoft.com/office/drawing/2014/main" id="{F0F439D1-E4E7-8665-53C3-6D38F00F4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56324" r="6568" b="6901"/>
          <a:stretch/>
        </p:blipFill>
        <p:spPr bwMode="auto">
          <a:xfrm>
            <a:off x="4863454" y="914259"/>
            <a:ext cx="3664273" cy="22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7D330C-6407-0B6E-B556-29CDBAF9D1BF}"/>
              </a:ext>
            </a:extLst>
          </p:cNvPr>
          <p:cNvSpPr txBox="1"/>
          <p:nvPr/>
        </p:nvSpPr>
        <p:spPr>
          <a:xfrm>
            <a:off x="5539166" y="379625"/>
            <a:ext cx="5973404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ja-JP" sz="1400" b="1" dirty="0"/>
              <a:t>Old comparison </a:t>
            </a:r>
            <a:r>
              <a:rPr kumimoji="1" lang="en-US" altLang="ja-JP" sz="1400" dirty="0"/>
              <a:t>prepared for 2018 GSICS Annual Meeting</a:t>
            </a:r>
          </a:p>
          <a:p>
            <a:pPr algn="ctr">
              <a:lnSpc>
                <a:spcPct val="120000"/>
              </a:lnSpc>
            </a:pPr>
            <a:r>
              <a:rPr kumimoji="1" lang="en-US" altLang="ja-JP" sz="1400" dirty="0"/>
              <a:t>Himawari-8/AHI B07 (3.9 </a:t>
            </a:r>
            <a:r>
              <a:rPr kumimoji="1" lang="en-US" altLang="ja-JP" sz="1400" dirty="0" err="1"/>
              <a:t>μm</a:t>
            </a:r>
            <a:r>
              <a:rPr kumimoji="1" lang="en-US" altLang="ja-JP" sz="1400" dirty="0"/>
              <a:t>) vs. </a:t>
            </a:r>
            <a:r>
              <a:rPr kumimoji="1" lang="en-US" altLang="ja-JP" sz="1400" dirty="0" err="1"/>
              <a:t>Metop</a:t>
            </a:r>
            <a:r>
              <a:rPr kumimoji="1" lang="en-US" altLang="ja-JP" sz="1400" dirty="0"/>
              <a:t>-A/IASI for Jan 2018</a:t>
            </a:r>
            <a:endParaRPr kumimoji="1" lang="ja-JP" altLang="en-US" sz="1400" dirty="0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BEE8C07F-E5B4-9593-B814-0303C238942D}"/>
              </a:ext>
            </a:extLst>
          </p:cNvPr>
          <p:cNvSpPr/>
          <p:nvPr/>
        </p:nvSpPr>
        <p:spPr>
          <a:xfrm rot="20539522">
            <a:off x="8402432" y="1724751"/>
            <a:ext cx="1948295" cy="10079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C7CC3B81-AEA4-4510-5C3E-1807CB5FC4C1}"/>
              </a:ext>
            </a:extLst>
          </p:cNvPr>
          <p:cNvSpPr/>
          <p:nvPr/>
        </p:nvSpPr>
        <p:spPr>
          <a:xfrm rot="19390066">
            <a:off x="5008171" y="1936160"/>
            <a:ext cx="1948295" cy="10079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5391121-C1A2-2CDD-CC56-6843940B1CCA}"/>
              </a:ext>
            </a:extLst>
          </p:cNvPr>
          <p:cNvSpPr txBox="1">
            <a:spLocks/>
          </p:cNvSpPr>
          <p:nvPr/>
        </p:nvSpPr>
        <p:spPr>
          <a:xfrm>
            <a:off x="161829" y="879669"/>
            <a:ext cx="4387706" cy="4655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</a:pPr>
            <a:r>
              <a:rPr kumimoji="1" lang="en-US" altLang="ja-JP" sz="1800" kern="0" dirty="0"/>
              <a:t>Upper figures: old comparison in 2018</a:t>
            </a:r>
          </a:p>
          <a:p>
            <a:pPr marL="577850" lvl="1" indent="-169863">
              <a:lnSpc>
                <a:spcPct val="130000"/>
              </a:lnSpc>
            </a:pPr>
            <a:r>
              <a:rPr kumimoji="1" lang="en-US" altLang="ja-JP" sz="1600" kern="0" dirty="0"/>
              <a:t>RMA result was not consistent with collocation data plots</a:t>
            </a:r>
          </a:p>
          <a:p>
            <a:pPr>
              <a:lnSpc>
                <a:spcPct val="130000"/>
              </a:lnSpc>
            </a:pPr>
            <a:r>
              <a:rPr kumimoji="1" lang="en-US" altLang="ja-JP" sz="1800" kern="0" dirty="0"/>
              <a:t>Lower figures: new comparison using the latest algorithm (correction of negative radiance handling)</a:t>
            </a:r>
          </a:p>
          <a:p>
            <a:pPr marL="577850" lvl="1" indent="-169863">
              <a:lnSpc>
                <a:spcPct val="130000"/>
              </a:lnSpc>
            </a:pPr>
            <a:r>
              <a:rPr kumimoji="1" lang="en-US" altLang="ja-JP" sz="1600" kern="0" dirty="0"/>
              <a:t>RMA shows consistent result with OLS, and it has slightly smaller bias at cold scenes</a:t>
            </a:r>
          </a:p>
          <a:p>
            <a:pPr marL="577850" lvl="1" indent="-169863">
              <a:lnSpc>
                <a:spcPct val="130000"/>
              </a:lnSpc>
            </a:pPr>
            <a:r>
              <a:rPr kumimoji="1" lang="en-US" altLang="ja-JP" sz="1600" kern="0" dirty="0"/>
              <a:t>The reason is unclear, but the correction of data handling may reduce inconsistency of collocated radiance difference at cold and warm scenes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3CD3068-FD30-36B0-7B79-0524C01F45B9}"/>
              </a:ext>
            </a:extLst>
          </p:cNvPr>
          <p:cNvSpPr txBox="1">
            <a:spLocks noChangeArrowheads="1"/>
          </p:cNvSpPr>
          <p:nvPr/>
        </p:nvSpPr>
        <p:spPr>
          <a:xfrm>
            <a:off x="179388" y="267912"/>
            <a:ext cx="8785225" cy="67366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ja-JP" sz="2800" b="1" kern="0" dirty="0"/>
              <a:t>Comparison of OLS and RMA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74DB9FC-B847-7658-54A8-D34E7B04906E}"/>
              </a:ext>
            </a:extLst>
          </p:cNvPr>
          <p:cNvSpPr txBox="1"/>
          <p:nvPr/>
        </p:nvSpPr>
        <p:spPr>
          <a:xfrm>
            <a:off x="6291302" y="3052261"/>
            <a:ext cx="4986558" cy="29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200" dirty="0"/>
              <a:t>LEO TB [K]                                                                      LEO TB [K]      </a:t>
            </a:r>
            <a:endParaRPr kumimoji="1" lang="ja-JP" altLang="en-US" sz="1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9519D5-E76E-6057-25B4-2530A576B581}"/>
              </a:ext>
            </a:extLst>
          </p:cNvPr>
          <p:cNvSpPr txBox="1"/>
          <p:nvPr/>
        </p:nvSpPr>
        <p:spPr>
          <a:xfrm rot="16200000">
            <a:off x="3955810" y="1741298"/>
            <a:ext cx="1551322" cy="29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200" dirty="0"/>
              <a:t>AHI TB - LEO TB [K</a:t>
            </a:r>
            <a:endParaRPr kumimoji="1" lang="ja-JP" altLang="en-US" sz="1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99A75B-722D-B9FF-7F01-99C51FE60D4F}"/>
              </a:ext>
            </a:extLst>
          </p:cNvPr>
          <p:cNvSpPr txBox="1"/>
          <p:nvPr/>
        </p:nvSpPr>
        <p:spPr>
          <a:xfrm>
            <a:off x="5120722" y="981106"/>
            <a:ext cx="646331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OLS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FFD3644-60DB-8920-5908-150A98C58C76}"/>
              </a:ext>
            </a:extLst>
          </p:cNvPr>
          <p:cNvSpPr txBox="1"/>
          <p:nvPr/>
        </p:nvSpPr>
        <p:spPr>
          <a:xfrm>
            <a:off x="8781081" y="974288"/>
            <a:ext cx="69762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RMA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EDC96FF-66B9-EFD7-5B4B-79E5B036A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t="56368" r="80944" b="4784"/>
          <a:stretch/>
        </p:blipFill>
        <p:spPr bwMode="auto">
          <a:xfrm>
            <a:off x="4833958" y="3909196"/>
            <a:ext cx="3621181" cy="223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0F7F18C-3D39-DD73-76C1-EB82B19BFF3C}"/>
              </a:ext>
            </a:extLst>
          </p:cNvPr>
          <p:cNvSpPr txBox="1"/>
          <p:nvPr/>
        </p:nvSpPr>
        <p:spPr>
          <a:xfrm>
            <a:off x="6287802" y="6052204"/>
            <a:ext cx="4986558" cy="29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200" dirty="0"/>
              <a:t>LEO TB [K]                                                                      LEO TB [K]      </a:t>
            </a:r>
            <a:endParaRPr kumimoji="1" lang="ja-JP" altLang="en-US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E885811-6FE1-3F50-6FC2-F986589E95B5}"/>
              </a:ext>
            </a:extLst>
          </p:cNvPr>
          <p:cNvSpPr txBox="1"/>
          <p:nvPr/>
        </p:nvSpPr>
        <p:spPr>
          <a:xfrm rot="16200000">
            <a:off x="3941022" y="4726870"/>
            <a:ext cx="1551322" cy="29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200" dirty="0"/>
              <a:t>AHI TB - LEO TB [K</a:t>
            </a:r>
            <a:endParaRPr kumimoji="1"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5B5DCA4-F8E8-A239-6F56-D7747280CAE6}"/>
              </a:ext>
            </a:extLst>
          </p:cNvPr>
          <p:cNvSpPr txBox="1"/>
          <p:nvPr/>
        </p:nvSpPr>
        <p:spPr>
          <a:xfrm>
            <a:off x="5120722" y="3984353"/>
            <a:ext cx="646331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OLS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685577-8647-7F99-28C3-812B604BD0A2}"/>
              </a:ext>
            </a:extLst>
          </p:cNvPr>
          <p:cNvSpPr txBox="1"/>
          <p:nvPr/>
        </p:nvSpPr>
        <p:spPr>
          <a:xfrm>
            <a:off x="8781081" y="3977535"/>
            <a:ext cx="69762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RMA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E77C8CC-6ABF-3BED-FCA9-39D10BBAE738}"/>
              </a:ext>
            </a:extLst>
          </p:cNvPr>
          <p:cNvSpPr txBox="1"/>
          <p:nvPr/>
        </p:nvSpPr>
        <p:spPr>
          <a:xfrm>
            <a:off x="5413523" y="3402206"/>
            <a:ext cx="5973404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ja-JP" sz="1400" b="1" dirty="0"/>
              <a:t>New comparison </a:t>
            </a:r>
            <a:r>
              <a:rPr kumimoji="1" lang="en-US" altLang="ja-JP" sz="1400" dirty="0"/>
              <a:t>using the latest GEO-LEO-IR algorithm</a:t>
            </a:r>
          </a:p>
          <a:p>
            <a:pPr algn="ctr">
              <a:lnSpc>
                <a:spcPct val="120000"/>
              </a:lnSpc>
            </a:pPr>
            <a:r>
              <a:rPr kumimoji="1" lang="en-US" altLang="ja-JP" sz="1400" dirty="0"/>
              <a:t>Himawari-9/AHI B07 (3.9 </a:t>
            </a:r>
            <a:r>
              <a:rPr kumimoji="1" lang="en-US" altLang="ja-JP" sz="1400" dirty="0" err="1"/>
              <a:t>μm</a:t>
            </a:r>
            <a:r>
              <a:rPr kumimoji="1" lang="en-US" altLang="ja-JP" sz="1400" dirty="0"/>
              <a:t>) vs. </a:t>
            </a:r>
            <a:r>
              <a:rPr kumimoji="1" lang="en-US" altLang="ja-JP" sz="1400" dirty="0" err="1"/>
              <a:t>Metop</a:t>
            </a:r>
            <a:r>
              <a:rPr kumimoji="1" lang="en-US" altLang="ja-JP" sz="1400" dirty="0"/>
              <a:t>-B/IASI for Feb 2023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694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四角形 176"/>
          <p:cNvSpPr>
            <a:spLocks noGrp="1" noChangeArrowhead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ACB4B26-85F2-6D4A-305E-786B60C52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8" t="56115" r="724"/>
          <a:stretch/>
        </p:blipFill>
        <p:spPr bwMode="auto">
          <a:xfrm>
            <a:off x="9311834" y="2668155"/>
            <a:ext cx="2831172" cy="182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35A54EFB-C76E-E837-2991-193BCCB56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8" t="56412" r="773" b="1392"/>
          <a:stretch/>
        </p:blipFill>
        <p:spPr bwMode="auto">
          <a:xfrm>
            <a:off x="9337308" y="4483022"/>
            <a:ext cx="2824105" cy="17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783B654-E62F-248D-D9E8-09601E40A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2" r="40521"/>
          <a:stretch/>
        </p:blipFill>
        <p:spPr bwMode="auto">
          <a:xfrm>
            <a:off x="741045" y="2686099"/>
            <a:ext cx="8596790" cy="181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D9EBB47-67C0-EF98-9E0A-4B9DCC205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2" r="40521" b="1392"/>
          <a:stretch/>
        </p:blipFill>
        <p:spPr bwMode="auto">
          <a:xfrm>
            <a:off x="771652" y="4501309"/>
            <a:ext cx="8596790" cy="17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51427CEB-9FB1-7894-C06E-777AC2072098}"/>
              </a:ext>
            </a:extLst>
          </p:cNvPr>
          <p:cNvSpPr txBox="1">
            <a:spLocks noChangeArrowheads="1"/>
          </p:cNvSpPr>
          <p:nvPr/>
        </p:nvSpPr>
        <p:spPr>
          <a:xfrm>
            <a:off x="179388" y="267912"/>
            <a:ext cx="10240519" cy="67366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ja-JP" sz="2800" b="1" kern="0" dirty="0"/>
              <a:t>Himawari-9/AHI B10 (7.3 </a:t>
            </a:r>
            <a:r>
              <a:rPr lang="en-US" altLang="ja-JP" sz="2800" b="1" kern="0" dirty="0" err="1"/>
              <a:t>μm</a:t>
            </a:r>
            <a:r>
              <a:rPr lang="en-US" altLang="ja-JP" sz="2800" b="1" kern="0" dirty="0"/>
              <a:t>) TB Biases for Feb 2023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E54E6A3-1E68-DBBA-D023-F555D79C6D26}"/>
              </a:ext>
            </a:extLst>
          </p:cNvPr>
          <p:cNvSpPr txBox="1"/>
          <p:nvPr/>
        </p:nvSpPr>
        <p:spPr>
          <a:xfrm>
            <a:off x="21562" y="2745981"/>
            <a:ext cx="646331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OLS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E3E72-E371-A204-F3C4-3BB8A95EA8D6}"/>
              </a:ext>
            </a:extLst>
          </p:cNvPr>
          <p:cNvSpPr txBox="1"/>
          <p:nvPr/>
        </p:nvSpPr>
        <p:spPr>
          <a:xfrm>
            <a:off x="21562" y="4568057"/>
            <a:ext cx="69762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RMA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8C0E802-EDED-ACF7-B4B9-31402EEDC00E}"/>
              </a:ext>
            </a:extLst>
          </p:cNvPr>
          <p:cNvSpPr txBox="1"/>
          <p:nvPr/>
        </p:nvSpPr>
        <p:spPr>
          <a:xfrm>
            <a:off x="1862588" y="2405322"/>
            <a:ext cx="10329412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600" dirty="0"/>
              <a:t>vs. </a:t>
            </a:r>
            <a:r>
              <a:rPr kumimoji="1" lang="en-US" altLang="ja-JP" sz="1600" dirty="0" err="1"/>
              <a:t>Metop</a:t>
            </a:r>
            <a:r>
              <a:rPr kumimoji="1" lang="en-US" altLang="ja-JP" sz="1600" dirty="0"/>
              <a:t>-B/IASI                       vs. </a:t>
            </a:r>
            <a:r>
              <a:rPr kumimoji="1" lang="en-US" altLang="ja-JP" sz="1600" dirty="0" err="1"/>
              <a:t>Metop</a:t>
            </a:r>
            <a:r>
              <a:rPr kumimoji="1" lang="en-US" altLang="ja-JP" sz="1600" dirty="0"/>
              <a:t>-C/IASI                            vs. Aqua/AIRS                    vs. NOAA-20/</a:t>
            </a:r>
            <a:r>
              <a:rPr kumimoji="1" lang="en-US" altLang="ja-JP" sz="1600" dirty="0" err="1"/>
              <a:t>CrIS</a:t>
            </a:r>
            <a:endParaRPr kumimoji="1" lang="ja-JP" altLang="en-US" sz="1600" dirty="0"/>
          </a:p>
        </p:txBody>
      </p:sp>
      <p:graphicFrame>
        <p:nvGraphicFramePr>
          <p:cNvPr id="22" name="表 21">
            <a:extLst>
              <a:ext uri="{FF2B5EF4-FFF2-40B4-BE49-F238E27FC236}">
                <a16:creationId xmlns:a16="http://schemas.microsoft.com/office/drawing/2014/main" id="{15D45647-F2FF-39BB-9ADD-D9F95BCC0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005659"/>
              </p:ext>
            </p:extLst>
          </p:nvPr>
        </p:nvGraphicFramePr>
        <p:xfrm>
          <a:off x="6390805" y="1117190"/>
          <a:ext cx="56582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285">
                  <a:extLst>
                    <a:ext uri="{9D8B030D-6E8A-4147-A177-3AD203B41FA5}">
                      <a16:colId xmlns:a16="http://schemas.microsoft.com/office/drawing/2014/main" val="2588301630"/>
                    </a:ext>
                  </a:extLst>
                </a:gridCol>
                <a:gridCol w="1635254">
                  <a:extLst>
                    <a:ext uri="{9D8B030D-6E8A-4147-A177-3AD203B41FA5}">
                      <a16:colId xmlns:a16="http://schemas.microsoft.com/office/drawing/2014/main" val="170966264"/>
                    </a:ext>
                  </a:extLst>
                </a:gridCol>
                <a:gridCol w="1658679">
                  <a:extLst>
                    <a:ext uri="{9D8B030D-6E8A-4147-A177-3AD203B41FA5}">
                      <a16:colId xmlns:a16="http://schemas.microsoft.com/office/drawing/2014/main" val="3812423907"/>
                    </a:ext>
                  </a:extLst>
                </a:gridCol>
                <a:gridCol w="1562986">
                  <a:extLst>
                    <a:ext uri="{9D8B030D-6E8A-4147-A177-3AD203B41FA5}">
                      <a16:colId xmlns:a16="http://schemas.microsoft.com/office/drawing/2014/main" val="2444862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@220 K</a:t>
                      </a:r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@250 K</a:t>
                      </a:r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@ 290 K</a:t>
                      </a:r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34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OLS</a:t>
                      </a:r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-0.77 to -0.62 K</a:t>
                      </a:r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-0.17 to -0.11 K</a:t>
                      </a:r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0.13 to 0.16 K</a:t>
                      </a:r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968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RMA</a:t>
                      </a:r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-0.36 to -0.13 K</a:t>
                      </a:r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-0.10 to -0.03 K</a:t>
                      </a:r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0.02 to 0.04 K</a:t>
                      </a:r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183122"/>
                  </a:ext>
                </a:extLst>
              </a:tr>
            </a:tbl>
          </a:graphicData>
        </a:graphic>
      </p:graphicFrame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CE6F8207-F4B4-463A-5969-62CDC43E4CEF}"/>
              </a:ext>
            </a:extLst>
          </p:cNvPr>
          <p:cNvSpPr txBox="1">
            <a:spLocks/>
          </p:cNvSpPr>
          <p:nvPr/>
        </p:nvSpPr>
        <p:spPr>
          <a:xfrm>
            <a:off x="233268" y="993970"/>
            <a:ext cx="5658204" cy="46553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30000"/>
              </a:lnSpc>
            </a:pPr>
            <a:r>
              <a:rPr kumimoji="1" lang="en-US" altLang="ja-JP" sz="1600" kern="0"/>
              <a:t>RMA result </a:t>
            </a:r>
            <a:r>
              <a:rPr kumimoji="1" lang="en-US" altLang="ja-JP" sz="1600" kern="0" dirty="0"/>
              <a:t>seems consistent with scatterplots especially at cold scenes</a:t>
            </a:r>
          </a:p>
          <a:p>
            <a:pPr>
              <a:lnSpc>
                <a:spcPct val="130000"/>
              </a:lnSpc>
            </a:pPr>
            <a:r>
              <a:rPr kumimoji="1" lang="en-US" altLang="ja-JP" sz="1600" kern="0" dirty="0"/>
              <a:t>Regression method which accounts for uncertainties of X and Y could be a candidate for v2 algorithm</a:t>
            </a:r>
            <a:endParaRPr kumimoji="1" lang="en-US" altLang="ja-JP" sz="1400" kern="0" dirty="0"/>
          </a:p>
        </p:txBody>
      </p:sp>
    </p:spTree>
    <p:extLst>
      <p:ext uri="{BB962C8B-B14F-4D97-AF65-F5344CB8AC3E}">
        <p14:creationId xmlns:p14="http://schemas.microsoft.com/office/powerpoint/2010/main" val="424272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四角形 176"/>
          <p:cNvSpPr>
            <a:spLocks noGrp="1" noChangeArrowhead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219254-8337-DE7C-17B9-FE2B51C20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49" y="980728"/>
            <a:ext cx="7516241" cy="568519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800" dirty="0"/>
              <a:t>JMA’s GEO-LEO IR inter-</a:t>
            </a:r>
            <a:r>
              <a:rPr kumimoji="1" lang="en-US" altLang="ja-JP" sz="1800" dirty="0" err="1"/>
              <a:t>cal</a:t>
            </a:r>
            <a:r>
              <a:rPr kumimoji="1" lang="en-US" altLang="ja-JP" sz="1800" dirty="0"/>
              <a:t> info</a:t>
            </a:r>
          </a:p>
          <a:p>
            <a:pPr marL="577850" lvl="1" indent="-282575">
              <a:lnSpc>
                <a:spcPct val="120000"/>
              </a:lnSpc>
            </a:pPr>
            <a:r>
              <a:rPr kumimoji="1" lang="en-US" altLang="ja-JP" sz="1600" dirty="0"/>
              <a:t>MTSAT-2 Imager used JMA own implementation </a:t>
            </a:r>
          </a:p>
          <a:p>
            <a:pPr marL="944563" lvl="2" indent="-282575">
              <a:lnSpc>
                <a:spcPct val="120000"/>
              </a:lnSpc>
            </a:pPr>
            <a:r>
              <a:rPr lang="en-US" altLang="ja-JP" sz="1500" dirty="0">
                <a:solidFill>
                  <a:srgbClr val="0000FF"/>
                </a:solidFill>
              </a:rPr>
              <a:t>Coefficients from GEO digital counts (DC) to LEO radiance in wavenumber [</a:t>
            </a:r>
            <a:r>
              <a:rPr lang="en-US" altLang="ja-JP" sz="1500" dirty="0" err="1">
                <a:solidFill>
                  <a:srgbClr val="0000FF"/>
                </a:solidFill>
              </a:rPr>
              <a:t>mW</a:t>
            </a:r>
            <a:r>
              <a:rPr lang="en-US" altLang="ja-JP" sz="1500" dirty="0">
                <a:solidFill>
                  <a:srgbClr val="0000FF"/>
                </a:solidFill>
              </a:rPr>
              <a:t> m</a:t>
            </a:r>
            <a:r>
              <a:rPr lang="en-US" altLang="ja-JP" sz="1500" baseline="30000" dirty="0">
                <a:solidFill>
                  <a:srgbClr val="0000FF"/>
                </a:solidFill>
              </a:rPr>
              <a:t>-2</a:t>
            </a:r>
            <a:r>
              <a:rPr lang="en-US" altLang="ja-JP" sz="1500" dirty="0">
                <a:solidFill>
                  <a:srgbClr val="0000FF"/>
                </a:solidFill>
              </a:rPr>
              <a:t> sr</a:t>
            </a:r>
            <a:r>
              <a:rPr lang="en-US" altLang="ja-JP" sz="1500" baseline="30000" dirty="0">
                <a:solidFill>
                  <a:srgbClr val="0000FF"/>
                </a:solidFill>
              </a:rPr>
              <a:t>-1</a:t>
            </a:r>
            <a:r>
              <a:rPr lang="en-US" altLang="ja-JP" sz="1500" dirty="0">
                <a:solidFill>
                  <a:srgbClr val="0000FF"/>
                </a:solidFill>
              </a:rPr>
              <a:t>(cm</a:t>
            </a:r>
            <a:r>
              <a:rPr lang="en-US" altLang="ja-JP" sz="1500" baseline="30000" dirty="0">
                <a:solidFill>
                  <a:srgbClr val="0000FF"/>
                </a:solidFill>
              </a:rPr>
              <a:t>-1</a:t>
            </a:r>
            <a:r>
              <a:rPr lang="en-US" altLang="ja-JP" sz="1500" dirty="0">
                <a:solidFill>
                  <a:srgbClr val="0000FF"/>
                </a:solidFill>
              </a:rPr>
              <a:t>)</a:t>
            </a:r>
            <a:r>
              <a:rPr lang="en-US" altLang="ja-JP" sz="1500" baseline="30000" dirty="0">
                <a:solidFill>
                  <a:srgbClr val="0000FF"/>
                </a:solidFill>
              </a:rPr>
              <a:t>-1</a:t>
            </a:r>
            <a:r>
              <a:rPr lang="en-US" altLang="ja-JP" sz="1500" dirty="0">
                <a:solidFill>
                  <a:srgbClr val="0000FF"/>
                </a:solidFill>
              </a:rPr>
              <a:t>]</a:t>
            </a:r>
          </a:p>
          <a:p>
            <a:pPr marL="944563" lvl="2" indent="-282575">
              <a:lnSpc>
                <a:spcPct val="120000"/>
              </a:lnSpc>
            </a:pPr>
            <a:r>
              <a:rPr lang="en-US" altLang="ja-JP" sz="1500" dirty="0"/>
              <a:t>LUT from GEO digital counts to LEO TB [K] (optional)</a:t>
            </a:r>
            <a:endParaRPr kumimoji="1" lang="en-US" altLang="ja-JP" sz="1500" dirty="0"/>
          </a:p>
          <a:p>
            <a:pPr marL="577850" lvl="1" indent="-254000">
              <a:lnSpc>
                <a:spcPct val="120000"/>
              </a:lnSpc>
            </a:pPr>
            <a:r>
              <a:rPr kumimoji="1" lang="en-US" altLang="ja-JP" sz="1600" dirty="0"/>
              <a:t>Himawari-8/-9 AHI adopts </a:t>
            </a:r>
            <a:r>
              <a:rPr kumimoji="1" lang="en-US" altLang="ja-JP" sz="1600" dirty="0">
                <a:solidFill>
                  <a:srgbClr val="FF6600"/>
                </a:solidFill>
              </a:rPr>
              <a:t>GSICS standard</a:t>
            </a:r>
            <a:endParaRPr kumimoji="1" lang="en-US" altLang="ja-JP" sz="1600" dirty="0">
              <a:solidFill>
                <a:srgbClr val="0000FF"/>
              </a:solidFill>
            </a:endParaRPr>
          </a:p>
          <a:p>
            <a:pPr marL="944563" lvl="2" indent="-239713">
              <a:lnSpc>
                <a:spcPct val="120000"/>
              </a:lnSpc>
            </a:pPr>
            <a:r>
              <a:rPr kumimoji="1" lang="en-US" altLang="ja-JP" sz="1500" dirty="0">
                <a:solidFill>
                  <a:srgbClr val="FF6600"/>
                </a:solidFill>
              </a:rPr>
              <a:t>Coefficients from GEO radiance to LEO radiance in </a:t>
            </a:r>
            <a:r>
              <a:rPr kumimoji="1" lang="en-US" altLang="ja-JP" sz="1500" dirty="0" err="1">
                <a:solidFill>
                  <a:srgbClr val="FF6600"/>
                </a:solidFill>
              </a:rPr>
              <a:t>wnum</a:t>
            </a:r>
            <a:endParaRPr lang="en-US" altLang="ja-JP" sz="1500" dirty="0">
              <a:solidFill>
                <a:srgbClr val="FF6600"/>
              </a:solidFill>
            </a:endParaRPr>
          </a:p>
          <a:p>
            <a:pPr>
              <a:lnSpc>
                <a:spcPct val="120000"/>
              </a:lnSpc>
              <a:spcBef>
                <a:spcPts val="1080"/>
              </a:spcBef>
            </a:pPr>
            <a:r>
              <a:rPr lang="en-US" altLang="ja-JP" sz="1800" dirty="0"/>
              <a:t>How to get inter-calibrated AHI rad/TB from GSICS standard info</a:t>
            </a:r>
          </a:p>
          <a:p>
            <a:pPr marL="577850" lvl="1" indent="-254000">
              <a:lnSpc>
                <a:spcPct val="120000"/>
              </a:lnSpc>
            </a:pPr>
            <a:r>
              <a:rPr lang="en-US" altLang="ja-JP" sz="1600" dirty="0">
                <a:solidFill>
                  <a:srgbClr val="FF0000"/>
                </a:solidFill>
              </a:rPr>
              <a:t>JMA GEO radiance is based on wavelength</a:t>
            </a:r>
            <a:r>
              <a:rPr lang="en-US" altLang="ja-JP" sz="1600" dirty="0"/>
              <a:t> [W m</a:t>
            </a:r>
            <a:r>
              <a:rPr lang="en-US" altLang="ja-JP" sz="1600" baseline="30000" dirty="0"/>
              <a:t>-2</a:t>
            </a:r>
            <a:r>
              <a:rPr lang="en-US" altLang="ja-JP" sz="1600" dirty="0"/>
              <a:t> sr</a:t>
            </a:r>
            <a:r>
              <a:rPr lang="en-US" altLang="ja-JP" sz="1600" baseline="30000" dirty="0"/>
              <a:t>-1</a:t>
            </a:r>
            <a:r>
              <a:rPr lang="en-US" altLang="ja-JP" sz="1600" dirty="0"/>
              <a:t> </a:t>
            </a:r>
            <a:r>
              <a:rPr lang="en-US" altLang="ja-JP" sz="1600" dirty="0">
                <a:solidFill>
                  <a:srgbClr val="FF0000"/>
                </a:solidFill>
              </a:rPr>
              <a:t>μm</a:t>
            </a:r>
            <a:r>
              <a:rPr lang="en-US" altLang="ja-JP" sz="1600" baseline="30000" dirty="0"/>
              <a:t>-1</a:t>
            </a:r>
            <a:r>
              <a:rPr lang="en-US" altLang="ja-JP" sz="1600" dirty="0"/>
              <a:t>], not </a:t>
            </a:r>
            <a:r>
              <a:rPr lang="en-US" altLang="ja-JP" sz="1600" dirty="0" err="1"/>
              <a:t>wnum</a:t>
            </a:r>
            <a:endParaRPr lang="en-US" altLang="ja-JP" sz="1600" dirty="0"/>
          </a:p>
          <a:p>
            <a:pPr marL="577850" lvl="1" indent="-254000">
              <a:lnSpc>
                <a:spcPct val="120000"/>
              </a:lnSpc>
            </a:pPr>
            <a:r>
              <a:rPr lang="en-US" altLang="ja-JP" sz="1600" dirty="0"/>
              <a:t>Users have to take the following long process…</a:t>
            </a:r>
          </a:p>
          <a:p>
            <a:pPr marL="987425" lvl="2" indent="-239713">
              <a:lnSpc>
                <a:spcPct val="120000"/>
              </a:lnSpc>
            </a:pPr>
            <a:r>
              <a:rPr lang="en-US" altLang="ja-JP" sz="1500" dirty="0"/>
              <a:t>Read GEO digital count from AHI L1b (</a:t>
            </a:r>
            <a:r>
              <a:rPr lang="en-US" altLang="ja-JP" sz="1500" dirty="0" err="1"/>
              <a:t>Himawari</a:t>
            </a:r>
            <a:r>
              <a:rPr lang="en-US" altLang="ja-JP" sz="1500" dirty="0"/>
              <a:t> Standard Data)</a:t>
            </a:r>
          </a:p>
          <a:p>
            <a:pPr marL="987425" lvl="2" indent="-239713">
              <a:lnSpc>
                <a:spcPct val="120000"/>
              </a:lnSpc>
            </a:pPr>
            <a:r>
              <a:rPr lang="en-US" altLang="ja-JP" sz="1500" dirty="0"/>
              <a:t>Convert DC to radiance in </a:t>
            </a:r>
            <a:r>
              <a:rPr lang="en-US" altLang="ja-JP" sz="1500" dirty="0" err="1"/>
              <a:t>wlen</a:t>
            </a:r>
            <a:r>
              <a:rPr lang="en-US" altLang="ja-JP" sz="1500" dirty="0"/>
              <a:t> using coefficients in the L1b</a:t>
            </a:r>
          </a:p>
          <a:p>
            <a:pPr marL="987425" lvl="2" indent="-239713">
              <a:lnSpc>
                <a:spcPct val="120000"/>
              </a:lnSpc>
            </a:pPr>
            <a:r>
              <a:rPr lang="en-US" altLang="ja-JP" sz="1500" dirty="0"/>
              <a:t>Convert radiance in </a:t>
            </a:r>
            <a:r>
              <a:rPr lang="en-US" altLang="ja-JP" sz="1500" dirty="0" err="1"/>
              <a:t>wlen</a:t>
            </a:r>
            <a:r>
              <a:rPr lang="en-US" altLang="ja-JP" sz="1500" dirty="0"/>
              <a:t> =&gt; TB =&gt; radiance in </a:t>
            </a:r>
            <a:r>
              <a:rPr lang="en-US" altLang="ja-JP" sz="1500" dirty="0" err="1"/>
              <a:t>wnum</a:t>
            </a:r>
            <a:endParaRPr lang="en-US" altLang="ja-JP" sz="1500" dirty="0"/>
          </a:p>
          <a:p>
            <a:pPr marL="987425" lvl="2" indent="-239713">
              <a:lnSpc>
                <a:spcPct val="120000"/>
              </a:lnSpc>
            </a:pPr>
            <a:r>
              <a:rPr lang="en-US" altLang="ja-JP" sz="1500" dirty="0"/>
              <a:t>Apply GSICS inter-calibration info to derive LEO radiance in </a:t>
            </a:r>
            <a:r>
              <a:rPr lang="en-US" altLang="ja-JP" sz="1500" dirty="0" err="1"/>
              <a:t>wnum</a:t>
            </a:r>
            <a:endParaRPr lang="en-US" altLang="ja-JP" sz="1500" dirty="0"/>
          </a:p>
          <a:p>
            <a:pPr marL="987425" lvl="2" indent="-239713">
              <a:lnSpc>
                <a:spcPct val="120000"/>
              </a:lnSpc>
            </a:pPr>
            <a:r>
              <a:rPr lang="en-US" altLang="ja-JP" sz="1500" dirty="0"/>
              <a:t>Convert LEO radiance in </a:t>
            </a:r>
            <a:r>
              <a:rPr lang="en-US" altLang="ja-JP" sz="1500" dirty="0" err="1"/>
              <a:t>wnum</a:t>
            </a:r>
            <a:r>
              <a:rPr lang="en-US" altLang="ja-JP" sz="1500" dirty="0"/>
              <a:t> =&gt; TB =&gt; radiance in </a:t>
            </a:r>
            <a:r>
              <a:rPr lang="en-US" altLang="ja-JP" sz="1500" dirty="0" err="1"/>
              <a:t>wlen</a:t>
            </a:r>
            <a:endParaRPr lang="en-US" altLang="ja-JP" sz="1500" dirty="0"/>
          </a:p>
        </p:txBody>
      </p:sp>
      <p:sp>
        <p:nvSpPr>
          <p:cNvPr id="5" name="円柱 4">
            <a:extLst>
              <a:ext uri="{FF2B5EF4-FFF2-40B4-BE49-F238E27FC236}">
                <a16:creationId xmlns:a16="http://schemas.microsoft.com/office/drawing/2014/main" id="{EC7D609F-3830-18BA-AC9E-FF325B98636B}"/>
              </a:ext>
            </a:extLst>
          </p:cNvPr>
          <p:cNvSpPr/>
          <p:nvPr/>
        </p:nvSpPr>
        <p:spPr>
          <a:xfrm>
            <a:off x="8233713" y="1568371"/>
            <a:ext cx="1381335" cy="550322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black"/>
                </a:solidFill>
              </a:rPr>
              <a:t>GEO DC</a:t>
            </a:r>
            <a:endParaRPr kumimoji="1"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42793C-F04B-2255-D16B-19CC55985186}"/>
              </a:ext>
            </a:extLst>
          </p:cNvPr>
          <p:cNvSpPr txBox="1"/>
          <p:nvPr/>
        </p:nvSpPr>
        <p:spPr>
          <a:xfrm>
            <a:off x="8236522" y="3371536"/>
            <a:ext cx="141731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black"/>
                </a:solidFill>
              </a:rPr>
              <a:t>GEO TB [K]</a:t>
            </a:r>
            <a:endParaRPr kumimoji="1"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E294DF-D8AB-30FF-6EA7-5841933AF5F5}"/>
              </a:ext>
            </a:extLst>
          </p:cNvPr>
          <p:cNvSpPr txBox="1"/>
          <p:nvPr/>
        </p:nvSpPr>
        <p:spPr>
          <a:xfrm>
            <a:off x="8236522" y="4107304"/>
            <a:ext cx="141731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white"/>
                </a:solidFill>
              </a:rPr>
              <a:t>GEO rad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white"/>
                </a:solidFill>
              </a:rPr>
              <a:t>[WN]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8C7795-3F19-269A-447B-837A27D4BA7D}"/>
              </a:ext>
            </a:extLst>
          </p:cNvPr>
          <p:cNvSpPr txBox="1"/>
          <p:nvPr/>
        </p:nvSpPr>
        <p:spPr>
          <a:xfrm>
            <a:off x="10302574" y="4107304"/>
            <a:ext cx="141731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white"/>
                </a:solidFill>
              </a:rPr>
              <a:t>LEO rad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white"/>
                </a:solidFill>
              </a:rPr>
              <a:t>[WN]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05BC3F6-58CC-A63A-68B1-BFCD63E7E4BC}"/>
              </a:ext>
            </a:extLst>
          </p:cNvPr>
          <p:cNvSpPr txBox="1"/>
          <p:nvPr/>
        </p:nvSpPr>
        <p:spPr>
          <a:xfrm>
            <a:off x="10302574" y="3371536"/>
            <a:ext cx="141731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black"/>
                </a:solidFill>
              </a:rPr>
              <a:t>LEO TB [K]</a:t>
            </a:r>
            <a:endParaRPr kumimoji="1"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3A5EB2-2FB1-C7C1-32EA-A8C99FF3A9BE}"/>
              </a:ext>
            </a:extLst>
          </p:cNvPr>
          <p:cNvSpPr txBox="1"/>
          <p:nvPr/>
        </p:nvSpPr>
        <p:spPr>
          <a:xfrm>
            <a:off x="10302574" y="2479583"/>
            <a:ext cx="141731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white"/>
                </a:solidFill>
              </a:rPr>
              <a:t>LEO rad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white"/>
                </a:solidFill>
              </a:rPr>
              <a:t>[WL]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11" name="上矢印 10">
            <a:extLst>
              <a:ext uri="{FF2B5EF4-FFF2-40B4-BE49-F238E27FC236}">
                <a16:creationId xmlns:a16="http://schemas.microsoft.com/office/drawing/2014/main" id="{8C48D2BA-CB2A-2AA1-6180-26EEB401F2BD}"/>
              </a:ext>
            </a:extLst>
          </p:cNvPr>
          <p:cNvSpPr/>
          <p:nvPr/>
        </p:nvSpPr>
        <p:spPr>
          <a:xfrm>
            <a:off x="10861086" y="3135208"/>
            <a:ext cx="300290" cy="18572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600">
              <a:solidFill>
                <a:prstClr val="black"/>
              </a:solidFill>
            </a:endParaRPr>
          </a:p>
        </p:txBody>
      </p:sp>
      <p:sp>
        <p:nvSpPr>
          <p:cNvPr id="12" name="上矢印 11">
            <a:extLst>
              <a:ext uri="{FF2B5EF4-FFF2-40B4-BE49-F238E27FC236}">
                <a16:creationId xmlns:a16="http://schemas.microsoft.com/office/drawing/2014/main" id="{0B1DB4FD-140D-8AE5-DB61-0A6E089FC17F}"/>
              </a:ext>
            </a:extLst>
          </p:cNvPr>
          <p:cNvSpPr/>
          <p:nvPr/>
        </p:nvSpPr>
        <p:spPr>
          <a:xfrm>
            <a:off x="10861086" y="3804512"/>
            <a:ext cx="300290" cy="18572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600">
              <a:solidFill>
                <a:prstClr val="black"/>
              </a:solidFill>
            </a:endParaRPr>
          </a:p>
        </p:txBody>
      </p:sp>
      <p:sp>
        <p:nvSpPr>
          <p:cNvPr id="13" name="上矢印 12">
            <a:extLst>
              <a:ext uri="{FF2B5EF4-FFF2-40B4-BE49-F238E27FC236}">
                <a16:creationId xmlns:a16="http://schemas.microsoft.com/office/drawing/2014/main" id="{C4F2290A-FA3C-2491-111B-A8DA60A302F6}"/>
              </a:ext>
            </a:extLst>
          </p:cNvPr>
          <p:cNvSpPr/>
          <p:nvPr/>
        </p:nvSpPr>
        <p:spPr>
          <a:xfrm flipV="1">
            <a:off x="8795034" y="3135208"/>
            <a:ext cx="300290" cy="18572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600">
              <a:solidFill>
                <a:prstClr val="black"/>
              </a:solidFill>
            </a:endParaRPr>
          </a:p>
        </p:txBody>
      </p:sp>
      <p:sp>
        <p:nvSpPr>
          <p:cNvPr id="14" name="上矢印 13">
            <a:extLst>
              <a:ext uri="{FF2B5EF4-FFF2-40B4-BE49-F238E27FC236}">
                <a16:creationId xmlns:a16="http://schemas.microsoft.com/office/drawing/2014/main" id="{132DFDC8-9C93-F588-C3EE-7DD249E9CD2B}"/>
              </a:ext>
            </a:extLst>
          </p:cNvPr>
          <p:cNvSpPr/>
          <p:nvPr/>
        </p:nvSpPr>
        <p:spPr>
          <a:xfrm flipV="1">
            <a:off x="8795034" y="3804512"/>
            <a:ext cx="300290" cy="18572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600">
              <a:solidFill>
                <a:prstClr val="black"/>
              </a:solidFill>
            </a:endParaRPr>
          </a:p>
        </p:txBody>
      </p:sp>
      <p:sp>
        <p:nvSpPr>
          <p:cNvPr id="15" name="上カーブ矢印 14">
            <a:extLst>
              <a:ext uri="{FF2B5EF4-FFF2-40B4-BE49-F238E27FC236}">
                <a16:creationId xmlns:a16="http://schemas.microsoft.com/office/drawing/2014/main" id="{36810F11-C690-4AFD-1371-C3F6A7492809}"/>
              </a:ext>
            </a:extLst>
          </p:cNvPr>
          <p:cNvSpPr/>
          <p:nvPr/>
        </p:nvSpPr>
        <p:spPr>
          <a:xfrm>
            <a:off x="8907454" y="4800388"/>
            <a:ext cx="2151794" cy="403430"/>
          </a:xfrm>
          <a:prstGeom prst="curvedUpArrow">
            <a:avLst>
              <a:gd name="adj1" fmla="val 25000"/>
              <a:gd name="adj2" fmla="val 50000"/>
              <a:gd name="adj3" fmla="val 518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600">
              <a:solidFill>
                <a:prstClr val="black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D480D20-9C0E-49F9-38EB-9F51D1FCA67D}"/>
              </a:ext>
            </a:extLst>
          </p:cNvPr>
          <p:cNvSpPr txBox="1"/>
          <p:nvPr/>
        </p:nvSpPr>
        <p:spPr>
          <a:xfrm>
            <a:off x="9105910" y="5235477"/>
            <a:ext cx="174958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FF6600"/>
                </a:solidFill>
              </a:rPr>
              <a:t>GSICS Inter-</a:t>
            </a:r>
            <a:r>
              <a:rPr kumimoji="1" lang="en-US" altLang="ja-JP" sz="1600" b="1" dirty="0" err="1">
                <a:solidFill>
                  <a:srgbClr val="FF6600"/>
                </a:solidFill>
              </a:rPr>
              <a:t>cal</a:t>
            </a:r>
            <a:endParaRPr kumimoji="1" lang="en-US" altLang="ja-JP" sz="1600" b="1" dirty="0">
              <a:solidFill>
                <a:srgbClr val="FF66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FF6600"/>
                </a:solidFill>
              </a:rPr>
              <a:t>(standard info)</a:t>
            </a:r>
            <a:endParaRPr kumimoji="1" lang="ja-JP" altLang="en-US" sz="1600" b="1" dirty="0">
              <a:solidFill>
                <a:srgbClr val="FF66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CA7427-7F72-47FB-28BB-DC5D5188997A}"/>
              </a:ext>
            </a:extLst>
          </p:cNvPr>
          <p:cNvSpPr txBox="1"/>
          <p:nvPr/>
        </p:nvSpPr>
        <p:spPr>
          <a:xfrm>
            <a:off x="8233713" y="2479583"/>
            <a:ext cx="141731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white"/>
                </a:solidFill>
              </a:rPr>
              <a:t>GEO rad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white"/>
                </a:solidFill>
              </a:rPr>
              <a:t>[WL]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19" name="上矢印 18">
            <a:extLst>
              <a:ext uri="{FF2B5EF4-FFF2-40B4-BE49-F238E27FC236}">
                <a16:creationId xmlns:a16="http://schemas.microsoft.com/office/drawing/2014/main" id="{251EAA24-F41B-19FE-B96D-2D80DB69C6BF}"/>
              </a:ext>
            </a:extLst>
          </p:cNvPr>
          <p:cNvSpPr/>
          <p:nvPr/>
        </p:nvSpPr>
        <p:spPr>
          <a:xfrm flipV="1">
            <a:off x="8795034" y="2203157"/>
            <a:ext cx="300290" cy="18572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600">
              <a:solidFill>
                <a:prstClr val="black"/>
              </a:solidFill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F9453CCF-849A-031A-B068-6BB719124006}"/>
              </a:ext>
            </a:extLst>
          </p:cNvPr>
          <p:cNvSpPr txBox="1">
            <a:spLocks noChangeArrowheads="1"/>
          </p:cNvSpPr>
          <p:nvPr/>
        </p:nvSpPr>
        <p:spPr>
          <a:xfrm>
            <a:off x="179389" y="267912"/>
            <a:ext cx="5916612" cy="67366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ja-JP" sz="2800" b="1" kern="0" dirty="0"/>
              <a:t>Regression Targets</a:t>
            </a: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7D9E619-0722-76F1-6742-4A374B54AAA6}"/>
              </a:ext>
            </a:extLst>
          </p:cNvPr>
          <p:cNvCxnSpPr>
            <a:cxnSpLocks/>
          </p:cNvCxnSpPr>
          <p:nvPr/>
        </p:nvCxnSpPr>
        <p:spPr>
          <a:xfrm>
            <a:off x="9612686" y="2057612"/>
            <a:ext cx="669798" cy="2018033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8793A83-F34A-463E-4A46-EFE4B65120BA}"/>
              </a:ext>
            </a:extLst>
          </p:cNvPr>
          <p:cNvSpPr txBox="1"/>
          <p:nvPr/>
        </p:nvSpPr>
        <p:spPr>
          <a:xfrm>
            <a:off x="9726781" y="1622135"/>
            <a:ext cx="2257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00FF"/>
                </a:solidFill>
              </a:rPr>
              <a:t>In the case of MTSAT-2, LEO rad [WN] is directly derived from GEO DC.</a:t>
            </a:r>
            <a:endParaRPr kumimoji="1" lang="ja-JP" altLang="en-US" sz="1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8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四角形 176"/>
          <p:cNvSpPr>
            <a:spLocks noGrp="1" noChangeArrowhead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01D222-A3B0-95BD-5184-15CA47E0D5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371" y="2914650"/>
            <a:ext cx="6433526" cy="3275648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5" name="円柱 4">
            <a:extLst>
              <a:ext uri="{FF2B5EF4-FFF2-40B4-BE49-F238E27FC236}">
                <a16:creationId xmlns:a16="http://schemas.microsoft.com/office/drawing/2014/main" id="{9E4613DF-3D02-258C-FD67-75A0C6172D9F}"/>
              </a:ext>
            </a:extLst>
          </p:cNvPr>
          <p:cNvSpPr/>
          <p:nvPr/>
        </p:nvSpPr>
        <p:spPr>
          <a:xfrm>
            <a:off x="8233713" y="1568371"/>
            <a:ext cx="1381335" cy="550322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black"/>
                </a:solidFill>
              </a:rPr>
              <a:t>GEO DC</a:t>
            </a:r>
            <a:endParaRPr kumimoji="1"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EDEB4E-0F10-F5B6-ADCA-C660DCCC942A}"/>
              </a:ext>
            </a:extLst>
          </p:cNvPr>
          <p:cNvSpPr txBox="1"/>
          <p:nvPr/>
        </p:nvSpPr>
        <p:spPr>
          <a:xfrm>
            <a:off x="8236522" y="3371536"/>
            <a:ext cx="141731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black"/>
                </a:solidFill>
              </a:rPr>
              <a:t>GEO TB [K]</a:t>
            </a:r>
            <a:endParaRPr kumimoji="1"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5A4BC2-AD35-0AF4-7F38-CB551FA7D636}"/>
              </a:ext>
            </a:extLst>
          </p:cNvPr>
          <p:cNvSpPr txBox="1"/>
          <p:nvPr/>
        </p:nvSpPr>
        <p:spPr>
          <a:xfrm>
            <a:off x="8236522" y="4107304"/>
            <a:ext cx="141731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white"/>
                </a:solidFill>
              </a:rPr>
              <a:t>GEO rad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white"/>
                </a:solidFill>
              </a:rPr>
              <a:t>[WN]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3FA5D1-119C-95E3-7983-7F907A6A7D3A}"/>
              </a:ext>
            </a:extLst>
          </p:cNvPr>
          <p:cNvSpPr txBox="1"/>
          <p:nvPr/>
        </p:nvSpPr>
        <p:spPr>
          <a:xfrm>
            <a:off x="10302574" y="4107304"/>
            <a:ext cx="141731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white"/>
                </a:solidFill>
              </a:rPr>
              <a:t>LEO rad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white"/>
                </a:solidFill>
              </a:rPr>
              <a:t>[WN]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DC068E-7EF6-7DCC-69E2-6C891E5B71DD}"/>
              </a:ext>
            </a:extLst>
          </p:cNvPr>
          <p:cNvSpPr txBox="1"/>
          <p:nvPr/>
        </p:nvSpPr>
        <p:spPr>
          <a:xfrm>
            <a:off x="10302574" y="3371536"/>
            <a:ext cx="141731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black"/>
                </a:solidFill>
              </a:rPr>
              <a:t>LEO TB [K]</a:t>
            </a:r>
            <a:endParaRPr kumimoji="1"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14A8E3-112C-1B6E-EB12-E8845F42AE89}"/>
              </a:ext>
            </a:extLst>
          </p:cNvPr>
          <p:cNvSpPr txBox="1"/>
          <p:nvPr/>
        </p:nvSpPr>
        <p:spPr>
          <a:xfrm>
            <a:off x="10302574" y="2479583"/>
            <a:ext cx="141731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white"/>
                </a:solidFill>
              </a:rPr>
              <a:t>LEO rad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white"/>
                </a:solidFill>
              </a:rPr>
              <a:t>[WL]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11" name="上矢印 10">
            <a:extLst>
              <a:ext uri="{FF2B5EF4-FFF2-40B4-BE49-F238E27FC236}">
                <a16:creationId xmlns:a16="http://schemas.microsoft.com/office/drawing/2014/main" id="{6698CFD9-6B1A-4C73-65FF-67135001BED7}"/>
              </a:ext>
            </a:extLst>
          </p:cNvPr>
          <p:cNvSpPr/>
          <p:nvPr/>
        </p:nvSpPr>
        <p:spPr>
          <a:xfrm>
            <a:off x="10861086" y="3135208"/>
            <a:ext cx="300290" cy="18572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600">
              <a:solidFill>
                <a:prstClr val="black"/>
              </a:solidFill>
            </a:endParaRPr>
          </a:p>
        </p:txBody>
      </p:sp>
      <p:sp>
        <p:nvSpPr>
          <p:cNvPr id="12" name="上矢印 11">
            <a:extLst>
              <a:ext uri="{FF2B5EF4-FFF2-40B4-BE49-F238E27FC236}">
                <a16:creationId xmlns:a16="http://schemas.microsoft.com/office/drawing/2014/main" id="{5E0ECC35-1918-8DBD-EEA0-3D4957E319CF}"/>
              </a:ext>
            </a:extLst>
          </p:cNvPr>
          <p:cNvSpPr/>
          <p:nvPr/>
        </p:nvSpPr>
        <p:spPr>
          <a:xfrm>
            <a:off x="10861086" y="3804512"/>
            <a:ext cx="300290" cy="18572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600">
              <a:solidFill>
                <a:prstClr val="black"/>
              </a:solidFill>
            </a:endParaRPr>
          </a:p>
        </p:txBody>
      </p:sp>
      <p:sp>
        <p:nvSpPr>
          <p:cNvPr id="13" name="上矢印 12">
            <a:extLst>
              <a:ext uri="{FF2B5EF4-FFF2-40B4-BE49-F238E27FC236}">
                <a16:creationId xmlns:a16="http://schemas.microsoft.com/office/drawing/2014/main" id="{6B3F626F-3797-C2A1-0390-AF786428E96F}"/>
              </a:ext>
            </a:extLst>
          </p:cNvPr>
          <p:cNvSpPr/>
          <p:nvPr/>
        </p:nvSpPr>
        <p:spPr>
          <a:xfrm flipV="1">
            <a:off x="8795034" y="3135208"/>
            <a:ext cx="300290" cy="18572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600">
              <a:solidFill>
                <a:prstClr val="black"/>
              </a:solidFill>
            </a:endParaRPr>
          </a:p>
        </p:txBody>
      </p:sp>
      <p:sp>
        <p:nvSpPr>
          <p:cNvPr id="14" name="上矢印 13">
            <a:extLst>
              <a:ext uri="{FF2B5EF4-FFF2-40B4-BE49-F238E27FC236}">
                <a16:creationId xmlns:a16="http://schemas.microsoft.com/office/drawing/2014/main" id="{FBB022AD-7674-C93D-DE05-C1547787CF69}"/>
              </a:ext>
            </a:extLst>
          </p:cNvPr>
          <p:cNvSpPr/>
          <p:nvPr/>
        </p:nvSpPr>
        <p:spPr>
          <a:xfrm flipV="1">
            <a:off x="8795034" y="3804512"/>
            <a:ext cx="300290" cy="18572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600">
              <a:solidFill>
                <a:prstClr val="black"/>
              </a:solidFill>
            </a:endParaRPr>
          </a:p>
        </p:txBody>
      </p:sp>
      <p:sp>
        <p:nvSpPr>
          <p:cNvPr id="15" name="上カーブ矢印 14">
            <a:extLst>
              <a:ext uri="{FF2B5EF4-FFF2-40B4-BE49-F238E27FC236}">
                <a16:creationId xmlns:a16="http://schemas.microsoft.com/office/drawing/2014/main" id="{FB28A4B4-5172-664A-40BF-E8F9B248D8FB}"/>
              </a:ext>
            </a:extLst>
          </p:cNvPr>
          <p:cNvSpPr/>
          <p:nvPr/>
        </p:nvSpPr>
        <p:spPr>
          <a:xfrm>
            <a:off x="8907454" y="4800388"/>
            <a:ext cx="2151794" cy="403430"/>
          </a:xfrm>
          <a:prstGeom prst="curvedUpArrow">
            <a:avLst>
              <a:gd name="adj1" fmla="val 25000"/>
              <a:gd name="adj2" fmla="val 50000"/>
              <a:gd name="adj3" fmla="val 518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600">
              <a:solidFill>
                <a:prstClr val="black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5189D74-21D1-DF15-A829-9E40A30B3547}"/>
              </a:ext>
            </a:extLst>
          </p:cNvPr>
          <p:cNvSpPr txBox="1"/>
          <p:nvPr/>
        </p:nvSpPr>
        <p:spPr>
          <a:xfrm>
            <a:off x="9105910" y="5235477"/>
            <a:ext cx="174958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FF6600"/>
                </a:solidFill>
              </a:rPr>
              <a:t>GSICS Inter-</a:t>
            </a:r>
            <a:r>
              <a:rPr kumimoji="1" lang="en-US" altLang="ja-JP" sz="1600" b="1" dirty="0" err="1">
                <a:solidFill>
                  <a:srgbClr val="FF6600"/>
                </a:solidFill>
              </a:rPr>
              <a:t>cal</a:t>
            </a:r>
            <a:endParaRPr kumimoji="1" lang="en-US" altLang="ja-JP" sz="1600" b="1" dirty="0">
              <a:solidFill>
                <a:srgbClr val="FF66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b="1" dirty="0">
                <a:solidFill>
                  <a:srgbClr val="FF6600"/>
                </a:solidFill>
              </a:rPr>
              <a:t>(standard info)</a:t>
            </a:r>
            <a:endParaRPr kumimoji="1" lang="ja-JP" altLang="en-US" sz="1600" b="1" dirty="0">
              <a:solidFill>
                <a:srgbClr val="FF66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1633C6-9927-8229-BC08-EECE3D0B66DD}"/>
              </a:ext>
            </a:extLst>
          </p:cNvPr>
          <p:cNvSpPr txBox="1"/>
          <p:nvPr/>
        </p:nvSpPr>
        <p:spPr>
          <a:xfrm>
            <a:off x="8233713" y="2479583"/>
            <a:ext cx="141731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white"/>
                </a:solidFill>
              </a:rPr>
              <a:t>GEO rad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600" dirty="0">
                <a:solidFill>
                  <a:prstClr val="white"/>
                </a:solidFill>
              </a:rPr>
              <a:t>[WL]</a:t>
            </a:r>
            <a:endParaRPr kumimoji="1" lang="ja-JP" altLang="en-US" sz="1600" dirty="0">
              <a:solidFill>
                <a:prstClr val="white"/>
              </a:solidFill>
            </a:endParaRPr>
          </a:p>
        </p:txBody>
      </p:sp>
      <p:sp>
        <p:nvSpPr>
          <p:cNvPr id="18" name="上矢印 17">
            <a:extLst>
              <a:ext uri="{FF2B5EF4-FFF2-40B4-BE49-F238E27FC236}">
                <a16:creationId xmlns:a16="http://schemas.microsoft.com/office/drawing/2014/main" id="{0EF3CB4C-82CD-A16D-D706-5B185A0926DB}"/>
              </a:ext>
            </a:extLst>
          </p:cNvPr>
          <p:cNvSpPr/>
          <p:nvPr/>
        </p:nvSpPr>
        <p:spPr>
          <a:xfrm flipV="1">
            <a:off x="8795034" y="2203157"/>
            <a:ext cx="300290" cy="18572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600">
              <a:solidFill>
                <a:prstClr val="black"/>
              </a:solidFill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E7548C7-354C-8654-980C-22D449FADBB9}"/>
              </a:ext>
            </a:extLst>
          </p:cNvPr>
          <p:cNvCxnSpPr>
            <a:cxnSpLocks/>
          </p:cNvCxnSpPr>
          <p:nvPr/>
        </p:nvCxnSpPr>
        <p:spPr>
          <a:xfrm>
            <a:off x="9612686" y="2057612"/>
            <a:ext cx="669798" cy="2018033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">
            <a:extLst>
              <a:ext uri="{FF2B5EF4-FFF2-40B4-BE49-F238E27FC236}">
                <a16:creationId xmlns:a16="http://schemas.microsoft.com/office/drawing/2014/main" id="{21F5D985-B24C-0A37-FBE9-ECC72953B5AE}"/>
              </a:ext>
            </a:extLst>
          </p:cNvPr>
          <p:cNvSpPr txBox="1">
            <a:spLocks noChangeArrowheads="1"/>
          </p:cNvSpPr>
          <p:nvPr/>
        </p:nvSpPr>
        <p:spPr>
          <a:xfrm>
            <a:off x="179389" y="267912"/>
            <a:ext cx="5916612" cy="67366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ja-JP" sz="2800" b="1" kern="0" dirty="0"/>
              <a:t>The Way Forward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63538B7-3D09-494F-5268-38AEBA436AD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9632776" y="2030738"/>
            <a:ext cx="669798" cy="741233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E2A45045-6A12-FA88-88C7-E8246531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49" y="980728"/>
            <a:ext cx="7516241" cy="568519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800" dirty="0"/>
              <a:t>Feedback from ISCCP (2019) and ISCCP-NG (2023)</a:t>
            </a:r>
          </a:p>
          <a:p>
            <a:pPr marL="577850" lvl="1" indent="-282575">
              <a:lnSpc>
                <a:spcPct val="120000"/>
              </a:lnSpc>
            </a:pPr>
            <a:r>
              <a:rPr kumimoji="1" lang="en-US" altLang="ja-JP" sz="1600" dirty="0"/>
              <a:t>Calibration table for GSICS inter-calibration is easy to use</a:t>
            </a:r>
          </a:p>
          <a:p>
            <a:pPr marL="577850" lvl="1" indent="-282575">
              <a:lnSpc>
                <a:spcPct val="120000"/>
              </a:lnSpc>
            </a:pPr>
            <a:r>
              <a:rPr kumimoji="1" lang="en-US" altLang="ja-JP" sz="1600" dirty="0"/>
              <a:t>However, it is not practically possible for RAC due to its file size</a:t>
            </a:r>
          </a:p>
          <a:p>
            <a:pPr marL="577850" lvl="1" indent="-282575">
              <a:lnSpc>
                <a:spcPct val="120000"/>
              </a:lnSpc>
            </a:pPr>
            <a:r>
              <a:rPr kumimoji="1" lang="en-US" altLang="ja-JP" sz="1600" dirty="0">
                <a:solidFill>
                  <a:srgbClr val="0000FF"/>
                </a:solidFill>
              </a:rPr>
              <a:t>Having GEO DC vs. LEO rad [</a:t>
            </a:r>
            <a:r>
              <a:rPr kumimoji="1" lang="en-US" altLang="ja-JP" sz="1600" dirty="0" err="1">
                <a:solidFill>
                  <a:srgbClr val="0000FF"/>
                </a:solidFill>
              </a:rPr>
              <a:t>wnum</a:t>
            </a:r>
            <a:r>
              <a:rPr kumimoji="1" lang="en-US" altLang="ja-JP" sz="1600" dirty="0">
                <a:solidFill>
                  <a:srgbClr val="0000FF"/>
                </a:solidFill>
              </a:rPr>
              <a:t> or </a:t>
            </a:r>
            <a:r>
              <a:rPr kumimoji="1" lang="en-US" altLang="ja-JP" sz="1600" dirty="0" err="1">
                <a:solidFill>
                  <a:srgbClr val="0000FF"/>
                </a:solidFill>
              </a:rPr>
              <a:t>wlen</a:t>
            </a:r>
            <a:r>
              <a:rPr kumimoji="1" lang="en-US" altLang="ja-JP" sz="1600" dirty="0">
                <a:solidFill>
                  <a:srgbClr val="0000FF"/>
                </a:solidFill>
              </a:rPr>
              <a:t>]</a:t>
            </a:r>
            <a:r>
              <a:rPr kumimoji="1" lang="en-US" altLang="ja-JP" sz="1600" dirty="0"/>
              <a:t> could be a solution for reducing process for users to derive inter-calibrated radiance/TB 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020C208-BD19-DDEB-443E-93D8DDC169B4}"/>
              </a:ext>
            </a:extLst>
          </p:cNvPr>
          <p:cNvSpPr txBox="1"/>
          <p:nvPr/>
        </p:nvSpPr>
        <p:spPr>
          <a:xfrm>
            <a:off x="7057897" y="5853936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(Knapp, 2019)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426316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四角形 176"/>
          <p:cNvSpPr>
            <a:spLocks noGrp="1" noChangeArrowhead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21F5D985-B24C-0A37-FBE9-ECC72953B5AE}"/>
              </a:ext>
            </a:extLst>
          </p:cNvPr>
          <p:cNvSpPr txBox="1">
            <a:spLocks noChangeArrowheads="1"/>
          </p:cNvSpPr>
          <p:nvPr/>
        </p:nvSpPr>
        <p:spPr>
          <a:xfrm>
            <a:off x="179389" y="267912"/>
            <a:ext cx="5916612" cy="67366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ja-JP" sz="3200" b="1" kern="0" dirty="0"/>
              <a:t>Discussion</a:t>
            </a:r>
          </a:p>
        </p:txBody>
      </p:sp>
      <p:sp>
        <p:nvSpPr>
          <p:cNvPr id="2" name="四角形 235">
            <a:extLst>
              <a:ext uri="{FF2B5EF4-FFF2-40B4-BE49-F238E27FC236}">
                <a16:creationId xmlns:a16="http://schemas.microsoft.com/office/drawing/2014/main" id="{6FCF0223-8119-4956-DE33-86922444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63" y="981258"/>
            <a:ext cx="10792788" cy="52623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ja-JP" sz="2400" kern="0" dirty="0"/>
              <a:t>Regression method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ja-JP" sz="2000" dirty="0"/>
              <a:t>What is an appropriate regression method for IR inter-calibration?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en-US" altLang="ja-JP" sz="2000" dirty="0"/>
              <a:t>Current GEO-LEO-IR approach: ordinary least squares (OLS) with weighting?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en-US" altLang="ja-JP" sz="2000" dirty="0"/>
              <a:t>Reduced major axis (RMA)?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en-US" altLang="ja-JP" sz="2000" dirty="0"/>
              <a:t>Other methods (incl. linear/polynomial regression equation)?</a:t>
            </a:r>
            <a:endParaRPr lang="en-US" altLang="ja-JP" sz="1800" dirty="0"/>
          </a:p>
          <a:p>
            <a:pPr marL="342900" lvl="1" indent="-342900"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en-US" altLang="ja-JP" sz="2400" kern="0" dirty="0"/>
              <a:t>Regression target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ja-JP" sz="2000" kern="0" dirty="0"/>
              <a:t>Current GEO-LEO-IR </a:t>
            </a:r>
            <a:r>
              <a:rPr lang="en-US" altLang="ja-JP" sz="2000" dirty="0"/>
              <a:t>(GEO rad vs. LEO rad in wavenumber) requires users to take lots of steps for getting inter-calibrated GEO radiance.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en-US" altLang="ja-JP" sz="2000" dirty="0"/>
              <a:t>In particular for GEO radiance in wavelength unit</a:t>
            </a:r>
            <a:endParaRPr lang="en-US" altLang="ja-JP" sz="1600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ja-JP" sz="2000" dirty="0"/>
              <a:t>Does anyone really needs alternative regression target (e.g., GEO DC vs. LEO rad)?</a:t>
            </a:r>
          </a:p>
          <a:p>
            <a:pPr lvl="2">
              <a:lnSpc>
                <a:spcPct val="130000"/>
              </a:lnSpc>
              <a:spcBef>
                <a:spcPts val="0"/>
              </a:spcBef>
            </a:pPr>
            <a:r>
              <a:rPr lang="en-US" altLang="ja-JP" sz="2000" dirty="0"/>
              <a:t>Alternatively, some APIs could cover the messy conversion role :)</a:t>
            </a:r>
            <a:endParaRPr lang="en-US" altLang="ja-JP" sz="1600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endParaRPr lang="en-US" altLang="ja-JP" sz="2000" dirty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8393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eb6c10-b30e-4e82-8bdb-95f791b83be0">
      <Terms xmlns="http://schemas.microsoft.com/office/infopath/2007/PartnerControls"/>
    </lcf76f155ced4ddcb4097134ff3c332f>
    <TaxCatchAll xmlns="fdc985f9-c1de-4431-ae14-26927b8c434e" xsi:nil="true"/>
    <SharedWithUsers xmlns="fdc985f9-c1de-4431-ae14-26927b8c434e">
      <UserInfo>
        <DisplayName>山田 和孝</DisplayName>
        <AccountId>80</AccountId>
        <AccountType/>
      </UserInfo>
      <UserInfo>
        <DisplayName>別所 康太郎</DisplayName>
        <AccountId>738</AccountId>
        <AccountType/>
      </UserInfo>
      <UserInfo>
        <DisplayName>伊達 謙二</DisplayName>
        <AccountId>78</AccountId>
        <AccountType/>
      </UserInfo>
      <UserInfo>
        <DisplayName>宮川 卓也</DisplayName>
        <AccountId>558</AccountId>
        <AccountType/>
      </UserInfo>
      <UserInfo>
        <DisplayName>隅田 康彦</DisplayName>
        <AccountId>510</AccountId>
        <AccountType/>
      </UserInfo>
      <UserInfo>
        <DisplayName>勝山 健一</DisplayName>
        <AccountId>2341</AccountId>
        <AccountType/>
      </UserInfo>
      <UserInfo>
        <DisplayName>下地 和希</DisplayName>
        <AccountId>74</AccountId>
        <AccountType/>
      </UserInfo>
      <UserInfo>
        <DisplayName>坂下 卓也</DisplayName>
        <AccountId>493</AccountId>
        <AccountType/>
      </UserInfo>
      <UserInfo>
        <DisplayName>渡辺 伊吹</DisplayName>
        <AccountId>1523</AccountId>
        <AccountType/>
      </UserInfo>
      <UserInfo>
        <DisplayName>小寺 和貴</DisplayName>
        <AccountId>73</AccountId>
        <AccountType/>
      </UserInfo>
      <UserInfo>
        <DisplayName>原田 礼子</DisplayName>
        <AccountId>495</AccountId>
        <AccountType/>
      </UserInfo>
      <UserInfo>
        <DisplayName>亀山 和宏</DisplayName>
        <AccountId>1367</AccountId>
        <AccountType/>
      </UserInfo>
      <UserInfo>
        <DisplayName>長谷川 昌樹</DisplayName>
        <AccountId>1139</AccountId>
        <AccountType/>
      </UserInfo>
      <UserInfo>
        <DisplayName>高橋 昌也</DisplayName>
        <AccountId>350</AccountId>
        <AccountType/>
      </UserInfo>
      <UserInfo>
        <DisplayName>国松 洋</DisplayName>
        <AccountId>555</AccountId>
        <AccountType/>
      </UserInfo>
      <UserInfo>
        <DisplayName>竹内 義明</DisplayName>
        <AccountId>82</AccountId>
        <AccountType/>
      </UserInfo>
      <UserInfo>
        <DisplayName>遠藤 健太郎</DisplayName>
        <AccountId>2117</AccountId>
        <AccountType/>
      </UserInfo>
      <UserInfo>
        <DisplayName>井上 晃輔</DisplayName>
        <AccountId>593</AccountId>
        <AccountType/>
      </UserInfo>
      <UserInfo>
        <DisplayName>栄木 美沙紀</DisplayName>
        <AccountId>88</AccountId>
        <AccountType/>
      </UserInfo>
      <UserInfo>
        <DisplayName>安部 実希</DisplayName>
        <AccountId>496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AE874ABEA78964AA7D0811A66B4BECA" ma:contentTypeVersion="21" ma:contentTypeDescription="新しいドキュメントを作成します。" ma:contentTypeScope="" ma:versionID="b988929053429ff6a3c0d9a841a5d1de">
  <xsd:schema xmlns:xsd="http://www.w3.org/2001/XMLSchema" xmlns:xs="http://www.w3.org/2001/XMLSchema" xmlns:p="http://schemas.microsoft.com/office/2006/metadata/properties" xmlns:ns2="d1eb6c10-b30e-4e82-8bdb-95f791b83be0" xmlns:ns3="fdc985f9-c1de-4431-ae14-26927b8c434e" targetNamespace="http://schemas.microsoft.com/office/2006/metadata/properties" ma:root="true" ma:fieldsID="2b14f8d5f295814ae4306707d282f1b3" ns2:_="" ns3:_="">
    <xsd:import namespace="d1eb6c10-b30e-4e82-8bdb-95f791b83be0"/>
    <xsd:import namespace="fdc985f9-c1de-4431-ae14-26927b8c4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b6c10-b30e-4e82-8bdb-95f791b83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63c53a08-2524-4b2f-a5a2-c632f6aa4b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985f9-c1de-4431-ae14-26927b8c4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191695e-c7e5-47ea-86cb-0e1d66650e64}" ma:internalName="TaxCatchAll" ma:showField="CatchAllData" ma:web="fdc985f9-c1de-4431-ae14-26927b8c4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EE5EF1-2EF5-49A8-83DF-ABE10EA7DE19}">
  <ds:schemaRefs>
    <ds:schemaRef ds:uri="http://schemas.microsoft.com/office/2006/metadata/properties"/>
    <ds:schemaRef ds:uri="http://schemas.microsoft.com/office/infopath/2007/PartnerControls"/>
    <ds:schemaRef ds:uri="d1eb6c10-b30e-4e82-8bdb-95f791b83be0"/>
    <ds:schemaRef ds:uri="fdc985f9-c1de-4431-ae14-26927b8c434e"/>
  </ds:schemaRefs>
</ds:datastoreItem>
</file>

<file path=customXml/itemProps2.xml><?xml version="1.0" encoding="utf-8"?>
<ds:datastoreItem xmlns:ds="http://schemas.openxmlformats.org/officeDocument/2006/customXml" ds:itemID="{F4E9E3DD-A26F-4E27-864F-BCE49EE87E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B61456-BBBF-4F5A-BA19-3C62920515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eb6c10-b30e-4e82-8bdb-95f791b83be0"/>
    <ds:schemaRef ds:uri="fdc985f9-c1de-4431-ae14-26927b8c4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Microsoft Office PowerPoint</Application>
  <PresentationFormat>ワイド画面</PresentationFormat>
  <Paragraphs>152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宋体</vt:lpstr>
      <vt:lpstr>游ゴシック</vt:lpstr>
      <vt:lpstr>游ゴシック Light</vt:lpstr>
      <vt:lpstr>Arial</vt:lpstr>
      <vt:lpstr>Times New Roman</vt:lpstr>
      <vt:lpstr>Wingdings</vt:lpstr>
      <vt:lpstr>Default Design</vt:lpstr>
      <vt:lpstr>デザインの設定</vt:lpstr>
      <vt:lpstr>Revisit to AHI GEO-LEO-IR Regression</vt:lpstr>
      <vt:lpstr>Contents</vt:lpstr>
      <vt:lpstr>Motivation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GEO-GEO analysis of  Himawari-8/9 parallel observation </dc:title>
  <cp:revision>1093</cp:revision>
  <dcterms:created xsi:type="dcterms:W3CDTF">2004-06-10T15:46:18Z</dcterms:created>
  <dcterms:modified xsi:type="dcterms:W3CDTF">2024-03-11T04:45:33Z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0x010100DAE874ABEA78964AA7D0811A66B4BECA</vt:lpwstr>
  </property>
  <property fmtid="{D5CDD505-2E9C-101B-9397-08002B2CF9AE}" pid="3" name="MediaServiceImageTags">
    <vt:lpwstr/>
  </property>
</Properties>
</file>