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611" r:id="rId2"/>
    <p:sldId id="634" r:id="rId3"/>
    <p:sldId id="614" r:id="rId4"/>
    <p:sldId id="662" r:id="rId5"/>
    <p:sldId id="663" r:id="rId6"/>
    <p:sldId id="664" r:id="rId7"/>
    <p:sldId id="665" r:id="rId8"/>
    <p:sldId id="666" r:id="rId9"/>
    <p:sldId id="609" r:id="rId10"/>
    <p:sldId id="667" r:id="rId11"/>
    <p:sldId id="612" r:id="rId12"/>
    <p:sldId id="649" r:id="rId13"/>
    <p:sldId id="650" r:id="rId14"/>
    <p:sldId id="653" r:id="rId15"/>
    <p:sldId id="655" r:id="rId16"/>
    <p:sldId id="656" r:id="rId17"/>
    <p:sldId id="657" r:id="rId18"/>
    <p:sldId id="658" r:id="rId19"/>
    <p:sldId id="660" r:id="rId20"/>
    <p:sldId id="671" r:id="rId2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0299" autoAdjust="0"/>
  </p:normalViewPr>
  <p:slideViewPr>
    <p:cSldViewPr snapToGrid="0">
      <p:cViewPr varScale="1">
        <p:scale>
          <a:sx n="72" d="100"/>
          <a:sy n="72" d="100"/>
        </p:scale>
        <p:origin x="264" y="5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678" r:id="rId2"/>
    <p:sldLayoutId id="2147487677" r:id="rId3"/>
    <p:sldLayoutId id="2147487664" r:id="rId4"/>
    <p:sldLayoutId id="2147487672" r:id="rId5"/>
    <p:sldLayoutId id="2147487689" r:id="rId6"/>
    <p:sldLayoutId id="2147487679" r:id="rId7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4/S000143380604003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doi.org/10.3390/atmos1202017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msc.kma.go.kr/html/homepage/en/ver2/static/selectStaticPage.do?view=activities.gsics.gsicsMain" TargetMode="External"/><Relationship Id="rId2" Type="http://schemas.openxmlformats.org/officeDocument/2006/relationships/hyperlink" Target="https://ds.data.jma.go.jp/mscweb/data/monitoring/gsics/ir/monit_geoleoir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ar.nesdis.noaa.gov/icvs/GSICS.php" TargetMode="External"/><Relationship Id="rId5" Type="http://schemas.openxmlformats.org/officeDocument/2006/relationships/hyperlink" Target="http://gsics.nsmc.org.cn/portal/en/fycv/xcal.html" TargetMode="External"/><Relationship Id="rId4" Type="http://schemas.openxmlformats.org/officeDocument/2006/relationships/hyperlink" Target="https://mosdac.gov.in/gsics_calval/index_one.php?url_name=isro_3dimage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2887283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Defining Standard Scene Tbs for GSICS GEO-LEO IR  inter-calibration algorithm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 (EUMETSAT)</a:t>
            </a: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WG Meeting - IR Session 2024-03-14</a:t>
            </a:r>
          </a:p>
        </p:txBody>
      </p:sp>
    </p:spTree>
    <p:extLst>
      <p:ext uri="{BB962C8B-B14F-4D97-AF65-F5344CB8AC3E}">
        <p14:creationId xmlns:p14="http://schemas.microsoft.com/office/powerpoint/2010/main" val="9933337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2887283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Cloud Parallax Uncertainty in GSICS GEO-LEO IR  inter-calibration algorithm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 (EUMETSAT)</a:t>
            </a: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WG Meeting - IR Session 2024-03-14</a:t>
            </a:r>
          </a:p>
        </p:txBody>
      </p:sp>
    </p:spTree>
    <p:extLst>
      <p:ext uri="{BB962C8B-B14F-4D97-AF65-F5344CB8AC3E}">
        <p14:creationId xmlns:p14="http://schemas.microsoft.com/office/powerpoint/2010/main" val="3819279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23" y="2066449"/>
            <a:ext cx="3610479" cy="63826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2023 - Spatial Variability/Mismatch – Parallax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Equivalent to spatial offset </a:t>
            </a:r>
          </a:p>
          <a:p>
            <a:r>
              <a:rPr lang="en-GB" dirty="0"/>
              <a:t>Geometrically-defined formula </a:t>
            </a:r>
          </a:p>
          <a:p>
            <a:pPr lvl="1"/>
            <a:r>
              <a:rPr lang="en-GB" dirty="0" err="1"/>
              <a:t>Eqn</a:t>
            </a:r>
            <a:r>
              <a:rPr lang="en-GB" dirty="0"/>
              <a:t> (7) in Hewison, 2013</a:t>
            </a:r>
          </a:p>
          <a:p>
            <a:pPr lvl="1"/>
            <a:r>
              <a:rPr lang="en-GB" dirty="0"/>
              <a:t>Simple Cloud Top Height parameterisation:</a:t>
            </a:r>
          </a:p>
          <a:p>
            <a:pPr lvl="2"/>
            <a:r>
              <a:rPr lang="en-GB" dirty="0"/>
              <a:t>If no CTH retrieval readily available</a:t>
            </a:r>
          </a:p>
          <a:p>
            <a:pPr lvl="1"/>
            <a:r>
              <a:rPr lang="en-GB" dirty="0"/>
              <a:t>CTH = (</a:t>
            </a:r>
            <a:r>
              <a:rPr lang="en-GB" dirty="0" err="1"/>
              <a:t>Tsurf</a:t>
            </a:r>
            <a:r>
              <a:rPr lang="en-GB" dirty="0"/>
              <a:t> – CTT) / ALR, where</a:t>
            </a:r>
          </a:p>
          <a:p>
            <a:pPr lvl="2"/>
            <a:r>
              <a:rPr lang="en-GB" dirty="0" err="1"/>
              <a:t>Tsurf</a:t>
            </a:r>
            <a:r>
              <a:rPr lang="en-GB" dirty="0"/>
              <a:t> = max (Tb) in surrounding environment</a:t>
            </a:r>
          </a:p>
          <a:p>
            <a:pPr lvl="2"/>
            <a:r>
              <a:rPr lang="en-GB" dirty="0"/>
              <a:t>CTT = Tb(10.8µm) = Cloud Top Temperature</a:t>
            </a:r>
          </a:p>
          <a:p>
            <a:pPr lvl="2"/>
            <a:r>
              <a:rPr lang="en-GB" dirty="0"/>
              <a:t>ALR = Adiabatic Lapse Rate, </a:t>
            </a:r>
          </a:p>
          <a:p>
            <a:pPr lvl="3"/>
            <a:r>
              <a:rPr lang="en-GB" dirty="0"/>
              <a:t>typically -6.5K/km at low latitudes [DOI:</a:t>
            </a:r>
            <a:r>
              <a:rPr lang="en-GB" u="sng" dirty="0">
                <a:hlinkClick r:id="rId3"/>
              </a:rPr>
              <a:t>10.1134/S0001433806040037</a:t>
            </a:r>
            <a:r>
              <a:rPr lang="en-GB" dirty="0"/>
              <a:t>]</a:t>
            </a:r>
          </a:p>
          <a:p>
            <a:pPr lvl="2"/>
            <a:r>
              <a:rPr lang="en-GB" dirty="0"/>
              <a:t>For a better model see </a:t>
            </a:r>
            <a:r>
              <a:rPr lang="en-GB" dirty="0">
                <a:hlinkClick r:id="rId4"/>
              </a:rPr>
              <a:t>https://doi.org/10.3390/atmos12020173</a:t>
            </a:r>
            <a:endParaRPr lang="en-GB" dirty="0"/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/>
              <a:t>Corradini</a:t>
            </a:r>
            <a:r>
              <a:rPr lang="en-GB" dirty="0"/>
              <a:t> et al. (2016). A Multi-Sensor Approach for Volcanic Ash Cloud Retrieval and Eruption Characterization: The 23 November 2013 Etna Lava Fountain. Remote Sensing. 8. 58. 10.3390/rs8010058.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015053" y="4269996"/>
            <a:ext cx="3241424" cy="1333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648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F61B-D780-83C0-97A6-9FF67606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model for uncertainty due to cloud parallax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28FB-2352-ECE4-C090-857413642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5950947" cy="52626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Aim:</a:t>
            </a:r>
          </a:p>
          <a:p>
            <a:pPr lvl="1"/>
            <a:r>
              <a:rPr lang="en-GB" dirty="0"/>
              <a:t>To quantify uncertainty (and possible bias) introduced by comparison views of tall clouds observed at different angles</a:t>
            </a:r>
          </a:p>
          <a:p>
            <a:r>
              <a:rPr lang="en-GB" dirty="0"/>
              <a:t>Assumptions:</a:t>
            </a:r>
          </a:p>
          <a:p>
            <a:pPr lvl="1"/>
            <a:r>
              <a:rPr lang="en-GB" dirty="0"/>
              <a:t>Same ground FOV is viewed with similar VZA, but different VAA</a:t>
            </a:r>
          </a:p>
          <a:p>
            <a:pPr lvl="1"/>
            <a:r>
              <a:rPr lang="en-GB" dirty="0"/>
              <a:t>GEO pixels much smaller than LEO FOV used to define collocation</a:t>
            </a:r>
          </a:p>
          <a:p>
            <a:r>
              <a:rPr lang="en-GB" dirty="0"/>
              <a:t>Approximations:</a:t>
            </a:r>
          </a:p>
          <a:p>
            <a:pPr lvl="1"/>
            <a:r>
              <a:rPr lang="en-GB" dirty="0"/>
              <a:t>GEO pixels are square and contiguous</a:t>
            </a:r>
          </a:p>
          <a:p>
            <a:pPr lvl="1"/>
            <a:r>
              <a:rPr lang="en-GB" dirty="0"/>
              <a:t>LEO FOVs are rectangular, extending in x-direction by factor of sec(</a:t>
            </a:r>
            <a:r>
              <a:rPr lang="el-GR" dirty="0"/>
              <a:t>θ</a:t>
            </a:r>
            <a:r>
              <a:rPr lang="en-GB" dirty="0"/>
              <a:t>)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9B794-0AA0-091E-292D-70B34D4A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97" y="4135154"/>
            <a:ext cx="60388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60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F61B-D780-83C0-97A6-9FF67606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model for uncertainty due to cloud parallax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28FB-2352-ECE4-C090-857413642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5950947" cy="5262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Method:</a:t>
            </a:r>
          </a:p>
          <a:p>
            <a:pPr lvl="1"/>
            <a:r>
              <a:rPr lang="en-GB" dirty="0"/>
              <a:t>Generate Monte Carlo sets</a:t>
            </a:r>
          </a:p>
          <a:p>
            <a:pPr lvl="1"/>
            <a:r>
              <a:rPr lang="en-GB" dirty="0"/>
              <a:t>Of random cloud scenes</a:t>
            </a:r>
          </a:p>
          <a:p>
            <a:pPr lvl="1"/>
            <a:r>
              <a:rPr lang="en-GB" dirty="0"/>
              <a:t>Modelled as tall columns of decreasing temperature</a:t>
            </a:r>
          </a:p>
          <a:p>
            <a:pPr lvl="1"/>
            <a:r>
              <a:rPr lang="en-GB" dirty="0"/>
              <a:t>Evaluate mean Tb for GEO and LEO views averaged over same area (Collocation = LEO FOV)</a:t>
            </a:r>
          </a:p>
          <a:p>
            <a:pPr lvl="1"/>
            <a:r>
              <a:rPr lang="en-GB" dirty="0"/>
              <a:t>Compare average Tb for views along and across scan direction</a:t>
            </a:r>
          </a:p>
          <a:p>
            <a:pPr lvl="1"/>
            <a:r>
              <a:rPr lang="en-GB" dirty="0"/>
              <a:t>(Maximum difference for RAA=90°, but on mean difference = </a:t>
            </a:r>
            <a:r>
              <a:rPr lang="en-GB" dirty="0">
                <a:solidFill>
                  <a:srgbClr val="FF0000"/>
                </a:solidFill>
              </a:rPr>
              <a:t>half max?</a:t>
            </a:r>
            <a:r>
              <a:rPr lang="en-GB" dirty="0"/>
              <a:t>)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3588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9972-7D77-A531-9685-278DED4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DCC in FOV – at nadir</a:t>
            </a:r>
            <a:endParaRPr lang="en-I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FDE66F-DCCA-2119-0B11-29CA3AF4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95350"/>
            <a:ext cx="11690985" cy="5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98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9972-7D77-A531-9685-278DED4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DCC in FOV – at nadir and at VZA=45°</a:t>
            </a:r>
            <a:endParaRPr lang="en-IE" dirty="0"/>
          </a:p>
        </p:txBody>
      </p:sp>
      <p:pic>
        <p:nvPicPr>
          <p:cNvPr id="9218" name="Oval 1">
            <a:extLst>
              <a:ext uri="{FF2B5EF4-FFF2-40B4-BE49-F238E27FC236}">
                <a16:creationId xmlns:a16="http://schemas.microsoft.com/office/drawing/2014/main" id="{2E242806-C95E-8D18-1DCA-D6A03654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723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4D62B-A2DE-4F35-9C9E-E898EB023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14399"/>
            <a:ext cx="11690985" cy="5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62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9972-7D77-A531-9685-278DED4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Oval 1">
            <a:extLst>
              <a:ext uri="{FF2B5EF4-FFF2-40B4-BE49-F238E27FC236}">
                <a16:creationId xmlns:a16="http://schemas.microsoft.com/office/drawing/2014/main" id="{2E242806-C95E-8D18-1DCA-D6A03654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723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83D2A-BDE4-0602-3025-02B6F54A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40116"/>
            <a:ext cx="11690985" cy="5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905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9972-7D77-A531-9685-278DED4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DCCs in FOV – at nadir and at VZA=45°</a:t>
            </a:r>
            <a:endParaRPr lang="en-IE" dirty="0"/>
          </a:p>
        </p:txBody>
      </p:sp>
      <p:pic>
        <p:nvPicPr>
          <p:cNvPr id="9218" name="Oval 1">
            <a:extLst>
              <a:ext uri="{FF2B5EF4-FFF2-40B4-BE49-F238E27FC236}">
                <a16:creationId xmlns:a16="http://schemas.microsoft.com/office/drawing/2014/main" id="{2E242806-C95E-8D18-1DCA-D6A03654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723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06AD2-EBB8-A6B6-9DE3-6E4EC52B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40116"/>
            <a:ext cx="11690985" cy="5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255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09D-5B75-2B82-C8F1-8659469E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Result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5321-EE4F-C168-BBC7-F88B6EF10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5914009" cy="526267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n=1e4      Monte Carlo members</a:t>
            </a:r>
          </a:p>
          <a:p>
            <a:r>
              <a:rPr lang="en-GB" sz="2800" dirty="0"/>
              <a:t>Nadir      12x12km/2km</a:t>
            </a:r>
          </a:p>
          <a:p>
            <a:r>
              <a:rPr lang="en-GB" sz="2800" dirty="0"/>
              <a:t>VZA=30° 14x12km/2km</a:t>
            </a:r>
          </a:p>
          <a:p>
            <a:r>
              <a:rPr lang="en-IE" sz="2800" dirty="0"/>
              <a:t>DCC height = 17km</a:t>
            </a:r>
          </a:p>
          <a:p>
            <a:r>
              <a:rPr lang="en-IE" sz="2800" dirty="0"/>
              <a:t>DCC fraction = 10% at nadir</a:t>
            </a:r>
          </a:p>
          <a:p>
            <a:r>
              <a:rPr lang="en-IE" sz="2800" dirty="0"/>
              <a:t>Tb clear = 300K</a:t>
            </a:r>
          </a:p>
          <a:p>
            <a:r>
              <a:rPr lang="en-IE" sz="2800" dirty="0"/>
              <a:t>Tb DCC = 200K</a:t>
            </a:r>
          </a:p>
          <a:p>
            <a:r>
              <a:rPr lang="en-IE" sz="2800" dirty="0"/>
              <a:t>Mean Tb 10K lower at nadir</a:t>
            </a:r>
          </a:p>
          <a:p>
            <a:r>
              <a:rPr lang="en-IE" sz="2800" dirty="0"/>
              <a:t>Mean Tb 23K lower in oblique views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FF0000"/>
                </a:solidFill>
              </a:rPr>
              <a:t>Key Results:</a:t>
            </a:r>
          </a:p>
          <a:p>
            <a:r>
              <a:rPr lang="en-IE" sz="2800" dirty="0">
                <a:solidFill>
                  <a:srgbClr val="FF0000"/>
                </a:solidFill>
              </a:rPr>
              <a:t>No significant difference in x/y</a:t>
            </a:r>
          </a:p>
          <a:p>
            <a:r>
              <a:rPr lang="en-IE" sz="2800" dirty="0">
                <a:solidFill>
                  <a:srgbClr val="FF0000"/>
                </a:solidFill>
              </a:rPr>
              <a:t>Std Dev in oblique views ~2x nadir</a:t>
            </a:r>
          </a:p>
          <a:p>
            <a:endParaRPr lang="en-IE" sz="28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1B7266B-2621-FCE1-0A83-8A872F75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17" y="1139429"/>
            <a:ext cx="54387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B9CB3-FF3A-F5F2-8340-EFC624B1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750" y="5134450"/>
            <a:ext cx="6212250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Mean TB True (nadir view)  = +290.118 ± 0.046 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Mean Apparent TB view on x = +277.621 ± 0.089 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Mean Apparent TB view on y = +277.540 ± 0.087 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Mean Apparent TB difference= -0.082 ± 0.084 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SD TB True (nadir view)    = 4.629 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SD Apparent TB views 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 8.723 , 8.915 K Offset = -1.143 ± 0.041 K Slope = +0.107 ± 0.004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401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09D-5B75-2B82-C8F1-8659469E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Statistics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5321-EE4F-C168-BBC7-F88B6EF10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5914009" cy="557569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n=1e4      Monte Carlo members</a:t>
            </a:r>
          </a:p>
          <a:p>
            <a:r>
              <a:rPr lang="en-GB" sz="2800" dirty="0"/>
              <a:t>Nadir      12x12km/2km</a:t>
            </a:r>
          </a:p>
          <a:p>
            <a:r>
              <a:rPr lang="en-GB" sz="2800" dirty="0"/>
              <a:t>VZA=30° 14x12km/2km</a:t>
            </a:r>
          </a:p>
          <a:p>
            <a:r>
              <a:rPr lang="en-IE" sz="2800" dirty="0"/>
              <a:t>DCC height = 17km</a:t>
            </a:r>
          </a:p>
          <a:p>
            <a:r>
              <a:rPr lang="en-IE" sz="2800" dirty="0"/>
              <a:t>DCC fraction = 10% at nadir</a:t>
            </a:r>
          </a:p>
          <a:p>
            <a:r>
              <a:rPr lang="en-IE" sz="2800" dirty="0"/>
              <a:t>Tb clear = 300K</a:t>
            </a:r>
          </a:p>
          <a:p>
            <a:r>
              <a:rPr lang="en-IE" sz="2800" dirty="0"/>
              <a:t>Tb DCC = 200K</a:t>
            </a:r>
          </a:p>
          <a:p>
            <a:pPr marL="0" indent="0">
              <a:buNone/>
            </a:pPr>
            <a:endParaRPr lang="en-IE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2800" dirty="0">
                <a:solidFill>
                  <a:srgbClr val="FF0000"/>
                </a:solidFill>
              </a:rPr>
              <a:t>Supplementary Results:</a:t>
            </a:r>
          </a:p>
          <a:p>
            <a:r>
              <a:rPr lang="en-IE" sz="2800" dirty="0">
                <a:solidFill>
                  <a:srgbClr val="FF0000"/>
                </a:solidFill>
              </a:rPr>
              <a:t>Apparent Tb depression doubles from VZA=30° -&gt; 45° -&gt; 60°</a:t>
            </a:r>
          </a:p>
          <a:p>
            <a:r>
              <a:rPr lang="en-IE" sz="2800" dirty="0">
                <a:solidFill>
                  <a:srgbClr val="FF0000"/>
                </a:solidFill>
              </a:rPr>
              <a:t>Apparent Tb STD increases more slowly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A21714-6A84-FA09-B99A-E07A9D10ED98}"/>
              </a:ext>
            </a:extLst>
          </p:cNvPr>
          <p:cNvGraphicFramePr>
            <a:graphicFrameLocks noGrp="1"/>
          </p:cNvGraphicFramePr>
          <p:nvPr/>
        </p:nvGraphicFramePr>
        <p:xfrm>
          <a:off x="7005483" y="1139429"/>
          <a:ext cx="4911215" cy="5393055"/>
        </p:xfrm>
        <a:graphic>
          <a:graphicData uri="http://schemas.openxmlformats.org/drawingml/2006/table">
            <a:tbl>
              <a:tblPr/>
              <a:tblGrid>
                <a:gridCol w="982243">
                  <a:extLst>
                    <a:ext uri="{9D8B030D-6E8A-4147-A177-3AD203B41FA5}">
                      <a16:colId xmlns:a16="http://schemas.microsoft.com/office/drawing/2014/main" val="2306521645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3088840528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2139831978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3269292661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4034626607"/>
                    </a:ext>
                  </a:extLst>
                </a:gridCol>
              </a:tblGrid>
              <a:tr h="276983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DCC fraction=10% at nadir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27096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9384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Tb (Nadir)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Apparent Tb (VZA)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358113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VZA (°)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84213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106770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563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878684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88573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76802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83525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DCC fraction=5% at nadir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60708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0526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Tb (Nadir)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Apparent Tb (VZA)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66531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VZA (°)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237599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44955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196749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077752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200356"/>
                  </a:ext>
                </a:extLst>
              </a:tr>
              <a:tr h="276983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93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Definition of additional Standard Scene Radiances - 2023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4" y="805343"/>
            <a:ext cx="7379872" cy="582405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Current </a:t>
            </a:r>
            <a:r>
              <a:rPr lang="en-IE" dirty="0"/>
              <a:t>Standard Scene Radiances – used by EUM, JMA, </a:t>
            </a:r>
          </a:p>
          <a:p>
            <a:pPr lvl="1"/>
            <a:r>
              <a:rPr lang="en-IE" dirty="0"/>
              <a:t>1976 US Standard Atmosphere in clear sky over calm sea at nadir</a:t>
            </a:r>
          </a:p>
          <a:p>
            <a:pPr lvl="1"/>
            <a:r>
              <a:rPr lang="en-IE" dirty="0"/>
              <a:t>Calculated by RTTOV</a:t>
            </a:r>
          </a:p>
          <a:p>
            <a:pPr lvl="1"/>
            <a:r>
              <a:rPr lang="en-IE" i="1" dirty="0"/>
              <a:t>On the dry side for GEO WV channels</a:t>
            </a:r>
          </a:p>
          <a:p>
            <a:r>
              <a:rPr lang="en-IE" dirty="0"/>
              <a:t>Cold - 220K adopted – used by JMA, NOAA</a:t>
            </a:r>
          </a:p>
          <a:p>
            <a:pPr lvl="1"/>
            <a:r>
              <a:rPr lang="en-IE" dirty="0"/>
              <a:t>~Cold Cloud Tops</a:t>
            </a:r>
          </a:p>
          <a:p>
            <a:pPr lvl="1"/>
            <a:r>
              <a:rPr lang="en-IE" dirty="0"/>
              <a:t>Same for all channels</a:t>
            </a:r>
          </a:p>
          <a:p>
            <a:pPr lvl="1"/>
            <a:r>
              <a:rPr lang="en-IE" i="1" dirty="0"/>
              <a:t>Would 205K be better (DCC threshold)? </a:t>
            </a:r>
            <a:endParaRPr lang="en-IE" dirty="0"/>
          </a:p>
          <a:p>
            <a:r>
              <a:rPr lang="en-IE" dirty="0"/>
              <a:t>Hot – 305K proposed</a:t>
            </a:r>
          </a:p>
          <a:p>
            <a:pPr lvl="1"/>
            <a:r>
              <a:rPr lang="en-IE" dirty="0"/>
              <a:t>To optimise performance over hot land</a:t>
            </a:r>
          </a:p>
          <a:p>
            <a:pPr lvl="1"/>
            <a:r>
              <a:rPr lang="en-IE" dirty="0"/>
              <a:t>Only for window channels</a:t>
            </a:r>
          </a:p>
          <a:p>
            <a:r>
              <a:rPr lang="en-IE" dirty="0"/>
              <a:t>Other?</a:t>
            </a:r>
          </a:p>
          <a:p>
            <a:pPr lvl="1"/>
            <a:endParaRPr lang="en-IE" dirty="0"/>
          </a:p>
          <a:p>
            <a:pPr marL="0" indent="0">
              <a:buNone/>
            </a:pPr>
            <a:r>
              <a:rPr lang="en-GB" dirty="0"/>
              <a:t>Considerations for alternative approaches:</a:t>
            </a:r>
          </a:p>
          <a:p>
            <a:r>
              <a:rPr lang="en-GB" dirty="0">
                <a:solidFill>
                  <a:srgbClr val="FF0000"/>
                </a:solidFill>
              </a:rPr>
              <a:t>Standard Scene radiances should be channel dependent </a:t>
            </a:r>
          </a:p>
          <a:p>
            <a:pPr lvl="1"/>
            <a:r>
              <a:rPr lang="en-GB" dirty="0"/>
              <a:t>and maybe also geographically dependent </a:t>
            </a:r>
          </a:p>
          <a:p>
            <a:pPr lvl="1"/>
            <a:r>
              <a:rPr lang="en-GB" dirty="0"/>
              <a:t>but ideally should be comparable for all GSICS products for a given instrument class</a:t>
            </a:r>
          </a:p>
          <a:p>
            <a:r>
              <a:rPr lang="en-GB" dirty="0">
                <a:solidFill>
                  <a:srgbClr val="FF0000"/>
                </a:solidFill>
              </a:rPr>
              <a:t>Could be defined based on percentile of observation space</a:t>
            </a:r>
          </a:p>
          <a:p>
            <a:pPr lvl="1"/>
            <a:r>
              <a:rPr lang="en-GB" dirty="0"/>
              <a:t>but ideally should be comparable for all GSICS products for a given instrument class</a:t>
            </a:r>
          </a:p>
          <a:p>
            <a:r>
              <a:rPr lang="en-GB" dirty="0"/>
              <a:t>Can also be used as metric for tuning algorithm trade-offs</a:t>
            </a:r>
          </a:p>
          <a:p>
            <a:pPr lvl="1"/>
            <a:r>
              <a:rPr lang="en-GB" dirty="0"/>
              <a:t>Uncertainty on bias at range of radiances</a:t>
            </a:r>
          </a:p>
          <a:p>
            <a:pPr lvl="1"/>
            <a:r>
              <a:rPr lang="en-IE" dirty="0"/>
              <a:t>Expressed in Brightness Temperatures (channel independent)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6694058" y="1896224"/>
            <a:ext cx="5058918" cy="19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IE" b="0" kern="0" dirty="0">
                <a:solidFill>
                  <a:srgbClr val="FF0000"/>
                </a:solidFill>
              </a:rPr>
              <a:t>Currently: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  <a:hlinkClick r:id="rId2"/>
              </a:rPr>
              <a:t>EUMETSAT</a:t>
            </a:r>
            <a:r>
              <a:rPr lang="en-GB" b="0" kern="0" dirty="0">
                <a:solidFill>
                  <a:srgbClr val="FF0000"/>
                </a:solidFill>
              </a:rPr>
              <a:t>use </a:t>
            </a:r>
            <a:r>
              <a:rPr lang="en-GB" b="0" kern="0" dirty="0" err="1">
                <a:solidFill>
                  <a:srgbClr val="FF0000"/>
                </a:solidFill>
              </a:rPr>
              <a:t>Tstd</a:t>
            </a:r>
            <a:endParaRPr lang="en-IE" b="0" kern="0" dirty="0">
              <a:solidFill>
                <a:srgbClr val="FF0000"/>
              </a:solidFill>
              <a:hlinkClick r:id="rId2"/>
            </a:endParaRPr>
          </a:p>
          <a:p>
            <a:pPr lvl="1"/>
            <a:r>
              <a:rPr lang="en-IE" b="0" kern="0" dirty="0">
                <a:solidFill>
                  <a:srgbClr val="FF0000"/>
                </a:solidFill>
                <a:hlinkClick r:id="rId2"/>
              </a:rPr>
              <a:t>JMA</a:t>
            </a:r>
            <a:r>
              <a:rPr lang="en-IE" b="0" kern="0" dirty="0">
                <a:solidFill>
                  <a:srgbClr val="FF0000"/>
                </a:solidFill>
              </a:rPr>
              <a:t> use </a:t>
            </a:r>
            <a:r>
              <a:rPr lang="en-IE" b="0" kern="0" dirty="0" err="1">
                <a:solidFill>
                  <a:srgbClr val="FF0000"/>
                </a:solidFill>
              </a:rPr>
              <a:t>Tstd</a:t>
            </a:r>
            <a:r>
              <a:rPr lang="en-IE" b="0" kern="0" dirty="0">
                <a:solidFill>
                  <a:srgbClr val="FF0000"/>
                </a:solidFill>
              </a:rPr>
              <a:t>  </a:t>
            </a:r>
            <a:r>
              <a:rPr lang="en-GB" b="0" kern="0" dirty="0">
                <a:solidFill>
                  <a:srgbClr val="FF0000"/>
                </a:solidFill>
              </a:rPr>
              <a:t>+ </a:t>
            </a:r>
            <a:r>
              <a:rPr lang="en-IE" b="0" kern="0" dirty="0">
                <a:solidFill>
                  <a:srgbClr val="FF0000"/>
                </a:solidFill>
              </a:rPr>
              <a:t>220K, 250K, 290K – for all IR channels</a:t>
            </a:r>
          </a:p>
          <a:p>
            <a:pPr lvl="1"/>
            <a:r>
              <a:rPr lang="en-GB" b="0" kern="0" dirty="0">
                <a:solidFill>
                  <a:srgbClr val="FF0000"/>
                </a:solidFill>
                <a:hlinkClick r:id="rId3"/>
              </a:rPr>
              <a:t>KMA</a:t>
            </a:r>
            <a:r>
              <a:rPr lang="en-GB" b="0" kern="0" dirty="0">
                <a:solidFill>
                  <a:srgbClr val="FF0000"/>
                </a:solidFill>
              </a:rPr>
              <a:t> use ?</a:t>
            </a:r>
          </a:p>
          <a:p>
            <a:pPr lvl="1"/>
            <a:r>
              <a:rPr lang="en-GB" b="0" kern="0" dirty="0">
                <a:solidFill>
                  <a:srgbClr val="FF0000"/>
                </a:solidFill>
                <a:hlinkClick r:id="rId4"/>
              </a:rPr>
              <a:t>ISRO</a:t>
            </a:r>
            <a:r>
              <a:rPr lang="en-GB" b="0" kern="0" dirty="0">
                <a:solidFill>
                  <a:srgbClr val="FF0000"/>
                </a:solidFill>
              </a:rPr>
              <a:t> use ?</a:t>
            </a:r>
          </a:p>
          <a:p>
            <a:pPr lvl="1"/>
            <a:r>
              <a:rPr lang="en-GB" b="0" kern="0" dirty="0">
                <a:solidFill>
                  <a:srgbClr val="FF0000"/>
                </a:solidFill>
                <a:hlinkClick r:id="rId5"/>
              </a:rPr>
              <a:t>CMA</a:t>
            </a:r>
            <a:r>
              <a:rPr lang="en-GB" b="0" kern="0" dirty="0">
                <a:solidFill>
                  <a:srgbClr val="FF0000"/>
                </a:solidFill>
              </a:rPr>
              <a:t> use </a:t>
            </a:r>
            <a:r>
              <a:rPr lang="en-GB" b="0" kern="0" dirty="0" err="1">
                <a:solidFill>
                  <a:srgbClr val="FF0000"/>
                </a:solidFill>
              </a:rPr>
              <a:t>Tstd</a:t>
            </a:r>
            <a:endParaRPr lang="en-GB" b="0" kern="0" dirty="0">
              <a:solidFill>
                <a:srgbClr val="FF0000"/>
              </a:solidFill>
            </a:endParaRPr>
          </a:p>
          <a:p>
            <a:pPr lvl="1"/>
            <a:r>
              <a:rPr lang="en-GB" b="0" kern="0" dirty="0">
                <a:solidFill>
                  <a:srgbClr val="FF0000"/>
                </a:solidFill>
                <a:hlinkClick r:id="rId6"/>
              </a:rPr>
              <a:t>NOAA</a:t>
            </a:r>
            <a:r>
              <a:rPr lang="en-GB" b="0" kern="0" dirty="0">
                <a:solidFill>
                  <a:srgbClr val="FF0000"/>
                </a:solidFill>
              </a:rPr>
              <a:t> use 220K, 250K, 290K</a:t>
            </a:r>
            <a:endParaRPr lang="en-IE" b="0" kern="0" dirty="0">
              <a:solidFill>
                <a:srgbClr val="FF0000"/>
              </a:solidFill>
            </a:endParaRPr>
          </a:p>
          <a:p>
            <a:pPr marL="562722" lvl="1" indent="0">
              <a:buNone/>
            </a:pPr>
            <a:endParaRPr lang="en-GB" b="0" kern="0" dirty="0">
              <a:solidFill>
                <a:srgbClr val="FF0000"/>
              </a:solidFill>
            </a:endParaRPr>
          </a:p>
          <a:p>
            <a:endParaRPr lang="en-GB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87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248770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2023-03: Proposed metric for tuning algorithm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48997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Proposed metric for tuning algorithm trade-offs</a:t>
            </a:r>
          </a:p>
          <a:p>
            <a:pPr lvl="1"/>
            <a:r>
              <a:rPr lang="en-GB" dirty="0"/>
              <a:t>Uncertainty on bias at range of radiances</a:t>
            </a:r>
          </a:p>
          <a:p>
            <a:pPr lvl="1"/>
            <a:r>
              <a:rPr lang="en-IE" dirty="0"/>
              <a:t>Expressed in Brightness Temperatures (channel independent)</a:t>
            </a:r>
          </a:p>
          <a:p>
            <a:pPr lvl="1"/>
            <a:r>
              <a:rPr lang="en-IE" dirty="0"/>
              <a:t>Standard Scene Radiance</a:t>
            </a:r>
          </a:p>
          <a:p>
            <a:pPr lvl="2"/>
            <a:r>
              <a:rPr lang="en-IE" dirty="0"/>
              <a:t>1976 US Standard Atmosphere in clear sky over calm sea at nadir</a:t>
            </a:r>
          </a:p>
          <a:p>
            <a:pPr lvl="2"/>
            <a:r>
              <a:rPr lang="en-IE" dirty="0"/>
              <a:t>Calculated by RTTOV</a:t>
            </a:r>
          </a:p>
          <a:p>
            <a:pPr lvl="2"/>
            <a:r>
              <a:rPr lang="en-IE" dirty="0"/>
              <a:t>For</a:t>
            </a:r>
            <a:r>
              <a:rPr lang="de-DE" dirty="0"/>
              <a:t> SEVIRI: </a:t>
            </a:r>
            <a:r>
              <a:rPr lang="nn-NO" dirty="0"/>
              <a:t>Standard Scene Tbs = [284.0, 236.0, 255.0, 284.0, 261.0, 286.0, 285.0, 267.0] K</a:t>
            </a:r>
          </a:p>
          <a:p>
            <a:pPr lvl="2"/>
            <a:r>
              <a:rPr lang="en-IE" i="1" dirty="0"/>
              <a:t>On the dry side for GEO WV channels</a:t>
            </a:r>
          </a:p>
          <a:p>
            <a:pPr lvl="1"/>
            <a:r>
              <a:rPr lang="en-IE" dirty="0"/>
              <a:t>Cold - 220K adopted</a:t>
            </a:r>
          </a:p>
          <a:p>
            <a:pPr lvl="2"/>
            <a:r>
              <a:rPr lang="en-IE" dirty="0"/>
              <a:t>~Cold Cloud Tops</a:t>
            </a:r>
          </a:p>
          <a:p>
            <a:pPr lvl="2"/>
            <a:r>
              <a:rPr lang="en-IE" dirty="0"/>
              <a:t>Same for all channels</a:t>
            </a:r>
          </a:p>
          <a:p>
            <a:pPr lvl="2"/>
            <a:r>
              <a:rPr lang="en-IE" i="1" dirty="0"/>
              <a:t>Would 205K be better (DCC threshold)?</a:t>
            </a:r>
          </a:p>
          <a:p>
            <a:pPr lvl="1"/>
            <a:r>
              <a:rPr lang="en-IE" dirty="0"/>
              <a:t>Hot – 305K proposed</a:t>
            </a:r>
          </a:p>
          <a:p>
            <a:pPr lvl="2"/>
            <a:r>
              <a:rPr lang="en-IE" dirty="0"/>
              <a:t>To optimise performance over hot land</a:t>
            </a:r>
          </a:p>
          <a:p>
            <a:pPr lvl="2"/>
            <a:r>
              <a:rPr lang="en-IE" dirty="0"/>
              <a:t>Only for window channels</a:t>
            </a:r>
          </a:p>
          <a:p>
            <a:pPr lvl="2"/>
            <a:r>
              <a:rPr lang="en-IE" dirty="0"/>
              <a:t>Not implemented yet</a:t>
            </a:r>
          </a:p>
          <a:p>
            <a:r>
              <a:rPr lang="de-DE" dirty="0">
                <a:solidFill>
                  <a:srgbClr val="FF0000"/>
                </a:solidFill>
              </a:rPr>
              <a:t>Plot 2D </a:t>
            </a:r>
            <a:r>
              <a:rPr lang="en-IE" dirty="0">
                <a:solidFill>
                  <a:srgbClr val="FF0000"/>
                </a:solidFill>
              </a:rPr>
              <a:t>Histogram (log scale) of collocated radiance + Fit + Uncertainty*10</a:t>
            </a:r>
            <a:r>
              <a:rPr lang="de-DE" dirty="0">
                <a:solidFill>
                  <a:srgbClr val="FF0000"/>
                </a:solidFill>
              </a:rPr>
              <a:t>: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184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297F-FD65-F517-8B50-DE3C1E11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 Dependent Warm Scene Standard Tb – Attempt #1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9F508-148A-8B47-8472-6649D101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 warm standard scene Tb:</a:t>
            </a:r>
          </a:p>
          <a:p>
            <a:r>
              <a:rPr lang="en-GB" dirty="0"/>
              <a:t>Run RTTOV13 for standard tropical profile</a:t>
            </a:r>
          </a:p>
          <a:p>
            <a:pPr lvl="1"/>
            <a:r>
              <a:rPr lang="en-GB" dirty="0"/>
              <a:t>Similar to standard scene radiance using 1976 US Standard </a:t>
            </a:r>
            <a:r>
              <a:rPr lang="en-GB" dirty="0" err="1"/>
              <a:t>Atm</a:t>
            </a:r>
            <a:endParaRPr lang="en-GB" dirty="0"/>
          </a:p>
          <a:p>
            <a:pPr lvl="1"/>
            <a:r>
              <a:rPr lang="en-GB" dirty="0"/>
              <a:t>(Used in current GEO-LEO IR products – although arbitrary)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Now compare these with observed distribution of collocations: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255B8-EA5A-BB41-E7D4-35A05BF35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1969"/>
              </p:ext>
            </p:extLst>
          </p:nvPr>
        </p:nvGraphicFramePr>
        <p:xfrm>
          <a:off x="593768" y="3429000"/>
          <a:ext cx="1072990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12">
                  <a:extLst>
                    <a:ext uri="{9D8B030D-6E8A-4147-A177-3AD203B41FA5}">
                      <a16:colId xmlns:a16="http://schemas.microsoft.com/office/drawing/2014/main" val="38977015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3515109521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300917293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731464294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1774656399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1353621431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747170569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1691492864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2209432357"/>
                    </a:ext>
                  </a:extLst>
                </a:gridCol>
              </a:tblGrid>
              <a:tr h="16181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MTG-I1/FCI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IR3.8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WV6.3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WV7.3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IR8.7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IR9.7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IR10.8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IR12.3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IR13.3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1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 US Standard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269.44</a:t>
                      </a:r>
                    </a:p>
                    <a:p>
                      <a:pPr algn="r"/>
                      <a:endParaRPr lang="en-IE" sz="18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9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Tropical Standard Profile</a:t>
                      </a:r>
                      <a:endParaRPr lang="en-IE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298.80</a:t>
                      </a:r>
                    </a:p>
                    <a:p>
                      <a:pPr algn="r"/>
                      <a:r>
                        <a:rPr lang="en-GB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r"/>
                      <a:endParaRPr lang="en-IE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296.58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276.40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8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651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B6C2-ADEC-954F-E8E6-FDD1ACC6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FCI-IASI Day + Night collocations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AC27E-7D4C-6777-C2BC-12C0ED6E7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6068727"/>
            <a:ext cx="11627339" cy="646397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Red line = Tropical Standard – Not hot enough for Window channels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                                                    + </a:t>
            </a:r>
            <a:r>
              <a:rPr lang="en-IE" dirty="0">
                <a:solidFill>
                  <a:srgbClr val="C00000"/>
                </a:solidFill>
              </a:rPr>
              <a:t>Not enough humidity for WV channels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3D47B-CBEC-F184-C73D-B9884158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272"/>
            <a:ext cx="12192000" cy="5279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96621-C83D-EAEF-4FD0-435FF8211AB4}"/>
              </a:ext>
            </a:extLst>
          </p:cNvPr>
          <p:cNvSpPr txBox="1"/>
          <p:nvPr/>
        </p:nvSpPr>
        <p:spPr>
          <a:xfrm>
            <a:off x="8419041" y="5842337"/>
            <a:ext cx="3918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FF0000"/>
                </a:solidFill>
              </a:rPr>
              <a:t>FCI IR radiances are not yet fully calibrated - straylight correction is not applied yet</a:t>
            </a:r>
            <a:endParaRPr lang="en-IE" sz="1000" b="0" kern="100" spc="-100" dirty="0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493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CFE65F-E053-1B3C-5CC2-664DBDEDF48E}"/>
              </a:ext>
            </a:extLst>
          </p:cNvPr>
          <p:cNvSpPr txBox="1">
            <a:spLocks/>
          </p:cNvSpPr>
          <p:nvPr/>
        </p:nvSpPr>
        <p:spPr bwMode="auto">
          <a:xfrm>
            <a:off x="145053" y="6068727"/>
            <a:ext cx="11627339" cy="6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b="0" kern="0" dirty="0">
                <a:solidFill>
                  <a:srgbClr val="C00000"/>
                </a:solidFill>
              </a:rPr>
              <a:t>Red line = Tropical Standard – OK for Window channels at night</a:t>
            </a:r>
            <a:br>
              <a:rPr lang="en-GB" b="0" kern="0" dirty="0">
                <a:solidFill>
                  <a:srgbClr val="C00000"/>
                </a:solidFill>
              </a:rPr>
            </a:br>
            <a:r>
              <a:rPr lang="en-GB" b="0" kern="0" dirty="0">
                <a:solidFill>
                  <a:srgbClr val="C00000"/>
                </a:solidFill>
              </a:rPr>
              <a:t>                                                    + </a:t>
            </a:r>
            <a:r>
              <a:rPr lang="en-IE" b="0" kern="0" dirty="0">
                <a:solidFill>
                  <a:srgbClr val="C00000"/>
                </a:solidFill>
              </a:rPr>
              <a:t>Not enough humidity for WV channels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4649A-E428-E243-9FA4-4A7DCAC6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FCI-IASI Night only collocations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0CC45-EE37-9102-BC3F-83BFA231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272"/>
            <a:ext cx="12192000" cy="5279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BB1BA-9098-6F2D-47DC-8EF8D36871F2}"/>
              </a:ext>
            </a:extLst>
          </p:cNvPr>
          <p:cNvSpPr txBox="1"/>
          <p:nvPr/>
        </p:nvSpPr>
        <p:spPr>
          <a:xfrm>
            <a:off x="8419041" y="5842337"/>
            <a:ext cx="3918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FF0000"/>
                </a:solidFill>
              </a:rPr>
              <a:t>FCI IR radiances are not yet fully calibrated - straylight correction is not applied yet</a:t>
            </a:r>
            <a:endParaRPr lang="en-IE" sz="1000" b="0" kern="100" spc="-100" dirty="0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2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5337-7E39-2AB4-2E63-C39CF507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 Dependent Warm Scene Standard Tb – Attempt #2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FE706-23E2-D922-44AC-A764C5C8B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901894" cy="5561415"/>
          </a:xfrm>
        </p:spPr>
        <p:txBody>
          <a:bodyPr/>
          <a:lstStyle/>
          <a:p>
            <a:r>
              <a:rPr lang="en-GB" dirty="0"/>
              <a:t>Just try the 99</a:t>
            </a:r>
            <a:r>
              <a:rPr lang="en-GB" baseline="30000" dirty="0"/>
              <a:t>th</a:t>
            </a:r>
            <a:r>
              <a:rPr lang="en-GB" dirty="0"/>
              <a:t> Percentile of the observed Collocation Tb</a:t>
            </a:r>
          </a:p>
          <a:p>
            <a:r>
              <a:rPr lang="en-GB" dirty="0"/>
              <a:t>Need to check in NH Summer and Winter</a:t>
            </a:r>
          </a:p>
          <a:p>
            <a:r>
              <a:rPr lang="en-GB" dirty="0"/>
              <a:t>Take mean of </a:t>
            </a:r>
            <a:r>
              <a:rPr lang="en-GB" dirty="0" err="1"/>
              <a:t>Summer+Winter</a:t>
            </a:r>
            <a:endParaRPr lang="en-GB" dirty="0"/>
          </a:p>
          <a:p>
            <a:r>
              <a:rPr lang="en-GB" dirty="0"/>
              <a:t>Round to nearest 10K</a:t>
            </a:r>
          </a:p>
          <a:p>
            <a:r>
              <a:rPr lang="en-GB" dirty="0"/>
              <a:t>Much higher than RTTOV </a:t>
            </a:r>
            <a:br>
              <a:rPr lang="en-GB" dirty="0"/>
            </a:br>
            <a:r>
              <a:rPr lang="en-GB" dirty="0"/>
              <a:t>tropical profile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AA317-5695-49BA-E0D8-2AD6D3B7C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81053"/>
              </p:ext>
            </p:extLst>
          </p:nvPr>
        </p:nvGraphicFramePr>
        <p:xfrm>
          <a:off x="5915026" y="2414588"/>
          <a:ext cx="6131921" cy="4286256"/>
        </p:xfrm>
        <a:graphic>
          <a:graphicData uri="http://schemas.openxmlformats.org/drawingml/2006/table">
            <a:tbl>
              <a:tblPr/>
              <a:tblGrid>
                <a:gridCol w="834291">
                  <a:extLst>
                    <a:ext uri="{9D8B030D-6E8A-4147-A177-3AD203B41FA5}">
                      <a16:colId xmlns:a16="http://schemas.microsoft.com/office/drawing/2014/main" val="3033363216"/>
                    </a:ext>
                  </a:extLst>
                </a:gridCol>
                <a:gridCol w="834291">
                  <a:extLst>
                    <a:ext uri="{9D8B030D-6E8A-4147-A177-3AD203B41FA5}">
                      <a16:colId xmlns:a16="http://schemas.microsoft.com/office/drawing/2014/main" val="3057779802"/>
                    </a:ext>
                  </a:extLst>
                </a:gridCol>
                <a:gridCol w="834291">
                  <a:extLst>
                    <a:ext uri="{9D8B030D-6E8A-4147-A177-3AD203B41FA5}">
                      <a16:colId xmlns:a16="http://schemas.microsoft.com/office/drawing/2014/main" val="1619909246"/>
                    </a:ext>
                  </a:extLst>
                </a:gridCol>
                <a:gridCol w="906046">
                  <a:extLst>
                    <a:ext uri="{9D8B030D-6E8A-4147-A177-3AD203B41FA5}">
                      <a16:colId xmlns:a16="http://schemas.microsoft.com/office/drawing/2014/main" val="963264390"/>
                    </a:ext>
                  </a:extLst>
                </a:gridCol>
                <a:gridCol w="1008203">
                  <a:extLst>
                    <a:ext uri="{9D8B030D-6E8A-4147-A177-3AD203B41FA5}">
                      <a16:colId xmlns:a16="http://schemas.microsoft.com/office/drawing/2014/main" val="1552020162"/>
                    </a:ext>
                  </a:extLst>
                </a:gridCol>
                <a:gridCol w="871994">
                  <a:extLst>
                    <a:ext uri="{9D8B030D-6E8A-4147-A177-3AD203B41FA5}">
                      <a16:colId xmlns:a16="http://schemas.microsoft.com/office/drawing/2014/main" val="1197148077"/>
                    </a:ext>
                  </a:extLst>
                </a:gridCol>
                <a:gridCol w="842805">
                  <a:extLst>
                    <a:ext uri="{9D8B030D-6E8A-4147-A177-3AD203B41FA5}">
                      <a16:colId xmlns:a16="http://schemas.microsoft.com/office/drawing/2014/main" val="534304860"/>
                    </a:ext>
                  </a:extLst>
                </a:gridCol>
              </a:tblGrid>
              <a:tr h="68316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MTG-I1/FCI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94529"/>
                  </a:ext>
                </a:extLst>
              </a:tr>
              <a:tr h="399263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99.50%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99.00%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99.50%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Tb_trop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039457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IR3.8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237865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WV6.3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67803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WV7.3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521469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IR8.7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53171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IR9.7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40134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IR10.8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81380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IR12.3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n-GB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035874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IR13.3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9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372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5337-7E39-2AB4-2E63-C39CF507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 Dependent Cold Scene Standard Tb – Attempt #2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FE706-23E2-D922-44AC-A764C5C8B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901894" cy="5561415"/>
          </a:xfrm>
        </p:spPr>
        <p:txBody>
          <a:bodyPr/>
          <a:lstStyle/>
          <a:p>
            <a:r>
              <a:rPr lang="en-GB" dirty="0"/>
              <a:t>Just try the 1</a:t>
            </a:r>
            <a:r>
              <a:rPr lang="en-GB" baseline="30000" dirty="0"/>
              <a:t>st</a:t>
            </a:r>
            <a:r>
              <a:rPr lang="en-GB" dirty="0"/>
              <a:t> Percentile of the observed Collocation Tb</a:t>
            </a:r>
          </a:p>
          <a:p>
            <a:r>
              <a:rPr lang="en-GB" dirty="0"/>
              <a:t>Need to check in NH Summer and Winter</a:t>
            </a:r>
          </a:p>
          <a:p>
            <a:r>
              <a:rPr lang="en-GB" dirty="0"/>
              <a:t>Take mean of </a:t>
            </a:r>
            <a:r>
              <a:rPr lang="en-GB" dirty="0" err="1"/>
              <a:t>Summer+Winter</a:t>
            </a:r>
            <a:endParaRPr lang="en-GB" dirty="0"/>
          </a:p>
          <a:p>
            <a:r>
              <a:rPr lang="en-GB" dirty="0"/>
              <a:t>Round to nearest 10K</a:t>
            </a:r>
          </a:p>
          <a:p>
            <a:r>
              <a:rPr lang="en-GB" dirty="0"/>
              <a:t>Much higher than RTTOV </a:t>
            </a:r>
            <a:br>
              <a:rPr lang="en-GB" dirty="0"/>
            </a:br>
            <a:r>
              <a:rPr lang="en-GB" dirty="0"/>
              <a:t>tropical profile</a:t>
            </a:r>
          </a:p>
          <a:p>
            <a:r>
              <a:rPr lang="en-GB" dirty="0">
                <a:solidFill>
                  <a:srgbClr val="FF0000"/>
                </a:solidFill>
              </a:rPr>
              <a:t>Proposal: 220K</a:t>
            </a:r>
          </a:p>
          <a:p>
            <a:pPr lvl="1"/>
            <a:r>
              <a:rPr lang="en-GB" dirty="0"/>
              <a:t>Consistent with JMA+KMA</a:t>
            </a:r>
          </a:p>
          <a:p>
            <a:pPr lvl="1"/>
            <a:r>
              <a:rPr lang="en-GB" dirty="0"/>
              <a:t>240K for 3.8µm channel?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AA317-5695-49BA-E0D8-2AD6D3B7C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84457"/>
              </p:ext>
            </p:extLst>
          </p:nvPr>
        </p:nvGraphicFramePr>
        <p:xfrm>
          <a:off x="5915026" y="2414588"/>
          <a:ext cx="6131921" cy="4286256"/>
        </p:xfrm>
        <a:graphic>
          <a:graphicData uri="http://schemas.openxmlformats.org/drawingml/2006/table">
            <a:tbl>
              <a:tblPr/>
              <a:tblGrid>
                <a:gridCol w="834291">
                  <a:extLst>
                    <a:ext uri="{9D8B030D-6E8A-4147-A177-3AD203B41FA5}">
                      <a16:colId xmlns:a16="http://schemas.microsoft.com/office/drawing/2014/main" val="3033363216"/>
                    </a:ext>
                  </a:extLst>
                </a:gridCol>
                <a:gridCol w="834291">
                  <a:extLst>
                    <a:ext uri="{9D8B030D-6E8A-4147-A177-3AD203B41FA5}">
                      <a16:colId xmlns:a16="http://schemas.microsoft.com/office/drawing/2014/main" val="3057779802"/>
                    </a:ext>
                  </a:extLst>
                </a:gridCol>
                <a:gridCol w="834291">
                  <a:extLst>
                    <a:ext uri="{9D8B030D-6E8A-4147-A177-3AD203B41FA5}">
                      <a16:colId xmlns:a16="http://schemas.microsoft.com/office/drawing/2014/main" val="1619909246"/>
                    </a:ext>
                  </a:extLst>
                </a:gridCol>
                <a:gridCol w="906046">
                  <a:extLst>
                    <a:ext uri="{9D8B030D-6E8A-4147-A177-3AD203B41FA5}">
                      <a16:colId xmlns:a16="http://schemas.microsoft.com/office/drawing/2014/main" val="963264390"/>
                    </a:ext>
                  </a:extLst>
                </a:gridCol>
                <a:gridCol w="1008203">
                  <a:extLst>
                    <a:ext uri="{9D8B030D-6E8A-4147-A177-3AD203B41FA5}">
                      <a16:colId xmlns:a16="http://schemas.microsoft.com/office/drawing/2014/main" val="1552020162"/>
                    </a:ext>
                  </a:extLst>
                </a:gridCol>
                <a:gridCol w="871994">
                  <a:extLst>
                    <a:ext uri="{9D8B030D-6E8A-4147-A177-3AD203B41FA5}">
                      <a16:colId xmlns:a16="http://schemas.microsoft.com/office/drawing/2014/main" val="1197148077"/>
                    </a:ext>
                  </a:extLst>
                </a:gridCol>
                <a:gridCol w="842805">
                  <a:extLst>
                    <a:ext uri="{9D8B030D-6E8A-4147-A177-3AD203B41FA5}">
                      <a16:colId xmlns:a16="http://schemas.microsoft.com/office/drawing/2014/main" val="534304860"/>
                    </a:ext>
                  </a:extLst>
                </a:gridCol>
              </a:tblGrid>
              <a:tr h="68316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MTG-I1/FCI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  <a:endParaRPr lang="en-GB" sz="16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94529"/>
                  </a:ext>
                </a:extLst>
              </a:tr>
              <a:tr h="399263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039457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IR3.8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 240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237865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WV6.3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67803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WV7.3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521469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IR8.7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53171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IR9.7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40134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IR10.8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81380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IR12.3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035874"/>
                  </a:ext>
                </a:extLst>
              </a:tr>
              <a:tr h="400478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IR13.3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GB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9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307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 (1)</Template>
  <TotalTime>5623</TotalTime>
  <Words>1442</Words>
  <Application>Microsoft Office PowerPoint</Application>
  <PresentationFormat>Widescreen</PresentationFormat>
  <Paragraphs>378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Bahnschrift Light</vt:lpstr>
      <vt:lpstr>Bahnschrift SemiBold</vt:lpstr>
      <vt:lpstr>Bahnschrift SemiLight</vt:lpstr>
      <vt:lpstr>Calibri</vt:lpstr>
      <vt:lpstr>Century Gothic</vt:lpstr>
      <vt:lpstr>Courier New</vt:lpstr>
      <vt:lpstr>Helvetica</vt:lpstr>
      <vt:lpstr>Roboto</vt:lpstr>
      <vt:lpstr>Roboto Medium</vt:lpstr>
      <vt:lpstr>Tahoma</vt:lpstr>
      <vt:lpstr>Times New Roman</vt:lpstr>
      <vt:lpstr>Corporate Template</vt:lpstr>
      <vt:lpstr>PowerPoint Presentation</vt:lpstr>
      <vt:lpstr>Definition of additional Standard Scene Radiances - 2023</vt:lpstr>
      <vt:lpstr>2023-03: Proposed metric for tuning algorithm</vt:lpstr>
      <vt:lpstr>Channel Dependent Warm Scene Standard Tb – Attempt #1</vt:lpstr>
      <vt:lpstr>FCI-IASI Day + Night collocations</vt:lpstr>
      <vt:lpstr>FCI-IASI Night only collocations</vt:lpstr>
      <vt:lpstr>Channel Dependent Warm Scene Standard Tb – Attempt #2</vt:lpstr>
      <vt:lpstr>Channel Dependent Cold Scene Standard Tb – Attempt #2</vt:lpstr>
      <vt:lpstr>PowerPoint Presentation</vt:lpstr>
      <vt:lpstr>PowerPoint Presentation</vt:lpstr>
      <vt:lpstr>2023 - Spatial Variability/Mismatch – Parallax</vt:lpstr>
      <vt:lpstr>Simple model for uncertainty due to cloud parallax</vt:lpstr>
      <vt:lpstr>Simple model for uncertainty due to cloud parallax</vt:lpstr>
      <vt:lpstr>Single DCC in FOV – at nadir</vt:lpstr>
      <vt:lpstr>Single DCC in FOV – at nadir and at VZA=45°</vt:lpstr>
      <vt:lpstr>PowerPoint Presentation</vt:lpstr>
      <vt:lpstr>Two DCCs in FOV – at nadir and at VZA=45°</vt:lpstr>
      <vt:lpstr>Example Result</vt:lpstr>
      <vt:lpstr>The Statistics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91</cp:revision>
  <cp:lastPrinted>2006-03-06T14:11:17Z</cp:lastPrinted>
  <dcterms:created xsi:type="dcterms:W3CDTF">2022-08-23T09:46:07Z</dcterms:created>
  <dcterms:modified xsi:type="dcterms:W3CDTF">2024-03-12T09:19:16Z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1350463</vt:lpwstr>
  </property>
  <property fmtid="{D5CDD505-2E9C-101B-9397-08002B2CF9AE}" pid="3" name="DM_DOCNAME">
    <vt:lpwstr>Hewison GEO-LEO IR v2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EUM/RSP/VWG/23/1350463</vt:lpwstr>
  </property>
  <property fmtid="{D5CDD505-2E9C-101B-9397-08002B2CF9AE}" pid="6" name="DM_E_VER_NO">
    <vt:lpwstr>1 Draft</vt:lpwstr>
  </property>
  <property fmtid="{D5CDD505-2E9C-101B-9397-08002B2CF9AE}" pid="7" name="DM_E_ISS_DATE">
    <vt:lpwstr>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