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1"/>
  </p:notesMasterIdLst>
  <p:handoutMasterIdLst>
    <p:handoutMasterId r:id="rId22"/>
  </p:handoutMasterIdLst>
  <p:sldIdLst>
    <p:sldId id="577" r:id="rId2"/>
    <p:sldId id="600" r:id="rId3"/>
    <p:sldId id="601" r:id="rId4"/>
    <p:sldId id="588" r:id="rId5"/>
    <p:sldId id="602" r:id="rId6"/>
    <p:sldId id="603" r:id="rId7"/>
    <p:sldId id="604" r:id="rId8"/>
    <p:sldId id="605" r:id="rId9"/>
    <p:sldId id="606" r:id="rId10"/>
    <p:sldId id="607" r:id="rId11"/>
    <p:sldId id="608" r:id="rId12"/>
    <p:sldId id="609" r:id="rId13"/>
    <p:sldId id="611" r:id="rId14"/>
    <p:sldId id="585" r:id="rId15"/>
    <p:sldId id="612" r:id="rId16"/>
    <p:sldId id="610" r:id="rId17"/>
    <p:sldId id="613" r:id="rId18"/>
    <p:sldId id="615" r:id="rId19"/>
    <p:sldId id="595"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 id="1" name="Daela Huff" initials="D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FFFFFF"/>
    <a:srgbClr val="008000"/>
    <a:srgbClr val="33CC33"/>
    <a:srgbClr val="0033CC"/>
    <a:srgbClr val="9900FF"/>
    <a:srgbClr val="003399"/>
    <a:srgbClr val="00CC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4695" autoAdjust="0"/>
  </p:normalViewPr>
  <p:slideViewPr>
    <p:cSldViewPr snapToGrid="0" snapToObjects="1" showGuides="1">
      <p:cViewPr varScale="1">
        <p:scale>
          <a:sx n="60" d="100"/>
          <a:sy n="60" d="100"/>
        </p:scale>
        <p:origin x="800" y="60"/>
      </p:cViewPr>
      <p:guideLst>
        <p:guide orient="horz" pos="2160"/>
        <p:guide pos="3840"/>
      </p:guideLst>
    </p:cSldViewPr>
  </p:slideViewPr>
  <p:outlineViewPr>
    <p:cViewPr>
      <p:scale>
        <a:sx n="33" d="100"/>
        <a:sy n="33" d="100"/>
      </p:scale>
      <p:origin x="0" y="2512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6" d="100"/>
          <a:sy n="66" d="100"/>
        </p:scale>
        <p:origin x="24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23" tIns="45661" rIns="91323" bIns="45661" rtlCol="0"/>
          <a:lstStyle>
            <a:lvl1pPr algn="r">
              <a:defRPr sz="1200"/>
            </a:lvl1pPr>
          </a:lstStyle>
          <a:p>
            <a:fld id="{E6BE962C-A69F-4E2A-B52A-B5E0AB9803B8}" type="datetimeFigureOut">
              <a:rPr lang="en-US" smtClean="0"/>
              <a:pPr/>
              <a:t>3/12/2024</a:t>
            </a:fld>
            <a:endParaRPr lang="en-US"/>
          </a:p>
        </p:txBody>
      </p:sp>
      <p:sp>
        <p:nvSpPr>
          <p:cNvPr id="4" name="Footer Placeholder 3"/>
          <p:cNvSpPr>
            <a:spLocks noGrp="1"/>
          </p:cNvSpPr>
          <p:nvPr>
            <p:ph type="ftr" sz="quarter" idx="2"/>
          </p:nvPr>
        </p:nvSpPr>
        <p:spPr>
          <a:xfrm>
            <a:off x="0" y="8830154"/>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4"/>
            <a:ext cx="3037523" cy="464662"/>
          </a:xfrm>
          <a:prstGeom prst="rect">
            <a:avLst/>
          </a:prstGeom>
        </p:spPr>
        <p:txBody>
          <a:bodyPr vert="horz" lIns="91323" tIns="45661" rIns="91323" bIns="45661"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7" y="0"/>
            <a:ext cx="3037841" cy="464820"/>
          </a:xfrm>
          <a:prstGeom prst="rect">
            <a:avLst/>
          </a:prstGeom>
        </p:spPr>
        <p:txBody>
          <a:bodyPr vert="horz" lIns="93167" tIns="46584" rIns="93167" bIns="46584" rtlCol="0"/>
          <a:lstStyle>
            <a:lvl1pPr algn="r">
              <a:defRPr sz="1200"/>
            </a:lvl1pPr>
          </a:lstStyle>
          <a:p>
            <a:fld id="{816FB0CF-5528-C744-A119-58E52B5EA66C}" type="datetimeFigureOut">
              <a:rPr lang="en-US" smtClean="0"/>
              <a:pPr/>
              <a:t>3/12/2024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1"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1" cy="464820"/>
          </a:xfrm>
          <a:prstGeom prst="rect">
            <a:avLst/>
          </a:prstGeom>
        </p:spPr>
        <p:txBody>
          <a:bodyPr vert="horz" lIns="93167" tIns="46584" rIns="93167" bIns="46584"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p>
            <a:r>
              <a:rPr lang="en-US" dirty="0"/>
              <a:t>Click to edit 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4" name="Date Placeholder 3"/>
          <p:cNvSpPr>
            <a:spLocks noGrp="1"/>
          </p:cNvSpPr>
          <p:nvPr>
            <p:ph type="dt" sz="half" idx="10"/>
          </p:nvPr>
        </p:nvSpPr>
        <p:spPr/>
        <p:txBody>
          <a:bodyPr/>
          <a:lstStyle/>
          <a:p>
            <a:fld id="{64C48101-E5EA-4C88-B4D0-3502433140B4}" type="datetime1">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Vertical Text Placeholder 2"/>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DE7906-65D5-4AE4-A415-88914DE5D980}" type="datetime1">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p>
            <a:r>
              <a:rPr lang="en-US" dirty="0"/>
              <a:t>Click to edit title</a:t>
            </a:r>
          </a:p>
        </p:txBody>
      </p:sp>
      <p:sp>
        <p:nvSpPr>
          <p:cNvPr id="3" name="Vertical Text Placeholder 2"/>
          <p:cNvSpPr>
            <a:spLocks noGrp="1"/>
          </p:cNvSpPr>
          <p:nvPr>
            <p:ph type="body" orient="vert" idx="1" hasCustomPrompt="1"/>
          </p:nvPr>
        </p:nvSpPr>
        <p:spPr>
          <a:xfrm>
            <a:off x="609600" y="274639"/>
            <a:ext cx="8026400" cy="5851525"/>
          </a:xfrm>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24D0722-D66D-4130-97EC-A01543D99507}" type="datetime1">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effectLst>
                  <a:outerShdw blurRad="38100" dist="38100" dir="2700000" algn="tl">
                    <a:srgbClr val="000000">
                      <a:alpha val="43137"/>
                    </a:srgbClr>
                  </a:outerShdw>
                </a:effectLst>
              </a:defRPr>
            </a:lvl1pPr>
          </a:lstStyle>
          <a:p>
            <a:r>
              <a:rPr lang="en-US" dirty="0"/>
              <a:t>Click to edit title</a:t>
            </a:r>
          </a:p>
        </p:txBody>
      </p:sp>
      <p:sp>
        <p:nvSpPr>
          <p:cNvPr id="3" name="Content Placeholder 2"/>
          <p:cNvSpPr>
            <a:spLocks noGrp="1"/>
          </p:cNvSpPr>
          <p:nvPr>
            <p:ph idx="1" hasCustomPrompt="1"/>
          </p:nvPr>
        </p:nvSpPr>
        <p:spPr>
          <a:xfrm>
            <a:off x="609600" y="1026159"/>
            <a:ext cx="10972800" cy="545274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92875"/>
            <a:ext cx="2844800" cy="365125"/>
          </a:xfrm>
        </p:spPr>
        <p:txBody>
          <a:bodyPr/>
          <a:lstStyle/>
          <a:p>
            <a:fld id="{36AA9D06-0DDC-43DB-B80A-B18B30663611}" type="datetime1">
              <a:rPr lang="en-US" smtClean="0"/>
              <a:pPr/>
              <a:t>3/12/2024</a:t>
            </a:fld>
            <a:endParaRPr lang="en-US"/>
          </a:p>
        </p:txBody>
      </p:sp>
      <p:sp>
        <p:nvSpPr>
          <p:cNvPr id="5" name="Footer Placeholder 4"/>
          <p:cNvSpPr>
            <a:spLocks noGrp="1"/>
          </p:cNvSpPr>
          <p:nvPr>
            <p:ph type="ftr" sz="quarter" idx="11"/>
          </p:nvPr>
        </p:nvSpPr>
        <p:spPr>
          <a:xfrm>
            <a:off x="4165600" y="6478906"/>
            <a:ext cx="3860800" cy="365125"/>
          </a:xfrm>
        </p:spPr>
        <p:txBody>
          <a:bodyPr/>
          <a:lstStyle/>
          <a:p>
            <a:endParaRPr lang="en-US" dirty="0"/>
          </a:p>
        </p:txBody>
      </p:sp>
      <p:sp>
        <p:nvSpPr>
          <p:cNvPr id="6" name="Slide Number Placeholder 5"/>
          <p:cNvSpPr>
            <a:spLocks noGrp="1"/>
          </p:cNvSpPr>
          <p:nvPr>
            <p:ph type="sldNum" sz="quarter" idx="12"/>
          </p:nvPr>
        </p:nvSpPr>
        <p:spPr>
          <a:xfrm>
            <a:off x="8737600" y="6478905"/>
            <a:ext cx="2844800" cy="365125"/>
          </a:xfrm>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all"/>
            </a:lvl1pPr>
          </a:lstStyle>
          <a:p>
            <a:r>
              <a:rPr lang="en-US" dirty="0"/>
              <a:t>Click to edit title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lstStyle/>
          <a:p>
            <a:fld id="{2CF7CAB1-A58A-4BFB-80A1-8ACA6DC51A05}" type="datetime1">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609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90AB390-D426-4E3F-B0F6-8C02A945A8DB}" type="datetime1">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E5FCA2C-2027-4265-906F-F35038E2DE2A}" type="datetime1">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
        <p:nvSpPr>
          <p:cNvPr id="10"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Date Placeholder 2"/>
          <p:cNvSpPr>
            <a:spLocks noGrp="1"/>
          </p:cNvSpPr>
          <p:nvPr>
            <p:ph type="dt" sz="half" idx="10"/>
          </p:nvPr>
        </p:nvSpPr>
        <p:spPr/>
        <p:txBody>
          <a:bodyPr/>
          <a:lstStyle/>
          <a:p>
            <a:fld id="{1028A763-F383-4DC6-B253-7B04196021E0}" type="datetime1">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
        <p:nvSpPr>
          <p:cNvPr id="6"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9DE52-4227-4B49-A7E3-71040B03D5CD}" type="datetime1">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
        <p:nvSpPr>
          <p:cNvPr id="5"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dirty="0"/>
              <a:t>Click to edit title</a:t>
            </a:r>
          </a:p>
        </p:txBody>
      </p:sp>
      <p:sp>
        <p:nvSpPr>
          <p:cNvPr id="3" name="Content Placeholder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5" name="Date Placeholder 4"/>
          <p:cNvSpPr>
            <a:spLocks noGrp="1"/>
          </p:cNvSpPr>
          <p:nvPr>
            <p:ph type="dt" sz="half" idx="10"/>
          </p:nvPr>
        </p:nvSpPr>
        <p:spPr/>
        <p:txBody>
          <a:bodyPr/>
          <a:lstStyle/>
          <a:p>
            <a:fld id="{B58F4E9E-917F-4224-8662-01E965D4C2F7}" type="datetime1">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title</a:t>
            </a:r>
          </a:p>
        </p:txBody>
      </p:sp>
      <p:sp>
        <p:nvSpPr>
          <p:cNvPr id="3" name="Picture Placeholder 2"/>
          <p:cNvSpPr>
            <a:spLocks noGrp="1"/>
          </p:cNvSpPr>
          <p:nvPr>
            <p:ph type="pic" idx="1"/>
          </p:nvPr>
        </p:nvSpPr>
        <p:spPr>
          <a:xfrm>
            <a:off x="2389717" y="1219200"/>
            <a:ext cx="73152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5" name="Date Placeholder 4"/>
          <p:cNvSpPr>
            <a:spLocks noGrp="1"/>
          </p:cNvSpPr>
          <p:nvPr>
            <p:ph type="dt" sz="half" idx="10"/>
          </p:nvPr>
        </p:nvSpPr>
        <p:spPr/>
        <p:txBody>
          <a:bodyPr/>
          <a:lstStyle/>
          <a:p>
            <a:fld id="{24808DC9-07D6-4CB7-BBD2-7ADEB6B7A259}" type="datetime1">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27759"/>
            <a:ext cx="10972800" cy="5228591"/>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647446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85DE5-E8DD-40CE-B017-3C2FB130B14C}" type="datetime1">
              <a:rPr lang="en-US" smtClean="0"/>
              <a:pPr/>
              <a:t>3/12/2024</a:t>
            </a:fld>
            <a:endParaRPr lang="en-US"/>
          </a:p>
        </p:txBody>
      </p:sp>
      <p:sp>
        <p:nvSpPr>
          <p:cNvPr id="5" name="Footer Placeholder 4"/>
          <p:cNvSpPr>
            <a:spLocks noGrp="1"/>
          </p:cNvSpPr>
          <p:nvPr>
            <p:ph type="ftr" sz="quarter" idx="3"/>
          </p:nvPr>
        </p:nvSpPr>
        <p:spPr>
          <a:xfrm>
            <a:off x="4165600" y="64725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16720" y="64782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2" name="Title Placeholder 1"/>
          <p:cNvSpPr>
            <a:spLocks noGrp="1"/>
          </p:cNvSpPr>
          <p:nvPr>
            <p:ph type="title"/>
          </p:nvPr>
        </p:nvSpPr>
        <p:spPr>
          <a:xfrm>
            <a:off x="609600" y="-1"/>
            <a:ext cx="10972800" cy="885825"/>
          </a:xfrm>
          <a:prstGeom prst="rect">
            <a:avLst/>
          </a:prstGeom>
        </p:spPr>
        <p:txBody>
          <a:bodyPr vert="horz" lIns="91440" tIns="45720" rIns="91440" bIns="45720" rtlCol="0" anchor="ctr" anchorCtr="1">
            <a:normAutofit/>
          </a:bodyPr>
          <a:lstStyle/>
          <a:p>
            <a:r>
              <a:rPr lang="en-US" dirty="0"/>
              <a:t>Click to edit title</a:t>
            </a:r>
          </a:p>
        </p:txBody>
      </p:sp>
      <p:pic>
        <p:nvPicPr>
          <p:cNvPr id="1026" name="Picture 2" descr="CISESS">
            <a:extLst>
              <a:ext uri="{FF2B5EF4-FFF2-40B4-BE49-F238E27FC236}">
                <a16:creationId xmlns:a16="http://schemas.microsoft.com/office/drawing/2014/main" id="{2047547D-08F3-4FDF-9642-A053E77A368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065" y="46671"/>
            <a:ext cx="1346661" cy="7406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300" b="1" i="0" strike="noStrike" kern="1200" baseline="0">
          <a:solidFill>
            <a:schemeClr val="tx1"/>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likun@umd.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713" y="800101"/>
            <a:ext cx="11419366" cy="2509069"/>
          </a:xfrm>
        </p:spPr>
        <p:txBody>
          <a:bodyPr>
            <a:normAutofit/>
          </a:bodyPr>
          <a:lstStyle/>
          <a:p>
            <a:br>
              <a:rPr lang="en-US" sz="4000" dirty="0"/>
            </a:br>
            <a:r>
              <a:rPr lang="en-US" sz="4000" dirty="0"/>
              <a:t> Summary on Angle errors, parallax, and proposed resolutions</a:t>
            </a:r>
            <a:br>
              <a:rPr lang="en-US" sz="4000" dirty="0"/>
            </a:br>
            <a:r>
              <a:rPr lang="en-US" sz="3200" dirty="0">
                <a:latin typeface="Baskerville Old Face" pitchFamily="18" charset="0"/>
              </a:rPr>
              <a:t> </a:t>
            </a:r>
          </a:p>
        </p:txBody>
      </p:sp>
      <p:sp>
        <p:nvSpPr>
          <p:cNvPr id="3" name="Subtitle 2"/>
          <p:cNvSpPr>
            <a:spLocks noGrp="1"/>
          </p:cNvSpPr>
          <p:nvPr>
            <p:ph type="subTitle" idx="1"/>
          </p:nvPr>
        </p:nvSpPr>
        <p:spPr>
          <a:xfrm>
            <a:off x="2689860" y="3566160"/>
            <a:ext cx="6926580" cy="2049780"/>
          </a:xfrm>
        </p:spPr>
        <p:txBody>
          <a:bodyPr>
            <a:noAutofit/>
          </a:bodyPr>
          <a:lstStyle/>
          <a:p>
            <a:r>
              <a:rPr lang="en-US" sz="1800" b="1" dirty="0">
                <a:solidFill>
                  <a:srgbClr val="0000FF"/>
                </a:solidFill>
                <a:effectLst>
                  <a:outerShdw blurRad="38100" dist="38100" dir="2700000" algn="tl">
                    <a:srgbClr val="000000">
                      <a:alpha val="43137"/>
                    </a:srgbClr>
                  </a:outerShdw>
                </a:effectLst>
                <a:latin typeface="Century" pitchFamily="18" charset="0"/>
              </a:rPr>
              <a:t>Likun Wang</a:t>
            </a:r>
            <a:endParaRPr lang="en-US" sz="1800" b="1" baseline="30000" dirty="0">
              <a:solidFill>
                <a:srgbClr val="0000FF"/>
              </a:solidFill>
              <a:effectLst>
                <a:outerShdw blurRad="38100" dist="38100" dir="2700000" algn="tl">
                  <a:srgbClr val="000000">
                    <a:alpha val="43137"/>
                  </a:srgbClr>
                </a:outerShdw>
              </a:effectLst>
              <a:latin typeface="Century" pitchFamily="18" charset="0"/>
            </a:endParaRPr>
          </a:p>
          <a:p>
            <a:endParaRPr lang="en-US" b="1" baseline="30000" dirty="0">
              <a:solidFill>
                <a:srgbClr val="0000FF"/>
              </a:solidFill>
              <a:effectLst>
                <a:outerShdw blurRad="38100" dist="38100" dir="2700000" algn="tl">
                  <a:srgbClr val="000000">
                    <a:alpha val="43137"/>
                  </a:srgbClr>
                </a:outerShdw>
              </a:effectLst>
              <a:latin typeface="Century" pitchFamily="18" charset="0"/>
            </a:endParaRPr>
          </a:p>
          <a:p>
            <a:r>
              <a:rPr lang="en-US" sz="1600" dirty="0">
                <a:solidFill>
                  <a:schemeClr val="tx1"/>
                </a:solidFill>
                <a:effectLst>
                  <a:outerShdw blurRad="38100" dist="38100" dir="2700000" algn="tl">
                    <a:srgbClr val="000000">
                      <a:alpha val="43137"/>
                    </a:srgbClr>
                  </a:outerShdw>
                </a:effectLst>
                <a:latin typeface="Century" pitchFamily="18" charset="0"/>
              </a:rPr>
              <a:t>Univ. of Maryland, College Park, MD; </a:t>
            </a:r>
            <a:r>
              <a:rPr lang="en-US" sz="1600" dirty="0">
                <a:solidFill>
                  <a:schemeClr val="tx1"/>
                </a:solidFill>
                <a:effectLst>
                  <a:outerShdw blurRad="38100" dist="38100" dir="2700000" algn="tl">
                    <a:srgbClr val="000000">
                      <a:alpha val="43137"/>
                    </a:srgbClr>
                  </a:outerShdw>
                </a:effectLst>
                <a:latin typeface="Century" pitchFamily="18" charset="0"/>
                <a:hlinkClick r:id="rId2"/>
              </a:rPr>
              <a:t>wlikun@umd.edu</a:t>
            </a:r>
            <a:endParaRPr lang="en-US" sz="1600" dirty="0">
              <a:solidFill>
                <a:schemeClr val="tx1"/>
              </a:solidFill>
              <a:effectLst>
                <a:outerShdw blurRad="38100" dist="38100" dir="2700000" algn="tl">
                  <a:srgbClr val="000000">
                    <a:alpha val="43137"/>
                  </a:srgbClr>
                </a:outerShdw>
              </a:effectLst>
              <a:latin typeface="Century" pitchFamily="18" charset="0"/>
            </a:endParaRPr>
          </a:p>
          <a:p>
            <a:pPr marL="514350" indent="-514350"/>
            <a:endParaRPr lang="en-US" sz="2400" dirty="0">
              <a:solidFill>
                <a:schemeClr val="tx1"/>
              </a:solidFill>
              <a:effectLst>
                <a:outerShdw blurRad="38100" dist="38100" dir="2700000" algn="tl">
                  <a:srgbClr val="000000">
                    <a:alpha val="43137"/>
                  </a:srgbClr>
                </a:outerShdw>
              </a:effectLst>
              <a:latin typeface="Century" pitchFamily="18" charset="0"/>
            </a:endParaRPr>
          </a:p>
          <a:p>
            <a:pPr marL="514350" indent="-514350"/>
            <a:endParaRPr lang="en-US" sz="1600" dirty="0">
              <a:solidFill>
                <a:schemeClr val="tx1"/>
              </a:solidFill>
              <a:effectLst>
                <a:outerShdw blurRad="38100" dist="38100" dir="2700000" algn="tl">
                  <a:srgbClr val="000000">
                    <a:alpha val="43137"/>
                  </a:srgbClr>
                </a:outerShdw>
              </a:effectLst>
              <a:latin typeface="Century" pitchFamily="18" charset="0"/>
            </a:endParaRPr>
          </a:p>
          <a:p>
            <a:pPr>
              <a:spcBef>
                <a:spcPts val="0"/>
              </a:spcBef>
            </a:pPr>
            <a:endParaRPr lang="en-US" sz="1100" dirty="0">
              <a:solidFill>
                <a:schemeClr val="bg1">
                  <a:lumMod val="50000"/>
                </a:schemeClr>
              </a:solidFill>
            </a:endParaRPr>
          </a:p>
          <a:p>
            <a:pPr>
              <a:spcBef>
                <a:spcPts val="0"/>
              </a:spcBef>
            </a:pPr>
            <a:endParaRPr lang="en-US" sz="1100" dirty="0">
              <a:solidFill>
                <a:schemeClr val="bg1">
                  <a:lumMod val="50000"/>
                </a:schemeClr>
              </a:solidFill>
            </a:endParaRPr>
          </a:p>
          <a:p>
            <a:r>
              <a:rPr lang="en-US" sz="1100" dirty="0"/>
              <a:t> 2024  GSICS Annual  Meeting; March 20 2018 </a:t>
            </a:r>
            <a:endParaRPr lang="en-US" sz="1100" dirty="0">
              <a:solidFill>
                <a:schemeClr val="bg1">
                  <a:lumMod val="50000"/>
                </a:schemeClr>
              </a:solidFill>
            </a:endParaRPr>
          </a:p>
        </p:txBody>
      </p:sp>
    </p:spTree>
    <p:extLst>
      <p:ext uri="{BB962C8B-B14F-4D97-AF65-F5344CB8AC3E}">
        <p14:creationId xmlns:p14="http://schemas.microsoft.com/office/powerpoint/2010/main" val="410484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0151-A001-4043-99D3-99E81D2BEAAF}"/>
              </a:ext>
            </a:extLst>
          </p:cNvPr>
          <p:cNvSpPr>
            <a:spLocks noGrp="1"/>
          </p:cNvSpPr>
          <p:nvPr>
            <p:ph type="title"/>
          </p:nvPr>
        </p:nvSpPr>
        <p:spPr/>
        <p:txBody>
          <a:bodyPr/>
          <a:lstStyle/>
          <a:p>
            <a:r>
              <a:rPr lang="en-US" dirty="0"/>
              <a:t>Applying Angle Constrains</a:t>
            </a:r>
          </a:p>
        </p:txBody>
      </p:sp>
      <p:pic>
        <p:nvPicPr>
          <p:cNvPr id="6" name="Content Placeholder 5">
            <a:extLst>
              <a:ext uri="{FF2B5EF4-FFF2-40B4-BE49-F238E27FC236}">
                <a16:creationId xmlns:a16="http://schemas.microsoft.com/office/drawing/2014/main" id="{BAEF4CF3-88FA-46C2-B462-1A1775372B41}"/>
              </a:ext>
            </a:extLst>
          </p:cNvPr>
          <p:cNvPicPr>
            <a:picLocks noGrp="1" noChangeAspect="1"/>
          </p:cNvPicPr>
          <p:nvPr>
            <p:ph idx="1"/>
          </p:nvPr>
        </p:nvPicPr>
        <p:blipFill>
          <a:blip r:embed="rId2"/>
          <a:stretch>
            <a:fillRect/>
          </a:stretch>
        </p:blipFill>
        <p:spPr>
          <a:xfrm>
            <a:off x="2525405" y="1040408"/>
            <a:ext cx="6948630" cy="4777183"/>
          </a:xfrm>
        </p:spPr>
      </p:pic>
      <p:sp>
        <p:nvSpPr>
          <p:cNvPr id="4" name="Slide Number Placeholder 3">
            <a:extLst>
              <a:ext uri="{FF2B5EF4-FFF2-40B4-BE49-F238E27FC236}">
                <a16:creationId xmlns:a16="http://schemas.microsoft.com/office/drawing/2014/main" id="{223801E8-40E7-446A-AA99-DDB599190DFD}"/>
              </a:ext>
            </a:extLst>
          </p:cNvPr>
          <p:cNvSpPr>
            <a:spLocks noGrp="1"/>
          </p:cNvSpPr>
          <p:nvPr>
            <p:ph type="sldNum" sz="quarter" idx="12"/>
          </p:nvPr>
        </p:nvSpPr>
        <p:spPr/>
        <p:txBody>
          <a:bodyPr/>
          <a:lstStyle/>
          <a:p>
            <a:fld id="{96E36F11-A39A-294D-A59D-6180D50ED29D}" type="slidenum">
              <a:rPr lang="en-US" smtClean="0"/>
              <a:pPr/>
              <a:t>10</a:t>
            </a:fld>
            <a:endParaRPr lang="en-US"/>
          </a:p>
        </p:txBody>
      </p:sp>
      <p:sp>
        <p:nvSpPr>
          <p:cNvPr id="7" name="TextBox 6">
            <a:extLst>
              <a:ext uri="{FF2B5EF4-FFF2-40B4-BE49-F238E27FC236}">
                <a16:creationId xmlns:a16="http://schemas.microsoft.com/office/drawing/2014/main" id="{AD8A803A-08AD-405D-B91F-670CFE31A93E}"/>
              </a:ext>
            </a:extLst>
          </p:cNvPr>
          <p:cNvSpPr txBox="1"/>
          <p:nvPr/>
        </p:nvSpPr>
        <p:spPr>
          <a:xfrm>
            <a:off x="2015520" y="5787509"/>
            <a:ext cx="9233233" cy="369332"/>
          </a:xfrm>
          <a:prstGeom prst="rect">
            <a:avLst/>
          </a:prstGeom>
          <a:noFill/>
        </p:spPr>
        <p:txBody>
          <a:bodyPr wrap="none" rtlCol="0">
            <a:spAutoFit/>
          </a:bodyPr>
          <a:lstStyle/>
          <a:p>
            <a:r>
              <a:rPr lang="en-US" dirty="0"/>
              <a:t>|COS(zenith1)/COS(zenith2) -1| &lt; 0.01, only 3% (5763) data are saved for one day’s collocations  </a:t>
            </a:r>
          </a:p>
        </p:txBody>
      </p:sp>
    </p:spTree>
    <p:extLst>
      <p:ext uri="{BB962C8B-B14F-4D97-AF65-F5344CB8AC3E}">
        <p14:creationId xmlns:p14="http://schemas.microsoft.com/office/powerpoint/2010/main" val="152637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061758A7-B366-441E-A85C-6665DCD263B6}"/>
              </a:ext>
            </a:extLst>
          </p:cNvPr>
          <p:cNvPicPr>
            <a:picLocks noGrp="1" noChangeAspect="1"/>
          </p:cNvPicPr>
          <p:nvPr>
            <p:ph idx="1"/>
          </p:nvPr>
        </p:nvPicPr>
        <p:blipFill>
          <a:blip r:embed="rId2"/>
          <a:stretch>
            <a:fillRect/>
          </a:stretch>
        </p:blipFill>
        <p:spPr>
          <a:xfrm>
            <a:off x="2532460" y="946380"/>
            <a:ext cx="6882128" cy="4731463"/>
          </a:xfrm>
        </p:spPr>
      </p:pic>
      <p:sp>
        <p:nvSpPr>
          <p:cNvPr id="2" name="Title 1">
            <a:extLst>
              <a:ext uri="{FF2B5EF4-FFF2-40B4-BE49-F238E27FC236}">
                <a16:creationId xmlns:a16="http://schemas.microsoft.com/office/drawing/2014/main" id="{7512A751-18F9-4F1D-AA04-96CAE5E61C66}"/>
              </a:ext>
            </a:extLst>
          </p:cNvPr>
          <p:cNvSpPr>
            <a:spLocks noGrp="1"/>
          </p:cNvSpPr>
          <p:nvPr>
            <p:ph type="title"/>
          </p:nvPr>
        </p:nvSpPr>
        <p:spPr/>
        <p:txBody>
          <a:bodyPr/>
          <a:lstStyle/>
          <a:p>
            <a:r>
              <a:rPr lang="en-US" dirty="0"/>
              <a:t>Break down with Azimuth Angle Difference</a:t>
            </a:r>
          </a:p>
        </p:txBody>
      </p:sp>
      <p:sp>
        <p:nvSpPr>
          <p:cNvPr id="4" name="Slide Number Placeholder 3">
            <a:extLst>
              <a:ext uri="{FF2B5EF4-FFF2-40B4-BE49-F238E27FC236}">
                <a16:creationId xmlns:a16="http://schemas.microsoft.com/office/drawing/2014/main" id="{E9F71F62-9EC3-48AC-9D57-53DEA8B61106}"/>
              </a:ext>
            </a:extLst>
          </p:cNvPr>
          <p:cNvSpPr>
            <a:spLocks noGrp="1"/>
          </p:cNvSpPr>
          <p:nvPr>
            <p:ph type="sldNum" sz="quarter" idx="12"/>
          </p:nvPr>
        </p:nvSpPr>
        <p:spPr/>
        <p:txBody>
          <a:bodyPr/>
          <a:lstStyle/>
          <a:p>
            <a:fld id="{96E36F11-A39A-294D-A59D-6180D50ED29D}" type="slidenum">
              <a:rPr lang="en-US" smtClean="0"/>
              <a:pPr/>
              <a:t>11</a:t>
            </a:fld>
            <a:endParaRPr lang="en-US"/>
          </a:p>
        </p:txBody>
      </p:sp>
      <p:cxnSp>
        <p:nvCxnSpPr>
          <p:cNvPr id="9" name="Straight Arrow Connector 8">
            <a:extLst>
              <a:ext uri="{FF2B5EF4-FFF2-40B4-BE49-F238E27FC236}">
                <a16:creationId xmlns:a16="http://schemas.microsoft.com/office/drawing/2014/main" id="{8F913681-BFB9-42EA-967A-181DF947C82A}"/>
              </a:ext>
            </a:extLst>
          </p:cNvPr>
          <p:cNvCxnSpPr/>
          <p:nvPr/>
        </p:nvCxnSpPr>
        <p:spPr>
          <a:xfrm>
            <a:off x="7389845" y="1950098"/>
            <a:ext cx="970384" cy="1212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A06B00-47D8-4FD8-8AB1-B002AB40E900}"/>
              </a:ext>
            </a:extLst>
          </p:cNvPr>
          <p:cNvCxnSpPr>
            <a:cxnSpLocks/>
          </p:cNvCxnSpPr>
          <p:nvPr/>
        </p:nvCxnSpPr>
        <p:spPr>
          <a:xfrm flipV="1">
            <a:off x="6969967" y="1500644"/>
            <a:ext cx="1390262" cy="1055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7A6541A-4F21-49DE-9F1F-B1FE21250581}"/>
              </a:ext>
            </a:extLst>
          </p:cNvPr>
          <p:cNvSpPr txBox="1"/>
          <p:nvPr/>
        </p:nvSpPr>
        <p:spPr>
          <a:xfrm>
            <a:off x="541176" y="5738399"/>
            <a:ext cx="11383629" cy="646331"/>
          </a:xfrm>
          <a:prstGeom prst="rect">
            <a:avLst/>
          </a:prstGeom>
          <a:noFill/>
        </p:spPr>
        <p:txBody>
          <a:bodyPr wrap="none" rtlCol="0">
            <a:spAutoFit/>
          </a:bodyPr>
          <a:lstStyle/>
          <a:p>
            <a:r>
              <a:rPr lang="en-US" dirty="0"/>
              <a:t>We should only use the data from the small azimuth angle difference (from close view perspective). Otherwise, parallax</a:t>
            </a:r>
          </a:p>
          <a:p>
            <a:r>
              <a:rPr lang="en-US" dirty="0"/>
              <a:t>effects will bring into uncertainties into the data.   </a:t>
            </a:r>
          </a:p>
        </p:txBody>
      </p:sp>
    </p:spTree>
    <p:extLst>
      <p:ext uri="{BB962C8B-B14F-4D97-AF65-F5344CB8AC3E}">
        <p14:creationId xmlns:p14="http://schemas.microsoft.com/office/powerpoint/2010/main" val="246402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3594-1799-4A77-A8DF-6CBA9EBFAB3B}"/>
              </a:ext>
            </a:extLst>
          </p:cNvPr>
          <p:cNvSpPr>
            <a:spLocks noGrp="1"/>
          </p:cNvSpPr>
          <p:nvPr>
            <p:ph type="title"/>
          </p:nvPr>
        </p:nvSpPr>
        <p:spPr/>
        <p:txBody>
          <a:bodyPr>
            <a:normAutofit fontScale="90000"/>
          </a:bodyPr>
          <a:lstStyle/>
          <a:p>
            <a:r>
              <a:rPr lang="en-US" dirty="0"/>
              <a:t>Further constrain Azimuth Angle Difference </a:t>
            </a:r>
            <a:br>
              <a:rPr lang="en-US" dirty="0"/>
            </a:br>
            <a:r>
              <a:rPr lang="en-US" dirty="0"/>
              <a:t>(less 50 degree)</a:t>
            </a:r>
          </a:p>
        </p:txBody>
      </p:sp>
      <p:pic>
        <p:nvPicPr>
          <p:cNvPr id="6" name="Content Placeholder 5">
            <a:extLst>
              <a:ext uri="{FF2B5EF4-FFF2-40B4-BE49-F238E27FC236}">
                <a16:creationId xmlns:a16="http://schemas.microsoft.com/office/drawing/2014/main" id="{B330BABC-A475-4BFD-B022-385DE566BF78}"/>
              </a:ext>
            </a:extLst>
          </p:cNvPr>
          <p:cNvPicPr>
            <a:picLocks noGrp="1" noChangeAspect="1"/>
          </p:cNvPicPr>
          <p:nvPr>
            <p:ph idx="1"/>
          </p:nvPr>
        </p:nvPicPr>
        <p:blipFill>
          <a:blip r:embed="rId2"/>
          <a:stretch>
            <a:fillRect/>
          </a:stretch>
        </p:blipFill>
        <p:spPr>
          <a:xfrm>
            <a:off x="2228272" y="1025842"/>
            <a:ext cx="7931728" cy="5453063"/>
          </a:xfrm>
        </p:spPr>
      </p:pic>
      <p:sp>
        <p:nvSpPr>
          <p:cNvPr id="4" name="Slide Number Placeholder 3">
            <a:extLst>
              <a:ext uri="{FF2B5EF4-FFF2-40B4-BE49-F238E27FC236}">
                <a16:creationId xmlns:a16="http://schemas.microsoft.com/office/drawing/2014/main" id="{426A258C-C618-42D5-A0CB-DBE470B93AD2}"/>
              </a:ext>
            </a:extLst>
          </p:cNvPr>
          <p:cNvSpPr>
            <a:spLocks noGrp="1"/>
          </p:cNvSpPr>
          <p:nvPr>
            <p:ph type="sldNum" sz="quarter" idx="12"/>
          </p:nvPr>
        </p:nvSpPr>
        <p:spPr/>
        <p:txBody>
          <a:bodyPr/>
          <a:lstStyle/>
          <a:p>
            <a:fld id="{96E36F11-A39A-294D-A59D-6180D50ED29D}" type="slidenum">
              <a:rPr lang="en-US" smtClean="0"/>
              <a:pPr/>
              <a:t>12</a:t>
            </a:fld>
            <a:endParaRPr lang="en-US"/>
          </a:p>
        </p:txBody>
      </p:sp>
      <p:sp>
        <p:nvSpPr>
          <p:cNvPr id="7" name="TextBox 6">
            <a:extLst>
              <a:ext uri="{FF2B5EF4-FFF2-40B4-BE49-F238E27FC236}">
                <a16:creationId xmlns:a16="http://schemas.microsoft.com/office/drawing/2014/main" id="{71989DE3-B2D6-4433-A62E-536BC8E538D0}"/>
              </a:ext>
            </a:extLst>
          </p:cNvPr>
          <p:cNvSpPr txBox="1"/>
          <p:nvPr/>
        </p:nvSpPr>
        <p:spPr>
          <a:xfrm>
            <a:off x="6484775" y="6338887"/>
            <a:ext cx="4185761" cy="369332"/>
          </a:xfrm>
          <a:prstGeom prst="rect">
            <a:avLst/>
          </a:prstGeom>
          <a:noFill/>
        </p:spPr>
        <p:txBody>
          <a:bodyPr wrap="none" rtlCol="0">
            <a:spAutoFit/>
          </a:bodyPr>
          <a:lstStyle/>
          <a:p>
            <a:r>
              <a:rPr lang="en-US" dirty="0"/>
              <a:t>Only 1738 (of 5763) observations are left.  </a:t>
            </a:r>
          </a:p>
        </p:txBody>
      </p:sp>
    </p:spTree>
    <p:extLst>
      <p:ext uri="{BB962C8B-B14F-4D97-AF65-F5344CB8AC3E}">
        <p14:creationId xmlns:p14="http://schemas.microsoft.com/office/powerpoint/2010/main" val="3293068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7F92-E327-4C35-9AF6-67E1708394E2}"/>
              </a:ext>
            </a:extLst>
          </p:cNvPr>
          <p:cNvSpPr>
            <a:spLocks noGrp="1"/>
          </p:cNvSpPr>
          <p:nvPr>
            <p:ph type="title"/>
          </p:nvPr>
        </p:nvSpPr>
        <p:spPr/>
        <p:txBody>
          <a:bodyPr/>
          <a:lstStyle/>
          <a:p>
            <a:r>
              <a:rPr lang="en-US" dirty="0"/>
              <a:t>Using LOS vectors instead of Angles</a:t>
            </a:r>
          </a:p>
        </p:txBody>
      </p:sp>
      <p:sp>
        <p:nvSpPr>
          <p:cNvPr id="3" name="Content Placeholder 2">
            <a:extLst>
              <a:ext uri="{FF2B5EF4-FFF2-40B4-BE49-F238E27FC236}">
                <a16:creationId xmlns:a16="http://schemas.microsoft.com/office/drawing/2014/main" id="{D177C699-1826-49CF-B712-86EEAB807CA8}"/>
              </a:ext>
            </a:extLst>
          </p:cNvPr>
          <p:cNvSpPr>
            <a:spLocks noGrp="1"/>
          </p:cNvSpPr>
          <p:nvPr>
            <p:ph sz="half" idx="1"/>
          </p:nvPr>
        </p:nvSpPr>
        <p:spPr>
          <a:xfrm>
            <a:off x="354563" y="1063689"/>
            <a:ext cx="5639837" cy="5414581"/>
          </a:xfrm>
        </p:spPr>
        <p:txBody>
          <a:bodyPr>
            <a:normAutofit fontScale="92500"/>
          </a:bodyPr>
          <a:lstStyle/>
          <a:p>
            <a:r>
              <a:rPr lang="en-US" dirty="0"/>
              <a:t>Azimuth and Zenith angles are used to characterize the LOS vectors. </a:t>
            </a:r>
          </a:p>
          <a:p>
            <a:endParaRPr lang="en-US" dirty="0"/>
          </a:p>
          <a:p>
            <a:r>
              <a:rPr lang="en-US" dirty="0"/>
              <a:t>The LOS vectors can be computed from both LEO and GEO.  </a:t>
            </a:r>
          </a:p>
          <a:p>
            <a:endParaRPr lang="en-US" dirty="0"/>
          </a:p>
          <a:p>
            <a:r>
              <a:rPr lang="en-US" dirty="0"/>
              <a:t>How about directly constraining Line of Sight (LOS) Vectors from GEO and LEO? </a:t>
            </a:r>
          </a:p>
          <a:p>
            <a:endParaRPr lang="en-US" dirty="0"/>
          </a:p>
          <a:p>
            <a:r>
              <a:rPr lang="en-US" dirty="0"/>
              <a:t>Check the angles of two LOS vectors.     </a:t>
            </a:r>
          </a:p>
        </p:txBody>
      </p:sp>
      <p:sp>
        <p:nvSpPr>
          <p:cNvPr id="4" name="Content Placeholder 3">
            <a:extLst>
              <a:ext uri="{FF2B5EF4-FFF2-40B4-BE49-F238E27FC236}">
                <a16:creationId xmlns:a16="http://schemas.microsoft.com/office/drawing/2014/main" id="{75B7A0B6-5001-473E-AC8C-77B81EB5E284}"/>
              </a:ext>
            </a:extLst>
          </p:cNvPr>
          <p:cNvSpPr>
            <a:spLocks noGrp="1"/>
          </p:cNvSpPr>
          <p:nvPr>
            <p:ph sz="half" idx="2"/>
          </p:nvPr>
        </p:nvSpPr>
        <p:spPr>
          <a:xfrm>
            <a:off x="6197600" y="1063689"/>
            <a:ext cx="5384800" cy="5414582"/>
          </a:xfrm>
        </p:spPr>
        <p:txBody>
          <a:bodyPr>
            <a:normAutofit fontScale="92500"/>
          </a:bodyPr>
          <a:lstStyle/>
          <a:p>
            <a:endParaRPr lang="en-US" dirty="0"/>
          </a:p>
        </p:txBody>
      </p:sp>
      <p:sp>
        <p:nvSpPr>
          <p:cNvPr id="5" name="Slide Number Placeholder 4">
            <a:extLst>
              <a:ext uri="{FF2B5EF4-FFF2-40B4-BE49-F238E27FC236}">
                <a16:creationId xmlns:a16="http://schemas.microsoft.com/office/drawing/2014/main" id="{94A9128E-2C89-4895-A08B-0F7C97187602}"/>
              </a:ext>
            </a:extLst>
          </p:cNvPr>
          <p:cNvSpPr>
            <a:spLocks noGrp="1"/>
          </p:cNvSpPr>
          <p:nvPr>
            <p:ph type="sldNum" sz="quarter" idx="12"/>
          </p:nvPr>
        </p:nvSpPr>
        <p:spPr/>
        <p:txBody>
          <a:bodyPr/>
          <a:lstStyle/>
          <a:p>
            <a:fld id="{96E36F11-A39A-294D-A59D-6180D50ED29D}" type="slidenum">
              <a:rPr lang="en-US" smtClean="0"/>
              <a:pPr/>
              <a:t>13</a:t>
            </a:fld>
            <a:endParaRPr lang="en-US"/>
          </a:p>
        </p:txBody>
      </p:sp>
      <p:sp>
        <p:nvSpPr>
          <p:cNvPr id="6" name="Oval 5">
            <a:extLst>
              <a:ext uri="{FF2B5EF4-FFF2-40B4-BE49-F238E27FC236}">
                <a16:creationId xmlns:a16="http://schemas.microsoft.com/office/drawing/2014/main" id="{7D386664-2EDC-4A40-AE88-E6760D277C91}"/>
              </a:ext>
            </a:extLst>
          </p:cNvPr>
          <p:cNvSpPr/>
          <p:nvPr/>
        </p:nvSpPr>
        <p:spPr>
          <a:xfrm>
            <a:off x="7007290" y="2882734"/>
            <a:ext cx="3051110" cy="28271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99E9994-A9CB-4C6C-AFE7-8876E9AB50BA}"/>
              </a:ext>
            </a:extLst>
          </p:cNvPr>
          <p:cNvCxnSpPr>
            <a:cxnSpLocks/>
          </p:cNvCxnSpPr>
          <p:nvPr/>
        </p:nvCxnSpPr>
        <p:spPr>
          <a:xfrm flipV="1">
            <a:off x="8444204" y="2891783"/>
            <a:ext cx="373225" cy="1404538"/>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AB37BD-1737-4FDB-A869-FDC48C018BCB}"/>
              </a:ext>
            </a:extLst>
          </p:cNvPr>
          <p:cNvCxnSpPr>
            <a:cxnSpLocks/>
          </p:cNvCxnSpPr>
          <p:nvPr/>
        </p:nvCxnSpPr>
        <p:spPr>
          <a:xfrm flipV="1">
            <a:off x="8444204" y="2252141"/>
            <a:ext cx="1614196" cy="204418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874507-432E-4868-B617-675C4CFEB763}"/>
              </a:ext>
            </a:extLst>
          </p:cNvPr>
          <p:cNvCxnSpPr>
            <a:cxnSpLocks/>
          </p:cNvCxnSpPr>
          <p:nvPr/>
        </p:nvCxnSpPr>
        <p:spPr>
          <a:xfrm flipH="1">
            <a:off x="8817430" y="2252141"/>
            <a:ext cx="1240970" cy="630593"/>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6CB4C8-34FB-4F7F-BC42-73F14A9AF4E3}"/>
              </a:ext>
            </a:extLst>
          </p:cNvPr>
          <p:cNvCxnSpPr>
            <a:cxnSpLocks/>
          </p:cNvCxnSpPr>
          <p:nvPr/>
        </p:nvCxnSpPr>
        <p:spPr>
          <a:xfrm flipH="1">
            <a:off x="8817430" y="2713918"/>
            <a:ext cx="2968170" cy="177866"/>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9FAA71-7C4F-47FF-8E3A-B9818F4380DE}"/>
              </a:ext>
            </a:extLst>
          </p:cNvPr>
          <p:cNvCxnSpPr>
            <a:cxnSpLocks/>
          </p:cNvCxnSpPr>
          <p:nvPr/>
        </p:nvCxnSpPr>
        <p:spPr>
          <a:xfrm flipH="1">
            <a:off x="8444206" y="2713918"/>
            <a:ext cx="3393231" cy="1557010"/>
          </a:xfrm>
          <a:prstGeom prst="line">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FC44584-2E8E-48BF-B03D-C2DB3BC9A6C9}"/>
              </a:ext>
            </a:extLst>
          </p:cNvPr>
          <p:cNvSpPr txBox="1"/>
          <p:nvPr/>
        </p:nvSpPr>
        <p:spPr>
          <a:xfrm>
            <a:off x="9989923" y="2102872"/>
            <a:ext cx="543354" cy="369332"/>
          </a:xfrm>
          <a:prstGeom prst="rect">
            <a:avLst/>
          </a:prstGeom>
          <a:noFill/>
        </p:spPr>
        <p:txBody>
          <a:bodyPr wrap="none" rtlCol="0">
            <a:spAutoFit/>
          </a:bodyPr>
          <a:lstStyle/>
          <a:p>
            <a:r>
              <a:rPr lang="en-US" dirty="0">
                <a:solidFill>
                  <a:schemeClr val="tx2"/>
                </a:solidFill>
              </a:rPr>
              <a:t>LEO</a:t>
            </a:r>
          </a:p>
        </p:txBody>
      </p:sp>
      <p:sp>
        <p:nvSpPr>
          <p:cNvPr id="30" name="TextBox 29">
            <a:extLst>
              <a:ext uri="{FF2B5EF4-FFF2-40B4-BE49-F238E27FC236}">
                <a16:creationId xmlns:a16="http://schemas.microsoft.com/office/drawing/2014/main" id="{FEA6654C-A219-469D-8AB0-85C061ADC4D8}"/>
              </a:ext>
            </a:extLst>
          </p:cNvPr>
          <p:cNvSpPr txBox="1"/>
          <p:nvPr/>
        </p:nvSpPr>
        <p:spPr>
          <a:xfrm>
            <a:off x="11567380" y="2882309"/>
            <a:ext cx="591444" cy="369332"/>
          </a:xfrm>
          <a:prstGeom prst="rect">
            <a:avLst/>
          </a:prstGeom>
          <a:noFill/>
        </p:spPr>
        <p:txBody>
          <a:bodyPr wrap="none" rtlCol="0">
            <a:spAutoFit/>
          </a:bodyPr>
          <a:lstStyle/>
          <a:p>
            <a:r>
              <a:rPr lang="en-US" dirty="0">
                <a:solidFill>
                  <a:srgbClr val="FF0000"/>
                </a:solidFill>
              </a:rPr>
              <a:t>GEO</a:t>
            </a:r>
          </a:p>
        </p:txBody>
      </p:sp>
      <p:sp>
        <p:nvSpPr>
          <p:cNvPr id="31" name="TextBox 30">
            <a:extLst>
              <a:ext uri="{FF2B5EF4-FFF2-40B4-BE49-F238E27FC236}">
                <a16:creationId xmlns:a16="http://schemas.microsoft.com/office/drawing/2014/main" id="{8AE06F67-819F-4965-A39D-2A2885F66AA0}"/>
              </a:ext>
            </a:extLst>
          </p:cNvPr>
          <p:cNvSpPr txBox="1"/>
          <p:nvPr/>
        </p:nvSpPr>
        <p:spPr>
          <a:xfrm>
            <a:off x="9965878" y="2809666"/>
            <a:ext cx="535468" cy="369332"/>
          </a:xfrm>
          <a:prstGeom prst="rect">
            <a:avLst/>
          </a:prstGeom>
          <a:noFill/>
        </p:spPr>
        <p:txBody>
          <a:bodyPr wrap="none" rtlCol="0">
            <a:spAutoFit/>
          </a:bodyPr>
          <a:lstStyle/>
          <a:p>
            <a:r>
              <a:rPr lang="en-US" dirty="0">
                <a:solidFill>
                  <a:srgbClr val="FF0000"/>
                </a:solidFill>
              </a:rPr>
              <a:t>LOS</a:t>
            </a:r>
          </a:p>
        </p:txBody>
      </p:sp>
      <p:sp>
        <p:nvSpPr>
          <p:cNvPr id="32" name="TextBox 31">
            <a:extLst>
              <a:ext uri="{FF2B5EF4-FFF2-40B4-BE49-F238E27FC236}">
                <a16:creationId xmlns:a16="http://schemas.microsoft.com/office/drawing/2014/main" id="{3249E6B9-AB33-4FDD-9174-A2BC05D2DA13}"/>
              </a:ext>
            </a:extLst>
          </p:cNvPr>
          <p:cNvSpPr txBox="1"/>
          <p:nvPr/>
        </p:nvSpPr>
        <p:spPr>
          <a:xfrm>
            <a:off x="8935877" y="2292202"/>
            <a:ext cx="535468" cy="369332"/>
          </a:xfrm>
          <a:prstGeom prst="rect">
            <a:avLst/>
          </a:prstGeom>
          <a:noFill/>
        </p:spPr>
        <p:txBody>
          <a:bodyPr wrap="none" rtlCol="0">
            <a:spAutoFit/>
          </a:bodyPr>
          <a:lstStyle/>
          <a:p>
            <a:r>
              <a:rPr lang="en-US" dirty="0">
                <a:solidFill>
                  <a:schemeClr val="tx2"/>
                </a:solidFill>
              </a:rPr>
              <a:t>LOS</a:t>
            </a:r>
          </a:p>
        </p:txBody>
      </p:sp>
    </p:spTree>
    <p:extLst>
      <p:ext uri="{BB962C8B-B14F-4D97-AF65-F5344CB8AC3E}">
        <p14:creationId xmlns:p14="http://schemas.microsoft.com/office/powerpoint/2010/main" val="268662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LLA (</a:t>
            </a:r>
            <a:r>
              <a:rPr lang="en-US" dirty="0" err="1"/>
              <a:t>lon</a:t>
            </a:r>
            <a:r>
              <a:rPr lang="en-US" dirty="0"/>
              <a:t>, </a:t>
            </a:r>
            <a:r>
              <a:rPr lang="en-US" dirty="0" err="1"/>
              <a:t>lat</a:t>
            </a:r>
            <a:r>
              <a:rPr lang="en-US" dirty="0"/>
              <a:t>, 0) to ECEF (x, y, z)</a:t>
            </a:r>
          </a:p>
        </p:txBody>
      </p:sp>
      <p:sp>
        <p:nvSpPr>
          <p:cNvPr id="4" name="Slide Number Placeholder 3"/>
          <p:cNvSpPr>
            <a:spLocks noGrp="1"/>
          </p:cNvSpPr>
          <p:nvPr>
            <p:ph type="sldNum" sz="quarter" idx="12"/>
          </p:nvPr>
        </p:nvSpPr>
        <p:spPr>
          <a:xfrm>
            <a:off x="8737600" y="6498570"/>
            <a:ext cx="2844800" cy="365125"/>
          </a:xfrm>
        </p:spPr>
        <p:txBody>
          <a:bodyPr/>
          <a:lstStyle/>
          <a:p>
            <a:fld id="{96E36F11-A39A-294D-A59D-6180D50ED29D}" type="slidenum">
              <a:rPr lang="en-US" smtClean="0"/>
              <a:pPr/>
              <a:t>14</a:t>
            </a:fld>
            <a:endParaRPr lang="en-US"/>
          </a:p>
        </p:txBody>
      </p:sp>
      <p:pic>
        <p:nvPicPr>
          <p:cNvPr id="1028" name="Picture 4" descr="https://www.colorado.edu/geography/gcraft/notes/datum/gif/llhxyz.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3" y="895349"/>
            <a:ext cx="5264953" cy="4827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b/ECEF.svg/975px-ECEF.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598" y="1425613"/>
            <a:ext cx="4643438" cy="3748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62982" y="5265007"/>
            <a:ext cx="4027054" cy="646331"/>
          </a:xfrm>
          <a:prstGeom prst="rect">
            <a:avLst/>
          </a:prstGeom>
        </p:spPr>
        <p:txBody>
          <a:bodyPr wrap="square">
            <a:spAutoFit/>
          </a:bodyPr>
          <a:lstStyle/>
          <a:p>
            <a:r>
              <a:rPr lang="en-US" sz="1200" dirty="0"/>
              <a:t>By </a:t>
            </a:r>
            <a:r>
              <a:rPr lang="en-US" sz="1200" dirty="0" err="1"/>
              <a:t>Krishnavedala</a:t>
            </a:r>
            <a:r>
              <a:rPr lang="en-US" sz="1200" dirty="0"/>
              <a:t> - Own work, CC BY-SA 3.0, https://commons.wikimedia.org/w/index.php?curid=37182608</a:t>
            </a:r>
          </a:p>
        </p:txBody>
      </p:sp>
      <p:sp>
        <p:nvSpPr>
          <p:cNvPr id="9" name="TextBox 8"/>
          <p:cNvSpPr txBox="1"/>
          <p:nvPr/>
        </p:nvSpPr>
        <p:spPr>
          <a:xfrm>
            <a:off x="1773382" y="6059054"/>
            <a:ext cx="7870488"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a:solidFill>
                  <a:srgbClr val="FF0000"/>
                </a:solidFill>
              </a:rPr>
              <a:t>The transformation is invertible linear map between LLA and ECEF. </a:t>
            </a:r>
          </a:p>
          <a:p>
            <a:pPr marL="285750" indent="-285750">
              <a:buFont typeface="Arial" panose="020B0604020202020204" pitchFamily="34" charset="0"/>
              <a:buChar char="•"/>
            </a:pPr>
            <a:r>
              <a:rPr lang="en-US" sz="2000" b="1" dirty="0">
                <a:solidFill>
                  <a:srgbClr val="FF0000"/>
                </a:solidFill>
              </a:rPr>
              <a:t>In ECEF, it avoid ambiguity in the Polar regions using LLA  coordinate.  </a:t>
            </a:r>
          </a:p>
        </p:txBody>
      </p:sp>
    </p:spTree>
    <p:extLst>
      <p:ext uri="{BB962C8B-B14F-4D97-AF65-F5344CB8AC3E}">
        <p14:creationId xmlns:p14="http://schemas.microsoft.com/office/powerpoint/2010/main" val="1374850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1"/>
            <a:ext cx="10972800" cy="885825"/>
          </a:xfrm>
        </p:spPr>
        <p:txBody>
          <a:bodyPr/>
          <a:lstStyle/>
          <a:p>
            <a:r>
              <a:rPr lang="en-US" dirty="0"/>
              <a:t>Cosine  Distance</a:t>
            </a:r>
          </a:p>
        </p:txBody>
      </p:sp>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7418" y="1598120"/>
            <a:ext cx="7612207" cy="2931328"/>
          </a:xfrm>
        </p:spPr>
      </p:pic>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pic>
        <p:nvPicPr>
          <p:cNvPr id="2050" name="Picture 2" descr="http://blog.christianperone.com/wp-content/uploads/2013/09/Dot_Produ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01" y="1774933"/>
            <a:ext cx="2857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displaystyle  \vec{a} \cdot \vec{b} = \|\vec{a}\|\|\vec{b}\|\cos{\theta} \\ \\  \cos{\theta} = \frac{\vec{a} \cdot \vec{b}}{\|\vec{a}\|\|\vec{b}\|}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951" y="3436396"/>
            <a:ext cx="2177339" cy="1391534"/>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20" descr="\mathbf {a} \cdot \mathbf {b} =\left\|\mathbf {a} \right\|\left\|\mathbf {b} \right\|\cos \thet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A6847D3-BBC2-4634-BED4-D38DA4AE2882}"/>
              </a:ext>
            </a:extLst>
          </p:cNvPr>
          <p:cNvSpPr txBox="1"/>
          <p:nvPr/>
        </p:nvSpPr>
        <p:spPr>
          <a:xfrm flipH="1">
            <a:off x="5053780" y="4500259"/>
            <a:ext cx="6980903" cy="646331"/>
          </a:xfrm>
          <a:prstGeom prst="rect">
            <a:avLst/>
          </a:prstGeom>
          <a:noFill/>
        </p:spPr>
        <p:txBody>
          <a:bodyPr wrap="square" rtlCol="0">
            <a:spAutoFit/>
          </a:bodyPr>
          <a:lstStyle/>
          <a:p>
            <a:r>
              <a:rPr lang="en-US" b="1" dirty="0">
                <a:solidFill>
                  <a:srgbClr val="FF0000"/>
                </a:solidFill>
              </a:rPr>
              <a:t>Cosine  Distance  is equivalent to Euclidean Distance for a pair of normalized vectors.  </a:t>
            </a:r>
            <a:r>
              <a:rPr lang="en-US" dirty="0"/>
              <a:t> </a:t>
            </a:r>
          </a:p>
        </p:txBody>
      </p:sp>
    </p:spTree>
    <p:extLst>
      <p:ext uri="{BB962C8B-B14F-4D97-AF65-F5344CB8AC3E}">
        <p14:creationId xmlns:p14="http://schemas.microsoft.com/office/powerpoint/2010/main" val="364407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8788FE-AEA4-40AC-BA8C-B809DC34F093}"/>
              </a:ext>
            </a:extLst>
          </p:cNvPr>
          <p:cNvSpPr>
            <a:spLocks noGrp="1"/>
          </p:cNvSpPr>
          <p:nvPr>
            <p:ph type="title"/>
          </p:nvPr>
        </p:nvSpPr>
        <p:spPr/>
        <p:txBody>
          <a:bodyPr/>
          <a:lstStyle/>
          <a:p>
            <a:r>
              <a:rPr lang="en-US" dirty="0"/>
              <a:t>Angle Between LOS vectors less than 15 degree</a:t>
            </a:r>
          </a:p>
        </p:txBody>
      </p:sp>
      <p:pic>
        <p:nvPicPr>
          <p:cNvPr id="11" name="Content Placeholder 10">
            <a:extLst>
              <a:ext uri="{FF2B5EF4-FFF2-40B4-BE49-F238E27FC236}">
                <a16:creationId xmlns:a16="http://schemas.microsoft.com/office/drawing/2014/main" id="{92380A69-226F-4340-9BF5-877F083CC02C}"/>
              </a:ext>
            </a:extLst>
          </p:cNvPr>
          <p:cNvPicPr>
            <a:picLocks noGrp="1" noChangeAspect="1"/>
          </p:cNvPicPr>
          <p:nvPr>
            <p:ph sz="half" idx="1"/>
          </p:nvPr>
        </p:nvPicPr>
        <p:blipFill>
          <a:blip r:embed="rId2"/>
          <a:stretch>
            <a:fillRect/>
          </a:stretch>
        </p:blipFill>
        <p:spPr>
          <a:xfrm>
            <a:off x="609600" y="1897857"/>
            <a:ext cx="5384800" cy="3702049"/>
          </a:xfrm>
        </p:spPr>
      </p:pic>
      <p:pic>
        <p:nvPicPr>
          <p:cNvPr id="13" name="Content Placeholder 12">
            <a:extLst>
              <a:ext uri="{FF2B5EF4-FFF2-40B4-BE49-F238E27FC236}">
                <a16:creationId xmlns:a16="http://schemas.microsoft.com/office/drawing/2014/main" id="{36BB5078-19FC-4506-AE82-3B3A68A42FA9}"/>
              </a:ext>
            </a:extLst>
          </p:cNvPr>
          <p:cNvPicPr>
            <a:picLocks noGrp="1" noChangeAspect="1"/>
          </p:cNvPicPr>
          <p:nvPr>
            <p:ph sz="half" idx="2"/>
          </p:nvPr>
        </p:nvPicPr>
        <p:blipFill>
          <a:blip r:embed="rId3"/>
          <a:stretch>
            <a:fillRect/>
          </a:stretch>
        </p:blipFill>
        <p:spPr>
          <a:xfrm>
            <a:off x="6239069" y="1897857"/>
            <a:ext cx="5384800" cy="3702049"/>
          </a:xfrm>
        </p:spPr>
      </p:pic>
      <p:sp>
        <p:nvSpPr>
          <p:cNvPr id="4" name="Slide Number Placeholder 3">
            <a:extLst>
              <a:ext uri="{FF2B5EF4-FFF2-40B4-BE49-F238E27FC236}">
                <a16:creationId xmlns:a16="http://schemas.microsoft.com/office/drawing/2014/main" id="{4DD0175D-698A-4475-8FEC-2300EF61CCE1}"/>
              </a:ext>
            </a:extLst>
          </p:cNvPr>
          <p:cNvSpPr>
            <a:spLocks noGrp="1"/>
          </p:cNvSpPr>
          <p:nvPr>
            <p:ph type="sldNum" sz="quarter" idx="12"/>
          </p:nvPr>
        </p:nvSpPr>
        <p:spPr/>
        <p:txBody>
          <a:bodyPr/>
          <a:lstStyle/>
          <a:p>
            <a:fld id="{96E36F11-A39A-294D-A59D-6180D50ED29D}" type="slidenum">
              <a:rPr lang="en-US" smtClean="0"/>
              <a:pPr/>
              <a:t>16</a:t>
            </a:fld>
            <a:endParaRPr lang="en-US"/>
          </a:p>
        </p:txBody>
      </p:sp>
      <p:sp>
        <p:nvSpPr>
          <p:cNvPr id="14" name="Rectangle 13">
            <a:extLst>
              <a:ext uri="{FF2B5EF4-FFF2-40B4-BE49-F238E27FC236}">
                <a16:creationId xmlns:a16="http://schemas.microsoft.com/office/drawing/2014/main" id="{E172FEEE-DBE5-45A1-9A39-3F9A06685CDB}"/>
              </a:ext>
            </a:extLst>
          </p:cNvPr>
          <p:cNvSpPr/>
          <p:nvPr/>
        </p:nvSpPr>
        <p:spPr>
          <a:xfrm>
            <a:off x="4276878" y="5560273"/>
            <a:ext cx="3435043" cy="369332"/>
          </a:xfrm>
          <a:prstGeom prst="rect">
            <a:avLst/>
          </a:prstGeom>
        </p:spPr>
        <p:txBody>
          <a:bodyPr wrap="none">
            <a:spAutoFit/>
          </a:bodyPr>
          <a:lstStyle/>
          <a:p>
            <a:r>
              <a:rPr lang="en-US" dirty="0"/>
              <a:t>A total of 10646 samples are kept. </a:t>
            </a:r>
          </a:p>
        </p:txBody>
      </p:sp>
      <p:sp>
        <p:nvSpPr>
          <p:cNvPr id="15" name="Rectangle 14">
            <a:extLst>
              <a:ext uri="{FF2B5EF4-FFF2-40B4-BE49-F238E27FC236}">
                <a16:creationId xmlns:a16="http://schemas.microsoft.com/office/drawing/2014/main" id="{87CF6FDF-5D12-4FA3-A7FB-F5093A630C40}"/>
              </a:ext>
            </a:extLst>
          </p:cNvPr>
          <p:cNvSpPr/>
          <p:nvPr/>
        </p:nvSpPr>
        <p:spPr>
          <a:xfrm>
            <a:off x="788549" y="1516475"/>
            <a:ext cx="4214102" cy="369332"/>
          </a:xfrm>
          <a:prstGeom prst="rect">
            <a:avLst/>
          </a:prstGeom>
        </p:spPr>
        <p:txBody>
          <a:bodyPr wrap="none">
            <a:spAutoFit/>
          </a:bodyPr>
          <a:lstStyle/>
          <a:p>
            <a:r>
              <a:rPr lang="en-US" dirty="0"/>
              <a:t>Break down with Azimuth Angle Difference</a:t>
            </a:r>
          </a:p>
        </p:txBody>
      </p:sp>
      <p:sp>
        <p:nvSpPr>
          <p:cNvPr id="16" name="Rectangle 15">
            <a:extLst>
              <a:ext uri="{FF2B5EF4-FFF2-40B4-BE49-F238E27FC236}">
                <a16:creationId xmlns:a16="http://schemas.microsoft.com/office/drawing/2014/main" id="{3A2949BD-9F60-4C86-9811-D15748B225AF}"/>
              </a:ext>
            </a:extLst>
          </p:cNvPr>
          <p:cNvSpPr/>
          <p:nvPr/>
        </p:nvSpPr>
        <p:spPr>
          <a:xfrm>
            <a:off x="6604631" y="1540825"/>
            <a:ext cx="4024692" cy="369332"/>
          </a:xfrm>
          <a:prstGeom prst="rect">
            <a:avLst/>
          </a:prstGeom>
        </p:spPr>
        <p:txBody>
          <a:bodyPr wrap="none">
            <a:spAutoFit/>
          </a:bodyPr>
          <a:lstStyle/>
          <a:p>
            <a:r>
              <a:rPr lang="en-US" dirty="0"/>
              <a:t>Break down with Zenith Angle Difference</a:t>
            </a:r>
          </a:p>
        </p:txBody>
      </p:sp>
      <p:sp>
        <p:nvSpPr>
          <p:cNvPr id="17" name="TextBox 16">
            <a:extLst>
              <a:ext uri="{FF2B5EF4-FFF2-40B4-BE49-F238E27FC236}">
                <a16:creationId xmlns:a16="http://schemas.microsoft.com/office/drawing/2014/main" id="{4248CC0B-9036-4148-BA0C-9EB5D1629FF5}"/>
              </a:ext>
            </a:extLst>
          </p:cNvPr>
          <p:cNvSpPr txBox="1"/>
          <p:nvPr/>
        </p:nvSpPr>
        <p:spPr>
          <a:xfrm rot="16200000">
            <a:off x="23165" y="3167550"/>
            <a:ext cx="928203" cy="276999"/>
          </a:xfrm>
          <a:prstGeom prst="rect">
            <a:avLst/>
          </a:prstGeom>
          <a:noFill/>
        </p:spPr>
        <p:txBody>
          <a:bodyPr wrap="none" rtlCol="0">
            <a:spAutoFit/>
          </a:bodyPr>
          <a:lstStyle/>
          <a:p>
            <a:r>
              <a:rPr lang="en-US" sz="1200" dirty="0"/>
              <a:t>GOES BT [K]</a:t>
            </a:r>
          </a:p>
        </p:txBody>
      </p:sp>
    </p:spTree>
    <p:extLst>
      <p:ext uri="{BB962C8B-B14F-4D97-AF65-F5344CB8AC3E}">
        <p14:creationId xmlns:p14="http://schemas.microsoft.com/office/powerpoint/2010/main" val="3018092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9C3D-792C-143F-6C32-21FE666DC682}"/>
              </a:ext>
            </a:extLst>
          </p:cNvPr>
          <p:cNvSpPr>
            <a:spLocks noGrp="1"/>
          </p:cNvSpPr>
          <p:nvPr>
            <p:ph type="title"/>
          </p:nvPr>
        </p:nvSpPr>
        <p:spPr>
          <a:xfrm>
            <a:off x="1" y="-1"/>
            <a:ext cx="12014790" cy="885825"/>
          </a:xfrm>
        </p:spPr>
        <p:txBody>
          <a:bodyPr>
            <a:normAutofit/>
          </a:bodyPr>
          <a:lstStyle/>
          <a:p>
            <a:r>
              <a:rPr lang="en-US" dirty="0"/>
              <a:t>Parallax Errors: Worst Case   </a:t>
            </a:r>
          </a:p>
        </p:txBody>
      </p:sp>
      <p:pic>
        <p:nvPicPr>
          <p:cNvPr id="5" name="Content Placeholder 4">
            <a:extLst>
              <a:ext uri="{FF2B5EF4-FFF2-40B4-BE49-F238E27FC236}">
                <a16:creationId xmlns:a16="http://schemas.microsoft.com/office/drawing/2014/main" id="{C7E97711-1AFB-8715-FE2B-7BA5D773177B}"/>
              </a:ext>
            </a:extLst>
          </p:cNvPr>
          <p:cNvPicPr>
            <a:picLocks noGrp="1" noChangeAspect="1"/>
          </p:cNvPicPr>
          <p:nvPr>
            <p:ph idx="1"/>
          </p:nvPr>
        </p:nvPicPr>
        <p:blipFill rotWithShape="1">
          <a:blip r:embed="rId2"/>
          <a:srcRect l="895" t="3600" r="58202" b="5271"/>
          <a:stretch/>
        </p:blipFill>
        <p:spPr>
          <a:xfrm>
            <a:off x="1611503" y="3040912"/>
            <a:ext cx="2492664" cy="2791202"/>
          </a:xfrm>
          <a:prstGeom prst="rect">
            <a:avLst/>
          </a:prstGeom>
        </p:spPr>
      </p:pic>
      <p:sp>
        <p:nvSpPr>
          <p:cNvPr id="4" name="Slide Number Placeholder 3">
            <a:extLst>
              <a:ext uri="{FF2B5EF4-FFF2-40B4-BE49-F238E27FC236}">
                <a16:creationId xmlns:a16="http://schemas.microsoft.com/office/drawing/2014/main" id="{8E9138A6-5223-2B29-A060-126CCD50C624}"/>
              </a:ext>
            </a:extLst>
          </p:cNvPr>
          <p:cNvSpPr>
            <a:spLocks noGrp="1"/>
          </p:cNvSpPr>
          <p:nvPr>
            <p:ph type="sldNum" sz="quarter" idx="12"/>
          </p:nvPr>
        </p:nvSpPr>
        <p:spPr/>
        <p:txBody>
          <a:bodyPr/>
          <a:lstStyle/>
          <a:p>
            <a:fld id="{96E36F11-A39A-294D-A59D-6180D50ED29D}" type="slidenum">
              <a:rPr lang="en-US" smtClean="0"/>
              <a:pPr/>
              <a:t>17</a:t>
            </a:fld>
            <a:endParaRPr lang="en-US"/>
          </a:p>
        </p:txBody>
      </p:sp>
      <p:cxnSp>
        <p:nvCxnSpPr>
          <p:cNvPr id="7" name="Straight Arrow Connector 6">
            <a:extLst>
              <a:ext uri="{FF2B5EF4-FFF2-40B4-BE49-F238E27FC236}">
                <a16:creationId xmlns:a16="http://schemas.microsoft.com/office/drawing/2014/main" id="{BC499289-A9C6-69FC-8097-8B90AE0B9E4C}"/>
              </a:ext>
            </a:extLst>
          </p:cNvPr>
          <p:cNvCxnSpPr>
            <a:cxnSpLocks/>
          </p:cNvCxnSpPr>
          <p:nvPr/>
        </p:nvCxnSpPr>
        <p:spPr>
          <a:xfrm flipH="1">
            <a:off x="4580270" y="951446"/>
            <a:ext cx="3628065" cy="492450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243A6EE6-141D-27C8-24D2-787C6456233D}"/>
              </a:ext>
            </a:extLst>
          </p:cNvPr>
          <p:cNvCxnSpPr>
            <a:cxnSpLocks/>
          </p:cNvCxnSpPr>
          <p:nvPr/>
        </p:nvCxnSpPr>
        <p:spPr>
          <a:xfrm>
            <a:off x="1" y="982054"/>
            <a:ext cx="4646427" cy="484669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A9BF9C3-0900-51AF-2ADC-F351DFD2B025}"/>
              </a:ext>
            </a:extLst>
          </p:cNvPr>
          <p:cNvCxnSpPr>
            <a:cxnSpLocks/>
          </p:cNvCxnSpPr>
          <p:nvPr/>
        </p:nvCxnSpPr>
        <p:spPr>
          <a:xfrm>
            <a:off x="1" y="5832114"/>
            <a:ext cx="12099850" cy="0"/>
          </a:xfrm>
          <a:prstGeom prst="line">
            <a:avLst/>
          </a:prstGeom>
          <a:ln w="38100"/>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98B5349E-571E-37CE-50C9-131CB9C5D7B2}"/>
              </a:ext>
            </a:extLst>
          </p:cNvPr>
          <p:cNvSpPr txBox="1"/>
          <p:nvPr/>
        </p:nvSpPr>
        <p:spPr>
          <a:xfrm>
            <a:off x="5567916" y="4556323"/>
            <a:ext cx="6624084" cy="1200329"/>
          </a:xfrm>
          <a:prstGeom prst="rect">
            <a:avLst/>
          </a:prstGeom>
          <a:noFill/>
        </p:spPr>
        <p:txBody>
          <a:bodyPr wrap="square" rtlCol="0">
            <a:spAutoFit/>
          </a:bodyPr>
          <a:lstStyle/>
          <a:p>
            <a:r>
              <a:rPr lang="en-US" sz="2400" b="1" dirty="0"/>
              <a:t>Without view perspective constraints, some collocations suffer errors because two satellites sees different targets from different perspective. </a:t>
            </a:r>
          </a:p>
        </p:txBody>
      </p:sp>
    </p:spTree>
    <p:extLst>
      <p:ext uri="{BB962C8B-B14F-4D97-AF65-F5344CB8AC3E}">
        <p14:creationId xmlns:p14="http://schemas.microsoft.com/office/powerpoint/2010/main" val="156195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9C3D-792C-143F-6C32-21FE666DC682}"/>
              </a:ext>
            </a:extLst>
          </p:cNvPr>
          <p:cNvSpPr>
            <a:spLocks noGrp="1"/>
          </p:cNvSpPr>
          <p:nvPr>
            <p:ph type="title"/>
          </p:nvPr>
        </p:nvSpPr>
        <p:spPr>
          <a:xfrm>
            <a:off x="1" y="-1"/>
            <a:ext cx="12014790" cy="885825"/>
          </a:xfrm>
        </p:spPr>
        <p:txBody>
          <a:bodyPr>
            <a:normAutofit/>
          </a:bodyPr>
          <a:lstStyle/>
          <a:p>
            <a:r>
              <a:rPr lang="en-US" dirty="0"/>
              <a:t>Parallax Errors: can </a:t>
            </a:r>
            <a:r>
              <a:rPr lang="en-US"/>
              <a:t>be reduced </a:t>
            </a:r>
            <a:endParaRPr lang="en-US" dirty="0"/>
          </a:p>
        </p:txBody>
      </p:sp>
      <p:pic>
        <p:nvPicPr>
          <p:cNvPr id="5" name="Content Placeholder 4">
            <a:extLst>
              <a:ext uri="{FF2B5EF4-FFF2-40B4-BE49-F238E27FC236}">
                <a16:creationId xmlns:a16="http://schemas.microsoft.com/office/drawing/2014/main" id="{C7E97711-1AFB-8715-FE2B-7BA5D773177B}"/>
              </a:ext>
            </a:extLst>
          </p:cNvPr>
          <p:cNvPicPr>
            <a:picLocks noGrp="1" noChangeAspect="1"/>
          </p:cNvPicPr>
          <p:nvPr>
            <p:ph idx="1"/>
          </p:nvPr>
        </p:nvPicPr>
        <p:blipFill rotWithShape="1">
          <a:blip r:embed="rId2"/>
          <a:srcRect l="895" t="3600" r="58202" b="5271"/>
          <a:stretch/>
        </p:blipFill>
        <p:spPr>
          <a:xfrm>
            <a:off x="1611503" y="3040912"/>
            <a:ext cx="2492664" cy="2791202"/>
          </a:xfrm>
          <a:prstGeom prst="rect">
            <a:avLst/>
          </a:prstGeom>
        </p:spPr>
      </p:pic>
      <p:sp>
        <p:nvSpPr>
          <p:cNvPr id="4" name="Slide Number Placeholder 3">
            <a:extLst>
              <a:ext uri="{FF2B5EF4-FFF2-40B4-BE49-F238E27FC236}">
                <a16:creationId xmlns:a16="http://schemas.microsoft.com/office/drawing/2014/main" id="{8E9138A6-5223-2B29-A060-126CCD50C624}"/>
              </a:ext>
            </a:extLst>
          </p:cNvPr>
          <p:cNvSpPr>
            <a:spLocks noGrp="1"/>
          </p:cNvSpPr>
          <p:nvPr>
            <p:ph type="sldNum" sz="quarter" idx="12"/>
          </p:nvPr>
        </p:nvSpPr>
        <p:spPr/>
        <p:txBody>
          <a:bodyPr/>
          <a:lstStyle/>
          <a:p>
            <a:fld id="{96E36F11-A39A-294D-A59D-6180D50ED29D}" type="slidenum">
              <a:rPr lang="en-US" smtClean="0"/>
              <a:pPr/>
              <a:t>18</a:t>
            </a:fld>
            <a:endParaRPr lang="en-US"/>
          </a:p>
        </p:txBody>
      </p:sp>
      <p:cxnSp>
        <p:nvCxnSpPr>
          <p:cNvPr id="7" name="Straight Arrow Connector 6">
            <a:extLst>
              <a:ext uri="{FF2B5EF4-FFF2-40B4-BE49-F238E27FC236}">
                <a16:creationId xmlns:a16="http://schemas.microsoft.com/office/drawing/2014/main" id="{BC499289-A9C6-69FC-8097-8B90AE0B9E4C}"/>
              </a:ext>
            </a:extLst>
          </p:cNvPr>
          <p:cNvCxnSpPr>
            <a:cxnSpLocks/>
          </p:cNvCxnSpPr>
          <p:nvPr/>
        </p:nvCxnSpPr>
        <p:spPr>
          <a:xfrm>
            <a:off x="1754372" y="885824"/>
            <a:ext cx="3019647" cy="488507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243A6EE6-141D-27C8-24D2-787C6456233D}"/>
              </a:ext>
            </a:extLst>
          </p:cNvPr>
          <p:cNvCxnSpPr>
            <a:cxnSpLocks/>
          </p:cNvCxnSpPr>
          <p:nvPr/>
        </p:nvCxnSpPr>
        <p:spPr>
          <a:xfrm>
            <a:off x="233916" y="1087101"/>
            <a:ext cx="4646428" cy="475382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A9BF9C3-0900-51AF-2ADC-F351DFD2B025}"/>
              </a:ext>
            </a:extLst>
          </p:cNvPr>
          <p:cNvCxnSpPr>
            <a:cxnSpLocks/>
          </p:cNvCxnSpPr>
          <p:nvPr/>
        </p:nvCxnSpPr>
        <p:spPr>
          <a:xfrm>
            <a:off x="1" y="5832114"/>
            <a:ext cx="12099850" cy="0"/>
          </a:xfrm>
          <a:prstGeom prst="line">
            <a:avLst/>
          </a:prstGeom>
          <a:ln w="381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E4C64E-D7D3-CE28-6765-F8B53E67201F}"/>
              </a:ext>
            </a:extLst>
          </p:cNvPr>
          <p:cNvSpPr txBox="1"/>
          <p:nvPr/>
        </p:nvSpPr>
        <p:spPr>
          <a:xfrm>
            <a:off x="4505762" y="3180490"/>
            <a:ext cx="7076638" cy="2308324"/>
          </a:xfrm>
          <a:prstGeom prst="rect">
            <a:avLst/>
          </a:prstGeom>
          <a:noFill/>
        </p:spPr>
        <p:txBody>
          <a:bodyPr wrap="square" rtlCol="0">
            <a:spAutoFit/>
          </a:bodyPr>
          <a:lstStyle/>
          <a:p>
            <a:r>
              <a:rPr lang="en-US" sz="2400" b="1" dirty="0"/>
              <a:t>With view perspective constraints by constraining the angles of two LOS vector, the collocation errors caused by parallax effects will be greatly reduced, especially  large FOV size for sounder. </a:t>
            </a:r>
          </a:p>
          <a:p>
            <a:endParaRPr lang="en-US" sz="2400" b="1" dirty="0"/>
          </a:p>
          <a:p>
            <a:r>
              <a:rPr lang="en-US" sz="2400" b="1" dirty="0"/>
              <a:t> </a:t>
            </a:r>
          </a:p>
        </p:txBody>
      </p:sp>
    </p:spTree>
    <p:extLst>
      <p:ext uri="{BB962C8B-B14F-4D97-AF65-F5344CB8AC3E}">
        <p14:creationId xmlns:p14="http://schemas.microsoft.com/office/powerpoint/2010/main" val="4150182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7DCF-F450-495B-BBC2-DCD7D517499F}"/>
              </a:ext>
            </a:extLst>
          </p:cNvPr>
          <p:cNvSpPr>
            <a:spLocks noGrp="1"/>
          </p:cNvSpPr>
          <p:nvPr>
            <p:ph type="title"/>
          </p:nvPr>
        </p:nvSpPr>
        <p:spPr/>
        <p:txBody>
          <a:bodyPr/>
          <a:lstStyle/>
          <a:p>
            <a:r>
              <a:rPr lang="en-US" dirty="0"/>
              <a:t>Final Remarks </a:t>
            </a:r>
          </a:p>
        </p:txBody>
      </p:sp>
      <p:sp>
        <p:nvSpPr>
          <p:cNvPr id="3" name="Content Placeholder 2">
            <a:extLst>
              <a:ext uri="{FF2B5EF4-FFF2-40B4-BE49-F238E27FC236}">
                <a16:creationId xmlns:a16="http://schemas.microsoft.com/office/drawing/2014/main" id="{35BB5DAC-8F74-4025-99AC-028AB310007F}"/>
              </a:ext>
            </a:extLst>
          </p:cNvPr>
          <p:cNvSpPr>
            <a:spLocks noGrp="1"/>
          </p:cNvSpPr>
          <p:nvPr>
            <p:ph idx="1"/>
          </p:nvPr>
        </p:nvSpPr>
        <p:spPr/>
        <p:txBody>
          <a:bodyPr>
            <a:normAutofit lnSpcReduction="10000"/>
          </a:bodyPr>
          <a:lstStyle/>
          <a:p>
            <a:r>
              <a:rPr lang="en-US" dirty="0"/>
              <a:t>Parallax effects should be addressed for GEO-LEO inter-calibration because they mostly deal with off-nadir collocated pixels on different platforms. </a:t>
            </a:r>
          </a:p>
          <a:p>
            <a:endParaRPr lang="en-US" dirty="0"/>
          </a:p>
          <a:p>
            <a:r>
              <a:rPr lang="en-US" dirty="0"/>
              <a:t>Current algorithm only checks the zenith angle difference. The azimuth angle differences should also be constrained. However, if both zenith and azimuth angles are constrained, it will reduce the collocation samples. </a:t>
            </a:r>
          </a:p>
          <a:p>
            <a:endParaRPr lang="en-US" dirty="0"/>
          </a:p>
          <a:p>
            <a:r>
              <a:rPr lang="en-US" dirty="0"/>
              <a:t> The easy way is to constrain the angles between the GEO and LEO LOS vectors. It will constrain the view perspective but maintain many collocations.        </a:t>
            </a:r>
          </a:p>
          <a:p>
            <a:endParaRPr lang="en-US" dirty="0"/>
          </a:p>
        </p:txBody>
      </p:sp>
      <p:sp>
        <p:nvSpPr>
          <p:cNvPr id="4" name="Slide Number Placeholder 3">
            <a:extLst>
              <a:ext uri="{FF2B5EF4-FFF2-40B4-BE49-F238E27FC236}">
                <a16:creationId xmlns:a16="http://schemas.microsoft.com/office/drawing/2014/main" id="{9A7722ED-4398-4D48-A13A-3017A0B7BA6F}"/>
              </a:ext>
            </a:extLst>
          </p:cNvPr>
          <p:cNvSpPr>
            <a:spLocks noGrp="1"/>
          </p:cNvSpPr>
          <p:nvPr>
            <p:ph type="sldNum" sz="quarter" idx="12"/>
          </p:nvPr>
        </p:nvSpPr>
        <p:spPr/>
        <p:txBody>
          <a:bodyPr/>
          <a:lstStyle/>
          <a:p>
            <a:fld id="{96E36F11-A39A-294D-A59D-6180D50ED29D}" type="slidenum">
              <a:rPr lang="en-US" smtClean="0"/>
              <a:pPr/>
              <a:t>19</a:t>
            </a:fld>
            <a:endParaRPr lang="en-US"/>
          </a:p>
        </p:txBody>
      </p:sp>
    </p:spTree>
    <p:extLst>
      <p:ext uri="{BB962C8B-B14F-4D97-AF65-F5344CB8AC3E}">
        <p14:creationId xmlns:p14="http://schemas.microsoft.com/office/powerpoint/2010/main" val="337852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477C-AEB7-43F3-A384-E8DCCAC8E5C5}"/>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7FAD1E1F-AEF0-49A2-A1DF-24CA204D3020}"/>
              </a:ext>
            </a:extLst>
          </p:cNvPr>
          <p:cNvSpPr>
            <a:spLocks noGrp="1"/>
          </p:cNvSpPr>
          <p:nvPr>
            <p:ph idx="1"/>
          </p:nvPr>
        </p:nvSpPr>
        <p:spPr/>
        <p:txBody>
          <a:bodyPr/>
          <a:lstStyle/>
          <a:p>
            <a:r>
              <a:rPr lang="en-US" dirty="0"/>
              <a:t>A presentation was given by Tim </a:t>
            </a:r>
            <a:r>
              <a:rPr lang="en-US" dirty="0" err="1"/>
              <a:t>Hewison</a:t>
            </a:r>
            <a:r>
              <a:rPr lang="en-US" dirty="0"/>
              <a:t> to improve current GEO-LEO inter-calibration algorithm by resolving several remained issues.   </a:t>
            </a:r>
          </a:p>
          <a:p>
            <a:endParaRPr lang="en-US" dirty="0"/>
          </a:p>
          <a:p>
            <a:pPr fontAlgn="base"/>
            <a:r>
              <a:rPr lang="en-US" dirty="0"/>
              <a:t>One of the actions is to investigate parallax effects and Angle Effects </a:t>
            </a:r>
          </a:p>
          <a:p>
            <a:pPr lvl="1" fontAlgn="base"/>
            <a:r>
              <a:rPr lang="en-US" dirty="0">
                <a:solidFill>
                  <a:srgbClr val="FF0000"/>
                </a:solidFill>
              </a:rPr>
              <a:t>A.GIR.20230301.1: Likun Wang (NOAA)  will investigate parallax effects for GEO-LEO IR v2 algorithm and report back to the IR group in early May 2023.</a:t>
            </a:r>
          </a:p>
          <a:p>
            <a:pPr lvl="1" fontAlgn="base"/>
            <a:endParaRPr lang="en-US" dirty="0"/>
          </a:p>
          <a:p>
            <a:pPr fontAlgn="base"/>
            <a:r>
              <a:rPr lang="en-US" dirty="0"/>
              <a:t>This study will try to explore a resolution to avoid parallax effects, especially at high view angles.      </a:t>
            </a:r>
          </a:p>
          <a:p>
            <a:pPr marL="0" indent="0" fontAlgn="base">
              <a:buNone/>
            </a:pPr>
            <a:endParaRPr lang="en-US" dirty="0"/>
          </a:p>
          <a:p>
            <a:pPr marL="0" indent="0" fontAlgn="base">
              <a:buNone/>
            </a:pPr>
            <a:r>
              <a:rPr lang="en-US" dirty="0"/>
              <a:t> </a:t>
            </a:r>
          </a:p>
          <a:p>
            <a:pPr fontAlgn="base"/>
            <a:endParaRPr lang="en-US" dirty="0"/>
          </a:p>
          <a:p>
            <a:endParaRPr lang="en-US" dirty="0"/>
          </a:p>
        </p:txBody>
      </p:sp>
      <p:sp>
        <p:nvSpPr>
          <p:cNvPr id="4" name="Slide Number Placeholder 3">
            <a:extLst>
              <a:ext uri="{FF2B5EF4-FFF2-40B4-BE49-F238E27FC236}">
                <a16:creationId xmlns:a16="http://schemas.microsoft.com/office/drawing/2014/main" id="{EC1D1614-AE8B-4CC4-A1DA-EFF048307431}"/>
              </a:ext>
            </a:extLst>
          </p:cNvPr>
          <p:cNvSpPr>
            <a:spLocks noGrp="1"/>
          </p:cNvSpPr>
          <p:nvPr>
            <p:ph type="sldNum" sz="quarter" idx="12"/>
          </p:nvPr>
        </p:nvSpPr>
        <p:spPr/>
        <p:txBody>
          <a:bodyPr/>
          <a:lstStyle/>
          <a:p>
            <a:fld id="{96E36F11-A39A-294D-A59D-6180D50ED29D}" type="slidenum">
              <a:rPr lang="en-US" smtClean="0"/>
              <a:pPr/>
              <a:t>2</a:t>
            </a:fld>
            <a:endParaRPr lang="en-US"/>
          </a:p>
        </p:txBody>
      </p:sp>
    </p:spTree>
    <p:extLst>
      <p:ext uri="{BB962C8B-B14F-4D97-AF65-F5344CB8AC3E}">
        <p14:creationId xmlns:p14="http://schemas.microsoft.com/office/powerpoint/2010/main" val="399107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DDFC-1846-4F99-B965-A71AFE4B72C7}"/>
              </a:ext>
            </a:extLst>
          </p:cNvPr>
          <p:cNvSpPr>
            <a:spLocks noGrp="1"/>
          </p:cNvSpPr>
          <p:nvPr>
            <p:ph type="title"/>
          </p:nvPr>
        </p:nvSpPr>
        <p:spPr/>
        <p:txBody>
          <a:bodyPr/>
          <a:lstStyle/>
          <a:p>
            <a:r>
              <a:rPr lang="en-US" dirty="0"/>
              <a:t>Content </a:t>
            </a:r>
          </a:p>
        </p:txBody>
      </p:sp>
      <p:sp>
        <p:nvSpPr>
          <p:cNvPr id="3" name="Content Placeholder 2">
            <a:extLst>
              <a:ext uri="{FF2B5EF4-FFF2-40B4-BE49-F238E27FC236}">
                <a16:creationId xmlns:a16="http://schemas.microsoft.com/office/drawing/2014/main" id="{DD0A1175-590E-4CC7-A412-9F06DD0C87C5}"/>
              </a:ext>
            </a:extLst>
          </p:cNvPr>
          <p:cNvSpPr>
            <a:spLocks noGrp="1"/>
          </p:cNvSpPr>
          <p:nvPr>
            <p:ph idx="1"/>
          </p:nvPr>
        </p:nvSpPr>
        <p:spPr/>
        <p:txBody>
          <a:bodyPr/>
          <a:lstStyle/>
          <a:p>
            <a:r>
              <a:rPr lang="en-US" dirty="0"/>
              <a:t>Review of current GSICS algorithms. </a:t>
            </a:r>
          </a:p>
          <a:p>
            <a:pPr lvl="1"/>
            <a:r>
              <a:rPr lang="en-US" dirty="0"/>
              <a:t>Collocation doing on the earth surface based on latitude and longitude </a:t>
            </a:r>
          </a:p>
          <a:p>
            <a:pPr lvl="1"/>
            <a:r>
              <a:rPr lang="en-US" dirty="0"/>
              <a:t>Use satellite view zenith angle as constrain</a:t>
            </a:r>
          </a:p>
          <a:p>
            <a:pPr lvl="1"/>
            <a:r>
              <a:rPr lang="en-US" dirty="0"/>
              <a:t>No Azimuth angle constrain.  If added, less collocated samples   </a:t>
            </a:r>
          </a:p>
          <a:p>
            <a:pPr lvl="1"/>
            <a:endParaRPr lang="en-US" dirty="0"/>
          </a:p>
          <a:p>
            <a:r>
              <a:rPr lang="en-US" dirty="0"/>
              <a:t>Objectives:</a:t>
            </a:r>
          </a:p>
          <a:p>
            <a:pPr lvl="1"/>
            <a:r>
              <a:rPr lang="en-US" dirty="0"/>
              <a:t>as many as collocated observations with constrains  </a:t>
            </a:r>
          </a:p>
          <a:p>
            <a:pPr lvl="1"/>
            <a:r>
              <a:rPr lang="en-US" dirty="0"/>
              <a:t>As less as angle effects (e.g., parallax effects) for inter-calibration     </a:t>
            </a:r>
          </a:p>
        </p:txBody>
      </p:sp>
      <p:sp>
        <p:nvSpPr>
          <p:cNvPr id="4" name="Slide Number Placeholder 3">
            <a:extLst>
              <a:ext uri="{FF2B5EF4-FFF2-40B4-BE49-F238E27FC236}">
                <a16:creationId xmlns:a16="http://schemas.microsoft.com/office/drawing/2014/main" id="{0B8ECDBB-7811-4EDE-A029-182A7C86912B}"/>
              </a:ext>
            </a:extLst>
          </p:cNvPr>
          <p:cNvSpPr>
            <a:spLocks noGrp="1"/>
          </p:cNvSpPr>
          <p:nvPr>
            <p:ph type="sldNum" sz="quarter" idx="12"/>
          </p:nvPr>
        </p:nvSpPr>
        <p:spPr/>
        <p:txBody>
          <a:bodyPr/>
          <a:lstStyle/>
          <a:p>
            <a:fld id="{96E36F11-A39A-294D-A59D-6180D50ED29D}" type="slidenum">
              <a:rPr lang="en-US" smtClean="0"/>
              <a:pPr/>
              <a:t>3</a:t>
            </a:fld>
            <a:endParaRPr lang="en-US"/>
          </a:p>
        </p:txBody>
      </p:sp>
    </p:spTree>
    <p:extLst>
      <p:ext uri="{BB962C8B-B14F-4D97-AF65-F5344CB8AC3E}">
        <p14:creationId xmlns:p14="http://schemas.microsoft.com/office/powerpoint/2010/main" val="180747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239A-90CF-4052-A614-B397E6A048A3}"/>
              </a:ext>
            </a:extLst>
          </p:cNvPr>
          <p:cNvSpPr>
            <a:spLocks noGrp="1"/>
          </p:cNvSpPr>
          <p:nvPr>
            <p:ph type="title"/>
          </p:nvPr>
        </p:nvSpPr>
        <p:spPr>
          <a:xfrm>
            <a:off x="609600" y="-1"/>
            <a:ext cx="10972800" cy="885825"/>
          </a:xfrm>
        </p:spPr>
        <p:txBody>
          <a:bodyPr anchor="ctr">
            <a:normAutofit fontScale="90000"/>
          </a:bodyPr>
          <a:lstStyle/>
          <a:p>
            <a:r>
              <a:rPr lang="en-US" dirty="0"/>
              <a:t>Parallax Effects for Inter-calibration on </a:t>
            </a:r>
            <a:br>
              <a:rPr lang="en-US" dirty="0"/>
            </a:br>
            <a:r>
              <a:rPr lang="en-US" dirty="0"/>
              <a:t>Different Platforms  </a:t>
            </a:r>
          </a:p>
        </p:txBody>
      </p:sp>
      <p:pic>
        <p:nvPicPr>
          <p:cNvPr id="1028" name="Picture 4">
            <a:extLst>
              <a:ext uri="{FF2B5EF4-FFF2-40B4-BE49-F238E27FC236}">
                <a16:creationId xmlns:a16="http://schemas.microsoft.com/office/drawing/2014/main" id="{3BB7C338-04CE-47F7-9EA8-8E4D011EBA0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33680" y="1869694"/>
            <a:ext cx="5760720" cy="3528441"/>
          </a:xfrm>
          <a:prstGeom prst="rect">
            <a:avLst/>
          </a:prstGeom>
          <a:solidFill>
            <a:srgbClr val="FFFFFF"/>
          </a:solidFill>
        </p:spPr>
      </p:pic>
      <p:sp>
        <p:nvSpPr>
          <p:cNvPr id="1030" name="Content Placeholder 3">
            <a:extLst>
              <a:ext uri="{FF2B5EF4-FFF2-40B4-BE49-F238E27FC236}">
                <a16:creationId xmlns:a16="http://schemas.microsoft.com/office/drawing/2014/main" id="{639D9DFD-8B11-4B2A-A4E9-13C6A481D9B5}"/>
              </a:ext>
            </a:extLst>
          </p:cNvPr>
          <p:cNvSpPr>
            <a:spLocks noGrp="1"/>
          </p:cNvSpPr>
          <p:nvPr>
            <p:ph sz="half" idx="2"/>
          </p:nvPr>
        </p:nvSpPr>
        <p:spPr>
          <a:xfrm>
            <a:off x="5994401" y="1137919"/>
            <a:ext cx="6167120" cy="5340351"/>
          </a:xfrm>
        </p:spPr>
        <p:txBody>
          <a:bodyPr>
            <a:normAutofit fontScale="85000" lnSpcReduction="20000"/>
          </a:bodyPr>
          <a:lstStyle/>
          <a:p>
            <a:r>
              <a:rPr lang="en-US" dirty="0"/>
              <a:t>Both satellites view the targets off nadir</a:t>
            </a:r>
          </a:p>
          <a:p>
            <a:pPr marL="0" indent="0">
              <a:buNone/>
            </a:pPr>
            <a:endParaRPr lang="en-US" dirty="0"/>
          </a:p>
          <a:p>
            <a:r>
              <a:rPr lang="en-US" dirty="0"/>
              <a:t>One will see the same target displacement when play two images due to perspective change</a:t>
            </a:r>
          </a:p>
          <a:p>
            <a:pPr lvl="1"/>
            <a:r>
              <a:rPr lang="en-US" dirty="0"/>
              <a:t>Clouds </a:t>
            </a:r>
          </a:p>
          <a:p>
            <a:pPr lvl="1"/>
            <a:r>
              <a:rPr lang="en-US" dirty="0"/>
              <a:t>Terrain   </a:t>
            </a:r>
          </a:p>
          <a:p>
            <a:endParaRPr lang="en-US" dirty="0"/>
          </a:p>
          <a:p>
            <a:r>
              <a:rPr lang="en-US" dirty="0"/>
              <a:t>The displacement is determined by</a:t>
            </a:r>
            <a:r>
              <a:rPr lang="en-US" dirty="0">
                <a:solidFill>
                  <a:srgbClr val="FF0000"/>
                </a:solidFill>
              </a:rPr>
              <a:t> view perspective</a:t>
            </a:r>
            <a:r>
              <a:rPr lang="en-US" dirty="0"/>
              <a:t> (known) and </a:t>
            </a:r>
            <a:r>
              <a:rPr lang="en-US" dirty="0">
                <a:solidFill>
                  <a:srgbClr val="FF0000"/>
                </a:solidFill>
              </a:rPr>
              <a:t>target altitude</a:t>
            </a:r>
            <a:r>
              <a:rPr lang="en-US" dirty="0"/>
              <a:t> (unknow)</a:t>
            </a:r>
          </a:p>
          <a:p>
            <a:endParaRPr lang="en-US" dirty="0"/>
          </a:p>
          <a:p>
            <a:r>
              <a:rPr lang="en-US" dirty="0"/>
              <a:t>Wrong collocation if only use latitude and longitude collocation, especially at cloud edge: one see cloud target, and another see  surface target  </a:t>
            </a:r>
          </a:p>
          <a:p>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66C53C8-6CA8-423C-B682-265161C45798}"/>
              </a:ext>
            </a:extLst>
          </p:cNvPr>
          <p:cNvSpPr>
            <a:spLocks noGrp="1"/>
          </p:cNvSpPr>
          <p:nvPr>
            <p:ph type="sldNum" sz="quarter" idx="12"/>
          </p:nvPr>
        </p:nvSpPr>
        <p:spPr>
          <a:xfrm>
            <a:off x="9316720" y="6478271"/>
            <a:ext cx="2844800" cy="365125"/>
          </a:xfrm>
        </p:spPr>
        <p:txBody>
          <a:bodyPr anchor="ctr">
            <a:normAutofit/>
          </a:bodyPr>
          <a:lstStyle/>
          <a:p>
            <a:pPr>
              <a:spcAft>
                <a:spcPts val="600"/>
              </a:spcAft>
            </a:pPr>
            <a:fld id="{96E36F11-A39A-294D-A59D-6180D50ED29D}" type="slidenum">
              <a:rPr lang="en-US" smtClean="0"/>
              <a:pPr>
                <a:spcAft>
                  <a:spcPts val="600"/>
                </a:spcAft>
              </a:pPr>
              <a:t>4</a:t>
            </a:fld>
            <a:endParaRPr lang="en-US"/>
          </a:p>
        </p:txBody>
      </p:sp>
      <p:sp>
        <p:nvSpPr>
          <p:cNvPr id="3" name="TextBox 2">
            <a:extLst>
              <a:ext uri="{FF2B5EF4-FFF2-40B4-BE49-F238E27FC236}">
                <a16:creationId xmlns:a16="http://schemas.microsoft.com/office/drawing/2014/main" id="{C6A37894-6712-45FA-B8A1-784B55FC7CA2}"/>
              </a:ext>
            </a:extLst>
          </p:cNvPr>
          <p:cNvSpPr txBox="1"/>
          <p:nvPr/>
        </p:nvSpPr>
        <p:spPr>
          <a:xfrm>
            <a:off x="233680" y="5521325"/>
            <a:ext cx="4948030" cy="646331"/>
          </a:xfrm>
          <a:prstGeom prst="rect">
            <a:avLst/>
          </a:prstGeom>
          <a:noFill/>
        </p:spPr>
        <p:txBody>
          <a:bodyPr wrap="square" rtlCol="0">
            <a:spAutoFit/>
          </a:bodyPr>
          <a:lstStyle/>
          <a:p>
            <a:r>
              <a:rPr lang="en-US" sz="1200" dirty="0" err="1"/>
              <a:t>Merucci</a:t>
            </a:r>
            <a:r>
              <a:rPr lang="en-US" sz="1200" dirty="0"/>
              <a:t>, L.; </a:t>
            </a:r>
            <a:r>
              <a:rPr lang="en-US" sz="1200" dirty="0" err="1"/>
              <a:t>Zakšek</a:t>
            </a:r>
            <a:r>
              <a:rPr lang="en-US" sz="1200" dirty="0"/>
              <a:t>, K.; </a:t>
            </a:r>
            <a:r>
              <a:rPr lang="en-US" sz="1200" dirty="0" err="1"/>
              <a:t>Carboni</a:t>
            </a:r>
            <a:r>
              <a:rPr lang="en-US" sz="1200" dirty="0"/>
              <a:t>, E.; </a:t>
            </a:r>
            <a:r>
              <a:rPr lang="en-US" sz="1200" dirty="0" err="1"/>
              <a:t>Corradini</a:t>
            </a:r>
            <a:r>
              <a:rPr lang="en-US" sz="1200" dirty="0"/>
              <a:t>, S. Stereoscopic Estimation of Volcanic Ash Cloud-Top Height from Two Geostationary Satellites. </a:t>
            </a:r>
            <a:r>
              <a:rPr lang="en-US" sz="1200" i="1" dirty="0"/>
              <a:t>Remote Sens.</a:t>
            </a:r>
            <a:r>
              <a:rPr lang="en-US" sz="1200" dirty="0"/>
              <a:t> </a:t>
            </a:r>
            <a:r>
              <a:rPr lang="en-US" sz="1200" b="1" dirty="0"/>
              <a:t>2016</a:t>
            </a:r>
            <a:r>
              <a:rPr lang="en-US" sz="1200" dirty="0"/>
              <a:t>, </a:t>
            </a:r>
            <a:r>
              <a:rPr lang="en-US" sz="1200" i="1" dirty="0"/>
              <a:t>8</a:t>
            </a:r>
            <a:r>
              <a:rPr lang="en-US" sz="1200" dirty="0"/>
              <a:t>, 206.</a:t>
            </a:r>
          </a:p>
        </p:txBody>
      </p:sp>
    </p:spTree>
    <p:extLst>
      <p:ext uri="{BB962C8B-B14F-4D97-AF65-F5344CB8AC3E}">
        <p14:creationId xmlns:p14="http://schemas.microsoft.com/office/powerpoint/2010/main" val="350253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C65F-2F2A-4389-9943-A905EFF26D5D}"/>
              </a:ext>
            </a:extLst>
          </p:cNvPr>
          <p:cNvSpPr>
            <a:spLocks noGrp="1"/>
          </p:cNvSpPr>
          <p:nvPr>
            <p:ph type="title"/>
          </p:nvPr>
        </p:nvSpPr>
        <p:spPr/>
        <p:txBody>
          <a:bodyPr/>
          <a:lstStyle/>
          <a:p>
            <a:r>
              <a:rPr lang="en-US" dirty="0" err="1"/>
              <a:t>CrIS</a:t>
            </a:r>
            <a:r>
              <a:rPr lang="en-US" dirty="0"/>
              <a:t> vs GOES Zenith Angle  </a:t>
            </a:r>
          </a:p>
        </p:txBody>
      </p:sp>
      <p:pic>
        <p:nvPicPr>
          <p:cNvPr id="7" name="Content Placeholder 6">
            <a:extLst>
              <a:ext uri="{FF2B5EF4-FFF2-40B4-BE49-F238E27FC236}">
                <a16:creationId xmlns:a16="http://schemas.microsoft.com/office/drawing/2014/main" id="{370724A4-AB22-412D-A3E7-9E5EA1CEBC59}"/>
              </a:ext>
            </a:extLst>
          </p:cNvPr>
          <p:cNvPicPr>
            <a:picLocks noGrp="1" noChangeAspect="1"/>
          </p:cNvPicPr>
          <p:nvPr>
            <p:ph idx="1"/>
          </p:nvPr>
        </p:nvPicPr>
        <p:blipFill>
          <a:blip r:embed="rId2"/>
          <a:stretch>
            <a:fillRect/>
          </a:stretch>
        </p:blipFill>
        <p:spPr>
          <a:xfrm>
            <a:off x="715398" y="1500466"/>
            <a:ext cx="5610281" cy="3857068"/>
          </a:xfrm>
        </p:spPr>
      </p:pic>
      <p:sp>
        <p:nvSpPr>
          <p:cNvPr id="4" name="Slide Number Placeholder 3">
            <a:extLst>
              <a:ext uri="{FF2B5EF4-FFF2-40B4-BE49-F238E27FC236}">
                <a16:creationId xmlns:a16="http://schemas.microsoft.com/office/drawing/2014/main" id="{C096C353-8901-4AFD-80A2-5937FB0351FC}"/>
              </a:ext>
            </a:extLst>
          </p:cNvPr>
          <p:cNvSpPr>
            <a:spLocks noGrp="1"/>
          </p:cNvSpPr>
          <p:nvPr>
            <p:ph type="sldNum" sz="quarter" idx="12"/>
          </p:nvPr>
        </p:nvSpPr>
        <p:spPr/>
        <p:txBody>
          <a:bodyPr/>
          <a:lstStyle/>
          <a:p>
            <a:fld id="{96E36F11-A39A-294D-A59D-6180D50ED29D}" type="slidenum">
              <a:rPr lang="en-US" smtClean="0"/>
              <a:pPr/>
              <a:t>5</a:t>
            </a:fld>
            <a:endParaRPr lang="en-US"/>
          </a:p>
        </p:txBody>
      </p:sp>
      <p:pic>
        <p:nvPicPr>
          <p:cNvPr id="5" name="Content Placeholder 5">
            <a:extLst>
              <a:ext uri="{FF2B5EF4-FFF2-40B4-BE49-F238E27FC236}">
                <a16:creationId xmlns:a16="http://schemas.microsoft.com/office/drawing/2014/main" id="{63E92786-43C5-480A-846A-62FA355BE0A3}"/>
              </a:ext>
            </a:extLst>
          </p:cNvPr>
          <p:cNvPicPr>
            <a:picLocks noChangeAspect="1"/>
          </p:cNvPicPr>
          <p:nvPr/>
        </p:nvPicPr>
        <p:blipFill>
          <a:blip r:embed="rId3"/>
          <a:stretch>
            <a:fillRect/>
          </a:stretch>
        </p:blipFill>
        <p:spPr>
          <a:xfrm>
            <a:off x="6236340" y="1242645"/>
            <a:ext cx="5388980" cy="4041735"/>
          </a:xfrm>
          <a:prstGeom prst="rect">
            <a:avLst/>
          </a:prstGeom>
        </p:spPr>
      </p:pic>
      <p:sp>
        <p:nvSpPr>
          <p:cNvPr id="8" name="TextBox 7">
            <a:extLst>
              <a:ext uri="{FF2B5EF4-FFF2-40B4-BE49-F238E27FC236}">
                <a16:creationId xmlns:a16="http://schemas.microsoft.com/office/drawing/2014/main" id="{700CF54A-620E-47F5-9F69-C0CA2795C5ED}"/>
              </a:ext>
            </a:extLst>
          </p:cNvPr>
          <p:cNvSpPr txBox="1"/>
          <p:nvPr/>
        </p:nvSpPr>
        <p:spPr>
          <a:xfrm>
            <a:off x="1601007" y="1611978"/>
            <a:ext cx="1872372" cy="369332"/>
          </a:xfrm>
          <a:prstGeom prst="rect">
            <a:avLst/>
          </a:prstGeom>
          <a:noFill/>
        </p:spPr>
        <p:txBody>
          <a:bodyPr wrap="none" rtlCol="0">
            <a:spAutoFit/>
          </a:bodyPr>
          <a:lstStyle/>
          <a:p>
            <a:r>
              <a:rPr lang="en-US" dirty="0" err="1"/>
              <a:t>CrIS</a:t>
            </a:r>
            <a:r>
              <a:rPr lang="en-US" dirty="0"/>
              <a:t> Zenith Angles</a:t>
            </a:r>
          </a:p>
        </p:txBody>
      </p:sp>
      <p:sp>
        <p:nvSpPr>
          <p:cNvPr id="16" name="TextBox 15">
            <a:extLst>
              <a:ext uri="{FF2B5EF4-FFF2-40B4-BE49-F238E27FC236}">
                <a16:creationId xmlns:a16="http://schemas.microsoft.com/office/drawing/2014/main" id="{1946459C-2BD0-4374-908A-80BD462BB6D3}"/>
              </a:ext>
            </a:extLst>
          </p:cNvPr>
          <p:cNvSpPr txBox="1"/>
          <p:nvPr/>
        </p:nvSpPr>
        <p:spPr>
          <a:xfrm>
            <a:off x="1010438" y="5483523"/>
            <a:ext cx="10451804" cy="830997"/>
          </a:xfrm>
          <a:prstGeom prst="rect">
            <a:avLst/>
          </a:prstGeom>
          <a:noFill/>
        </p:spPr>
        <p:txBody>
          <a:bodyPr wrap="square" rtlCol="0">
            <a:spAutoFit/>
          </a:bodyPr>
          <a:lstStyle/>
          <a:p>
            <a:r>
              <a:rPr lang="en-US" sz="2400" dirty="0"/>
              <a:t>Most of GEO-LEO collocated observations are off-nadir and thus parallax effects are unavoidable.   </a:t>
            </a:r>
          </a:p>
        </p:txBody>
      </p:sp>
    </p:spTree>
    <p:extLst>
      <p:ext uri="{BB962C8B-B14F-4D97-AF65-F5344CB8AC3E}">
        <p14:creationId xmlns:p14="http://schemas.microsoft.com/office/powerpoint/2010/main" val="349168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A2C4-F4FD-4EE1-AA4F-4792242BAD6F}"/>
              </a:ext>
            </a:extLst>
          </p:cNvPr>
          <p:cNvSpPr>
            <a:spLocks noGrp="1"/>
          </p:cNvSpPr>
          <p:nvPr>
            <p:ph type="title"/>
          </p:nvPr>
        </p:nvSpPr>
        <p:spPr/>
        <p:txBody>
          <a:bodyPr/>
          <a:lstStyle/>
          <a:p>
            <a:r>
              <a:rPr lang="en-US" dirty="0"/>
              <a:t>Current Collocation Procedures </a:t>
            </a:r>
          </a:p>
        </p:txBody>
      </p:sp>
      <p:sp>
        <p:nvSpPr>
          <p:cNvPr id="3" name="Content Placeholder 2">
            <a:extLst>
              <a:ext uri="{FF2B5EF4-FFF2-40B4-BE49-F238E27FC236}">
                <a16:creationId xmlns:a16="http://schemas.microsoft.com/office/drawing/2014/main" id="{CB69A0EA-B408-46E7-AFF8-6F5F0E4C94D7}"/>
              </a:ext>
            </a:extLst>
          </p:cNvPr>
          <p:cNvSpPr>
            <a:spLocks noGrp="1"/>
          </p:cNvSpPr>
          <p:nvPr>
            <p:ph idx="1"/>
          </p:nvPr>
        </p:nvSpPr>
        <p:spPr>
          <a:xfrm>
            <a:off x="351692" y="1026159"/>
            <a:ext cx="6096000" cy="5452743"/>
          </a:xfrm>
        </p:spPr>
        <p:txBody>
          <a:bodyPr>
            <a:normAutofit fontScale="92500"/>
          </a:bodyPr>
          <a:lstStyle/>
          <a:p>
            <a:r>
              <a:rPr lang="en-US" dirty="0"/>
              <a:t>Using time constrains to find the matched GEO and LEO files (5 minutes) </a:t>
            </a:r>
          </a:p>
          <a:p>
            <a:endParaRPr lang="en-US" dirty="0"/>
          </a:p>
          <a:p>
            <a:r>
              <a:rPr lang="en-US" dirty="0"/>
              <a:t>Using latitude and longitude from both GEO and LEO  to find the collocated pixels</a:t>
            </a:r>
          </a:p>
          <a:p>
            <a:pPr lvl="1"/>
            <a:r>
              <a:rPr lang="en-US" dirty="0"/>
              <a:t>Can speed up using K-D tree</a:t>
            </a:r>
          </a:p>
          <a:p>
            <a:endParaRPr lang="en-US" dirty="0"/>
          </a:p>
          <a:p>
            <a:r>
              <a:rPr lang="en-US" dirty="0"/>
              <a:t>Using zenith angle relative difference as a constrain for angle match. </a:t>
            </a:r>
          </a:p>
          <a:p>
            <a:endParaRPr lang="en-US" dirty="0"/>
          </a:p>
          <a:p>
            <a:r>
              <a:rPr lang="en-US" dirty="0"/>
              <a:t>Other constrains: not discussed here      </a:t>
            </a:r>
          </a:p>
        </p:txBody>
      </p:sp>
      <p:sp>
        <p:nvSpPr>
          <p:cNvPr id="4" name="Slide Number Placeholder 3">
            <a:extLst>
              <a:ext uri="{FF2B5EF4-FFF2-40B4-BE49-F238E27FC236}">
                <a16:creationId xmlns:a16="http://schemas.microsoft.com/office/drawing/2014/main" id="{292CF6AE-2670-4182-A590-C6BA83B261D8}"/>
              </a:ext>
            </a:extLst>
          </p:cNvPr>
          <p:cNvSpPr>
            <a:spLocks noGrp="1"/>
          </p:cNvSpPr>
          <p:nvPr>
            <p:ph type="sldNum" sz="quarter" idx="12"/>
          </p:nvPr>
        </p:nvSpPr>
        <p:spPr/>
        <p:txBody>
          <a:bodyPr/>
          <a:lstStyle/>
          <a:p>
            <a:fld id="{96E36F11-A39A-294D-A59D-6180D50ED29D}" type="slidenum">
              <a:rPr lang="en-US" smtClean="0"/>
              <a:pPr/>
              <a:t>6</a:t>
            </a:fld>
            <a:endParaRPr lang="en-US"/>
          </a:p>
        </p:txBody>
      </p:sp>
      <p:pic>
        <p:nvPicPr>
          <p:cNvPr id="5" name="Content Placeholder 6">
            <a:extLst>
              <a:ext uri="{FF2B5EF4-FFF2-40B4-BE49-F238E27FC236}">
                <a16:creationId xmlns:a16="http://schemas.microsoft.com/office/drawing/2014/main" id="{8659EF7D-70E5-41AD-821F-3E241C7EB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083" y="1439881"/>
            <a:ext cx="5304317" cy="3978238"/>
          </a:xfrm>
          <a:prstGeom prst="rect">
            <a:avLst/>
          </a:prstGeom>
        </p:spPr>
      </p:pic>
    </p:spTree>
    <p:extLst>
      <p:ext uri="{BB962C8B-B14F-4D97-AF65-F5344CB8AC3E}">
        <p14:creationId xmlns:p14="http://schemas.microsoft.com/office/powerpoint/2010/main" val="369426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D7AEF4F-6A5A-47CF-9EF3-11B161E6266A}"/>
              </a:ext>
            </a:extLst>
          </p:cNvPr>
          <p:cNvPicPr>
            <a:picLocks noGrp="1" noChangeAspect="1"/>
          </p:cNvPicPr>
          <p:nvPr>
            <p:ph idx="1"/>
          </p:nvPr>
        </p:nvPicPr>
        <p:blipFill rotWithShape="1">
          <a:blip r:embed="rId2"/>
          <a:srcRect l="18923" r="19592"/>
          <a:stretch/>
        </p:blipFill>
        <p:spPr>
          <a:xfrm>
            <a:off x="1" y="28576"/>
            <a:ext cx="2617378" cy="2926659"/>
          </a:xfrm>
        </p:spPr>
      </p:pic>
      <p:sp>
        <p:nvSpPr>
          <p:cNvPr id="2" name="Title 1">
            <a:extLst>
              <a:ext uri="{FF2B5EF4-FFF2-40B4-BE49-F238E27FC236}">
                <a16:creationId xmlns:a16="http://schemas.microsoft.com/office/drawing/2014/main" id="{8E4D34E5-B46F-420E-8CB4-F6BCDB5BAA6F}"/>
              </a:ext>
            </a:extLst>
          </p:cNvPr>
          <p:cNvSpPr>
            <a:spLocks noGrp="1"/>
          </p:cNvSpPr>
          <p:nvPr>
            <p:ph type="title"/>
          </p:nvPr>
        </p:nvSpPr>
        <p:spPr/>
        <p:txBody>
          <a:bodyPr>
            <a:normAutofit fontScale="90000"/>
          </a:bodyPr>
          <a:lstStyle/>
          <a:p>
            <a:r>
              <a:rPr lang="en-US" dirty="0"/>
              <a:t>Example : </a:t>
            </a:r>
            <a:r>
              <a:rPr lang="en-US" dirty="0" err="1"/>
              <a:t>CrIS</a:t>
            </a:r>
            <a:r>
              <a:rPr lang="en-US" dirty="0"/>
              <a:t> and ABI Collocation</a:t>
            </a:r>
            <a:br>
              <a:rPr lang="en-US" dirty="0"/>
            </a:br>
            <a:r>
              <a:rPr lang="en-US" dirty="0"/>
              <a:t>(away from nadir)</a:t>
            </a:r>
          </a:p>
        </p:txBody>
      </p:sp>
      <p:sp>
        <p:nvSpPr>
          <p:cNvPr id="4" name="Slide Number Placeholder 3">
            <a:extLst>
              <a:ext uri="{FF2B5EF4-FFF2-40B4-BE49-F238E27FC236}">
                <a16:creationId xmlns:a16="http://schemas.microsoft.com/office/drawing/2014/main" id="{513B3534-79E6-4917-85CC-F112AA6B6ED2}"/>
              </a:ext>
            </a:extLst>
          </p:cNvPr>
          <p:cNvSpPr>
            <a:spLocks noGrp="1"/>
          </p:cNvSpPr>
          <p:nvPr>
            <p:ph type="sldNum" sz="quarter" idx="12"/>
          </p:nvPr>
        </p:nvSpPr>
        <p:spPr/>
        <p:txBody>
          <a:bodyPr/>
          <a:lstStyle/>
          <a:p>
            <a:fld id="{96E36F11-A39A-294D-A59D-6180D50ED29D}" type="slidenum">
              <a:rPr lang="en-US" smtClean="0"/>
              <a:pPr/>
              <a:t>7</a:t>
            </a:fld>
            <a:endParaRPr lang="en-US"/>
          </a:p>
        </p:txBody>
      </p:sp>
      <p:pic>
        <p:nvPicPr>
          <p:cNvPr id="8" name="Picture 7">
            <a:extLst>
              <a:ext uri="{FF2B5EF4-FFF2-40B4-BE49-F238E27FC236}">
                <a16:creationId xmlns:a16="http://schemas.microsoft.com/office/drawing/2014/main" id="{A9A88669-3A83-4AB5-8244-C2C9999227EF}"/>
              </a:ext>
            </a:extLst>
          </p:cNvPr>
          <p:cNvPicPr>
            <a:picLocks noChangeAspect="1"/>
          </p:cNvPicPr>
          <p:nvPr/>
        </p:nvPicPr>
        <p:blipFill>
          <a:blip r:embed="rId3"/>
          <a:stretch>
            <a:fillRect/>
          </a:stretch>
        </p:blipFill>
        <p:spPr>
          <a:xfrm>
            <a:off x="2508757" y="1602093"/>
            <a:ext cx="6028956" cy="5227331"/>
          </a:xfrm>
          <a:prstGeom prst="rect">
            <a:avLst/>
          </a:prstGeom>
        </p:spPr>
      </p:pic>
      <p:pic>
        <p:nvPicPr>
          <p:cNvPr id="10" name="Picture 9">
            <a:extLst>
              <a:ext uri="{FF2B5EF4-FFF2-40B4-BE49-F238E27FC236}">
                <a16:creationId xmlns:a16="http://schemas.microsoft.com/office/drawing/2014/main" id="{D2BF398B-B2C8-4152-91CC-A888834D1B25}"/>
              </a:ext>
            </a:extLst>
          </p:cNvPr>
          <p:cNvPicPr>
            <a:picLocks noChangeAspect="1"/>
          </p:cNvPicPr>
          <p:nvPr/>
        </p:nvPicPr>
        <p:blipFill rotWithShape="1">
          <a:blip r:embed="rId4"/>
          <a:srcRect l="18078" r="18521"/>
          <a:stretch/>
        </p:blipFill>
        <p:spPr>
          <a:xfrm>
            <a:off x="7259095" y="1569958"/>
            <a:ext cx="4879897" cy="5291599"/>
          </a:xfrm>
          <a:prstGeom prst="rect">
            <a:avLst/>
          </a:prstGeom>
        </p:spPr>
      </p:pic>
      <p:sp>
        <p:nvSpPr>
          <p:cNvPr id="11" name="TextBox 10">
            <a:extLst>
              <a:ext uri="{FF2B5EF4-FFF2-40B4-BE49-F238E27FC236}">
                <a16:creationId xmlns:a16="http://schemas.microsoft.com/office/drawing/2014/main" id="{96F05B54-B6E9-4F6B-AB85-9301DD50E76E}"/>
              </a:ext>
            </a:extLst>
          </p:cNvPr>
          <p:cNvSpPr txBox="1"/>
          <p:nvPr/>
        </p:nvSpPr>
        <p:spPr>
          <a:xfrm>
            <a:off x="3797300" y="6311822"/>
            <a:ext cx="1866900" cy="369332"/>
          </a:xfrm>
          <a:prstGeom prst="rect">
            <a:avLst/>
          </a:prstGeom>
          <a:noFill/>
        </p:spPr>
        <p:txBody>
          <a:bodyPr wrap="square" rtlCol="0">
            <a:spAutoFit/>
          </a:bodyPr>
          <a:lstStyle/>
          <a:p>
            <a:r>
              <a:rPr lang="en-US" b="1" dirty="0" err="1"/>
              <a:t>CrIS</a:t>
            </a:r>
            <a:endParaRPr lang="en-US" b="1" dirty="0"/>
          </a:p>
        </p:txBody>
      </p:sp>
      <p:sp>
        <p:nvSpPr>
          <p:cNvPr id="12" name="TextBox 11">
            <a:extLst>
              <a:ext uri="{FF2B5EF4-FFF2-40B4-BE49-F238E27FC236}">
                <a16:creationId xmlns:a16="http://schemas.microsoft.com/office/drawing/2014/main" id="{9E772A12-09E9-4A18-9B66-EF1A142E439C}"/>
              </a:ext>
            </a:extLst>
          </p:cNvPr>
          <p:cNvSpPr txBox="1"/>
          <p:nvPr/>
        </p:nvSpPr>
        <p:spPr>
          <a:xfrm>
            <a:off x="7899908" y="6311822"/>
            <a:ext cx="1866900" cy="369332"/>
          </a:xfrm>
          <a:prstGeom prst="rect">
            <a:avLst/>
          </a:prstGeom>
          <a:noFill/>
        </p:spPr>
        <p:txBody>
          <a:bodyPr wrap="square" rtlCol="0">
            <a:spAutoFit/>
          </a:bodyPr>
          <a:lstStyle/>
          <a:p>
            <a:r>
              <a:rPr lang="en-US" b="1" dirty="0"/>
              <a:t>GOES ABI</a:t>
            </a:r>
          </a:p>
        </p:txBody>
      </p:sp>
    </p:spTree>
    <p:extLst>
      <p:ext uri="{BB962C8B-B14F-4D97-AF65-F5344CB8AC3E}">
        <p14:creationId xmlns:p14="http://schemas.microsoft.com/office/powerpoint/2010/main" val="198172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D7AEF4F-6A5A-47CF-9EF3-11B161E6266A}"/>
              </a:ext>
            </a:extLst>
          </p:cNvPr>
          <p:cNvPicPr>
            <a:picLocks noGrp="1" noChangeAspect="1"/>
          </p:cNvPicPr>
          <p:nvPr>
            <p:ph idx="1"/>
          </p:nvPr>
        </p:nvPicPr>
        <p:blipFill rotWithShape="1">
          <a:blip r:embed="rId2"/>
          <a:srcRect l="18923" r="19592"/>
          <a:stretch/>
        </p:blipFill>
        <p:spPr>
          <a:xfrm>
            <a:off x="1" y="28576"/>
            <a:ext cx="2617378" cy="2926659"/>
          </a:xfrm>
        </p:spPr>
      </p:pic>
      <p:sp>
        <p:nvSpPr>
          <p:cNvPr id="2" name="Title 1">
            <a:extLst>
              <a:ext uri="{FF2B5EF4-FFF2-40B4-BE49-F238E27FC236}">
                <a16:creationId xmlns:a16="http://schemas.microsoft.com/office/drawing/2014/main" id="{8E4D34E5-B46F-420E-8CB4-F6BCDB5BAA6F}"/>
              </a:ext>
            </a:extLst>
          </p:cNvPr>
          <p:cNvSpPr>
            <a:spLocks noGrp="1"/>
          </p:cNvSpPr>
          <p:nvPr>
            <p:ph type="title"/>
          </p:nvPr>
        </p:nvSpPr>
        <p:spPr/>
        <p:txBody>
          <a:bodyPr>
            <a:normAutofit fontScale="90000"/>
          </a:bodyPr>
          <a:lstStyle/>
          <a:p>
            <a:r>
              <a:rPr lang="en-US" dirty="0"/>
              <a:t>Example : </a:t>
            </a:r>
            <a:r>
              <a:rPr lang="en-US" dirty="0" err="1"/>
              <a:t>CrIS</a:t>
            </a:r>
            <a:r>
              <a:rPr lang="en-US" dirty="0"/>
              <a:t> and ABI Collocation</a:t>
            </a:r>
            <a:br>
              <a:rPr lang="en-US" dirty="0"/>
            </a:br>
            <a:r>
              <a:rPr lang="en-US" dirty="0"/>
              <a:t>(away from nadir)</a:t>
            </a:r>
          </a:p>
        </p:txBody>
      </p:sp>
      <p:sp>
        <p:nvSpPr>
          <p:cNvPr id="4" name="Slide Number Placeholder 3">
            <a:extLst>
              <a:ext uri="{FF2B5EF4-FFF2-40B4-BE49-F238E27FC236}">
                <a16:creationId xmlns:a16="http://schemas.microsoft.com/office/drawing/2014/main" id="{513B3534-79E6-4917-85CC-F112AA6B6ED2}"/>
              </a:ext>
            </a:extLst>
          </p:cNvPr>
          <p:cNvSpPr>
            <a:spLocks noGrp="1"/>
          </p:cNvSpPr>
          <p:nvPr>
            <p:ph type="sldNum" sz="quarter" idx="12"/>
          </p:nvPr>
        </p:nvSpPr>
        <p:spPr/>
        <p:txBody>
          <a:bodyPr/>
          <a:lstStyle/>
          <a:p>
            <a:fld id="{96E36F11-A39A-294D-A59D-6180D50ED29D}" type="slidenum">
              <a:rPr lang="en-US" smtClean="0"/>
              <a:pPr/>
              <a:t>8</a:t>
            </a:fld>
            <a:endParaRPr lang="en-US"/>
          </a:p>
        </p:txBody>
      </p:sp>
      <p:pic>
        <p:nvPicPr>
          <p:cNvPr id="8" name="Picture 7">
            <a:extLst>
              <a:ext uri="{FF2B5EF4-FFF2-40B4-BE49-F238E27FC236}">
                <a16:creationId xmlns:a16="http://schemas.microsoft.com/office/drawing/2014/main" id="{A9A88669-3A83-4AB5-8244-C2C9999227EF}"/>
              </a:ext>
            </a:extLst>
          </p:cNvPr>
          <p:cNvPicPr>
            <a:picLocks noChangeAspect="1"/>
          </p:cNvPicPr>
          <p:nvPr/>
        </p:nvPicPr>
        <p:blipFill>
          <a:blip r:embed="rId3"/>
          <a:stretch>
            <a:fillRect/>
          </a:stretch>
        </p:blipFill>
        <p:spPr>
          <a:xfrm>
            <a:off x="2508757" y="1602093"/>
            <a:ext cx="6028956" cy="5227331"/>
          </a:xfrm>
          <a:prstGeom prst="rect">
            <a:avLst/>
          </a:prstGeom>
        </p:spPr>
      </p:pic>
      <p:pic>
        <p:nvPicPr>
          <p:cNvPr id="5" name="Picture 4">
            <a:extLst>
              <a:ext uri="{FF2B5EF4-FFF2-40B4-BE49-F238E27FC236}">
                <a16:creationId xmlns:a16="http://schemas.microsoft.com/office/drawing/2014/main" id="{E223F69D-6D4F-49AF-8846-3B6E0D9F170D}"/>
              </a:ext>
            </a:extLst>
          </p:cNvPr>
          <p:cNvPicPr>
            <a:picLocks noChangeAspect="1"/>
          </p:cNvPicPr>
          <p:nvPr/>
        </p:nvPicPr>
        <p:blipFill rotWithShape="1">
          <a:blip r:embed="rId4"/>
          <a:srcRect l="18297" r="18339"/>
          <a:stretch/>
        </p:blipFill>
        <p:spPr>
          <a:xfrm>
            <a:off x="7272676" y="1562337"/>
            <a:ext cx="4844082" cy="5255907"/>
          </a:xfrm>
          <a:prstGeom prst="rect">
            <a:avLst/>
          </a:prstGeom>
        </p:spPr>
      </p:pic>
      <p:sp>
        <p:nvSpPr>
          <p:cNvPr id="9" name="TextBox 8">
            <a:extLst>
              <a:ext uri="{FF2B5EF4-FFF2-40B4-BE49-F238E27FC236}">
                <a16:creationId xmlns:a16="http://schemas.microsoft.com/office/drawing/2014/main" id="{7C5B3667-3B30-4CA0-8334-E546A9F4B87A}"/>
              </a:ext>
            </a:extLst>
          </p:cNvPr>
          <p:cNvSpPr txBox="1"/>
          <p:nvPr/>
        </p:nvSpPr>
        <p:spPr>
          <a:xfrm>
            <a:off x="3797300" y="6311822"/>
            <a:ext cx="1866900" cy="369332"/>
          </a:xfrm>
          <a:prstGeom prst="rect">
            <a:avLst/>
          </a:prstGeom>
          <a:noFill/>
        </p:spPr>
        <p:txBody>
          <a:bodyPr wrap="square" rtlCol="0">
            <a:spAutoFit/>
          </a:bodyPr>
          <a:lstStyle/>
          <a:p>
            <a:r>
              <a:rPr lang="en-US" b="1" dirty="0" err="1"/>
              <a:t>CrIS</a:t>
            </a:r>
            <a:endParaRPr lang="en-US" b="1" dirty="0"/>
          </a:p>
        </p:txBody>
      </p:sp>
      <p:sp>
        <p:nvSpPr>
          <p:cNvPr id="11" name="TextBox 10">
            <a:extLst>
              <a:ext uri="{FF2B5EF4-FFF2-40B4-BE49-F238E27FC236}">
                <a16:creationId xmlns:a16="http://schemas.microsoft.com/office/drawing/2014/main" id="{7A882BBB-8A6D-4573-A94A-80DD38BA1AC8}"/>
              </a:ext>
            </a:extLst>
          </p:cNvPr>
          <p:cNvSpPr txBox="1"/>
          <p:nvPr/>
        </p:nvSpPr>
        <p:spPr>
          <a:xfrm>
            <a:off x="7899908" y="6311822"/>
            <a:ext cx="1866900" cy="369332"/>
          </a:xfrm>
          <a:prstGeom prst="rect">
            <a:avLst/>
          </a:prstGeom>
          <a:noFill/>
        </p:spPr>
        <p:txBody>
          <a:bodyPr wrap="square" rtlCol="0">
            <a:spAutoFit/>
          </a:bodyPr>
          <a:lstStyle/>
          <a:p>
            <a:r>
              <a:rPr lang="en-US" b="1" dirty="0"/>
              <a:t>Collocated ABI</a:t>
            </a:r>
          </a:p>
        </p:txBody>
      </p:sp>
      <p:sp>
        <p:nvSpPr>
          <p:cNvPr id="3" name="TextBox 2">
            <a:extLst>
              <a:ext uri="{FF2B5EF4-FFF2-40B4-BE49-F238E27FC236}">
                <a16:creationId xmlns:a16="http://schemas.microsoft.com/office/drawing/2014/main" id="{0A2E4F87-99FC-6755-E312-C5CCBBFA37E0}"/>
              </a:ext>
            </a:extLst>
          </p:cNvPr>
          <p:cNvSpPr txBox="1"/>
          <p:nvPr/>
        </p:nvSpPr>
        <p:spPr>
          <a:xfrm>
            <a:off x="0" y="4997302"/>
            <a:ext cx="2617378" cy="646331"/>
          </a:xfrm>
          <a:prstGeom prst="rect">
            <a:avLst/>
          </a:prstGeom>
          <a:noFill/>
        </p:spPr>
        <p:txBody>
          <a:bodyPr wrap="square" rtlCol="0">
            <a:spAutoFit/>
          </a:bodyPr>
          <a:lstStyle/>
          <a:p>
            <a:r>
              <a:rPr lang="en-US" dirty="0"/>
              <a:t>Account for distortion</a:t>
            </a:r>
          </a:p>
          <a:p>
            <a:r>
              <a:rPr lang="en-US" dirty="0"/>
              <a:t>of sounder FOV off nadir.</a:t>
            </a:r>
          </a:p>
        </p:txBody>
      </p:sp>
    </p:spTree>
    <p:extLst>
      <p:ext uri="{BB962C8B-B14F-4D97-AF65-F5344CB8AC3E}">
        <p14:creationId xmlns:p14="http://schemas.microsoft.com/office/powerpoint/2010/main" val="2810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36DB-F505-44BB-AA95-C16B2F13B74E}"/>
              </a:ext>
            </a:extLst>
          </p:cNvPr>
          <p:cNvSpPr>
            <a:spLocks noGrp="1"/>
          </p:cNvSpPr>
          <p:nvPr>
            <p:ph type="title"/>
          </p:nvPr>
        </p:nvSpPr>
        <p:spPr/>
        <p:txBody>
          <a:bodyPr/>
          <a:lstStyle/>
          <a:p>
            <a:r>
              <a:rPr lang="en-US" dirty="0"/>
              <a:t>Collocated Observations</a:t>
            </a:r>
          </a:p>
        </p:txBody>
      </p:sp>
      <p:pic>
        <p:nvPicPr>
          <p:cNvPr id="6" name="Content Placeholder 5">
            <a:extLst>
              <a:ext uri="{FF2B5EF4-FFF2-40B4-BE49-F238E27FC236}">
                <a16:creationId xmlns:a16="http://schemas.microsoft.com/office/drawing/2014/main" id="{0569D23B-2502-4B63-B058-9F525166FDF3}"/>
              </a:ext>
            </a:extLst>
          </p:cNvPr>
          <p:cNvPicPr>
            <a:picLocks noGrp="1" noChangeAspect="1"/>
          </p:cNvPicPr>
          <p:nvPr>
            <p:ph idx="1"/>
          </p:nvPr>
        </p:nvPicPr>
        <p:blipFill rotWithShape="1">
          <a:blip r:embed="rId2"/>
          <a:srcRect l="16475" r="15659"/>
          <a:stretch/>
        </p:blipFill>
        <p:spPr>
          <a:xfrm>
            <a:off x="8208747" y="885824"/>
            <a:ext cx="3068854" cy="3108813"/>
          </a:xfrm>
        </p:spPr>
      </p:pic>
      <p:sp>
        <p:nvSpPr>
          <p:cNvPr id="4" name="Slide Number Placeholder 3">
            <a:extLst>
              <a:ext uri="{FF2B5EF4-FFF2-40B4-BE49-F238E27FC236}">
                <a16:creationId xmlns:a16="http://schemas.microsoft.com/office/drawing/2014/main" id="{6AB3B9D4-30DD-42DE-B974-5E040E471DA6}"/>
              </a:ext>
            </a:extLst>
          </p:cNvPr>
          <p:cNvSpPr>
            <a:spLocks noGrp="1"/>
          </p:cNvSpPr>
          <p:nvPr>
            <p:ph type="sldNum" sz="quarter" idx="12"/>
          </p:nvPr>
        </p:nvSpPr>
        <p:spPr/>
        <p:txBody>
          <a:bodyPr/>
          <a:lstStyle/>
          <a:p>
            <a:fld id="{96E36F11-A39A-294D-A59D-6180D50ED29D}" type="slidenum">
              <a:rPr lang="en-US" smtClean="0"/>
              <a:pPr/>
              <a:t>9</a:t>
            </a:fld>
            <a:endParaRPr lang="en-US"/>
          </a:p>
        </p:txBody>
      </p:sp>
      <p:pic>
        <p:nvPicPr>
          <p:cNvPr id="8" name="Picture 7">
            <a:extLst>
              <a:ext uri="{FF2B5EF4-FFF2-40B4-BE49-F238E27FC236}">
                <a16:creationId xmlns:a16="http://schemas.microsoft.com/office/drawing/2014/main" id="{E1720E27-F2FA-42E6-AACA-94E0A646EFD3}"/>
              </a:ext>
            </a:extLst>
          </p:cNvPr>
          <p:cNvPicPr>
            <a:picLocks noChangeAspect="1"/>
          </p:cNvPicPr>
          <p:nvPr/>
        </p:nvPicPr>
        <p:blipFill>
          <a:blip r:embed="rId3"/>
          <a:stretch>
            <a:fillRect/>
          </a:stretch>
        </p:blipFill>
        <p:spPr>
          <a:xfrm>
            <a:off x="7541575" y="3537438"/>
            <a:ext cx="4403197" cy="3027198"/>
          </a:xfrm>
          <a:prstGeom prst="rect">
            <a:avLst/>
          </a:prstGeom>
        </p:spPr>
      </p:pic>
      <p:sp>
        <p:nvSpPr>
          <p:cNvPr id="9" name="TextBox 8">
            <a:extLst>
              <a:ext uri="{FF2B5EF4-FFF2-40B4-BE49-F238E27FC236}">
                <a16:creationId xmlns:a16="http://schemas.microsoft.com/office/drawing/2014/main" id="{E1BF6318-5A8A-41AD-8D35-B09B339278B5}"/>
              </a:ext>
            </a:extLst>
          </p:cNvPr>
          <p:cNvSpPr txBox="1"/>
          <p:nvPr/>
        </p:nvSpPr>
        <p:spPr>
          <a:xfrm>
            <a:off x="10690196" y="2888712"/>
            <a:ext cx="1174809" cy="369332"/>
          </a:xfrm>
          <a:prstGeom prst="rect">
            <a:avLst/>
          </a:prstGeom>
          <a:noFill/>
        </p:spPr>
        <p:txBody>
          <a:bodyPr wrap="none" rtlCol="0">
            <a:spAutoFit/>
          </a:bodyPr>
          <a:lstStyle/>
          <a:p>
            <a:r>
              <a:rPr lang="en-US" dirty="0"/>
              <a:t>Night time</a:t>
            </a:r>
          </a:p>
        </p:txBody>
      </p:sp>
      <p:sp>
        <p:nvSpPr>
          <p:cNvPr id="10" name="TextBox 9">
            <a:extLst>
              <a:ext uri="{FF2B5EF4-FFF2-40B4-BE49-F238E27FC236}">
                <a16:creationId xmlns:a16="http://schemas.microsoft.com/office/drawing/2014/main" id="{14424ECE-7FAD-406E-A59E-1023BBE28C71}"/>
              </a:ext>
            </a:extLst>
          </p:cNvPr>
          <p:cNvSpPr txBox="1"/>
          <p:nvPr/>
        </p:nvSpPr>
        <p:spPr>
          <a:xfrm>
            <a:off x="10623766" y="5595956"/>
            <a:ext cx="1020344" cy="369332"/>
          </a:xfrm>
          <a:prstGeom prst="rect">
            <a:avLst/>
          </a:prstGeom>
          <a:noFill/>
        </p:spPr>
        <p:txBody>
          <a:bodyPr wrap="none" rtlCol="0">
            <a:spAutoFit/>
          </a:bodyPr>
          <a:lstStyle/>
          <a:p>
            <a:r>
              <a:rPr lang="en-US" dirty="0"/>
              <a:t>Day time</a:t>
            </a:r>
          </a:p>
        </p:txBody>
      </p:sp>
      <p:pic>
        <p:nvPicPr>
          <p:cNvPr id="12" name="Picture 11">
            <a:extLst>
              <a:ext uri="{FF2B5EF4-FFF2-40B4-BE49-F238E27FC236}">
                <a16:creationId xmlns:a16="http://schemas.microsoft.com/office/drawing/2014/main" id="{3B032A0A-D458-4385-8954-C088097852F7}"/>
              </a:ext>
            </a:extLst>
          </p:cNvPr>
          <p:cNvPicPr>
            <a:picLocks noChangeAspect="1"/>
          </p:cNvPicPr>
          <p:nvPr/>
        </p:nvPicPr>
        <p:blipFill>
          <a:blip r:embed="rId4"/>
          <a:stretch>
            <a:fillRect/>
          </a:stretch>
        </p:blipFill>
        <p:spPr>
          <a:xfrm>
            <a:off x="1400205" y="1576046"/>
            <a:ext cx="5705867" cy="3922784"/>
          </a:xfrm>
          <a:prstGeom prst="rect">
            <a:avLst/>
          </a:prstGeom>
        </p:spPr>
      </p:pic>
      <p:sp>
        <p:nvSpPr>
          <p:cNvPr id="13" name="TextBox 12">
            <a:extLst>
              <a:ext uri="{FF2B5EF4-FFF2-40B4-BE49-F238E27FC236}">
                <a16:creationId xmlns:a16="http://schemas.microsoft.com/office/drawing/2014/main" id="{89396CAE-3522-4074-AE9A-DBCB71AB7028}"/>
              </a:ext>
            </a:extLst>
          </p:cNvPr>
          <p:cNvSpPr txBox="1"/>
          <p:nvPr/>
        </p:nvSpPr>
        <p:spPr>
          <a:xfrm>
            <a:off x="2211355" y="5780622"/>
            <a:ext cx="3529877" cy="369332"/>
          </a:xfrm>
          <a:prstGeom prst="rect">
            <a:avLst/>
          </a:prstGeom>
          <a:noFill/>
        </p:spPr>
        <p:txBody>
          <a:bodyPr wrap="none" rtlCol="0">
            <a:spAutoFit/>
          </a:bodyPr>
          <a:lstStyle/>
          <a:p>
            <a:r>
              <a:rPr lang="en-US" dirty="0"/>
              <a:t>For one day’s data: </a:t>
            </a:r>
            <a:r>
              <a:rPr lang="en-US" b="1" dirty="0">
                <a:solidFill>
                  <a:srgbClr val="FF0000"/>
                </a:solidFill>
              </a:rPr>
              <a:t>185760</a:t>
            </a:r>
            <a:r>
              <a:rPr lang="en-US" dirty="0"/>
              <a:t> samples</a:t>
            </a:r>
          </a:p>
        </p:txBody>
      </p:sp>
      <p:sp>
        <p:nvSpPr>
          <p:cNvPr id="14" name="TextBox 13">
            <a:extLst>
              <a:ext uri="{FF2B5EF4-FFF2-40B4-BE49-F238E27FC236}">
                <a16:creationId xmlns:a16="http://schemas.microsoft.com/office/drawing/2014/main" id="{4D9AC754-E74C-4EE2-B3D7-001A6191FD02}"/>
              </a:ext>
            </a:extLst>
          </p:cNvPr>
          <p:cNvSpPr txBox="1"/>
          <p:nvPr/>
        </p:nvSpPr>
        <p:spPr>
          <a:xfrm>
            <a:off x="3769568" y="5270394"/>
            <a:ext cx="1297535" cy="369332"/>
          </a:xfrm>
          <a:prstGeom prst="rect">
            <a:avLst/>
          </a:prstGeom>
          <a:solidFill>
            <a:schemeClr val="bg1"/>
          </a:solidFill>
        </p:spPr>
        <p:txBody>
          <a:bodyPr wrap="none" rtlCol="0">
            <a:spAutoFit/>
          </a:bodyPr>
          <a:lstStyle/>
          <a:p>
            <a:r>
              <a:rPr lang="en-US" dirty="0"/>
              <a:t>GOES BT [K]</a:t>
            </a:r>
          </a:p>
        </p:txBody>
      </p:sp>
      <p:sp>
        <p:nvSpPr>
          <p:cNvPr id="15" name="TextBox 14">
            <a:extLst>
              <a:ext uri="{FF2B5EF4-FFF2-40B4-BE49-F238E27FC236}">
                <a16:creationId xmlns:a16="http://schemas.microsoft.com/office/drawing/2014/main" id="{5CF0ECFD-C0F6-41F4-9D3D-1D30B565D570}"/>
              </a:ext>
            </a:extLst>
          </p:cNvPr>
          <p:cNvSpPr txBox="1"/>
          <p:nvPr/>
        </p:nvSpPr>
        <p:spPr>
          <a:xfrm rot="16200000">
            <a:off x="704722" y="3366281"/>
            <a:ext cx="1150700" cy="369332"/>
          </a:xfrm>
          <a:prstGeom prst="rect">
            <a:avLst/>
          </a:prstGeom>
          <a:solidFill>
            <a:schemeClr val="bg1"/>
          </a:solidFill>
        </p:spPr>
        <p:txBody>
          <a:bodyPr wrap="none" rtlCol="0">
            <a:spAutoFit/>
          </a:bodyPr>
          <a:lstStyle/>
          <a:p>
            <a:r>
              <a:rPr lang="en-US" dirty="0" err="1"/>
              <a:t>CrIS</a:t>
            </a:r>
            <a:r>
              <a:rPr lang="en-US" dirty="0"/>
              <a:t> BT [K]</a:t>
            </a:r>
          </a:p>
        </p:txBody>
      </p:sp>
    </p:spTree>
    <p:extLst>
      <p:ext uri="{BB962C8B-B14F-4D97-AF65-F5344CB8AC3E}">
        <p14:creationId xmlns:p14="http://schemas.microsoft.com/office/powerpoint/2010/main" val="2343791667"/>
      </p:ext>
    </p:extLst>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1B136CF-ACD6-40F1-A501-AC7F17619019}">
  <we:reference id="wa104379504" version="1.0.1.0" store="en-US" storeType="OMEX"/>
  <we:alternateReferences>
    <we:reference id="WA104379504" version="1.0.1.0" store="WA10437950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65172</TotalTime>
  <Words>866</Words>
  <Application>Microsoft Office PowerPoint</Application>
  <PresentationFormat>Widescreen</PresentationFormat>
  <Paragraphs>126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Baskerville Old Face</vt:lpstr>
      <vt:lpstr>Calibri</vt:lpstr>
      <vt:lpstr>Century</vt:lpstr>
      <vt:lpstr>Times New Roman</vt:lpstr>
      <vt:lpstr>NPP_FOR</vt:lpstr>
      <vt:lpstr>  Summary on Angle errors, parallax, and proposed resolutions  </vt:lpstr>
      <vt:lpstr>Background</vt:lpstr>
      <vt:lpstr>Content </vt:lpstr>
      <vt:lpstr>Parallax Effects for Inter-calibration on  Different Platforms  </vt:lpstr>
      <vt:lpstr>CrIS vs GOES Zenith Angle  </vt:lpstr>
      <vt:lpstr>Current Collocation Procedures </vt:lpstr>
      <vt:lpstr>Example : CrIS and ABI Collocation (away from nadir)</vt:lpstr>
      <vt:lpstr>Example : CrIS and ABI Collocation (away from nadir)</vt:lpstr>
      <vt:lpstr>Collocated Observations</vt:lpstr>
      <vt:lpstr>Applying Angle Constrains</vt:lpstr>
      <vt:lpstr>Break down with Azimuth Angle Difference</vt:lpstr>
      <vt:lpstr>Further constrain Azimuth Angle Difference  (less 50 degree)</vt:lpstr>
      <vt:lpstr>Using LOS vectors instead of Angles</vt:lpstr>
      <vt:lpstr>From LLA (lon, lat, 0) to ECEF (x, y, z)</vt:lpstr>
      <vt:lpstr>Cosine  Distance</vt:lpstr>
      <vt:lpstr>Angle Between LOS vectors less than 15 degree</vt:lpstr>
      <vt:lpstr>Parallax Errors: Worst Case   </vt:lpstr>
      <vt:lpstr>Parallax Errors: can be reduced </vt:lpstr>
      <vt:lpstr>Final Remarks </vt:lpstr>
    </vt:vector>
  </TitlesOfParts>
  <Company>Lockheed Martin IS&amp;GS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Chris Barnet</dc:creator>
  <cp:lastModifiedBy>Likun Wang</cp:lastModifiedBy>
  <cp:revision>2909</cp:revision>
  <dcterms:created xsi:type="dcterms:W3CDTF">2011-10-05T18:31:57Z</dcterms:created>
  <dcterms:modified xsi:type="dcterms:W3CDTF">2024-03-12T16:08:42Z</dcterms:modified>
</cp:coreProperties>
</file>