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414" r:id="rId3"/>
    <p:sldId id="412" r:id="rId4"/>
    <p:sldId id="415" r:id="rId5"/>
    <p:sldId id="416" r:id="rId6"/>
    <p:sldId id="417" r:id="rId7"/>
    <p:sldId id="418" r:id="rId8"/>
    <p:sldId id="420" r:id="rId9"/>
    <p:sldId id="419" r:id="rId10"/>
    <p:sldId id="421" r:id="rId11"/>
    <p:sldId id="422" r:id="rId12"/>
    <p:sldId id="424" r:id="rId13"/>
    <p:sldId id="423" r:id="rId14"/>
  </p:sldIdLst>
  <p:sldSz cx="12192000" cy="6858000"/>
  <p:notesSz cx="6797675" cy="9926638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  <p:cmAuthor id="1" name="未知用户1" initials="未知用户1" lastIdx="2" clrIdx="0"/>
  <p:cmAuthor id="2" name="ATMIN" initials="A" lastIdx="1" clrIdx="1"/>
  <p:cmAuthor id="3" name="jiang" initials="j" lastIdx="1" clrIdx="2"/>
  <p:cmAuthor id="4" name="boboatmo" initials="b" lastIdx="1" clrIdx="3"/>
  <p:cmAuthor id="5" name="fuxideng" initials="f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9966"/>
    <a:srgbClr val="008080"/>
    <a:srgbClr val="CCABD9"/>
    <a:srgbClr val="B9ADD7"/>
    <a:srgbClr val="FE8C2E"/>
    <a:srgbClr val="F8733E"/>
    <a:srgbClr val="88B6E8"/>
    <a:srgbClr val="EBB3EB"/>
    <a:srgbClr val="FCD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4" autoAdjust="0"/>
    <p:restoredTop sz="96327" autoAdjust="0"/>
  </p:normalViewPr>
  <p:slideViewPr>
    <p:cSldViewPr showGuides="1">
      <p:cViewPr varScale="1">
        <p:scale>
          <a:sx n="122" d="100"/>
          <a:sy n="122" d="100"/>
        </p:scale>
        <p:origin x="-114" y="-408"/>
      </p:cViewPr>
      <p:guideLst>
        <p:guide orient="horz" pos="2176"/>
        <p:guide pos="3840"/>
      </p:guideLst>
    </p:cSldViewPr>
  </p:slideViewPr>
  <p:outlineViewPr>
    <p:cViewPr>
      <p:scale>
        <a:sx n="33" d="100"/>
        <a:sy n="33" d="100"/>
      </p:scale>
      <p:origin x="0" y="40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AFA95-70F6-40C4-BB3F-47E7D87EA21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A6F54-7005-4AD3-BF13-D4E2AF473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01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94F6F-2BC9-4879-8497-8D58B67C435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782" y="744538"/>
            <a:ext cx="661811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3AA88-98BF-4FC1-BE7D-F98D799A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E05E54-7D95-4B82-A1CC-72A6C64AFB91}" type="slidenum"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</a:rPr>
              <a:t>1</a:t>
            </a:fld>
            <a:endParaRPr lang="en-US" altLang="en-US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dirty="0"/>
              <a:t>Thank you for your attention. I will stop here. For more information, please visit the following website.</a:t>
            </a:r>
          </a:p>
          <a:p>
            <a:r>
              <a:rPr lang="en-US" altLang="zh-CN" dirty="0"/>
              <a:t>And, if you have any problem, please contact me by email.</a:t>
            </a:r>
            <a:endParaRPr lang="zh-CN" altLang="en-US" dirty="0"/>
          </a:p>
        </p:txBody>
      </p:sp>
      <p:sp>
        <p:nvSpPr>
          <p:cNvPr id="8704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521EF-8136-423B-B199-2C6BCD840F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724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>
            <a:normAutofit/>
          </a:bodyPr>
          <a:lstStyle>
            <a:lvl1pPr>
              <a:defRPr sz="4800" b="1" baseline="30000"/>
            </a:lvl1pPr>
          </a:lstStyle>
          <a:p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4000" baseline="30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16th GSICS Executive Panel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18-19 May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GSICS-EP-21, Online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:\MY DOCUMENTS\GSICS\logo\GSICS500px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7600" y="228600"/>
            <a:ext cx="2781300" cy="84645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18-19 May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GSICS-EP-21, Online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70196-F613-46A9-B4DD-0BAFE3755C2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18-19 May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GSICS-EP-21, Online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D9305D-B669-4E67-B7E8-D948A875DD9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(Doh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760" y="76200"/>
            <a:ext cx="10515600" cy="551022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203200" y="735870"/>
            <a:ext cx="1174153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1145520" y="6602009"/>
            <a:ext cx="1046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1DDF0A2-C106-43E5-8EA9-B1F17B7001B3}" type="slidenum">
              <a:rPr lang="ko-KR" altLang="en-US" sz="1000" b="1" smtClean="0">
                <a:solidFill>
                  <a:prstClr val="white">
                    <a:lumMod val="50000"/>
                  </a:prstClr>
                </a:solidFill>
                <a:latin typeface="Malgun Gothic" panose="020B0503020000020004" pitchFamily="50" charset="-127"/>
              </a:rPr>
              <a:t>‹#›</a:t>
            </a:fld>
            <a:endParaRPr lang="en-US" altLang="ko-KR" sz="1000" b="1" dirty="0">
              <a:solidFill>
                <a:prstClr val="white">
                  <a:lumMod val="50000"/>
                </a:prstClr>
              </a:solidFill>
              <a:latin typeface="Malgun Gothic" panose="020B0503020000020004" pitchFamily="50" charset="-127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7295" y="914400"/>
            <a:ext cx="11406195" cy="58538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8" descr="H:\MY DOCUMENTS\GSICS\logo\GSICS180px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1852" y="9"/>
            <a:ext cx="211015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6684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37972" cy="10207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18-19 May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GSICS-EP-21, Online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255" y="76200"/>
            <a:ext cx="239114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18-19 May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GSICS-EP-21, Online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5E4783-BD83-4BEF-8FB0-79BD46365AF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855200" cy="94456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18-19 May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GSICS-EP-21, Online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2B71D-E2F9-4584-A370-DE6217F5491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3941"/>
            <a:ext cx="2641600" cy="79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18-19 May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GSICS-EP-21, Online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A7ED1-5977-4ABD-A821-DB0A35CB325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448800" cy="9445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18-19 May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GSICS-EP-21, Online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6F67B0-CE83-4784-8955-7A0362C282B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76200"/>
            <a:ext cx="2265296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18-19 May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GSICS-EP-21, Online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D01CA-FB6E-4E82-BD7D-9CEBC0A01D0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18-19 May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GSICS-EP-21, Online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E5B05-0151-462C-B5A2-851639A20A0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18-19 May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GSICS-EP-21, Online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353C61-3313-4904-B39E-EEE146B3C88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</a:rPr>
              <a:t>18-19 May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/>
              <a:t>GSICS-EP-21, Online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EC690-8E2B-4D18-8137-45DE636712C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697567"/>
            <a:ext cx="10363200" cy="2544233"/>
          </a:xfrm>
        </p:spPr>
        <p:txBody>
          <a:bodyPr>
            <a:noAutofit/>
          </a:bodyPr>
          <a:lstStyle/>
          <a:p>
            <a:r>
              <a:rPr lang="en-US" dirty="0"/>
              <a:t>CMA </a:t>
            </a:r>
            <a:r>
              <a:rPr lang="en-US" dirty="0" err="1"/>
              <a:t>GDWG</a:t>
            </a:r>
            <a:r>
              <a:rPr lang="en-US" dirty="0"/>
              <a:t> ANNUAL REPORT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2023</a:t>
            </a:r>
            <a:r>
              <a:rPr lang="en-GB" sz="3735" b="1" smtClean="0"/>
              <a:t> </a:t>
            </a:r>
            <a:endParaRPr lang="en-US" altLang="en-US" sz="3735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851400"/>
            <a:ext cx="8534400" cy="570865"/>
          </a:xfrm>
        </p:spPr>
        <p:txBody>
          <a:bodyPr>
            <a:normAutofit/>
          </a:bodyPr>
          <a:lstStyle/>
          <a:p>
            <a:r>
              <a:rPr lang="en-US" altLang="en-GB" sz="3735" i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TIAN</a:t>
            </a:r>
            <a:r>
              <a:rPr lang="en-US" altLang="en-GB" sz="3735" i="1" dirty="0" smtClean="0">
                <a:solidFill>
                  <a:schemeClr val="tx1"/>
                </a:solidFill>
                <a:latin typeface="Arial" panose="020B0604020202020204" pitchFamily="34" charset="0"/>
              </a:rPr>
              <a:t> Lin</a:t>
            </a:r>
            <a:endParaRPr lang="en-US" altLang="en-GB" sz="3735" i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z="1600" smtClean="0">
                <a:solidFill>
                  <a:schemeClr val="tx1"/>
                </a:solidFill>
              </a:rPr>
              <a:t>1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Mar 2024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z="1600" smtClean="0">
                <a:solidFill>
                  <a:srgbClr val="000000"/>
                </a:solidFill>
              </a:rPr>
              <a:t>10</a:t>
            </a:fld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15 </a:t>
            </a:r>
            <a:r>
              <a:rPr lang="en-US" altLang="en-US" sz="1600" dirty="0">
                <a:solidFill>
                  <a:srgbClr val="000000"/>
                </a:solidFill>
              </a:rPr>
              <a:t>Mar 2024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380789"/>
            <a:ext cx="10237972" cy="1157816"/>
          </a:xfrm>
        </p:spPr>
        <p:txBody>
          <a:bodyPr>
            <a:normAutofit fontScale="90000"/>
          </a:bodyPr>
          <a:lstStyle/>
          <a:p>
            <a:r>
              <a:rPr lang="nb-NO" altLang="en-GB" sz="4265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NSMC-GPRC Website </a:t>
            </a:r>
            <a:r>
              <a:rPr lang="nb-NO" altLang="en-GB" sz="4265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Upgrade</a:t>
            </a:r>
            <a: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GB" sz="4265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xmlns="" id="{70971404-F5B9-3D72-6103-60819452C931}"/>
              </a:ext>
            </a:extLst>
          </p:cNvPr>
          <p:cNvSpPr txBox="1"/>
          <p:nvPr/>
        </p:nvSpPr>
        <p:spPr>
          <a:xfrm>
            <a:off x="416000" y="914400"/>
            <a:ext cx="10096223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Inter-calibration </a:t>
            </a:r>
            <a:r>
              <a:rPr lang="en-US" altLang="zh-CN" dirty="0" smtClean="0"/>
              <a:t>results</a:t>
            </a:r>
            <a:r>
              <a:rPr lang="en-US" altLang="zh-CN" b="0" dirty="0" smtClean="0"/>
              <a:t>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0" dirty="0" smtClean="0"/>
              <a:t>FY-</a:t>
            </a:r>
            <a:r>
              <a:rPr lang="en-US" altLang="zh-CN" b="0" dirty="0" err="1" smtClean="0"/>
              <a:t>4A</a:t>
            </a:r>
            <a:r>
              <a:rPr lang="en-US" altLang="zh-CN" b="0" dirty="0" smtClean="0"/>
              <a:t> &amp; FY-</a:t>
            </a:r>
            <a:r>
              <a:rPr lang="en-US" altLang="zh-CN" b="0" dirty="0" err="1" smtClean="0"/>
              <a:t>4B</a:t>
            </a:r>
            <a:r>
              <a:rPr lang="en-US" altLang="zh-CN" b="0" dirty="0" smtClean="0"/>
              <a:t> compared </a:t>
            </a:r>
            <a:r>
              <a:rPr lang="en-US" altLang="zh-CN" dirty="0"/>
              <a:t>with </a:t>
            </a:r>
            <a:r>
              <a:rPr lang="en-US" altLang="zh-CN" dirty="0" err="1" smtClean="0"/>
              <a:t>Metop</a:t>
            </a:r>
            <a:r>
              <a:rPr lang="en-US" altLang="zh-CN" dirty="0" smtClean="0"/>
              <a:t>-B/IASI </a:t>
            </a:r>
            <a:r>
              <a:rPr lang="en-US" altLang="zh-CN" dirty="0"/>
              <a:t>&amp; </a:t>
            </a:r>
            <a:r>
              <a:rPr lang="en-US" altLang="zh-CN" dirty="0" err="1" smtClean="0"/>
              <a:t>Metop</a:t>
            </a:r>
            <a:r>
              <a:rPr lang="en-US" altLang="zh-CN" dirty="0" smtClean="0"/>
              <a:t>-C/IASI</a:t>
            </a:r>
            <a:r>
              <a:rPr lang="en-US" altLang="zh-CN" sz="1600" b="0" dirty="0" smtClean="0"/>
              <a:t>. </a:t>
            </a:r>
            <a:endParaRPr lang="zh-CN" altLang="en-US" sz="1600" b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1530"/>
            <a:ext cx="7471429" cy="493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223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z="1600" smtClean="0">
                <a:solidFill>
                  <a:srgbClr val="000000"/>
                </a:solidFill>
              </a:rPr>
              <a:t>11</a:t>
            </a:fld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15 </a:t>
            </a:r>
            <a:r>
              <a:rPr lang="en-US" altLang="en-US" sz="1600" dirty="0">
                <a:solidFill>
                  <a:srgbClr val="000000"/>
                </a:solidFill>
              </a:rPr>
              <a:t>Mar 2024</a:t>
            </a: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B218E551-9A4D-4F54-80D0-B6F80B225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43" y="2167365"/>
            <a:ext cx="11747041" cy="23391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866" indent="-342866" algn="l" defTabSz="914309" hangingPunct="1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800" dirty="0"/>
              <a:t>Share Fengyun Satellite Reprocessing Dataset for GSICS</a:t>
            </a:r>
          </a:p>
          <a:p>
            <a:pPr marL="342866" indent="-342866" algn="l" defTabSz="914309" hangingPunct="1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800" dirty="0"/>
              <a:t>NSMC-GPRC Website Upgrade</a:t>
            </a:r>
          </a:p>
          <a:p>
            <a:pPr marL="342866" indent="-342866" algn="l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800" dirty="0">
                <a:solidFill>
                  <a:srgbClr val="C00000"/>
                </a:solidFill>
              </a:rPr>
              <a:t>Access IASI Data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380789"/>
            <a:ext cx="10237972" cy="1157816"/>
          </a:xfrm>
        </p:spPr>
        <p:txBody>
          <a:bodyPr>
            <a:normAutofit fontScale="90000"/>
          </a:bodyPr>
          <a:lstStyle/>
          <a:p>
            <a:r>
              <a:rPr lang="nb-NO" altLang="en-GB" sz="4265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Outline</a:t>
            </a:r>
            <a: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GB" sz="4265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858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z="1600" smtClean="0">
                <a:solidFill>
                  <a:srgbClr val="000000"/>
                </a:solidFill>
              </a:rPr>
              <a:t>12</a:t>
            </a:fld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15 </a:t>
            </a:r>
            <a:r>
              <a:rPr lang="en-US" altLang="en-US" sz="1600" dirty="0">
                <a:solidFill>
                  <a:srgbClr val="000000"/>
                </a:solidFill>
              </a:rPr>
              <a:t>Mar 2024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380789"/>
            <a:ext cx="10237972" cy="1157816"/>
          </a:xfrm>
        </p:spPr>
        <p:txBody>
          <a:bodyPr>
            <a:normAutofit fontScale="90000"/>
          </a:bodyPr>
          <a:lstStyle/>
          <a:p>
            <a:r>
              <a:rPr lang="nb-NO" altLang="en-GB" sz="4265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Communicating with </a:t>
            </a:r>
            <a:r>
              <a:rPr lang="nb-NO" altLang="en-GB" sz="4265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EUMETSAT</a:t>
            </a:r>
            <a: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GB" sz="4265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9600" y="1524000"/>
            <a:ext cx="10820400" cy="3990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dirty="0"/>
              <a:t>Recover IASI data acquisition from </a:t>
            </a:r>
            <a:r>
              <a:rPr lang="en-US" altLang="zh-CN" sz="2800" dirty="0" err="1"/>
              <a:t>EUMETSAT</a:t>
            </a:r>
            <a:r>
              <a:rPr lang="en-US" altLang="zh-CN" sz="2800" dirty="0"/>
              <a:t> </a:t>
            </a:r>
            <a:r>
              <a:rPr lang="en-US" altLang="zh-CN" sz="2800" dirty="0" err="1" smtClean="0"/>
              <a:t>THREDDS</a:t>
            </a:r>
            <a:r>
              <a:rPr lang="en-US" altLang="zh-CN" sz="2800" dirty="0" smtClean="0"/>
              <a:t> </a:t>
            </a:r>
            <a:r>
              <a:rPr lang="en-US" altLang="zh-CN" sz="2800" dirty="0"/>
              <a:t>website :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The matched </a:t>
            </a:r>
            <a:r>
              <a:rPr lang="en-US" altLang="zh-CN" sz="2400" dirty="0" err="1" smtClean="0"/>
              <a:t>METOP</a:t>
            </a:r>
            <a:r>
              <a:rPr lang="en-US" altLang="zh-CN" sz="2400" dirty="0" smtClean="0"/>
              <a:t>-A/B </a:t>
            </a:r>
            <a:r>
              <a:rPr lang="en-US" altLang="zh-CN" sz="2400" dirty="0"/>
              <a:t>IASI data push have interrupted since </a:t>
            </a:r>
            <a:r>
              <a:rPr lang="en-US" altLang="zh-CN" sz="2400" dirty="0" smtClean="0"/>
              <a:t>2021;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 err="1" smtClean="0"/>
              <a:t>Eumetsat</a:t>
            </a:r>
            <a:r>
              <a:rPr lang="en-US" altLang="zh-CN" sz="2400" dirty="0" smtClean="0"/>
              <a:t> have kindly helped us to access the </a:t>
            </a:r>
            <a:r>
              <a:rPr lang="en-US" altLang="zh-CN" sz="2400" dirty="0"/>
              <a:t>matched </a:t>
            </a:r>
            <a:r>
              <a:rPr lang="en-US" altLang="zh-CN" sz="2400" dirty="0" err="1" smtClean="0"/>
              <a:t>METOP</a:t>
            </a:r>
            <a:r>
              <a:rPr lang="en-US" altLang="zh-CN" sz="2400" dirty="0" smtClean="0"/>
              <a:t>-B/IASI </a:t>
            </a:r>
            <a:r>
              <a:rPr lang="en-US" altLang="zh-CN" sz="2400" dirty="0"/>
              <a:t>&amp; </a:t>
            </a:r>
            <a:r>
              <a:rPr lang="en-US" altLang="zh-CN" sz="2400" dirty="0" err="1" smtClean="0"/>
              <a:t>METOP</a:t>
            </a:r>
            <a:r>
              <a:rPr lang="en-US" altLang="zh-CN" sz="2400" dirty="0" smtClean="0"/>
              <a:t>-C/IASI data;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The matched </a:t>
            </a:r>
            <a:r>
              <a:rPr lang="en-US" altLang="zh-CN" sz="2400" dirty="0"/>
              <a:t>data </a:t>
            </a:r>
            <a:r>
              <a:rPr lang="en-US" altLang="zh-CN" sz="2400" dirty="0" smtClean="0"/>
              <a:t>coverage were </a:t>
            </a:r>
            <a:r>
              <a:rPr lang="en-US" altLang="zh-CN" sz="2400" dirty="0"/>
              <a:t>extended to </a:t>
            </a:r>
            <a:r>
              <a:rPr lang="en-US" altLang="zh-CN" sz="2400" dirty="0" smtClean="0"/>
              <a:t>the </a:t>
            </a:r>
            <a:r>
              <a:rPr lang="en-US" altLang="zh-CN" sz="2400" dirty="0"/>
              <a:t>coverage of </a:t>
            </a:r>
            <a:r>
              <a:rPr lang="en-US" altLang="zh-CN" sz="2400" dirty="0" smtClean="0"/>
              <a:t>FY-</a:t>
            </a:r>
            <a:r>
              <a:rPr lang="en-US" altLang="zh-CN" sz="2400" dirty="0" err="1" smtClean="0"/>
              <a:t>2G</a:t>
            </a:r>
            <a:r>
              <a:rPr lang="en-US" altLang="zh-CN" sz="2400" dirty="0" smtClean="0"/>
              <a:t>, FY-</a:t>
            </a:r>
            <a:r>
              <a:rPr lang="en-US" altLang="zh-CN" sz="2400" dirty="0" err="1" smtClean="0"/>
              <a:t>2H</a:t>
            </a:r>
            <a:r>
              <a:rPr lang="en-US" altLang="zh-CN" sz="2400" dirty="0" smtClean="0"/>
              <a:t>, FY-</a:t>
            </a:r>
            <a:r>
              <a:rPr lang="en-US" altLang="zh-CN" sz="2400" dirty="0" err="1" smtClean="0"/>
              <a:t>4A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and </a:t>
            </a:r>
            <a:r>
              <a:rPr lang="en-US" altLang="zh-CN" sz="2400" dirty="0" smtClean="0"/>
              <a:t>FY-</a:t>
            </a:r>
            <a:r>
              <a:rPr lang="en-US" altLang="zh-CN" sz="2400" dirty="0" err="1" smtClean="0"/>
              <a:t>4B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satellites (</a:t>
            </a:r>
            <a:r>
              <a:rPr lang="en-US" altLang="zh-CN" sz="2400" dirty="0" smtClean="0"/>
              <a:t>in-orbit </a:t>
            </a:r>
            <a:r>
              <a:rPr lang="en-US" altLang="zh-CN" sz="2400" dirty="0" err="1" smtClean="0"/>
              <a:t>FengYun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Geostationary satellite); 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Then the comparison of </a:t>
            </a:r>
            <a:r>
              <a:rPr lang="en-US" altLang="zh-CN" sz="2400" dirty="0" err="1"/>
              <a:t>Metop</a:t>
            </a:r>
            <a:r>
              <a:rPr lang="en-US" altLang="zh-CN" sz="2400" dirty="0"/>
              <a:t>-B/IASI &amp; </a:t>
            </a:r>
            <a:r>
              <a:rPr lang="en-US" altLang="zh-CN" sz="2400" dirty="0" err="1" smtClean="0"/>
              <a:t>Metop</a:t>
            </a:r>
            <a:r>
              <a:rPr lang="en-US" altLang="zh-CN" sz="2400" dirty="0" smtClean="0"/>
              <a:t>-C/IASI with FY satellite data were recovered.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52155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图片占位符 29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-9338"/>
            <a:ext cx="12225866" cy="687456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40" name="任意多边形 39"/>
          <p:cNvSpPr/>
          <p:nvPr/>
        </p:nvSpPr>
        <p:spPr>
          <a:xfrm>
            <a:off x="3661834" y="4395968"/>
            <a:ext cx="1631951" cy="2460792"/>
          </a:xfrm>
          <a:custGeom>
            <a:avLst/>
            <a:gdLst>
              <a:gd name="connsiteX0" fmla="*/ 840329 w 1630276"/>
              <a:gd name="connsiteY0" fmla="*/ 0 h 2462770"/>
              <a:gd name="connsiteX1" fmla="*/ 841482 w 1630276"/>
              <a:gd name="connsiteY1" fmla="*/ 840 h 2462770"/>
              <a:gd name="connsiteX2" fmla="*/ 4914 w 1630276"/>
              <a:gd name="connsiteY2" fmla="*/ 837408 h 2462770"/>
              <a:gd name="connsiteX3" fmla="*/ 1630276 w 1630276"/>
              <a:gd name="connsiteY3" fmla="*/ 2462770 h 2462770"/>
              <a:gd name="connsiteX4" fmla="*/ 1622442 w 1630276"/>
              <a:gd name="connsiteY4" fmla="*/ 2462770 h 2462770"/>
              <a:gd name="connsiteX5" fmla="*/ 0 w 1630276"/>
              <a:gd name="connsiteY5" fmla="*/ 840329 h 2462770"/>
              <a:gd name="connsiteX6" fmla="*/ 840329 w 1630276"/>
              <a:gd name="connsiteY6" fmla="*/ 0 h 246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0276" h="2462770">
                <a:moveTo>
                  <a:pt x="840329" y="0"/>
                </a:moveTo>
                <a:lnTo>
                  <a:pt x="841482" y="840"/>
                </a:lnTo>
                <a:lnTo>
                  <a:pt x="4914" y="837408"/>
                </a:lnTo>
                <a:lnTo>
                  <a:pt x="1630276" y="2462770"/>
                </a:lnTo>
                <a:lnTo>
                  <a:pt x="1622442" y="2462770"/>
                </a:lnTo>
                <a:lnTo>
                  <a:pt x="0" y="840329"/>
                </a:lnTo>
                <a:lnTo>
                  <a:pt x="8403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defTabSz="914309" hangingPunct="1">
              <a:defRPr/>
            </a:pPr>
            <a:endParaRPr lang="zh-CN" altLang="en-US" sz="2400" b="0" kern="1200">
              <a:solidFill>
                <a:srgbClr val="FFFFFF"/>
              </a:solidFill>
              <a:latin typeface="Impact"/>
              <a:ea typeface="微软雅黑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5951" y="1836785"/>
            <a:ext cx="8885767" cy="1774331"/>
          </a:xfrm>
          <a:prstGeom prst="rect">
            <a:avLst/>
          </a:prstGeom>
          <a:noFill/>
          <a:ln>
            <a:noFill/>
          </a:ln>
          <a:effectLst/>
        </p:spPr>
        <p:txBody>
          <a:bodyPr lIns="91428" tIns="45714" rIns="91428" bIns="45714">
            <a:spAutoFit/>
          </a:bodyPr>
          <a:lstStyle/>
          <a:p>
            <a:pPr algn="l" defTabSz="914309" hangingPunct="1">
              <a:defRPr/>
            </a:pPr>
            <a:r>
              <a:rPr lang="en-US" altLang="zh-CN" sz="5466" b="0" kern="1200" dirty="0">
                <a:solidFill>
                  <a:srgbClr val="FFFFFF"/>
                </a:solidFill>
                <a:latin typeface="Impact"/>
                <a:ea typeface="微软雅黑"/>
                <a:cs typeface="Times New Roman" panose="02020603050405020304" pitchFamily="18" charset="0"/>
              </a:rPr>
              <a:t>Thank you for your attention</a:t>
            </a:r>
            <a:r>
              <a:rPr lang="zh-CN" altLang="en-US" sz="5466" b="0" kern="1200" dirty="0">
                <a:solidFill>
                  <a:srgbClr val="FFFFFF"/>
                </a:solidFill>
                <a:latin typeface="Impact"/>
                <a:ea typeface="微软雅黑"/>
                <a:cs typeface="Times New Roman" panose="02020603050405020304" pitchFamily="18" charset="0"/>
              </a:rPr>
              <a:t>！</a:t>
            </a:r>
            <a:endParaRPr lang="en-US" altLang="zh-CN" sz="5466" b="0" kern="1200" dirty="0">
              <a:solidFill>
                <a:srgbClr val="FFFFFF"/>
              </a:solidFill>
              <a:latin typeface="Impact"/>
              <a:ea typeface="微软雅黑"/>
              <a:cs typeface="Times New Roman" panose="02020603050405020304" pitchFamily="18" charset="0"/>
            </a:endParaRPr>
          </a:p>
          <a:p>
            <a:pPr algn="l" defTabSz="914309" hangingPunct="1">
              <a:defRPr/>
            </a:pPr>
            <a:endParaRPr lang="en-US" altLang="zh-CN" sz="5466" b="0" kern="1200" dirty="0">
              <a:solidFill>
                <a:srgbClr val="FFFFFF"/>
              </a:solidFill>
              <a:latin typeface="微软雅黑"/>
              <a:ea typeface="微软雅黑"/>
              <a:cs typeface="+mn-cs"/>
            </a:endParaRPr>
          </a:p>
        </p:txBody>
      </p:sp>
      <p:pic>
        <p:nvPicPr>
          <p:cNvPr id="75781" name="图片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78635" y="85878"/>
            <a:ext cx="539751" cy="53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9" descr="F:\logo\国家卫星气象中心标-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05167" y="87994"/>
            <a:ext cx="433917" cy="62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3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448799" y="6513984"/>
            <a:ext cx="2743200" cy="366051"/>
          </a:xfrm>
          <a:noFill/>
        </p:spPr>
        <p:txBody>
          <a:bodyPr/>
          <a:lstStyle/>
          <a:p>
            <a:pPr defTabSz="914309" hangingPunct="1">
              <a:defRPr/>
            </a:pPr>
            <a:fld id="{7D4A7404-B00B-4462-809E-1C2C1D6E8397}" type="slidenum">
              <a:rPr lang="zh-CN" altLang="en-US" sz="2000" b="0" kern="1200">
                <a:solidFill>
                  <a:srgbClr val="000000">
                    <a:tint val="75000"/>
                  </a:srgbClr>
                </a:solidFill>
                <a:latin typeface="Impact"/>
                <a:ea typeface="等线" pitchFamily="2" charset="-122"/>
                <a:cs typeface="+mn-cs"/>
              </a:rPr>
              <a:pPr defTabSz="914309" hangingPunct="1">
                <a:defRPr/>
              </a:pPr>
              <a:t>13</a:t>
            </a:fld>
            <a:endParaRPr lang="zh-CN" altLang="en-US" sz="2000" b="0" kern="1200">
              <a:solidFill>
                <a:srgbClr val="000000">
                  <a:tint val="75000"/>
                </a:srgbClr>
              </a:solidFill>
              <a:latin typeface="Impact"/>
              <a:ea typeface="等线" pitchFamily="2" charset="-122"/>
              <a:cs typeface="+mn-cs"/>
            </a:endParaRPr>
          </a:p>
        </p:txBody>
      </p:sp>
      <p:sp>
        <p:nvSpPr>
          <p:cNvPr id="75784" name="矩形 7"/>
          <p:cNvSpPr>
            <a:spLocks noChangeArrowheads="1"/>
          </p:cNvSpPr>
          <p:nvPr/>
        </p:nvSpPr>
        <p:spPr bwMode="auto">
          <a:xfrm>
            <a:off x="615951" y="5315625"/>
            <a:ext cx="5651500" cy="83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defTabSz="914309">
              <a:defRPr/>
            </a:pPr>
            <a:r>
              <a:rPr lang="en-US" altLang="zh-CN" sz="2400" dirty="0">
                <a:solidFill>
                  <a:srgbClr val="FFC000"/>
                </a:solidFill>
                <a:latin typeface="Impact"/>
                <a:ea typeface="微软雅黑"/>
              </a:rPr>
              <a:t>Email:</a:t>
            </a:r>
          </a:p>
          <a:p>
            <a:pPr defTabSz="914309">
              <a:defRPr/>
            </a:pPr>
            <a:r>
              <a:rPr lang="en-US" altLang="zh-CN" sz="2400" dirty="0" err="1" smtClean="0">
                <a:solidFill>
                  <a:srgbClr val="FFC000"/>
                </a:solidFill>
                <a:latin typeface="Impact"/>
                <a:ea typeface="微软雅黑"/>
              </a:rPr>
              <a:t>tianl@cma.gov.cn</a:t>
            </a:r>
            <a:endParaRPr lang="en-US" altLang="zh-CN" sz="2400" dirty="0">
              <a:solidFill>
                <a:srgbClr val="FFC000"/>
              </a:solidFill>
              <a:latin typeface="Impact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537527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z="1600" smtClean="0">
                <a:solidFill>
                  <a:srgbClr val="000000"/>
                </a:solidFill>
              </a:rPr>
              <a:t>2</a:t>
            </a:fld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15 </a:t>
            </a:r>
            <a:r>
              <a:rPr lang="en-US" altLang="en-US" sz="1600" dirty="0">
                <a:solidFill>
                  <a:srgbClr val="000000"/>
                </a:solidFill>
              </a:rPr>
              <a:t>Mar 2024</a:t>
            </a: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B218E551-9A4D-4F54-80D0-B6F80B225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43" y="2167365"/>
            <a:ext cx="11747041" cy="23391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866" indent="-342866" algn="l" defTabSz="914309" hangingPunct="1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800" dirty="0">
                <a:solidFill>
                  <a:srgbClr val="C00000"/>
                </a:solidFill>
              </a:rPr>
              <a:t>Share Fengyun Satellite Reprocessing Dataset for GSICS</a:t>
            </a:r>
          </a:p>
          <a:p>
            <a:pPr marL="342866" indent="-342866" algn="l" defTabSz="914309" hangingPunct="1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800" dirty="0"/>
              <a:t>NSMC-GPRC Website Upgrade</a:t>
            </a:r>
          </a:p>
          <a:p>
            <a:pPr marL="342866" indent="-342866" algn="l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800" dirty="0"/>
              <a:t>Access IASI Data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380789"/>
            <a:ext cx="10237972" cy="1157816"/>
          </a:xfrm>
        </p:spPr>
        <p:txBody>
          <a:bodyPr>
            <a:normAutofit fontScale="90000"/>
          </a:bodyPr>
          <a:lstStyle/>
          <a:p>
            <a:r>
              <a:rPr lang="nb-NO" altLang="en-GB" sz="4265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Outline</a:t>
            </a:r>
            <a: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GB" sz="4265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4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80" y="1965569"/>
            <a:ext cx="7034958" cy="477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z="1600" smtClean="0">
                <a:solidFill>
                  <a:srgbClr val="000000"/>
                </a:solidFill>
              </a:rPr>
              <a:t>3</a:t>
            </a:fld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15 </a:t>
            </a:r>
            <a:r>
              <a:rPr lang="en-US" altLang="en-US" sz="1600" dirty="0">
                <a:solidFill>
                  <a:srgbClr val="000000"/>
                </a:solidFill>
              </a:rPr>
              <a:t>Mar 2024</a:t>
            </a: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xmlns="" id="{70971404-F5B9-3D72-6103-60819452C931}"/>
              </a:ext>
            </a:extLst>
          </p:cNvPr>
          <p:cNvSpPr txBox="1"/>
          <p:nvPr/>
        </p:nvSpPr>
        <p:spPr>
          <a:xfrm>
            <a:off x="117283" y="882500"/>
            <a:ext cx="10096223" cy="951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0" dirty="0"/>
              <a:t>Face the action: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0" dirty="0"/>
              <a:t>Share the Fengyun satellite FCDR for GSICS;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b="0" dirty="0"/>
              <a:t>RICH-CEOS website link in </a:t>
            </a:r>
            <a:r>
              <a:rPr lang="en-US" altLang="zh-CN" sz="1600" b="0" dirty="0" err="1"/>
              <a:t>NSMC</a:t>
            </a:r>
            <a:r>
              <a:rPr lang="en-US" altLang="zh-CN" sz="1600" b="0" dirty="0"/>
              <a:t> </a:t>
            </a:r>
            <a:r>
              <a:rPr lang="en-US" altLang="zh-CN" b="0" dirty="0" err="1"/>
              <a:t>GPRC</a:t>
            </a:r>
            <a:r>
              <a:rPr lang="en-US" altLang="zh-CN" b="0" dirty="0"/>
              <a:t> website</a:t>
            </a:r>
            <a:r>
              <a:rPr lang="en-US" altLang="zh-CN" sz="1600" b="0" dirty="0"/>
              <a:t>.</a:t>
            </a:r>
            <a:endParaRPr lang="zh-CN" altLang="en-US" sz="1600" b="0" dirty="0"/>
          </a:p>
        </p:txBody>
      </p:sp>
      <p:sp>
        <p:nvSpPr>
          <p:cNvPr id="12" name="标注: 右箭头 8">
            <a:extLst>
              <a:ext uri="{FF2B5EF4-FFF2-40B4-BE49-F238E27FC236}">
                <a16:creationId xmlns:a16="http://schemas.microsoft.com/office/drawing/2014/main" xmlns="" id="{05FC34A5-79B9-DB26-EDBC-947E5564DC0A}"/>
              </a:ext>
            </a:extLst>
          </p:cNvPr>
          <p:cNvSpPr/>
          <p:nvPr/>
        </p:nvSpPr>
        <p:spPr>
          <a:xfrm>
            <a:off x="581025" y="4729032"/>
            <a:ext cx="2149340" cy="54253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690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Link</a:t>
            </a:r>
            <a:r>
              <a:rPr lang="zh-CN" altLang="en-US" sz="1400" dirty="0"/>
              <a:t> </a:t>
            </a:r>
            <a:r>
              <a:rPr lang="en-US" altLang="zh-CN" sz="1400" dirty="0"/>
              <a:t>to</a:t>
            </a:r>
            <a:r>
              <a:rPr lang="zh-CN" altLang="en-US" sz="1400" dirty="0"/>
              <a:t> </a:t>
            </a:r>
            <a:r>
              <a:rPr lang="en-US" altLang="zh-CN" sz="1400" dirty="0"/>
              <a:t>RICH-CEOS</a:t>
            </a:r>
            <a:r>
              <a:rPr lang="zh-CN" altLang="en-US" sz="1400" dirty="0"/>
              <a:t> </a:t>
            </a:r>
            <a:r>
              <a:rPr lang="en-US" altLang="zh-CN" sz="1400" dirty="0"/>
              <a:t>website</a:t>
            </a:r>
            <a:endParaRPr lang="zh-CN" altLang="en-US" sz="1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DF94F2E6-BF45-A6FD-04FD-0DD798B70F78}"/>
              </a:ext>
            </a:extLst>
          </p:cNvPr>
          <p:cNvSpPr/>
          <p:nvPr/>
        </p:nvSpPr>
        <p:spPr>
          <a:xfrm>
            <a:off x="5714999" y="1082095"/>
            <a:ext cx="6429381" cy="646331"/>
          </a:xfrm>
          <a:prstGeom prst="rect">
            <a:avLst/>
          </a:prstGeom>
          <a:solidFill>
            <a:srgbClr val="DAEDEF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R</a:t>
            </a:r>
            <a:r>
              <a:rPr lang="en-US" altLang="zh-CN" sz="1800" b="1" kern="0" dirty="0" err="1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etrospect</a:t>
            </a:r>
            <a:r>
              <a:rPr lang="en-US" altLang="zh-CN" sz="1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I</a:t>
            </a:r>
            <a:r>
              <a:rPr lang="en-US" altLang="zh-CN" sz="1800" b="1" kern="0" dirty="0" err="1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ve</a:t>
            </a:r>
            <a:r>
              <a:rPr lang="en-US" altLang="zh-CN" sz="1800" b="1" kern="0" dirty="0">
                <a:solidFill>
                  <a:srgbClr val="0000FF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 </a:t>
            </a:r>
            <a:r>
              <a:rPr lang="en-US" altLang="zh-CN" sz="1800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C</a:t>
            </a:r>
            <a:r>
              <a:rPr lang="en-US" altLang="zh-CN" sz="1800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alibration of</a:t>
            </a:r>
            <a:r>
              <a:rPr lang="en-US" altLang="zh-CN" sz="1800" b="1" kern="0" dirty="0">
                <a:solidFill>
                  <a:srgbClr val="0000FF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 </a:t>
            </a:r>
            <a:r>
              <a:rPr lang="en-US" altLang="zh-CN" sz="1800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H</a:t>
            </a:r>
            <a:r>
              <a:rPr lang="en-US" altLang="zh-CN" sz="1800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istorical </a:t>
            </a:r>
            <a:r>
              <a:rPr lang="en-US" altLang="zh-CN" sz="1800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C</a:t>
            </a:r>
            <a:r>
              <a:rPr lang="en-US" altLang="zh-CN" sz="1800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hinese</a:t>
            </a:r>
            <a:r>
              <a:rPr lang="en-US" altLang="zh-CN" sz="1800" b="1" kern="0" dirty="0">
                <a:solidFill>
                  <a:srgbClr val="0000FF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 </a:t>
            </a:r>
            <a:r>
              <a:rPr lang="en-US" altLang="zh-CN" sz="1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E</a:t>
            </a:r>
            <a:r>
              <a:rPr lang="en-US" altLang="zh-CN" sz="1800" b="1" kern="0" dirty="0" err="1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erth</a:t>
            </a:r>
            <a:r>
              <a:rPr lang="en-US" altLang="zh-CN" sz="1800" b="1" kern="0" dirty="0">
                <a:solidFill>
                  <a:srgbClr val="0000FF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 </a:t>
            </a:r>
            <a:r>
              <a:rPr lang="en-US" altLang="zh-CN" sz="1800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O</a:t>
            </a:r>
            <a:r>
              <a:rPr lang="en-US" altLang="zh-CN" sz="1800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bservation</a:t>
            </a:r>
            <a:r>
              <a:rPr lang="en-US" altLang="zh-CN" sz="1800" b="1" kern="0" dirty="0">
                <a:solidFill>
                  <a:srgbClr val="0000FF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 </a:t>
            </a:r>
            <a:r>
              <a:rPr lang="en-US" altLang="zh-CN" sz="1800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Satellite Data (</a:t>
            </a:r>
            <a:r>
              <a:rPr lang="en-US" altLang="zh-CN" sz="1800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RICH-CEOS</a:t>
            </a:r>
            <a:r>
              <a:rPr lang="en-US" altLang="zh-CN" sz="1800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)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380789"/>
            <a:ext cx="10237972" cy="1157816"/>
          </a:xfrm>
        </p:spPr>
        <p:txBody>
          <a:bodyPr>
            <a:normAutofit fontScale="90000"/>
          </a:bodyPr>
          <a:lstStyle/>
          <a:p>
            <a:r>
              <a:rPr lang="nb-NO" altLang="en-GB" sz="4265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Share Fengyun satellite FCDR for </a:t>
            </a:r>
            <a:r>
              <a:rPr lang="nb-NO" altLang="en-GB" sz="4265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GSICS</a:t>
            </a:r>
            <a: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GB" sz="4265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z="1600" smtClean="0">
                <a:solidFill>
                  <a:srgbClr val="000000"/>
                </a:solidFill>
              </a:rPr>
              <a:t>4</a:t>
            </a:fld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15 </a:t>
            </a:r>
            <a:r>
              <a:rPr lang="en-US" altLang="en-US" sz="1600" dirty="0">
                <a:solidFill>
                  <a:srgbClr val="000000"/>
                </a:solidFill>
              </a:rPr>
              <a:t>Mar 2024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380789"/>
            <a:ext cx="10237972" cy="1157816"/>
          </a:xfrm>
        </p:spPr>
        <p:txBody>
          <a:bodyPr>
            <a:normAutofit fontScale="90000"/>
          </a:bodyPr>
          <a:lstStyle/>
          <a:p>
            <a:r>
              <a:rPr lang="nb-NO" altLang="en-GB" sz="4265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RICH-CEOS Data </a:t>
            </a:r>
            <a:r>
              <a:rPr lang="nb-NO" altLang="en-GB" sz="4265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Website</a:t>
            </a:r>
            <a: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GB" sz="4265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文本框 1">
            <a:extLst>
              <a:ext uri="{FF2B5EF4-FFF2-40B4-BE49-F238E27FC236}">
                <a16:creationId xmlns:a16="http://schemas.microsoft.com/office/drawing/2014/main" xmlns="" id="{70971404-F5B9-3D72-6103-60819452C931}"/>
              </a:ext>
            </a:extLst>
          </p:cNvPr>
          <p:cNvSpPr txBox="1"/>
          <p:nvPr/>
        </p:nvSpPr>
        <p:spPr>
          <a:xfrm>
            <a:off x="423816" y="890003"/>
            <a:ext cx="10096223" cy="1837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0" dirty="0"/>
              <a:t>Up to 30 years of basic climate data of China's multi series satellite such as meteorology, land and ocean.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0" dirty="0"/>
              <a:t>Climate data sets constructed with unified radiation benchmark and reliable accuracy.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0" dirty="0"/>
              <a:t>Approximately 300TB data </a:t>
            </a:r>
            <a:r>
              <a:rPr lang="en-US" altLang="zh-CN" b="0" dirty="0" smtClean="0"/>
              <a:t>available: 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b="0" dirty="0" smtClean="0"/>
              <a:t>13 primary climate data sets, 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b="0" dirty="0" smtClean="0"/>
              <a:t>9 thematic product data sets, 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b="0" dirty="0" smtClean="0"/>
              <a:t>4 radiation reference data sets. </a:t>
            </a:r>
            <a:endParaRPr lang="zh-CN" altLang="en-US" sz="1600" b="0" dirty="0"/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xmlns="" id="{9AE87BA4-E4DC-1C9C-F734-FBAE02643051}"/>
              </a:ext>
            </a:extLst>
          </p:cNvPr>
          <p:cNvSpPr txBox="1"/>
          <p:nvPr/>
        </p:nvSpPr>
        <p:spPr>
          <a:xfrm>
            <a:off x="5037946" y="1981200"/>
            <a:ext cx="5768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0" dirty="0">
                <a:solidFill>
                  <a:srgbClr val="C00000"/>
                </a:solidFill>
              </a:rPr>
              <a:t>www.richceos.cn/record/en/index.html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06F10C5-17F4-D4CE-B3B3-FA5939B15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362200"/>
            <a:ext cx="798074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5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z="1600" smtClean="0">
                <a:solidFill>
                  <a:srgbClr val="000000"/>
                </a:solidFill>
              </a:rPr>
              <a:t>5</a:t>
            </a:fld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15 </a:t>
            </a:r>
            <a:r>
              <a:rPr lang="en-US" altLang="en-US" sz="1600" dirty="0">
                <a:solidFill>
                  <a:srgbClr val="000000"/>
                </a:solidFill>
              </a:rPr>
              <a:t>Mar 2024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380789"/>
            <a:ext cx="10237972" cy="1157816"/>
          </a:xfrm>
        </p:spPr>
        <p:txBody>
          <a:bodyPr>
            <a:normAutofit fontScale="90000"/>
          </a:bodyPr>
          <a:lstStyle/>
          <a:p>
            <a:r>
              <a:rPr lang="nb-NO" altLang="en-GB" sz="4265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RICH-CEOS Data </a:t>
            </a:r>
            <a:r>
              <a:rPr lang="nb-NO" altLang="en-GB" sz="4265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Website</a:t>
            </a:r>
            <a: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GB" sz="4265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xmlns="" id="{70971404-F5B9-3D72-6103-60819452C931}"/>
              </a:ext>
            </a:extLst>
          </p:cNvPr>
          <p:cNvSpPr txBox="1"/>
          <p:nvPr/>
        </p:nvSpPr>
        <p:spPr>
          <a:xfrm>
            <a:off x="423816" y="890003"/>
            <a:ext cx="11310984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600" b="0" dirty="0"/>
              <a:t>Step 1: Register with NSMC website and log in with the account.</a:t>
            </a:r>
          </a:p>
          <a:p>
            <a:pPr algn="l">
              <a:lnSpc>
                <a:spcPct val="120000"/>
              </a:lnSpc>
            </a:pPr>
            <a:r>
              <a:rPr lang="en-US" altLang="zh-CN" sz="1600" b="0" dirty="0"/>
              <a:t>Step 2: Search data sets you are interested in.</a:t>
            </a:r>
          </a:p>
          <a:p>
            <a:pPr algn="l">
              <a:lnSpc>
                <a:spcPct val="120000"/>
              </a:lnSpc>
            </a:pPr>
            <a:r>
              <a:rPr lang="en-US" altLang="zh-CN" sz="1600" b="0" dirty="0"/>
              <a:t>Step 3: Apply for permission from the data set author.</a:t>
            </a:r>
          </a:p>
          <a:p>
            <a:pPr>
              <a:lnSpc>
                <a:spcPct val="120000"/>
              </a:lnSpc>
            </a:pPr>
            <a:r>
              <a:rPr lang="en-US" altLang="zh-CN" sz="1600" b="0" dirty="0"/>
              <a:t>Step 4: Download online data. </a:t>
            </a:r>
            <a:r>
              <a:rPr lang="en-US" altLang="zh-CN" sz="1600" b="0" dirty="0" smtClean="0"/>
              <a:t>(</a:t>
            </a:r>
            <a:r>
              <a:rPr lang="en-US" altLang="zh-CN" sz="1600" dirty="0" smtClean="0"/>
              <a:t>dataserver@cma.gov.cn</a:t>
            </a:r>
            <a:r>
              <a:rPr lang="en-US" altLang="zh-CN" sz="1600" dirty="0"/>
              <a:t>; </a:t>
            </a:r>
            <a:r>
              <a:rPr lang="en-US" altLang="zh-CN" sz="1600" dirty="0" err="1"/>
              <a:t>iusc_nsmc@cma.gov.cn</a:t>
            </a:r>
            <a:r>
              <a:rPr lang="en-US" altLang="zh-CN" sz="1600" dirty="0"/>
              <a:t>)</a:t>
            </a:r>
            <a:endParaRPr lang="zh-CN" altLang="en-US" sz="1600" b="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B06FC7-118F-7E4F-AB1D-675BBB613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239185"/>
            <a:ext cx="8817838" cy="44251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819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z="1600" smtClean="0">
                <a:solidFill>
                  <a:srgbClr val="000000"/>
                </a:solidFill>
              </a:rPr>
              <a:t>6</a:t>
            </a:fld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15 </a:t>
            </a:r>
            <a:r>
              <a:rPr lang="en-US" altLang="en-US" sz="1600" dirty="0">
                <a:solidFill>
                  <a:srgbClr val="000000"/>
                </a:solidFill>
              </a:rPr>
              <a:t>Mar 2024</a:t>
            </a: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B218E551-9A4D-4F54-80D0-B6F80B225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43" y="2167365"/>
            <a:ext cx="11747041" cy="23391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866" indent="-342866" algn="l" defTabSz="914309" hangingPunct="1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800" dirty="0"/>
              <a:t>Share Fengyun Satellite Reprocessing Dataset for GSICS</a:t>
            </a:r>
          </a:p>
          <a:p>
            <a:pPr marL="342866" indent="-342866" algn="l" defTabSz="914309" hangingPunct="1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800" dirty="0">
                <a:solidFill>
                  <a:srgbClr val="C00000"/>
                </a:solidFill>
              </a:rPr>
              <a:t>NSMC-GPRC Website Upgrade</a:t>
            </a:r>
          </a:p>
          <a:p>
            <a:pPr marL="342866" indent="-342866" algn="l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800" dirty="0"/>
              <a:t>Access IASI Data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380789"/>
            <a:ext cx="10237972" cy="1157816"/>
          </a:xfrm>
        </p:spPr>
        <p:txBody>
          <a:bodyPr>
            <a:normAutofit fontScale="90000"/>
          </a:bodyPr>
          <a:lstStyle/>
          <a:p>
            <a:r>
              <a:rPr lang="nb-NO" altLang="en-GB" sz="4265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Outline</a:t>
            </a:r>
            <a: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GB" sz="4265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11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z="1600" smtClean="0">
                <a:solidFill>
                  <a:srgbClr val="000000"/>
                </a:solidFill>
              </a:rPr>
              <a:t>7</a:t>
            </a:fld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15 </a:t>
            </a:r>
            <a:r>
              <a:rPr lang="en-US" altLang="en-US" sz="1600" dirty="0">
                <a:solidFill>
                  <a:srgbClr val="000000"/>
                </a:solidFill>
              </a:rPr>
              <a:t>Mar 2024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380789"/>
            <a:ext cx="10237972" cy="1157816"/>
          </a:xfrm>
        </p:spPr>
        <p:txBody>
          <a:bodyPr>
            <a:normAutofit fontScale="90000"/>
          </a:bodyPr>
          <a:lstStyle/>
          <a:p>
            <a:r>
              <a:rPr lang="nb-NO" altLang="en-GB" sz="4265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NSMC-GPRC Website </a:t>
            </a:r>
            <a:r>
              <a:rPr lang="nb-NO" altLang="en-GB" sz="4265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Upgrade</a:t>
            </a:r>
            <a: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GB" sz="4265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65" y="2066069"/>
            <a:ext cx="6725138" cy="456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xmlns="" id="{70971404-F5B9-3D72-6103-60819452C931}"/>
              </a:ext>
            </a:extLst>
          </p:cNvPr>
          <p:cNvSpPr txBox="1"/>
          <p:nvPr/>
        </p:nvSpPr>
        <p:spPr>
          <a:xfrm>
            <a:off x="423815" y="769656"/>
            <a:ext cx="10096223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0" dirty="0"/>
              <a:t>Upgraded </a:t>
            </a:r>
            <a:r>
              <a:rPr lang="en-US" altLang="zh-CN" b="0" dirty="0" smtClean="0"/>
              <a:t>in 2023:</a:t>
            </a:r>
            <a:endParaRPr lang="en-US" altLang="zh-CN" b="0" dirty="0"/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0" dirty="0"/>
              <a:t>Running as an independent website, no longer a subsite of NSMC website (</a:t>
            </a:r>
            <a:r>
              <a:rPr lang="en-US" altLang="zh-CN" b="0" dirty="0" err="1"/>
              <a:t>www.nsmc.org.cn</a:t>
            </a:r>
            <a:r>
              <a:rPr lang="en-US" altLang="zh-CN" b="0" dirty="0" smtClean="0"/>
              <a:t>);</a:t>
            </a:r>
            <a:r>
              <a:rPr lang="en-US" altLang="zh-CN" sz="1600" b="0" dirty="0" smtClean="0"/>
              <a:t> </a:t>
            </a:r>
            <a:endParaRPr lang="en-US" altLang="zh-CN" sz="1600" b="0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Newly added meeting </a:t>
            </a:r>
            <a:r>
              <a:rPr lang="en-US" altLang="zh-CN" sz="1600"/>
              <a:t>information </a:t>
            </a:r>
            <a:r>
              <a:rPr lang="en-US" altLang="zh-CN" sz="1600" smtClean="0"/>
              <a:t>related </a:t>
            </a:r>
            <a:r>
              <a:rPr lang="en-US" altLang="zh-CN" sz="1600" dirty="0"/>
              <a:t>to </a:t>
            </a:r>
            <a:r>
              <a:rPr lang="en-US" altLang="zh-CN" sz="1600" dirty="0" err="1"/>
              <a:t>GSICS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activities;</a:t>
            </a:r>
            <a:endParaRPr lang="en-US" altLang="zh-CN" sz="1600" b="0" dirty="0" smtClean="0"/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b="0" dirty="0" smtClean="0"/>
              <a:t>Bug-fixes, such as fixing dead links. </a:t>
            </a:r>
            <a:endParaRPr lang="zh-CN" altLang="en-US" sz="1600" b="0" dirty="0"/>
          </a:p>
        </p:txBody>
      </p:sp>
      <p:sp>
        <p:nvSpPr>
          <p:cNvPr id="11" name="标注: 右箭头 6">
            <a:extLst>
              <a:ext uri="{FF2B5EF4-FFF2-40B4-BE49-F238E27FC236}">
                <a16:creationId xmlns:a16="http://schemas.microsoft.com/office/drawing/2014/main" xmlns="" id="{90D5B085-2D98-BF77-B878-D47A4571D352}"/>
              </a:ext>
            </a:extLst>
          </p:cNvPr>
          <p:cNvSpPr/>
          <p:nvPr/>
        </p:nvSpPr>
        <p:spPr>
          <a:xfrm flipH="1">
            <a:off x="7978509" y="2245540"/>
            <a:ext cx="3781888" cy="54253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986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New page header and navigation bar</a:t>
            </a:r>
            <a:endParaRPr lang="zh-CN" altLang="en-US" sz="1400" dirty="0"/>
          </a:p>
        </p:txBody>
      </p:sp>
      <p:sp>
        <p:nvSpPr>
          <p:cNvPr id="12" name="标注: 右箭头 9">
            <a:extLst>
              <a:ext uri="{FF2B5EF4-FFF2-40B4-BE49-F238E27FC236}">
                <a16:creationId xmlns:a16="http://schemas.microsoft.com/office/drawing/2014/main" xmlns="" id="{DBD77BDF-DED3-8398-757D-6203AE3BA1E4}"/>
              </a:ext>
            </a:extLst>
          </p:cNvPr>
          <p:cNvSpPr/>
          <p:nvPr/>
        </p:nvSpPr>
        <p:spPr>
          <a:xfrm flipH="1">
            <a:off x="7978509" y="3628354"/>
            <a:ext cx="3781888" cy="54253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986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Upcoming and recent meeting information from GSICS Wiki</a:t>
            </a:r>
            <a:endParaRPr lang="zh-CN" altLang="en-US" sz="1400" dirty="0"/>
          </a:p>
        </p:txBody>
      </p:sp>
      <p:sp>
        <p:nvSpPr>
          <p:cNvPr id="13" name="标注: 右箭头 11">
            <a:extLst>
              <a:ext uri="{FF2B5EF4-FFF2-40B4-BE49-F238E27FC236}">
                <a16:creationId xmlns:a16="http://schemas.microsoft.com/office/drawing/2014/main" xmlns="" id="{599A6FA7-4E5E-2074-41A5-A80D5042A24D}"/>
              </a:ext>
            </a:extLst>
          </p:cNvPr>
          <p:cNvSpPr/>
          <p:nvPr/>
        </p:nvSpPr>
        <p:spPr>
          <a:xfrm>
            <a:off x="581025" y="5867400"/>
            <a:ext cx="2149340" cy="54253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742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Corrected related links</a:t>
            </a:r>
            <a:endParaRPr lang="zh-CN" altLang="en-US" sz="1400" dirty="0"/>
          </a:p>
        </p:txBody>
      </p:sp>
      <p:sp>
        <p:nvSpPr>
          <p:cNvPr id="15" name="标注: 右箭头 16">
            <a:extLst>
              <a:ext uri="{FF2B5EF4-FFF2-40B4-BE49-F238E27FC236}">
                <a16:creationId xmlns:a16="http://schemas.microsoft.com/office/drawing/2014/main" xmlns="" id="{DFAF0B3F-BD3D-EAA2-22EE-5B675BC8DE5F}"/>
              </a:ext>
            </a:extLst>
          </p:cNvPr>
          <p:cNvSpPr/>
          <p:nvPr/>
        </p:nvSpPr>
        <p:spPr>
          <a:xfrm flipH="1">
            <a:off x="7978509" y="4530132"/>
            <a:ext cx="3781888" cy="54253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986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Upcoming conference and workshops information from EUMETSAT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56880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z="1600" smtClean="0">
                <a:solidFill>
                  <a:srgbClr val="000000"/>
                </a:solidFill>
              </a:rPr>
              <a:t>8</a:t>
            </a:fld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15 </a:t>
            </a:r>
            <a:r>
              <a:rPr lang="en-US" altLang="en-US" sz="1600" dirty="0">
                <a:solidFill>
                  <a:srgbClr val="000000"/>
                </a:solidFill>
              </a:rPr>
              <a:t>Mar 2024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380789"/>
            <a:ext cx="10237972" cy="1157816"/>
          </a:xfrm>
        </p:spPr>
        <p:txBody>
          <a:bodyPr>
            <a:normAutofit fontScale="90000"/>
          </a:bodyPr>
          <a:lstStyle/>
          <a:p>
            <a:r>
              <a:rPr lang="nb-NO" altLang="en-GB" sz="4265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NSMC-GPRC Website </a:t>
            </a:r>
            <a:r>
              <a:rPr lang="nb-NO" altLang="en-GB" sz="4265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Upgrade</a:t>
            </a:r>
            <a: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GB" sz="4265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90376"/>
            <a:ext cx="7294983" cy="476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文本框 1">
            <a:extLst>
              <a:ext uri="{FF2B5EF4-FFF2-40B4-BE49-F238E27FC236}">
                <a16:creationId xmlns:a16="http://schemas.microsoft.com/office/drawing/2014/main" xmlns="" id="{70971404-F5B9-3D72-6103-60819452C931}"/>
              </a:ext>
            </a:extLst>
          </p:cNvPr>
          <p:cNvSpPr txBox="1"/>
          <p:nvPr/>
        </p:nvSpPr>
        <p:spPr>
          <a:xfrm>
            <a:off x="423815" y="1110746"/>
            <a:ext cx="10891884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0" dirty="0"/>
              <a:t>Upgraded by 2023/08/31: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Operational orbit prediction results of FY-</a:t>
            </a:r>
            <a:r>
              <a:rPr lang="en-US" altLang="zh-CN" sz="1600" dirty="0" err="1"/>
              <a:t>3E</a:t>
            </a:r>
            <a:r>
              <a:rPr lang="en-US" altLang="zh-CN" sz="1600" dirty="0"/>
              <a:t> &amp; FY-</a:t>
            </a:r>
            <a:r>
              <a:rPr lang="en-US" altLang="zh-CN" sz="1600" dirty="0" err="1"/>
              <a:t>3F</a:t>
            </a:r>
            <a:r>
              <a:rPr lang="en-US" altLang="zh-CN" sz="1600" dirty="0"/>
              <a:t> &amp; FY-</a:t>
            </a:r>
            <a:r>
              <a:rPr lang="en-US" altLang="zh-CN" sz="1600" dirty="0" err="1"/>
              <a:t>3G</a:t>
            </a:r>
            <a:r>
              <a:rPr lang="en-US" altLang="zh-CN" sz="1600" dirty="0"/>
              <a:t> cross with other satellites now available. </a:t>
            </a:r>
            <a:r>
              <a:rPr lang="en-US" altLang="zh-CN" sz="1600" b="0" dirty="0"/>
              <a:t>(http://gsics.nsmc.org.cn/portal/en/fycv/cross.html) </a:t>
            </a:r>
            <a:endParaRPr lang="zh-CN" altLang="en-US" sz="1600" b="0" dirty="0"/>
          </a:p>
        </p:txBody>
      </p:sp>
      <p:sp>
        <p:nvSpPr>
          <p:cNvPr id="17" name="标注: 右箭头 6">
            <a:extLst>
              <a:ext uri="{FF2B5EF4-FFF2-40B4-BE49-F238E27FC236}">
                <a16:creationId xmlns:a16="http://schemas.microsoft.com/office/drawing/2014/main" xmlns="" id="{90D5B085-2D98-BF77-B878-D47A4571D352}"/>
              </a:ext>
            </a:extLst>
          </p:cNvPr>
          <p:cNvSpPr/>
          <p:nvPr/>
        </p:nvSpPr>
        <p:spPr>
          <a:xfrm flipH="1">
            <a:off x="5714999" y="2203442"/>
            <a:ext cx="6476997" cy="274955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0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/>
              <a:t>FY-</a:t>
            </a:r>
            <a:r>
              <a:rPr lang="en-US" altLang="zh-CN" dirty="0" err="1"/>
              <a:t>3E</a:t>
            </a:r>
            <a:r>
              <a:rPr lang="en-US" altLang="zh-CN" dirty="0"/>
              <a:t> &amp; FY-</a:t>
            </a:r>
            <a:r>
              <a:rPr lang="en-US" altLang="zh-CN" dirty="0" err="1"/>
              <a:t>3F</a:t>
            </a:r>
            <a:r>
              <a:rPr lang="en-US" altLang="zh-CN" dirty="0"/>
              <a:t> &amp; FY-</a:t>
            </a:r>
            <a:r>
              <a:rPr lang="en-US" altLang="zh-CN" dirty="0" err="1"/>
              <a:t>3G</a:t>
            </a:r>
            <a:r>
              <a:rPr lang="en-US" altLang="zh-CN" dirty="0"/>
              <a:t> </a:t>
            </a:r>
            <a:r>
              <a:rPr lang="en-US" altLang="zh-CN" dirty="0" smtClean="0"/>
              <a:t>crossed </a:t>
            </a:r>
            <a:r>
              <a:rPr lang="en-US" altLang="zh-CN" dirty="0"/>
              <a:t>with:</a:t>
            </a: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en-US" altLang="zh-CN" sz="1600" dirty="0"/>
              <a:t>JPSS-1</a:t>
            </a: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en-US" altLang="zh-CN" sz="1600" dirty="0" err="1" smtClean="0"/>
              <a:t>Metop</a:t>
            </a:r>
            <a:r>
              <a:rPr lang="en-US" altLang="zh-CN" sz="1600" dirty="0" smtClean="0"/>
              <a:t>-B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 err="1" smtClean="0"/>
              <a:t>Metop</a:t>
            </a:r>
            <a:r>
              <a:rPr lang="en-US" altLang="zh-CN" sz="1600" dirty="0" smtClean="0"/>
              <a:t>-C</a:t>
            </a:r>
            <a:endParaRPr lang="en-US" altLang="zh-CN" sz="1600" dirty="0"/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en-US" altLang="zh-CN" sz="1600" dirty="0" err="1" smtClean="0"/>
              <a:t>Suomi-NPP</a:t>
            </a:r>
            <a:endParaRPr lang="en-US" altLang="zh-CN" sz="1600" dirty="0" smtClean="0"/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en-US" altLang="zh-CN" sz="1600" dirty="0" smtClean="0"/>
              <a:t>AQUA</a:t>
            </a: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en-US" altLang="zh-CN" sz="1600" dirty="0" smtClean="0"/>
              <a:t>TERRA</a:t>
            </a: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en-US" altLang="zh-CN" sz="1600" dirty="0" err="1" smtClean="0"/>
              <a:t>ENMAP</a:t>
            </a:r>
            <a:endParaRPr lang="en-US" altLang="zh-CN" sz="1600" dirty="0" smtClean="0"/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en-US" altLang="zh-CN" sz="1600" dirty="0" smtClean="0"/>
              <a:t>SENTINEL-1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 smtClean="0"/>
              <a:t>SENTINEL-2</a:t>
            </a:r>
            <a:endParaRPr lang="en-US" altLang="zh-CN" sz="16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 smtClean="0"/>
              <a:t>SENTINEL-5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166728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z="1600" smtClean="0">
                <a:solidFill>
                  <a:srgbClr val="000000"/>
                </a:solidFill>
              </a:rPr>
              <a:t>9</a:t>
            </a:fld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15 </a:t>
            </a:r>
            <a:r>
              <a:rPr lang="en-US" altLang="en-US" sz="1600" dirty="0">
                <a:solidFill>
                  <a:srgbClr val="000000"/>
                </a:solidFill>
              </a:rPr>
              <a:t>Mar 2024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380789"/>
            <a:ext cx="10237972" cy="1157816"/>
          </a:xfrm>
        </p:spPr>
        <p:txBody>
          <a:bodyPr>
            <a:normAutofit fontScale="90000"/>
          </a:bodyPr>
          <a:lstStyle/>
          <a:p>
            <a:r>
              <a:rPr lang="nb-NO" altLang="en-GB" sz="4265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NSMC-GPRC Website </a:t>
            </a:r>
            <a:r>
              <a:rPr lang="nb-NO" altLang="en-GB" sz="4265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Upgrade</a:t>
            </a:r>
            <a: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GB" sz="4265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GB" sz="4265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914400"/>
            <a:ext cx="2946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xmlns="" id="{70971404-F5B9-3D72-6103-60819452C931}"/>
              </a:ext>
            </a:extLst>
          </p:cNvPr>
          <p:cNvSpPr txBox="1"/>
          <p:nvPr/>
        </p:nvSpPr>
        <p:spPr>
          <a:xfrm>
            <a:off x="4876800" y="1371600"/>
            <a:ext cx="7213600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Our </a:t>
            </a:r>
            <a:r>
              <a:rPr lang="en-US" altLang="zh-CN" dirty="0" smtClean="0"/>
              <a:t>team</a:t>
            </a:r>
            <a:r>
              <a:rPr lang="en-US" altLang="zh-CN" sz="1600" b="0" dirty="0" smtClean="0"/>
              <a:t>: 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0" dirty="0" smtClean="0"/>
              <a:t>Our team members’ information;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Contact </a:t>
            </a:r>
            <a:r>
              <a:rPr lang="en-US" altLang="zh-CN" sz="1600" dirty="0" smtClean="0"/>
              <a:t>information </a:t>
            </a:r>
            <a:r>
              <a:rPr lang="en-US" altLang="zh-CN" sz="1600" dirty="0"/>
              <a:t>for </a:t>
            </a:r>
            <a:r>
              <a:rPr lang="en-US" altLang="zh-CN" sz="1600" dirty="0" err="1"/>
              <a:t>GPRC</a:t>
            </a:r>
            <a:r>
              <a:rPr lang="en-US" altLang="zh-CN" sz="1600" dirty="0"/>
              <a:t> Operational Matters;</a:t>
            </a:r>
            <a:endParaRPr lang="zh-CN" altLang="en-US" sz="1600" b="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92" y="2655570"/>
            <a:ext cx="5806440" cy="412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118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DQ1ZWFmM2FiZmFmODAyNjI1MmJiNThhY2Y2MGQ4YzcifQ=="/>
  <p:tag name="KSO_WPP_MARK_KEY" val="bb15e4bb-7e90-4608-9485-3b43efad075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529</Words>
  <Application>Microsoft Office PowerPoint</Application>
  <PresentationFormat>自定义</PresentationFormat>
  <Paragraphs>101</Paragraphs>
  <Slides>13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4" baseType="lpstr">
      <vt:lpstr>1_Office Theme</vt:lpstr>
      <vt:lpstr>CMA GDWG ANNUAL REPORT 2023 </vt:lpstr>
      <vt:lpstr>Outline </vt:lpstr>
      <vt:lpstr>Share Fengyun satellite FCDR for GSICS </vt:lpstr>
      <vt:lpstr>RICH-CEOS Data Website </vt:lpstr>
      <vt:lpstr>RICH-CEOS Data Website </vt:lpstr>
      <vt:lpstr>Outline </vt:lpstr>
      <vt:lpstr>NSMC-GPRC Website Upgrade </vt:lpstr>
      <vt:lpstr>NSMC-GPRC Website Upgrade </vt:lpstr>
      <vt:lpstr>NSMC-GPRC Website Upgrade </vt:lpstr>
      <vt:lpstr>NSMC-GPRC Website Upgrade </vt:lpstr>
      <vt:lpstr>Outline </vt:lpstr>
      <vt:lpstr>Communicating with EUMETSAT </vt:lpstr>
      <vt:lpstr>PowerPoint 演示文稿</vt:lpstr>
    </vt:vector>
  </TitlesOfParts>
  <Company>WMO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JLafeuille</dc:creator>
  <cp:lastModifiedBy>TIAN</cp:lastModifiedBy>
  <cp:revision>136</cp:revision>
  <cp:lastPrinted>2015-04-13T09:11:00Z</cp:lastPrinted>
  <dcterms:created xsi:type="dcterms:W3CDTF">2014-11-15T13:54:00Z</dcterms:created>
  <dcterms:modified xsi:type="dcterms:W3CDTF">2024-03-13T07:51:35Z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0x010100B9CF885A40FAF34FA44F4261FBDFE623</vt:lpwstr>
  </property>
  <property fmtid="{D5CDD505-2E9C-101B-9397-08002B2CF9AE}" pid="3" name="ICV">
    <vt:lpwstr>141C9ED2D5364F1D8D427F08AB579BA0_13</vt:lpwstr>
  </property>
  <property fmtid="{D5CDD505-2E9C-101B-9397-08002B2CF9AE}" pid="4" name="KSOProductBuildVer">
    <vt:lpwstr>2052-12.1.0.16388</vt:lpwstr>
  </property>
</Properties>
</file>