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4"/>
    <p:sldMasterId id="2147483655" r:id="rId5"/>
  </p:sldMasterIdLst>
  <p:notesMasterIdLst>
    <p:notesMasterId r:id="rId17"/>
  </p:notesMasterIdLst>
  <p:handoutMasterIdLst>
    <p:handoutMasterId r:id="rId18"/>
  </p:handoutMasterIdLst>
  <p:sldIdLst>
    <p:sldId id="733" r:id="rId6"/>
    <p:sldId id="843" r:id="rId7"/>
    <p:sldId id="863" r:id="rId8"/>
    <p:sldId id="874" r:id="rId9"/>
    <p:sldId id="866" r:id="rId10"/>
    <p:sldId id="867" r:id="rId11"/>
    <p:sldId id="875" r:id="rId12"/>
    <p:sldId id="862" r:id="rId13"/>
    <p:sldId id="864" r:id="rId14"/>
    <p:sldId id="876" r:id="rId15"/>
    <p:sldId id="858" r:id="rId16"/>
  </p:sld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34" userDrawn="1">
          <p15:clr>
            <a:srgbClr val="A4A3A4"/>
          </p15:clr>
        </p15:guide>
        <p15:guide id="2" pos="43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FF"/>
    <a:srgbClr val="FF6600"/>
    <a:srgbClr val="008000"/>
    <a:srgbClr val="FF9900"/>
    <a:srgbClr val="000000"/>
    <a:srgbClr val="9EA000"/>
    <a:srgbClr val="FF62BC"/>
    <a:srgbClr val="F8766D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46"/>
    <p:restoredTop sz="89481" autoAdjust="0"/>
  </p:normalViewPr>
  <p:slideViewPr>
    <p:cSldViewPr snapToGrid="0">
      <p:cViewPr varScale="1">
        <p:scale>
          <a:sx n="80" d="100"/>
          <a:sy n="80" d="100"/>
        </p:scale>
        <p:origin x="408" y="96"/>
      </p:cViewPr>
      <p:guideLst>
        <p:guide orient="horz" pos="3634"/>
        <p:guide pos="4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-2874" y="-108"/>
      </p:cViewPr>
      <p:guideLst>
        <p:guide orient="horz" pos="3126"/>
        <p:guide pos="2142"/>
      </p:guideLst>
    </p:cSldViewPr>
  </p:notesViewPr>
  <p:gridSpacing cx="114300" cy="1143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0" name="Rectangle 4"/>
          <p:cNvSpPr>
            <a:spLocks noGrp="1" noChangeArrowheads="1"/>
          </p:cNvSpPr>
          <p:nvPr>
            <p:ph type="ftr" sz="quarter" idx="2"/>
          </p:nvPr>
        </p:nvSpPr>
        <p:spPr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1" name="Rectangle 5"/>
          <p:cNvSpPr>
            <a:spLocks noGrp="1" noChangeArrowheads="1"/>
          </p:cNvSpPr>
          <p:nvPr>
            <p:ph type="sldNum" sz="quarter" idx="3"/>
          </p:nvPr>
        </p:nvSpPr>
        <p:spPr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5D828D66-AEB5-4DE2-AE3C-788B6F5E3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727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2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3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90488" y="746125"/>
            <a:ext cx="6616700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679450" y="4716463"/>
            <a:ext cx="5438775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65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D2E840EC-3661-47EA-B292-7ED791E1B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9140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AD4F94-4851-4065-BA9C-947A644B85B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0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6125"/>
            <a:ext cx="6616700" cy="3722688"/>
          </a:xfrm>
          <a:ln/>
        </p:spPr>
      </p:sp>
      <p:sp>
        <p:nvSpPr>
          <p:cNvPr id="10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87258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147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148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E840EC-3661-47EA-B292-7ED791E1B58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7130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147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48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E840EC-3661-47EA-B292-7ED791E1B58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67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147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48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E840EC-3661-47EA-B292-7ED791E1B58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9534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147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48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E840EC-3661-47EA-B292-7ED791E1B58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3560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147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48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E840EC-3661-47EA-B292-7ED791E1B58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5701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147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48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E840EC-3661-47EA-B292-7ED791E1B58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4469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147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48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E840EC-3661-47EA-B292-7ED791E1B58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5684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147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48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E840EC-3661-47EA-B292-7ED791E1B58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5957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147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48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E840EC-3661-47EA-B292-7ED791E1B58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747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147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148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E840EC-3661-47EA-B292-7ED791E1B58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375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Title 1"/>
          <p:cNvSpPr>
            <a:spLocks noGrp="1"/>
          </p:cNvSpPr>
          <p:nvPr>
            <p:ph type="ctrTitle"/>
          </p:nvPr>
        </p:nvSpPr>
        <p:spPr>
          <a:xfrm>
            <a:off x="1080654" y="2130426"/>
            <a:ext cx="10041775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035" name="Subtitle 2"/>
          <p:cNvSpPr>
            <a:spLocks noGrp="1"/>
          </p:cNvSpPr>
          <p:nvPr>
            <p:ph type="subTitle" idx="1"/>
          </p:nvPr>
        </p:nvSpPr>
        <p:spPr>
          <a:xfrm>
            <a:off x="1989513" y="3886200"/>
            <a:ext cx="822405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1036" name="Rectangle 74"/>
          <p:cNvSpPr>
            <a:spLocks noGrp="1" noChangeArrowheads="1"/>
          </p:cNvSpPr>
          <p:nvPr userDrawn="1">
            <p:ph type="sldNum" sz="quarter" idx="2"/>
          </p:nvPr>
        </p:nvSpPr>
        <p:spPr>
          <a:xfrm>
            <a:off x="11396651" y="6363061"/>
            <a:ext cx="652358" cy="405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 b="1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47E33C82-C2A6-478E-8FB2-E20C8DB4147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3563A9-67CB-6D3F-FBE3-DCD3DA6B3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84584C0-7D98-DE93-A1E4-B1E386302E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DDDFFD5-D5CF-3C9D-4849-6D942F3E95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4640170-1CAE-D54A-8244-6B2E6B0D7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3997D-263F-1B43-B05C-79CA7E95B953}" type="datetimeFigureOut">
              <a:rPr kumimoji="1" lang="ja-JP" altLang="en-US" smtClean="0"/>
              <a:t>2024/3/11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E019EEC-7E78-D315-F9B4-806D7D453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4D64526-CEB0-AA28-25EE-69C17D5B4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843F-945A-4D41-91E2-FEB33F8598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8284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10E5E9-9C2E-1941-74A6-A24DC5294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B84260E-896D-FA66-C55B-7DACD84E1E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2A7B42E-D867-C71B-F3E9-44E6C35D66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4F1200-B04A-7218-1E0B-D55C1E08A9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FBB18B1-768E-EC5D-27DD-92B7287ABA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CC90D71-1B22-27CF-C2D3-A1DAD6BBB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3997D-263F-1B43-B05C-79CA7E95B953}" type="datetimeFigureOut">
              <a:rPr kumimoji="1" lang="ja-JP" altLang="en-US" smtClean="0"/>
              <a:t>2024/3/11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B858AAE-BFA3-6AD6-8872-186E26358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4C6239E-33C3-24AB-19C5-27F82E7FA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843F-945A-4D41-91E2-FEB33F8598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96782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F22227-0C10-F01A-3282-EC3B26D9A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CB2A4FA-BE79-D76F-5727-816787FF5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3997D-263F-1B43-B05C-79CA7E95B953}" type="datetimeFigureOut">
              <a:rPr kumimoji="1" lang="ja-JP" altLang="en-US" smtClean="0"/>
              <a:t>2024/3/11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44BB5FA-AA97-9DB4-C8E1-25CF2781F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2C54545-35D5-A155-E9D8-DE2D5FF5C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843F-945A-4D41-91E2-FEB33F8598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42341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C0DBEEC-8115-EF56-6A3C-CDB849293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3997D-263F-1B43-B05C-79CA7E95B953}" type="datetimeFigureOut">
              <a:rPr kumimoji="1" lang="ja-JP" altLang="en-US" smtClean="0"/>
              <a:t>2024/3/11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97E116C-ACD4-D113-0FCB-32D5CCDC9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A4145C6-785B-EBFB-376A-0D6B50F50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843F-945A-4D41-91E2-FEB33F8598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54217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537050-4497-772C-B820-2A744AE92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D84049C-E794-BA08-7E55-29765175B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4BDA3A-978C-CBD6-1613-F9765082FB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53A72C5-17E9-F87A-62DF-A1BFD1DDF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3997D-263F-1B43-B05C-79CA7E95B953}" type="datetimeFigureOut">
              <a:rPr kumimoji="1" lang="ja-JP" altLang="en-US" smtClean="0"/>
              <a:t>2024/3/11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9E4BB68-31F2-40C4-21E6-A9C0F1F2C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2EB7438-1D79-6576-5B21-87DF3015E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843F-945A-4D41-91E2-FEB33F8598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67641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69B9C1-DB64-928B-FE7F-3B6B18AC8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1E5E35A-2D6E-6C2B-EAB5-9784D40EA8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233AF07-B10C-71D7-1FEA-9351EC3602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E30ACF8-716F-095E-9E07-D669E18BD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3997D-263F-1B43-B05C-79CA7E95B953}" type="datetimeFigureOut">
              <a:rPr kumimoji="1" lang="ja-JP" altLang="en-US" smtClean="0"/>
              <a:t>2024/3/11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904A335-FF31-9060-F7F4-126B0D2C8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9A7647D-D654-63AE-8FD0-EC3A60326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843F-945A-4D41-91E2-FEB33F8598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06917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6237AF1-360E-4EBC-D771-C40F0B168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611725F-FC1B-594E-952A-D766756C73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6193D26-FE07-F057-A02A-84D8C9834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3997D-263F-1B43-B05C-79CA7E95B953}" type="datetimeFigureOut">
              <a:rPr kumimoji="1" lang="ja-JP" altLang="en-US" smtClean="0"/>
              <a:t>2024/3/11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357165C-7EEC-37F5-557E-7A2328F69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2D87487-8F88-980A-F5CD-B1124AB76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843F-945A-4D41-91E2-FEB33F8598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16183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D7E1413-3A41-71F2-A5B8-578EBB6B0A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AFF3360-F010-C4AF-853B-3F7E7D3F57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FFA7751-ACEE-8013-4B51-F23BF38F2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3997D-263F-1B43-B05C-79CA7E95B953}" type="datetimeFigureOut">
              <a:rPr kumimoji="1" lang="ja-JP" altLang="en-US" smtClean="0"/>
              <a:t>2024/3/11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A95DC8F-F8AE-D19A-CAA1-017290F22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B922AB7-2495-63BA-D88B-4855DF684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843F-945A-4D41-91E2-FEB33F8598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2494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Title 1"/>
          <p:cNvSpPr>
            <a:spLocks noGrp="1"/>
          </p:cNvSpPr>
          <p:nvPr>
            <p:ph type="title"/>
          </p:nvPr>
        </p:nvSpPr>
        <p:spPr>
          <a:xfrm>
            <a:off x="3352800" y="132628"/>
            <a:ext cx="7772400" cy="667472"/>
          </a:xfrm>
          <a:prstGeom prst="rect">
            <a:avLst/>
          </a:prstGeom>
        </p:spPr>
        <p:txBody>
          <a:bodyPr/>
          <a:lstStyle>
            <a:lvl1pPr>
              <a:defRPr sz="4000"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0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40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8AC38-E0E8-49D7-B2FE-71FD7C42C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04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94469-C24B-4485-9554-864CA5BFE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47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48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49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66AD1-022E-4E0E-AE7E-C7A6C4DD8D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1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52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53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5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55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5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EA962-5ACB-4E0A-B99B-F2A901C157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831DE-8CB6-4B98-B2F1-D4EBA8FF1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59" name="Title 1"/>
          <p:cNvSpPr txBox="1"/>
          <p:nvPr userDrawn="1"/>
        </p:nvSpPr>
        <p:spPr>
          <a:xfrm>
            <a:off x="3352800" y="132628"/>
            <a:ext cx="7772400" cy="66747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kern="0" dirty="0"/>
              <a:t>Click to edit Master title style</a:t>
            </a:r>
            <a:endParaRPr lang="en-GB" kern="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0D0BFC-2EEA-6DD4-A66D-715EC90335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FEDE5E1-1516-4F92-B235-28FC03D766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A95A930-C55A-6DDA-1B8C-34FFCF4E8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3997D-263F-1B43-B05C-79CA7E95B953}" type="datetimeFigureOut">
              <a:rPr kumimoji="1" lang="ja-JP" altLang="en-US" smtClean="0"/>
              <a:t>2024/3/11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5CBA79-5FA0-D9DE-E327-41F9F71AC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73F151-0156-85A5-838E-2A3239A22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843F-945A-4D41-91E2-FEB33F8598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4917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7B0417-39F8-A3E5-E0D9-59E56356E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0DE5562-6478-421E-58F2-CBB4FAFADE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60C853C-90F3-30EE-4E94-5A9DF705B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3997D-263F-1B43-B05C-79CA7E95B953}" type="datetimeFigureOut">
              <a:rPr kumimoji="1" lang="ja-JP" altLang="en-US" smtClean="0"/>
              <a:t>2024/3/11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E84B599-EB98-6C9A-9200-63902862A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C24B89D-56E1-9F8B-D4E2-50C586105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843F-945A-4D41-91E2-FEB33F8598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4218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28B4B3-F29E-3333-F235-00C6A444E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EBBD26C-3A75-7B71-BE9B-F05FC85DF1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55A004D-24B7-85F0-8C95-6FB727788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3997D-263F-1B43-B05C-79CA7E95B953}" type="datetimeFigureOut">
              <a:rPr kumimoji="1" lang="ja-JP" altLang="en-US" smtClean="0"/>
              <a:t>2024/3/11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D047E45-E767-B5B7-9D49-01012AB92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88C99F-C611-BC7F-A26A-311DDD52E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843F-945A-4D41-91E2-FEB33F8598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2125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10972800" cy="5257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11396651" y="6363061"/>
            <a:ext cx="652358" cy="405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 b="1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47E33C82-C2A6-478E-8FB2-E20C8DB4147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7" name="Rectangle 7"/>
          <p:cNvSpPr>
            <a:spLocks noChangeArrowheads="1"/>
          </p:cNvSpPr>
          <p:nvPr/>
        </p:nvSpPr>
        <p:spPr>
          <a:xfrm>
            <a:off x="609600" y="1147156"/>
            <a:ext cx="10972800" cy="5177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v"/>
              <a:defRPr/>
            </a:pPr>
            <a:endParaRPr lang="en-GB" sz="3200"/>
          </a:p>
        </p:txBody>
      </p:sp>
      <p:sp>
        <p:nvSpPr>
          <p:cNvPr id="1028" name="Rectangle 8"/>
          <p:cNvSpPr>
            <a:spLocks noChangeArrowheads="1"/>
          </p:cNvSpPr>
          <p:nvPr/>
        </p:nvSpPr>
        <p:spPr>
          <a:xfrm>
            <a:off x="3347049" y="6408717"/>
            <a:ext cx="5715064" cy="244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1000" b="0" dirty="0"/>
              <a:t>11 – 15 March 2024 GSICS Annual Meeting</a:t>
            </a:r>
            <a:r>
              <a:rPr lang="it-IT" sz="1000" b="0" dirty="0"/>
              <a:t>, Darmstadt, Germany</a:t>
            </a:r>
            <a:endParaRPr lang="en-US" sz="1000" b="0" dirty="0"/>
          </a:p>
        </p:txBody>
      </p:sp>
      <p:sp>
        <p:nvSpPr>
          <p:cNvPr id="1029" name="Line 11"/>
          <p:cNvSpPr>
            <a:spLocks noChangeShapeType="1"/>
          </p:cNvSpPr>
          <p:nvPr/>
        </p:nvSpPr>
        <p:spPr>
          <a:xfrm flipV="1">
            <a:off x="609600" y="6324600"/>
            <a:ext cx="109728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30" name="Rectangle 13"/>
          <p:cNvSpPr>
            <a:spLocks noChangeArrowheads="1"/>
          </p:cNvSpPr>
          <p:nvPr/>
        </p:nvSpPr>
        <p:spPr>
          <a:xfrm>
            <a:off x="8737600" y="6477001"/>
            <a:ext cx="2844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GB" sz="1400"/>
          </a:p>
        </p:txBody>
      </p:sp>
      <p:sp>
        <p:nvSpPr>
          <p:cNvPr id="1031" name="Rectangle 8"/>
          <p:cNvSpPr>
            <a:spLocks noChangeArrowheads="1"/>
          </p:cNvSpPr>
          <p:nvPr userDrawn="1"/>
        </p:nvSpPr>
        <p:spPr>
          <a:xfrm>
            <a:off x="609600" y="6400801"/>
            <a:ext cx="2748951" cy="232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dirty="0"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v"/>
        <a:defRPr sz="3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Font typeface="Wingdings" pitchFamily="2" charset="2"/>
        <a:buChar char="§"/>
        <a:defRPr sz="28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7F7DF96-AB3D-8D7E-5734-E1B37F3C3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5D38A17-561D-8551-3C48-5D5EBA3A99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62A45E-5F7B-C231-5473-B909FF4788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3997D-263F-1B43-B05C-79CA7E95B953}" type="datetimeFigureOut">
              <a:rPr kumimoji="1" lang="ja-JP" altLang="en-US" smtClean="0"/>
              <a:t>2024/3/11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3094305-F0F1-1B0A-5586-64AB6CF465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A319AEF-21BC-0AEE-D1A3-178CD7D326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B843F-945A-4D41-91E2-FEB33F8598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7045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gsics.atmos.umd.edu/bin/view/Development/FilenameConvention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gsics.atmos.umd.edu/bin/view/Development/SrfNcdfConvention" TargetMode="External"/><Relationship Id="rId4" Type="http://schemas.openxmlformats.org/officeDocument/2006/relationships/hyperlink" Target="http://gsics.atmos.umd.edu/bin/view/Development/NetcdfConvention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097" y="1615420"/>
            <a:ext cx="7773805" cy="143938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" altLang="ja-JP" b="1" dirty="0"/>
              <a:t>LSICS I/O Data Convention and Versioning</a:t>
            </a:r>
            <a:endParaRPr lang="en-US" sz="4000" b="1" i="1" dirty="0">
              <a:solidFill>
                <a:srgbClr val="0C45E4"/>
              </a:solidFill>
            </a:endParaRPr>
          </a:p>
        </p:txBody>
      </p:sp>
      <p:sp>
        <p:nvSpPr>
          <p:cNvPr id="1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2303" y="4260034"/>
            <a:ext cx="9387400" cy="769166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zh-CN" sz="2400" dirty="0"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400" dirty="0">
                <a:ea typeface="宋体" pitchFamily="2" charset="-122"/>
              </a:rPr>
              <a:t>TAKAHASHI Masaya</a:t>
            </a:r>
            <a:endParaRPr lang="en-US" altLang="en-US" sz="1400" dirty="0">
              <a:latin typeface="Arial" panose="020B0604020202020204" pitchFamily="34" charset="0"/>
            </a:endParaRPr>
          </a:p>
        </p:txBody>
      </p:sp>
      <p:sp>
        <p:nvSpPr>
          <p:cNvPr id="1075" name="Rectangle 3"/>
          <p:cNvSpPr txBox="1">
            <a:spLocks noChangeArrowheads="1"/>
          </p:cNvSpPr>
          <p:nvPr/>
        </p:nvSpPr>
        <p:spPr>
          <a:xfrm>
            <a:off x="1410266" y="4823460"/>
            <a:ext cx="9387400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None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None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</a:pPr>
            <a:endParaRPr lang="en-US" altLang="zh-CN" sz="2000" b="0" kern="0" dirty="0">
              <a:latin typeface="Arial"/>
              <a:ea typeface="宋体" pitchFamily="2" charset="-122"/>
              <a:cs typeface="Arial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000" b="0" kern="0" dirty="0">
                <a:latin typeface="Arial"/>
                <a:ea typeface="宋体" pitchFamily="2" charset="-122"/>
                <a:cs typeface="Arial"/>
              </a:rPr>
              <a:t>Meteorological Satellite Center of Japan Meteorological </a:t>
            </a:r>
            <a:r>
              <a:rPr lang="en-US" altLang="zh-CN" sz="2000" kern="0" dirty="0">
                <a:latin typeface="Arial"/>
                <a:ea typeface="宋体" pitchFamily="2" charset="-122"/>
                <a:cs typeface="Arial"/>
              </a:rPr>
              <a:t>A</a:t>
            </a:r>
            <a:r>
              <a:rPr lang="en-US" altLang="zh-CN" sz="2000" b="0" kern="0" dirty="0">
                <a:latin typeface="Arial"/>
                <a:ea typeface="宋体" pitchFamily="2" charset="-122"/>
                <a:cs typeface="Arial"/>
              </a:rPr>
              <a:t>gency</a:t>
            </a:r>
            <a:endParaRPr b="0" dirty="0">
              <a:latin typeface="Arial"/>
              <a:cs typeface="Arial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1200" b="0" kern="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84560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" name="四角形 174"/>
          <p:cNvSpPr>
            <a:spLocks noGrp="1"/>
          </p:cNvSpPr>
          <p:nvPr>
            <p:ph type="title"/>
          </p:nvPr>
        </p:nvSpPr>
        <p:spPr>
          <a:xfrm>
            <a:off x="379068" y="251912"/>
            <a:ext cx="7772400" cy="667472"/>
          </a:xfrm>
          <a:prstGeom prst="rect">
            <a:avLst/>
          </a:prstGeom>
        </p:spPr>
        <p:txBody>
          <a:bodyPr/>
          <a:lstStyle/>
          <a:p>
            <a:pPr algn="l"/>
            <a:r>
              <a:rPr kumimoji="1" lang="en-US" altLang="ja-JP" sz="3200" b="1" dirty="0"/>
              <a:t>Bonus Discussion</a:t>
            </a:r>
            <a:endParaRPr kumimoji="1" lang="ja-JP" altLang="en-US" sz="3600" b="1" dirty="0"/>
          </a:p>
        </p:txBody>
      </p:sp>
      <p:sp>
        <p:nvSpPr>
          <p:cNvPr id="1131" name="四角形 176"/>
          <p:cNvSpPr>
            <a:spLocks noGrp="1" noChangeArrowheads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8AC38-E0E8-49D7-B2FE-71FD7C42C09E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140" name="四角形 235"/>
          <p:cNvSpPr>
            <a:spLocks noGrp="1"/>
          </p:cNvSpPr>
          <p:nvPr>
            <p:ph idx="1"/>
          </p:nvPr>
        </p:nvSpPr>
        <p:spPr>
          <a:xfrm>
            <a:off x="261257" y="1001292"/>
            <a:ext cx="11609614" cy="953632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0000"/>
              </a:lnSpc>
            </a:pPr>
            <a:r>
              <a:rPr kumimoji="1" lang="en-US" altLang="ja-JP" sz="2400" dirty="0"/>
              <a:t>A.LCWS.2023.2i.5: GDWG to provide guidance on the method to implement for flagging that LSICS products came from official LSICS run.</a:t>
            </a:r>
          </a:p>
        </p:txBody>
      </p:sp>
    </p:spTree>
    <p:extLst>
      <p:ext uri="{BB962C8B-B14F-4D97-AF65-F5344CB8AC3E}">
        <p14:creationId xmlns:p14="http://schemas.microsoft.com/office/powerpoint/2010/main" val="8754208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1" name="四角形 176"/>
          <p:cNvSpPr>
            <a:spLocks noGrp="1" noChangeArrowheads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8AC38-E0E8-49D7-B2FE-71FD7C42C09E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140" name="四角形 235"/>
          <p:cNvSpPr>
            <a:spLocks noGrp="1"/>
          </p:cNvSpPr>
          <p:nvPr>
            <p:ph idx="1"/>
          </p:nvPr>
        </p:nvSpPr>
        <p:spPr>
          <a:xfrm>
            <a:off x="2852757" y="2949953"/>
            <a:ext cx="6486486" cy="958094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kumimoji="1" lang="en" altLang="ja-JP" sz="4000" dirty="0"/>
              <a:t>Thanks for your attention!</a:t>
            </a:r>
          </a:p>
        </p:txBody>
      </p:sp>
    </p:spTree>
    <p:extLst>
      <p:ext uri="{BB962C8B-B14F-4D97-AF65-F5344CB8AC3E}">
        <p14:creationId xmlns:p14="http://schemas.microsoft.com/office/powerpoint/2010/main" val="214908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" name="四角形 174"/>
          <p:cNvSpPr>
            <a:spLocks noGrp="1"/>
          </p:cNvSpPr>
          <p:nvPr>
            <p:ph type="title"/>
          </p:nvPr>
        </p:nvSpPr>
        <p:spPr>
          <a:xfrm>
            <a:off x="379068" y="251912"/>
            <a:ext cx="7772400" cy="667472"/>
          </a:xfrm>
          <a:prstGeom prst="rect">
            <a:avLst/>
          </a:prstGeom>
        </p:spPr>
        <p:txBody>
          <a:bodyPr/>
          <a:lstStyle/>
          <a:p>
            <a:pPr algn="l"/>
            <a:r>
              <a:rPr kumimoji="1" lang="en-US" altLang="ja-JP" b="1" dirty="0"/>
              <a:t>Contents</a:t>
            </a:r>
            <a:endParaRPr kumimoji="1" lang="ja-JP" altLang="en-US" sz="4400" b="1" dirty="0"/>
          </a:p>
        </p:txBody>
      </p:sp>
      <p:sp>
        <p:nvSpPr>
          <p:cNvPr id="1131" name="四角形 176"/>
          <p:cNvSpPr>
            <a:spLocks noGrp="1" noChangeArrowheads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8AC38-E0E8-49D7-B2FE-71FD7C42C09E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140" name="四角形 235"/>
          <p:cNvSpPr>
            <a:spLocks noGrp="1"/>
          </p:cNvSpPr>
          <p:nvPr>
            <p:ph idx="1"/>
          </p:nvPr>
        </p:nvSpPr>
        <p:spPr>
          <a:xfrm>
            <a:off x="603866" y="1099266"/>
            <a:ext cx="9744486" cy="4844334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30000"/>
              </a:lnSpc>
            </a:pPr>
            <a:r>
              <a:rPr kumimoji="1" lang="en-US" altLang="ja-JP" sz="2400" dirty="0"/>
              <a:t>Background</a:t>
            </a:r>
          </a:p>
          <a:p>
            <a:pPr lvl="1">
              <a:lnSpc>
                <a:spcPct val="130000"/>
              </a:lnSpc>
            </a:pPr>
            <a:r>
              <a:rPr kumimoji="1" lang="en-US" altLang="ja-JP" sz="2000" dirty="0"/>
              <a:t>Lunar calibration activities</a:t>
            </a:r>
          </a:p>
          <a:p>
            <a:pPr lvl="1">
              <a:lnSpc>
                <a:spcPct val="130000"/>
              </a:lnSpc>
            </a:pPr>
            <a:r>
              <a:rPr kumimoji="1" lang="en-US" altLang="ja-JP" sz="2000" dirty="0"/>
              <a:t>GTS, WIS, and WIS 2.0</a:t>
            </a:r>
          </a:p>
          <a:p>
            <a:pPr>
              <a:lnSpc>
                <a:spcPct val="130000"/>
              </a:lnSpc>
            </a:pPr>
            <a:r>
              <a:rPr kumimoji="1" lang="en-US" altLang="ja-JP" sz="2400" dirty="0"/>
              <a:t>GSICS Conventions</a:t>
            </a:r>
          </a:p>
          <a:p>
            <a:pPr lvl="1">
              <a:lnSpc>
                <a:spcPct val="130000"/>
              </a:lnSpc>
            </a:pPr>
            <a:r>
              <a:rPr kumimoji="1" lang="en-US" altLang="ja-JP" sz="2000" dirty="0" err="1"/>
              <a:t>Filenaming</a:t>
            </a:r>
            <a:r>
              <a:rPr kumimoji="1" lang="en-US" altLang="ja-JP" sz="2000" dirty="0"/>
              <a:t> Convention</a:t>
            </a:r>
          </a:p>
          <a:p>
            <a:pPr lvl="1">
              <a:lnSpc>
                <a:spcPct val="130000"/>
              </a:lnSpc>
            </a:pPr>
            <a:r>
              <a:rPr kumimoji="1" lang="en-US" altLang="ja-JP" sz="2000" dirty="0" err="1"/>
              <a:t>netCDF</a:t>
            </a:r>
            <a:r>
              <a:rPr kumimoji="1" lang="en-US" altLang="ja-JP" sz="2000" dirty="0"/>
              <a:t> Convention</a:t>
            </a:r>
            <a:endParaRPr kumimoji="1" lang="en-US" altLang="ja-JP" sz="2400" dirty="0"/>
          </a:p>
          <a:p>
            <a:pPr>
              <a:lnSpc>
                <a:spcPct val="130000"/>
              </a:lnSpc>
            </a:pPr>
            <a:r>
              <a:rPr kumimoji="1" lang="en-US" altLang="ja-JP" sz="2400" dirty="0"/>
              <a:t>Discussion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537801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" name="四角形 174"/>
          <p:cNvSpPr>
            <a:spLocks noGrp="1"/>
          </p:cNvSpPr>
          <p:nvPr>
            <p:ph type="title"/>
          </p:nvPr>
        </p:nvSpPr>
        <p:spPr>
          <a:xfrm>
            <a:off x="379068" y="251912"/>
            <a:ext cx="7772400" cy="667472"/>
          </a:xfrm>
          <a:prstGeom prst="rect">
            <a:avLst/>
          </a:prstGeom>
        </p:spPr>
        <p:txBody>
          <a:bodyPr/>
          <a:lstStyle/>
          <a:p>
            <a:pPr algn="l"/>
            <a:r>
              <a:rPr kumimoji="1" lang="en-US" altLang="ja-JP" sz="3200" b="1" dirty="0"/>
              <a:t>Background: Lunar Calibration Activity</a:t>
            </a:r>
            <a:endParaRPr kumimoji="1" lang="ja-JP" altLang="en-US" sz="3600" b="1" dirty="0"/>
          </a:p>
        </p:txBody>
      </p:sp>
      <p:sp>
        <p:nvSpPr>
          <p:cNvPr id="1131" name="四角形 176"/>
          <p:cNvSpPr>
            <a:spLocks noGrp="1" noChangeArrowheads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8AC38-E0E8-49D7-B2FE-71FD7C42C09E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140" name="四角形 235"/>
          <p:cNvSpPr>
            <a:spLocks noGrp="1"/>
          </p:cNvSpPr>
          <p:nvPr>
            <p:ph idx="1"/>
          </p:nvPr>
        </p:nvSpPr>
        <p:spPr>
          <a:xfrm>
            <a:off x="603865" y="1099266"/>
            <a:ext cx="11126923" cy="4844334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30000"/>
              </a:lnSpc>
            </a:pPr>
            <a:r>
              <a:rPr kumimoji="1" lang="en-US" altLang="ja-JP" sz="2000" dirty="0"/>
              <a:t>Existing lunar calibration model (GIRO: GSICS Implementation of the ROLO model) implemented in 2014 </a:t>
            </a:r>
            <a:r>
              <a:rPr kumimoji="1" lang="en-US" altLang="ja-JP" sz="2000" dirty="0">
                <a:solidFill>
                  <a:srgbClr val="FF0000"/>
                </a:solidFill>
              </a:rPr>
              <a:t>follows GSICS </a:t>
            </a:r>
            <a:r>
              <a:rPr kumimoji="1" lang="en-US" altLang="ja-JP" sz="2000" dirty="0" err="1">
                <a:solidFill>
                  <a:srgbClr val="FF0000"/>
                </a:solidFill>
              </a:rPr>
              <a:t>filenaming</a:t>
            </a:r>
            <a:r>
              <a:rPr kumimoji="1" lang="en-US" altLang="ja-JP" sz="2000" dirty="0">
                <a:solidFill>
                  <a:srgbClr val="FF0000"/>
                </a:solidFill>
              </a:rPr>
              <a:t> and </a:t>
            </a:r>
            <a:r>
              <a:rPr kumimoji="1" lang="en-US" altLang="ja-JP" sz="2000" dirty="0" err="1">
                <a:solidFill>
                  <a:srgbClr val="FF0000"/>
                </a:solidFill>
              </a:rPr>
              <a:t>netCDF</a:t>
            </a:r>
            <a:r>
              <a:rPr kumimoji="1" lang="en-US" altLang="ja-JP" sz="2000" dirty="0">
                <a:solidFill>
                  <a:srgbClr val="FF0000"/>
                </a:solidFill>
              </a:rPr>
              <a:t> (data/metadata) Conventions</a:t>
            </a:r>
          </a:p>
          <a:p>
            <a:pPr>
              <a:lnSpc>
                <a:spcPct val="130000"/>
              </a:lnSpc>
            </a:pPr>
            <a:r>
              <a:rPr kumimoji="1" lang="en-US" altLang="ja-JP" sz="2000" dirty="0"/>
              <a:t>LSICS (Lunar Spectral Irradiance Calibration System) is a new GSICS framework for lunar calibration, under-development lead by NOAA and EUMETSAT</a:t>
            </a:r>
          </a:p>
          <a:p>
            <a:pPr lvl="1">
              <a:lnSpc>
                <a:spcPct val="130000"/>
              </a:lnSpc>
            </a:pPr>
            <a:r>
              <a:rPr kumimoji="1" lang="en-US" altLang="ja-JP" sz="1800" dirty="0"/>
              <a:t>4</a:t>
            </a:r>
            <a:r>
              <a:rPr kumimoji="1" lang="en-US" altLang="ja-JP" sz="1800" baseline="30000" dirty="0"/>
              <a:t>th</a:t>
            </a:r>
            <a:r>
              <a:rPr kumimoji="1" lang="en-US" altLang="ja-JP" sz="1800" dirty="0"/>
              <a:t> GSICS/IVOS Lunar Calibration Workshop (LCWS4) summary related to GDWG activities</a:t>
            </a:r>
          </a:p>
          <a:p>
            <a:pPr lvl="2">
              <a:lnSpc>
                <a:spcPct val="130000"/>
              </a:lnSpc>
            </a:pPr>
            <a:r>
              <a:rPr kumimoji="1" lang="en-US" altLang="ja-JP" sz="1600" dirty="0"/>
              <a:t>Decision: LSICS will be developed as a </a:t>
            </a:r>
            <a:r>
              <a:rPr kumimoji="1" lang="en-US" altLang="ja-JP" sz="1600" dirty="0">
                <a:solidFill>
                  <a:srgbClr val="FF0000"/>
                </a:solidFill>
              </a:rPr>
              <a:t>GSICS deliverable tool</a:t>
            </a:r>
          </a:p>
          <a:p>
            <a:pPr lvl="2">
              <a:lnSpc>
                <a:spcPct val="130000"/>
              </a:lnSpc>
            </a:pPr>
            <a:r>
              <a:rPr kumimoji="1" lang="en-US" altLang="ja-JP" sz="1600" dirty="0"/>
              <a:t>Recommendation: LSICS </a:t>
            </a:r>
            <a:r>
              <a:rPr kumimoji="1" lang="en-US" altLang="ja-JP" sz="1600" dirty="0">
                <a:solidFill>
                  <a:srgbClr val="FF0000"/>
                </a:solidFill>
              </a:rPr>
              <a:t>should maintain GIRO compatibility for input and output</a:t>
            </a:r>
            <a:r>
              <a:rPr kumimoji="1" lang="en-US" altLang="ja-JP" sz="1600" dirty="0"/>
              <a:t> files</a:t>
            </a:r>
          </a:p>
          <a:p>
            <a:pPr lvl="2">
              <a:lnSpc>
                <a:spcPct val="130000"/>
              </a:lnSpc>
            </a:pPr>
            <a:r>
              <a:rPr kumimoji="1" lang="en-US" altLang="ja-JP" sz="1600" dirty="0"/>
              <a:t>Action: GDWG (M. Takahashi) to </a:t>
            </a:r>
            <a:r>
              <a:rPr kumimoji="1" lang="en-US" altLang="ja-JP" sz="1600" dirty="0">
                <a:solidFill>
                  <a:srgbClr val="FF0000"/>
                </a:solidFill>
              </a:rPr>
              <a:t>find WMO/GSICS guidance on </a:t>
            </a:r>
            <a:r>
              <a:rPr kumimoji="1" lang="en-US" altLang="ja-JP" sz="1600" dirty="0" err="1">
                <a:solidFill>
                  <a:srgbClr val="FF0000"/>
                </a:solidFill>
              </a:rPr>
              <a:t>filenaming</a:t>
            </a:r>
            <a:r>
              <a:rPr kumimoji="1" lang="en-US" altLang="ja-JP" sz="1600" dirty="0">
                <a:solidFill>
                  <a:srgbClr val="FF0000"/>
                </a:solidFill>
              </a:rPr>
              <a:t>/data/metadata/versioning</a:t>
            </a:r>
          </a:p>
          <a:p>
            <a:pPr>
              <a:lnSpc>
                <a:spcPct val="130000"/>
              </a:lnSpc>
            </a:pPr>
            <a:r>
              <a:rPr kumimoji="1" lang="en-US" altLang="ja-JP" sz="2000" dirty="0"/>
              <a:t>Current GSICS Conventions were developed in early 2010s (in GTS era)</a:t>
            </a:r>
          </a:p>
          <a:p>
            <a:pPr lvl="1">
              <a:lnSpc>
                <a:spcPct val="130000"/>
              </a:lnSpc>
            </a:pPr>
            <a:r>
              <a:rPr kumimoji="1" lang="en-US" altLang="ja-JP" sz="1800" dirty="0"/>
              <a:t>Following the current Conventions in the coming WIS 2.0 era – good approach? better to update?</a:t>
            </a:r>
          </a:p>
        </p:txBody>
      </p:sp>
    </p:spTree>
    <p:extLst>
      <p:ext uri="{BB962C8B-B14F-4D97-AF65-F5344CB8AC3E}">
        <p14:creationId xmlns:p14="http://schemas.microsoft.com/office/powerpoint/2010/main" val="107409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1" name="四角形 176"/>
          <p:cNvSpPr>
            <a:spLocks noGrp="1" noChangeArrowheads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8AC38-E0E8-49D7-B2FE-71FD7C42C09E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140" name="四角形 235"/>
          <p:cNvSpPr>
            <a:spLocks noGrp="1"/>
          </p:cNvSpPr>
          <p:nvPr>
            <p:ph idx="1"/>
          </p:nvPr>
        </p:nvSpPr>
        <p:spPr>
          <a:xfrm>
            <a:off x="351945" y="1032896"/>
            <a:ext cx="2502568" cy="4844334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30000"/>
              </a:lnSpc>
            </a:pPr>
            <a:r>
              <a:rPr kumimoji="1" lang="en-US" altLang="ja-JP" sz="1800" dirty="0"/>
              <a:t>Slides from Simon Elliott’s talk at Sep 2023 GDWG web meeting</a:t>
            </a:r>
          </a:p>
          <a:p>
            <a:pPr>
              <a:lnSpc>
                <a:spcPct val="130000"/>
              </a:lnSpc>
            </a:pPr>
            <a:r>
              <a:rPr kumimoji="1" lang="en-US" altLang="ja-JP" sz="1800" dirty="0"/>
              <a:t>This time, we would like to focus on data and metadata.</a:t>
            </a:r>
            <a:endParaRPr kumimoji="1" lang="ja-JP" altLang="en-US" sz="1600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4820" y="1032896"/>
            <a:ext cx="8490033" cy="2951174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64820" y="4223391"/>
            <a:ext cx="8490033" cy="666394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66312" y="4895602"/>
            <a:ext cx="7754403" cy="1272207"/>
          </a:xfrm>
          <a:prstGeom prst="rect">
            <a:avLst/>
          </a:prstGeom>
        </p:spPr>
      </p:pic>
      <p:sp>
        <p:nvSpPr>
          <p:cNvPr id="12" name="四角形 174"/>
          <p:cNvSpPr>
            <a:spLocks noGrp="1"/>
          </p:cNvSpPr>
          <p:nvPr>
            <p:ph type="title"/>
          </p:nvPr>
        </p:nvSpPr>
        <p:spPr>
          <a:xfrm>
            <a:off x="379068" y="251912"/>
            <a:ext cx="7772400" cy="667472"/>
          </a:xfrm>
          <a:prstGeom prst="rect">
            <a:avLst/>
          </a:prstGeom>
        </p:spPr>
        <p:txBody>
          <a:bodyPr/>
          <a:lstStyle/>
          <a:p>
            <a:pPr algn="l"/>
            <a:r>
              <a:rPr kumimoji="1" lang="en-US" altLang="ja-JP" sz="3200" b="1" dirty="0"/>
              <a:t>Background: GTS, WIS, and WIS 2.0</a:t>
            </a:r>
            <a:endParaRPr kumimoji="1" lang="ja-JP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370469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" name="四角形 174"/>
          <p:cNvSpPr>
            <a:spLocks noGrp="1"/>
          </p:cNvSpPr>
          <p:nvPr>
            <p:ph type="title"/>
          </p:nvPr>
        </p:nvSpPr>
        <p:spPr>
          <a:xfrm>
            <a:off x="379068" y="251912"/>
            <a:ext cx="11111090" cy="667472"/>
          </a:xfrm>
          <a:prstGeom prst="rect">
            <a:avLst/>
          </a:prstGeom>
        </p:spPr>
        <p:txBody>
          <a:bodyPr/>
          <a:lstStyle/>
          <a:p>
            <a:pPr algn="l"/>
            <a:r>
              <a:rPr kumimoji="1" lang="en-US" altLang="ja-JP" sz="3200" b="1" dirty="0"/>
              <a:t>GSICS Conventions</a:t>
            </a:r>
            <a:endParaRPr kumimoji="1" lang="ja-JP" altLang="en-US" sz="3600" b="1" dirty="0"/>
          </a:p>
        </p:txBody>
      </p:sp>
      <p:sp>
        <p:nvSpPr>
          <p:cNvPr id="1131" name="四角形 176"/>
          <p:cNvSpPr>
            <a:spLocks noGrp="1" noChangeArrowheads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8AC38-E0E8-49D7-B2FE-71FD7C42C09E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140" name="四角形 235"/>
          <p:cNvSpPr>
            <a:spLocks noGrp="1"/>
          </p:cNvSpPr>
          <p:nvPr>
            <p:ph idx="1"/>
          </p:nvPr>
        </p:nvSpPr>
        <p:spPr>
          <a:xfrm>
            <a:off x="603866" y="1099266"/>
            <a:ext cx="10886292" cy="4844334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30000"/>
              </a:lnSpc>
              <a:spcBef>
                <a:spcPts val="0"/>
              </a:spcBef>
            </a:pPr>
            <a:r>
              <a:rPr kumimoji="1" lang="en-US" altLang="ja-JP" sz="2000" dirty="0" err="1">
                <a:hlinkClick r:id="rId3"/>
              </a:rPr>
              <a:t>Filenaming</a:t>
            </a:r>
            <a:r>
              <a:rPr kumimoji="1" lang="en-US" altLang="ja-JP" sz="2000" dirty="0">
                <a:hlinkClick r:id="rId3"/>
              </a:rPr>
              <a:t> Convention</a:t>
            </a:r>
            <a:endParaRPr kumimoji="1" lang="en-US" altLang="ja-JP" sz="2000" dirty="0"/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kumimoji="1" lang="en-US" altLang="ja-JP" sz="1800" dirty="0"/>
              <a:t>Follows the rules given in the General File Naming Conventions section of the </a:t>
            </a:r>
            <a:r>
              <a:rPr kumimoji="1" lang="en-US" altLang="ja-JP" sz="1800" dirty="0">
                <a:solidFill>
                  <a:srgbClr val="FF0000"/>
                </a:solidFill>
              </a:rPr>
              <a:t>WMO Manual on The Global Telecommunication System</a:t>
            </a:r>
            <a:endParaRPr kumimoji="1" lang="en-US" altLang="ja-JP" sz="1800" dirty="0"/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kumimoji="1" lang="en-US" altLang="ja-JP" sz="2000" dirty="0" err="1">
                <a:hlinkClick r:id="rId4"/>
              </a:rPr>
              <a:t>netCDF</a:t>
            </a:r>
            <a:r>
              <a:rPr kumimoji="1" lang="en-US" altLang="ja-JP" sz="2000" dirty="0">
                <a:hlinkClick r:id="rId4"/>
              </a:rPr>
              <a:t> Convention</a:t>
            </a:r>
            <a:endParaRPr kumimoji="1" lang="en-US" altLang="ja-JP" sz="2000" dirty="0"/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kumimoji="1" lang="en-US" altLang="ja-JP" sz="1800" dirty="0"/>
              <a:t>Follows the </a:t>
            </a:r>
            <a:r>
              <a:rPr kumimoji="1" lang="en-US" altLang="ja-JP" sz="1800" dirty="0" err="1"/>
              <a:t>netCDF</a:t>
            </a:r>
            <a:r>
              <a:rPr kumimoji="1" lang="en-US" altLang="ja-JP" sz="1800" dirty="0"/>
              <a:t> CF (Climate and Forecast) Convention widely used in the </a:t>
            </a:r>
            <a:r>
              <a:rPr kumimoji="1" lang="en-US" altLang="ja-JP" sz="1800" dirty="0" err="1"/>
              <a:t>netCDF</a:t>
            </a:r>
            <a:r>
              <a:rPr kumimoji="1" lang="en-US" altLang="ja-JP" sz="1800" dirty="0"/>
              <a:t> community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kumimoji="1" lang="en-US" altLang="ja-JP" sz="1800" dirty="0"/>
              <a:t>Some metadata follows </a:t>
            </a:r>
            <a:r>
              <a:rPr kumimoji="1" lang="en-US" altLang="ja-JP" sz="1800" dirty="0">
                <a:solidFill>
                  <a:srgbClr val="FF0000"/>
                </a:solidFill>
              </a:rPr>
              <a:t>WMO Manual on Codes </a:t>
            </a:r>
            <a:r>
              <a:rPr kumimoji="1" lang="en-US" altLang="ja-JP" sz="1800" dirty="0"/>
              <a:t>(e.g., satellite identifier and satellite instruments defined in Common Code Tables C-5 and C-8)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kumimoji="1" lang="en-US" altLang="ja-JP" sz="1800" dirty="0"/>
              <a:t>Data versioning: product data versioning is defined using Major version number, Minor version number, and Revision number (e.g., v3.12.5)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kumimoji="1" lang="en-US" altLang="ja-JP" sz="2000" dirty="0">
                <a:hlinkClick r:id="rId5"/>
              </a:rPr>
              <a:t>SRF Convention</a:t>
            </a:r>
            <a:endParaRPr kumimoji="1" lang="en-US" altLang="ja-JP" sz="2000" dirty="0"/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kumimoji="1" lang="en-US" altLang="ja-JP" sz="1800" dirty="0"/>
              <a:t>Instrument’ Spectral Response Function (SRF) Convention was also defined by following GSICS </a:t>
            </a:r>
            <a:r>
              <a:rPr kumimoji="1" lang="en-US" altLang="ja-JP" sz="1800" dirty="0" err="1"/>
              <a:t>Filenaming</a:t>
            </a:r>
            <a:r>
              <a:rPr kumimoji="1" lang="en-US" altLang="ja-JP" sz="1800" dirty="0"/>
              <a:t> and </a:t>
            </a:r>
            <a:r>
              <a:rPr kumimoji="1" lang="en-US" altLang="ja-JP" sz="1800" dirty="0" err="1"/>
              <a:t>netCDF</a:t>
            </a:r>
            <a:r>
              <a:rPr kumimoji="1" lang="en-US" altLang="ja-JP" sz="1800" dirty="0"/>
              <a:t> Convention</a:t>
            </a:r>
          </a:p>
        </p:txBody>
      </p:sp>
    </p:spTree>
    <p:extLst>
      <p:ext uri="{BB962C8B-B14F-4D97-AF65-F5344CB8AC3E}">
        <p14:creationId xmlns:p14="http://schemas.microsoft.com/office/powerpoint/2010/main" val="486614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1" name="四角形 176"/>
          <p:cNvSpPr>
            <a:spLocks noGrp="1" noChangeArrowheads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8AC38-E0E8-49D7-B2FE-71FD7C42C09E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140" name="四角形 235"/>
          <p:cNvSpPr>
            <a:spLocks noGrp="1"/>
          </p:cNvSpPr>
          <p:nvPr>
            <p:ph idx="1"/>
          </p:nvPr>
        </p:nvSpPr>
        <p:spPr>
          <a:xfrm>
            <a:off x="603865" y="1099266"/>
            <a:ext cx="11445143" cy="4844334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30000"/>
              </a:lnSpc>
            </a:pPr>
            <a:r>
              <a:rPr kumimoji="1" lang="en-US" altLang="ja-JP" sz="1800" dirty="0" err="1"/>
              <a:t>pflag_</a:t>
            </a:r>
            <a:r>
              <a:rPr kumimoji="1" lang="en-US" altLang="ja-JP" sz="1800" dirty="0" err="1">
                <a:solidFill>
                  <a:srgbClr val="FF0000"/>
                </a:solidFill>
              </a:rPr>
              <a:t>productidentifier</a:t>
            </a:r>
            <a:r>
              <a:rPr kumimoji="1" lang="en-US" altLang="ja-JP" sz="1800" dirty="0" err="1"/>
              <a:t>_oflag_</a:t>
            </a:r>
            <a:r>
              <a:rPr kumimoji="1" lang="en-US" altLang="ja-JP" sz="1800" dirty="0" err="1">
                <a:solidFill>
                  <a:srgbClr val="FF0000"/>
                </a:solidFill>
              </a:rPr>
              <a:t>originator</a:t>
            </a:r>
            <a:r>
              <a:rPr kumimoji="1" lang="en-US" altLang="ja-JP" sz="1800" dirty="0" err="1"/>
              <a:t>_yyyyMMddhhmmss</a:t>
            </a:r>
            <a:r>
              <a:rPr kumimoji="1" lang="en-US" altLang="ja-JP" sz="1800" dirty="0"/>
              <a:t>[_</a:t>
            </a:r>
            <a:r>
              <a:rPr kumimoji="1" lang="en-US" altLang="ja-JP" sz="1800" dirty="0" err="1"/>
              <a:t>freeformat</a:t>
            </a:r>
            <a:r>
              <a:rPr kumimoji="1" lang="en-US" altLang="ja-JP" sz="1800" dirty="0"/>
              <a:t>].type[.compression]</a:t>
            </a:r>
          </a:p>
          <a:p>
            <a:pPr lvl="1">
              <a:lnSpc>
                <a:spcPct val="130000"/>
              </a:lnSpc>
            </a:pPr>
            <a:endParaRPr kumimoji="1" lang="en-US" altLang="ja-JP" sz="1400" dirty="0"/>
          </a:p>
          <a:p>
            <a:pPr lvl="1">
              <a:lnSpc>
                <a:spcPct val="130000"/>
              </a:lnSpc>
            </a:pPr>
            <a:endParaRPr kumimoji="1" lang="en-US" altLang="ja-JP" sz="700" dirty="0"/>
          </a:p>
          <a:p>
            <a:pPr lvl="1">
              <a:lnSpc>
                <a:spcPct val="130000"/>
              </a:lnSpc>
            </a:pPr>
            <a:r>
              <a:rPr kumimoji="1" lang="en-US" altLang="ja-JP" sz="1600" dirty="0" err="1"/>
              <a:t>pflag</a:t>
            </a:r>
            <a:r>
              <a:rPr kumimoji="1" lang="en-US" altLang="ja-JP" sz="1600" dirty="0"/>
              <a:t>: always W</a:t>
            </a:r>
          </a:p>
          <a:p>
            <a:pPr lvl="1">
              <a:lnSpc>
                <a:spcPct val="130000"/>
              </a:lnSpc>
            </a:pPr>
            <a:r>
              <a:rPr kumimoji="1" lang="en-US" altLang="ja-JP" sz="1600" dirty="0" err="1"/>
              <a:t>productidentifier</a:t>
            </a:r>
            <a:r>
              <a:rPr kumimoji="1" lang="en-US" altLang="ja-JP" sz="1600" dirty="0"/>
              <a:t>: consists of </a:t>
            </a:r>
            <a:r>
              <a:rPr kumimoji="1" lang="en-US" altLang="ja-JP" sz="1600" dirty="0" err="1"/>
              <a:t>LocationIndicator,DataDesignator,FreeDescription</a:t>
            </a:r>
            <a:endParaRPr kumimoji="1" lang="en-US" altLang="ja-JP" sz="1600" dirty="0"/>
          </a:p>
          <a:p>
            <a:pPr lvl="2">
              <a:lnSpc>
                <a:spcPct val="130000"/>
              </a:lnSpc>
            </a:pPr>
            <a:r>
              <a:rPr kumimoji="1" lang="en-US" altLang="ja-JP" sz="1600" dirty="0" err="1"/>
              <a:t>DataDesignator</a:t>
            </a:r>
            <a:r>
              <a:rPr kumimoji="1" lang="en-US" altLang="ja-JP" sz="1600" dirty="0"/>
              <a:t>: defined in </a:t>
            </a:r>
            <a:r>
              <a:rPr kumimoji="1" lang="en-US" altLang="ja-JP" sz="1600" dirty="0">
                <a:solidFill>
                  <a:srgbClr val="FF0000"/>
                </a:solidFill>
              </a:rPr>
              <a:t>Common Table C-13 of the WMO Manual on Codes</a:t>
            </a:r>
          </a:p>
          <a:p>
            <a:pPr lvl="2">
              <a:lnSpc>
                <a:spcPct val="130000"/>
              </a:lnSpc>
            </a:pPr>
            <a:endParaRPr kumimoji="1" lang="en-US" altLang="ja-JP" sz="1200" dirty="0"/>
          </a:p>
          <a:p>
            <a:pPr marL="914400" lvl="2" indent="0">
              <a:lnSpc>
                <a:spcPct val="130000"/>
              </a:lnSpc>
              <a:buNone/>
            </a:pPr>
            <a:endParaRPr kumimoji="1" lang="en-US" altLang="ja-JP" sz="1200" dirty="0"/>
          </a:p>
          <a:p>
            <a:pPr lvl="2">
              <a:lnSpc>
                <a:spcPct val="130000"/>
              </a:lnSpc>
            </a:pPr>
            <a:endParaRPr kumimoji="1" lang="en-US" altLang="ja-JP" sz="1200" dirty="0"/>
          </a:p>
          <a:p>
            <a:pPr lvl="2">
              <a:lnSpc>
                <a:spcPct val="130000"/>
              </a:lnSpc>
            </a:pPr>
            <a:endParaRPr kumimoji="1" lang="en-US" altLang="ja-JP" sz="1200" dirty="0"/>
          </a:p>
          <a:p>
            <a:pPr lvl="2">
              <a:lnSpc>
                <a:spcPct val="130000"/>
              </a:lnSpc>
            </a:pPr>
            <a:endParaRPr kumimoji="1" lang="en-US" altLang="ja-JP" sz="1800" dirty="0"/>
          </a:p>
          <a:p>
            <a:pPr lvl="1">
              <a:lnSpc>
                <a:spcPct val="130000"/>
              </a:lnSpc>
            </a:pPr>
            <a:r>
              <a:rPr kumimoji="1" lang="en-US" altLang="ja-JP" sz="1600" dirty="0" err="1"/>
              <a:t>oflag</a:t>
            </a:r>
            <a:r>
              <a:rPr kumimoji="1" lang="en-US" altLang="ja-JP" sz="1600" dirty="0"/>
              <a:t>: always C</a:t>
            </a:r>
          </a:p>
          <a:p>
            <a:pPr lvl="1">
              <a:lnSpc>
                <a:spcPct val="130000"/>
              </a:lnSpc>
            </a:pPr>
            <a:r>
              <a:rPr kumimoji="1" lang="en-US" altLang="ja-JP" sz="1600" dirty="0"/>
              <a:t>originator: International four-letter location indicator </a:t>
            </a:r>
            <a:r>
              <a:rPr kumimoji="1" lang="en-US" altLang="ja-JP" sz="1600" dirty="0">
                <a:solidFill>
                  <a:srgbClr val="FF0000"/>
                </a:solidFill>
              </a:rPr>
              <a:t>(CCCC) of the station or </a:t>
            </a:r>
            <a:r>
              <a:rPr kumimoji="1" lang="en-US" altLang="ja-JP" sz="1600" dirty="0" err="1">
                <a:solidFill>
                  <a:srgbClr val="FF0000"/>
                </a:solidFill>
              </a:rPr>
              <a:t>centre</a:t>
            </a:r>
            <a:r>
              <a:rPr kumimoji="1" lang="en-US" altLang="ja-JP" sz="1600" dirty="0">
                <a:solidFill>
                  <a:srgbClr val="FF0000"/>
                </a:solidFill>
              </a:rPr>
              <a:t> originating the file in WMO No. 9, Volume C1, Catalogue of Meteorological Bulletins</a:t>
            </a:r>
          </a:p>
          <a:p>
            <a:pPr lvl="1">
              <a:lnSpc>
                <a:spcPct val="130000"/>
              </a:lnSpc>
            </a:pPr>
            <a:r>
              <a:rPr kumimoji="1" lang="en-US" altLang="ja-JP" sz="1600" dirty="0" err="1"/>
              <a:t>freeformat</a:t>
            </a:r>
            <a:r>
              <a:rPr kumimoji="1" lang="en-US" altLang="ja-JP" sz="1600" dirty="0"/>
              <a:t>: </a:t>
            </a:r>
            <a:r>
              <a:rPr kumimoji="1" lang="en-US" altLang="ja-JP" sz="1600" dirty="0">
                <a:solidFill>
                  <a:srgbClr val="0000FF"/>
                </a:solidFill>
              </a:rPr>
              <a:t>Major version number</a:t>
            </a:r>
            <a:r>
              <a:rPr kumimoji="1" lang="en-US" altLang="ja-JP" sz="1600" dirty="0"/>
              <a:t> is used before .type</a:t>
            </a:r>
          </a:p>
        </p:txBody>
      </p:sp>
      <p:sp>
        <p:nvSpPr>
          <p:cNvPr id="14" name="四角形 174"/>
          <p:cNvSpPr>
            <a:spLocks noGrp="1"/>
          </p:cNvSpPr>
          <p:nvPr>
            <p:ph type="title"/>
          </p:nvPr>
        </p:nvSpPr>
        <p:spPr>
          <a:xfrm>
            <a:off x="379068" y="251912"/>
            <a:ext cx="11111090" cy="667472"/>
          </a:xfrm>
          <a:prstGeom prst="rect">
            <a:avLst/>
          </a:prstGeom>
        </p:spPr>
        <p:txBody>
          <a:bodyPr/>
          <a:lstStyle/>
          <a:p>
            <a:pPr algn="l"/>
            <a:r>
              <a:rPr kumimoji="1" lang="en-US" altLang="ja-JP" sz="3200" b="1" dirty="0"/>
              <a:t>GSICS </a:t>
            </a:r>
            <a:r>
              <a:rPr kumimoji="1" lang="en-US" altLang="ja-JP" sz="3200" b="1" dirty="0" err="1"/>
              <a:t>Filenaming</a:t>
            </a:r>
            <a:r>
              <a:rPr kumimoji="1" lang="en-US" altLang="ja-JP" sz="3200" b="1" dirty="0"/>
              <a:t> Convention</a:t>
            </a:r>
            <a:endParaRPr kumimoji="1" lang="ja-JP" altLang="en-US" sz="3600" b="1" dirty="0"/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1998" y="3145581"/>
            <a:ext cx="6048875" cy="168640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2" name="正方形/長方形 11"/>
          <p:cNvSpPr/>
          <p:nvPr/>
        </p:nvSpPr>
        <p:spPr>
          <a:xfrm>
            <a:off x="1035210" y="1619859"/>
            <a:ext cx="10045875" cy="35394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kumimoji="1" lang="en-US" altLang="ja-JP" sz="1700" dirty="0" err="1"/>
              <a:t>E.g</a:t>
            </a:r>
            <a:r>
              <a:rPr kumimoji="1" lang="en-US" altLang="ja-JP" sz="1700" dirty="0"/>
              <a:t>, W_JP-JMA-MSC,VISNIR+</a:t>
            </a:r>
            <a:r>
              <a:rPr kumimoji="1" lang="en-US" altLang="ja-JP" sz="1700" dirty="0">
                <a:solidFill>
                  <a:srgbClr val="FF0000"/>
                </a:solidFill>
              </a:rPr>
              <a:t>SUBSET</a:t>
            </a:r>
            <a:r>
              <a:rPr kumimoji="1" lang="en-US" altLang="ja-JP" sz="1700" dirty="0"/>
              <a:t>+MOON,MTSAT2+Imager_C_</a:t>
            </a:r>
            <a:r>
              <a:rPr kumimoji="1" lang="en-US" altLang="ja-JP" sz="1700" dirty="0">
                <a:solidFill>
                  <a:srgbClr val="FF0000"/>
                </a:solidFill>
              </a:rPr>
              <a:t>RJTD</a:t>
            </a:r>
            <a:r>
              <a:rPr kumimoji="1" lang="en-US" altLang="ja-JP" sz="1700" dirty="0"/>
              <a:t>_20130701062451_</a:t>
            </a:r>
            <a:r>
              <a:rPr kumimoji="1" lang="en-US" altLang="ja-JP" sz="1700" dirty="0">
                <a:solidFill>
                  <a:srgbClr val="0000FF"/>
                </a:solidFill>
              </a:rPr>
              <a:t>01</a:t>
            </a:r>
            <a:r>
              <a:rPr kumimoji="1" lang="en-US" altLang="ja-JP" sz="1700" dirty="0"/>
              <a:t>.nc</a:t>
            </a:r>
          </a:p>
        </p:txBody>
      </p:sp>
    </p:spTree>
    <p:extLst>
      <p:ext uri="{BB962C8B-B14F-4D97-AF65-F5344CB8AC3E}">
        <p14:creationId xmlns:p14="http://schemas.microsoft.com/office/powerpoint/2010/main" val="4175692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1" name="四角形 176"/>
          <p:cNvSpPr>
            <a:spLocks noGrp="1" noChangeArrowheads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8AC38-E0E8-49D7-B2FE-71FD7C42C09E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14" name="四角形 174"/>
          <p:cNvSpPr>
            <a:spLocks noGrp="1"/>
          </p:cNvSpPr>
          <p:nvPr>
            <p:ph type="title"/>
          </p:nvPr>
        </p:nvSpPr>
        <p:spPr>
          <a:xfrm>
            <a:off x="379068" y="251912"/>
            <a:ext cx="11111090" cy="667472"/>
          </a:xfrm>
          <a:prstGeom prst="rect">
            <a:avLst/>
          </a:prstGeom>
        </p:spPr>
        <p:txBody>
          <a:bodyPr/>
          <a:lstStyle/>
          <a:p>
            <a:pPr algn="l"/>
            <a:r>
              <a:rPr kumimoji="1" lang="en-US" altLang="ja-JP" sz="3200" b="1" dirty="0"/>
              <a:t>GSICS </a:t>
            </a:r>
            <a:r>
              <a:rPr kumimoji="1" lang="en-US" altLang="ja-JP" sz="3200" b="1" dirty="0" err="1"/>
              <a:t>netCDF</a:t>
            </a:r>
            <a:r>
              <a:rPr kumimoji="1" lang="en-US" altLang="ja-JP" sz="3200" b="1" dirty="0"/>
              <a:t> Convention</a:t>
            </a:r>
            <a:endParaRPr kumimoji="1" lang="ja-JP" altLang="en-US" sz="3600" b="1" dirty="0"/>
          </a:p>
        </p:txBody>
      </p:sp>
      <p:sp>
        <p:nvSpPr>
          <p:cNvPr id="2" name="正方形/長方形 1"/>
          <p:cNvSpPr/>
          <p:nvPr/>
        </p:nvSpPr>
        <p:spPr>
          <a:xfrm>
            <a:off x="615403" y="1031752"/>
            <a:ext cx="11127417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sz="1600" dirty="0"/>
              <a:t>// data category codes from </a:t>
            </a:r>
            <a:r>
              <a:rPr kumimoji="1" lang="en-US" altLang="ja-JP" sz="1600" dirty="0">
                <a:solidFill>
                  <a:srgbClr val="FF0000"/>
                </a:solidFill>
              </a:rPr>
              <a:t>Common Table C-13 of the WMO Manual on Codes</a:t>
            </a:r>
          </a:p>
          <a:p>
            <a:r>
              <a:rPr lang="en-US" altLang="ja-JP" sz="1600" dirty="0"/>
              <a:t> :</a:t>
            </a:r>
            <a:r>
              <a:rPr lang="en-US" altLang="ja-JP" sz="1600" dirty="0" err="1"/>
              <a:t>wmo_data_category</a:t>
            </a:r>
            <a:r>
              <a:rPr lang="en-US" altLang="ja-JP" sz="1600" dirty="0"/>
              <a:t> = 30;</a:t>
            </a:r>
          </a:p>
          <a:p>
            <a:r>
              <a:rPr lang="en-US" altLang="ja-JP" sz="1600" dirty="0"/>
              <a:t> :</a:t>
            </a:r>
            <a:r>
              <a:rPr lang="en-US" altLang="ja-JP" sz="1600" dirty="0" err="1"/>
              <a:t>wmo_international_data_subcategory</a:t>
            </a:r>
            <a:r>
              <a:rPr lang="en-US" altLang="ja-JP" sz="1600" dirty="0"/>
              <a:t> = "4" FOR NRTC DATA, "5" FOR RAC DATA;</a:t>
            </a:r>
          </a:p>
          <a:p>
            <a:r>
              <a:rPr lang="en-US" altLang="ja-JP" sz="1600" dirty="0"/>
              <a:t> :</a:t>
            </a:r>
            <a:r>
              <a:rPr lang="en-US" altLang="ja-JP" sz="1600" dirty="0" err="1"/>
              <a:t>local_data_subcategory</a:t>
            </a:r>
            <a:r>
              <a:rPr lang="en-US" altLang="ja-JP" sz="1600" dirty="0"/>
              <a:t> = "3" FOR GEO-LEO-VNIR, "4" FOR LEO-LEO-VNIR;</a:t>
            </a:r>
          </a:p>
          <a:p>
            <a:endParaRPr lang="en-US" altLang="ja-JP" sz="1600" dirty="0"/>
          </a:p>
          <a:p>
            <a:r>
              <a:rPr lang="en-US" altLang="ja-JP" sz="1600" dirty="0"/>
              <a:t> // Monitored and reference instruments and their code from </a:t>
            </a:r>
            <a:r>
              <a:rPr lang="en-US" altLang="ja-JP" sz="1600" dirty="0">
                <a:solidFill>
                  <a:srgbClr val="FF0000"/>
                </a:solidFill>
              </a:rPr>
              <a:t>WMO common code table C-5 and C-8:</a:t>
            </a:r>
          </a:p>
          <a:p>
            <a:r>
              <a:rPr lang="en-US" altLang="ja-JP" sz="1600" dirty="0"/>
              <a:t>:</a:t>
            </a:r>
            <a:r>
              <a:rPr lang="en-US" altLang="ja-JP" sz="1600" dirty="0" err="1"/>
              <a:t>monitored_instrument_code</a:t>
            </a:r>
            <a:r>
              <a:rPr lang="en-US" altLang="ja-JP" sz="1600" dirty="0"/>
              <a:t> = "WMO_SATELLITE_CODE WMO_INSTRUMENT_CODE";</a:t>
            </a:r>
          </a:p>
          <a:p>
            <a:r>
              <a:rPr lang="en-US" altLang="ja-JP" sz="1600" dirty="0"/>
              <a:t>:</a:t>
            </a:r>
            <a:r>
              <a:rPr lang="en-US" altLang="ja-JP" sz="1600" dirty="0" err="1"/>
              <a:t>reference_instrument_code</a:t>
            </a:r>
            <a:r>
              <a:rPr lang="en-US" altLang="ja-JP" sz="1600" dirty="0"/>
              <a:t> = "WMO_SATELLITE_CODE WMO_INSTRUMENT_CODE“</a:t>
            </a:r>
          </a:p>
          <a:p>
            <a:endParaRPr lang="en-US" altLang="ja-JP" sz="1600" dirty="0"/>
          </a:p>
          <a:p>
            <a:r>
              <a:rPr lang="en-US" altLang="ja-JP" sz="1600" dirty="0"/>
              <a:t> // </a:t>
            </a:r>
            <a:r>
              <a:rPr lang="en-US" altLang="ja-JP" sz="1600" dirty="0" err="1"/>
              <a:t>processing_level</a:t>
            </a:r>
            <a:r>
              <a:rPr lang="en-US" altLang="ja-JP" sz="1600" dirty="0"/>
              <a:t> combines two important information: </a:t>
            </a:r>
            <a:r>
              <a:rPr lang="en-US" altLang="ja-JP" sz="1600" dirty="0">
                <a:solidFill>
                  <a:srgbClr val="0000FF"/>
                </a:solidFill>
              </a:rPr>
              <a:t>the maturity level/processing phase and the version number.</a:t>
            </a:r>
          </a:p>
          <a:p>
            <a:r>
              <a:rPr lang="en-US" altLang="ja-JP" sz="1600" dirty="0"/>
              <a:t>:</a:t>
            </a:r>
            <a:r>
              <a:rPr lang="en-US" altLang="ja-JP" sz="1600" dirty="0" err="1"/>
              <a:t>processing_level</a:t>
            </a:r>
            <a:r>
              <a:rPr lang="en-US" altLang="ja-JP" sz="1600" dirty="0"/>
              <a:t> = "ONE OF ('demonstration', 'preoperational', 'operational')/</a:t>
            </a:r>
            <a:r>
              <a:rPr lang="en-US" altLang="ja-JP" sz="1600" dirty="0" err="1"/>
              <a:t>vMAJOR.MINOR.REVISION</a:t>
            </a:r>
            <a:r>
              <a:rPr lang="en-US" altLang="ja-JP" sz="1600" dirty="0"/>
              <a:t>";</a:t>
            </a:r>
          </a:p>
          <a:p>
            <a:endParaRPr lang="ja-JP" altLang="en-US" sz="1600" dirty="0"/>
          </a:p>
        </p:txBody>
      </p:sp>
      <p:sp>
        <p:nvSpPr>
          <p:cNvPr id="4" name="正方形/長方形 3"/>
          <p:cNvSpPr/>
          <p:nvPr/>
        </p:nvSpPr>
        <p:spPr>
          <a:xfrm>
            <a:off x="835971" y="4078740"/>
            <a:ext cx="6623609" cy="206210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ja-JP" altLang="en-US" sz="1600" dirty="0"/>
              <a:t>wmo_data_category: 30</a:t>
            </a:r>
          </a:p>
          <a:p>
            <a:r>
              <a:rPr lang="ja-JP" altLang="en-US" sz="1600" dirty="0"/>
              <a:t>wmo_international_data_subcategory: 5</a:t>
            </a:r>
          </a:p>
          <a:p>
            <a:r>
              <a:rPr lang="en-US" altLang="ja-JP" sz="1600" dirty="0"/>
              <a:t>l</a:t>
            </a:r>
            <a:r>
              <a:rPr lang="ja-JP" altLang="en-US" sz="1600" dirty="0"/>
              <a:t>ocal_data_subcategory: 3</a:t>
            </a:r>
            <a:endParaRPr lang="en-US" altLang="ja-JP" sz="1600" dirty="0"/>
          </a:p>
          <a:p>
            <a:endParaRPr lang="ja-JP" altLang="en-US" sz="1600" dirty="0"/>
          </a:p>
          <a:p>
            <a:r>
              <a:rPr lang="ja-JP" altLang="en-US" sz="1600" dirty="0"/>
              <a:t>monitored_instrument_wmo_code: 57 207       </a:t>
            </a:r>
            <a:r>
              <a:rPr lang="en-US" altLang="ja-JP" sz="1600" dirty="0"/>
              <a:t># Meteosat-10 SEVIRI</a:t>
            </a:r>
            <a:endParaRPr lang="ja-JP" altLang="en-US" sz="1600" dirty="0"/>
          </a:p>
          <a:p>
            <a:r>
              <a:rPr lang="ja-JP" altLang="en-US" sz="1600" dirty="0"/>
              <a:t>reference_instrument_wmo_code: 784 389      </a:t>
            </a:r>
            <a:r>
              <a:rPr lang="en-US" altLang="ja-JP" sz="1600" dirty="0"/>
              <a:t># Aqua MODIS</a:t>
            </a:r>
            <a:endParaRPr lang="ja-JP" altLang="en-US" sz="1600" dirty="0"/>
          </a:p>
          <a:p>
            <a:endParaRPr lang="en-US" altLang="ja-JP" sz="1600" dirty="0"/>
          </a:p>
          <a:p>
            <a:r>
              <a:rPr lang="ja-JP" altLang="en-US" sz="1600" dirty="0"/>
              <a:t>processing_level: demonstration/v1.2.0</a:t>
            </a:r>
          </a:p>
        </p:txBody>
      </p:sp>
    </p:spTree>
    <p:extLst>
      <p:ext uri="{BB962C8B-B14F-4D97-AF65-F5344CB8AC3E}">
        <p14:creationId xmlns:p14="http://schemas.microsoft.com/office/powerpoint/2010/main" val="3845167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" name="四角形 174"/>
          <p:cNvSpPr>
            <a:spLocks noGrp="1"/>
          </p:cNvSpPr>
          <p:nvPr>
            <p:ph type="title"/>
          </p:nvPr>
        </p:nvSpPr>
        <p:spPr>
          <a:xfrm>
            <a:off x="379067" y="251912"/>
            <a:ext cx="11397773" cy="667472"/>
          </a:xfrm>
          <a:prstGeom prst="rect">
            <a:avLst/>
          </a:prstGeom>
        </p:spPr>
        <p:txBody>
          <a:bodyPr/>
          <a:lstStyle/>
          <a:p>
            <a:pPr algn="l"/>
            <a:r>
              <a:rPr kumimoji="1" lang="en-US" altLang="ja-JP" sz="3200" b="1" dirty="0"/>
              <a:t>Discussion: GSICS Conventions in WIS 2.0 Era (2030s)</a:t>
            </a:r>
            <a:endParaRPr kumimoji="1" lang="ja-JP" altLang="en-US" sz="3600" b="1" dirty="0"/>
          </a:p>
        </p:txBody>
      </p:sp>
      <p:sp>
        <p:nvSpPr>
          <p:cNvPr id="1131" name="四角形 176"/>
          <p:cNvSpPr>
            <a:spLocks noGrp="1" noChangeArrowheads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8AC38-E0E8-49D7-B2FE-71FD7C42C09E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140" name="四角形 235"/>
          <p:cNvSpPr>
            <a:spLocks noGrp="1"/>
          </p:cNvSpPr>
          <p:nvPr>
            <p:ph idx="1"/>
          </p:nvPr>
        </p:nvSpPr>
        <p:spPr>
          <a:xfrm>
            <a:off x="268014" y="924488"/>
            <a:ext cx="11780995" cy="4844334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130000"/>
              </a:lnSpc>
              <a:buNone/>
            </a:pPr>
            <a:r>
              <a:rPr kumimoji="1" lang="en-US" altLang="ja-JP" sz="1700" dirty="0"/>
              <a:t>Personal communication with Simon Elliot</a:t>
            </a:r>
          </a:p>
          <a:p>
            <a:pPr>
              <a:lnSpc>
                <a:spcPct val="130000"/>
              </a:lnSpc>
            </a:pPr>
            <a:r>
              <a:rPr kumimoji="1" lang="en-US" altLang="ja-JP" sz="1700" dirty="0"/>
              <a:t>In the WIS 2.0 era, how the current </a:t>
            </a:r>
            <a:r>
              <a:rPr kumimoji="1" lang="en-US" altLang="ja-JP" sz="1700" dirty="0">
                <a:solidFill>
                  <a:srgbClr val="FF0000"/>
                </a:solidFill>
              </a:rPr>
              <a:t>Manual on the GTS </a:t>
            </a:r>
            <a:r>
              <a:rPr kumimoji="1" lang="en-US" altLang="ja-JP" sz="1700" dirty="0"/>
              <a:t>would be updated (or discarded)?</a:t>
            </a:r>
          </a:p>
          <a:p>
            <a:pPr lvl="1">
              <a:lnSpc>
                <a:spcPct val="130000"/>
              </a:lnSpc>
            </a:pPr>
            <a:r>
              <a:rPr kumimoji="1" lang="en-US" altLang="ja-JP" sz="1700" dirty="0"/>
              <a:t>The </a:t>
            </a:r>
            <a:r>
              <a:rPr kumimoji="1" lang="en-US" altLang="ja-JP" sz="1700" dirty="0">
                <a:solidFill>
                  <a:srgbClr val="FF0000"/>
                </a:solidFill>
              </a:rPr>
              <a:t>Manual on the GTS will be frozen, but not discarded</a:t>
            </a:r>
            <a:r>
              <a:rPr kumimoji="1" lang="en-US" altLang="ja-JP" sz="1700" dirty="0"/>
              <a:t>. The GTS will still be kept running in parallel until 2030. </a:t>
            </a:r>
          </a:p>
          <a:p>
            <a:pPr>
              <a:lnSpc>
                <a:spcPct val="130000"/>
              </a:lnSpc>
            </a:pPr>
            <a:r>
              <a:rPr kumimoji="1" lang="en-US" altLang="ja-JP" sz="1700" dirty="0"/>
              <a:t>From GSICS point of view, I am particularly interested in a) </a:t>
            </a:r>
            <a:r>
              <a:rPr kumimoji="1" lang="en-US" altLang="ja-JP" sz="1700" dirty="0">
                <a:solidFill>
                  <a:srgbClr val="FF0000"/>
                </a:solidFill>
              </a:rPr>
              <a:t>general file naming convention </a:t>
            </a:r>
            <a:r>
              <a:rPr kumimoji="1" lang="en-US" altLang="ja-JP" sz="1700" dirty="0"/>
              <a:t>and b) </a:t>
            </a:r>
            <a:r>
              <a:rPr kumimoji="1" lang="en-US" altLang="ja-JP" sz="1700" dirty="0">
                <a:solidFill>
                  <a:srgbClr val="FF0000"/>
                </a:solidFill>
              </a:rPr>
              <a:t>CCCC code</a:t>
            </a:r>
            <a:r>
              <a:rPr kumimoji="1" lang="en-US" altLang="ja-JP" sz="1700" dirty="0"/>
              <a:t>. Do you think there are </a:t>
            </a:r>
            <a:r>
              <a:rPr kumimoji="1" lang="en-US" altLang="ja-JP" sz="1700" dirty="0">
                <a:solidFill>
                  <a:srgbClr val="FF0000"/>
                </a:solidFill>
              </a:rPr>
              <a:t>any benefits to keep the convention?</a:t>
            </a:r>
          </a:p>
          <a:p>
            <a:pPr lvl="1">
              <a:lnSpc>
                <a:spcPct val="130000"/>
              </a:lnSpc>
            </a:pPr>
            <a:r>
              <a:rPr kumimoji="1" lang="en-US" altLang="ja-JP" sz="1700" dirty="0"/>
              <a:t>a) </a:t>
            </a:r>
            <a:r>
              <a:rPr kumimoji="1" lang="en-US" altLang="ja-JP" sz="1700" dirty="0">
                <a:solidFill>
                  <a:srgbClr val="FF0000"/>
                </a:solidFill>
              </a:rPr>
              <a:t>The general file naming convention is worth keeping</a:t>
            </a:r>
            <a:r>
              <a:rPr kumimoji="1" lang="en-US" altLang="ja-JP" sz="1700" dirty="0"/>
              <a:t>. We (EUMETSAT) will keep using it, and I am trying to find a way for this definition to be moved into a different WMO Manual so that it will be maintained.</a:t>
            </a:r>
          </a:p>
          <a:p>
            <a:pPr lvl="1">
              <a:lnSpc>
                <a:spcPct val="130000"/>
              </a:lnSpc>
            </a:pPr>
            <a:r>
              <a:rPr kumimoji="1" lang="en-US" altLang="ja-JP" sz="1700" dirty="0"/>
              <a:t>b) We </a:t>
            </a:r>
            <a:r>
              <a:rPr kumimoji="1" lang="en-US" altLang="ja-JP" sz="1700" dirty="0">
                <a:solidFill>
                  <a:srgbClr val="FF0000"/>
                </a:solidFill>
              </a:rPr>
              <a:t>need to keep the CCCC list alive </a:t>
            </a:r>
            <a:r>
              <a:rPr kumimoji="1" lang="en-US" altLang="ja-JP" sz="1700" dirty="0"/>
              <a:t>at least for GSICS, the general file naming convention and for WMO's </a:t>
            </a:r>
            <a:r>
              <a:rPr kumimoji="1" lang="en-US" altLang="ja-JP" sz="1700" dirty="0" err="1"/>
              <a:t>DBNet</a:t>
            </a:r>
            <a:r>
              <a:rPr kumimoji="1" lang="en-US" altLang="ja-JP" sz="1700" dirty="0"/>
              <a:t>. </a:t>
            </a:r>
          </a:p>
          <a:p>
            <a:pPr>
              <a:lnSpc>
                <a:spcPct val="130000"/>
              </a:lnSpc>
            </a:pPr>
            <a:r>
              <a:rPr kumimoji="1" lang="en-US" altLang="ja-JP" sz="1700" dirty="0"/>
              <a:t>What about </a:t>
            </a:r>
            <a:r>
              <a:rPr kumimoji="1" lang="en-US" altLang="ja-JP" sz="1700" dirty="0">
                <a:solidFill>
                  <a:srgbClr val="FF0000"/>
                </a:solidFill>
              </a:rPr>
              <a:t>Manual on Codes</a:t>
            </a:r>
            <a:r>
              <a:rPr kumimoji="1" lang="en-US" altLang="ja-JP" sz="1700" dirty="0"/>
              <a:t>? GSICS Convention adopts Common Code Tables C-5 (Satellite identifier) and C-8 (Satellite instruments). Can we expect these codes (metadata) would continue to be used even in the WIS 2.0 era?</a:t>
            </a:r>
          </a:p>
          <a:p>
            <a:pPr lvl="1">
              <a:lnSpc>
                <a:spcPct val="130000"/>
              </a:lnSpc>
            </a:pPr>
            <a:r>
              <a:rPr kumimoji="1" lang="en-US" altLang="ja-JP" sz="1700" dirty="0"/>
              <a:t>Yes. The </a:t>
            </a:r>
            <a:r>
              <a:rPr kumimoji="1" lang="en-US" altLang="ja-JP" sz="1700" dirty="0">
                <a:solidFill>
                  <a:srgbClr val="FF0000"/>
                </a:solidFill>
              </a:rPr>
              <a:t>Manual on Codes is not impacted</a:t>
            </a:r>
            <a:r>
              <a:rPr kumimoji="1" lang="en-US" altLang="ja-JP" sz="1700" dirty="0"/>
              <a:t> by the move from GTS to WIS 2.0. They are independent.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27351" y="5696609"/>
            <a:ext cx="11213326" cy="36933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i="1" dirty="0"/>
              <a:t>It seems there is nothing special reason to change existing I/O data convention for lunar calibration (LSICS).</a:t>
            </a:r>
            <a:endParaRPr kumimoji="1" lang="ja-JP" altLang="en-US" i="1" dirty="0"/>
          </a:p>
        </p:txBody>
      </p:sp>
    </p:spTree>
    <p:extLst>
      <p:ext uri="{BB962C8B-B14F-4D97-AF65-F5344CB8AC3E}">
        <p14:creationId xmlns:p14="http://schemas.microsoft.com/office/powerpoint/2010/main" val="1190555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" name="四角形 174"/>
          <p:cNvSpPr>
            <a:spLocks noGrp="1"/>
          </p:cNvSpPr>
          <p:nvPr>
            <p:ph type="title"/>
          </p:nvPr>
        </p:nvSpPr>
        <p:spPr>
          <a:xfrm>
            <a:off x="379068" y="251912"/>
            <a:ext cx="7772400" cy="667472"/>
          </a:xfrm>
          <a:prstGeom prst="rect">
            <a:avLst/>
          </a:prstGeom>
        </p:spPr>
        <p:txBody>
          <a:bodyPr/>
          <a:lstStyle/>
          <a:p>
            <a:pPr algn="l"/>
            <a:r>
              <a:rPr kumimoji="1" lang="en-US" altLang="ja-JP" sz="3200" b="1" dirty="0"/>
              <a:t>Discussion: Data Versioning</a:t>
            </a:r>
            <a:endParaRPr kumimoji="1" lang="ja-JP" altLang="en-US" sz="3600" b="1" dirty="0"/>
          </a:p>
        </p:txBody>
      </p:sp>
      <p:sp>
        <p:nvSpPr>
          <p:cNvPr id="1131" name="四角形 176"/>
          <p:cNvSpPr>
            <a:spLocks noGrp="1" noChangeArrowheads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8AC38-E0E8-49D7-B2FE-71FD7C42C09E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140" name="四角形 235"/>
          <p:cNvSpPr>
            <a:spLocks noGrp="1"/>
          </p:cNvSpPr>
          <p:nvPr>
            <p:ph idx="1"/>
          </p:nvPr>
        </p:nvSpPr>
        <p:spPr>
          <a:xfrm>
            <a:off x="261257" y="1001292"/>
            <a:ext cx="11609614" cy="953632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0000"/>
              </a:lnSpc>
            </a:pPr>
            <a:r>
              <a:rPr kumimoji="1" lang="en-US" altLang="ja-JP" sz="1800" dirty="0"/>
              <a:t>Simon Elliott kindly asked WMO – there is no existing convention on data versioning. The current GSICS versioning (major version / minor version / revision) would be the one which LSCIS could refer to, but any ideas from GDWG?</a:t>
            </a:r>
          </a:p>
        </p:txBody>
      </p:sp>
      <p:sp>
        <p:nvSpPr>
          <p:cNvPr id="5" name="四角形 235"/>
          <p:cNvSpPr txBox="1">
            <a:spLocks/>
          </p:cNvSpPr>
          <p:nvPr/>
        </p:nvSpPr>
        <p:spPr>
          <a:xfrm>
            <a:off x="292789" y="2033758"/>
            <a:ext cx="11609614" cy="4083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/>
                <a:cs typeface="Arial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/>
                <a:cs typeface="Arial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/>
                <a:cs typeface="Arial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/>
                <a:cs typeface="Arial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kumimoji="1" lang="en-US" altLang="ja-JP" sz="1800" b="1" kern="0" dirty="0"/>
              <a:t>GSICS Data Versioning </a:t>
            </a:r>
            <a:r>
              <a:rPr kumimoji="1" lang="en-US" altLang="ja-JP" sz="1800" kern="0" dirty="0"/>
              <a:t>(defined a part of GSICS </a:t>
            </a:r>
            <a:r>
              <a:rPr kumimoji="1" lang="en-US" altLang="ja-JP" sz="1800" kern="0" dirty="0" err="1"/>
              <a:t>netCDF</a:t>
            </a:r>
            <a:r>
              <a:rPr kumimoji="1" lang="en-US" altLang="ja-JP" sz="1800" kern="0" dirty="0"/>
              <a:t> Convention)</a:t>
            </a:r>
          </a:p>
          <a:p>
            <a:pPr>
              <a:lnSpc>
                <a:spcPct val="110000"/>
              </a:lnSpc>
            </a:pPr>
            <a:r>
              <a:rPr kumimoji="1" lang="en-US" altLang="ja-JP" sz="1800" kern="0" dirty="0"/>
              <a:t>Revision number will increase for:</a:t>
            </a:r>
          </a:p>
          <a:p>
            <a:pPr lvl="1">
              <a:lnSpc>
                <a:spcPct val="110000"/>
              </a:lnSpc>
            </a:pPr>
            <a:r>
              <a:rPr kumimoji="1" lang="en-US" altLang="ja-JP" sz="1600" kern="0" dirty="0"/>
              <a:t>Any change that brings files and data in line with the published documentation. This includes: any global or variable attribute name and its value, variable's name, variable's data, or dimensions and their values.</a:t>
            </a:r>
          </a:p>
          <a:p>
            <a:pPr>
              <a:lnSpc>
                <a:spcPct val="110000"/>
              </a:lnSpc>
            </a:pPr>
            <a:r>
              <a:rPr kumimoji="1" lang="en-US" altLang="ja-JP" sz="1800" kern="0" dirty="0"/>
              <a:t>Minor version number will increase for:</a:t>
            </a:r>
          </a:p>
          <a:p>
            <a:pPr lvl="1">
              <a:lnSpc>
                <a:spcPct val="110000"/>
              </a:lnSpc>
            </a:pPr>
            <a:r>
              <a:rPr kumimoji="1" lang="en-US" altLang="ja-JP" sz="1600" kern="0" dirty="0"/>
              <a:t>Any addition of new variables, global or variable attributes, or dimensions. Nothing already present in files can change.</a:t>
            </a:r>
          </a:p>
          <a:p>
            <a:pPr lvl="1">
              <a:lnSpc>
                <a:spcPct val="110000"/>
              </a:lnSpc>
            </a:pPr>
            <a:r>
              <a:rPr kumimoji="1" lang="en-US" altLang="ja-JP" sz="1600" kern="0" dirty="0"/>
              <a:t>ATBD changes that affect only the calculation of uncertainties by less than a factor of 2.</a:t>
            </a:r>
          </a:p>
          <a:p>
            <a:pPr>
              <a:lnSpc>
                <a:spcPct val="110000"/>
              </a:lnSpc>
            </a:pPr>
            <a:r>
              <a:rPr kumimoji="1" lang="en-US" altLang="ja-JP" sz="1800" kern="0" dirty="0"/>
              <a:t>Major version number will increase for:</a:t>
            </a:r>
          </a:p>
          <a:p>
            <a:pPr lvl="1">
              <a:lnSpc>
                <a:spcPct val="110000"/>
              </a:lnSpc>
            </a:pPr>
            <a:r>
              <a:rPr kumimoji="1" lang="en-US" altLang="ja-JP" sz="1600" kern="0" dirty="0"/>
              <a:t>Any other ATBD change.</a:t>
            </a:r>
          </a:p>
          <a:p>
            <a:pPr lvl="1">
              <a:lnSpc>
                <a:spcPct val="110000"/>
              </a:lnSpc>
            </a:pPr>
            <a:r>
              <a:rPr kumimoji="1" lang="en-US" altLang="ja-JP" sz="1600" kern="0" dirty="0"/>
              <a:t>Any change in how some data is calculated even if that does not amount to a modification of the ATBD. For example: change of reference calibration targets, etc.</a:t>
            </a:r>
          </a:p>
          <a:p>
            <a:pPr lvl="1">
              <a:lnSpc>
                <a:spcPct val="110000"/>
              </a:lnSpc>
            </a:pPr>
            <a:r>
              <a:rPr kumimoji="1" lang="en-US" altLang="ja-JP" sz="1600" kern="0" dirty="0"/>
              <a:t>Any change of components except uncertainty estimates already present in files.</a:t>
            </a:r>
          </a:p>
          <a:p>
            <a:pPr lvl="1">
              <a:lnSpc>
                <a:spcPct val="110000"/>
              </a:lnSpc>
            </a:pPr>
            <a:r>
              <a:rPr kumimoji="1" lang="en-US" altLang="ja-JP" sz="1600" kern="0" dirty="0"/>
              <a:t>Any other change not covered by the minor or revision number changes.</a:t>
            </a:r>
            <a:endParaRPr kumimoji="1" lang="ja-JP" altLang="en-US" sz="1200" kern="0" dirty="0"/>
          </a:p>
        </p:txBody>
      </p:sp>
    </p:spTree>
    <p:extLst>
      <p:ext uri="{BB962C8B-B14F-4D97-AF65-F5344CB8AC3E}">
        <p14:creationId xmlns:p14="http://schemas.microsoft.com/office/powerpoint/2010/main" val="38446111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1eb6c10-b30e-4e82-8bdb-95f791b83be0">
      <Terms xmlns="http://schemas.microsoft.com/office/infopath/2007/PartnerControls"/>
    </lcf76f155ced4ddcb4097134ff3c332f>
    <TaxCatchAll xmlns="fdc985f9-c1de-4431-ae14-26927b8c434e" xsi:nil="true"/>
    <SharedWithUsers xmlns="fdc985f9-c1de-4431-ae14-26927b8c434e">
      <UserInfo>
        <DisplayName>山田 和孝</DisplayName>
        <AccountId>80</AccountId>
        <AccountType/>
      </UserInfo>
      <UserInfo>
        <DisplayName>別所 康太郎</DisplayName>
        <AccountId>738</AccountId>
        <AccountType/>
      </UserInfo>
      <UserInfo>
        <DisplayName>伊達 謙二</DisplayName>
        <AccountId>78</AccountId>
        <AccountType/>
      </UserInfo>
      <UserInfo>
        <DisplayName>宮川 卓也</DisplayName>
        <AccountId>558</AccountId>
        <AccountType/>
      </UserInfo>
      <UserInfo>
        <DisplayName>隅田 康彦</DisplayName>
        <AccountId>510</AccountId>
        <AccountType/>
      </UserInfo>
      <UserInfo>
        <DisplayName>勝山 健一</DisplayName>
        <AccountId>2341</AccountId>
        <AccountType/>
      </UserInfo>
      <UserInfo>
        <DisplayName>下地 和希</DisplayName>
        <AccountId>74</AccountId>
        <AccountType/>
      </UserInfo>
      <UserInfo>
        <DisplayName>坂下 卓也</DisplayName>
        <AccountId>493</AccountId>
        <AccountType/>
      </UserInfo>
      <UserInfo>
        <DisplayName>渡辺 伊吹</DisplayName>
        <AccountId>1523</AccountId>
        <AccountType/>
      </UserInfo>
      <UserInfo>
        <DisplayName>小寺 和貴</DisplayName>
        <AccountId>73</AccountId>
        <AccountType/>
      </UserInfo>
      <UserInfo>
        <DisplayName>原田 礼子</DisplayName>
        <AccountId>495</AccountId>
        <AccountType/>
      </UserInfo>
      <UserInfo>
        <DisplayName>亀山 和宏</DisplayName>
        <AccountId>1367</AccountId>
        <AccountType/>
      </UserInfo>
      <UserInfo>
        <DisplayName>長谷川 昌樹</DisplayName>
        <AccountId>1139</AccountId>
        <AccountType/>
      </UserInfo>
      <UserInfo>
        <DisplayName>高橋 昌也</DisplayName>
        <AccountId>350</AccountId>
        <AccountType/>
      </UserInfo>
      <UserInfo>
        <DisplayName>国松 洋</DisplayName>
        <AccountId>555</AccountId>
        <AccountType/>
      </UserInfo>
      <UserInfo>
        <DisplayName>竹内 義明</DisplayName>
        <AccountId>82</AccountId>
        <AccountType/>
      </UserInfo>
      <UserInfo>
        <DisplayName>遠藤 健太郎</DisplayName>
        <AccountId>2117</AccountId>
        <AccountType/>
      </UserInfo>
      <UserInfo>
        <DisplayName>井上 晃輔</DisplayName>
        <AccountId>593</AccountId>
        <AccountType/>
      </UserInfo>
      <UserInfo>
        <DisplayName>栄木 美沙紀</DisplayName>
        <AccountId>88</AccountId>
        <AccountType/>
      </UserInfo>
      <UserInfo>
        <DisplayName>安部 実希</DisplayName>
        <AccountId>496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AE874ABEA78964AA7D0811A66B4BECA" ma:contentTypeVersion="21" ma:contentTypeDescription="新しいドキュメントを作成します。" ma:contentTypeScope="" ma:versionID="b988929053429ff6a3c0d9a841a5d1de">
  <xsd:schema xmlns:xsd="http://www.w3.org/2001/XMLSchema" xmlns:xs="http://www.w3.org/2001/XMLSchema" xmlns:p="http://schemas.microsoft.com/office/2006/metadata/properties" xmlns:ns2="d1eb6c10-b30e-4e82-8bdb-95f791b83be0" xmlns:ns3="fdc985f9-c1de-4431-ae14-26927b8c434e" targetNamespace="http://schemas.microsoft.com/office/2006/metadata/properties" ma:root="true" ma:fieldsID="2b14f8d5f295814ae4306707d282f1b3" ns2:_="" ns3:_="">
    <xsd:import namespace="d1eb6c10-b30e-4e82-8bdb-95f791b83be0"/>
    <xsd:import namespace="fdc985f9-c1de-4431-ae14-26927b8c434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Location" minOccurs="0"/>
                <xsd:element ref="ns3:TaxCatchAll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eb6c10-b30e-4e82-8bdb-95f791b83b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画像タグ" ma:readOnly="false" ma:fieldId="{5cf76f15-5ced-4ddc-b409-7134ff3c332f}" ma:taxonomyMulti="true" ma:sspId="63c53a08-2524-4b2f-a5a2-c632f6aa4b6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c985f9-c1de-4431-ae14-26927b8c434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5191695e-c7e5-47ea-86cb-0e1d66650e64}" ma:internalName="TaxCatchAll" ma:showField="CatchAllData" ma:web="fdc985f9-c1de-4431-ae14-26927b8c434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4E9E3DD-A26F-4E27-864F-BCE49EE87E0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EE5EF1-2EF5-49A8-83DF-ABE10EA7DE19}">
  <ds:schemaRefs>
    <ds:schemaRef ds:uri="fdc985f9-c1de-4431-ae14-26927b8c434e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d1eb6c10-b30e-4e82-8bdb-95f791b83be0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2DB3762-213B-49F7-9128-60D9DD0D8F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1eb6c10-b30e-4e82-8bdb-95f791b83be0"/>
    <ds:schemaRef ds:uri="fdc985f9-c1de-4431-ae14-26927b8c434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1177</Words>
  <Application>Microsoft Office PowerPoint</Application>
  <PresentationFormat>ワイド画面</PresentationFormat>
  <Paragraphs>117</Paragraphs>
  <Slides>11</Slides>
  <Notes>11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11</vt:i4>
      </vt:variant>
    </vt:vector>
  </HeadingPairs>
  <TitlesOfParts>
    <vt:vector size="19" baseType="lpstr">
      <vt:lpstr>宋体</vt:lpstr>
      <vt:lpstr>游ゴシック</vt:lpstr>
      <vt:lpstr>游ゴシック Light</vt:lpstr>
      <vt:lpstr>Arial</vt:lpstr>
      <vt:lpstr>Times New Roman</vt:lpstr>
      <vt:lpstr>Wingdings</vt:lpstr>
      <vt:lpstr>Default Design</vt:lpstr>
      <vt:lpstr>デザインの設定</vt:lpstr>
      <vt:lpstr>LSICS I/O Data Convention and Versioning</vt:lpstr>
      <vt:lpstr>Contents</vt:lpstr>
      <vt:lpstr>Background: Lunar Calibration Activity</vt:lpstr>
      <vt:lpstr>Background: GTS, WIS, and WIS 2.0</vt:lpstr>
      <vt:lpstr>GSICS Conventions</vt:lpstr>
      <vt:lpstr>GSICS Filenaming Convention</vt:lpstr>
      <vt:lpstr>GSICS netCDF Convention</vt:lpstr>
      <vt:lpstr>Discussion: GSICS Conventions in WIS 2.0 Era (2030s)</vt:lpstr>
      <vt:lpstr>Discussion: Data Versioning</vt:lpstr>
      <vt:lpstr>Bonus Discussion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GEO-GEO analysis of  Himawari-8/9 parallel observation </dc:title>
  <cp:revision>1093</cp:revision>
  <dcterms:created xsi:type="dcterms:W3CDTF">2004-06-10T15:46:18Z</dcterms:created>
  <dcterms:modified xsi:type="dcterms:W3CDTF">2024-03-11T15:48:46Z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0x010100DAE874ABEA78964AA7D0811A66B4BECA</vt:lpwstr>
  </property>
  <property fmtid="{D5CDD505-2E9C-101B-9397-08002B2CF9AE}" pid="3" name="MediaServiceImageTags">
    <vt:lpwstr/>
  </property>
</Properties>
</file>