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2" r:id="rId2"/>
    <p:sldId id="858" r:id="rId3"/>
    <p:sldId id="845" r:id="rId4"/>
    <p:sldId id="846" r:id="rId5"/>
    <p:sldId id="847" r:id="rId6"/>
    <p:sldId id="848" r:id="rId7"/>
    <p:sldId id="851" r:id="rId8"/>
    <p:sldId id="850" r:id="rId9"/>
    <p:sldId id="855" r:id="rId10"/>
    <p:sldId id="841" r:id="rId11"/>
    <p:sldId id="842" r:id="rId12"/>
    <p:sldId id="856" r:id="rId13"/>
    <p:sldId id="854" r:id="rId14"/>
    <p:sldId id="849" r:id="rId15"/>
    <p:sldId id="857" r:id="rId16"/>
    <p:sldId id="852" r:id="rId1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96" autoAdjust="0"/>
    <p:restoredTop sz="88437" autoAdjust="0"/>
  </p:normalViewPr>
  <p:slideViewPr>
    <p:cSldViewPr snapToGrid="0" showGuides="1">
      <p:cViewPr>
        <p:scale>
          <a:sx n="75" d="100"/>
          <a:sy n="75" d="100"/>
        </p:scale>
        <p:origin x="1452" y="780"/>
      </p:cViewPr>
      <p:guideLst>
        <p:guide orient="horz" pos="2160"/>
        <p:guide pos="3863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1D16E-B32D-4882-BF87-9008B42739DE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EA35A-2442-489E-AD73-12B62FDD30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1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EA35A-2442-489E-AD73-12B62FDD30D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7898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EA35A-2442-489E-AD73-12B62FDD30D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684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514FD2-88C0-F0AC-E507-B651691A0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629BC4-8BB2-8BF3-E485-26CD4CEA2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05692E-A2D0-06AF-EE9B-CAEB6F3DD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95E9-BD2F-455D-B40B-FFC7E37E6089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218929-8586-3193-2A8C-4E6871C55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73EA2B-38EE-E49C-7631-2B1074A3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055C-BA9A-4150-8F43-AA24C88C9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319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51DE03-953D-BF73-83AE-B9D9552F5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D8A400C-6BF4-3219-E8F0-A33866A58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51017D-329D-5344-C10F-9575BF8F1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95E9-BD2F-455D-B40B-FFC7E37E6089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B60089-5952-9E15-485B-3930FCBA3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1EEE5C-C0A9-DB16-8D11-BF408B8F2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055C-BA9A-4150-8F43-AA24C88C9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054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6259309-8840-707B-D6BF-8CAA40D11F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534E0A2-D1A8-EB9F-FCCE-A427AE2C7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8C298E-BB68-C7BE-4F9E-3A8DA8B64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95E9-BD2F-455D-B40B-FFC7E37E6089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9BF71F-AC91-BDD5-EE3E-33895E7DA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E8C69D-FD43-1B15-B593-570A83F4B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055C-BA9A-4150-8F43-AA24C88C9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33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3C5BEB-DDDC-06EF-89DF-82B440CC7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6C59CA-48F1-AA5B-79CC-E03CFE6ED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1D5527-923E-174A-ABE2-5B68EA1E6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95E9-BD2F-455D-B40B-FFC7E37E6089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DD4B8E-BF17-23DA-E682-6B50FF9FD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B35D2A-D3EE-0BBA-273E-995579F1D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055C-BA9A-4150-8F43-AA24C88C9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01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E46A2E-254B-A448-3B27-FCCAC16DD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B0ECF0C-A843-34D4-A4B3-D9FB07985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AE87C0-33CB-DC80-16CA-4C550E624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95E9-BD2F-455D-B40B-FFC7E37E6089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0D738F-986D-4049-E1BA-B7F1EC57B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474B84-9A35-9A7F-97D2-280A65438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055C-BA9A-4150-8F43-AA24C88C9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283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AB10CC-5A09-73D6-2D2C-D80266728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3F7910-5572-A1D8-441B-C6D8082436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95CD6AA-715A-7937-D06A-AE8F8ACB1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41FB74D-815E-A607-B082-A8D89DF9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95E9-BD2F-455D-B40B-FFC7E37E6089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4C60D70-AA93-680E-58EE-3795D4E58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E7B6307-4178-6DA4-B5DB-561E9287A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055C-BA9A-4150-8F43-AA24C88C9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63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9077FE-690C-B400-2DB7-D34583973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56A2714-0E3C-D79C-8002-2AE955D4B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D4A8671-B6D4-A0A5-5A6D-EB4673E57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272FFB2-C3B2-C831-2CFC-AA48A9F0C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400639D-47DE-D4E8-5567-AEB659D3CA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F990D17-59A0-0C01-A7F6-89119F707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95E9-BD2F-455D-B40B-FFC7E37E6089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6D2EBA9-945D-0F1D-5EE9-BEC3F96CD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74BC95E-B4F1-31F6-BDC1-1E1BA64DD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055C-BA9A-4150-8F43-AA24C88C9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418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CD42E0-E217-CDC3-9062-555F8D0BE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36525"/>
            <a:ext cx="8006862" cy="81304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2C17F7F-B938-0017-9F40-9D4A2B6A3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95E9-BD2F-455D-B40B-FFC7E37E6089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1616EB2-2B42-9C19-4ED5-B703BE4ED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237BC68-23DE-CFEF-4893-8E1E828D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055C-BA9A-4150-8F43-AA24C88C9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1372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A3D50CF-7444-5AFC-7545-117440AC0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95E9-BD2F-455D-B40B-FFC7E37E6089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88D9E4C-F270-35F9-A823-3FB7FAB18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38F961-A807-9A19-E5A4-AB3B3FD38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055C-BA9A-4150-8F43-AA24C88C9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64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8ACDFB-AC94-C649-98C5-5EE84AA52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410CCC-04D5-D269-6F2C-3038005D2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03DD5-AE85-BCA3-3482-8F654778B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E950D99-E942-A2E4-ED17-E679665D4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95E9-BD2F-455D-B40B-FFC7E37E6089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E83E7CF-F438-6E7D-3598-0D604276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1B23833-C841-BF4C-11CC-332407039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055C-BA9A-4150-8F43-AA24C88C9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9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32FBB4-C661-A809-5C01-8D1A05C9C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21FCAAB-6505-31DB-1FEC-8015B07FE6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3EB544A-F0D2-6791-1C71-91F27E852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07AA422-FA7A-0B3C-6C7F-80884D50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95E9-BD2F-455D-B40B-FFC7E37E6089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BD8191-F412-CF2E-40F7-A6A3191B8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DD6E7BF-499A-2895-5B51-3D643C1D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055C-BA9A-4150-8F43-AA24C88C9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111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4378CAD-2E3F-7242-5EE1-E39781531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7A4169-DF58-F413-90A0-E630D2E78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0F4E1A-E627-1B2F-47DB-FBB2F69AE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E95E9-BD2F-455D-B40B-FFC7E37E6089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39E534-0152-32A4-F2C1-E9D10A158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9E745E-0A5E-A7F9-CE1E-E3DF2ECB1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E055C-BA9A-4150-8F43-AA24C88C9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6B69020-1F09-9B53-53DF-49D2D6BF01B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4230" y="1087370"/>
            <a:ext cx="11403539" cy="87475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lin ang="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ja-JP" altLang="ja-JP" sz="2215" i="1" dirty="0">
              <a:solidFill>
                <a:prstClr val="black"/>
              </a:solidFill>
              <a:latin typeface="明朝" pitchFamily="17" charset="-128"/>
              <a:ea typeface="明朝" pitchFamily="17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CB96A1DF-E404-D6FE-5ED0-53CBA2FF508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903618" y="311550"/>
            <a:ext cx="641230" cy="635150"/>
          </a:xfrm>
          <a:prstGeom prst="rect">
            <a:avLst/>
          </a:prstGeom>
        </p:spPr>
      </p:pic>
      <p:pic>
        <p:nvPicPr>
          <p:cNvPr id="16" name="Picture 8" descr="gosat（中）">
            <a:extLst>
              <a:ext uri="{FF2B5EF4-FFF2-40B4-BE49-F238E27FC236}">
                <a16:creationId xmlns:a16="http://schemas.microsoft.com/office/drawing/2014/main" id="{D3B4A5C7-C28E-1D67-B431-FBB5229915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43942" y="364129"/>
            <a:ext cx="674595" cy="48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CD2E4867-AAAF-9085-1233-C1C5BDC28BA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097469" y="348907"/>
            <a:ext cx="773573" cy="486186"/>
          </a:xfrm>
          <a:prstGeom prst="rect">
            <a:avLst/>
          </a:prstGeom>
        </p:spPr>
      </p:pic>
      <p:pic>
        <p:nvPicPr>
          <p:cNvPr id="18" name="Picture 4" descr="Missions | Orbiting Carbon Observatory 3">
            <a:extLst>
              <a:ext uri="{FF2B5EF4-FFF2-40B4-BE49-F238E27FC236}">
                <a16:creationId xmlns:a16="http://schemas.microsoft.com/office/drawing/2014/main" id="{E6865774-BF3D-5BED-EFD4-EA862A864D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780" y="306585"/>
            <a:ext cx="641230" cy="57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SRON - TROPOMI SWIR monitoring">
            <a:extLst>
              <a:ext uri="{FF2B5EF4-FFF2-40B4-BE49-F238E27FC236}">
                <a16:creationId xmlns:a16="http://schemas.microsoft.com/office/drawing/2014/main" id="{75A7152A-4B95-2671-726C-334CD15FFE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38" y="352773"/>
            <a:ext cx="641230" cy="52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4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png"/><Relationship Id="rId18" Type="http://schemas.microsoft.com/office/2007/relationships/hdphoto" Target="../media/hdphoto1.wdp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0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61D9BCB6-4E16-61CB-DB4B-D4BB676DE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552" y="1317549"/>
            <a:ext cx="10399922" cy="2387600"/>
          </a:xfrm>
        </p:spPr>
        <p:txBody>
          <a:bodyPr>
            <a:normAutofit/>
          </a:bodyPr>
          <a:lstStyle/>
          <a:p>
            <a:r>
              <a:rPr lang="en-US" altLang="ja-JP" sz="4800" dirty="0">
                <a:latin typeface="Arial" panose="020B0604020202020204" pitchFamily="34" charset="0"/>
                <a:cs typeface="Arial" panose="020B0604020202020204" pitchFamily="34" charset="0"/>
              </a:rPr>
              <a:t>GOSAT and GOSAT-2 update</a:t>
            </a:r>
            <a:endParaRPr lang="ja-JP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605E0A71-74EA-82BF-41A7-7387DAF4A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/>
          </a:bodyPr>
          <a:lstStyle/>
          <a:p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Kei SHIOMI (JAXA)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4F2140-001E-155B-DDA7-C421F7AB99A8}"/>
              </a:ext>
            </a:extLst>
          </p:cNvPr>
          <p:cNvSpPr txBox="1"/>
          <p:nvPr/>
        </p:nvSpPr>
        <p:spPr>
          <a:xfrm>
            <a:off x="429207" y="6367750"/>
            <a:ext cx="1131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GSICS Annual 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Meeting 2024, UVN-S Breakout Session,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EUMETSAT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, Darmstadt / Hybrid,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13, 2024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1691771-8DF9-DE1A-4458-5654733660E8}"/>
              </a:ext>
            </a:extLst>
          </p:cNvPr>
          <p:cNvSpPr txBox="1"/>
          <p:nvPr/>
        </p:nvSpPr>
        <p:spPr>
          <a:xfrm>
            <a:off x="10668000" y="360689"/>
            <a:ext cx="10466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7.a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00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41C666A4-3BE4-4D64-8473-A9AC4720C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196" y="2348705"/>
            <a:ext cx="592168" cy="7862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6" name="Picture 5">
            <a:extLst>
              <a:ext uri="{FF2B5EF4-FFF2-40B4-BE49-F238E27FC236}">
                <a16:creationId xmlns:a16="http://schemas.microsoft.com/office/drawing/2014/main" id="{6A102209-4CCE-4AD0-9BDC-BD26729443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4318" y="2011845"/>
            <a:ext cx="992689" cy="132139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0AF0191-BA40-4745-B6F5-7FEA85E1EC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8498" y="3774734"/>
            <a:ext cx="1190073" cy="883428"/>
          </a:xfrm>
          <a:prstGeom prst="rect">
            <a:avLst/>
          </a:prstGeom>
        </p:spPr>
      </p:pic>
      <p:pic>
        <p:nvPicPr>
          <p:cNvPr id="5" name="図 1" descr="6.jpg">
            <a:extLst>
              <a:ext uri="{FF2B5EF4-FFF2-40B4-BE49-F238E27FC236}">
                <a16:creationId xmlns:a16="http://schemas.microsoft.com/office/drawing/2014/main" id="{D1DC97C5-AE85-4515-94E3-2436DF2648F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172" y="3155831"/>
            <a:ext cx="1125580" cy="74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右矢印 7">
            <a:extLst>
              <a:ext uri="{FF2B5EF4-FFF2-40B4-BE49-F238E27FC236}">
                <a16:creationId xmlns:a16="http://schemas.microsoft.com/office/drawing/2014/main" id="{010CD69A-DFF8-4C4B-BA5C-A5C80ADBA832}"/>
              </a:ext>
            </a:extLst>
          </p:cNvPr>
          <p:cNvSpPr/>
          <p:nvPr/>
        </p:nvSpPr>
        <p:spPr bwMode="auto">
          <a:xfrm>
            <a:off x="471489" y="1184600"/>
            <a:ext cx="11360344" cy="589480"/>
          </a:xfrm>
          <a:prstGeom prst="rightArrow">
            <a:avLst>
              <a:gd name="adj1" fmla="val 50000"/>
              <a:gd name="adj2" fmla="val 52632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altLang="ja-JP" sz="1846" dirty="0">
                <a:solidFill>
                  <a:srgbClr val="000000"/>
                </a:solidFill>
                <a:latin typeface="Arial" charset="0"/>
                <a:ea typeface="ＭＳ Ｐゴシック" pitchFamily="96" charset="-128"/>
              </a:rPr>
              <a:t>2008       09        10       11       12       13       14       15       16       17       18       19      20      21</a:t>
            </a:r>
            <a:r>
              <a:rPr lang="ja-JP" altLang="en-US" sz="1846" dirty="0">
                <a:solidFill>
                  <a:srgbClr val="000000"/>
                </a:solidFill>
                <a:latin typeface="Arial" charset="0"/>
                <a:ea typeface="ＭＳ Ｐゴシック" pitchFamily="96" charset="-128"/>
              </a:rPr>
              <a:t>　　</a:t>
            </a:r>
            <a:r>
              <a:rPr lang="en-US" altLang="ja-JP" sz="1846" dirty="0">
                <a:solidFill>
                  <a:srgbClr val="000000"/>
                </a:solidFill>
                <a:latin typeface="Arial" charset="0"/>
                <a:ea typeface="ＭＳ Ｐゴシック" pitchFamily="96" charset="-128"/>
              </a:rPr>
              <a:t>22     23</a:t>
            </a:r>
            <a:endParaRPr lang="ja-JP" altLang="en-US" sz="1846" dirty="0">
              <a:solidFill>
                <a:srgbClr val="000000"/>
              </a:solidFill>
              <a:latin typeface="Arial" charset="0"/>
              <a:ea typeface="ＭＳ Ｐゴシック" pitchFamily="96" charset="-128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E923820A-5498-4A20-BF54-7D39A9359053}"/>
              </a:ext>
            </a:extLst>
          </p:cNvPr>
          <p:cNvCxnSpPr>
            <a:cxnSpLocks/>
          </p:cNvCxnSpPr>
          <p:nvPr/>
        </p:nvCxnSpPr>
        <p:spPr bwMode="auto">
          <a:xfrm>
            <a:off x="627734" y="1774743"/>
            <a:ext cx="10800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D35710-7C35-417F-8A58-BC1BB8886121}"/>
              </a:ext>
            </a:extLst>
          </p:cNvPr>
          <p:cNvSpPr txBox="1"/>
          <p:nvPr/>
        </p:nvSpPr>
        <p:spPr>
          <a:xfrm>
            <a:off x="3118311" y="1649608"/>
            <a:ext cx="2592376" cy="3763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84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Radiometric calibration</a:t>
            </a:r>
            <a:endParaRPr kumimoji="1" lang="ja-JP" altLang="en-US" sz="1846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3574C38-EB55-42E5-A704-9629D65616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3519" y="2769660"/>
            <a:ext cx="1732405" cy="90581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75346BD-7710-449F-9220-A7F1B19E1BF5}"/>
              </a:ext>
            </a:extLst>
          </p:cNvPr>
          <p:cNvSpPr txBox="1"/>
          <p:nvPr/>
        </p:nvSpPr>
        <p:spPr>
          <a:xfrm>
            <a:off x="382429" y="1890102"/>
            <a:ext cx="1039067" cy="546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Prelaunch</a:t>
            </a:r>
          </a:p>
          <a:p>
            <a:pPr algn="ctr"/>
            <a:r>
              <a:rPr kumimoji="1" lang="en-US" altLang="ja-JP" sz="147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X-CAL</a:t>
            </a:r>
            <a:endParaRPr kumimoji="1" lang="ja-JP" altLang="en-US" sz="147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3F9B5EFB-6470-4B8C-A44F-18362B63D2DF}"/>
              </a:ext>
            </a:extLst>
          </p:cNvPr>
          <p:cNvCxnSpPr>
            <a:cxnSpLocks/>
          </p:cNvCxnSpPr>
          <p:nvPr/>
        </p:nvCxnSpPr>
        <p:spPr bwMode="auto">
          <a:xfrm>
            <a:off x="4012230" y="2489892"/>
            <a:ext cx="474422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B531D7CA-540A-458B-BE54-BDD1565492B6}"/>
              </a:ext>
            </a:extLst>
          </p:cNvPr>
          <p:cNvCxnSpPr>
            <a:cxnSpLocks/>
          </p:cNvCxnSpPr>
          <p:nvPr/>
        </p:nvCxnSpPr>
        <p:spPr bwMode="auto">
          <a:xfrm>
            <a:off x="5187817" y="3591977"/>
            <a:ext cx="6336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33D4D608-D329-49F2-9B9B-63EA8615B264}"/>
              </a:ext>
            </a:extLst>
          </p:cNvPr>
          <p:cNvCxnSpPr>
            <a:cxnSpLocks/>
          </p:cNvCxnSpPr>
          <p:nvPr/>
        </p:nvCxnSpPr>
        <p:spPr bwMode="auto">
          <a:xfrm>
            <a:off x="6092452" y="4857490"/>
            <a:ext cx="5328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28FAF6E-BCAC-46EB-9286-D3B51D4DB2CD}"/>
              </a:ext>
            </a:extLst>
          </p:cNvPr>
          <p:cNvSpPr txBox="1"/>
          <p:nvPr/>
        </p:nvSpPr>
        <p:spPr>
          <a:xfrm>
            <a:off x="5123387" y="2267287"/>
            <a:ext cx="2060179" cy="3763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84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kumimoji="1" lang="en-US" altLang="ja-JP" sz="1846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184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CH</a:t>
            </a:r>
            <a:r>
              <a:rPr kumimoji="1" lang="en-US" altLang="ja-JP" sz="1846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1" lang="en-US" altLang="ja-JP" sz="184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profile</a:t>
            </a:r>
            <a:endParaRPr kumimoji="1" lang="ja-JP" altLang="en-US" sz="1846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563890A-8AB5-42F5-AA00-DE83B2D4CB26}"/>
              </a:ext>
            </a:extLst>
          </p:cNvPr>
          <p:cNvSpPr txBox="1"/>
          <p:nvPr/>
        </p:nvSpPr>
        <p:spPr>
          <a:xfrm>
            <a:off x="6222910" y="3377018"/>
            <a:ext cx="1667444" cy="3763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84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XCO</a:t>
            </a:r>
            <a:r>
              <a:rPr kumimoji="1" lang="en-US" altLang="ja-JP" sz="1846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184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XCH</a:t>
            </a:r>
            <a:r>
              <a:rPr kumimoji="1" lang="en-US" altLang="ja-JP" sz="1846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ja-JP" altLang="en-US" sz="1846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3B7E04F-F67E-4805-A2F9-8B58E3A34934}"/>
              </a:ext>
            </a:extLst>
          </p:cNvPr>
          <p:cNvSpPr txBox="1"/>
          <p:nvPr/>
        </p:nvSpPr>
        <p:spPr>
          <a:xfrm>
            <a:off x="7286973" y="4675228"/>
            <a:ext cx="20883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Coincident Target</a:t>
            </a:r>
            <a:endParaRPr kumimoji="1" lang="ja-JP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323BB7E-18A5-468B-8FE5-5152CF802C08}"/>
              </a:ext>
            </a:extLst>
          </p:cNvPr>
          <p:cNvSpPr txBox="1"/>
          <p:nvPr/>
        </p:nvSpPr>
        <p:spPr>
          <a:xfrm>
            <a:off x="1473346" y="1991178"/>
            <a:ext cx="6120455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Vicarious Calibration at the desert playa in Nevada </a:t>
            </a:r>
            <a:endParaRPr kumimoji="1" lang="ja-JP" altLang="en-US" sz="147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5">
            <a:extLst>
              <a:ext uri="{FF2B5EF4-FFF2-40B4-BE49-F238E27FC236}">
                <a16:creationId xmlns:a16="http://schemas.microsoft.com/office/drawing/2014/main" id="{B13F4045-22CE-4724-8598-98E29F478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923" y="2234477"/>
            <a:ext cx="599594" cy="16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9B8B841-327E-4451-BEFC-06C37491C747}"/>
              </a:ext>
            </a:extLst>
          </p:cNvPr>
          <p:cNvSpPr txBox="1"/>
          <p:nvPr/>
        </p:nvSpPr>
        <p:spPr>
          <a:xfrm>
            <a:off x="4422099" y="2581989"/>
            <a:ext cx="3340708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situ CO</a:t>
            </a:r>
            <a:r>
              <a:rPr lang="en-US" altLang="ja-JP" sz="1477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147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CH</a:t>
            </a:r>
            <a:r>
              <a:rPr lang="en-US" altLang="ja-JP" sz="1477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ja-JP" sz="147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AJAX </a:t>
            </a:r>
            <a:endParaRPr kumimoji="1" lang="ja-JP" altLang="en-US" sz="147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A49ADEB-D7C0-492E-9ED4-A4A34A0D139B}"/>
              </a:ext>
            </a:extLst>
          </p:cNvPr>
          <p:cNvSpPr txBox="1"/>
          <p:nvPr/>
        </p:nvSpPr>
        <p:spPr>
          <a:xfrm>
            <a:off x="5813610" y="3814356"/>
            <a:ext cx="3340708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 with EM-27 FTS</a:t>
            </a:r>
            <a:endParaRPr kumimoji="1" lang="ja-JP" altLang="en-US" sz="147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DB7C5998-7CEB-4889-B34A-E0B27EF5A8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2113" y="4741140"/>
            <a:ext cx="1266917" cy="550833"/>
          </a:xfrm>
          <a:prstGeom prst="rect">
            <a:avLst/>
          </a:prstGeom>
        </p:spPr>
      </p:pic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FCE71101-AE0E-4422-BF50-314306A7669B}"/>
              </a:ext>
            </a:extLst>
          </p:cNvPr>
          <p:cNvCxnSpPr>
            <a:cxnSpLocks/>
          </p:cNvCxnSpPr>
          <p:nvPr/>
        </p:nvCxnSpPr>
        <p:spPr bwMode="auto">
          <a:xfrm>
            <a:off x="7890354" y="5223558"/>
            <a:ext cx="353009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8F87551-B26B-4474-875B-FA225ECD5BFB}"/>
              </a:ext>
            </a:extLst>
          </p:cNvPr>
          <p:cNvSpPr/>
          <p:nvPr/>
        </p:nvSpPr>
        <p:spPr>
          <a:xfrm>
            <a:off x="4012966" y="6322953"/>
            <a:ext cx="317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altLang="ja-JP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Calibrated GOSAT and OCO-2 radiance spectra agrees within 5% for all bands.</a:t>
            </a: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4154CFB3-24ED-4F1C-BE23-82262A9D7CDE}"/>
              </a:ext>
            </a:extLst>
          </p:cNvPr>
          <p:cNvGrpSpPr/>
          <p:nvPr/>
        </p:nvGrpSpPr>
        <p:grpSpPr>
          <a:xfrm>
            <a:off x="1510427" y="4358387"/>
            <a:ext cx="2322651" cy="2434799"/>
            <a:chOff x="2653357" y="3482326"/>
            <a:chExt cx="2907524" cy="3002731"/>
          </a:xfrm>
        </p:grpSpPr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3BECA1B7-6C93-4C5C-BBF5-11FB39BDB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53357" y="3556541"/>
              <a:ext cx="2907524" cy="2928516"/>
            </a:xfrm>
            <a:prstGeom prst="rect">
              <a:avLst/>
            </a:prstGeom>
          </p:spPr>
        </p:pic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5379B8E0-1A4D-489F-A0E5-C1FFF3752A1F}"/>
                </a:ext>
              </a:extLst>
            </p:cNvPr>
            <p:cNvSpPr/>
            <p:nvPr/>
          </p:nvSpPr>
          <p:spPr>
            <a:xfrm>
              <a:off x="3866085" y="3482326"/>
              <a:ext cx="1108598" cy="2549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92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GOSAT</a:t>
              </a:r>
              <a:r>
                <a:rPr lang="en-US" altLang="ja-JP" sz="92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ja-JP" sz="923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OCO-2</a:t>
              </a:r>
              <a:endParaRPr lang="ja-JP" altLang="en-US" sz="92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図 28">
            <a:extLst>
              <a:ext uri="{FF2B5EF4-FFF2-40B4-BE49-F238E27FC236}">
                <a16:creationId xmlns:a16="http://schemas.microsoft.com/office/drawing/2014/main" id="{AC109CCB-1C8E-45A8-9A4B-0C0DC6735AF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9077" t="22347" r="41804" b="10585"/>
          <a:stretch/>
        </p:blipFill>
        <p:spPr>
          <a:xfrm>
            <a:off x="3927994" y="2591335"/>
            <a:ext cx="790561" cy="1215670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FA95D3AF-EB8E-4224-BF3F-F43C3F058B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68504" y="5327680"/>
            <a:ext cx="1013699" cy="911045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0117A9D6-4B3E-46D5-848F-94B73BCFFC2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34683" y="3503555"/>
            <a:ext cx="992211" cy="8097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2" descr="TropOmi logo">
            <a:extLst>
              <a:ext uri="{FF2B5EF4-FFF2-40B4-BE49-F238E27FC236}">
                <a16:creationId xmlns:a16="http://schemas.microsoft.com/office/drawing/2014/main" id="{570E6262-077C-4D88-9FC9-777B27FF5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676" y="5329376"/>
            <a:ext cx="1331184" cy="80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5">
            <a:extLst>
              <a:ext uri="{FF2B5EF4-FFF2-40B4-BE49-F238E27FC236}">
                <a16:creationId xmlns:a16="http://schemas.microsoft.com/office/drawing/2014/main" id="{EC161005-2577-423A-B2A6-7553D2EA5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338" y="1479482"/>
            <a:ext cx="1028144" cy="74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図 12">
            <a:extLst>
              <a:ext uri="{FF2B5EF4-FFF2-40B4-BE49-F238E27FC236}">
                <a16:creationId xmlns:a16="http://schemas.microsoft.com/office/drawing/2014/main" id="{1078AA56-406D-442B-A21B-17488D0A1401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204871" y="5321736"/>
            <a:ext cx="1013700" cy="1013700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1B0F19F4-272F-4906-A52F-225ED327BB8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762807" y="5352687"/>
            <a:ext cx="1157260" cy="78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タイトル 30">
            <a:extLst>
              <a:ext uri="{FF2B5EF4-FFF2-40B4-BE49-F238E27FC236}">
                <a16:creationId xmlns:a16="http://schemas.microsoft.com/office/drawing/2014/main" id="{C1EE7E2E-B04E-649D-2182-F6357E896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/>
              <a:t>International collaboration for GHG sensors calibration </a:t>
            </a:r>
            <a:endParaRPr lang="ja-JP" altLang="en-US" sz="3600" dirty="0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6BA7336B-068B-57E9-5FFB-1E641992DD1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096991" y="2234477"/>
            <a:ext cx="2085430" cy="108498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112500"/>
          </a:effectLst>
        </p:spPr>
      </p:pic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7727AE10-8C31-D08F-16D9-D399E5EDD447}"/>
              </a:ext>
            </a:extLst>
          </p:cNvPr>
          <p:cNvSpPr txBox="1">
            <a:spLocks/>
          </p:cNvSpPr>
          <p:nvPr/>
        </p:nvSpPr>
        <p:spPr>
          <a:xfrm>
            <a:off x="9433169" y="6382730"/>
            <a:ext cx="2540000" cy="24622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fld id="{52491B9E-DD64-4F4E-BF49-B719B0785475}" type="slidenum">
              <a:rPr lang="ja-JP" altLang="en-US" sz="2800" smtClean="0">
                <a:solidFill>
                  <a:srgbClr val="008000"/>
                </a:solidFill>
              </a:rPr>
              <a:pPr algn="r"/>
              <a:t>10</a:t>
            </a:fld>
            <a:endParaRPr lang="ja-JP" alt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265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76CAE3-1BCF-58D6-C871-B9D974624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3600" dirty="0"/>
              <a:t>Railroad Valley target by 5 GHG sensors</a:t>
            </a:r>
            <a:endParaRPr kumimoji="1" lang="ja-JP" altLang="en-US" sz="36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0C0FDAF-01E4-CE3A-5361-DE6EA5F1F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8232"/>
            <a:ext cx="7397946" cy="45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079CE2DB-DAB4-1FDB-1D27-49E8457B5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866244"/>
              </p:ext>
            </p:extLst>
          </p:nvPr>
        </p:nvGraphicFramePr>
        <p:xfrm>
          <a:off x="6929392" y="4196638"/>
          <a:ext cx="4988560" cy="252483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13180">
                  <a:extLst>
                    <a:ext uri="{9D8B030D-6E8A-4147-A177-3AD203B41FA5}">
                      <a16:colId xmlns:a16="http://schemas.microsoft.com/office/drawing/2014/main" val="2260850850"/>
                    </a:ext>
                  </a:extLst>
                </a:gridCol>
                <a:gridCol w="3675380">
                  <a:extLst>
                    <a:ext uri="{9D8B030D-6E8A-4147-A177-3AD203B41FA5}">
                      <a16:colId xmlns:a16="http://schemas.microsoft.com/office/drawing/2014/main" val="2429096280"/>
                    </a:ext>
                  </a:extLst>
                </a:gridCol>
              </a:tblGrid>
              <a:tr h="421717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4444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Nadir footprint 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975948"/>
                  </a:ext>
                </a:extLst>
              </a:tr>
              <a:tr h="243099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GOSAT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Circle of 10.5km diameter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353486"/>
                  </a:ext>
                </a:extLst>
              </a:tr>
              <a:tr h="243099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GOSAT-2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Circle of 9.6km diameter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8671723"/>
                  </a:ext>
                </a:extLst>
              </a:tr>
              <a:tr h="243099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OCO-2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Rectangle of 1.3 km * 2.3 km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3711949"/>
                  </a:ext>
                </a:extLst>
              </a:tr>
              <a:tr h="243099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OCO-3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Rectangle of 1.6 km * 2.2 km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1049736"/>
                  </a:ext>
                </a:extLst>
              </a:tr>
              <a:tr h="421717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TROPOMI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Rectangle of 3.5 km * 5.5 km (B6)</a:t>
                      </a:r>
                      <a:br>
                        <a:rPr lang="en-US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km * 5.5 km (B7, B8)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5223200"/>
                  </a:ext>
                </a:extLst>
              </a:tr>
            </a:tbl>
          </a:graphicData>
        </a:graphic>
      </p:graphicFrame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83405B0B-A32C-1D19-BE82-E0454B4681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146078"/>
              </p:ext>
            </p:extLst>
          </p:nvPr>
        </p:nvGraphicFramePr>
        <p:xfrm>
          <a:off x="7157894" y="1809708"/>
          <a:ext cx="4288837" cy="161163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824991">
                  <a:extLst>
                    <a:ext uri="{9D8B030D-6E8A-4147-A177-3AD203B41FA5}">
                      <a16:colId xmlns:a16="http://schemas.microsoft.com/office/drawing/2014/main" val="2913956697"/>
                    </a:ext>
                  </a:extLst>
                </a:gridCol>
                <a:gridCol w="447399">
                  <a:extLst>
                    <a:ext uri="{9D8B030D-6E8A-4147-A177-3AD203B41FA5}">
                      <a16:colId xmlns:a16="http://schemas.microsoft.com/office/drawing/2014/main" val="720570948"/>
                    </a:ext>
                  </a:extLst>
                </a:gridCol>
                <a:gridCol w="469610">
                  <a:extLst>
                    <a:ext uri="{9D8B030D-6E8A-4147-A177-3AD203B41FA5}">
                      <a16:colId xmlns:a16="http://schemas.microsoft.com/office/drawing/2014/main" val="1612665727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105684018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463019084"/>
                    </a:ext>
                  </a:extLst>
                </a:gridCol>
                <a:gridCol w="808037">
                  <a:extLst>
                    <a:ext uri="{9D8B030D-6E8A-4147-A177-3AD203B41FA5}">
                      <a16:colId xmlns:a16="http://schemas.microsoft.com/office/drawing/2014/main" val="378043057"/>
                    </a:ext>
                  </a:extLst>
                </a:gridCol>
                <a:gridCol w="522775">
                  <a:extLst>
                    <a:ext uri="{9D8B030D-6E8A-4147-A177-3AD203B41FA5}">
                      <a16:colId xmlns:a16="http://schemas.microsoft.com/office/drawing/2014/main" val="815782404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OCO-2</a:t>
                      </a:r>
                    </a:p>
                    <a:p>
                      <a:pPr algn="r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GOSAT path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GOSAT-2 path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TROPOMI</a:t>
                      </a:r>
                      <a:b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InstZA</a:t>
                      </a:r>
                      <a:r>
                        <a:rPr lang="ja-JP" alt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ja-JP" sz="11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[deg]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243141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8-Jun-22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921032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9-Jun-22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8316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10-Jun-22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253315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11-Jun-22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003305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12-Jun-22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868646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13-Jun-22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46.6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3540039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EF5A707-57F7-A968-96B6-DF57CC5D532F}"/>
              </a:ext>
            </a:extLst>
          </p:cNvPr>
          <p:cNvSpPr txBox="1"/>
          <p:nvPr/>
        </p:nvSpPr>
        <p:spPr>
          <a:xfrm>
            <a:off x="7157894" y="1340842"/>
            <a:ext cx="437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RRV 2022 Summer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ampaign schedule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C6ECC97-2C14-960B-572C-A6E9C5788B45}"/>
              </a:ext>
            </a:extLst>
          </p:cNvPr>
          <p:cNvSpPr txBox="1"/>
          <p:nvPr/>
        </p:nvSpPr>
        <p:spPr>
          <a:xfrm>
            <a:off x="7449061" y="3493967"/>
            <a:ext cx="3946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Good conditions for all sensors come every 48 days.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OCO-3 - Earth Missions - NASA Jet Propulsion Laboratory">
            <a:extLst>
              <a:ext uri="{FF2B5EF4-FFF2-40B4-BE49-F238E27FC236}">
                <a16:creationId xmlns:a16="http://schemas.microsoft.com/office/drawing/2014/main" id="{676E4E7F-1F76-6284-6AF8-0C7965C13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6166" y="5845511"/>
            <a:ext cx="1687761" cy="96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F253409-D604-27CC-2A2B-C74A0702CDA3}"/>
              </a:ext>
            </a:extLst>
          </p:cNvPr>
          <p:cNvSpPr txBox="1"/>
          <p:nvPr/>
        </p:nvSpPr>
        <p:spPr>
          <a:xfrm>
            <a:off x="4748250" y="5735273"/>
            <a:ext cx="1028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OCO-3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5887207-EEDB-70A4-24D8-D8BCF418DD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913053" y="1658637"/>
            <a:ext cx="1196056" cy="80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F8BF345-8A40-83EA-B4E1-9F99086EF48A}"/>
              </a:ext>
            </a:extLst>
          </p:cNvPr>
          <p:cNvSpPr txBox="1"/>
          <p:nvPr/>
        </p:nvSpPr>
        <p:spPr>
          <a:xfrm>
            <a:off x="1672707" y="1289305"/>
            <a:ext cx="148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GOSAT-2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スライド番号プレースホルダー 1">
            <a:extLst>
              <a:ext uri="{FF2B5EF4-FFF2-40B4-BE49-F238E27FC236}">
                <a16:creationId xmlns:a16="http://schemas.microsoft.com/office/drawing/2014/main" id="{0724D9E5-2E0A-8D6C-8084-1EDB2603F4A3}"/>
              </a:ext>
            </a:extLst>
          </p:cNvPr>
          <p:cNvSpPr txBox="1">
            <a:spLocks/>
          </p:cNvSpPr>
          <p:nvPr/>
        </p:nvSpPr>
        <p:spPr>
          <a:xfrm>
            <a:off x="9433169" y="6382730"/>
            <a:ext cx="2540000" cy="24622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fld id="{52491B9E-DD64-4F4E-BF49-B719B0785475}" type="slidenum">
              <a:rPr lang="ja-JP" altLang="en-US" sz="2800" smtClean="0">
                <a:solidFill>
                  <a:srgbClr val="008000"/>
                </a:solidFill>
              </a:rPr>
              <a:pPr algn="r"/>
              <a:t>11</a:t>
            </a:fld>
            <a:endParaRPr lang="ja-JP" alt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40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9132F0-E239-2FF5-3FF3-4C10378FC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600" dirty="0"/>
              <a:t>RRV vicarious calibration for GHG sensors</a:t>
            </a:r>
            <a:endParaRPr kumimoji="1" lang="ja-JP" altLang="en-US" sz="36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7EC4F9B-0825-415F-D4AD-1545FBCBC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1" y="1572102"/>
            <a:ext cx="7309286" cy="4257597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8D346F06-8ED9-C8B7-5F32-24D728692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40" y="1383516"/>
            <a:ext cx="4730322" cy="246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1974E24-37AD-D251-EC54-6DBD2890D63E}"/>
              </a:ext>
            </a:extLst>
          </p:cNvPr>
          <p:cNvSpPr txBox="1"/>
          <p:nvPr/>
        </p:nvSpPr>
        <p:spPr>
          <a:xfrm>
            <a:off x="7403097" y="4022643"/>
            <a:ext cx="47438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Key parameters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(1) Surface reflectance inhomogeneity correction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(2) Surface BRF correction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(3) Solar database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(4) Atmospheric parameter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DFF7B4F-A790-F36A-73C7-C58B1F11D37C}"/>
              </a:ext>
            </a:extLst>
          </p:cNvPr>
          <p:cNvSpPr txBox="1"/>
          <p:nvPr/>
        </p:nvSpPr>
        <p:spPr>
          <a:xfrm>
            <a:off x="878288" y="6170907"/>
            <a:ext cx="10323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We will calculate all 5 sensors for validating radiometric calibration accuracy by the same target. 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CA76CE05-AC3E-8F3E-1CBD-2BD3790CFF2D}"/>
              </a:ext>
            </a:extLst>
          </p:cNvPr>
          <p:cNvSpPr txBox="1">
            <a:spLocks/>
          </p:cNvSpPr>
          <p:nvPr/>
        </p:nvSpPr>
        <p:spPr>
          <a:xfrm>
            <a:off x="9433169" y="6382730"/>
            <a:ext cx="2540000" cy="24622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fld id="{52491B9E-DD64-4F4E-BF49-B719B0785475}" type="slidenum">
              <a:rPr lang="ja-JP" altLang="en-US" sz="2800" smtClean="0">
                <a:solidFill>
                  <a:srgbClr val="008000"/>
                </a:solidFill>
              </a:rPr>
              <a:pPr algn="r"/>
              <a:t>12</a:t>
            </a:fld>
            <a:endParaRPr lang="ja-JP" alt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31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7E304C-6F91-F85A-B950-4A44F01BC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600" dirty="0"/>
              <a:t>Vicarious calibration for GHG sensors </a:t>
            </a:r>
            <a:endParaRPr kumimoji="1" lang="ja-JP" altLang="en-US" sz="3600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C1F884B-C714-69A2-831D-4F8DD845D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575" y="4544332"/>
            <a:ext cx="9144000" cy="217714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03CA209-6EC9-99D4-BABC-FA63F8A39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023" y="1408851"/>
            <a:ext cx="5342063" cy="2490962"/>
          </a:xfrm>
          <a:prstGeom prst="rect">
            <a:avLst/>
          </a:prstGeom>
        </p:spPr>
      </p:pic>
      <p:graphicFrame>
        <p:nvGraphicFramePr>
          <p:cNvPr id="19" name="表 4">
            <a:extLst>
              <a:ext uri="{FF2B5EF4-FFF2-40B4-BE49-F238E27FC236}">
                <a16:creationId xmlns:a16="http://schemas.microsoft.com/office/drawing/2014/main" id="{8E22C235-B82E-FA77-9E96-CA64CDAB1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960965"/>
              </p:ext>
            </p:extLst>
          </p:nvPr>
        </p:nvGraphicFramePr>
        <p:xfrm>
          <a:off x="1161200" y="1594012"/>
          <a:ext cx="3697400" cy="2174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37235">
                  <a:extLst>
                    <a:ext uri="{9D8B030D-6E8A-4147-A177-3AD203B41FA5}">
                      <a16:colId xmlns:a16="http://schemas.microsoft.com/office/drawing/2014/main" val="2153510015"/>
                    </a:ext>
                  </a:extLst>
                </a:gridCol>
                <a:gridCol w="818198">
                  <a:extLst>
                    <a:ext uri="{9D8B030D-6E8A-4147-A177-3AD203B41FA5}">
                      <a16:colId xmlns:a16="http://schemas.microsoft.com/office/drawing/2014/main" val="478735508"/>
                    </a:ext>
                  </a:extLst>
                </a:gridCol>
                <a:gridCol w="995998">
                  <a:extLst>
                    <a:ext uri="{9D8B030D-6E8A-4147-A177-3AD203B41FA5}">
                      <a16:colId xmlns:a16="http://schemas.microsoft.com/office/drawing/2014/main" val="80518360"/>
                    </a:ext>
                  </a:extLst>
                </a:gridCol>
                <a:gridCol w="1145969">
                  <a:extLst>
                    <a:ext uri="{9D8B030D-6E8A-4147-A177-3AD203B41FA5}">
                      <a16:colId xmlns:a16="http://schemas.microsoft.com/office/drawing/2014/main" val="100168145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GOSAT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GOSAT-2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OCO-3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908859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+mn-lt"/>
                        </a:rPr>
                        <a:t>Path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+mn-lt"/>
                        </a:rPr>
                        <a:t>37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latin typeface="+mn-lt"/>
                        </a:rPr>
                        <a:t>73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05649306"/>
                  </a:ext>
                </a:extLst>
              </a:tr>
              <a:tr h="304170"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+mn-lt"/>
                        </a:rPr>
                        <a:t>L1 Ver.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latin typeface="+mn-lt"/>
                        </a:rPr>
                        <a:t>V300300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latin typeface="+mn-lt"/>
                        </a:rPr>
                        <a:t>V220220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+mn-lt"/>
                        </a:rPr>
                        <a:t>B10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09192747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+mn-lt"/>
                        </a:rPr>
                        <a:t>Time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latin typeface="+mn-lt"/>
                        </a:rPr>
                        <a:t>21:37:05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latin typeface="+mn-lt"/>
                        </a:rPr>
                        <a:t>21:10:19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+mn-lt"/>
                        </a:rPr>
                        <a:t>18:44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96988644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r>
                        <a:rPr kumimoji="1" lang="en-US" altLang="ja-JP" sz="1200" dirty="0" err="1">
                          <a:latin typeface="+mn-lt"/>
                        </a:rPr>
                        <a:t>Sat_ZN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+mn-lt"/>
                        </a:rPr>
                        <a:t>37.35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+mn-lt"/>
                        </a:rPr>
                        <a:t>12.92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+mn-lt"/>
                        </a:rPr>
                        <a:t>42.82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1683215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err="1">
                          <a:latin typeface="+mn-lt"/>
                        </a:rPr>
                        <a:t>Sat_AZ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+mn-lt"/>
                        </a:rPr>
                        <a:t>286.20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+mn-lt"/>
                        </a:rPr>
                        <a:t>290.79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+mn-lt"/>
                        </a:rPr>
                        <a:t>129.34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0826592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kumimoji="1" lang="en-US" altLang="ja-JP" sz="1200" dirty="0" err="1">
                          <a:latin typeface="+mn-lt"/>
                        </a:rPr>
                        <a:t>Sun_ZN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+mn-lt"/>
                        </a:rPr>
                        <a:t>28.19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+mn-lt"/>
                        </a:rPr>
                        <a:t>23.60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+mn-lt"/>
                        </a:rPr>
                        <a:t>19.753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40893649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r>
                        <a:rPr kumimoji="1" lang="en-US" altLang="ja-JP" sz="1200" dirty="0" err="1">
                          <a:latin typeface="+mn-lt"/>
                        </a:rPr>
                        <a:t>Sun_AZ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+mn-lt"/>
                        </a:rPr>
                        <a:t>245.89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+mn-lt"/>
                        </a:rPr>
                        <a:t>236.57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+mn-lt"/>
                        </a:rPr>
                        <a:t>135.42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37821835"/>
                  </a:ext>
                </a:extLst>
              </a:tr>
            </a:tbl>
          </a:graphicData>
        </a:graphic>
      </p:graphicFrame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067CD5B-B4CD-F527-06C4-C4934F781908}"/>
              </a:ext>
            </a:extLst>
          </p:cNvPr>
          <p:cNvSpPr txBox="1"/>
          <p:nvPr/>
        </p:nvSpPr>
        <p:spPr>
          <a:xfrm>
            <a:off x="1161200" y="1185731"/>
            <a:ext cx="1704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Jun23</a:t>
            </a:r>
            <a:r>
              <a:rPr kumimoji="1" lang="en-US" altLang="ja-JP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,2023</a:t>
            </a:r>
            <a:endParaRPr kumimoji="1" lang="ja-JP" altLang="en-US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34E96F0-E767-7A25-B573-3D60266D3F1F}"/>
              </a:ext>
            </a:extLst>
          </p:cNvPr>
          <p:cNvSpPr txBox="1"/>
          <p:nvPr/>
        </p:nvSpPr>
        <p:spPr>
          <a:xfrm>
            <a:off x="1838127" y="5682065"/>
            <a:ext cx="25922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1" dirty="0"/>
              <a:t>OCO-3 V10r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9733038-5BB7-94C7-52C9-B3D8F36A07DC}"/>
              </a:ext>
            </a:extLst>
          </p:cNvPr>
          <p:cNvSpPr txBox="1"/>
          <p:nvPr/>
        </p:nvSpPr>
        <p:spPr>
          <a:xfrm>
            <a:off x="1649886" y="4574344"/>
            <a:ext cx="25922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1" dirty="0"/>
              <a:t>GOSAT-2 V220220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EE73CA9-7732-B50C-3974-5FE1F67A40A0}"/>
              </a:ext>
            </a:extLst>
          </p:cNvPr>
          <p:cNvSpPr txBox="1"/>
          <p:nvPr/>
        </p:nvSpPr>
        <p:spPr>
          <a:xfrm>
            <a:off x="9354722" y="4115837"/>
            <a:ext cx="1303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Observation</a:t>
            </a:r>
          </a:p>
          <a:p>
            <a:r>
              <a:rPr kumimoji="1" lang="en-US" altLang="ja-JP" sz="1400" dirty="0"/>
              <a:t>Simulation</a:t>
            </a:r>
            <a:endParaRPr kumimoji="1" lang="ja-JP" altLang="en-US" sz="1400" dirty="0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83C1B5E1-10E2-62A2-72E8-F9B97AE40412}"/>
              </a:ext>
            </a:extLst>
          </p:cNvPr>
          <p:cNvCxnSpPr/>
          <p:nvPr/>
        </p:nvCxnSpPr>
        <p:spPr>
          <a:xfrm>
            <a:off x="8922674" y="4489227"/>
            <a:ext cx="4320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BF73173C-F20D-DCA6-00B7-587A57725A52}"/>
              </a:ext>
            </a:extLst>
          </p:cNvPr>
          <p:cNvCxnSpPr/>
          <p:nvPr/>
        </p:nvCxnSpPr>
        <p:spPr>
          <a:xfrm>
            <a:off x="8922674" y="4273203"/>
            <a:ext cx="432048" cy="0"/>
          </a:xfrm>
          <a:prstGeom prst="line">
            <a:avLst/>
          </a:prstGeom>
          <a:ln w="28575">
            <a:solidFill>
              <a:srgbClr val="171D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9FD9396-DA27-2B22-1F82-2025915F0698}"/>
              </a:ext>
            </a:extLst>
          </p:cNvPr>
          <p:cNvSpPr/>
          <p:nvPr/>
        </p:nvSpPr>
        <p:spPr>
          <a:xfrm>
            <a:off x="5336495" y="3838838"/>
            <a:ext cx="4950505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https://www.eorc.jaxa.jp/GOSAT/GOSAT_Optimization/index.html</a:t>
            </a:r>
          </a:p>
        </p:txBody>
      </p:sp>
      <p:sp>
        <p:nvSpPr>
          <p:cNvPr id="27" name="スライド番号プレースホルダー 1">
            <a:extLst>
              <a:ext uri="{FF2B5EF4-FFF2-40B4-BE49-F238E27FC236}">
                <a16:creationId xmlns:a16="http://schemas.microsoft.com/office/drawing/2014/main" id="{B64F2A79-D94F-FDD6-F825-6F957DC7B65E}"/>
              </a:ext>
            </a:extLst>
          </p:cNvPr>
          <p:cNvSpPr txBox="1">
            <a:spLocks/>
          </p:cNvSpPr>
          <p:nvPr/>
        </p:nvSpPr>
        <p:spPr>
          <a:xfrm>
            <a:off x="9433169" y="6382730"/>
            <a:ext cx="2540000" cy="24622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fld id="{52491B9E-DD64-4F4E-BF49-B719B0785475}" type="slidenum">
              <a:rPr lang="ja-JP" altLang="en-US" sz="2800" smtClean="0">
                <a:solidFill>
                  <a:srgbClr val="008000"/>
                </a:solidFill>
              </a:rPr>
              <a:pPr algn="r"/>
              <a:t>13</a:t>
            </a:fld>
            <a:endParaRPr lang="ja-JP" altLang="en-US" sz="2800" dirty="0">
              <a:solidFill>
                <a:srgbClr val="008000"/>
              </a:solidFill>
            </a:endParaRPr>
          </a:p>
        </p:txBody>
      </p:sp>
      <p:pic>
        <p:nvPicPr>
          <p:cNvPr id="28" name="Picture 4" descr="Missions | Orbiting Carbon Observatory 3">
            <a:extLst>
              <a:ext uri="{FF2B5EF4-FFF2-40B4-BE49-F238E27FC236}">
                <a16:creationId xmlns:a16="http://schemas.microsoft.com/office/drawing/2014/main" id="{8E5F19BB-6177-4C24-C41D-9CEE0F94E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476" y="5888033"/>
            <a:ext cx="641230" cy="57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1B065A47-13AE-35FF-6690-898849F7E4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1238" y="4815221"/>
            <a:ext cx="773573" cy="48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51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51FD7F-6FED-A162-4A6A-8677D8866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/>
              <a:t>Intercomparison of GHG sensors simultaneous measurements at RRV</a:t>
            </a:r>
            <a:endParaRPr kumimoji="1" lang="ja-JP" altLang="en-US" sz="36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AB35295-E8AD-7B3D-7B31-AFA741449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3738" y="1245773"/>
            <a:ext cx="6389723" cy="547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C463CBBD-21BF-DE64-3255-79A415710CD7}"/>
              </a:ext>
            </a:extLst>
          </p:cNvPr>
          <p:cNvGrpSpPr/>
          <p:nvPr/>
        </p:nvGrpSpPr>
        <p:grpSpPr>
          <a:xfrm>
            <a:off x="7773867" y="1356423"/>
            <a:ext cx="3992034" cy="2031325"/>
            <a:chOff x="905824" y="1245774"/>
            <a:chExt cx="2860941" cy="2031325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6AAD6D3A-76FA-5CC1-000A-36B8D91DE26B}"/>
                </a:ext>
              </a:extLst>
            </p:cNvPr>
            <p:cNvSpPr/>
            <p:nvPr/>
          </p:nvSpPr>
          <p:spPr>
            <a:xfrm>
              <a:off x="1324212" y="1245774"/>
              <a:ext cx="2442553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altLang="ja-JP" dirty="0"/>
                <a:t>20</a:t>
              </a:r>
              <a:r>
                <a:rPr lang="en-US" altLang="ja-JP" dirty="0"/>
                <a:t>23</a:t>
              </a:r>
              <a:r>
                <a:rPr lang="pt-BR" altLang="ja-JP" dirty="0"/>
                <a:t>/06/28</a:t>
              </a:r>
            </a:p>
            <a:p>
              <a:r>
                <a:rPr lang="en-US" altLang="ja-JP" dirty="0"/>
                <a:t>GOSAT    (21:04) V300</a:t>
              </a:r>
            </a:p>
            <a:p>
              <a:r>
                <a:rPr lang="en-US" altLang="ja-JP" dirty="0"/>
                <a:t>GOSAT-2 (20:54) V200</a:t>
              </a:r>
            </a:p>
            <a:p>
              <a:r>
                <a:rPr lang="en-US" altLang="ja-JP" dirty="0"/>
                <a:t>OCO-2     (20:53) B11r</a:t>
              </a:r>
            </a:p>
            <a:p>
              <a:r>
                <a:rPr lang="en-US" altLang="ja-JP" dirty="0">
                  <a:solidFill>
                    <a:schemeClr val="bg1">
                      <a:lumMod val="85000"/>
                    </a:schemeClr>
                  </a:solidFill>
                </a:rPr>
                <a:t>OCO-3</a:t>
              </a:r>
            </a:p>
            <a:p>
              <a:r>
                <a:rPr lang="en-US" altLang="ja-JP" dirty="0"/>
                <a:t>TROPOMI(20:51)</a:t>
              </a:r>
            </a:p>
            <a:p>
              <a:r>
                <a:rPr lang="en-US" altLang="ja-JP" dirty="0"/>
                <a:t>All sensors </a:t>
              </a:r>
              <a:r>
                <a:rPr lang="en-US" altLang="ja-JP" dirty="0" err="1"/>
                <a:t>SatZA</a:t>
              </a:r>
              <a:r>
                <a:rPr lang="en-US" altLang="ja-JP" dirty="0"/>
                <a:t>=20-23deg</a:t>
              </a:r>
            </a:p>
          </p:txBody>
        </p: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02F03F4B-CB65-862C-747C-2944DA7734CA}"/>
                </a:ext>
              </a:extLst>
            </p:cNvPr>
            <p:cNvGrpSpPr/>
            <p:nvPr/>
          </p:nvGrpSpPr>
          <p:grpSpPr>
            <a:xfrm>
              <a:off x="905824" y="1662638"/>
              <a:ext cx="288032" cy="1107015"/>
              <a:chOff x="548729" y="1567100"/>
              <a:chExt cx="288032" cy="1107015"/>
            </a:xfrm>
          </p:grpSpPr>
          <p:cxnSp>
            <p:nvCxnSpPr>
              <p:cNvPr id="8" name="直線コネクタ 7">
                <a:extLst>
                  <a:ext uri="{FF2B5EF4-FFF2-40B4-BE49-F238E27FC236}">
                    <a16:creationId xmlns:a16="http://schemas.microsoft.com/office/drawing/2014/main" id="{71242C08-3B07-0587-6E35-ED22616540E5}"/>
                  </a:ext>
                </a:extLst>
              </p:cNvPr>
              <p:cNvCxnSpPr/>
              <p:nvPr/>
            </p:nvCxnSpPr>
            <p:spPr>
              <a:xfrm>
                <a:off x="548729" y="1567100"/>
                <a:ext cx="28803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コネクタ 8">
                <a:extLst>
                  <a:ext uri="{FF2B5EF4-FFF2-40B4-BE49-F238E27FC236}">
                    <a16:creationId xmlns:a16="http://schemas.microsoft.com/office/drawing/2014/main" id="{AD99DB12-4F5A-97CA-8975-FC11E509B2AC}"/>
                  </a:ext>
                </a:extLst>
              </p:cNvPr>
              <p:cNvCxnSpPr/>
              <p:nvPr/>
            </p:nvCxnSpPr>
            <p:spPr>
              <a:xfrm>
                <a:off x="548729" y="1843854"/>
                <a:ext cx="288032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>
                <a:extLst>
                  <a:ext uri="{FF2B5EF4-FFF2-40B4-BE49-F238E27FC236}">
                    <a16:creationId xmlns:a16="http://schemas.microsoft.com/office/drawing/2014/main" id="{012788F3-67CD-1581-6A96-0222597A6A54}"/>
                  </a:ext>
                </a:extLst>
              </p:cNvPr>
              <p:cNvCxnSpPr/>
              <p:nvPr/>
            </p:nvCxnSpPr>
            <p:spPr>
              <a:xfrm>
                <a:off x="548729" y="2120608"/>
                <a:ext cx="288032" cy="0"/>
              </a:xfrm>
              <a:prstGeom prst="line">
                <a:avLst/>
              </a:prstGeom>
              <a:ln w="381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>
                <a:extLst>
                  <a:ext uri="{FF2B5EF4-FFF2-40B4-BE49-F238E27FC236}">
                    <a16:creationId xmlns:a16="http://schemas.microsoft.com/office/drawing/2014/main" id="{85B5E7A9-675D-8C55-075E-65482F393C5C}"/>
                  </a:ext>
                </a:extLst>
              </p:cNvPr>
              <p:cNvCxnSpPr/>
              <p:nvPr/>
            </p:nvCxnSpPr>
            <p:spPr>
              <a:xfrm>
                <a:off x="548729" y="2397362"/>
                <a:ext cx="288032" cy="0"/>
              </a:xfrm>
              <a:prstGeom prst="line">
                <a:avLst/>
              </a:prstGeom>
              <a:ln w="38100">
                <a:solidFill>
                  <a:srgbClr val="FFB73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>
                <a:extLst>
                  <a:ext uri="{FF2B5EF4-FFF2-40B4-BE49-F238E27FC236}">
                    <a16:creationId xmlns:a16="http://schemas.microsoft.com/office/drawing/2014/main" id="{994F76FA-9589-9BFD-6B3C-CA23FD4BF39A}"/>
                  </a:ext>
                </a:extLst>
              </p:cNvPr>
              <p:cNvCxnSpPr/>
              <p:nvPr/>
            </p:nvCxnSpPr>
            <p:spPr>
              <a:xfrm>
                <a:off x="548729" y="2674115"/>
                <a:ext cx="288032" cy="0"/>
              </a:xfrm>
              <a:prstGeom prst="line">
                <a:avLst/>
              </a:prstGeom>
              <a:ln w="38100">
                <a:solidFill>
                  <a:srgbClr val="A3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82A6185-399F-AE89-2362-DDE78BD7144F}"/>
              </a:ext>
            </a:extLst>
          </p:cNvPr>
          <p:cNvSpPr txBox="1"/>
          <p:nvPr/>
        </p:nvSpPr>
        <p:spPr>
          <a:xfrm>
            <a:off x="6096000" y="1356423"/>
            <a:ext cx="1323726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/>
              <a:t>BRDF applied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5A698EA6-5E5C-D027-A432-C3E1A154C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079" y="3794601"/>
            <a:ext cx="4428098" cy="2299657"/>
          </a:xfrm>
          <a:prstGeom prst="rect">
            <a:avLst/>
          </a:prstGeom>
        </p:spPr>
      </p:pic>
      <p:sp>
        <p:nvSpPr>
          <p:cNvPr id="21" name="スライド番号プレースホルダー 1">
            <a:extLst>
              <a:ext uri="{FF2B5EF4-FFF2-40B4-BE49-F238E27FC236}">
                <a16:creationId xmlns:a16="http://schemas.microsoft.com/office/drawing/2014/main" id="{00D78518-E330-7943-403B-634D858B9240}"/>
              </a:ext>
            </a:extLst>
          </p:cNvPr>
          <p:cNvSpPr txBox="1">
            <a:spLocks/>
          </p:cNvSpPr>
          <p:nvPr/>
        </p:nvSpPr>
        <p:spPr>
          <a:xfrm>
            <a:off x="9433169" y="6382730"/>
            <a:ext cx="2540000" cy="24622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fld id="{52491B9E-DD64-4F4E-BF49-B719B0785475}" type="slidenum">
              <a:rPr lang="ja-JP" altLang="en-US" sz="2800" smtClean="0">
                <a:solidFill>
                  <a:srgbClr val="008000"/>
                </a:solidFill>
              </a:rPr>
              <a:pPr algn="r"/>
              <a:t>14</a:t>
            </a:fld>
            <a:endParaRPr lang="ja-JP" altLang="en-US" sz="2800" dirty="0">
              <a:solidFill>
                <a:srgbClr val="008000"/>
              </a:solidFill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EF7C120D-D1DA-6AB7-6B44-E5E4E58470E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5159" y="6065155"/>
            <a:ext cx="641230" cy="635150"/>
          </a:xfrm>
          <a:prstGeom prst="rect">
            <a:avLst/>
          </a:prstGeom>
        </p:spPr>
      </p:pic>
      <p:pic>
        <p:nvPicPr>
          <p:cNvPr id="23" name="Picture 8" descr="gosat（中）">
            <a:extLst>
              <a:ext uri="{FF2B5EF4-FFF2-40B4-BE49-F238E27FC236}">
                <a16:creationId xmlns:a16="http://schemas.microsoft.com/office/drawing/2014/main" id="{556FC875-838F-71D8-16E1-674BD7EB5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7481" y="6142765"/>
            <a:ext cx="674595" cy="48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C56AB259-AB1E-97B9-BB31-2F6D8BB5C6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3168" y="6139637"/>
            <a:ext cx="773573" cy="486186"/>
          </a:xfrm>
          <a:prstGeom prst="rect">
            <a:avLst/>
          </a:prstGeom>
        </p:spPr>
      </p:pic>
      <p:pic>
        <p:nvPicPr>
          <p:cNvPr id="25" name="Picture 6" descr="SRON - TROPOMI SWIR monitoring">
            <a:extLst>
              <a:ext uri="{FF2B5EF4-FFF2-40B4-BE49-F238E27FC236}">
                <a16:creationId xmlns:a16="http://schemas.microsoft.com/office/drawing/2014/main" id="{EF9F9D16-D39D-FE69-43D6-BAE6B2B41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833" y="6175662"/>
            <a:ext cx="641230" cy="52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33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B5CA31-6984-58ED-CF27-E89E31B39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36525"/>
            <a:ext cx="7951268" cy="813045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Intercomparison of </a:t>
            </a:r>
            <a:r>
              <a:rPr kumimoji="1" lang="en-US" altLang="ja-JP" sz="3200" dirty="0"/>
              <a:t>GOSAT and GOSAT-2 at simultaneous observations</a:t>
            </a:r>
            <a:endParaRPr kumimoji="1" lang="ja-JP" altLang="en-US" sz="32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D383EA9-04BA-2655-854D-40D9758AE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825" y="1868657"/>
            <a:ext cx="5498470" cy="438309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129DF4F-B8B2-9E28-3EF5-5D4FEFA60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92" y="1900255"/>
            <a:ext cx="5338907" cy="425589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F61B042-F04C-1141-4966-17957FEA379F}"/>
              </a:ext>
            </a:extLst>
          </p:cNvPr>
          <p:cNvSpPr txBox="1"/>
          <p:nvPr/>
        </p:nvSpPr>
        <p:spPr>
          <a:xfrm>
            <a:off x="1142492" y="1243411"/>
            <a:ext cx="377240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GOSAT-2 FTS-2 </a:t>
            </a:r>
            <a:r>
              <a:rPr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V220.220 </a:t>
            </a:r>
            <a:r>
              <a:rPr lang="en-US" altLang="ja-JP" b="1" u="sng" dirty="0">
                <a:latin typeface="Arial" panose="020B0604020202020204" pitchFamily="34" charset="0"/>
                <a:cs typeface="Arial" panose="020B0604020202020204" pitchFamily="34" charset="0"/>
              </a:rPr>
              <a:t>(Old) </a:t>
            </a:r>
            <a:r>
              <a:rPr lang="en-US" altLang="ja-JP" i="1" dirty="0">
                <a:latin typeface="Arial" panose="020B0604020202020204" pitchFamily="34" charset="0"/>
                <a:cs typeface="Arial" panose="020B0604020202020204" pitchFamily="34" charset="0"/>
              </a:rPr>
              <a:t>minus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GOSAT FTS V300</a:t>
            </a: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90844C-D828-E9F6-6376-434C0D1367C2}"/>
              </a:ext>
            </a:extLst>
          </p:cNvPr>
          <p:cNvSpPr txBox="1"/>
          <p:nvPr/>
        </p:nvSpPr>
        <p:spPr>
          <a:xfrm>
            <a:off x="6658185" y="1222326"/>
            <a:ext cx="387231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GOSAT-2 FTS-2 </a:t>
            </a:r>
            <a:r>
              <a:rPr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V220.221 </a:t>
            </a:r>
            <a:r>
              <a:rPr lang="en-US" altLang="ja-JP" b="1" u="sng" dirty="0">
                <a:latin typeface="Arial" panose="020B0604020202020204" pitchFamily="34" charset="0"/>
                <a:cs typeface="Arial" panose="020B0604020202020204" pitchFamily="34" charset="0"/>
              </a:rPr>
              <a:t>(New) </a:t>
            </a:r>
            <a:r>
              <a:rPr lang="en-US" altLang="ja-JP" i="1" dirty="0">
                <a:latin typeface="Arial" panose="020B0604020202020204" pitchFamily="34" charset="0"/>
                <a:cs typeface="Arial" panose="020B0604020202020204" pitchFamily="34" charset="0"/>
              </a:rPr>
              <a:t>minus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GOSAT FTS V300</a:t>
            </a: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74AAD65-9662-2361-B876-B855755289B0}"/>
              </a:ext>
            </a:extLst>
          </p:cNvPr>
          <p:cNvSpPr txBox="1"/>
          <p:nvPr/>
        </p:nvSpPr>
        <p:spPr>
          <a:xfrm>
            <a:off x="1047199" y="6166664"/>
            <a:ext cx="9655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GOSAT is well-calibrated in long term.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New version of the GOSAT-2 radiance is confirmed to become better during 2019-2023.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74361E82-BBF3-CF39-EAF6-9C86B88B5BD5}"/>
              </a:ext>
            </a:extLst>
          </p:cNvPr>
          <p:cNvSpPr txBox="1">
            <a:spLocks/>
          </p:cNvSpPr>
          <p:nvPr/>
        </p:nvSpPr>
        <p:spPr>
          <a:xfrm>
            <a:off x="9433169" y="6382730"/>
            <a:ext cx="2540000" cy="24622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fld id="{52491B9E-DD64-4F4E-BF49-B719B0785475}" type="slidenum">
              <a:rPr lang="ja-JP" altLang="en-US" sz="2800" smtClean="0">
                <a:solidFill>
                  <a:srgbClr val="008000"/>
                </a:solidFill>
              </a:rPr>
              <a:pPr algn="r"/>
              <a:t>15</a:t>
            </a:fld>
            <a:endParaRPr lang="ja-JP" altLang="en-US" sz="2800" dirty="0">
              <a:solidFill>
                <a:srgbClr val="008000"/>
              </a:solidFill>
            </a:endParaRPr>
          </a:p>
        </p:txBody>
      </p:sp>
      <p:pic>
        <p:nvPicPr>
          <p:cNvPr id="18" name="Picture 8" descr="gosat（中）">
            <a:extLst>
              <a:ext uri="{FF2B5EF4-FFF2-40B4-BE49-F238E27FC236}">
                <a16:creationId xmlns:a16="http://schemas.microsoft.com/office/drawing/2014/main" id="{0779F750-265B-4D1C-C8BC-9A45CDF08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98574" y="1940650"/>
            <a:ext cx="674595" cy="48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0A71D512-752E-E2B0-D3DC-FC4B89506C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6295" y="1323482"/>
            <a:ext cx="773573" cy="48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60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B4157E-A280-A158-37A3-B3CAFC629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600" dirty="0"/>
              <a:t>Summary</a:t>
            </a:r>
            <a:endParaRPr kumimoji="1" lang="ja-JP" altLang="en-US" sz="36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88D2435-CBDD-B33B-838E-9AFBD5712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606" y="1490008"/>
            <a:ext cx="4971721" cy="331939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7304E54-0234-5B6D-024A-4113A1208BD4}"/>
              </a:ext>
            </a:extLst>
          </p:cNvPr>
          <p:cNvSpPr txBox="1"/>
          <p:nvPr/>
        </p:nvSpPr>
        <p:spPr>
          <a:xfrm>
            <a:off x="6741076" y="4963386"/>
            <a:ext cx="53841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ja-JP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  <a:sym typeface="Arial"/>
              </a:rPr>
              <a:t>https://www.eorc.jaxa.jp/GOSAT/GHGs_Vical/index.html</a:t>
            </a:r>
            <a:endParaRPr kumimoji="1" lang="ja-JP" altLang="en-US" sz="16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 charset="-128"/>
              <a:cs typeface="Arial"/>
              <a:sym typeface="Arial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A74268F-3889-900E-4F11-3F44CFF66C31}"/>
              </a:ext>
            </a:extLst>
          </p:cNvPr>
          <p:cNvSpPr txBox="1"/>
          <p:nvPr/>
        </p:nvSpPr>
        <p:spPr>
          <a:xfrm>
            <a:off x="238698" y="5455921"/>
            <a:ext cx="11508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The Railroad Valley field data are available from VCAL portal 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VCAL team meeting is held every 3-4 months. Next meeting: 12-13UTC, Friday, April 26, 2024.</a:t>
            </a:r>
            <a:endParaRPr kumimoji="1"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RRV Campaign 2024: 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EMPO team will be joined. OCO-3 will be back from ISS storage. 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90E98456-D776-CED1-A34B-19439B31D40D}"/>
              </a:ext>
            </a:extLst>
          </p:cNvPr>
          <p:cNvSpPr txBox="1">
            <a:spLocks/>
          </p:cNvSpPr>
          <p:nvPr/>
        </p:nvSpPr>
        <p:spPr>
          <a:xfrm>
            <a:off x="9433169" y="6382730"/>
            <a:ext cx="2540000" cy="24622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fld id="{52491B9E-DD64-4F4E-BF49-B719B0785475}" type="slidenum">
              <a:rPr lang="ja-JP" altLang="en-US" sz="2800" smtClean="0">
                <a:solidFill>
                  <a:srgbClr val="008000"/>
                </a:solidFill>
              </a:rPr>
              <a:pPr algn="r"/>
              <a:t>16</a:t>
            </a:fld>
            <a:endParaRPr lang="ja-JP" altLang="en-US" sz="2800" dirty="0">
              <a:solidFill>
                <a:srgbClr val="008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F9FA6AA-8C40-259B-F59B-AC680EB4774E}"/>
              </a:ext>
            </a:extLst>
          </p:cNvPr>
          <p:cNvSpPr txBox="1"/>
          <p:nvPr/>
        </p:nvSpPr>
        <p:spPr>
          <a:xfrm>
            <a:off x="234673" y="1490008"/>
            <a:ext cx="66106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GOSAT has been operated normally over 15 years since 2009, GOSAT-2 over 5 years since 2018.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GOSAT and GOSAT-2 have been currently operated the on-orbit radiance calibrations by solar diffuser and lunar calibration, respectively.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Vicarious calibration has been conducted at Railroad Valley in collaboration with OCO team and TROPOMI. </a:t>
            </a:r>
            <a:endParaRPr kumimoji="1"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123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8915F58-BD93-104B-5D6C-8B3DF0F98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136" y="1742780"/>
            <a:ext cx="6323326" cy="168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5896181-2136-4091-000C-0F673371C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/>
              <a:t>GOSAT and GOSAT-2 satellites</a:t>
            </a:r>
            <a:endParaRPr kumimoji="1" lang="ja-JP" altLang="en-US" sz="3600" dirty="0"/>
          </a:p>
        </p:txBody>
      </p:sp>
      <p:pic>
        <p:nvPicPr>
          <p:cNvPr id="3" name="図 1" descr="リーフレット最終背景なし高.jpg">
            <a:extLst>
              <a:ext uri="{FF2B5EF4-FFF2-40B4-BE49-F238E27FC236}">
                <a16:creationId xmlns:a16="http://schemas.microsoft.com/office/drawing/2014/main" id="{61047BFB-86C7-A4FA-CEF3-BA57BC3B8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4473" y="1499277"/>
            <a:ext cx="3181220" cy="182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図 1">
            <a:extLst>
              <a:ext uri="{FF2B5EF4-FFF2-40B4-BE49-F238E27FC236}">
                <a16:creationId xmlns:a16="http://schemas.microsoft.com/office/drawing/2014/main" id="{FF474FD7-61C5-D116-23A1-26EFF1297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6676" y="3501212"/>
            <a:ext cx="1103124" cy="108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図 2">
            <a:extLst>
              <a:ext uri="{FF2B5EF4-FFF2-40B4-BE49-F238E27FC236}">
                <a16:creationId xmlns:a16="http://schemas.microsoft.com/office/drawing/2014/main" id="{3E93EAB8-846F-2B90-5BFB-C24BA4A86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55800" y="3535273"/>
            <a:ext cx="1027189" cy="121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93B5530-AAD4-E498-9450-39F4F1CBE18E}"/>
              </a:ext>
            </a:extLst>
          </p:cNvPr>
          <p:cNvSpPr txBox="1"/>
          <p:nvPr/>
        </p:nvSpPr>
        <p:spPr>
          <a:xfrm>
            <a:off x="174092" y="4596946"/>
            <a:ext cx="36683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FTS</a:t>
            </a:r>
          </a:p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2A(0.76</a:t>
            </a:r>
            <a:r>
              <a:rPr lang="en-US" altLang="ja-JP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WCO2,CH4(1.6</a:t>
            </a:r>
            <a:r>
              <a:rPr lang="en-US" altLang="ja-JP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</a:p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SCO2(2</a:t>
            </a:r>
            <a:r>
              <a:rPr lang="en-US" altLang="ja-JP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TIR (5-15</a:t>
            </a:r>
            <a:r>
              <a:rPr lang="en-US" altLang="ja-JP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High spectral resolution 0.2cm</a:t>
            </a:r>
            <a:r>
              <a:rPr lang="en-US" altLang="ja-JP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Pointing mechanism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EE4DA27-A40C-CF76-1BE7-AB6A5B702DCD}"/>
              </a:ext>
            </a:extLst>
          </p:cNvPr>
          <p:cNvSpPr txBox="1"/>
          <p:nvPr/>
        </p:nvSpPr>
        <p:spPr>
          <a:xfrm>
            <a:off x="3805889" y="4808979"/>
            <a:ext cx="229011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CAI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UV-SWIR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4 bands linear array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Nadir view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54DE2CF-F814-B4B9-E589-1B414594FE59}"/>
              </a:ext>
            </a:extLst>
          </p:cNvPr>
          <p:cNvSpPr txBox="1"/>
          <p:nvPr/>
        </p:nvSpPr>
        <p:spPr>
          <a:xfrm>
            <a:off x="2842294" y="1320793"/>
            <a:ext cx="1803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GOSAT (2009~)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84C9238-59E5-C52D-4A92-860FEB0A73CF}"/>
              </a:ext>
            </a:extLst>
          </p:cNvPr>
          <p:cNvSpPr txBox="1"/>
          <p:nvPr/>
        </p:nvSpPr>
        <p:spPr>
          <a:xfrm>
            <a:off x="8448006" y="1191196"/>
            <a:ext cx="1803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GOSAT-2 (2018~)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746D71E-A702-8494-6665-F60BC14B0ECE}"/>
              </a:ext>
            </a:extLst>
          </p:cNvPr>
          <p:cNvSpPr txBox="1"/>
          <p:nvPr/>
        </p:nvSpPr>
        <p:spPr>
          <a:xfrm>
            <a:off x="5722136" y="1816760"/>
            <a:ext cx="21010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FTS-2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8DC5D89-B348-C7B9-B617-9321B32522CC}"/>
              </a:ext>
            </a:extLst>
          </p:cNvPr>
          <p:cNvSpPr txBox="1"/>
          <p:nvPr/>
        </p:nvSpPr>
        <p:spPr>
          <a:xfrm>
            <a:off x="9474200" y="2718460"/>
            <a:ext cx="254586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CAI-2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64902ECC-FD71-0519-95E4-0A888C59776F}"/>
              </a:ext>
            </a:extLst>
          </p:cNvPr>
          <p:cNvCxnSpPr>
            <a:cxnSpLocks/>
          </p:cNvCxnSpPr>
          <p:nvPr/>
        </p:nvCxnSpPr>
        <p:spPr>
          <a:xfrm flipH="1">
            <a:off x="2689048" y="2837057"/>
            <a:ext cx="958699" cy="819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EDB37B8E-A686-0793-40C7-DE831F0F08B3}"/>
              </a:ext>
            </a:extLst>
          </p:cNvPr>
          <p:cNvCxnSpPr>
            <a:cxnSpLocks/>
          </p:cNvCxnSpPr>
          <p:nvPr/>
        </p:nvCxnSpPr>
        <p:spPr>
          <a:xfrm>
            <a:off x="3647747" y="2949292"/>
            <a:ext cx="881787" cy="840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D79DA10-B128-2A86-6D3A-CAF4273D6C00}"/>
              </a:ext>
            </a:extLst>
          </p:cNvPr>
          <p:cNvSpPr txBox="1"/>
          <p:nvPr/>
        </p:nvSpPr>
        <p:spPr>
          <a:xfrm>
            <a:off x="6515444" y="3338396"/>
            <a:ext cx="44319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FTS-2</a:t>
            </a:r>
          </a:p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2A(0.76</a:t>
            </a:r>
            <a:r>
              <a:rPr lang="en-US" altLang="ja-JP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WCO2,CH4(1.6</a:t>
            </a:r>
            <a:r>
              <a:rPr lang="en-US" altLang="ja-JP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</a:p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SCO2, CO (2</a:t>
            </a:r>
            <a:r>
              <a:rPr lang="en-US" altLang="ja-JP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2 TIR bands (5-15</a:t>
            </a:r>
            <a:r>
              <a:rPr lang="en-US" altLang="ja-JP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High spectral resolution 0.2cm</a:t>
            </a:r>
            <a:r>
              <a:rPr lang="en-US" altLang="ja-JP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Enhanced pointing mechanisms 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CCC3D6D-A26A-E4D8-1917-8B3F790E34DA}"/>
              </a:ext>
            </a:extLst>
          </p:cNvPr>
          <p:cNvSpPr txBox="1"/>
          <p:nvPr/>
        </p:nvSpPr>
        <p:spPr>
          <a:xfrm>
            <a:off x="6515444" y="5427942"/>
            <a:ext cx="51304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CAI-2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UV-SWIR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10 bands linear array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5 forward view bands, 5 backward view bands </a:t>
            </a:r>
          </a:p>
        </p:txBody>
      </p:sp>
    </p:spTree>
    <p:extLst>
      <p:ext uri="{BB962C8B-B14F-4D97-AF65-F5344CB8AC3E}">
        <p14:creationId xmlns:p14="http://schemas.microsoft.com/office/powerpoint/2010/main" val="1191634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B85B209-CF3C-B26C-3D10-18A613147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/>
              <a:t>GOSAT and GOSAT-2 status</a:t>
            </a:r>
            <a:endParaRPr lang="ja-JP" altLang="en-US" sz="3600" dirty="0"/>
          </a:p>
        </p:txBody>
      </p:sp>
      <p:sp>
        <p:nvSpPr>
          <p:cNvPr id="5" name="タイトル 6">
            <a:extLst>
              <a:ext uri="{FF2B5EF4-FFF2-40B4-BE49-F238E27FC236}">
                <a16:creationId xmlns:a16="http://schemas.microsoft.com/office/drawing/2014/main" id="{728864EC-25F6-7C0B-90C5-6BE9787AC437}"/>
              </a:ext>
            </a:extLst>
          </p:cNvPr>
          <p:cNvSpPr txBox="1">
            <a:spLocks/>
          </p:cNvSpPr>
          <p:nvPr/>
        </p:nvSpPr>
        <p:spPr>
          <a:xfrm>
            <a:off x="32926" y="1193379"/>
            <a:ext cx="6063074" cy="5395960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/>
            <a:r>
              <a:rPr lang="en-US" altLang="ja-JP" sz="2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term (15-year Jan. 2024) </a:t>
            </a:r>
          </a:p>
          <a:p>
            <a:pPr algn="l"/>
            <a:r>
              <a:rPr lang="en-US" altLang="ja-JP" sz="2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calibrated and validated dataset</a:t>
            </a:r>
          </a:p>
          <a:p>
            <a:pPr algn="l"/>
            <a:endParaRPr lang="en-US" altLang="ja-JP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ja-JP" sz="2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 Condition</a:t>
            </a:r>
          </a:p>
          <a:p>
            <a:pPr algn="l">
              <a:lnSpc>
                <a:spcPct val="150000"/>
              </a:lnSpc>
            </a:pP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Enough fuel to operate for at least another 10-year</a:t>
            </a:r>
          </a:p>
          <a:p>
            <a:pPr algn="l">
              <a:lnSpc>
                <a:spcPct val="150000"/>
              </a:lnSpc>
            </a:pP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four batteries are healthy</a:t>
            </a:r>
          </a:p>
          <a:p>
            <a:pPr algn="l"/>
            <a:endParaRPr lang="en-US" altLang="ja-JP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ja-JP" sz="2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1 V300.300 (released in March 2023)</a:t>
            </a:r>
          </a:p>
          <a:p>
            <a:pPr algn="l">
              <a:lnSpc>
                <a:spcPct val="150000"/>
              </a:lnSpc>
            </a:pP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Best-estimate radiance spectra using TSIS-HSRS and long-term vicarious-calibration data.</a:t>
            </a:r>
          </a:p>
          <a:p>
            <a:pPr algn="l"/>
            <a:endParaRPr lang="en-US" altLang="ja-JP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ja-JP" sz="2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JAXA Level 2 Partial Column product V3</a:t>
            </a:r>
          </a:p>
          <a:p>
            <a:pPr algn="l">
              <a:lnSpc>
                <a:spcPct val="150000"/>
              </a:lnSpc>
            </a:pP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GOSAT (14-year ) and GOSAT-2 (4-year) </a:t>
            </a:r>
          </a:p>
          <a:p>
            <a:pPr algn="l">
              <a:lnSpc>
                <a:spcPct val="150000"/>
              </a:lnSpc>
            </a:pP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 (csv format) and HDF with averaging kernels. </a:t>
            </a:r>
          </a:p>
          <a:p>
            <a:pPr algn="l"/>
            <a:endParaRPr lang="en-US" altLang="ja-JP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altLang="ja-JP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タイトル 6">
            <a:extLst>
              <a:ext uri="{FF2B5EF4-FFF2-40B4-BE49-F238E27FC236}">
                <a16:creationId xmlns:a16="http://schemas.microsoft.com/office/drawing/2014/main" id="{5BE4DE18-E63F-BDA7-FE23-26B4D55F1C2B}"/>
              </a:ext>
            </a:extLst>
          </p:cNvPr>
          <p:cNvSpPr txBox="1">
            <a:spLocks/>
          </p:cNvSpPr>
          <p:nvPr/>
        </p:nvSpPr>
        <p:spPr>
          <a:xfrm>
            <a:off x="6096000" y="1193378"/>
            <a:ext cx="6063073" cy="5395961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/>
            <a:r>
              <a:rPr lang="en-US" altLang="ja-JP" sz="2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Intense target observations </a:t>
            </a:r>
          </a:p>
          <a:p>
            <a:pPr algn="l"/>
            <a:r>
              <a:rPr lang="en-US" altLang="ja-JP" sz="2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flexible and  </a:t>
            </a:r>
          </a:p>
          <a:p>
            <a:pPr algn="l"/>
            <a:r>
              <a:rPr lang="en-US" altLang="ja-JP" sz="2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 angle pointing </a:t>
            </a:r>
          </a:p>
          <a:p>
            <a:pPr algn="l"/>
            <a:endParaRPr lang="en-US" altLang="ja-JP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ja-JP" sz="2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Oct30,2024, 5-year operation review</a:t>
            </a:r>
            <a:r>
              <a:rPr lang="en-US" altLang="ja-JP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operation has been extended.</a:t>
            </a:r>
          </a:p>
          <a:p>
            <a:pPr algn="l"/>
            <a:endParaRPr lang="en-US" altLang="ja-JP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ja-JP" sz="2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  <a:r>
              <a:rPr lang="en-US" altLang="ja-JP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l">
              <a:lnSpc>
                <a:spcPct val="150000"/>
              </a:lnSpc>
            </a:pP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Feb. 2021, anomaly occurred in the solar diffuser plate mechanism. The solar irradiance calibration has been suspended since then,</a:t>
            </a:r>
            <a:r>
              <a:rPr lang="ja-JP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Lunar calibration is normal.</a:t>
            </a:r>
          </a:p>
          <a:p>
            <a:pPr algn="l"/>
            <a:endParaRPr lang="en-US" altLang="ja-JP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ja-JP" sz="2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1 V220.221 (scheduled in Mar. 2024)</a:t>
            </a:r>
          </a:p>
          <a:p>
            <a:pPr algn="l"/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 calibration updated in large-AT angles (V220.220)</a:t>
            </a:r>
          </a:p>
          <a:p>
            <a:pPr algn="l"/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SWIR radiometric degradation update (V220.221)</a:t>
            </a:r>
          </a:p>
        </p:txBody>
      </p: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BD1F5132-D142-E1D8-F75A-0D1059495047}"/>
              </a:ext>
            </a:extLst>
          </p:cNvPr>
          <p:cNvSpPr txBox="1">
            <a:spLocks/>
          </p:cNvSpPr>
          <p:nvPr/>
        </p:nvSpPr>
        <p:spPr>
          <a:xfrm>
            <a:off x="9433169" y="6382730"/>
            <a:ext cx="2540000" cy="24622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fld id="{52491B9E-DD64-4F4E-BF49-B719B0785475}" type="slidenum">
              <a:rPr lang="ja-JP" altLang="en-US" sz="2800" smtClean="0">
                <a:solidFill>
                  <a:srgbClr val="008000"/>
                </a:solidFill>
              </a:rPr>
              <a:pPr algn="r"/>
              <a:t>3</a:t>
            </a:fld>
            <a:endParaRPr lang="ja-JP" altLang="en-US" sz="2800" dirty="0">
              <a:solidFill>
                <a:srgbClr val="008000"/>
              </a:solidFill>
            </a:endParaRPr>
          </a:p>
        </p:txBody>
      </p:sp>
      <p:pic>
        <p:nvPicPr>
          <p:cNvPr id="8" name="図 1" descr="リーフレット最終背景なし高.jpg">
            <a:extLst>
              <a:ext uri="{FF2B5EF4-FFF2-40B4-BE49-F238E27FC236}">
                <a16:creationId xmlns:a16="http://schemas.microsoft.com/office/drawing/2014/main" id="{A7B3F7AE-5BBA-7B92-FBE8-FAEF86C9E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0614" y="1193378"/>
            <a:ext cx="1784957" cy="102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1692709A-3B96-305C-F5ED-9A4FC4EE5D30}"/>
              </a:ext>
            </a:extLst>
          </p:cNvPr>
          <p:cNvGrpSpPr/>
          <p:nvPr/>
        </p:nvGrpSpPr>
        <p:grpSpPr>
          <a:xfrm>
            <a:off x="10345927" y="1376386"/>
            <a:ext cx="1512877" cy="1143001"/>
            <a:chOff x="3673830" y="3328468"/>
            <a:chExt cx="800441" cy="465138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106EFFE2-F533-E33F-96FC-EA7CC8DA4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73830" y="3328468"/>
              <a:ext cx="800441" cy="465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C9652F9E-F98F-849F-0B06-C710540C8B4C}"/>
                </a:ext>
              </a:extLst>
            </p:cNvPr>
            <p:cNvCxnSpPr/>
            <p:nvPr/>
          </p:nvCxnSpPr>
          <p:spPr>
            <a:xfrm flipH="1" flipV="1">
              <a:off x="3692525" y="3336925"/>
              <a:ext cx="353408" cy="161593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5B582064-BDAC-15B5-7C44-5D1FC73FE750}"/>
                </a:ext>
              </a:extLst>
            </p:cNvPr>
            <p:cNvCxnSpPr/>
            <p:nvPr/>
          </p:nvCxnSpPr>
          <p:spPr>
            <a:xfrm flipH="1" flipV="1">
              <a:off x="3717925" y="3533775"/>
              <a:ext cx="361263" cy="118717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1996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DA064D-717D-4ACF-19A8-74DE8ADEC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/>
              <a:t>Calibration strategy</a:t>
            </a:r>
            <a:endParaRPr kumimoji="1" lang="ja-JP" altLang="en-US" sz="3600" dirty="0"/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77CA3DE4-8161-EEFF-5C0F-0D1D329E1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25632"/>
              </p:ext>
            </p:extLst>
          </p:nvPr>
        </p:nvGraphicFramePr>
        <p:xfrm>
          <a:off x="589092" y="1344626"/>
          <a:ext cx="11086841" cy="523231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12008">
                  <a:extLst>
                    <a:ext uri="{9D8B030D-6E8A-4147-A177-3AD203B41FA5}">
                      <a16:colId xmlns:a16="http://schemas.microsoft.com/office/drawing/2014/main" val="799335505"/>
                    </a:ext>
                  </a:extLst>
                </a:gridCol>
                <a:gridCol w="4175968">
                  <a:extLst>
                    <a:ext uri="{9D8B030D-6E8A-4147-A177-3AD203B41FA5}">
                      <a16:colId xmlns:a16="http://schemas.microsoft.com/office/drawing/2014/main" val="3512950239"/>
                    </a:ext>
                  </a:extLst>
                </a:gridCol>
                <a:gridCol w="4398865">
                  <a:extLst>
                    <a:ext uri="{9D8B030D-6E8A-4147-A177-3AD203B41FA5}">
                      <a16:colId xmlns:a16="http://schemas.microsoft.com/office/drawing/2014/main" val="12150899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GOSAT (2009~)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GOSAT-2 (2018~)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948402"/>
                  </a:ext>
                </a:extLst>
              </a:tr>
              <a:tr h="462195">
                <a:tc gridSpan="3">
                  <a:txBody>
                    <a:bodyPr/>
                    <a:lstStyle/>
                    <a:p>
                      <a:r>
                        <a:rPr kumimoji="1" lang="en-US" altLang="ja-JP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Relative radiance degradation</a:t>
                      </a:r>
                      <a:endParaRPr kumimoji="1" lang="ja-JP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728707"/>
                  </a:ext>
                </a:extLst>
              </a:tr>
              <a:tr h="812941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Solar diffuser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Backside diffuser is only exposed</a:t>
                      </a:r>
                    </a:p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Once / month 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Diffuser is only exposed a few </a:t>
                      </a:r>
                      <a:r>
                        <a:rPr kumimoji="1" lang="en-US" altLang="ja-JP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miniues</a:t>
                      </a:r>
                      <a:endParaRPr kumimoji="1" lang="en-US" altLang="ja-JP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kumimoji="1" lang="en-US" altLang="ja-JP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Once /orbit (2018-Feb2021)</a:t>
                      </a:r>
                    </a:p>
                    <a:p>
                      <a:r>
                        <a:rPr kumimoji="1" lang="en-US" altLang="ja-JP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Suspended due to the shutter trouble</a:t>
                      </a:r>
                      <a:endParaRPr kumimoji="1" lang="ja-JP" alt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728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Lunar calibration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 times / year (2009-2014)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Suspended due to the solar paddles rotation stop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times / month</a:t>
                      </a:r>
                    </a:p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Both before and after full moon</a:t>
                      </a:r>
                    </a:p>
                    <a:p>
                      <a:endParaRPr kumimoji="1" lang="en-US" altLang="ja-JP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19629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kumimoji="1" lang="en-US" altLang="ja-JP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Absolute radiance</a:t>
                      </a:r>
                      <a:endParaRPr kumimoji="1" lang="ja-JP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23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Vicarious Calibration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 campaign at Railroad Valley (RRV) playa, Nevada conducted every summer with OCO team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 as the GOSAT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13848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kumimoji="1" lang="en-US" altLang="ja-JP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Inter-comparison</a:t>
                      </a:r>
                      <a:endParaRPr kumimoji="1" lang="ja-JP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635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Simultaneous observation with other GHG sensors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Simultaneous observations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RRV target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orbit crossing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 as the GOSAT</a:t>
                      </a:r>
                    </a:p>
                    <a:p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886312"/>
                  </a:ext>
                </a:extLst>
              </a:tr>
            </a:tbl>
          </a:graphicData>
        </a:graphic>
      </p:graphicFrame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D94FCB65-847F-D571-570A-616B5791622C}"/>
              </a:ext>
            </a:extLst>
          </p:cNvPr>
          <p:cNvSpPr txBox="1">
            <a:spLocks/>
          </p:cNvSpPr>
          <p:nvPr/>
        </p:nvSpPr>
        <p:spPr>
          <a:xfrm>
            <a:off x="9433169" y="6382730"/>
            <a:ext cx="2540000" cy="24622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fld id="{52491B9E-DD64-4F4E-BF49-B719B0785475}" type="slidenum">
              <a:rPr lang="ja-JP" altLang="en-US" sz="2800" smtClean="0">
                <a:solidFill>
                  <a:srgbClr val="008000"/>
                </a:solidFill>
              </a:rPr>
              <a:pPr algn="r"/>
              <a:t>4</a:t>
            </a:fld>
            <a:endParaRPr lang="ja-JP" alt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80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0D40C2-3607-5064-918A-0B6EC5802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3600" dirty="0"/>
              <a:t>GOSAT solar </a:t>
            </a:r>
            <a:r>
              <a:rPr lang="en-US" altLang="ja-JP" sz="3600" dirty="0"/>
              <a:t>diffuser</a:t>
            </a:r>
            <a:r>
              <a:rPr kumimoji="1" lang="en-US" altLang="ja-JP" sz="3600" dirty="0"/>
              <a:t> calibration </a:t>
            </a:r>
            <a:br>
              <a:rPr kumimoji="1" lang="en-US" altLang="ja-JP" sz="3600" dirty="0"/>
            </a:br>
            <a:r>
              <a:rPr kumimoji="1" lang="en-US" altLang="ja-JP" sz="3600" dirty="0"/>
              <a:t>as on-orbit main calibrator</a:t>
            </a:r>
            <a:endParaRPr kumimoji="1" lang="ja-JP" altLang="en-US" sz="36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B435BCA-28BC-852A-52F1-F1033F149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011" y="1205327"/>
            <a:ext cx="7793144" cy="507603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3E0C72F-FD8D-38B7-71C4-5674E85C8B6C}"/>
              </a:ext>
            </a:extLst>
          </p:cNvPr>
          <p:cNvSpPr txBox="1"/>
          <p:nvPr/>
        </p:nvSpPr>
        <p:spPr>
          <a:xfrm>
            <a:off x="559836" y="5973538"/>
            <a:ext cx="10655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 GOSAT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adiance degradation curve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was estimated from solar diffuser calibration.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This curve will be scaled to the Railroad Valley Vicarious Calibration results over 15 years. 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50787148-83FE-BEC4-DB6C-209D154A2F24}"/>
              </a:ext>
            </a:extLst>
          </p:cNvPr>
          <p:cNvSpPr txBox="1">
            <a:spLocks/>
          </p:cNvSpPr>
          <p:nvPr/>
        </p:nvSpPr>
        <p:spPr>
          <a:xfrm>
            <a:off x="9433169" y="6382730"/>
            <a:ext cx="2540000" cy="24622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fld id="{52491B9E-DD64-4F4E-BF49-B719B0785475}" type="slidenum">
              <a:rPr lang="ja-JP" altLang="en-US" sz="2800" smtClean="0">
                <a:solidFill>
                  <a:srgbClr val="008000"/>
                </a:solidFill>
              </a:rPr>
              <a:pPr algn="r"/>
              <a:t>5</a:t>
            </a:fld>
            <a:endParaRPr lang="ja-JP" altLang="en-US" sz="2800" dirty="0">
              <a:solidFill>
                <a:srgbClr val="008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4A506AA-91CF-0DC8-60F3-8189A3E145D2}"/>
              </a:ext>
            </a:extLst>
          </p:cNvPr>
          <p:cNvSpPr txBox="1"/>
          <p:nvPr/>
        </p:nvSpPr>
        <p:spPr>
          <a:xfrm>
            <a:off x="197420" y="1601869"/>
            <a:ext cx="2269231" cy="31393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GOSAT backside diffuser is exposed only once a month </a:t>
            </a:r>
          </a:p>
          <a:p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Over 15 years</a:t>
            </a:r>
          </a:p>
          <a:p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High-spectral resolution</a:t>
            </a:r>
          </a:p>
          <a:p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Collaborated with TSIS team</a:t>
            </a: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683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9F0507-AEBB-8F86-145B-D4545D6EC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3600" dirty="0"/>
              <a:t>GOSAT-2/FTS-2 lunar calibration </a:t>
            </a:r>
            <a:br>
              <a:rPr kumimoji="1" lang="en-US" altLang="ja-JP" sz="3600" dirty="0"/>
            </a:br>
            <a:r>
              <a:rPr kumimoji="1" lang="en-US" altLang="ja-JP" sz="3600" dirty="0"/>
              <a:t>as on-orbit main calibrator</a:t>
            </a:r>
            <a:endParaRPr kumimoji="1" lang="ja-JP" altLang="en-US" sz="3600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79F50D7-99CF-AB56-F830-6A82C3A80105}"/>
              </a:ext>
            </a:extLst>
          </p:cNvPr>
          <p:cNvGrpSpPr>
            <a:grpSpLocks noChangeAspect="1"/>
          </p:cNvGrpSpPr>
          <p:nvPr/>
        </p:nvGrpSpPr>
        <p:grpSpPr>
          <a:xfrm>
            <a:off x="642820" y="5135771"/>
            <a:ext cx="1091878" cy="1090668"/>
            <a:chOff x="7232850" y="2236438"/>
            <a:chExt cx="2664190" cy="2661238"/>
          </a:xfrm>
        </p:grpSpPr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3C46FF6E-D912-DC4A-5AEA-69FAB9719251}"/>
                </a:ext>
              </a:extLst>
            </p:cNvPr>
            <p:cNvSpPr/>
            <p:nvPr/>
          </p:nvSpPr>
          <p:spPr>
            <a:xfrm>
              <a:off x="7232850" y="2236438"/>
              <a:ext cx="2661238" cy="2661238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/>
                <a:cs typeface="Arial" panose="020B0604020202020204" pitchFamily="34" charset="0"/>
              </a:endParaRPr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5B7935BA-5D03-85C6-C1CB-66A9C2560CCA}"/>
                </a:ext>
              </a:extLst>
            </p:cNvPr>
            <p:cNvSpPr/>
            <p:nvPr/>
          </p:nvSpPr>
          <p:spPr>
            <a:xfrm>
              <a:off x="8309453" y="3242924"/>
              <a:ext cx="316812" cy="431456"/>
            </a:xfrm>
            <a:custGeom>
              <a:avLst/>
              <a:gdLst>
                <a:gd name="connsiteX0" fmla="*/ 168097 w 257141"/>
                <a:gd name="connsiteY0" fmla="*/ 46825 h 350192"/>
                <a:gd name="connsiteX1" fmla="*/ 457 w 257141"/>
                <a:gd name="connsiteY1" fmla="*/ 341465 h 350192"/>
                <a:gd name="connsiteX2" fmla="*/ 223977 w 257141"/>
                <a:gd name="connsiteY2" fmla="*/ 250025 h 350192"/>
                <a:gd name="connsiteX3" fmla="*/ 249377 w 257141"/>
                <a:gd name="connsiteY3" fmla="*/ 21425 h 350192"/>
                <a:gd name="connsiteX4" fmla="*/ 168097 w 257141"/>
                <a:gd name="connsiteY4" fmla="*/ 46825 h 35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41" h="350192">
                  <a:moveTo>
                    <a:pt x="168097" y="46825"/>
                  </a:moveTo>
                  <a:cubicBezTo>
                    <a:pt x="126610" y="100165"/>
                    <a:pt x="-8856" y="307598"/>
                    <a:pt x="457" y="341465"/>
                  </a:cubicBezTo>
                  <a:cubicBezTo>
                    <a:pt x="9770" y="375332"/>
                    <a:pt x="182490" y="303365"/>
                    <a:pt x="223977" y="250025"/>
                  </a:cubicBezTo>
                  <a:cubicBezTo>
                    <a:pt x="265464" y="196685"/>
                    <a:pt x="260384" y="56138"/>
                    <a:pt x="249377" y="21425"/>
                  </a:cubicBezTo>
                  <a:cubicBezTo>
                    <a:pt x="238370" y="-13288"/>
                    <a:pt x="209584" y="-6515"/>
                    <a:pt x="168097" y="46825"/>
                  </a:cubicBez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/>
                <a:cs typeface="Arial" panose="020B0604020202020204" pitchFamily="34" charset="0"/>
              </a:endParaRPr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E9B7659E-0E65-D973-098E-FAA777572585}"/>
                </a:ext>
              </a:extLst>
            </p:cNvPr>
            <p:cNvSpPr/>
            <p:nvPr/>
          </p:nvSpPr>
          <p:spPr>
            <a:xfrm>
              <a:off x="8983893" y="3745880"/>
              <a:ext cx="748579" cy="614330"/>
            </a:xfrm>
            <a:custGeom>
              <a:avLst/>
              <a:gdLst>
                <a:gd name="connsiteX0" fmla="*/ 2828 w 607586"/>
                <a:gd name="connsiteY0" fmla="*/ 183535 h 498622"/>
                <a:gd name="connsiteX1" fmla="*/ 272068 w 607586"/>
                <a:gd name="connsiteY1" fmla="*/ 498495 h 498622"/>
                <a:gd name="connsiteX2" fmla="*/ 602268 w 607586"/>
                <a:gd name="connsiteY2" fmla="*/ 219095 h 498622"/>
                <a:gd name="connsiteX3" fmla="*/ 444788 w 607586"/>
                <a:gd name="connsiteY3" fmla="*/ 655 h 498622"/>
                <a:gd name="connsiteX4" fmla="*/ 2828 w 607586"/>
                <a:gd name="connsiteY4" fmla="*/ 183535 h 49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586" h="498622">
                  <a:moveTo>
                    <a:pt x="2828" y="183535"/>
                  </a:moveTo>
                  <a:cubicBezTo>
                    <a:pt x="-25959" y="266508"/>
                    <a:pt x="172161" y="492568"/>
                    <a:pt x="272068" y="498495"/>
                  </a:cubicBezTo>
                  <a:cubicBezTo>
                    <a:pt x="371975" y="504422"/>
                    <a:pt x="573481" y="302068"/>
                    <a:pt x="602268" y="219095"/>
                  </a:cubicBezTo>
                  <a:cubicBezTo>
                    <a:pt x="631055" y="136122"/>
                    <a:pt x="537921" y="10815"/>
                    <a:pt x="444788" y="655"/>
                  </a:cubicBezTo>
                  <a:cubicBezTo>
                    <a:pt x="351655" y="-9505"/>
                    <a:pt x="31615" y="100562"/>
                    <a:pt x="2828" y="183535"/>
                  </a:cubicBez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/>
                <a:cs typeface="Arial" panose="020B0604020202020204" pitchFamily="34" charset="0"/>
              </a:endParaRPr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CF730E38-1CFC-1CED-7EB0-AC8D89C8CB27}"/>
                </a:ext>
              </a:extLst>
            </p:cNvPr>
            <p:cNvSpPr/>
            <p:nvPr/>
          </p:nvSpPr>
          <p:spPr>
            <a:xfrm>
              <a:off x="7243154" y="2497531"/>
              <a:ext cx="1245457" cy="1465090"/>
            </a:xfrm>
            <a:custGeom>
              <a:avLst/>
              <a:gdLst>
                <a:gd name="connsiteX0" fmla="*/ 44238 w 1010878"/>
                <a:gd name="connsiteY0" fmla="*/ 582930 h 1189144"/>
                <a:gd name="connsiteX1" fmla="*/ 572558 w 1010878"/>
                <a:gd name="connsiteY1" fmla="*/ 39370 h 1189144"/>
                <a:gd name="connsiteX2" fmla="*/ 902758 w 1010878"/>
                <a:gd name="connsiteY2" fmla="*/ 110490 h 1189144"/>
                <a:gd name="connsiteX3" fmla="*/ 978958 w 1010878"/>
                <a:gd name="connsiteY3" fmla="*/ 654050 h 1189144"/>
                <a:gd name="connsiteX4" fmla="*/ 420158 w 1010878"/>
                <a:gd name="connsiteY4" fmla="*/ 1085850 h 1189144"/>
                <a:gd name="connsiteX5" fmla="*/ 74718 w 1010878"/>
                <a:gd name="connsiteY5" fmla="*/ 1146810 h 1189144"/>
                <a:gd name="connsiteX6" fmla="*/ 44238 w 1010878"/>
                <a:gd name="connsiteY6" fmla="*/ 582930 h 118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0878" h="1189144">
                  <a:moveTo>
                    <a:pt x="44238" y="582930"/>
                  </a:moveTo>
                  <a:cubicBezTo>
                    <a:pt x="127211" y="398357"/>
                    <a:pt x="429471" y="118110"/>
                    <a:pt x="572558" y="39370"/>
                  </a:cubicBezTo>
                  <a:cubicBezTo>
                    <a:pt x="715645" y="-39370"/>
                    <a:pt x="835025" y="8043"/>
                    <a:pt x="902758" y="110490"/>
                  </a:cubicBezTo>
                  <a:cubicBezTo>
                    <a:pt x="970491" y="212937"/>
                    <a:pt x="1059391" y="491490"/>
                    <a:pt x="978958" y="654050"/>
                  </a:cubicBezTo>
                  <a:cubicBezTo>
                    <a:pt x="898525" y="816610"/>
                    <a:pt x="570865" y="1003723"/>
                    <a:pt x="420158" y="1085850"/>
                  </a:cubicBezTo>
                  <a:cubicBezTo>
                    <a:pt x="269451" y="1167977"/>
                    <a:pt x="140758" y="1236557"/>
                    <a:pt x="74718" y="1146810"/>
                  </a:cubicBezTo>
                  <a:cubicBezTo>
                    <a:pt x="8678" y="1057063"/>
                    <a:pt x="-38735" y="767503"/>
                    <a:pt x="44238" y="582930"/>
                  </a:cubicBez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/>
                <a:cs typeface="Arial" panose="020B0604020202020204" pitchFamily="34" charset="0"/>
              </a:endParaRPr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86FF507D-2557-871A-8872-9C3FB51A0926}"/>
                </a:ext>
              </a:extLst>
            </p:cNvPr>
            <p:cNvSpPr/>
            <p:nvPr/>
          </p:nvSpPr>
          <p:spPr>
            <a:xfrm rot="3083244">
              <a:off x="9136253" y="2996028"/>
              <a:ext cx="1001888" cy="519687"/>
            </a:xfrm>
            <a:custGeom>
              <a:avLst/>
              <a:gdLst>
                <a:gd name="connsiteX0" fmla="*/ 16 w 813185"/>
                <a:gd name="connsiteY0" fmla="*/ 180154 h 421805"/>
                <a:gd name="connsiteX1" fmla="*/ 264176 w 813185"/>
                <a:gd name="connsiteY1" fmla="*/ 2354 h 421805"/>
                <a:gd name="connsiteX2" fmla="*/ 807736 w 813185"/>
                <a:gd name="connsiteY2" fmla="*/ 312234 h 421805"/>
                <a:gd name="connsiteX3" fmla="*/ 528336 w 813185"/>
                <a:gd name="connsiteY3" fmla="*/ 418914 h 421805"/>
                <a:gd name="connsiteX4" fmla="*/ 274336 w 813185"/>
                <a:gd name="connsiteY4" fmla="*/ 373194 h 421805"/>
                <a:gd name="connsiteX5" fmla="*/ 16 w 813185"/>
                <a:gd name="connsiteY5" fmla="*/ 180154 h 42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3185" h="421805">
                  <a:moveTo>
                    <a:pt x="16" y="180154"/>
                  </a:moveTo>
                  <a:cubicBezTo>
                    <a:pt x="-1677" y="118347"/>
                    <a:pt x="129556" y="-19659"/>
                    <a:pt x="264176" y="2354"/>
                  </a:cubicBezTo>
                  <a:cubicBezTo>
                    <a:pt x="398796" y="24367"/>
                    <a:pt x="763709" y="242807"/>
                    <a:pt x="807736" y="312234"/>
                  </a:cubicBezTo>
                  <a:cubicBezTo>
                    <a:pt x="851763" y="381661"/>
                    <a:pt x="617236" y="408754"/>
                    <a:pt x="528336" y="418914"/>
                  </a:cubicBezTo>
                  <a:cubicBezTo>
                    <a:pt x="439436" y="429074"/>
                    <a:pt x="368316" y="412141"/>
                    <a:pt x="274336" y="373194"/>
                  </a:cubicBezTo>
                  <a:cubicBezTo>
                    <a:pt x="180356" y="334247"/>
                    <a:pt x="1709" y="241961"/>
                    <a:pt x="16" y="180154"/>
                  </a:cubicBez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/>
                <a:cs typeface="Arial" panose="020B0604020202020204" pitchFamily="34" charset="0"/>
              </a:endParaRP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1034221D-C23C-1DCD-054C-C5F451BFD5DC}"/>
              </a:ext>
            </a:extLst>
          </p:cNvPr>
          <p:cNvGrpSpPr>
            <a:grpSpLocks noChangeAspect="1"/>
          </p:cNvGrpSpPr>
          <p:nvPr/>
        </p:nvGrpSpPr>
        <p:grpSpPr>
          <a:xfrm>
            <a:off x="652571" y="2555252"/>
            <a:ext cx="1091878" cy="1090668"/>
            <a:chOff x="7232850" y="2236438"/>
            <a:chExt cx="2664190" cy="2661238"/>
          </a:xfrm>
        </p:grpSpPr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22D6BBD6-2DE4-2359-7CFF-1E139542037C}"/>
                </a:ext>
              </a:extLst>
            </p:cNvPr>
            <p:cNvSpPr/>
            <p:nvPr/>
          </p:nvSpPr>
          <p:spPr>
            <a:xfrm>
              <a:off x="7232850" y="2236438"/>
              <a:ext cx="2661238" cy="2661238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/>
                <a:cs typeface="Arial" panose="020B0604020202020204" pitchFamily="34" charset="0"/>
              </a:endParaRPr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5ABF1B53-ED2B-1611-0396-03ADB8540F89}"/>
                </a:ext>
              </a:extLst>
            </p:cNvPr>
            <p:cNvSpPr/>
            <p:nvPr/>
          </p:nvSpPr>
          <p:spPr>
            <a:xfrm>
              <a:off x="8309453" y="3242924"/>
              <a:ext cx="316812" cy="431456"/>
            </a:xfrm>
            <a:custGeom>
              <a:avLst/>
              <a:gdLst>
                <a:gd name="connsiteX0" fmla="*/ 168097 w 257141"/>
                <a:gd name="connsiteY0" fmla="*/ 46825 h 350192"/>
                <a:gd name="connsiteX1" fmla="*/ 457 w 257141"/>
                <a:gd name="connsiteY1" fmla="*/ 341465 h 350192"/>
                <a:gd name="connsiteX2" fmla="*/ 223977 w 257141"/>
                <a:gd name="connsiteY2" fmla="*/ 250025 h 350192"/>
                <a:gd name="connsiteX3" fmla="*/ 249377 w 257141"/>
                <a:gd name="connsiteY3" fmla="*/ 21425 h 350192"/>
                <a:gd name="connsiteX4" fmla="*/ 168097 w 257141"/>
                <a:gd name="connsiteY4" fmla="*/ 46825 h 35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41" h="350192">
                  <a:moveTo>
                    <a:pt x="168097" y="46825"/>
                  </a:moveTo>
                  <a:cubicBezTo>
                    <a:pt x="126610" y="100165"/>
                    <a:pt x="-8856" y="307598"/>
                    <a:pt x="457" y="341465"/>
                  </a:cubicBezTo>
                  <a:cubicBezTo>
                    <a:pt x="9770" y="375332"/>
                    <a:pt x="182490" y="303365"/>
                    <a:pt x="223977" y="250025"/>
                  </a:cubicBezTo>
                  <a:cubicBezTo>
                    <a:pt x="265464" y="196685"/>
                    <a:pt x="260384" y="56138"/>
                    <a:pt x="249377" y="21425"/>
                  </a:cubicBezTo>
                  <a:cubicBezTo>
                    <a:pt x="238370" y="-13288"/>
                    <a:pt x="209584" y="-6515"/>
                    <a:pt x="168097" y="46825"/>
                  </a:cubicBez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/>
                <a:cs typeface="Arial" panose="020B0604020202020204" pitchFamily="34" charset="0"/>
              </a:endParaRPr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F69412AB-4C9F-05CD-244E-E1605963CE13}"/>
                </a:ext>
              </a:extLst>
            </p:cNvPr>
            <p:cNvSpPr/>
            <p:nvPr/>
          </p:nvSpPr>
          <p:spPr>
            <a:xfrm>
              <a:off x="8983893" y="3745880"/>
              <a:ext cx="748579" cy="614330"/>
            </a:xfrm>
            <a:custGeom>
              <a:avLst/>
              <a:gdLst>
                <a:gd name="connsiteX0" fmla="*/ 2828 w 607586"/>
                <a:gd name="connsiteY0" fmla="*/ 183535 h 498622"/>
                <a:gd name="connsiteX1" fmla="*/ 272068 w 607586"/>
                <a:gd name="connsiteY1" fmla="*/ 498495 h 498622"/>
                <a:gd name="connsiteX2" fmla="*/ 602268 w 607586"/>
                <a:gd name="connsiteY2" fmla="*/ 219095 h 498622"/>
                <a:gd name="connsiteX3" fmla="*/ 444788 w 607586"/>
                <a:gd name="connsiteY3" fmla="*/ 655 h 498622"/>
                <a:gd name="connsiteX4" fmla="*/ 2828 w 607586"/>
                <a:gd name="connsiteY4" fmla="*/ 183535 h 49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586" h="498622">
                  <a:moveTo>
                    <a:pt x="2828" y="183535"/>
                  </a:moveTo>
                  <a:cubicBezTo>
                    <a:pt x="-25959" y="266508"/>
                    <a:pt x="172161" y="492568"/>
                    <a:pt x="272068" y="498495"/>
                  </a:cubicBezTo>
                  <a:cubicBezTo>
                    <a:pt x="371975" y="504422"/>
                    <a:pt x="573481" y="302068"/>
                    <a:pt x="602268" y="219095"/>
                  </a:cubicBezTo>
                  <a:cubicBezTo>
                    <a:pt x="631055" y="136122"/>
                    <a:pt x="537921" y="10815"/>
                    <a:pt x="444788" y="655"/>
                  </a:cubicBezTo>
                  <a:cubicBezTo>
                    <a:pt x="351655" y="-9505"/>
                    <a:pt x="31615" y="100562"/>
                    <a:pt x="2828" y="183535"/>
                  </a:cubicBez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/>
                <a:cs typeface="Arial" panose="020B0604020202020204" pitchFamily="34" charset="0"/>
              </a:endParaRPr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431D2BBE-BD46-70C2-E09A-2888725871D9}"/>
                </a:ext>
              </a:extLst>
            </p:cNvPr>
            <p:cNvSpPr/>
            <p:nvPr/>
          </p:nvSpPr>
          <p:spPr>
            <a:xfrm>
              <a:off x="7243154" y="2497531"/>
              <a:ext cx="1245457" cy="1465090"/>
            </a:xfrm>
            <a:custGeom>
              <a:avLst/>
              <a:gdLst>
                <a:gd name="connsiteX0" fmla="*/ 44238 w 1010878"/>
                <a:gd name="connsiteY0" fmla="*/ 582930 h 1189144"/>
                <a:gd name="connsiteX1" fmla="*/ 572558 w 1010878"/>
                <a:gd name="connsiteY1" fmla="*/ 39370 h 1189144"/>
                <a:gd name="connsiteX2" fmla="*/ 902758 w 1010878"/>
                <a:gd name="connsiteY2" fmla="*/ 110490 h 1189144"/>
                <a:gd name="connsiteX3" fmla="*/ 978958 w 1010878"/>
                <a:gd name="connsiteY3" fmla="*/ 654050 h 1189144"/>
                <a:gd name="connsiteX4" fmla="*/ 420158 w 1010878"/>
                <a:gd name="connsiteY4" fmla="*/ 1085850 h 1189144"/>
                <a:gd name="connsiteX5" fmla="*/ 74718 w 1010878"/>
                <a:gd name="connsiteY5" fmla="*/ 1146810 h 1189144"/>
                <a:gd name="connsiteX6" fmla="*/ 44238 w 1010878"/>
                <a:gd name="connsiteY6" fmla="*/ 582930 h 118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0878" h="1189144">
                  <a:moveTo>
                    <a:pt x="44238" y="582930"/>
                  </a:moveTo>
                  <a:cubicBezTo>
                    <a:pt x="127211" y="398357"/>
                    <a:pt x="429471" y="118110"/>
                    <a:pt x="572558" y="39370"/>
                  </a:cubicBezTo>
                  <a:cubicBezTo>
                    <a:pt x="715645" y="-39370"/>
                    <a:pt x="835025" y="8043"/>
                    <a:pt x="902758" y="110490"/>
                  </a:cubicBezTo>
                  <a:cubicBezTo>
                    <a:pt x="970491" y="212937"/>
                    <a:pt x="1059391" y="491490"/>
                    <a:pt x="978958" y="654050"/>
                  </a:cubicBezTo>
                  <a:cubicBezTo>
                    <a:pt x="898525" y="816610"/>
                    <a:pt x="570865" y="1003723"/>
                    <a:pt x="420158" y="1085850"/>
                  </a:cubicBezTo>
                  <a:cubicBezTo>
                    <a:pt x="269451" y="1167977"/>
                    <a:pt x="140758" y="1236557"/>
                    <a:pt x="74718" y="1146810"/>
                  </a:cubicBezTo>
                  <a:cubicBezTo>
                    <a:pt x="8678" y="1057063"/>
                    <a:pt x="-38735" y="767503"/>
                    <a:pt x="44238" y="582930"/>
                  </a:cubicBez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/>
                <a:cs typeface="Arial" panose="020B0604020202020204" pitchFamily="34" charset="0"/>
              </a:endParaRPr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C4CA8763-D8C2-42F4-78EB-0A564C184FE1}"/>
                </a:ext>
              </a:extLst>
            </p:cNvPr>
            <p:cNvSpPr/>
            <p:nvPr/>
          </p:nvSpPr>
          <p:spPr>
            <a:xfrm rot="3083244">
              <a:off x="9136253" y="2996028"/>
              <a:ext cx="1001888" cy="519687"/>
            </a:xfrm>
            <a:custGeom>
              <a:avLst/>
              <a:gdLst>
                <a:gd name="connsiteX0" fmla="*/ 16 w 813185"/>
                <a:gd name="connsiteY0" fmla="*/ 180154 h 421805"/>
                <a:gd name="connsiteX1" fmla="*/ 264176 w 813185"/>
                <a:gd name="connsiteY1" fmla="*/ 2354 h 421805"/>
                <a:gd name="connsiteX2" fmla="*/ 807736 w 813185"/>
                <a:gd name="connsiteY2" fmla="*/ 312234 h 421805"/>
                <a:gd name="connsiteX3" fmla="*/ 528336 w 813185"/>
                <a:gd name="connsiteY3" fmla="*/ 418914 h 421805"/>
                <a:gd name="connsiteX4" fmla="*/ 274336 w 813185"/>
                <a:gd name="connsiteY4" fmla="*/ 373194 h 421805"/>
                <a:gd name="connsiteX5" fmla="*/ 16 w 813185"/>
                <a:gd name="connsiteY5" fmla="*/ 180154 h 42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3185" h="421805">
                  <a:moveTo>
                    <a:pt x="16" y="180154"/>
                  </a:moveTo>
                  <a:cubicBezTo>
                    <a:pt x="-1677" y="118347"/>
                    <a:pt x="129556" y="-19659"/>
                    <a:pt x="264176" y="2354"/>
                  </a:cubicBezTo>
                  <a:cubicBezTo>
                    <a:pt x="398796" y="24367"/>
                    <a:pt x="763709" y="242807"/>
                    <a:pt x="807736" y="312234"/>
                  </a:cubicBezTo>
                  <a:cubicBezTo>
                    <a:pt x="851763" y="381661"/>
                    <a:pt x="617236" y="408754"/>
                    <a:pt x="528336" y="418914"/>
                  </a:cubicBezTo>
                  <a:cubicBezTo>
                    <a:pt x="439436" y="429074"/>
                    <a:pt x="368316" y="412141"/>
                    <a:pt x="274336" y="373194"/>
                  </a:cubicBezTo>
                  <a:cubicBezTo>
                    <a:pt x="180356" y="334247"/>
                    <a:pt x="1709" y="241961"/>
                    <a:pt x="16" y="180154"/>
                  </a:cubicBez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/>
                <a:cs typeface="Arial" panose="020B0604020202020204" pitchFamily="34" charset="0"/>
              </a:endParaRPr>
            </a:p>
          </p:txBody>
        </p:sp>
      </p:grpSp>
      <p:sp>
        <p:nvSpPr>
          <p:cNvPr id="15" name="楕円 14">
            <a:extLst>
              <a:ext uri="{FF2B5EF4-FFF2-40B4-BE49-F238E27FC236}">
                <a16:creationId xmlns:a16="http://schemas.microsoft.com/office/drawing/2014/main" id="{69B37077-70EA-E401-9204-1FECCED33BB1}"/>
              </a:ext>
            </a:extLst>
          </p:cNvPr>
          <p:cNvSpPr/>
          <p:nvPr/>
        </p:nvSpPr>
        <p:spPr>
          <a:xfrm>
            <a:off x="2821010" y="2919572"/>
            <a:ext cx="382454" cy="35992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2666200-CC50-FDB8-AD79-442EBBDBC823}"/>
              </a:ext>
            </a:extLst>
          </p:cNvPr>
          <p:cNvSpPr txBox="1"/>
          <p:nvPr/>
        </p:nvSpPr>
        <p:spPr>
          <a:xfrm>
            <a:off x="342540" y="1621434"/>
            <a:ext cx="404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day1 : Waxing gibbous moon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1B88571-B8A9-1591-A347-845C2246D791}"/>
              </a:ext>
            </a:extLst>
          </p:cNvPr>
          <p:cNvSpPr txBox="1"/>
          <p:nvPr/>
        </p:nvSpPr>
        <p:spPr>
          <a:xfrm>
            <a:off x="342540" y="4220166"/>
            <a:ext cx="404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day2 : Waning gibbous moon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BC66FED-2466-5B9B-F6F8-D74C53981452}"/>
              </a:ext>
            </a:extLst>
          </p:cNvPr>
          <p:cNvSpPr txBox="1"/>
          <p:nvPr/>
        </p:nvSpPr>
        <p:spPr>
          <a:xfrm>
            <a:off x="4538464" y="1772370"/>
            <a:ext cx="71334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Keep looking at the moon, integrate for 4 [sec] per sounding and observes 10-30 soundings.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Used for the evaluation of radiometric degradation.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FTS-2 modulation efficiency depends on orbital ambient temperature, so, we only used the timing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②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data.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46A8786D-02E0-8665-BBBE-CB3F124774C0}"/>
              </a:ext>
            </a:extLst>
          </p:cNvPr>
          <p:cNvSpPr/>
          <p:nvPr/>
        </p:nvSpPr>
        <p:spPr>
          <a:xfrm>
            <a:off x="2019107" y="3710135"/>
            <a:ext cx="1544361" cy="517372"/>
          </a:xfrm>
          <a:prstGeom prst="wedgeRectCallout">
            <a:avLst>
              <a:gd name="adj1" fmla="val -80155"/>
              <a:gd name="adj2" fmla="val -2161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FTS-2(band1)</a:t>
            </a:r>
          </a:p>
          <a:p>
            <a:pPr algn="ctr"/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: timing</a:t>
            </a:r>
            <a:r>
              <a:rPr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①</a:t>
            </a:r>
            <a:endParaRPr kumimoji="1"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C6A7B4DA-890E-4698-A69B-0F0634BAC88F}"/>
              </a:ext>
            </a:extLst>
          </p:cNvPr>
          <p:cNvSpPr/>
          <p:nvPr/>
        </p:nvSpPr>
        <p:spPr>
          <a:xfrm>
            <a:off x="6666874" y="4124661"/>
            <a:ext cx="1137920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吹き出し: 四角形 20">
            <a:extLst>
              <a:ext uri="{FF2B5EF4-FFF2-40B4-BE49-F238E27FC236}">
                <a16:creationId xmlns:a16="http://schemas.microsoft.com/office/drawing/2014/main" id="{D1B74738-FF47-6746-D613-D6B121CD2C34}"/>
              </a:ext>
            </a:extLst>
          </p:cNvPr>
          <p:cNvSpPr/>
          <p:nvPr/>
        </p:nvSpPr>
        <p:spPr>
          <a:xfrm>
            <a:off x="2641626" y="5784369"/>
            <a:ext cx="1839055" cy="517372"/>
          </a:xfrm>
          <a:prstGeom prst="wedgeRectCallout">
            <a:avLst>
              <a:gd name="adj1" fmla="val -69898"/>
              <a:gd name="adj2" fmla="val -4542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FTS-2(band1~3)</a:t>
            </a:r>
          </a:p>
          <a:p>
            <a:pPr algn="ctr"/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: timing</a:t>
            </a:r>
            <a:r>
              <a:rPr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③</a:t>
            </a:r>
            <a:endParaRPr kumimoji="1"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吹き出し: 四角形 21">
            <a:extLst>
              <a:ext uri="{FF2B5EF4-FFF2-40B4-BE49-F238E27FC236}">
                <a16:creationId xmlns:a16="http://schemas.microsoft.com/office/drawing/2014/main" id="{0911CC13-BAF1-A0B0-2706-72C302187BFA}"/>
              </a:ext>
            </a:extLst>
          </p:cNvPr>
          <p:cNvSpPr/>
          <p:nvPr/>
        </p:nvSpPr>
        <p:spPr>
          <a:xfrm>
            <a:off x="2437154" y="6316825"/>
            <a:ext cx="1759228" cy="517372"/>
          </a:xfrm>
          <a:prstGeom prst="wedgeRectCallout">
            <a:avLst>
              <a:gd name="adj1" fmla="val -97403"/>
              <a:gd name="adj2" fmla="val -33759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FTS-2(band1~3)</a:t>
            </a:r>
          </a:p>
          <a:p>
            <a:pPr algn="ctr"/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ja-JP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timing</a:t>
            </a:r>
            <a:r>
              <a:rPr lang="ja-JP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②</a:t>
            </a:r>
            <a:endParaRPr kumimoji="1" lang="en-US" altLang="ja-JP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753A5FA9-CB39-B906-5B7B-8E59A9B56195}"/>
              </a:ext>
            </a:extLst>
          </p:cNvPr>
          <p:cNvGrpSpPr>
            <a:grpSpLocks noChangeAspect="1"/>
          </p:cNvGrpSpPr>
          <p:nvPr/>
        </p:nvGrpSpPr>
        <p:grpSpPr>
          <a:xfrm>
            <a:off x="5010347" y="3481114"/>
            <a:ext cx="1357631" cy="1549147"/>
            <a:chOff x="5958057" y="849105"/>
            <a:chExt cx="1418408" cy="1618498"/>
          </a:xfrm>
        </p:grpSpPr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E5B260C2-1C08-F732-DA9C-CC15A3B6A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167" y="849105"/>
              <a:ext cx="1324247" cy="1324247"/>
            </a:xfrm>
            <a:prstGeom prst="rect">
              <a:avLst/>
            </a:prstGeom>
          </p:spPr>
        </p:pic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6D72FC40-8C38-7F83-BC89-82C63AA0B392}"/>
                </a:ext>
              </a:extLst>
            </p:cNvPr>
            <p:cNvSpPr txBox="1"/>
            <p:nvPr/>
          </p:nvSpPr>
          <p:spPr>
            <a:xfrm>
              <a:off x="5958057" y="1920960"/>
              <a:ext cx="1418408" cy="546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FTS-2 footprint</a:t>
              </a:r>
              <a:endParaRPr kumimoji="1" lang="ja-JP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2EFB2264-40D4-3F65-1E61-6108FC0D88C2}"/>
                </a:ext>
              </a:extLst>
            </p:cNvPr>
            <p:cNvSpPr/>
            <p:nvPr/>
          </p:nvSpPr>
          <p:spPr bwMode="auto">
            <a:xfrm>
              <a:off x="6457826" y="1239267"/>
              <a:ext cx="566057" cy="583041"/>
            </a:xfrm>
            <a:prstGeom prst="ellipse">
              <a:avLst/>
            </a:pr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B7D451AD-F003-6A93-AFE1-F1C600BEAD0B}"/>
                </a:ext>
              </a:extLst>
            </p:cNvPr>
            <p:cNvSpPr txBox="1"/>
            <p:nvPr/>
          </p:nvSpPr>
          <p:spPr>
            <a:xfrm>
              <a:off x="6624868" y="953966"/>
              <a:ext cx="714078" cy="321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Moon</a:t>
              </a:r>
              <a:endParaRPr kumimoji="1" lang="ja-JP" alt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楕円 27">
            <a:extLst>
              <a:ext uri="{FF2B5EF4-FFF2-40B4-BE49-F238E27FC236}">
                <a16:creationId xmlns:a16="http://schemas.microsoft.com/office/drawing/2014/main" id="{7B999F72-5253-9673-25A4-6A6239FE9F4E}"/>
              </a:ext>
            </a:extLst>
          </p:cNvPr>
          <p:cNvSpPr>
            <a:spLocks noChangeAspect="1"/>
          </p:cNvSpPr>
          <p:nvPr/>
        </p:nvSpPr>
        <p:spPr>
          <a:xfrm>
            <a:off x="462765" y="2366477"/>
            <a:ext cx="1459663" cy="14596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7B15A07A-34B8-2666-5130-4DCA093949D5}"/>
              </a:ext>
            </a:extLst>
          </p:cNvPr>
          <p:cNvCxnSpPr>
            <a:cxnSpLocks/>
          </p:cNvCxnSpPr>
          <p:nvPr/>
        </p:nvCxnSpPr>
        <p:spPr>
          <a:xfrm flipH="1" flipV="1">
            <a:off x="1729230" y="2382633"/>
            <a:ext cx="245989" cy="300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73B2BDC3-A8F1-3F74-E2A9-C8721B45893A}"/>
              </a:ext>
            </a:extLst>
          </p:cNvPr>
          <p:cNvCxnSpPr>
            <a:cxnSpLocks/>
          </p:cNvCxnSpPr>
          <p:nvPr/>
        </p:nvCxnSpPr>
        <p:spPr>
          <a:xfrm flipV="1">
            <a:off x="1797240" y="3540713"/>
            <a:ext cx="203812" cy="248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2D987C8-E706-66B2-DC40-8FC84BDCFBB6}"/>
              </a:ext>
            </a:extLst>
          </p:cNvPr>
          <p:cNvSpPr txBox="1"/>
          <p:nvPr/>
        </p:nvSpPr>
        <p:spPr>
          <a:xfrm>
            <a:off x="2682412" y="2623301"/>
            <a:ext cx="1022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Moon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4C17FAE9-4421-9E7A-7448-9157E3970F29}"/>
              </a:ext>
            </a:extLst>
          </p:cNvPr>
          <p:cNvSpPr/>
          <p:nvPr/>
        </p:nvSpPr>
        <p:spPr>
          <a:xfrm>
            <a:off x="2821010" y="5500888"/>
            <a:ext cx="382454" cy="35992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D0D365D3-9CA3-EC62-D5D4-C4D02B1DEF58}"/>
              </a:ext>
            </a:extLst>
          </p:cNvPr>
          <p:cNvSpPr>
            <a:spLocks noChangeAspect="1"/>
          </p:cNvSpPr>
          <p:nvPr/>
        </p:nvSpPr>
        <p:spPr>
          <a:xfrm>
            <a:off x="462765" y="4947793"/>
            <a:ext cx="1459663" cy="14596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EC696951-CC27-6F49-84D4-2C4B8C6EF281}"/>
              </a:ext>
            </a:extLst>
          </p:cNvPr>
          <p:cNvCxnSpPr>
            <a:cxnSpLocks/>
          </p:cNvCxnSpPr>
          <p:nvPr/>
        </p:nvCxnSpPr>
        <p:spPr>
          <a:xfrm flipH="1" flipV="1">
            <a:off x="1729230" y="4963949"/>
            <a:ext cx="245989" cy="300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A464390D-C69F-5F79-4FC5-9D381003FF6A}"/>
              </a:ext>
            </a:extLst>
          </p:cNvPr>
          <p:cNvCxnSpPr>
            <a:cxnSpLocks/>
          </p:cNvCxnSpPr>
          <p:nvPr/>
        </p:nvCxnSpPr>
        <p:spPr>
          <a:xfrm flipV="1">
            <a:off x="1797240" y="6122029"/>
            <a:ext cx="203812" cy="248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D377ECD-BAED-1C17-BC6C-037BC70A10CC}"/>
              </a:ext>
            </a:extLst>
          </p:cNvPr>
          <p:cNvSpPr txBox="1"/>
          <p:nvPr/>
        </p:nvSpPr>
        <p:spPr>
          <a:xfrm>
            <a:off x="2682412" y="5204617"/>
            <a:ext cx="1144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Moon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図 38" descr="アンテナ が含まれている画像&#10;&#10;自動的に生成された説明">
            <a:extLst>
              <a:ext uri="{FF2B5EF4-FFF2-40B4-BE49-F238E27FC236}">
                <a16:creationId xmlns:a16="http://schemas.microsoft.com/office/drawing/2014/main" id="{1AF17DD6-F965-D3AB-55B3-83BCC9D9E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841" y="3606514"/>
            <a:ext cx="3426313" cy="1142104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C6D9254-C5A2-44DE-7D22-304F5BA691D9}"/>
              </a:ext>
            </a:extLst>
          </p:cNvPr>
          <p:cNvSpPr txBox="1"/>
          <p:nvPr/>
        </p:nvSpPr>
        <p:spPr>
          <a:xfrm>
            <a:off x="6332067" y="3565586"/>
            <a:ext cx="1984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integrate 4 [sec]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sounding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月 40">
            <a:extLst>
              <a:ext uri="{FF2B5EF4-FFF2-40B4-BE49-F238E27FC236}">
                <a16:creationId xmlns:a16="http://schemas.microsoft.com/office/drawing/2014/main" id="{088A7749-0177-79AB-63FE-2CF38C57C185}"/>
              </a:ext>
            </a:extLst>
          </p:cNvPr>
          <p:cNvSpPr/>
          <p:nvPr/>
        </p:nvSpPr>
        <p:spPr>
          <a:xfrm rot="21369292">
            <a:off x="2822453" y="2941625"/>
            <a:ext cx="108000" cy="324000"/>
          </a:xfrm>
          <a:prstGeom prst="mo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月 41">
            <a:extLst>
              <a:ext uri="{FF2B5EF4-FFF2-40B4-BE49-F238E27FC236}">
                <a16:creationId xmlns:a16="http://schemas.microsoft.com/office/drawing/2014/main" id="{0382E68E-0FEF-1912-681C-9F892758EAA6}"/>
              </a:ext>
            </a:extLst>
          </p:cNvPr>
          <p:cNvSpPr/>
          <p:nvPr/>
        </p:nvSpPr>
        <p:spPr>
          <a:xfrm rot="11016721">
            <a:off x="3089093" y="5521274"/>
            <a:ext cx="108000" cy="324000"/>
          </a:xfrm>
          <a:prstGeom prst="mo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図 42" descr="衛星のcg&#10;&#10;中程度の精度で自動的に生成された説明">
            <a:extLst>
              <a:ext uri="{FF2B5EF4-FFF2-40B4-BE49-F238E27FC236}">
                <a16:creationId xmlns:a16="http://schemas.microsoft.com/office/drawing/2014/main" id="{A3CF3928-B0AD-E47F-0229-F2F8B7396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2716" flipH="1">
            <a:off x="874057" y="4765921"/>
            <a:ext cx="617013" cy="359924"/>
          </a:xfrm>
          <a:prstGeom prst="rect">
            <a:avLst/>
          </a:prstGeom>
        </p:spPr>
      </p:pic>
      <p:pic>
        <p:nvPicPr>
          <p:cNvPr id="44" name="図 43" descr="衛星のcg&#10;&#10;中程度の精度で自動的に生成された説明">
            <a:extLst>
              <a:ext uri="{FF2B5EF4-FFF2-40B4-BE49-F238E27FC236}">
                <a16:creationId xmlns:a16="http://schemas.microsoft.com/office/drawing/2014/main" id="{32B38B84-4A4B-5760-BA92-B0791ACC57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14832" flipH="1">
            <a:off x="1579568" y="5546520"/>
            <a:ext cx="617013" cy="359924"/>
          </a:xfrm>
          <a:prstGeom prst="rect">
            <a:avLst/>
          </a:prstGeom>
        </p:spPr>
      </p:pic>
      <p:pic>
        <p:nvPicPr>
          <p:cNvPr id="45" name="図 44" descr="衛星のcg&#10;&#10;中程度の精度で自動的に生成された説明">
            <a:extLst>
              <a:ext uri="{FF2B5EF4-FFF2-40B4-BE49-F238E27FC236}">
                <a16:creationId xmlns:a16="http://schemas.microsoft.com/office/drawing/2014/main" id="{12F4676A-A755-D751-073E-168D8C91D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21968" flipH="1">
            <a:off x="845958" y="6266210"/>
            <a:ext cx="617013" cy="359924"/>
          </a:xfrm>
          <a:prstGeom prst="rect">
            <a:avLst/>
          </a:prstGeom>
        </p:spPr>
      </p:pic>
      <p:pic>
        <p:nvPicPr>
          <p:cNvPr id="46" name="図 45" descr="衛星のcg&#10;&#10;中程度の精度で自動的に生成された説明">
            <a:extLst>
              <a:ext uri="{FF2B5EF4-FFF2-40B4-BE49-F238E27FC236}">
                <a16:creationId xmlns:a16="http://schemas.microsoft.com/office/drawing/2014/main" id="{64375E44-A014-D733-7EAA-009C86A0EC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2716" flipH="1">
            <a:off x="893761" y="2156587"/>
            <a:ext cx="617013" cy="359924"/>
          </a:xfrm>
          <a:prstGeom prst="rect">
            <a:avLst/>
          </a:prstGeom>
        </p:spPr>
      </p:pic>
      <p:pic>
        <p:nvPicPr>
          <p:cNvPr id="47" name="図 46" descr="衛星のcg&#10;&#10;中程度の精度で自動的に生成された説明">
            <a:extLst>
              <a:ext uri="{FF2B5EF4-FFF2-40B4-BE49-F238E27FC236}">
                <a16:creationId xmlns:a16="http://schemas.microsoft.com/office/drawing/2014/main" id="{E18F3A3E-C729-157B-541B-6D82675CAA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14832" flipH="1">
            <a:off x="1599272" y="2937186"/>
            <a:ext cx="617013" cy="359924"/>
          </a:xfrm>
          <a:prstGeom prst="rect">
            <a:avLst/>
          </a:prstGeom>
        </p:spPr>
      </p:pic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9ADBECA6-0971-6196-1331-0B0AA5F14937}"/>
              </a:ext>
            </a:extLst>
          </p:cNvPr>
          <p:cNvSpPr/>
          <p:nvPr/>
        </p:nvSpPr>
        <p:spPr>
          <a:xfrm>
            <a:off x="4789732" y="5115291"/>
            <a:ext cx="7255730" cy="1655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advantage of FTS-2 lunar calibration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High-frequency observation (almost every month)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dataset (over 5 years)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angle around ±7-8[deg],  less lunar polarization </a:t>
            </a:r>
            <a:r>
              <a:rPr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(Coyne and </a:t>
            </a:r>
            <a:r>
              <a:rPr lang="en-US" altLang="ja-JP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Pellicori</a:t>
            </a:r>
            <a:r>
              <a:rPr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1969, Toledano et al., 2023)</a:t>
            </a:r>
            <a:endParaRPr kumimoji="1" lang="ja-JP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8086BF0C-6AAA-2C0B-8737-AD204BF7BF82}"/>
              </a:ext>
            </a:extLst>
          </p:cNvPr>
          <p:cNvSpPr txBox="1"/>
          <p:nvPr/>
        </p:nvSpPr>
        <p:spPr>
          <a:xfrm>
            <a:off x="8313515" y="4552513"/>
            <a:ext cx="904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0.77[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4584962A-DED5-2897-374F-A78CCF13F53D}"/>
              </a:ext>
            </a:extLst>
          </p:cNvPr>
          <p:cNvSpPr txBox="1"/>
          <p:nvPr/>
        </p:nvSpPr>
        <p:spPr>
          <a:xfrm>
            <a:off x="10918138" y="4553172"/>
            <a:ext cx="904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0.75[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図 50" descr="衛星のcg&#10;&#10;中程度の精度で自動的に生成された説明">
            <a:extLst>
              <a:ext uri="{FF2B5EF4-FFF2-40B4-BE49-F238E27FC236}">
                <a16:creationId xmlns:a16="http://schemas.microsoft.com/office/drawing/2014/main" id="{6949FF64-949A-B880-5A66-5A35823DB6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21968" flipH="1">
            <a:off x="831010" y="3646178"/>
            <a:ext cx="617013" cy="359924"/>
          </a:xfrm>
          <a:prstGeom prst="rect">
            <a:avLst/>
          </a:prstGeom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5DE31D63-C194-E783-B061-3BE789A7B038}"/>
              </a:ext>
            </a:extLst>
          </p:cNvPr>
          <p:cNvSpPr txBox="1"/>
          <p:nvPr/>
        </p:nvSpPr>
        <p:spPr>
          <a:xfrm>
            <a:off x="212862" y="1206421"/>
            <a:ext cx="117203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GOSAT-2 Lunar Calibrations are operated in two days around full moon (phase angle ~ ±7-8 [deg]).</a:t>
            </a:r>
          </a:p>
        </p:txBody>
      </p:sp>
      <p:sp>
        <p:nvSpPr>
          <p:cNvPr id="54" name="スライド番号プレースホルダー 1">
            <a:extLst>
              <a:ext uri="{FF2B5EF4-FFF2-40B4-BE49-F238E27FC236}">
                <a16:creationId xmlns:a16="http://schemas.microsoft.com/office/drawing/2014/main" id="{8B9EA265-8221-D80D-C0D7-F2D9CA999C64}"/>
              </a:ext>
            </a:extLst>
          </p:cNvPr>
          <p:cNvSpPr txBox="1">
            <a:spLocks/>
          </p:cNvSpPr>
          <p:nvPr/>
        </p:nvSpPr>
        <p:spPr>
          <a:xfrm>
            <a:off x="9433169" y="6382730"/>
            <a:ext cx="2540000" cy="24622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fld id="{52491B9E-DD64-4F4E-BF49-B719B0785475}" type="slidenum">
              <a:rPr lang="ja-JP" altLang="en-US" sz="2800" smtClean="0">
                <a:solidFill>
                  <a:srgbClr val="008000"/>
                </a:solidFill>
              </a:rPr>
              <a:pPr algn="r"/>
              <a:t>6</a:t>
            </a:fld>
            <a:endParaRPr lang="ja-JP" alt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92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2BB349-5565-E4F9-3F2B-B738E69D6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600" dirty="0"/>
              <a:t>GOSAT/FTS-2 radiance degradation</a:t>
            </a:r>
            <a:endParaRPr kumimoji="1" lang="ja-JP" altLang="en-US" sz="3600" dirty="0"/>
          </a:p>
        </p:txBody>
      </p:sp>
      <p:sp>
        <p:nvSpPr>
          <p:cNvPr id="10" name="スライド番号プレースホルダー 1">
            <a:extLst>
              <a:ext uri="{FF2B5EF4-FFF2-40B4-BE49-F238E27FC236}">
                <a16:creationId xmlns:a16="http://schemas.microsoft.com/office/drawing/2014/main" id="{5376948C-253A-ED22-2C07-5E3FFC353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1DFBA84-4AD4-4566-A63B-FEED46533F6C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C83CD13-8F5E-D3A9-ED2C-B47D15A7F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87" y="1248204"/>
            <a:ext cx="5109092" cy="255355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A9270BF-6A2E-DFB4-FE50-29F4605BC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8760" y="1270458"/>
            <a:ext cx="5109092" cy="255355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D569837-AFA2-30A4-44B6-607F7FFCA8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97" y="3953372"/>
            <a:ext cx="3085447" cy="154212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4E700011-3DD7-3BC6-2CFE-8FDCBE186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4654" y="4045416"/>
            <a:ext cx="3085447" cy="154212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B340532-C585-82C0-AA32-DEB48F21F3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7525" y="4045416"/>
            <a:ext cx="3085447" cy="154212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824C09EE-FEFD-D61D-CE45-53C6C97B04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972" y="4065850"/>
            <a:ext cx="3085447" cy="1542126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897B6C2-1DB8-CC5C-5631-28DB101757E5}"/>
              </a:ext>
            </a:extLst>
          </p:cNvPr>
          <p:cNvSpPr txBox="1"/>
          <p:nvPr/>
        </p:nvSpPr>
        <p:spPr>
          <a:xfrm>
            <a:off x="8476763" y="1270458"/>
            <a:ext cx="3568699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ー</a:t>
            </a:r>
            <a:r>
              <a:rPr lang="en-US" altLang="ja-JP" sz="16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RDF2024 (L1B V220.221) New</a:t>
            </a:r>
            <a:endParaRPr kumimoji="1"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ー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RDF2020</a:t>
            </a:r>
            <a:r>
              <a:rPr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(L1B V220.220) Old</a:t>
            </a:r>
            <a:endParaRPr kumimoji="1"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ja-JP" altLang="en-US" sz="1600" dirty="0">
                <a:solidFill>
                  <a:srgbClr val="007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1600" dirty="0">
                <a:solidFill>
                  <a:srgbClr val="007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diffuser calibration</a:t>
            </a:r>
          </a:p>
          <a:p>
            <a:r>
              <a:rPr lang="ja-JP" altLang="en-US" sz="1600" dirty="0">
                <a:solidFill>
                  <a:srgbClr val="0505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1600" dirty="0">
                <a:solidFill>
                  <a:srgbClr val="0505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Lunar calibration</a:t>
            </a:r>
            <a:endParaRPr lang="en-US" altLang="ja-JP" sz="1600" dirty="0">
              <a:solidFill>
                <a:srgbClr val="007B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ja-JP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kumimoji="1" lang="en-US" altLang="ja-JP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RRV vicarious calibration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BC5ED2A-F969-74B5-AA6C-7FCE3012CE35}"/>
              </a:ext>
            </a:extLst>
          </p:cNvPr>
          <p:cNvSpPr txBox="1"/>
          <p:nvPr/>
        </p:nvSpPr>
        <p:spPr>
          <a:xfrm>
            <a:off x="445536" y="5752107"/>
            <a:ext cx="10655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 GOSAT-2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adiance degradation curve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was estimated from solar diffuser calibration before.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New radiance degradation curve was estimated from 5-year lunar calibration.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This curve was scaled to the Railroad Valley vicarious calibration results. 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53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0A478D-01AB-FD67-A33E-51EC3660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/>
              <a:t>GOSAT-2/CAI-2 lunar calibration</a:t>
            </a:r>
            <a:endParaRPr kumimoji="1" lang="ja-JP" altLang="en-US" sz="3600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41F4B9F-7FEA-F624-038F-3B49B8564644}"/>
              </a:ext>
            </a:extLst>
          </p:cNvPr>
          <p:cNvGrpSpPr>
            <a:grpSpLocks noChangeAspect="1"/>
          </p:cNvGrpSpPr>
          <p:nvPr/>
        </p:nvGrpSpPr>
        <p:grpSpPr>
          <a:xfrm>
            <a:off x="642820" y="5089122"/>
            <a:ext cx="1091878" cy="1090668"/>
            <a:chOff x="7232850" y="2236438"/>
            <a:chExt cx="2664190" cy="2661238"/>
          </a:xfrm>
        </p:grpSpPr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F62121D7-F0AD-0FE1-D9A7-5009783232C4}"/>
                </a:ext>
              </a:extLst>
            </p:cNvPr>
            <p:cNvSpPr/>
            <p:nvPr/>
          </p:nvSpPr>
          <p:spPr>
            <a:xfrm>
              <a:off x="7232850" y="2236438"/>
              <a:ext cx="2661238" cy="2661238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/>
                <a:cs typeface="Arial" panose="020B0604020202020204" pitchFamily="34" charset="0"/>
              </a:endParaRPr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FEC9AC13-5EF4-A6BB-8516-AF52F03680AA}"/>
                </a:ext>
              </a:extLst>
            </p:cNvPr>
            <p:cNvSpPr/>
            <p:nvPr/>
          </p:nvSpPr>
          <p:spPr>
            <a:xfrm>
              <a:off x="8309453" y="3242924"/>
              <a:ext cx="316812" cy="431456"/>
            </a:xfrm>
            <a:custGeom>
              <a:avLst/>
              <a:gdLst>
                <a:gd name="connsiteX0" fmla="*/ 168097 w 257141"/>
                <a:gd name="connsiteY0" fmla="*/ 46825 h 350192"/>
                <a:gd name="connsiteX1" fmla="*/ 457 w 257141"/>
                <a:gd name="connsiteY1" fmla="*/ 341465 h 350192"/>
                <a:gd name="connsiteX2" fmla="*/ 223977 w 257141"/>
                <a:gd name="connsiteY2" fmla="*/ 250025 h 350192"/>
                <a:gd name="connsiteX3" fmla="*/ 249377 w 257141"/>
                <a:gd name="connsiteY3" fmla="*/ 21425 h 350192"/>
                <a:gd name="connsiteX4" fmla="*/ 168097 w 257141"/>
                <a:gd name="connsiteY4" fmla="*/ 46825 h 35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41" h="350192">
                  <a:moveTo>
                    <a:pt x="168097" y="46825"/>
                  </a:moveTo>
                  <a:cubicBezTo>
                    <a:pt x="126610" y="100165"/>
                    <a:pt x="-8856" y="307598"/>
                    <a:pt x="457" y="341465"/>
                  </a:cubicBezTo>
                  <a:cubicBezTo>
                    <a:pt x="9770" y="375332"/>
                    <a:pt x="182490" y="303365"/>
                    <a:pt x="223977" y="250025"/>
                  </a:cubicBezTo>
                  <a:cubicBezTo>
                    <a:pt x="265464" y="196685"/>
                    <a:pt x="260384" y="56138"/>
                    <a:pt x="249377" y="21425"/>
                  </a:cubicBezTo>
                  <a:cubicBezTo>
                    <a:pt x="238370" y="-13288"/>
                    <a:pt x="209584" y="-6515"/>
                    <a:pt x="168097" y="46825"/>
                  </a:cubicBez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/>
                <a:cs typeface="Arial" panose="020B0604020202020204" pitchFamily="34" charset="0"/>
              </a:endParaRPr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2F3A0880-1AEF-B5E8-2027-D4B7FDDF8DF4}"/>
                </a:ext>
              </a:extLst>
            </p:cNvPr>
            <p:cNvSpPr/>
            <p:nvPr/>
          </p:nvSpPr>
          <p:spPr>
            <a:xfrm>
              <a:off x="8983893" y="3745880"/>
              <a:ext cx="748579" cy="614330"/>
            </a:xfrm>
            <a:custGeom>
              <a:avLst/>
              <a:gdLst>
                <a:gd name="connsiteX0" fmla="*/ 2828 w 607586"/>
                <a:gd name="connsiteY0" fmla="*/ 183535 h 498622"/>
                <a:gd name="connsiteX1" fmla="*/ 272068 w 607586"/>
                <a:gd name="connsiteY1" fmla="*/ 498495 h 498622"/>
                <a:gd name="connsiteX2" fmla="*/ 602268 w 607586"/>
                <a:gd name="connsiteY2" fmla="*/ 219095 h 498622"/>
                <a:gd name="connsiteX3" fmla="*/ 444788 w 607586"/>
                <a:gd name="connsiteY3" fmla="*/ 655 h 498622"/>
                <a:gd name="connsiteX4" fmla="*/ 2828 w 607586"/>
                <a:gd name="connsiteY4" fmla="*/ 183535 h 49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586" h="498622">
                  <a:moveTo>
                    <a:pt x="2828" y="183535"/>
                  </a:moveTo>
                  <a:cubicBezTo>
                    <a:pt x="-25959" y="266508"/>
                    <a:pt x="172161" y="492568"/>
                    <a:pt x="272068" y="498495"/>
                  </a:cubicBezTo>
                  <a:cubicBezTo>
                    <a:pt x="371975" y="504422"/>
                    <a:pt x="573481" y="302068"/>
                    <a:pt x="602268" y="219095"/>
                  </a:cubicBezTo>
                  <a:cubicBezTo>
                    <a:pt x="631055" y="136122"/>
                    <a:pt x="537921" y="10815"/>
                    <a:pt x="444788" y="655"/>
                  </a:cubicBezTo>
                  <a:cubicBezTo>
                    <a:pt x="351655" y="-9505"/>
                    <a:pt x="31615" y="100562"/>
                    <a:pt x="2828" y="183535"/>
                  </a:cubicBez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/>
                <a:cs typeface="Arial" panose="020B0604020202020204" pitchFamily="34" charset="0"/>
              </a:endParaRPr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C5408D19-B7BF-372D-1F95-34B714126BB4}"/>
                </a:ext>
              </a:extLst>
            </p:cNvPr>
            <p:cNvSpPr/>
            <p:nvPr/>
          </p:nvSpPr>
          <p:spPr>
            <a:xfrm>
              <a:off x="7243154" y="2497531"/>
              <a:ext cx="1245457" cy="1465090"/>
            </a:xfrm>
            <a:custGeom>
              <a:avLst/>
              <a:gdLst>
                <a:gd name="connsiteX0" fmla="*/ 44238 w 1010878"/>
                <a:gd name="connsiteY0" fmla="*/ 582930 h 1189144"/>
                <a:gd name="connsiteX1" fmla="*/ 572558 w 1010878"/>
                <a:gd name="connsiteY1" fmla="*/ 39370 h 1189144"/>
                <a:gd name="connsiteX2" fmla="*/ 902758 w 1010878"/>
                <a:gd name="connsiteY2" fmla="*/ 110490 h 1189144"/>
                <a:gd name="connsiteX3" fmla="*/ 978958 w 1010878"/>
                <a:gd name="connsiteY3" fmla="*/ 654050 h 1189144"/>
                <a:gd name="connsiteX4" fmla="*/ 420158 w 1010878"/>
                <a:gd name="connsiteY4" fmla="*/ 1085850 h 1189144"/>
                <a:gd name="connsiteX5" fmla="*/ 74718 w 1010878"/>
                <a:gd name="connsiteY5" fmla="*/ 1146810 h 1189144"/>
                <a:gd name="connsiteX6" fmla="*/ 44238 w 1010878"/>
                <a:gd name="connsiteY6" fmla="*/ 582930 h 118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0878" h="1189144">
                  <a:moveTo>
                    <a:pt x="44238" y="582930"/>
                  </a:moveTo>
                  <a:cubicBezTo>
                    <a:pt x="127211" y="398357"/>
                    <a:pt x="429471" y="118110"/>
                    <a:pt x="572558" y="39370"/>
                  </a:cubicBezTo>
                  <a:cubicBezTo>
                    <a:pt x="715645" y="-39370"/>
                    <a:pt x="835025" y="8043"/>
                    <a:pt x="902758" y="110490"/>
                  </a:cubicBezTo>
                  <a:cubicBezTo>
                    <a:pt x="970491" y="212937"/>
                    <a:pt x="1059391" y="491490"/>
                    <a:pt x="978958" y="654050"/>
                  </a:cubicBezTo>
                  <a:cubicBezTo>
                    <a:pt x="898525" y="816610"/>
                    <a:pt x="570865" y="1003723"/>
                    <a:pt x="420158" y="1085850"/>
                  </a:cubicBezTo>
                  <a:cubicBezTo>
                    <a:pt x="269451" y="1167977"/>
                    <a:pt x="140758" y="1236557"/>
                    <a:pt x="74718" y="1146810"/>
                  </a:cubicBezTo>
                  <a:cubicBezTo>
                    <a:pt x="8678" y="1057063"/>
                    <a:pt x="-38735" y="767503"/>
                    <a:pt x="44238" y="582930"/>
                  </a:cubicBez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/>
                <a:cs typeface="Arial" panose="020B0604020202020204" pitchFamily="34" charset="0"/>
              </a:endParaRPr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1AD05985-8229-DB25-271A-A877A23E7473}"/>
                </a:ext>
              </a:extLst>
            </p:cNvPr>
            <p:cNvSpPr/>
            <p:nvPr/>
          </p:nvSpPr>
          <p:spPr>
            <a:xfrm rot="3083244">
              <a:off x="9136253" y="2996028"/>
              <a:ext cx="1001888" cy="519687"/>
            </a:xfrm>
            <a:custGeom>
              <a:avLst/>
              <a:gdLst>
                <a:gd name="connsiteX0" fmla="*/ 16 w 813185"/>
                <a:gd name="connsiteY0" fmla="*/ 180154 h 421805"/>
                <a:gd name="connsiteX1" fmla="*/ 264176 w 813185"/>
                <a:gd name="connsiteY1" fmla="*/ 2354 h 421805"/>
                <a:gd name="connsiteX2" fmla="*/ 807736 w 813185"/>
                <a:gd name="connsiteY2" fmla="*/ 312234 h 421805"/>
                <a:gd name="connsiteX3" fmla="*/ 528336 w 813185"/>
                <a:gd name="connsiteY3" fmla="*/ 418914 h 421805"/>
                <a:gd name="connsiteX4" fmla="*/ 274336 w 813185"/>
                <a:gd name="connsiteY4" fmla="*/ 373194 h 421805"/>
                <a:gd name="connsiteX5" fmla="*/ 16 w 813185"/>
                <a:gd name="connsiteY5" fmla="*/ 180154 h 42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3185" h="421805">
                  <a:moveTo>
                    <a:pt x="16" y="180154"/>
                  </a:moveTo>
                  <a:cubicBezTo>
                    <a:pt x="-1677" y="118347"/>
                    <a:pt x="129556" y="-19659"/>
                    <a:pt x="264176" y="2354"/>
                  </a:cubicBezTo>
                  <a:cubicBezTo>
                    <a:pt x="398796" y="24367"/>
                    <a:pt x="763709" y="242807"/>
                    <a:pt x="807736" y="312234"/>
                  </a:cubicBezTo>
                  <a:cubicBezTo>
                    <a:pt x="851763" y="381661"/>
                    <a:pt x="617236" y="408754"/>
                    <a:pt x="528336" y="418914"/>
                  </a:cubicBezTo>
                  <a:cubicBezTo>
                    <a:pt x="439436" y="429074"/>
                    <a:pt x="368316" y="412141"/>
                    <a:pt x="274336" y="373194"/>
                  </a:cubicBezTo>
                  <a:cubicBezTo>
                    <a:pt x="180356" y="334247"/>
                    <a:pt x="1709" y="241961"/>
                    <a:pt x="16" y="180154"/>
                  </a:cubicBez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/>
                <a:cs typeface="Arial" panose="020B0604020202020204" pitchFamily="34" charset="0"/>
              </a:endParaRP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E629A704-24E0-3356-CEFA-ADF46F8ACC83}"/>
              </a:ext>
            </a:extLst>
          </p:cNvPr>
          <p:cNvGrpSpPr>
            <a:grpSpLocks noChangeAspect="1"/>
          </p:cNvGrpSpPr>
          <p:nvPr/>
        </p:nvGrpSpPr>
        <p:grpSpPr>
          <a:xfrm>
            <a:off x="652571" y="2508603"/>
            <a:ext cx="1091878" cy="1090668"/>
            <a:chOff x="7232850" y="2236438"/>
            <a:chExt cx="2664190" cy="2661238"/>
          </a:xfrm>
        </p:grpSpPr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99E9D270-143C-517A-5D8B-AFF546E6D968}"/>
                </a:ext>
              </a:extLst>
            </p:cNvPr>
            <p:cNvSpPr/>
            <p:nvPr/>
          </p:nvSpPr>
          <p:spPr>
            <a:xfrm>
              <a:off x="7232850" y="2236438"/>
              <a:ext cx="2661238" cy="2661238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/>
                <a:cs typeface="Arial" panose="020B0604020202020204" pitchFamily="34" charset="0"/>
              </a:endParaRPr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887A02C7-8B10-17CD-F1B7-AB1E5F458E92}"/>
                </a:ext>
              </a:extLst>
            </p:cNvPr>
            <p:cNvSpPr/>
            <p:nvPr/>
          </p:nvSpPr>
          <p:spPr>
            <a:xfrm>
              <a:off x="8309453" y="3242924"/>
              <a:ext cx="316812" cy="431456"/>
            </a:xfrm>
            <a:custGeom>
              <a:avLst/>
              <a:gdLst>
                <a:gd name="connsiteX0" fmla="*/ 168097 w 257141"/>
                <a:gd name="connsiteY0" fmla="*/ 46825 h 350192"/>
                <a:gd name="connsiteX1" fmla="*/ 457 w 257141"/>
                <a:gd name="connsiteY1" fmla="*/ 341465 h 350192"/>
                <a:gd name="connsiteX2" fmla="*/ 223977 w 257141"/>
                <a:gd name="connsiteY2" fmla="*/ 250025 h 350192"/>
                <a:gd name="connsiteX3" fmla="*/ 249377 w 257141"/>
                <a:gd name="connsiteY3" fmla="*/ 21425 h 350192"/>
                <a:gd name="connsiteX4" fmla="*/ 168097 w 257141"/>
                <a:gd name="connsiteY4" fmla="*/ 46825 h 35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41" h="350192">
                  <a:moveTo>
                    <a:pt x="168097" y="46825"/>
                  </a:moveTo>
                  <a:cubicBezTo>
                    <a:pt x="126610" y="100165"/>
                    <a:pt x="-8856" y="307598"/>
                    <a:pt x="457" y="341465"/>
                  </a:cubicBezTo>
                  <a:cubicBezTo>
                    <a:pt x="9770" y="375332"/>
                    <a:pt x="182490" y="303365"/>
                    <a:pt x="223977" y="250025"/>
                  </a:cubicBezTo>
                  <a:cubicBezTo>
                    <a:pt x="265464" y="196685"/>
                    <a:pt x="260384" y="56138"/>
                    <a:pt x="249377" y="21425"/>
                  </a:cubicBezTo>
                  <a:cubicBezTo>
                    <a:pt x="238370" y="-13288"/>
                    <a:pt x="209584" y="-6515"/>
                    <a:pt x="168097" y="46825"/>
                  </a:cubicBez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/>
                <a:cs typeface="Arial" panose="020B0604020202020204" pitchFamily="34" charset="0"/>
              </a:endParaRPr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A31E26CF-8DA7-1355-F9AE-FE0E16FB8599}"/>
                </a:ext>
              </a:extLst>
            </p:cNvPr>
            <p:cNvSpPr/>
            <p:nvPr/>
          </p:nvSpPr>
          <p:spPr>
            <a:xfrm>
              <a:off x="8983893" y="3745880"/>
              <a:ext cx="748579" cy="614330"/>
            </a:xfrm>
            <a:custGeom>
              <a:avLst/>
              <a:gdLst>
                <a:gd name="connsiteX0" fmla="*/ 2828 w 607586"/>
                <a:gd name="connsiteY0" fmla="*/ 183535 h 498622"/>
                <a:gd name="connsiteX1" fmla="*/ 272068 w 607586"/>
                <a:gd name="connsiteY1" fmla="*/ 498495 h 498622"/>
                <a:gd name="connsiteX2" fmla="*/ 602268 w 607586"/>
                <a:gd name="connsiteY2" fmla="*/ 219095 h 498622"/>
                <a:gd name="connsiteX3" fmla="*/ 444788 w 607586"/>
                <a:gd name="connsiteY3" fmla="*/ 655 h 498622"/>
                <a:gd name="connsiteX4" fmla="*/ 2828 w 607586"/>
                <a:gd name="connsiteY4" fmla="*/ 183535 h 49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586" h="498622">
                  <a:moveTo>
                    <a:pt x="2828" y="183535"/>
                  </a:moveTo>
                  <a:cubicBezTo>
                    <a:pt x="-25959" y="266508"/>
                    <a:pt x="172161" y="492568"/>
                    <a:pt x="272068" y="498495"/>
                  </a:cubicBezTo>
                  <a:cubicBezTo>
                    <a:pt x="371975" y="504422"/>
                    <a:pt x="573481" y="302068"/>
                    <a:pt x="602268" y="219095"/>
                  </a:cubicBezTo>
                  <a:cubicBezTo>
                    <a:pt x="631055" y="136122"/>
                    <a:pt x="537921" y="10815"/>
                    <a:pt x="444788" y="655"/>
                  </a:cubicBezTo>
                  <a:cubicBezTo>
                    <a:pt x="351655" y="-9505"/>
                    <a:pt x="31615" y="100562"/>
                    <a:pt x="2828" y="183535"/>
                  </a:cubicBez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/>
                <a:cs typeface="Arial" panose="020B0604020202020204" pitchFamily="34" charset="0"/>
              </a:endParaRPr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0C0A346A-17F6-1955-2207-48DE1D1150CC}"/>
                </a:ext>
              </a:extLst>
            </p:cNvPr>
            <p:cNvSpPr/>
            <p:nvPr/>
          </p:nvSpPr>
          <p:spPr>
            <a:xfrm>
              <a:off x="7243154" y="2497531"/>
              <a:ext cx="1245457" cy="1465090"/>
            </a:xfrm>
            <a:custGeom>
              <a:avLst/>
              <a:gdLst>
                <a:gd name="connsiteX0" fmla="*/ 44238 w 1010878"/>
                <a:gd name="connsiteY0" fmla="*/ 582930 h 1189144"/>
                <a:gd name="connsiteX1" fmla="*/ 572558 w 1010878"/>
                <a:gd name="connsiteY1" fmla="*/ 39370 h 1189144"/>
                <a:gd name="connsiteX2" fmla="*/ 902758 w 1010878"/>
                <a:gd name="connsiteY2" fmla="*/ 110490 h 1189144"/>
                <a:gd name="connsiteX3" fmla="*/ 978958 w 1010878"/>
                <a:gd name="connsiteY3" fmla="*/ 654050 h 1189144"/>
                <a:gd name="connsiteX4" fmla="*/ 420158 w 1010878"/>
                <a:gd name="connsiteY4" fmla="*/ 1085850 h 1189144"/>
                <a:gd name="connsiteX5" fmla="*/ 74718 w 1010878"/>
                <a:gd name="connsiteY5" fmla="*/ 1146810 h 1189144"/>
                <a:gd name="connsiteX6" fmla="*/ 44238 w 1010878"/>
                <a:gd name="connsiteY6" fmla="*/ 582930 h 118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0878" h="1189144">
                  <a:moveTo>
                    <a:pt x="44238" y="582930"/>
                  </a:moveTo>
                  <a:cubicBezTo>
                    <a:pt x="127211" y="398357"/>
                    <a:pt x="429471" y="118110"/>
                    <a:pt x="572558" y="39370"/>
                  </a:cubicBezTo>
                  <a:cubicBezTo>
                    <a:pt x="715645" y="-39370"/>
                    <a:pt x="835025" y="8043"/>
                    <a:pt x="902758" y="110490"/>
                  </a:cubicBezTo>
                  <a:cubicBezTo>
                    <a:pt x="970491" y="212937"/>
                    <a:pt x="1059391" y="491490"/>
                    <a:pt x="978958" y="654050"/>
                  </a:cubicBezTo>
                  <a:cubicBezTo>
                    <a:pt x="898525" y="816610"/>
                    <a:pt x="570865" y="1003723"/>
                    <a:pt x="420158" y="1085850"/>
                  </a:cubicBezTo>
                  <a:cubicBezTo>
                    <a:pt x="269451" y="1167977"/>
                    <a:pt x="140758" y="1236557"/>
                    <a:pt x="74718" y="1146810"/>
                  </a:cubicBezTo>
                  <a:cubicBezTo>
                    <a:pt x="8678" y="1057063"/>
                    <a:pt x="-38735" y="767503"/>
                    <a:pt x="44238" y="582930"/>
                  </a:cubicBez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/>
                <a:cs typeface="Arial" panose="020B0604020202020204" pitchFamily="34" charset="0"/>
              </a:endParaRPr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17EFED65-D5B0-22CC-13D3-CA18D1DECBFF}"/>
                </a:ext>
              </a:extLst>
            </p:cNvPr>
            <p:cNvSpPr/>
            <p:nvPr/>
          </p:nvSpPr>
          <p:spPr>
            <a:xfrm rot="3083244">
              <a:off x="9136253" y="2996028"/>
              <a:ext cx="1001888" cy="519687"/>
            </a:xfrm>
            <a:custGeom>
              <a:avLst/>
              <a:gdLst>
                <a:gd name="connsiteX0" fmla="*/ 16 w 813185"/>
                <a:gd name="connsiteY0" fmla="*/ 180154 h 421805"/>
                <a:gd name="connsiteX1" fmla="*/ 264176 w 813185"/>
                <a:gd name="connsiteY1" fmla="*/ 2354 h 421805"/>
                <a:gd name="connsiteX2" fmla="*/ 807736 w 813185"/>
                <a:gd name="connsiteY2" fmla="*/ 312234 h 421805"/>
                <a:gd name="connsiteX3" fmla="*/ 528336 w 813185"/>
                <a:gd name="connsiteY3" fmla="*/ 418914 h 421805"/>
                <a:gd name="connsiteX4" fmla="*/ 274336 w 813185"/>
                <a:gd name="connsiteY4" fmla="*/ 373194 h 421805"/>
                <a:gd name="connsiteX5" fmla="*/ 16 w 813185"/>
                <a:gd name="connsiteY5" fmla="*/ 180154 h 42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3185" h="421805">
                  <a:moveTo>
                    <a:pt x="16" y="180154"/>
                  </a:moveTo>
                  <a:cubicBezTo>
                    <a:pt x="-1677" y="118347"/>
                    <a:pt x="129556" y="-19659"/>
                    <a:pt x="264176" y="2354"/>
                  </a:cubicBezTo>
                  <a:cubicBezTo>
                    <a:pt x="398796" y="24367"/>
                    <a:pt x="763709" y="242807"/>
                    <a:pt x="807736" y="312234"/>
                  </a:cubicBezTo>
                  <a:cubicBezTo>
                    <a:pt x="851763" y="381661"/>
                    <a:pt x="617236" y="408754"/>
                    <a:pt x="528336" y="418914"/>
                  </a:cubicBezTo>
                  <a:cubicBezTo>
                    <a:pt x="439436" y="429074"/>
                    <a:pt x="368316" y="412141"/>
                    <a:pt x="274336" y="373194"/>
                  </a:cubicBezTo>
                  <a:cubicBezTo>
                    <a:pt x="180356" y="334247"/>
                    <a:pt x="1709" y="241961"/>
                    <a:pt x="16" y="180154"/>
                  </a:cubicBez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/>
                <a:cs typeface="Arial" panose="020B0604020202020204" pitchFamily="34" charset="0"/>
              </a:endParaRPr>
            </a:p>
          </p:txBody>
        </p:sp>
      </p:grpSp>
      <p:sp>
        <p:nvSpPr>
          <p:cNvPr id="15" name="楕円 14">
            <a:extLst>
              <a:ext uri="{FF2B5EF4-FFF2-40B4-BE49-F238E27FC236}">
                <a16:creationId xmlns:a16="http://schemas.microsoft.com/office/drawing/2014/main" id="{7B517713-F0DD-0650-1FF3-CDA01750C560}"/>
              </a:ext>
            </a:extLst>
          </p:cNvPr>
          <p:cNvSpPr/>
          <p:nvPr/>
        </p:nvSpPr>
        <p:spPr>
          <a:xfrm>
            <a:off x="2821010" y="2872923"/>
            <a:ext cx="382454" cy="35992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19519E6-2303-A10C-4DB3-82A507066166}"/>
              </a:ext>
            </a:extLst>
          </p:cNvPr>
          <p:cNvSpPr txBox="1"/>
          <p:nvPr/>
        </p:nvSpPr>
        <p:spPr>
          <a:xfrm>
            <a:off x="342540" y="1612112"/>
            <a:ext cx="4109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day1 : Waxing gibbous moon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7C81C67-1B47-7A42-FF19-999BDD5D908C}"/>
              </a:ext>
            </a:extLst>
          </p:cNvPr>
          <p:cNvSpPr txBox="1"/>
          <p:nvPr/>
        </p:nvSpPr>
        <p:spPr>
          <a:xfrm>
            <a:off x="342539" y="4173517"/>
            <a:ext cx="4079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day2 : Waning gibbous moon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805583D-C0B8-D0F8-62FD-2C5A180265AD}"/>
              </a:ext>
            </a:extLst>
          </p:cNvPr>
          <p:cNvSpPr txBox="1"/>
          <p:nvPr/>
        </p:nvSpPr>
        <p:spPr>
          <a:xfrm>
            <a:off x="5642596" y="1758768"/>
            <a:ext cx="4015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CAI-2</a:t>
            </a: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Lunar Calibration</a:t>
            </a:r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9ED50623-A0C8-B321-4989-B32531820544}"/>
              </a:ext>
            </a:extLst>
          </p:cNvPr>
          <p:cNvSpPr/>
          <p:nvPr/>
        </p:nvSpPr>
        <p:spPr>
          <a:xfrm>
            <a:off x="2215266" y="2002594"/>
            <a:ext cx="1381156" cy="500543"/>
          </a:xfrm>
          <a:prstGeom prst="wedgeRectCallout">
            <a:avLst>
              <a:gd name="adj1" fmla="val -59264"/>
              <a:gd name="adj2" fmla="val 97606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CAI</a:t>
            </a:r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-2 CT scan</a:t>
            </a:r>
            <a:endParaRPr lang="en-US" altLang="ja-JP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吹き出し: 四角形 19">
            <a:extLst>
              <a:ext uri="{FF2B5EF4-FFF2-40B4-BE49-F238E27FC236}">
                <a16:creationId xmlns:a16="http://schemas.microsoft.com/office/drawing/2014/main" id="{4B93BB07-E2AF-E651-74E8-A9D622DA26B9}"/>
              </a:ext>
            </a:extLst>
          </p:cNvPr>
          <p:cNvSpPr/>
          <p:nvPr/>
        </p:nvSpPr>
        <p:spPr>
          <a:xfrm>
            <a:off x="2296179" y="4731086"/>
            <a:ext cx="1425302" cy="411559"/>
          </a:xfrm>
          <a:prstGeom prst="wedgeRectCallout">
            <a:avLst>
              <a:gd name="adj1" fmla="val -64359"/>
              <a:gd name="adj2" fmla="val 120371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CAI</a:t>
            </a:r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-2 AT scan</a:t>
            </a:r>
            <a:endParaRPr kumimoji="1"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965A043-BA20-A15C-9698-3D3EAED0307A}"/>
              </a:ext>
            </a:extLst>
          </p:cNvPr>
          <p:cNvSpPr txBox="1"/>
          <p:nvPr/>
        </p:nvSpPr>
        <p:spPr>
          <a:xfrm>
            <a:off x="5772529" y="2190176"/>
            <a:ext cx="49350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kumimoji="1" lang="en-US" altLang="ja-JP" sz="2000" u="sng" dirty="0">
                <a:latin typeface="Arial" panose="020B0604020202020204" pitchFamily="34" charset="0"/>
                <a:cs typeface="Arial" panose="020B0604020202020204" pitchFamily="34" charset="0"/>
              </a:rPr>
              <a:t>Cross Track(CT)</a:t>
            </a:r>
            <a:r>
              <a:rPr kumimoji="1" lang="ja-JP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000" u="sng" dirty="0">
                <a:latin typeface="Arial" panose="020B0604020202020204" pitchFamily="34" charset="0"/>
                <a:cs typeface="Arial" panose="020B0604020202020204" pitchFamily="34" charset="0"/>
              </a:rPr>
              <a:t>Scan in day1 path</a:t>
            </a:r>
          </a:p>
          <a:p>
            <a:r>
              <a:rPr kumimoji="1"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Scanning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in the CT direction only once.</a:t>
            </a:r>
          </a:p>
          <a:p>
            <a:r>
              <a:rPr kumimoji="1"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sed for the evaluation of pixel-to-pixel sensitivity difference.</a:t>
            </a:r>
          </a:p>
          <a:p>
            <a:pPr algn="r"/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altLang="ja-JP" sz="2000" u="sng" dirty="0">
                <a:latin typeface="Arial" panose="020B0604020202020204" pitchFamily="34" charset="0"/>
                <a:cs typeface="Arial" panose="020B0604020202020204" pitchFamily="34" charset="0"/>
              </a:rPr>
              <a:t>Along Track(AT)</a:t>
            </a:r>
            <a:r>
              <a:rPr lang="ja-JP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u="sng" dirty="0">
                <a:latin typeface="Arial" panose="020B0604020202020204" pitchFamily="34" charset="0"/>
                <a:cs typeface="Arial" panose="020B0604020202020204" pitchFamily="34" charset="0"/>
              </a:rPr>
              <a:t>Scan in day2 path</a:t>
            </a:r>
          </a:p>
          <a:p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Scanning in the AT direction 4 times</a:t>
            </a:r>
            <a:endParaRPr kumimoji="1"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sed for the evaluation of radiometric degradation.</a:t>
            </a:r>
          </a:p>
          <a:p>
            <a:pPr algn="r"/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1970D846-885C-3615-F27A-3BBCC7642697}"/>
              </a:ext>
            </a:extLst>
          </p:cNvPr>
          <p:cNvSpPr>
            <a:spLocks noChangeAspect="1"/>
          </p:cNvSpPr>
          <p:nvPr/>
        </p:nvSpPr>
        <p:spPr>
          <a:xfrm>
            <a:off x="462765" y="2319828"/>
            <a:ext cx="1459663" cy="14596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10298759-4719-3F81-4EB9-A5E0F7967F7C}"/>
              </a:ext>
            </a:extLst>
          </p:cNvPr>
          <p:cNvCxnSpPr>
            <a:cxnSpLocks/>
          </p:cNvCxnSpPr>
          <p:nvPr/>
        </p:nvCxnSpPr>
        <p:spPr>
          <a:xfrm flipH="1" flipV="1">
            <a:off x="1729230" y="2335984"/>
            <a:ext cx="245989" cy="300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37559C01-0623-66EE-CE35-3E01C786E15E}"/>
              </a:ext>
            </a:extLst>
          </p:cNvPr>
          <p:cNvCxnSpPr>
            <a:cxnSpLocks/>
          </p:cNvCxnSpPr>
          <p:nvPr/>
        </p:nvCxnSpPr>
        <p:spPr>
          <a:xfrm flipV="1">
            <a:off x="1797240" y="3494064"/>
            <a:ext cx="203812" cy="248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C06276D-9E31-F5E5-BFA7-98DB35073068}"/>
              </a:ext>
            </a:extLst>
          </p:cNvPr>
          <p:cNvSpPr txBox="1"/>
          <p:nvPr/>
        </p:nvSpPr>
        <p:spPr>
          <a:xfrm>
            <a:off x="2682412" y="2576652"/>
            <a:ext cx="962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Moon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81E040DE-15F9-C40D-F864-8DD5303115C3}"/>
              </a:ext>
            </a:extLst>
          </p:cNvPr>
          <p:cNvGrpSpPr/>
          <p:nvPr/>
        </p:nvGrpSpPr>
        <p:grpSpPr>
          <a:xfrm>
            <a:off x="11040822" y="3266014"/>
            <a:ext cx="834484" cy="2096471"/>
            <a:chOff x="10971221" y="2167817"/>
            <a:chExt cx="834484" cy="2096471"/>
          </a:xfrm>
        </p:grpSpPr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D595B2ED-1793-8C72-1773-DF420B9E9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71221" y="2167817"/>
              <a:ext cx="834484" cy="2096471"/>
            </a:xfrm>
            <a:prstGeom prst="rect">
              <a:avLst/>
            </a:prstGeom>
          </p:spPr>
        </p:pic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AD47FBF2-21B0-6EF3-8FC7-CB5FA109787F}"/>
                </a:ext>
              </a:extLst>
            </p:cNvPr>
            <p:cNvSpPr txBox="1"/>
            <p:nvPr/>
          </p:nvSpPr>
          <p:spPr>
            <a:xfrm>
              <a:off x="11054658" y="2186770"/>
              <a:ext cx="6834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Moon</a:t>
              </a:r>
              <a:endParaRPr kumimoji="1" lang="ja-JP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楕円 29">
            <a:extLst>
              <a:ext uri="{FF2B5EF4-FFF2-40B4-BE49-F238E27FC236}">
                <a16:creationId xmlns:a16="http://schemas.microsoft.com/office/drawing/2014/main" id="{873058E8-2C07-79C3-F815-38BA1BBC96B9}"/>
              </a:ext>
            </a:extLst>
          </p:cNvPr>
          <p:cNvSpPr/>
          <p:nvPr/>
        </p:nvSpPr>
        <p:spPr>
          <a:xfrm>
            <a:off x="2821010" y="5454239"/>
            <a:ext cx="382454" cy="35992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76059FED-181E-0195-002F-56682721937F}"/>
              </a:ext>
            </a:extLst>
          </p:cNvPr>
          <p:cNvSpPr>
            <a:spLocks noChangeAspect="1"/>
          </p:cNvSpPr>
          <p:nvPr/>
        </p:nvSpPr>
        <p:spPr>
          <a:xfrm>
            <a:off x="462765" y="4901144"/>
            <a:ext cx="1459663" cy="14596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78075D89-4FA0-EC4D-58E7-EF8E5F8F7939}"/>
              </a:ext>
            </a:extLst>
          </p:cNvPr>
          <p:cNvCxnSpPr>
            <a:cxnSpLocks/>
          </p:cNvCxnSpPr>
          <p:nvPr/>
        </p:nvCxnSpPr>
        <p:spPr>
          <a:xfrm flipH="1" flipV="1">
            <a:off x="1729230" y="4917300"/>
            <a:ext cx="245989" cy="300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0C9A2933-A9F3-0105-B6C2-D8986391FA56}"/>
              </a:ext>
            </a:extLst>
          </p:cNvPr>
          <p:cNvCxnSpPr>
            <a:cxnSpLocks/>
          </p:cNvCxnSpPr>
          <p:nvPr/>
        </p:nvCxnSpPr>
        <p:spPr>
          <a:xfrm flipV="1">
            <a:off x="1797240" y="6075380"/>
            <a:ext cx="203812" cy="248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1D2C626-912A-2852-1E6F-9ACCFD8D4A77}"/>
              </a:ext>
            </a:extLst>
          </p:cNvPr>
          <p:cNvSpPr txBox="1"/>
          <p:nvPr/>
        </p:nvSpPr>
        <p:spPr>
          <a:xfrm>
            <a:off x="2682412" y="5157968"/>
            <a:ext cx="778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Moon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矢印: 右 36">
            <a:extLst>
              <a:ext uri="{FF2B5EF4-FFF2-40B4-BE49-F238E27FC236}">
                <a16:creationId xmlns:a16="http://schemas.microsoft.com/office/drawing/2014/main" id="{E7035346-2D4A-62A0-D1CD-0EB9262B36B8}"/>
              </a:ext>
            </a:extLst>
          </p:cNvPr>
          <p:cNvSpPr/>
          <p:nvPr/>
        </p:nvSpPr>
        <p:spPr>
          <a:xfrm>
            <a:off x="10277146" y="3998155"/>
            <a:ext cx="834484" cy="400111"/>
          </a:xfrm>
          <a:prstGeom prst="rightArrow">
            <a:avLst>
              <a:gd name="adj1" fmla="val 44185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2FBDA14E-A115-B69A-BD49-66E8DED8B5DC}"/>
              </a:ext>
            </a:extLst>
          </p:cNvPr>
          <p:cNvGrpSpPr/>
          <p:nvPr/>
        </p:nvGrpSpPr>
        <p:grpSpPr>
          <a:xfrm>
            <a:off x="4624654" y="1606531"/>
            <a:ext cx="861997" cy="5241521"/>
            <a:chOff x="-2007011" y="1186783"/>
            <a:chExt cx="861997" cy="5241521"/>
          </a:xfrm>
        </p:grpSpPr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239A1D6B-968E-2F87-B7BA-FFC1846D4C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64" b="4144"/>
            <a:stretch/>
          </p:blipFill>
          <p:spPr>
            <a:xfrm>
              <a:off x="-2007011" y="1186783"/>
              <a:ext cx="815354" cy="5241521"/>
            </a:xfrm>
            <a:prstGeom prst="rect">
              <a:avLst/>
            </a:prstGeom>
          </p:spPr>
        </p:pic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46B1CF7D-6D21-F660-A015-6797190A4FC5}"/>
                </a:ext>
              </a:extLst>
            </p:cNvPr>
            <p:cNvSpPr txBox="1"/>
            <p:nvPr/>
          </p:nvSpPr>
          <p:spPr>
            <a:xfrm>
              <a:off x="-1828495" y="1863301"/>
              <a:ext cx="6834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Moon</a:t>
              </a:r>
              <a:endParaRPr kumimoji="1" lang="ja-JP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月 38">
            <a:extLst>
              <a:ext uri="{FF2B5EF4-FFF2-40B4-BE49-F238E27FC236}">
                <a16:creationId xmlns:a16="http://schemas.microsoft.com/office/drawing/2014/main" id="{C8719686-059E-C519-0C27-61884426AD56}"/>
              </a:ext>
            </a:extLst>
          </p:cNvPr>
          <p:cNvSpPr/>
          <p:nvPr/>
        </p:nvSpPr>
        <p:spPr>
          <a:xfrm rot="21369292">
            <a:off x="2822453" y="2894976"/>
            <a:ext cx="108000" cy="324000"/>
          </a:xfrm>
          <a:prstGeom prst="mo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月 39">
            <a:extLst>
              <a:ext uri="{FF2B5EF4-FFF2-40B4-BE49-F238E27FC236}">
                <a16:creationId xmlns:a16="http://schemas.microsoft.com/office/drawing/2014/main" id="{CEC829E2-88BE-2EFB-3925-C7FF0CED324C}"/>
              </a:ext>
            </a:extLst>
          </p:cNvPr>
          <p:cNvSpPr/>
          <p:nvPr/>
        </p:nvSpPr>
        <p:spPr>
          <a:xfrm rot="11016721">
            <a:off x="3089093" y="5474625"/>
            <a:ext cx="108000" cy="324000"/>
          </a:xfrm>
          <a:prstGeom prst="mo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図 40" descr="衛星のcg&#10;&#10;中程度の精度で自動的に生成された説明">
            <a:extLst>
              <a:ext uri="{FF2B5EF4-FFF2-40B4-BE49-F238E27FC236}">
                <a16:creationId xmlns:a16="http://schemas.microsoft.com/office/drawing/2014/main" id="{9AD71815-CE1F-4D23-1869-B607E0F4D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2716" flipH="1">
            <a:off x="874057" y="4719272"/>
            <a:ext cx="617013" cy="359924"/>
          </a:xfrm>
          <a:prstGeom prst="rect">
            <a:avLst/>
          </a:prstGeom>
        </p:spPr>
      </p:pic>
      <p:pic>
        <p:nvPicPr>
          <p:cNvPr id="42" name="図 41" descr="衛星のcg&#10;&#10;中程度の精度で自動的に生成された説明">
            <a:extLst>
              <a:ext uri="{FF2B5EF4-FFF2-40B4-BE49-F238E27FC236}">
                <a16:creationId xmlns:a16="http://schemas.microsoft.com/office/drawing/2014/main" id="{2038289C-A259-6E9C-6EE4-6812B550D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14832" flipH="1">
            <a:off x="1579568" y="5499871"/>
            <a:ext cx="617013" cy="359924"/>
          </a:xfrm>
          <a:prstGeom prst="rect">
            <a:avLst/>
          </a:prstGeom>
        </p:spPr>
      </p:pic>
      <p:pic>
        <p:nvPicPr>
          <p:cNvPr id="43" name="図 42" descr="衛星のcg&#10;&#10;中程度の精度で自動的に生成された説明">
            <a:extLst>
              <a:ext uri="{FF2B5EF4-FFF2-40B4-BE49-F238E27FC236}">
                <a16:creationId xmlns:a16="http://schemas.microsoft.com/office/drawing/2014/main" id="{63E3A51B-2E45-2FA1-4998-01984A446B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2716" flipH="1">
            <a:off x="893761" y="2109938"/>
            <a:ext cx="617013" cy="359924"/>
          </a:xfrm>
          <a:prstGeom prst="rect">
            <a:avLst/>
          </a:prstGeom>
        </p:spPr>
      </p:pic>
      <p:pic>
        <p:nvPicPr>
          <p:cNvPr id="44" name="図 43" descr="衛星のcg&#10;&#10;中程度の精度で自動的に生成された説明">
            <a:extLst>
              <a:ext uri="{FF2B5EF4-FFF2-40B4-BE49-F238E27FC236}">
                <a16:creationId xmlns:a16="http://schemas.microsoft.com/office/drawing/2014/main" id="{EB140DC3-DFF5-AECF-48CB-8A74C707A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14832" flipH="1">
            <a:off x="1599272" y="2890537"/>
            <a:ext cx="617013" cy="359924"/>
          </a:xfrm>
          <a:prstGeom prst="rect">
            <a:avLst/>
          </a:prstGeom>
        </p:spPr>
      </p:pic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2AE100F7-7E32-7C1D-0B99-148C7C4F2BBD}"/>
              </a:ext>
            </a:extLst>
          </p:cNvPr>
          <p:cNvSpPr/>
          <p:nvPr/>
        </p:nvSpPr>
        <p:spPr>
          <a:xfrm>
            <a:off x="5486651" y="5413702"/>
            <a:ext cx="6597531" cy="1164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advantage of CAI-2 lunar calibration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High-frequency observation (almost every month)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dataset (over 5 years)</a:t>
            </a:r>
          </a:p>
        </p:txBody>
      </p:sp>
      <p:pic>
        <p:nvPicPr>
          <p:cNvPr id="46" name="図 45" descr="衛星のcg&#10;&#10;中程度の精度で自動的に生成された説明">
            <a:extLst>
              <a:ext uri="{FF2B5EF4-FFF2-40B4-BE49-F238E27FC236}">
                <a16:creationId xmlns:a16="http://schemas.microsoft.com/office/drawing/2014/main" id="{4C242127-DA95-931C-CBAD-1598728AB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21968" flipH="1">
            <a:off x="845958" y="6219561"/>
            <a:ext cx="617013" cy="359924"/>
          </a:xfrm>
          <a:prstGeom prst="rect">
            <a:avLst/>
          </a:prstGeom>
        </p:spPr>
      </p:pic>
      <p:pic>
        <p:nvPicPr>
          <p:cNvPr id="47" name="図 46" descr="衛星のcg&#10;&#10;中程度の精度で自動的に生成された説明">
            <a:extLst>
              <a:ext uri="{FF2B5EF4-FFF2-40B4-BE49-F238E27FC236}">
                <a16:creationId xmlns:a16="http://schemas.microsoft.com/office/drawing/2014/main" id="{5FD628FA-1CDE-FA5E-166A-544460D90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21968" flipH="1">
            <a:off x="831010" y="3599529"/>
            <a:ext cx="617013" cy="359924"/>
          </a:xfrm>
          <a:prstGeom prst="rect">
            <a:avLst/>
          </a:prstGeom>
        </p:spPr>
      </p:pic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BF6BF5D7-769D-1B34-587E-464F87A9B4ED}"/>
              </a:ext>
            </a:extLst>
          </p:cNvPr>
          <p:cNvCxnSpPr>
            <a:cxnSpLocks/>
          </p:cNvCxnSpPr>
          <p:nvPr/>
        </p:nvCxnSpPr>
        <p:spPr>
          <a:xfrm flipH="1">
            <a:off x="2431701" y="3066497"/>
            <a:ext cx="1164721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D553288C-FFC8-88A3-BFBC-ACA4A697DE89}"/>
              </a:ext>
            </a:extLst>
          </p:cNvPr>
          <p:cNvCxnSpPr>
            <a:cxnSpLocks/>
          </p:cNvCxnSpPr>
          <p:nvPr/>
        </p:nvCxnSpPr>
        <p:spPr>
          <a:xfrm flipV="1">
            <a:off x="3365921" y="5206175"/>
            <a:ext cx="0" cy="74574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12E5DF71-904A-22DD-4C0D-C973927D5926}"/>
              </a:ext>
            </a:extLst>
          </p:cNvPr>
          <p:cNvCxnSpPr>
            <a:cxnSpLocks/>
          </p:cNvCxnSpPr>
          <p:nvPr/>
        </p:nvCxnSpPr>
        <p:spPr>
          <a:xfrm>
            <a:off x="3482171" y="5290090"/>
            <a:ext cx="0" cy="704227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38BE4F66-AE2A-2E3B-BF65-71C04BCEE86F}"/>
              </a:ext>
            </a:extLst>
          </p:cNvPr>
          <p:cNvCxnSpPr>
            <a:cxnSpLocks/>
          </p:cNvCxnSpPr>
          <p:nvPr/>
        </p:nvCxnSpPr>
        <p:spPr>
          <a:xfrm flipV="1">
            <a:off x="3586377" y="5225251"/>
            <a:ext cx="10045" cy="74121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4E581382-E035-B278-71BD-E516D4C9EEF6}"/>
              </a:ext>
            </a:extLst>
          </p:cNvPr>
          <p:cNvCxnSpPr>
            <a:cxnSpLocks/>
          </p:cNvCxnSpPr>
          <p:nvPr/>
        </p:nvCxnSpPr>
        <p:spPr>
          <a:xfrm>
            <a:off x="3721481" y="5290090"/>
            <a:ext cx="0" cy="71877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2F289755-BE75-B39A-D717-77678A020EAA}"/>
              </a:ext>
            </a:extLst>
          </p:cNvPr>
          <p:cNvSpPr/>
          <p:nvPr/>
        </p:nvSpPr>
        <p:spPr>
          <a:xfrm>
            <a:off x="2427717" y="6150771"/>
            <a:ext cx="1148616" cy="9323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5EAD320F-91A4-CF83-8866-C9DA12CAC3E4}"/>
              </a:ext>
            </a:extLst>
          </p:cNvPr>
          <p:cNvSpPr/>
          <p:nvPr/>
        </p:nvSpPr>
        <p:spPr>
          <a:xfrm>
            <a:off x="2821010" y="6150770"/>
            <a:ext cx="322095" cy="932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B74D66D1-540E-700F-89A9-4094B61A5214}"/>
              </a:ext>
            </a:extLst>
          </p:cNvPr>
          <p:cNvSpPr txBox="1"/>
          <p:nvPr/>
        </p:nvSpPr>
        <p:spPr>
          <a:xfrm>
            <a:off x="2589435" y="6341448"/>
            <a:ext cx="155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~12 pixels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DEA6A671-6684-41F8-F342-65FFA23831E4}"/>
              </a:ext>
            </a:extLst>
          </p:cNvPr>
          <p:cNvSpPr/>
          <p:nvPr/>
        </p:nvSpPr>
        <p:spPr>
          <a:xfrm>
            <a:off x="3303346" y="3016033"/>
            <a:ext cx="1148616" cy="9323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C8CAE60-72E0-A2C8-9F14-D46A1398D2A8}"/>
              </a:ext>
            </a:extLst>
          </p:cNvPr>
          <p:cNvSpPr txBox="1"/>
          <p:nvPr/>
        </p:nvSpPr>
        <p:spPr>
          <a:xfrm>
            <a:off x="212862" y="1206421"/>
            <a:ext cx="117203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GOSAT-2 Lunar Calibrations are operated in two days around full moon (phase angle ~ ±7-8 [deg]).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FA493BCB-B882-013A-0D65-DEA9C2D2567E}"/>
              </a:ext>
            </a:extLst>
          </p:cNvPr>
          <p:cNvSpPr txBox="1"/>
          <p:nvPr/>
        </p:nvSpPr>
        <p:spPr>
          <a:xfrm>
            <a:off x="3236834" y="2746727"/>
            <a:ext cx="1390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Array detectors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BA21EC64-6EA2-FE5E-8C4C-022F53F31591}"/>
              </a:ext>
            </a:extLst>
          </p:cNvPr>
          <p:cNvSpPr txBox="1"/>
          <p:nvPr/>
        </p:nvSpPr>
        <p:spPr>
          <a:xfrm>
            <a:off x="2268450" y="5895761"/>
            <a:ext cx="1390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Array detectors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スライド番号プレースホルダー 1">
            <a:extLst>
              <a:ext uri="{FF2B5EF4-FFF2-40B4-BE49-F238E27FC236}">
                <a16:creationId xmlns:a16="http://schemas.microsoft.com/office/drawing/2014/main" id="{48B57F23-D129-1B7C-7D86-AB76AA708958}"/>
              </a:ext>
            </a:extLst>
          </p:cNvPr>
          <p:cNvSpPr txBox="1">
            <a:spLocks/>
          </p:cNvSpPr>
          <p:nvPr/>
        </p:nvSpPr>
        <p:spPr>
          <a:xfrm>
            <a:off x="9433169" y="6382730"/>
            <a:ext cx="2540000" cy="24622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fld id="{52491B9E-DD64-4F4E-BF49-B719B0785475}" type="slidenum">
              <a:rPr lang="ja-JP" altLang="en-US" sz="2800" smtClean="0">
                <a:solidFill>
                  <a:srgbClr val="008000"/>
                </a:solidFill>
              </a:rPr>
              <a:pPr algn="r"/>
              <a:t>8</a:t>
            </a:fld>
            <a:endParaRPr lang="ja-JP" altLang="en-US" sz="2800" dirty="0">
              <a:solidFill>
                <a:srgbClr val="008000"/>
              </a:solidFill>
            </a:endParaRPr>
          </a:p>
        </p:txBody>
      </p:sp>
      <p:sp>
        <p:nvSpPr>
          <p:cNvPr id="28" name="矢印: 右 27">
            <a:extLst>
              <a:ext uri="{FF2B5EF4-FFF2-40B4-BE49-F238E27FC236}">
                <a16:creationId xmlns:a16="http://schemas.microsoft.com/office/drawing/2014/main" id="{FD5027CF-4872-2154-C45D-A67F591C2127}"/>
              </a:ext>
            </a:extLst>
          </p:cNvPr>
          <p:cNvSpPr/>
          <p:nvPr/>
        </p:nvSpPr>
        <p:spPr>
          <a:xfrm flipH="1">
            <a:off x="5202690" y="2472037"/>
            <a:ext cx="655634" cy="3880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106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AA4ACE-167B-0627-0244-2FE300D09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/>
              <a:t>GOSAT-2/CAI-2 radiance degradation</a:t>
            </a:r>
            <a:endParaRPr kumimoji="1" lang="ja-JP" altLang="en-US" sz="36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61775BC-ADF7-9CF6-0BE0-190578E6F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871" y="4822209"/>
            <a:ext cx="3587519" cy="179306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E10FBE0-DBC4-5A8F-1ABF-8474A64EE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3997" y="4824904"/>
            <a:ext cx="3587519" cy="1793064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DC96140-8D04-D575-E92C-B4533742BFCF}"/>
              </a:ext>
            </a:extLst>
          </p:cNvPr>
          <p:cNvSpPr/>
          <p:nvPr/>
        </p:nvSpPr>
        <p:spPr>
          <a:xfrm>
            <a:off x="1771251" y="4690664"/>
            <a:ext cx="1244489" cy="297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058863D-D7AE-AA97-F97E-0D8D8E6C01EC}"/>
              </a:ext>
            </a:extLst>
          </p:cNvPr>
          <p:cNvSpPr/>
          <p:nvPr/>
        </p:nvSpPr>
        <p:spPr>
          <a:xfrm>
            <a:off x="5141124" y="4690665"/>
            <a:ext cx="1244489" cy="297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47">
            <a:extLst>
              <a:ext uri="{FF2B5EF4-FFF2-40B4-BE49-F238E27FC236}">
                <a16:creationId xmlns:a16="http://schemas.microsoft.com/office/drawing/2014/main" id="{E417BB7A-02C8-CE32-E027-CFBC237AAD3A}"/>
              </a:ext>
            </a:extLst>
          </p:cNvPr>
          <p:cNvSpPr txBox="1"/>
          <p:nvPr/>
        </p:nvSpPr>
        <p:spPr>
          <a:xfrm>
            <a:off x="1481845" y="4662107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i="1" u="sng" dirty="0"/>
              <a:t>B01</a:t>
            </a:r>
            <a:r>
              <a:rPr lang="en-US" altLang="ja-JP" i="1" u="sng" dirty="0"/>
              <a:t>(0.339</a:t>
            </a:r>
            <a:r>
              <a:rPr lang="en-US" altLang="ja-JP" sz="1800" u="sng" dirty="0"/>
              <a:t>μm</a:t>
            </a:r>
            <a:r>
              <a:rPr lang="en-US" altLang="ja-JP" i="1" u="sng" dirty="0"/>
              <a:t>)</a:t>
            </a:r>
            <a:endParaRPr kumimoji="1" lang="ja-JP" altLang="en-US" i="1" u="sng" dirty="0"/>
          </a:p>
        </p:txBody>
      </p:sp>
      <p:sp>
        <p:nvSpPr>
          <p:cNvPr id="15" name="テキスト ボックス 47">
            <a:extLst>
              <a:ext uri="{FF2B5EF4-FFF2-40B4-BE49-F238E27FC236}">
                <a16:creationId xmlns:a16="http://schemas.microsoft.com/office/drawing/2014/main" id="{F4CF47AA-4582-C92C-A142-DA0671044568}"/>
              </a:ext>
            </a:extLst>
          </p:cNvPr>
          <p:cNvSpPr txBox="1"/>
          <p:nvPr/>
        </p:nvSpPr>
        <p:spPr>
          <a:xfrm>
            <a:off x="4806972" y="4665515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i="1" u="sng" dirty="0"/>
              <a:t>B02</a:t>
            </a:r>
            <a:r>
              <a:rPr lang="en-US" altLang="ja-JP" i="1" u="sng" dirty="0"/>
              <a:t>(0.441</a:t>
            </a:r>
            <a:r>
              <a:rPr lang="en-US" altLang="ja-JP" sz="1800" u="sng" dirty="0"/>
              <a:t>μm</a:t>
            </a:r>
            <a:r>
              <a:rPr lang="en-US" altLang="ja-JP" i="1" u="sng" dirty="0"/>
              <a:t>)</a:t>
            </a:r>
            <a:endParaRPr kumimoji="1" lang="ja-JP" altLang="en-US" i="1" u="sng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70BA424-C650-2756-F309-C28DF3E3654E}"/>
              </a:ext>
            </a:extLst>
          </p:cNvPr>
          <p:cNvSpPr txBox="1"/>
          <p:nvPr/>
        </p:nvSpPr>
        <p:spPr>
          <a:xfrm rot="16200000">
            <a:off x="-107922" y="5580241"/>
            <a:ext cx="111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/>
              <a:t>OBS/SIM</a:t>
            </a:r>
            <a:endParaRPr kumimoji="1" lang="ja-JP" altLang="en-US" sz="12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1B8EA4B-58EB-F11A-F1F9-016E14063957}"/>
              </a:ext>
            </a:extLst>
          </p:cNvPr>
          <p:cNvSpPr txBox="1"/>
          <p:nvPr/>
        </p:nvSpPr>
        <p:spPr>
          <a:xfrm rot="16200000">
            <a:off x="3296464" y="5580242"/>
            <a:ext cx="111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/>
              <a:t>OBS/SIM</a:t>
            </a:r>
            <a:endParaRPr kumimoji="1" lang="ja-JP" altLang="en-US" sz="1200" dirty="0"/>
          </a:p>
        </p:txBody>
      </p:sp>
      <p:pic>
        <p:nvPicPr>
          <p:cNvPr id="18" name="図 17" descr="グラフ, 折れ線グラフ&#10;&#10;自動的に生成された説明">
            <a:extLst>
              <a:ext uri="{FF2B5EF4-FFF2-40B4-BE49-F238E27FC236}">
                <a16:creationId xmlns:a16="http://schemas.microsoft.com/office/drawing/2014/main" id="{8F22C87C-ED51-0DF0-8398-EA8DA24E81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55" y="1809586"/>
            <a:ext cx="3399565" cy="2549674"/>
          </a:xfrm>
          <a:prstGeom prst="rect">
            <a:avLst/>
          </a:prstGeom>
        </p:spPr>
      </p:pic>
      <p:pic>
        <p:nvPicPr>
          <p:cNvPr id="19" name="図 18" descr="グラフ, 折れ線グラフ&#10;&#10;自動的に生成された説明">
            <a:extLst>
              <a:ext uri="{FF2B5EF4-FFF2-40B4-BE49-F238E27FC236}">
                <a16:creationId xmlns:a16="http://schemas.microsoft.com/office/drawing/2014/main" id="{AB836E25-C40E-D58A-7B16-AD8A35AD44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066" y="1809586"/>
            <a:ext cx="3399565" cy="2549674"/>
          </a:xfrm>
          <a:prstGeom prst="rect">
            <a:avLst/>
          </a:prstGeom>
        </p:spPr>
      </p:pic>
      <p:sp>
        <p:nvSpPr>
          <p:cNvPr id="20" name="テキスト ボックス 35">
            <a:extLst>
              <a:ext uri="{FF2B5EF4-FFF2-40B4-BE49-F238E27FC236}">
                <a16:creationId xmlns:a16="http://schemas.microsoft.com/office/drawing/2014/main" id="{0A0CFFB8-1B3A-EB5A-95EC-DA83C946B144}"/>
              </a:ext>
            </a:extLst>
          </p:cNvPr>
          <p:cNvSpPr txBox="1"/>
          <p:nvPr/>
        </p:nvSpPr>
        <p:spPr>
          <a:xfrm>
            <a:off x="4526227" y="1493231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i="1" u="sng" dirty="0"/>
              <a:t>B06-B10</a:t>
            </a:r>
            <a:endParaRPr kumimoji="1" lang="ja-JP" altLang="en-US" i="1" u="sng" dirty="0"/>
          </a:p>
        </p:txBody>
      </p:sp>
      <p:sp>
        <p:nvSpPr>
          <p:cNvPr id="21" name="テキスト ボックス 47">
            <a:extLst>
              <a:ext uri="{FF2B5EF4-FFF2-40B4-BE49-F238E27FC236}">
                <a16:creationId xmlns:a16="http://schemas.microsoft.com/office/drawing/2014/main" id="{ED621814-FBAA-9E13-CA24-2C0461926791}"/>
              </a:ext>
            </a:extLst>
          </p:cNvPr>
          <p:cNvSpPr txBox="1"/>
          <p:nvPr/>
        </p:nvSpPr>
        <p:spPr>
          <a:xfrm>
            <a:off x="1346534" y="1499160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i="1" u="sng" dirty="0"/>
              <a:t>B01-B05</a:t>
            </a:r>
            <a:endParaRPr kumimoji="1" lang="ja-JP" altLang="en-US" i="1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A2EED54-EB8B-3E8A-7007-54A800B919A6}"/>
              </a:ext>
            </a:extLst>
          </p:cNvPr>
          <p:cNvSpPr txBox="1"/>
          <p:nvPr/>
        </p:nvSpPr>
        <p:spPr>
          <a:xfrm>
            <a:off x="1346534" y="3046408"/>
            <a:ext cx="1322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B01(</a:t>
            </a:r>
            <a:r>
              <a:rPr lang="en-US" altLang="ja-JP" sz="1400" dirty="0"/>
              <a:t>0.339μm</a:t>
            </a:r>
            <a:r>
              <a:rPr kumimoji="1" lang="en-US" altLang="ja-JP" sz="1400" dirty="0"/>
              <a:t>)</a:t>
            </a:r>
            <a:endParaRPr kumimoji="1" lang="ja-JP" altLang="en-US" sz="14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8DB5B9D-5B4F-02F2-CCBE-F3DE39DDFA37}"/>
              </a:ext>
            </a:extLst>
          </p:cNvPr>
          <p:cNvSpPr txBox="1"/>
          <p:nvPr/>
        </p:nvSpPr>
        <p:spPr>
          <a:xfrm>
            <a:off x="4810646" y="2664942"/>
            <a:ext cx="1533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B06(</a:t>
            </a:r>
            <a:r>
              <a:rPr lang="en-US" altLang="ja-JP" sz="1400" dirty="0"/>
              <a:t>0.377μm</a:t>
            </a:r>
            <a:r>
              <a:rPr kumimoji="1" lang="en-US" altLang="ja-JP" sz="1400" dirty="0"/>
              <a:t>)</a:t>
            </a:r>
            <a:endParaRPr kumimoji="1" lang="ja-JP" altLang="en-US" sz="14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7A7519B-66D7-3258-CFDF-948DCD9643A5}"/>
              </a:ext>
            </a:extLst>
          </p:cNvPr>
          <p:cNvSpPr txBox="1"/>
          <p:nvPr/>
        </p:nvSpPr>
        <p:spPr>
          <a:xfrm>
            <a:off x="6333573" y="2495547"/>
            <a:ext cx="1533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B07(</a:t>
            </a:r>
            <a:r>
              <a:rPr lang="en-US" altLang="ja-JP" sz="1400" dirty="0"/>
              <a:t>0.546μm</a:t>
            </a:r>
            <a:r>
              <a:rPr kumimoji="1" lang="en-US" altLang="ja-JP" sz="1400" dirty="0"/>
              <a:t>)</a:t>
            </a:r>
            <a:endParaRPr kumimoji="1" lang="ja-JP" altLang="en-US" sz="14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AEBE658-FB18-1D99-2F00-51DF8F006D50}"/>
              </a:ext>
            </a:extLst>
          </p:cNvPr>
          <p:cNvSpPr txBox="1"/>
          <p:nvPr/>
        </p:nvSpPr>
        <p:spPr>
          <a:xfrm>
            <a:off x="2523657" y="2620546"/>
            <a:ext cx="1322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B02(</a:t>
            </a:r>
            <a:r>
              <a:rPr lang="en-US" altLang="ja-JP" sz="1400" dirty="0"/>
              <a:t>0.441μm</a:t>
            </a:r>
            <a:r>
              <a:rPr kumimoji="1" lang="en-US" altLang="ja-JP" sz="1400" dirty="0"/>
              <a:t>)</a:t>
            </a:r>
            <a:endParaRPr kumimoji="1" lang="ja-JP" altLang="en-US" sz="14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CD70123-71AE-64FD-AE2D-0349320ED55A}"/>
              </a:ext>
            </a:extLst>
          </p:cNvPr>
          <p:cNvSpPr txBox="1"/>
          <p:nvPr/>
        </p:nvSpPr>
        <p:spPr>
          <a:xfrm>
            <a:off x="298648" y="1135782"/>
            <a:ext cx="8477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■</a:t>
            </a:r>
            <a:r>
              <a:rPr lang="en-US" altLang="ja-JP" sz="2000" b="1" dirty="0"/>
              <a:t>Radiance degradation curve estimated from Lunar calibration</a:t>
            </a:r>
            <a:endParaRPr kumimoji="1" lang="ja-JP" altLang="en-US" sz="2000" b="1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8E72AA1-919C-55BF-0097-3935E322022E}"/>
              </a:ext>
            </a:extLst>
          </p:cNvPr>
          <p:cNvSpPr txBox="1"/>
          <p:nvPr/>
        </p:nvSpPr>
        <p:spPr>
          <a:xfrm>
            <a:off x="321772" y="4359260"/>
            <a:ext cx="1171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■</a:t>
            </a:r>
            <a:r>
              <a:rPr lang="en-US" altLang="ja-JP" sz="2000" b="1" dirty="0"/>
              <a:t>Radiance degradation factor combined with Lunar calibration and Vicarious calibrations</a:t>
            </a:r>
            <a:endParaRPr kumimoji="1" lang="ja-JP" altLang="en-US" sz="2000" b="1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3AAB7F0-DAAB-CAD6-60BE-2744AE2077A3}"/>
              </a:ext>
            </a:extLst>
          </p:cNvPr>
          <p:cNvSpPr txBox="1"/>
          <p:nvPr/>
        </p:nvSpPr>
        <p:spPr>
          <a:xfrm>
            <a:off x="6662694" y="4805718"/>
            <a:ext cx="53769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buFont typeface="+mj-ea"/>
              <a:buAutoNum type="circleNumDbPlain"/>
            </a:pP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Vicarious calibration results that evaluated at the Railroad Valley, USA</a:t>
            </a:r>
          </a:p>
          <a:p>
            <a:pPr marL="914400" lvl="1" indent="-457200">
              <a:buFont typeface="+mj-ea"/>
              <a:buAutoNum type="circleNumDbPlain"/>
            </a:pPr>
            <a:r>
              <a:rPr lang="en-US" altLang="ja-JP" dirty="0">
                <a:solidFill>
                  <a:srgbClr val="007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Cross-calibration results using other satellite data(ex. VIIRS)</a:t>
            </a:r>
          </a:p>
          <a:p>
            <a:pPr marL="914400" lvl="1" indent="-457200">
              <a:buFont typeface="+mj-ea"/>
              <a:buAutoNum type="circleNumDbPlain"/>
            </a:pPr>
            <a:r>
              <a:rPr lang="en-US" altLang="ja-JP" dirty="0">
                <a:solidFill>
                  <a:srgbClr val="0432F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Degradation curve estimated from Lunar Calibration results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E73B817-F783-2F93-F8BB-CED27CA0081F}"/>
              </a:ext>
            </a:extLst>
          </p:cNvPr>
          <p:cNvSpPr txBox="1"/>
          <p:nvPr/>
        </p:nvSpPr>
        <p:spPr>
          <a:xfrm>
            <a:off x="7658100" y="1901125"/>
            <a:ext cx="425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 shorter wavelength bands have larger degradation.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スライド番号プレースホルダー 1">
            <a:extLst>
              <a:ext uri="{FF2B5EF4-FFF2-40B4-BE49-F238E27FC236}">
                <a16:creationId xmlns:a16="http://schemas.microsoft.com/office/drawing/2014/main" id="{178FA134-A7C7-BD84-409B-23EBB7C5B426}"/>
              </a:ext>
            </a:extLst>
          </p:cNvPr>
          <p:cNvSpPr txBox="1">
            <a:spLocks/>
          </p:cNvSpPr>
          <p:nvPr/>
        </p:nvSpPr>
        <p:spPr>
          <a:xfrm>
            <a:off x="9433169" y="6382730"/>
            <a:ext cx="2540000" cy="24622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fld id="{52491B9E-DD64-4F4E-BF49-B719B0785475}" type="slidenum">
              <a:rPr lang="ja-JP" altLang="en-US" sz="2800" smtClean="0">
                <a:solidFill>
                  <a:srgbClr val="008000"/>
                </a:solidFill>
              </a:rPr>
              <a:pPr algn="r"/>
              <a:t>9</a:t>
            </a:fld>
            <a:endParaRPr lang="ja-JP" alt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45636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8659</TotalTime>
  <Words>1443</Words>
  <Application>Microsoft Office PowerPoint</Application>
  <PresentationFormat>ワイド画面</PresentationFormat>
  <Paragraphs>330</Paragraphs>
  <Slides>16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5" baseType="lpstr">
      <vt:lpstr>Meiryo UI</vt:lpstr>
      <vt:lpstr>明朝</vt:lpstr>
      <vt:lpstr>游ゴシック</vt:lpstr>
      <vt:lpstr>游ゴシック Light</vt:lpstr>
      <vt:lpstr>Arial</vt:lpstr>
      <vt:lpstr>Calibri</vt:lpstr>
      <vt:lpstr>Symbol</vt:lpstr>
      <vt:lpstr>Wingdings</vt:lpstr>
      <vt:lpstr>デザインの設定</vt:lpstr>
      <vt:lpstr>GOSAT and GOSAT-2 update</vt:lpstr>
      <vt:lpstr>GOSAT and GOSAT-2 satellites</vt:lpstr>
      <vt:lpstr>GOSAT and GOSAT-2 status</vt:lpstr>
      <vt:lpstr>Calibration strategy</vt:lpstr>
      <vt:lpstr>GOSAT solar diffuser calibration  as on-orbit main calibrator</vt:lpstr>
      <vt:lpstr>GOSAT-2/FTS-2 lunar calibration  as on-orbit main calibrator</vt:lpstr>
      <vt:lpstr>GOSAT/FTS-2 radiance degradation</vt:lpstr>
      <vt:lpstr>GOSAT-2/CAI-2 lunar calibration</vt:lpstr>
      <vt:lpstr>GOSAT-2/CAI-2 radiance degradation</vt:lpstr>
      <vt:lpstr>International collaboration for GHG sensors calibration </vt:lpstr>
      <vt:lpstr>Railroad Valley target by 5 GHG sensors</vt:lpstr>
      <vt:lpstr>RRV vicarious calibration for GHG sensors</vt:lpstr>
      <vt:lpstr>Vicarious calibration for GHG sensors </vt:lpstr>
      <vt:lpstr>Intercomparison of GHG sensors simultaneous measurements at RRV</vt:lpstr>
      <vt:lpstr>Intercomparison of GOSAT and GOSAT-2 at simultaneous observations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塩見　慶</dc:creator>
  <cp:lastModifiedBy>塩見　慶</cp:lastModifiedBy>
  <cp:revision>126</cp:revision>
  <dcterms:created xsi:type="dcterms:W3CDTF">2021-06-03T07:23:24Z</dcterms:created>
  <dcterms:modified xsi:type="dcterms:W3CDTF">2024-03-13T08:47:33Z</dcterms:modified>
</cp:coreProperties>
</file>