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  <p:sldMasterId id="2147483809" r:id="rId2"/>
    <p:sldMasterId id="2147483828" r:id="rId3"/>
  </p:sldMasterIdLst>
  <p:notesMasterIdLst>
    <p:notesMasterId r:id="rId26"/>
  </p:notesMasterIdLst>
  <p:handoutMasterIdLst>
    <p:handoutMasterId r:id="rId27"/>
  </p:handoutMasterIdLst>
  <p:sldIdLst>
    <p:sldId id="508" r:id="rId4"/>
    <p:sldId id="734" r:id="rId5"/>
    <p:sldId id="690" r:id="rId6"/>
    <p:sldId id="769" r:id="rId7"/>
    <p:sldId id="771" r:id="rId8"/>
    <p:sldId id="756" r:id="rId9"/>
    <p:sldId id="758" r:id="rId10"/>
    <p:sldId id="759" r:id="rId11"/>
    <p:sldId id="778" r:id="rId12"/>
    <p:sldId id="774" r:id="rId13"/>
    <p:sldId id="795" r:id="rId14"/>
    <p:sldId id="761" r:id="rId15"/>
    <p:sldId id="782" r:id="rId16"/>
    <p:sldId id="786" r:id="rId17"/>
    <p:sldId id="788" r:id="rId18"/>
    <p:sldId id="789" r:id="rId19"/>
    <p:sldId id="791" r:id="rId20"/>
    <p:sldId id="783" r:id="rId21"/>
    <p:sldId id="784" r:id="rId22"/>
    <p:sldId id="785" r:id="rId23"/>
    <p:sldId id="781" r:id="rId24"/>
    <p:sldId id="730" r:id="rId25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cept_Readme" id="{D4E4108F-8D52-C24F-BD48-C5B3E3415B20}">
          <p14:sldIdLst/>
        </p14:section>
        <p14:section name="Presentation" id="{F50E7A29-14EC-A74C-8115-EFF96D771BD2}">
          <p14:sldIdLst>
            <p14:sldId id="508"/>
            <p14:sldId id="734"/>
            <p14:sldId id="690"/>
            <p14:sldId id="769"/>
            <p14:sldId id="771"/>
            <p14:sldId id="756"/>
            <p14:sldId id="758"/>
            <p14:sldId id="759"/>
            <p14:sldId id="778"/>
            <p14:sldId id="774"/>
            <p14:sldId id="795"/>
            <p14:sldId id="761"/>
            <p14:sldId id="782"/>
            <p14:sldId id="786"/>
            <p14:sldId id="788"/>
            <p14:sldId id="789"/>
            <p14:sldId id="791"/>
            <p14:sldId id="783"/>
            <p14:sldId id="784"/>
            <p14:sldId id="785"/>
            <p14:sldId id="781"/>
            <p14:sldId id="7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159">
          <p15:clr>
            <a:srgbClr val="A4A3A4"/>
          </p15:clr>
        </p15:guide>
        <p15:guide id="4" orient="horz" pos="20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29B1AE"/>
    <a:srgbClr val="0000FF"/>
    <a:srgbClr val="FF9900"/>
    <a:srgbClr val="71B9F5"/>
    <a:srgbClr val="4C72B0"/>
    <a:srgbClr val="DC814E"/>
    <a:srgbClr val="53A766"/>
    <a:srgbClr val="1F4E7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4" autoAdjust="0"/>
    <p:restoredTop sz="96083" autoAdjust="0"/>
  </p:normalViewPr>
  <p:slideViewPr>
    <p:cSldViewPr snapToGrid="0" snapToObjects="1" showGuides="1">
      <p:cViewPr varScale="1">
        <p:scale>
          <a:sx n="41" d="100"/>
          <a:sy n="41" d="100"/>
        </p:scale>
        <p:origin x="381" y="48"/>
      </p:cViewPr>
      <p:guideLst>
        <p:guide orient="horz" pos="2432"/>
        <p:guide pos="3863"/>
        <p:guide orient="horz" pos="2159"/>
        <p:guide orient="horz" pos="2092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648" y="7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7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300"/>
            </a:lvl1pPr>
          </a:lstStyle>
          <a:p>
            <a:fld id="{F129428B-5C55-4E2F-90CE-89169BB93B79}" type="datetimeFigureOut">
              <a:rPr lang="ko-KR" altLang="en-US" smtClean="0"/>
              <a:t>2024-03-12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7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300"/>
            </a:lvl1pPr>
          </a:lstStyle>
          <a:p>
            <a:fld id="{20DE513C-5E9E-4C4C-8B03-EE0260E7E2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990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7" y="0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300"/>
            </a:lvl1pPr>
          </a:lstStyle>
          <a:p>
            <a:fld id="{344847AB-3B75-FF4A-B0A2-6BEB5C2F7506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3"/>
            <a:ext cx="7941310" cy="2676585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7" y="6456612"/>
            <a:ext cx="4301544" cy="341064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300"/>
            </a:lvl1pPr>
          </a:lstStyle>
          <a:p>
            <a:fld id="{0DB9A84A-733A-0C47-AC2B-F0C70F83A7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9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2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6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DB9A84A-733A-0C47-AC2B-F0C70F83A7E9}" type="slidenum">
              <a:rPr lang="en-US"/>
              <a:pPr lvl="0"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8.gi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  <p:grpSp>
        <p:nvGrpSpPr>
          <p:cNvPr id="23" name="그룹 22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08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41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95210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9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54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1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520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4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760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668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8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sp>
        <p:nvSpPr>
          <p:cNvPr id="1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58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3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36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789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984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1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8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84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22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567901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3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/>
              <a:pPr algn="ctr"/>
              <a:t>‹#›</a:t>
            </a:fld>
            <a:endParaRPr lang="ko-KR" altLang="en-US" dirty="0"/>
          </a:p>
        </p:txBody>
      </p:sp>
      <p:grpSp>
        <p:nvGrpSpPr>
          <p:cNvPr id="22" name="그룹 2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7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255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65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그룹 5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681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450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9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7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/>
              <a:t>국립환경과학원</a:t>
            </a:r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80" y="21631"/>
            <a:ext cx="3548180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8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제  목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831732" y="6577360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61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CBE9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831732" y="6577360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3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22" name="그룹 21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2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655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951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9417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144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5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5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76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95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18000" contrast="-15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58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356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95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6" name="그룹 15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140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0865" y="6522613"/>
            <a:ext cx="2743200" cy="280233"/>
          </a:xfrm>
          <a:prstGeom prst="rect">
            <a:avLst/>
          </a:prstGeom>
        </p:spPr>
        <p:txBody>
          <a:bodyPr/>
          <a:lstStyle/>
          <a:p>
            <a:pPr algn="ctr"/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그룹 5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395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0867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551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chemeClr val="accent3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순서도: 문서 15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17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24400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6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4716883" y="623769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10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그룹 16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3" name="그룹 12"/>
          <p:cNvGrpSpPr>
            <a:grpSpLocks noChangeAspect="1"/>
          </p:cNvGrpSpPr>
          <p:nvPr userDrawn="1"/>
        </p:nvGrpSpPr>
        <p:grpSpPr>
          <a:xfrm>
            <a:off x="9685114" y="6282729"/>
            <a:ext cx="2538970" cy="547143"/>
            <a:chOff x="2261630" y="1588458"/>
            <a:chExt cx="3058997" cy="659208"/>
          </a:xfrm>
        </p:grpSpPr>
        <p:pic>
          <p:nvPicPr>
            <p:cNvPr id="19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825904" y="21810"/>
            <a:ext cx="2538970" cy="547143"/>
            <a:chOff x="2261630" y="1588458"/>
            <a:chExt cx="3058997" cy="65920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432"/>
            <a:stretch/>
          </p:blipFill>
          <p:spPr>
            <a:xfrm>
              <a:off x="2261630" y="1707006"/>
              <a:ext cx="777929" cy="5406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450380" y="1588458"/>
              <a:ext cx="870247" cy="31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1" baseline="0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1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2875738" y="1691443"/>
              <a:ext cx="2415513" cy="51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i="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</a:rPr>
                <a:t>National Institute of Environmental Research</a:t>
              </a:r>
              <a:endParaRPr lang="ko-KR" altLang="en-US" sz="11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</a:endParaRPr>
            </a:p>
          </p:txBody>
        </p:sp>
      </p:grp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51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2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64" r:id="rId2"/>
    <p:sldLayoutId id="2147483755" r:id="rId3"/>
    <p:sldLayoutId id="2147483808" r:id="rId4"/>
    <p:sldLayoutId id="2147483766" r:id="rId5"/>
    <p:sldLayoutId id="2147483802" r:id="rId6"/>
    <p:sldLayoutId id="2147483799" r:id="rId7"/>
    <p:sldLayoutId id="2147483803" r:id="rId8"/>
    <p:sldLayoutId id="2147483752" r:id="rId9"/>
    <p:sldLayoutId id="2147483804" r:id="rId10"/>
    <p:sldLayoutId id="2147483800" r:id="rId11"/>
    <p:sldLayoutId id="2147483805" r:id="rId12"/>
    <p:sldLayoutId id="2147483736" r:id="rId13"/>
    <p:sldLayoutId id="2147483768" r:id="rId14"/>
    <p:sldLayoutId id="2147483769" r:id="rId15"/>
    <p:sldLayoutId id="2147483767" r:id="rId16"/>
    <p:sldLayoutId id="2147483770" r:id="rId17"/>
    <p:sldLayoutId id="2147483753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1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ti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8" descr="bg_icon_2.png">
            <a:extLst>
              <a:ext uri="{FF2B5EF4-FFF2-40B4-BE49-F238E27FC236}">
                <a16:creationId xmlns:a16="http://schemas.microsoft.com/office/drawing/2014/main" id="{E50D1B28-A838-E340-BFC7-11B9311E5D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FC3E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697" y="1783843"/>
            <a:ext cx="579634" cy="564380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6637136" y="4923938"/>
            <a:ext cx="1801405" cy="679359"/>
            <a:chOff x="6580594" y="4688502"/>
            <a:chExt cx="2234959" cy="842865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1642" y1="14857" x2="21642" y2="14857"/>
                          <a14:foregroundMark x1="73881" y1="37143" x2="73881" y2="37143"/>
                          <a14:foregroundMark x1="90672" y1="36000" x2="90672" y2="36000"/>
                          <a14:foregroundMark x1="69030" y1="54857" x2="69030" y2="54857"/>
                          <a14:foregroundMark x1="52985" y1="38857" x2="52985" y2="38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706" y="4688502"/>
              <a:ext cx="1113847" cy="72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4263" y1="56061" x2="24263" y2="56061"/>
                          <a14:foregroundMark x1="36054" y1="49242" x2="36054" y2="49242"/>
                          <a14:foregroundMark x1="61678" y1="45455" x2="61678" y2="45455"/>
                          <a14:foregroundMark x1="85261" y1="44697" x2="85261" y2="446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594" y="5027666"/>
              <a:ext cx="1678036" cy="50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63048" y="4339238"/>
            <a:ext cx="1122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u="sng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Kyunghwa</a:t>
            </a:r>
            <a:r>
              <a:rPr lang="en-US" altLang="ko-KR" b="1" u="sng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Lee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Jaehoon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Jeong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Jeonghyeon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Seo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Mijeong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Kim,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Dongwon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Lee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8F911-9833-B847-B079-6E214E133707}"/>
              </a:ext>
            </a:extLst>
          </p:cNvPr>
          <p:cNvSpPr txBox="1"/>
          <p:nvPr/>
        </p:nvSpPr>
        <p:spPr>
          <a:xfrm>
            <a:off x="322313" y="1587466"/>
            <a:ext cx="10892855" cy="1231106"/>
          </a:xfrm>
          <a:prstGeom prst="rect">
            <a:avLst/>
          </a:prstGeom>
          <a:noFill/>
          <a:effectLst>
            <a:outerShdw blurRad="127000" dist="114300" dir="2700000" algn="ctr" rotWithShape="0">
              <a:srgbClr val="000000">
                <a:alpha val="22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5400" b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tillium Light" charset="0"/>
              </a:defRPr>
            </a:lvl1pPr>
          </a:lstStyle>
          <a:p>
            <a:pPr algn="ctr"/>
            <a:r>
              <a:rPr lang="en-US" altLang="ko-KR" sz="4000" spc="-3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Status of Geostationary Environment Monitoring Spectrometer (GEMS)</a:t>
            </a:r>
          </a:p>
        </p:txBody>
      </p:sp>
      <p:pic>
        <p:nvPicPr>
          <p:cNvPr id="2" name="그림 1" descr="환경위성센터_대표PPT_v10_영어_활용부분만 - PowerPoint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23827" r="27272" b="69877"/>
          <a:stretch/>
        </p:blipFill>
        <p:spPr>
          <a:xfrm>
            <a:off x="6825574" y="35926"/>
            <a:ext cx="5274733" cy="605255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 rot="2700000">
            <a:off x="9648244" y="4384190"/>
            <a:ext cx="441622" cy="1079496"/>
            <a:chOff x="5330537" y="4825685"/>
            <a:chExt cx="561995" cy="1373735"/>
          </a:xfrm>
        </p:grpSpPr>
        <p:sp>
          <p:nvSpPr>
            <p:cNvPr id="14" name="직사각형 13"/>
            <p:cNvSpPr/>
            <p:nvPr/>
          </p:nvSpPr>
          <p:spPr>
            <a:xfrm>
              <a:off x="5440300" y="5864538"/>
              <a:ext cx="452232" cy="334882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15" name="직선 연결선 14"/>
            <p:cNvCxnSpPr>
              <a:stCxn id="14" idx="0"/>
            </p:cNvCxnSpPr>
            <p:nvPr/>
          </p:nvCxnSpPr>
          <p:spPr>
            <a:xfrm rot="18900000" flipV="1">
              <a:off x="5610164" y="5728732"/>
              <a:ext cx="264999" cy="49341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5535561" y="5645291"/>
              <a:ext cx="146636" cy="226289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직사각형 16"/>
            <p:cNvSpPr/>
            <p:nvPr/>
          </p:nvSpPr>
          <p:spPr>
            <a:xfrm rot="16200000">
              <a:off x="5258233" y="5034729"/>
              <a:ext cx="816370" cy="398281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5467276" y="5444385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5458544" y="5225167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5467276" y="5023414"/>
              <a:ext cx="39828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직사각형 20"/>
            <p:cNvSpPr/>
            <p:nvPr/>
          </p:nvSpPr>
          <p:spPr>
            <a:xfrm>
              <a:off x="5330537" y="5864539"/>
              <a:ext cx="115200" cy="12062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330537" y="5986690"/>
              <a:ext cx="115200" cy="120625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6697" y="3170499"/>
            <a:ext cx="653803" cy="6538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2411" y="0"/>
            <a:ext cx="7586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2024 Global Space-based Inter-Calibration System (GSICS) Annual Meeting</a:t>
            </a:r>
            <a:endParaRPr lang="en-US" altLang="ko-KR" sz="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602" y="4639112"/>
            <a:ext cx="598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Environmental Satellite Center (ESC)</a:t>
            </a:r>
            <a:endParaRPr lang="en-US" altLang="ko-KR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  <a:p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National Institute of Environmental Research (NIER)</a:t>
            </a:r>
            <a:endParaRPr lang="en-US" altLang="ko-KR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3048" y="5441117"/>
            <a:ext cx="1122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Myoung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-Hwan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Ahn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Mina Kang,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Mijin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Eo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, </a:t>
            </a:r>
            <a:r>
              <a:rPr lang="en-US" altLang="ko-KR" b="1" spc="-6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Yeeun</a:t>
            </a:r>
            <a:r>
              <a:rPr lang="en-US" altLang="ko-KR" b="1" spc="-6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Lee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6602" y="5740991"/>
            <a:ext cx="598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Climate and Energy Systems Engineering/Social Economy </a:t>
            </a:r>
          </a:p>
          <a:p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Ewha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</a:t>
            </a:r>
            <a:r>
              <a:rPr lang="en-US" altLang="ko-KR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Womans</a:t>
            </a:r>
            <a:r>
              <a:rPr lang="en-US" altLang="ko-KR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 University</a:t>
            </a:r>
            <a:endParaRPr lang="en-US" altLang="ko-KR" sz="7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아메리카노M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9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10</a:t>
            </a:fld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104123" y="1564682"/>
            <a:ext cx="343930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WSD (APR 2020 – JAN 2024)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5"/>
          <a:stretch/>
        </p:blipFill>
        <p:spPr>
          <a:xfrm>
            <a:off x="703943" y="1953616"/>
            <a:ext cx="2700000" cy="445088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33" y="4276726"/>
            <a:ext cx="4111975" cy="213280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33" y="2086475"/>
            <a:ext cx="4111975" cy="213280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92" y="4276726"/>
            <a:ext cx="4111975" cy="213280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92" y="2086475"/>
            <a:ext cx="4111975" cy="2132806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59632" y="2264541"/>
            <a:ext cx="838041" cy="33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N, 300nm</a:t>
            </a:r>
            <a:endParaRPr lang="ko-KR" altLang="en-US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929259" y="6013763"/>
            <a:ext cx="838041" cy="33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S, 500nm</a:t>
            </a:r>
            <a:endParaRPr lang="ko-KR" altLang="en-US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</p:spTree>
    <p:extLst>
      <p:ext uri="{BB962C8B-B14F-4D97-AF65-F5344CB8AC3E}">
        <p14:creationId xmlns:p14="http://schemas.microsoft.com/office/powerpoint/2010/main" val="139754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2" y="1564682"/>
            <a:ext cx="7867861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Integrated signals over whole CCD for solar irradiance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063E470-B498-4835-9095-8E0AD6A55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82" y="1992313"/>
            <a:ext cx="5520001" cy="4140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11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411325" y="2003447"/>
            <a:ext cx="9839462" cy="4225337"/>
            <a:chOff x="411325" y="2003447"/>
            <a:chExt cx="9839462" cy="4225337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CDCC82A-6E69-44F2-8136-E0EC04A67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25" y="2003447"/>
              <a:ext cx="5520000" cy="414000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263011" y="5187984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WSD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RSD</a:t>
              </a:r>
              <a:endParaRPr lang="ko-KR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733568" y="5187984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WSD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RSD</a:t>
              </a:r>
              <a:endParaRPr lang="ko-KR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4191754" y="5884752"/>
              <a:ext cx="588476" cy="344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9662311" y="5884752"/>
              <a:ext cx="588476" cy="344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5468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Telemetry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C03CCEB-7997-051F-718F-809B691E2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88" y="2728176"/>
            <a:ext cx="4719506" cy="353915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A1A89AA-8B5D-ABC9-0F5B-B11BF2427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87" y="2728176"/>
            <a:ext cx="4719505" cy="353915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19" y="1875665"/>
            <a:ext cx="9845285" cy="903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Seasonal &amp; stable variability meets requirements</a:t>
            </a:r>
          </a:p>
          <a:p>
            <a:pPr marL="361950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Variability of CCD temperature is &lt; 0.3 °C</a:t>
            </a:r>
          </a:p>
          <a:p>
            <a:pPr marL="361950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Focal plane electronics (FPE)  temperature meets the criteria of -35°C to 50°C, but it has gradually increased</a:t>
            </a:r>
          </a:p>
        </p:txBody>
      </p:sp>
    </p:spTree>
    <p:extLst>
      <p:ext uri="{BB962C8B-B14F-4D97-AF65-F5344CB8AC3E}">
        <p14:creationId xmlns:p14="http://schemas.microsoft.com/office/powerpoint/2010/main" val="102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the Advanced Meteorological Imager (AMI)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Spatiotemporal collocation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71" y="2420580"/>
            <a:ext cx="4500000" cy="371746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/>
          <a:stretch/>
        </p:blipFill>
        <p:spPr>
          <a:xfrm>
            <a:off x="7743301" y="2420580"/>
            <a:ext cx="4184431" cy="3717462"/>
          </a:xfrm>
          <a:prstGeom prst="rect">
            <a:avLst/>
          </a:prstGeom>
        </p:spPr>
      </p:pic>
      <p:sp>
        <p:nvSpPr>
          <p:cNvPr id="18" name="오른쪽 화살표 17"/>
          <p:cNvSpPr/>
          <p:nvPr/>
        </p:nvSpPr>
        <p:spPr>
          <a:xfrm>
            <a:off x="7443154" y="3870683"/>
            <a:ext cx="312517" cy="899498"/>
          </a:xfrm>
          <a:prstGeom prst="rightArrow">
            <a:avLst>
              <a:gd name="adj1" fmla="val 50000"/>
              <a:gd name="adj2" fmla="val 5317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/>
          <a:srcRect l="1410" r="52608"/>
          <a:stretch/>
        </p:blipFill>
        <p:spPr>
          <a:xfrm>
            <a:off x="416733" y="2902216"/>
            <a:ext cx="3092231" cy="283643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327020" y="1875665"/>
            <a:ext cx="8159880" cy="6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Temporal collocation: Using AMI data  -10, 0, + 10 min from GEMS observation time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collocation: AMI 1 km by 1 km </a:t>
            </a:r>
            <a:r>
              <a:rPr lang="en-US" altLang="ko-KR" sz="1400" b="1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panose="020B0604020202020204" pitchFamily="34" charset="0"/>
              </a:rPr>
              <a:t>→ 3.5 km by 8 km (to GEMS domain)</a:t>
            </a:r>
            <a:endParaRPr lang="en-US" altLang="ko-KR" sz="1400" b="1" dirty="0"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4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71" y="2376428"/>
            <a:ext cx="4500000" cy="3786653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/>
          <a:stretch/>
        </p:blipFill>
        <p:spPr>
          <a:xfrm>
            <a:off x="7755671" y="2376428"/>
            <a:ext cx="4182426" cy="3786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Spectral collocation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19" y="1875665"/>
            <a:ext cx="9460509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Collocation of GEMS data using AMI SRF to compare with AMI VIR004 band (central wavelength</a:t>
            </a:r>
            <a:r>
              <a:rPr lang="ko-KR" altLang="en-US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at</a:t>
            </a:r>
            <a:r>
              <a:rPr lang="ko-KR" altLang="en-US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470 nm)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C33BE4-23FC-4283-8E1E-C51A3FB76A2F}"/>
                  </a:ext>
                </a:extLst>
              </p:cNvPr>
              <p:cNvSpPr txBox="1"/>
              <p:nvPr/>
            </p:nvSpPr>
            <p:spPr>
              <a:xfrm>
                <a:off x="905058" y="4797321"/>
                <a:ext cx="1943737" cy="7925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kumimoji="1" lang="en-US" altLang="ko-KR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kumimoji="1" lang="en-US" altLang="ko-K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kumimoji="1" lang="en-US" altLang="ko-K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e>
                          </m:nary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nary>
                            <m:naryPr>
                              <m:ctrlPr>
                                <a:rPr kumimoji="1" lang="en-US" altLang="ko-KR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kumimoji="1" lang="en-US" altLang="ko-K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ko-KR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1" lang="en-US" altLang="ko-K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e>
                          </m:nary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ko-K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1" lang="ko-KR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3C33BE4-23FC-4283-8E1E-C51A3FB76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58" y="4797321"/>
                <a:ext cx="1943737" cy="79258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49CCA-094F-40A0-AE56-6E195003E9E3}"/>
                  </a:ext>
                </a:extLst>
              </p:cNvPr>
              <p:cNvSpPr txBox="1"/>
              <p:nvPr/>
            </p:nvSpPr>
            <p:spPr>
              <a:xfrm>
                <a:off x="435121" y="5685689"/>
                <a:ext cx="32122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179388" indent="-179388">
                  <a:buFont typeface="Wingdings" panose="05000000000000000000" pitchFamily="2" charset="2"/>
                  <a:buChar char="§"/>
                  <a:tabLst>
                    <a:tab pos="179388" algn="l"/>
                  </a:tabLst>
                </a:pPr>
                <a14:m>
                  <m:oMath xmlns:m="http://schemas.openxmlformats.org/officeDocument/2006/math"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):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𝐺𝐸𝑀𝑆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𝑠𝑝𝑒𝑐𝑡𝑟𝑎𝑙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𝑑𝑎𝑡𝑎</m:t>
                    </m:r>
                  </m:oMath>
                </a14:m>
                <a:endParaRPr kumimoji="1" lang="en-US" altLang="ko-KR" sz="1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9388" indent="-179388">
                  <a:buFont typeface="Wingdings" panose="05000000000000000000" pitchFamily="2" charset="2"/>
                  <a:buChar char="§"/>
                  <a:tabLst>
                    <a:tab pos="179388" algn="l"/>
                  </a:tabLst>
                </a:pPr>
                <a14:m>
                  <m:oMath xmlns:m="http://schemas.openxmlformats.org/officeDocument/2006/math"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ko-K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ko-K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kumimoji="1" lang="en-US" altLang="ko-K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𝐴𝑀𝐼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𝑆𝑝𝑒𝑐𝑡𝑟𝑎𝑙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𝑟𝑒𝑠𝑝𝑜𝑛𝑠𝑒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𝑓𝑢𝑛𝑐𝑡𝑖𝑜𝑛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𝑆𝑅𝐹</m:t>
                    </m:r>
                    <m:r>
                      <a:rPr kumimoji="1" lang="en-US" altLang="ko-KR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en-US" altLang="ko-KR" sz="1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2E49CCA-094F-40A0-AE56-6E195003E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21" y="5685689"/>
                <a:ext cx="321229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657" t="-10000" r="-1328" b="-21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/>
          <a:srcRect l="49888" t="380" r="2720" b="-380"/>
          <a:stretch/>
        </p:blipFill>
        <p:spPr>
          <a:xfrm>
            <a:off x="435121" y="2598244"/>
            <a:ext cx="3025540" cy="226553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CF99E95A-E27E-F89F-ED78-890AB004D525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4E8C59E-F327-CFA7-F036-69E3DD81CC9E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DB247F9-DA78-14CA-D54B-AE5505BBAADC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A2A6CDB3-6183-6AE2-8C83-51D73411802C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A96F7324-0AC1-AE19-D0BC-43A2DEE8324E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sp>
        <p:nvSpPr>
          <p:cNvPr id="17" name="오른쪽 화살표 16"/>
          <p:cNvSpPr/>
          <p:nvPr/>
        </p:nvSpPr>
        <p:spPr>
          <a:xfrm>
            <a:off x="7443154" y="3990317"/>
            <a:ext cx="312517" cy="899498"/>
          </a:xfrm>
          <a:prstGeom prst="rightArrow">
            <a:avLst>
              <a:gd name="adj1" fmla="val 50000"/>
              <a:gd name="adj2" fmla="val 5317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31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81448D60-B112-4DEB-9B86-E2FA2C6B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72" y="2656915"/>
            <a:ext cx="4563826" cy="353411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731171" y="2656915"/>
            <a:ext cx="4563826" cy="3534113"/>
            <a:chOff x="4079447" y="2927476"/>
            <a:chExt cx="4184019" cy="3240000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A523F381-449C-42D6-8123-9F7DAD7EC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42"/>
            <a:stretch/>
          </p:blipFill>
          <p:spPr>
            <a:xfrm>
              <a:off x="4079447" y="2927476"/>
              <a:ext cx="3834995" cy="3240000"/>
            </a:xfrm>
            <a:prstGeom prst="rect">
              <a:avLst/>
            </a:prstGeom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E8A74FA0-F8E1-4392-9EBA-314B87C44195}"/>
                </a:ext>
              </a:extLst>
            </p:cNvPr>
            <p:cNvSpPr/>
            <p:nvPr/>
          </p:nvSpPr>
          <p:spPr>
            <a:xfrm>
              <a:off x="7405510" y="3014496"/>
              <a:ext cx="857956" cy="2032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Cloud effect removal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19" y="1875665"/>
            <a:ext cx="9460509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Comparison by considering clear pixels using cloud mask</a:t>
            </a:r>
            <a:endParaRPr lang="en-US" altLang="ko-KR" sz="1400" b="1" dirty="0"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F99E95A-E27E-F89F-ED78-890AB004D525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4E8C59E-F327-CFA7-F036-69E3DD81CC9E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DB247F9-DA78-14CA-D54B-AE5505BBAADC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A2A6CDB3-6183-6AE2-8C83-51D73411802C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A96F7324-0AC1-AE19-D0BC-43A2DEE8324E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4C4AC996-028F-4F7E-B8D9-D42874A56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6831"/>
          <a:stretch/>
        </p:blipFill>
        <p:spPr>
          <a:xfrm>
            <a:off x="131717" y="2654388"/>
            <a:ext cx="3956807" cy="3537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313698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Collocated AMI cloud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4253204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Collocated radiance diff. w/ cloud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75C85-4D52-4B39-A283-A8DB8BA3AE0C}"/>
              </a:ext>
            </a:extLst>
          </p:cNvPr>
          <p:cNvSpPr txBox="1"/>
          <p:nvPr/>
        </p:nvSpPr>
        <p:spPr>
          <a:xfrm>
            <a:off x="8078970" y="2377944"/>
            <a:ext cx="350353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spc="-10" dirty="0">
                <a:latin typeface="Arial" panose="020B0604020202020204" pitchFamily="34" charset="0"/>
                <a:cs typeface="Arial" panose="020B0604020202020204" pitchFamily="34" charset="0"/>
              </a:rPr>
              <a:t>Collocated radiance diff. w/o cloud</a:t>
            </a:r>
            <a:endParaRPr lang="ko-KR" altLang="en-US" sz="16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71481" y="2737518"/>
            <a:ext cx="3487787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4040582" y="2737518"/>
            <a:ext cx="3873708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 GEMS - AMI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7642318" y="2737518"/>
            <a:ext cx="4461980" cy="25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2023.01.01 02:45 GEMS - AMI</a:t>
            </a:r>
          </a:p>
        </p:txBody>
      </p:sp>
    </p:spTree>
    <p:extLst>
      <p:ext uri="{BB962C8B-B14F-4D97-AF65-F5344CB8AC3E}">
        <p14:creationId xmlns:p14="http://schemas.microsoft.com/office/powerpoint/2010/main" val="61473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Geometric difference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Almost 1-2 pixels difference in RMSE analysis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Sometimes, reversal trend after rebooting GEMS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235909" y="2623258"/>
            <a:ext cx="7797919" cy="4064974"/>
            <a:chOff x="196771" y="77047"/>
            <a:chExt cx="15290218" cy="7030107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CCBBCA2-A0ED-4AC9-97DD-9A814A68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6" y="778202"/>
              <a:ext cx="6017142" cy="23400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4DCDA6A-5DE8-4C62-BC9B-9675B13F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71" y="778202"/>
              <a:ext cx="6017142" cy="234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81F719-5A39-41BE-B033-01A617F20F46}"/>
                </a:ext>
              </a:extLst>
            </p:cNvPr>
            <p:cNvSpPr txBox="1"/>
            <p:nvPr/>
          </p:nvSpPr>
          <p:spPr>
            <a:xfrm>
              <a:off x="336573" y="77047"/>
              <a:ext cx="3360689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o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789FA0B9-AE7E-4AC5-BE95-1B01BAB4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6" y="4182418"/>
              <a:ext cx="6017142" cy="2339999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C8DF3D44-59A2-49BD-9F6C-D8C56DF8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71" y="4182418"/>
              <a:ext cx="6017142" cy="2339999"/>
            </a:xfrm>
            <a:prstGeom prst="rect">
              <a:avLst/>
            </a:prstGeom>
          </p:spPr>
        </p:pic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DC7D4119-7729-41AA-9020-37251BA94A5E}"/>
                </a:ext>
              </a:extLst>
            </p:cNvPr>
            <p:cNvCxnSpPr>
              <a:cxnSpLocks/>
            </p:cNvCxnSpPr>
            <p:nvPr/>
          </p:nvCxnSpPr>
          <p:spPr>
            <a:xfrm>
              <a:off x="1483743" y="778202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E64F64-9C89-4E54-B631-97F8CCAF6997}"/>
                </a:ext>
              </a:extLst>
            </p:cNvPr>
            <p:cNvSpPr txBox="1"/>
            <p:nvPr/>
          </p:nvSpPr>
          <p:spPr>
            <a:xfrm>
              <a:off x="196771" y="6519445"/>
              <a:ext cx="2395732" cy="585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2023.01.04</a:t>
              </a:r>
              <a:endParaRPr lang="ko-KR" altLang="en-US" sz="1600" b="1" dirty="0">
                <a:solidFill>
                  <a:srgbClr val="FF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B45B6DC7-AB16-4214-9F7C-9EA7A467D478}"/>
                </a:ext>
              </a:extLst>
            </p:cNvPr>
            <p:cNvCxnSpPr>
              <a:cxnSpLocks/>
            </p:cNvCxnSpPr>
            <p:nvPr/>
          </p:nvCxnSpPr>
          <p:spPr>
            <a:xfrm>
              <a:off x="7276065" y="780401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95689E-6B55-4490-9AE9-C7A55AEFAE12}"/>
                </a:ext>
              </a:extLst>
            </p:cNvPr>
            <p:cNvSpPr txBox="1"/>
            <p:nvPr/>
          </p:nvSpPr>
          <p:spPr>
            <a:xfrm>
              <a:off x="5989092" y="6521647"/>
              <a:ext cx="2395732" cy="585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2023.01.04</a:t>
              </a:r>
              <a:endParaRPr lang="ko-KR" altLang="en-US" sz="1600" b="1" dirty="0">
                <a:solidFill>
                  <a:srgbClr val="FF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81F719-5A39-41BE-B033-01A617F20F46}"/>
                </a:ext>
              </a:extLst>
            </p:cNvPr>
            <p:cNvSpPr txBox="1"/>
            <p:nvPr/>
          </p:nvSpPr>
          <p:spPr>
            <a:xfrm>
              <a:off x="12126300" y="77047"/>
              <a:ext cx="3360689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w/o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E6B2BD-75CB-4987-A9B1-D549C5F0F145}"/>
                </a:ext>
              </a:extLst>
            </p:cNvPr>
            <p:cNvSpPr txBox="1"/>
            <p:nvPr/>
          </p:nvSpPr>
          <p:spPr>
            <a:xfrm>
              <a:off x="360618" y="3462389"/>
              <a:ext cx="3115521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E6B2BD-75CB-4987-A9B1-D549C5F0F145}"/>
                </a:ext>
              </a:extLst>
            </p:cNvPr>
            <p:cNvSpPr txBox="1"/>
            <p:nvPr/>
          </p:nvSpPr>
          <p:spPr>
            <a:xfrm>
              <a:off x="12150346" y="3462389"/>
              <a:ext cx="3115521" cy="585507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w/</a:t>
              </a:r>
              <a:r>
                <a:rPr kumimoji="0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</a:t>
              </a: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loud mask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174860" y="3018471"/>
            <a:ext cx="6017140" cy="3668749"/>
            <a:chOff x="196772" y="777430"/>
            <a:chExt cx="11798455" cy="6328184"/>
          </a:xfrm>
        </p:grpSpPr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4CCBBCA2-A0ED-4AC9-97DD-9A814A68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7" y="778202"/>
              <a:ext cx="6017140" cy="2339999"/>
            </a:xfrm>
            <a:prstGeom prst="rect">
              <a:avLst/>
            </a:prstGeom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D4DCDA6A-5DE8-4C62-BC9B-9675B13F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72" y="778202"/>
              <a:ext cx="6017140" cy="2339999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789FA0B9-AE7E-4AC5-BE95-1B01BAB4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7" y="4182418"/>
              <a:ext cx="6017140" cy="2339998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C8DF3D44-59A2-49BD-9F6C-D8C56DF87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72" y="4182418"/>
              <a:ext cx="6017140" cy="2339998"/>
            </a:xfrm>
            <a:prstGeom prst="rect">
              <a:avLst/>
            </a:prstGeom>
          </p:spPr>
        </p:pic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D8E0B336-E925-43B4-91D8-46EEBA4EA23B}"/>
                </a:ext>
              </a:extLst>
            </p:cNvPr>
            <p:cNvCxnSpPr>
              <a:cxnSpLocks/>
            </p:cNvCxnSpPr>
            <p:nvPr/>
          </p:nvCxnSpPr>
          <p:spPr>
            <a:xfrm>
              <a:off x="3575333" y="780401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FA7D51-92DC-45CE-9BC6-A2C7DF8C1921}"/>
                </a:ext>
              </a:extLst>
            </p:cNvPr>
            <p:cNvSpPr txBox="1"/>
            <p:nvPr/>
          </p:nvSpPr>
          <p:spPr>
            <a:xfrm>
              <a:off x="2366465" y="6521646"/>
              <a:ext cx="2395733" cy="5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2023.07.17</a:t>
              </a:r>
              <a:endParaRPr lang="ko-KR" altLang="en-US" sz="1600" b="1" dirty="0">
                <a:solidFill>
                  <a:srgbClr val="FF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63C0BCA-B6F1-4F64-B175-4B84497520C4}"/>
                </a:ext>
              </a:extLst>
            </p:cNvPr>
            <p:cNvCxnSpPr>
              <a:cxnSpLocks/>
            </p:cNvCxnSpPr>
            <p:nvPr/>
          </p:nvCxnSpPr>
          <p:spPr>
            <a:xfrm>
              <a:off x="9352155" y="777430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6EF5AA-177C-450D-9DF9-3A535FD3B0EB}"/>
                </a:ext>
              </a:extLst>
            </p:cNvPr>
            <p:cNvSpPr txBox="1"/>
            <p:nvPr/>
          </p:nvSpPr>
          <p:spPr>
            <a:xfrm>
              <a:off x="8143287" y="6518672"/>
              <a:ext cx="2395733" cy="583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2023.07.17</a:t>
              </a:r>
              <a:endParaRPr lang="ko-KR" altLang="en-US" sz="1600" b="1" dirty="0">
                <a:solidFill>
                  <a:srgbClr val="FF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2699608" y="2866508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2699608" y="4826090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5633168" y="2866508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5633168" y="4826090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8620500" y="2866508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8620500" y="4826090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1554060" y="2866508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1554060" y="4826090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7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6221586" y="3014703"/>
            <a:ext cx="5976644" cy="3662291"/>
            <a:chOff x="196772" y="775231"/>
            <a:chExt cx="11798455" cy="6230804"/>
          </a:xfrm>
        </p:grpSpPr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4CCBBCA2-A0ED-4AC9-97DD-9A814A686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7" y="778202"/>
              <a:ext cx="6017140" cy="2339998"/>
            </a:xfrm>
            <a:prstGeom prst="rect">
              <a:avLst/>
            </a:prstGeom>
          </p:spPr>
        </p:pic>
        <p:pic>
          <p:nvPicPr>
            <p:cNvPr id="67" name="그림 66">
              <a:extLst>
                <a:ext uri="{FF2B5EF4-FFF2-40B4-BE49-F238E27FC236}">
                  <a16:creationId xmlns:a16="http://schemas.microsoft.com/office/drawing/2014/main" id="{D4DCDA6A-5DE8-4C62-BC9B-9675B13F5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3"/>
            <a:stretch/>
          </p:blipFill>
          <p:spPr>
            <a:xfrm>
              <a:off x="196772" y="778202"/>
              <a:ext cx="5852112" cy="2339998"/>
            </a:xfrm>
            <a:prstGeom prst="rect">
              <a:avLst/>
            </a:prstGeom>
          </p:spPr>
        </p:pic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789FA0B9-AE7E-4AC5-BE95-1B01BAB4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089" y="4146657"/>
              <a:ext cx="6017136" cy="2339998"/>
            </a:xfrm>
            <a:prstGeom prst="rect">
              <a:avLst/>
            </a:prstGeom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C8DF3D44-59A2-49BD-9F6C-D8C56DF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8"/>
            <a:stretch/>
          </p:blipFill>
          <p:spPr>
            <a:xfrm>
              <a:off x="196774" y="4146657"/>
              <a:ext cx="5872860" cy="2339998"/>
            </a:xfrm>
            <a:prstGeom prst="rect">
              <a:avLst/>
            </a:prstGeom>
          </p:spPr>
        </p:pic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0F3AA8F8-6407-4BD6-912C-F11D0553EF0E}"/>
                </a:ext>
              </a:extLst>
            </p:cNvPr>
            <p:cNvCxnSpPr>
              <a:cxnSpLocks/>
            </p:cNvCxnSpPr>
            <p:nvPr/>
          </p:nvCxnSpPr>
          <p:spPr>
            <a:xfrm>
              <a:off x="2103090" y="778202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B55969-38DA-4700-8209-83D57388F247}"/>
                </a:ext>
              </a:extLst>
            </p:cNvPr>
            <p:cNvSpPr txBox="1"/>
            <p:nvPr/>
          </p:nvSpPr>
          <p:spPr>
            <a:xfrm>
              <a:off x="876188" y="6430039"/>
              <a:ext cx="2573353" cy="575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2023-12-10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9B640398-0F77-4C46-BE30-4A5A2DF84EB4}"/>
                </a:ext>
              </a:extLst>
            </p:cNvPr>
            <p:cNvCxnSpPr>
              <a:cxnSpLocks/>
            </p:cNvCxnSpPr>
            <p:nvPr/>
          </p:nvCxnSpPr>
          <p:spPr>
            <a:xfrm>
              <a:off x="7889973" y="775231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BBCB410-C03D-45FC-83AC-A9451B06E0EA}"/>
                </a:ext>
              </a:extLst>
            </p:cNvPr>
            <p:cNvSpPr txBox="1"/>
            <p:nvPr/>
          </p:nvSpPr>
          <p:spPr>
            <a:xfrm>
              <a:off x="6663072" y="6427070"/>
              <a:ext cx="2573353" cy="575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2023-12-10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54017" y="3017256"/>
            <a:ext cx="6116260" cy="3652809"/>
            <a:chOff x="196773" y="777430"/>
            <a:chExt cx="11686345" cy="6328567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4CCBBCA2-A0ED-4AC9-97DD-9A814A686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1"/>
            <a:stretch/>
          </p:blipFill>
          <p:spPr>
            <a:xfrm>
              <a:off x="5978087" y="778203"/>
              <a:ext cx="5873272" cy="2339998"/>
            </a:xfrm>
            <a:prstGeom prst="rect">
              <a:avLst/>
            </a:prstGeom>
          </p:spPr>
        </p:pic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D4DCDA6A-5DE8-4C62-BC9B-9675B13F5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0"/>
            <a:stretch/>
          </p:blipFill>
          <p:spPr>
            <a:xfrm>
              <a:off x="196774" y="778203"/>
              <a:ext cx="5870935" cy="2339998"/>
            </a:xfrm>
            <a:prstGeom prst="rect">
              <a:avLst/>
            </a:prstGeom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789FA0B9-AE7E-4AC5-BE95-1B01BAB41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92"/>
            <a:stretch/>
          </p:blipFill>
          <p:spPr>
            <a:xfrm>
              <a:off x="5978087" y="4182419"/>
              <a:ext cx="5813025" cy="2339998"/>
            </a:xfrm>
            <a:prstGeom prst="rect">
              <a:avLst/>
            </a:prstGeom>
          </p:spPr>
        </p:pic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C8DF3D44-59A2-49BD-9F6C-D8C56DF87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0"/>
            <a:stretch/>
          </p:blipFill>
          <p:spPr>
            <a:xfrm>
              <a:off x="196773" y="4182419"/>
              <a:ext cx="5870933" cy="2339998"/>
            </a:xfrm>
            <a:prstGeom prst="rect">
              <a:avLst/>
            </a:prstGeom>
          </p:spPr>
        </p:pic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id="{887F47C8-C1C6-4F58-9C7A-6523C8C16850}"/>
                </a:ext>
              </a:extLst>
            </p:cNvPr>
            <p:cNvCxnSpPr>
              <a:cxnSpLocks/>
            </p:cNvCxnSpPr>
            <p:nvPr/>
          </p:nvCxnSpPr>
          <p:spPr>
            <a:xfrm>
              <a:off x="4814661" y="777430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6AF3E27-54DE-45F0-B29A-3FEAA77A46C1}"/>
                </a:ext>
              </a:extLst>
            </p:cNvPr>
            <p:cNvSpPr txBox="1"/>
            <p:nvPr/>
          </p:nvSpPr>
          <p:spPr>
            <a:xfrm>
              <a:off x="3673772" y="6518674"/>
              <a:ext cx="2374329" cy="58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2023.09.24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3DED086D-C801-4CD7-9AE6-215B89974B18}"/>
                </a:ext>
              </a:extLst>
            </p:cNvPr>
            <p:cNvCxnSpPr>
              <a:cxnSpLocks/>
            </p:cNvCxnSpPr>
            <p:nvPr/>
          </p:nvCxnSpPr>
          <p:spPr>
            <a:xfrm>
              <a:off x="10591483" y="778202"/>
              <a:ext cx="0" cy="5744215"/>
            </a:xfrm>
            <a:prstGeom prst="line">
              <a:avLst/>
            </a:prstGeom>
            <a:noFill/>
            <a:ln w="38100" cap="flat" cmpd="sng" algn="ctr">
              <a:solidFill>
                <a:srgbClr val="FF00FF"/>
              </a:solidFill>
              <a:prstDash val="sysDash"/>
              <a:miter lim="800000"/>
            </a:ln>
            <a:effectLst/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EF0C9DE-75A6-4818-850A-B1E0E3166FCF}"/>
                </a:ext>
              </a:extLst>
            </p:cNvPr>
            <p:cNvSpPr txBox="1"/>
            <p:nvPr/>
          </p:nvSpPr>
          <p:spPr>
            <a:xfrm>
              <a:off x="9450595" y="6519445"/>
              <a:ext cx="2432523" cy="586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2023.09.24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Geometric difference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6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Almost 1-2 pixels difference in RMSE analysis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Sometimes, reversal trend after rebooting GEMS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2699608" y="2866508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2699608" y="4826090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5633168" y="2866508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5633168" y="4826090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8620500" y="2866508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8620500" y="4826090"/>
            <a:ext cx="44916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N-S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1554060" y="2866508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81F719-5A39-41BE-B033-01A617F20F46}"/>
              </a:ext>
            </a:extLst>
          </p:cNvPr>
          <p:cNvSpPr txBox="1"/>
          <p:nvPr/>
        </p:nvSpPr>
        <p:spPr>
          <a:xfrm>
            <a:off x="11554060" y="4826090"/>
            <a:ext cx="4844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-W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4EA529-921C-0F3B-396E-4C0B194CE5F5}"/>
              </a:ext>
            </a:extLst>
          </p:cNvPr>
          <p:cNvSpPr txBox="1"/>
          <p:nvPr/>
        </p:nvSpPr>
        <p:spPr>
          <a:xfrm>
            <a:off x="307207" y="2623258"/>
            <a:ext cx="1713931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w/</a:t>
            </a:r>
            <a:r>
              <a:rPr lang="en-US" altLang="ko-KR" sz="16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loud mask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7ACBC-87B1-1D47-3E44-7DB4E2693AB3}"/>
              </a:ext>
            </a:extLst>
          </p:cNvPr>
          <p:cNvSpPr txBox="1"/>
          <p:nvPr/>
        </p:nvSpPr>
        <p:spPr>
          <a:xfrm>
            <a:off x="6319897" y="2623258"/>
            <a:ext cx="1713931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w/o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loud mask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9C048-7EFB-ABA1-5A60-1C2870CF0F92}"/>
              </a:ext>
            </a:extLst>
          </p:cNvPr>
          <p:cNvSpPr txBox="1"/>
          <p:nvPr/>
        </p:nvSpPr>
        <p:spPr>
          <a:xfrm>
            <a:off x="319470" y="4580743"/>
            <a:ext cx="1588897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w/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cloud mask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B1114E-CE9E-C577-11A7-CAE3DEAAAE57}"/>
              </a:ext>
            </a:extLst>
          </p:cNvPr>
          <p:cNvSpPr txBox="1"/>
          <p:nvPr/>
        </p:nvSpPr>
        <p:spPr>
          <a:xfrm>
            <a:off x="6332160" y="4580743"/>
            <a:ext cx="1588897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w/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1600" b="1" kern="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loud mask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27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104123" y="1564682"/>
            <a:ext cx="763030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Radiometric difference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327020" y="1875665"/>
            <a:ext cx="8159880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Dramatic change in correlation coefficient and bias after rebooting GEMS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CA41D44-9420-5FD5-0AC8-539CD8E792A2}"/>
              </a:ext>
            </a:extLst>
          </p:cNvPr>
          <p:cNvGrpSpPr/>
          <p:nvPr/>
        </p:nvGrpSpPr>
        <p:grpSpPr>
          <a:xfrm>
            <a:off x="1219274" y="942308"/>
            <a:ext cx="10543519" cy="501956"/>
            <a:chOff x="1219349" y="996738"/>
            <a:chExt cx="10331229" cy="501956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46198D4-DC98-0A02-D1A8-1536AF2769C1}"/>
                </a:ext>
              </a:extLst>
            </p:cNvPr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8AA6335D-234B-2E77-6981-E7DFD9FAE3A4}"/>
                </a:ext>
              </a:extLst>
            </p:cNvPr>
            <p:cNvGrpSpPr/>
            <p:nvPr/>
          </p:nvGrpSpPr>
          <p:grpSpPr>
            <a:xfrm>
              <a:off x="1262204" y="996738"/>
              <a:ext cx="10288374" cy="501225"/>
              <a:chOff x="-264328" y="3906681"/>
              <a:chExt cx="13253819" cy="50122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AF6EC64-6FF1-C3F4-10C8-B8A48EE0C170}"/>
                  </a:ext>
                </a:extLst>
              </p:cNvPr>
              <p:cNvSpPr/>
              <p:nvPr/>
            </p:nvSpPr>
            <p:spPr>
              <a:xfrm>
                <a:off x="-264328" y="3929837"/>
                <a:ext cx="12597805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8F5B023-6B23-21BB-2615-E93EA775D52B}"/>
                  </a:ext>
                </a:extLst>
              </p:cNvPr>
              <p:cNvSpPr/>
              <p:nvPr/>
            </p:nvSpPr>
            <p:spPr>
              <a:xfrm>
                <a:off x="-172588" y="3906681"/>
                <a:ext cx="13162079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Inter-comparison between GEMS and AMI</a:t>
                </a:r>
              </a:p>
            </p:txBody>
          </p:sp>
        </p:grpSp>
      </p:grpSp>
      <p:pic>
        <p:nvPicPr>
          <p:cNvPr id="35" name="그림 34">
            <a:extLst>
              <a:ext uri="{FF2B5EF4-FFF2-40B4-BE49-F238E27FC236}">
                <a16:creationId xmlns:a16="http://schemas.microsoft.com/office/drawing/2014/main" id="{8B84F8E1-15A4-497E-AA08-8B366A860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"/>
          <a:stretch/>
        </p:blipFill>
        <p:spPr>
          <a:xfrm>
            <a:off x="1485799" y="2218900"/>
            <a:ext cx="9387414" cy="3866016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895075" y="2400157"/>
            <a:ext cx="8383796" cy="4148311"/>
            <a:chOff x="1895075" y="2400157"/>
            <a:chExt cx="8383796" cy="4148311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C06D4595-A7EB-4674-A487-FA609501D400}"/>
                </a:ext>
              </a:extLst>
            </p:cNvPr>
            <p:cNvCxnSpPr>
              <a:cxnSpLocks/>
            </p:cNvCxnSpPr>
            <p:nvPr/>
          </p:nvCxnSpPr>
          <p:spPr>
            <a:xfrm>
              <a:off x="2505327" y="2409549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0D6E0C-7CE6-4E76-B9C8-54B64B5F9F3D}"/>
                </a:ext>
              </a:extLst>
            </p:cNvPr>
            <p:cNvSpPr txBox="1"/>
            <p:nvPr/>
          </p:nvSpPr>
          <p:spPr>
            <a:xfrm>
              <a:off x="1895075" y="6209913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2023.01.04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CA141681-B63C-4928-85A3-F024A894192F}"/>
                </a:ext>
              </a:extLst>
            </p:cNvPr>
            <p:cNvCxnSpPr>
              <a:cxnSpLocks/>
            </p:cNvCxnSpPr>
            <p:nvPr/>
          </p:nvCxnSpPr>
          <p:spPr>
            <a:xfrm>
              <a:off x="6733295" y="2431982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8DEFA2-773D-437A-AC36-2432DC3AA20A}"/>
                </a:ext>
              </a:extLst>
            </p:cNvPr>
            <p:cNvSpPr txBox="1"/>
            <p:nvPr/>
          </p:nvSpPr>
          <p:spPr>
            <a:xfrm>
              <a:off x="6123042" y="6209913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2023.07.17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9C99B3A2-817E-4410-A6C7-5DBE2D798D0D}"/>
                </a:ext>
              </a:extLst>
            </p:cNvPr>
            <p:cNvCxnSpPr>
              <a:cxnSpLocks/>
            </p:cNvCxnSpPr>
            <p:nvPr/>
          </p:nvCxnSpPr>
          <p:spPr>
            <a:xfrm>
              <a:off x="8384005" y="2400157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BA5BA1-0485-4DBC-9E6D-18029F12AFC7}"/>
                </a:ext>
              </a:extLst>
            </p:cNvPr>
            <p:cNvSpPr txBox="1"/>
            <p:nvPr/>
          </p:nvSpPr>
          <p:spPr>
            <a:xfrm>
              <a:off x="7773753" y="620991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2023.09.24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4F155069-B856-4563-8A6E-F1C84621B94F}"/>
                </a:ext>
              </a:extLst>
            </p:cNvPr>
            <p:cNvCxnSpPr>
              <a:cxnSpLocks/>
            </p:cNvCxnSpPr>
            <p:nvPr/>
          </p:nvCxnSpPr>
          <p:spPr>
            <a:xfrm>
              <a:off x="9646475" y="2431822"/>
              <a:ext cx="0" cy="3810097"/>
            </a:xfrm>
            <a:prstGeom prst="line">
              <a:avLst/>
            </a:prstGeom>
            <a:noFill/>
            <a:ln w="19050" cap="flat" cmpd="sng" algn="ctr">
              <a:solidFill>
                <a:srgbClr val="FF00FF"/>
              </a:solidFill>
              <a:prstDash val="dash"/>
              <a:miter lim="800000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BF0A20-B361-4DA0-ABC6-156919AB1A4D}"/>
                </a:ext>
              </a:extLst>
            </p:cNvPr>
            <p:cNvSpPr txBox="1"/>
            <p:nvPr/>
          </p:nvSpPr>
          <p:spPr>
            <a:xfrm>
              <a:off x="9036223" y="620991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srgbClr val="FF00FF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2023.12.10</a:t>
              </a:r>
              <a:endParaRPr lang="ko-KR" altLang="en-US" sz="1600" b="1" dirty="0">
                <a:solidFill>
                  <a:srgbClr val="FF00FF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79C048-7EFB-ABA1-5A60-1C2870CF0F92}"/>
              </a:ext>
            </a:extLst>
          </p:cNvPr>
          <p:cNvSpPr txBox="1"/>
          <p:nvPr/>
        </p:nvSpPr>
        <p:spPr>
          <a:xfrm>
            <a:off x="2406647" y="2253652"/>
            <a:ext cx="1588897" cy="33855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w/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cloud mask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96738"/>
              <a:ext cx="9514214" cy="501225"/>
              <a:chOff x="-264327" y="3906681"/>
              <a:chExt cx="12256521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On-going/future work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2" y="1564682"/>
            <a:ext cx="10112517" cy="379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Bidirectional transmission distribution function (BTDF) update for mitigating diffuser degradation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20" y="1875665"/>
            <a:ext cx="9036180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GEMS irradiance trend ratio before updating BTDF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904234" y="2218900"/>
            <a:ext cx="10362002" cy="3994353"/>
            <a:chOff x="602231" y="1553122"/>
            <a:chExt cx="10362002" cy="3994353"/>
          </a:xfrm>
        </p:grpSpPr>
        <p:grpSp>
          <p:nvGrpSpPr>
            <p:cNvPr id="21" name="그룹 20"/>
            <p:cNvGrpSpPr/>
            <p:nvPr/>
          </p:nvGrpSpPr>
          <p:grpSpPr>
            <a:xfrm>
              <a:off x="1283953" y="1737788"/>
              <a:ext cx="9438955" cy="3809687"/>
              <a:chOff x="1219168" y="1553123"/>
              <a:chExt cx="9438955" cy="3809687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0375" y="1553123"/>
                <a:ext cx="3047748" cy="3809685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9437" y="1553124"/>
                <a:ext cx="3047748" cy="3809685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168" y="1553125"/>
                <a:ext cx="3047748" cy="3809685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602231" y="1737788"/>
              <a:ext cx="1037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500 nm</a:t>
              </a:r>
              <a:endParaRPr lang="ko-KR" altLang="en-US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2231" y="4365759"/>
              <a:ext cx="1037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300 nm</a:t>
              </a:r>
              <a:endParaRPr lang="ko-KR" altLang="en-US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29745" y="1556226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North</a:t>
              </a:r>
              <a:r>
                <a:rPr lang="ko-KR" altLang="en-US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21797" y="1553122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Nadir</a:t>
              </a:r>
              <a:r>
                <a:rPr lang="ko-KR" altLang="en-US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11188" y="1553122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South</a:t>
              </a:r>
              <a:r>
                <a:rPr lang="ko-KR" altLang="en-US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04123" y="6207639"/>
            <a:ext cx="504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*Relative F</a:t>
            </a:r>
            <a:r>
              <a:rPr lang="en-US" altLang="ko-KR" sz="1600" baseline="-250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GEMS</a:t>
            </a: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: normalized to F</a:t>
            </a:r>
            <a:r>
              <a:rPr lang="en-US" altLang="ko-KR" sz="1600" baseline="-250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GEMS_Apr. 23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412EF-5AC6-9234-5FEA-78FAFE467998}"/>
              </a:ext>
            </a:extLst>
          </p:cNvPr>
          <p:cNvSpPr txBox="1"/>
          <p:nvPr/>
        </p:nvSpPr>
        <p:spPr>
          <a:xfrm>
            <a:off x="1650566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50</a:t>
            </a:r>
            <a:endParaRPr lang="ko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4B098-242F-CC94-33E2-2D967C3211DE}"/>
              </a:ext>
            </a:extLst>
          </p:cNvPr>
          <p:cNvSpPr txBox="1"/>
          <p:nvPr/>
        </p:nvSpPr>
        <p:spPr>
          <a:xfrm>
            <a:off x="4943891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1,050</a:t>
            </a:r>
            <a:endParaRPr lang="ko-KR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82381-5B07-4F86-D775-6C2B624902A8}"/>
              </a:ext>
            </a:extLst>
          </p:cNvPr>
          <p:cNvSpPr txBox="1"/>
          <p:nvPr/>
        </p:nvSpPr>
        <p:spPr>
          <a:xfrm>
            <a:off x="8178564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1,950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1159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820586" y="1567862"/>
            <a:ext cx="3941914" cy="2089985"/>
            <a:chOff x="4702609" y="1706954"/>
            <a:chExt cx="3712915" cy="2089985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609" y="1706954"/>
              <a:ext cx="3712915" cy="2089985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4702609" y="3067503"/>
              <a:ext cx="346998" cy="72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 of GEMS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733425" y="942308"/>
            <a:ext cx="11044507" cy="501956"/>
            <a:chOff x="1219349" y="996738"/>
            <a:chExt cx="10822130" cy="501956"/>
          </a:xfrm>
        </p:grpSpPr>
        <p:sp>
          <p:nvSpPr>
            <p:cNvPr id="35" name="직사각형 34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굴림체"/>
                <a:cs typeface="+mn-cs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262206" y="996738"/>
              <a:ext cx="10779273" cy="501225"/>
              <a:chOff x="-264326" y="3906681"/>
              <a:chExt cx="13886212" cy="501225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-264326" y="3929837"/>
                <a:ext cx="13020703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아메리카노L" panose="02020600000000000000" pitchFamily="18" charset="-127"/>
                  <a:ea typeface="a아메리카노L" panose="02020600000000000000" pitchFamily="18" charset="-127"/>
                  <a:cs typeface="+mn-cs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-172589" y="3906681"/>
                <a:ext cx="13794475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2000" b="1" kern="0" noProof="0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Launch of</a:t>
                </a:r>
                <a:r>
                  <a:rPr lang="ko-KR" altLang="en-US" sz="2000" b="1" kern="0" noProof="0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2000" b="1" kern="0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the first UV-visible geostationary hyperspectral imager </a:t>
                </a:r>
                <a:r>
                  <a:rPr lang="en-US" altLang="ko-KR" sz="2000" b="1" kern="0" noProof="0" dirty="0"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: 18 FEB 2020</a:t>
                </a:r>
                <a:endParaRPr kumimoji="0" lang="en-US" altLang="ko-KR" sz="2000" b="1" i="0" u="none" strike="noStrike" kern="0" cap="none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모서리가 둥근 직사각형 25"/>
          <p:cNvSpPr/>
          <p:nvPr/>
        </p:nvSpPr>
        <p:spPr>
          <a:xfrm>
            <a:off x="733425" y="1552575"/>
            <a:ext cx="4219575" cy="2129023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5"/>
          <a:stretch/>
        </p:blipFill>
        <p:spPr>
          <a:xfrm>
            <a:off x="1242603" y="4923161"/>
            <a:ext cx="2491326" cy="1628470"/>
          </a:xfrm>
          <a:prstGeom prst="rect">
            <a:avLst/>
          </a:prstGeom>
        </p:spPr>
      </p:pic>
      <p:pic>
        <p:nvPicPr>
          <p:cNvPr id="58" name="_x343120776" descr="EMB0000144cb84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4306" y1="58363" x2="94306" y2="58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16" y="4714875"/>
            <a:ext cx="1919542" cy="18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/>
          <p:cNvGrpSpPr/>
          <p:nvPr/>
        </p:nvGrpSpPr>
        <p:grpSpPr>
          <a:xfrm>
            <a:off x="904875" y="3578793"/>
            <a:ext cx="4221303" cy="3108638"/>
            <a:chOff x="-2028528" y="1815424"/>
            <a:chExt cx="5169948" cy="3807235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29" y="1815424"/>
              <a:ext cx="2246091" cy="38072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3" name="모서리가 둥근 직사각형 52"/>
            <p:cNvSpPr/>
            <p:nvPr/>
          </p:nvSpPr>
          <p:spPr>
            <a:xfrm>
              <a:off x="1821889" y="2305475"/>
              <a:ext cx="531488" cy="446470"/>
            </a:xfrm>
            <a:prstGeom prst="roundRect">
              <a:avLst/>
            </a:prstGeom>
            <a:noFill/>
            <a:ln w="317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56" name="직선 화살표 연결선 55"/>
            <p:cNvCxnSpPr/>
            <p:nvPr/>
          </p:nvCxnSpPr>
          <p:spPr>
            <a:xfrm>
              <a:off x="-2028528" y="1980014"/>
              <a:ext cx="3850416" cy="325462"/>
            </a:xfrm>
            <a:prstGeom prst="straightConnector1">
              <a:avLst/>
            </a:prstGeom>
            <a:ln w="222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화살표 연결선 56"/>
            <p:cNvCxnSpPr/>
            <p:nvPr/>
          </p:nvCxnSpPr>
          <p:spPr>
            <a:xfrm flipH="1">
              <a:off x="2334853" y="1888610"/>
              <a:ext cx="477815" cy="416865"/>
            </a:xfrm>
            <a:prstGeom prst="straightConnector1">
              <a:avLst/>
            </a:prstGeom>
            <a:ln w="22225">
              <a:solidFill>
                <a:schemeClr val="bg1">
                  <a:lumMod val="7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69" y="1552575"/>
            <a:ext cx="6334678" cy="474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226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96738"/>
              <a:ext cx="9514214" cy="501225"/>
              <a:chOff x="-264327" y="3906681"/>
              <a:chExt cx="12256521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On-going/future work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701642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BTDF update for mitigating diffuser degradation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20" y="1875665"/>
            <a:ext cx="9036180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GEMS irradiance trend ratio after updating BTDF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904234" y="2218899"/>
            <a:ext cx="10362002" cy="3994352"/>
            <a:chOff x="602231" y="1553122"/>
            <a:chExt cx="10362002" cy="3994352"/>
          </a:xfrm>
        </p:grpSpPr>
        <p:grpSp>
          <p:nvGrpSpPr>
            <p:cNvPr id="43" name="그룹 42"/>
            <p:cNvGrpSpPr/>
            <p:nvPr/>
          </p:nvGrpSpPr>
          <p:grpSpPr>
            <a:xfrm>
              <a:off x="1283953" y="1737788"/>
              <a:ext cx="9438955" cy="3809686"/>
              <a:chOff x="1219168" y="1553123"/>
              <a:chExt cx="9438955" cy="3809686"/>
            </a:xfrm>
          </p:grpSpPr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0375" y="1553123"/>
                <a:ext cx="3047748" cy="3809684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9437" y="1553124"/>
                <a:ext cx="3047748" cy="3809684"/>
              </a:xfrm>
              <a:prstGeom prst="rect">
                <a:avLst/>
              </a:prstGeom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9168" y="1553125"/>
                <a:ext cx="3047748" cy="3809684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602231" y="1737788"/>
              <a:ext cx="1037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500 nm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2231" y="4365759"/>
              <a:ext cx="1037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300 nm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29745" y="1556226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North</a:t>
              </a:r>
              <a:r>
                <a:rPr lang="ko-K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21797" y="1553122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Nadir</a:t>
              </a:r>
              <a:r>
                <a:rPr lang="ko-K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011188" y="1553122"/>
              <a:ext cx="9530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South</a:t>
              </a:r>
              <a:r>
                <a:rPr lang="ko-K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04123" y="6207639"/>
            <a:ext cx="504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*Relative F</a:t>
            </a:r>
            <a:r>
              <a:rPr lang="en-US" altLang="ko-KR" sz="1600" baseline="-250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GEMS</a:t>
            </a:r>
            <a:r>
              <a:rPr lang="en-US" altLang="ko-KR" sz="16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: normalized to F</a:t>
            </a:r>
            <a:r>
              <a:rPr lang="en-US" altLang="ko-KR" sz="1600" baseline="-250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GEMS_Apr. 23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ACEFE-B80B-B9F3-30FD-5C52C46B06C4}"/>
              </a:ext>
            </a:extLst>
          </p:cNvPr>
          <p:cNvSpPr txBox="1"/>
          <p:nvPr/>
        </p:nvSpPr>
        <p:spPr>
          <a:xfrm>
            <a:off x="1650566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50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4C338D-D260-B932-0241-5135D930D0EF}"/>
              </a:ext>
            </a:extLst>
          </p:cNvPr>
          <p:cNvSpPr txBox="1"/>
          <p:nvPr/>
        </p:nvSpPr>
        <p:spPr>
          <a:xfrm>
            <a:off x="4943891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1,050</a:t>
            </a:r>
            <a:endParaRPr lang="ko-KR" alt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0E597-1360-80EA-9141-049A31CCA192}"/>
              </a:ext>
            </a:extLst>
          </p:cNvPr>
          <p:cNvSpPr txBox="1"/>
          <p:nvPr/>
        </p:nvSpPr>
        <p:spPr>
          <a:xfrm>
            <a:off x="8178564" y="2296140"/>
            <a:ext cx="22841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Spatial index: 1,950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9411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96738"/>
              <a:ext cx="9514214" cy="501225"/>
              <a:chOff x="-264327" y="3906681"/>
              <a:chExt cx="12256521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On-going/future work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3801252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Stray light correction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27020" y="1875665"/>
            <a:ext cx="9036180" cy="623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Considering ghost signals → bout a 10% reduction in the leftover stray light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Update the stray light distribution matrix using a point spread function (PSF) factor of 1.2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20" y="2581064"/>
            <a:ext cx="4462335" cy="297528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65" y="2581065"/>
            <a:ext cx="4462335" cy="29752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2683" y="2934008"/>
            <a:ext cx="2013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2041" y="2944601"/>
            <a:ext cx="3853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PSF factor (1.2) + Ghost</a:t>
            </a:r>
            <a:r>
              <a: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104122" y="5692065"/>
            <a:ext cx="10195849" cy="699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Developing an operational system for the inter-comparison between GEMS and other satellites to enhance the precision and reliability of GEMS data. 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70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0">
            <a:extLst>
              <a:ext uri="{FF2B5EF4-FFF2-40B4-BE49-F238E27FC236}">
                <a16:creationId xmlns:a16="http://schemas.microsoft.com/office/drawing/2014/main" id="{7AC7AF15-B8DA-D948-A2FD-E55EA25FDFCA}"/>
              </a:ext>
            </a:extLst>
          </p:cNvPr>
          <p:cNvSpPr/>
          <p:nvPr/>
        </p:nvSpPr>
        <p:spPr bwMode="auto">
          <a:xfrm>
            <a:off x="0" y="301751"/>
            <a:ext cx="11374130" cy="685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C226EEC-99C0-42CA-98B9-A927014D8B27}"/>
              </a:ext>
            </a:extLst>
          </p:cNvPr>
          <p:cNvSpPr/>
          <p:nvPr/>
        </p:nvSpPr>
        <p:spPr>
          <a:xfrm>
            <a:off x="354731" y="962499"/>
            <a:ext cx="11393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855" marR="19047" indent="-262855" algn="ctr" fontAlgn="base"/>
            <a:r>
              <a:rPr lang="en-US" altLang="ko-KR" sz="4800" b="1" dirty="0">
                <a:gradFill>
                  <a:gsLst>
                    <a:gs pos="69027">
                      <a:prstClr val="black">
                        <a:lumMod val="75000"/>
                        <a:lumOff val="25000"/>
                      </a:prstClr>
                    </a:gs>
                    <a:gs pos="41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Thank you for your attention.</a:t>
            </a:r>
          </a:p>
        </p:txBody>
      </p:sp>
      <p:pic>
        <p:nvPicPr>
          <p:cNvPr id="11" name="_x146649456" descr="EMB0000200406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256">
            <a:off x="3193604" y="3969280"/>
            <a:ext cx="2412673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 descr="D:\조아라\01. 지구과사업\11. 홍보\비행상상도2B_20150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899">
            <a:off x="354731" y="3969280"/>
            <a:ext cx="2763751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_x380837120" descr="EMB00000ecc282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731">
            <a:off x="5687065" y="3969280"/>
            <a:ext cx="285843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83073D1D-3EEF-44BA-806F-981BB40EA76E}"/>
              </a:ext>
            </a:extLst>
          </p:cNvPr>
          <p:cNvGrpSpPr/>
          <p:nvPr/>
        </p:nvGrpSpPr>
        <p:grpSpPr>
          <a:xfrm>
            <a:off x="418626" y="387535"/>
            <a:ext cx="11155708" cy="1962732"/>
            <a:chOff x="786967" y="1899261"/>
            <a:chExt cx="10777503" cy="2460659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7919585-7416-44E9-BEDD-D6AA685D888F}"/>
                </a:ext>
              </a:extLst>
            </p:cNvPr>
            <p:cNvGrpSpPr/>
            <p:nvPr/>
          </p:nvGrpSpPr>
          <p:grpSpPr>
            <a:xfrm>
              <a:off x="11071058" y="3981173"/>
              <a:ext cx="493412" cy="378747"/>
              <a:chOff x="6469063" y="5621338"/>
              <a:chExt cx="676276" cy="519113"/>
            </a:xfrm>
            <a:solidFill>
              <a:schemeClr val="tx1">
                <a:alpha val="15000"/>
              </a:schemeClr>
            </a:solidFill>
          </p:grpSpPr>
          <p:sp>
            <p:nvSpPr>
              <p:cNvPr id="21" name="Freeform 43">
                <a:extLst>
                  <a:ext uri="{FF2B5EF4-FFF2-40B4-BE49-F238E27FC236}">
                    <a16:creationId xmlns:a16="http://schemas.microsoft.com/office/drawing/2014/main" id="{39449CB0-4DAF-4C1D-B705-C244301E9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9063" y="5621338"/>
                <a:ext cx="301625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  <p:sp>
            <p:nvSpPr>
              <p:cNvPr id="22" name="Freeform 44">
                <a:extLst>
                  <a:ext uri="{FF2B5EF4-FFF2-40B4-BE49-F238E27FC236}">
                    <a16:creationId xmlns:a16="http://schemas.microsoft.com/office/drawing/2014/main" id="{54911EFF-5262-427F-8993-378D5947D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5621338"/>
                <a:ext cx="300038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</p:grp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8F47A681-ECB9-4610-85DD-655CFF4A03A7}"/>
                </a:ext>
              </a:extLst>
            </p:cNvPr>
            <p:cNvCxnSpPr>
              <a:cxnSpLocks/>
            </p:cNvCxnSpPr>
            <p:nvPr/>
          </p:nvCxnSpPr>
          <p:spPr>
            <a:xfrm>
              <a:off x="1450667" y="4117280"/>
              <a:ext cx="9486439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81EB701-7650-489C-B5C6-ABEA829D19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174" y="2148183"/>
              <a:ext cx="9500932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ED42C73-D7E0-48DB-9F09-6C76119151C5}"/>
                </a:ext>
              </a:extLst>
            </p:cNvPr>
            <p:cNvGrpSpPr/>
            <p:nvPr/>
          </p:nvGrpSpPr>
          <p:grpSpPr>
            <a:xfrm rot="10800000">
              <a:off x="786967" y="1899261"/>
              <a:ext cx="493412" cy="378747"/>
              <a:chOff x="6469063" y="5621338"/>
              <a:chExt cx="676276" cy="519113"/>
            </a:xfrm>
            <a:solidFill>
              <a:schemeClr val="tx1">
                <a:alpha val="15000"/>
              </a:schemeClr>
            </a:solidFill>
          </p:grpSpPr>
          <p:sp>
            <p:nvSpPr>
              <p:cNvPr id="19" name="Freeform 43">
                <a:extLst>
                  <a:ext uri="{FF2B5EF4-FFF2-40B4-BE49-F238E27FC236}">
                    <a16:creationId xmlns:a16="http://schemas.microsoft.com/office/drawing/2014/main" id="{586CACBE-5522-40E4-B3D5-D107224DB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9063" y="5621338"/>
                <a:ext cx="301625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  <p:sp>
            <p:nvSpPr>
              <p:cNvPr id="20" name="Freeform 44">
                <a:extLst>
                  <a:ext uri="{FF2B5EF4-FFF2-40B4-BE49-F238E27FC236}">
                    <a16:creationId xmlns:a16="http://schemas.microsoft.com/office/drawing/2014/main" id="{3A0B56DD-6869-43BC-A943-BF1384FB8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5621338"/>
                <a:ext cx="300038" cy="519113"/>
              </a:xfrm>
              <a:custGeom>
                <a:avLst/>
                <a:gdLst>
                  <a:gd name="T0" fmla="*/ 40 w 80"/>
                  <a:gd name="T1" fmla="*/ 0 h 138"/>
                  <a:gd name="T2" fmla="*/ 0 w 80"/>
                  <a:gd name="T3" fmla="*/ 40 h 138"/>
                  <a:gd name="T4" fmla="*/ 40 w 80"/>
                  <a:gd name="T5" fmla="*/ 80 h 138"/>
                  <a:gd name="T6" fmla="*/ 41 w 80"/>
                  <a:gd name="T7" fmla="*/ 80 h 138"/>
                  <a:gd name="T8" fmla="*/ 50 w 80"/>
                  <a:gd name="T9" fmla="*/ 85 h 138"/>
                  <a:gd name="T10" fmla="*/ 53 w 80"/>
                  <a:gd name="T11" fmla="*/ 95 h 138"/>
                  <a:gd name="T12" fmla="*/ 36 w 80"/>
                  <a:gd name="T13" fmla="*/ 134 h 138"/>
                  <a:gd name="T14" fmla="*/ 37 w 80"/>
                  <a:gd name="T15" fmla="*/ 137 h 138"/>
                  <a:gd name="T16" fmla="*/ 40 w 80"/>
                  <a:gd name="T17" fmla="*/ 137 h 138"/>
                  <a:gd name="T18" fmla="*/ 80 w 80"/>
                  <a:gd name="T19" fmla="*/ 40 h 138"/>
                  <a:gd name="T20" fmla="*/ 80 w 80"/>
                  <a:gd name="T21" fmla="*/ 40 h 138"/>
                  <a:gd name="T22" fmla="*/ 40 w 80"/>
                  <a:gd name="T23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138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4" y="80"/>
                      <a:pt x="48" y="82"/>
                      <a:pt x="50" y="85"/>
                    </a:cubicBezTo>
                    <a:cubicBezTo>
                      <a:pt x="53" y="88"/>
                      <a:pt x="53" y="91"/>
                      <a:pt x="53" y="95"/>
                    </a:cubicBezTo>
                    <a:cubicBezTo>
                      <a:pt x="49" y="109"/>
                      <a:pt x="42" y="124"/>
                      <a:pt x="36" y="134"/>
                    </a:cubicBezTo>
                    <a:cubicBezTo>
                      <a:pt x="36" y="135"/>
                      <a:pt x="36" y="136"/>
                      <a:pt x="37" y="137"/>
                    </a:cubicBezTo>
                    <a:cubicBezTo>
                      <a:pt x="38" y="138"/>
                      <a:pt x="39" y="138"/>
                      <a:pt x="40" y="137"/>
                    </a:cubicBezTo>
                    <a:cubicBezTo>
                      <a:pt x="66" y="111"/>
                      <a:pt x="80" y="76"/>
                      <a:pt x="80" y="40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80" y="18"/>
                      <a:pt x="6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고양덕양 B" pitchFamily="2" charset="-127"/>
                  <a:ea typeface="고양덕양 B" pitchFamily="2" charset="-127"/>
                </a:endParaRPr>
              </a:p>
            </p:txBody>
          </p:sp>
        </p:grpSp>
      </p:grp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09835">
            <a:off x="8413155" y="3924363"/>
            <a:ext cx="3356512" cy="202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2699442" y="208310"/>
            <a:ext cx="6793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아메리카노M" pitchFamily="18" charset="-127"/>
                <a:cs typeface="Arial" panose="020B0604020202020204" pitchFamily="34" charset="0"/>
              </a:rPr>
              <a:t>2024 Global Space-based Inter-Calibration System (GSICS)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325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B9E42BC5-C4D3-4680-91BF-F3AFF17C214A}"/>
              </a:ext>
            </a:extLst>
          </p:cNvPr>
          <p:cNvGrpSpPr/>
          <p:nvPr/>
        </p:nvGrpSpPr>
        <p:grpSpPr>
          <a:xfrm>
            <a:off x="1251779" y="1789685"/>
            <a:ext cx="10035159" cy="3876730"/>
            <a:chOff x="1251779" y="2943137"/>
            <a:chExt cx="10035159" cy="3384100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12AC812-BAFF-4F8A-B5D7-526516D86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307" y="4726398"/>
              <a:ext cx="3885598" cy="12332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FB4007B6-DE72-4B74-AAF3-7B19C7797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1199" r="18116" b="16804"/>
            <a:stretch/>
          </p:blipFill>
          <p:spPr>
            <a:xfrm>
              <a:off x="6468131" y="3031787"/>
              <a:ext cx="1804815" cy="1218738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4D7C4616-F439-4D8F-B66A-7966BC133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8" t="14384" r="12653" b="53803"/>
            <a:stretch/>
          </p:blipFill>
          <p:spPr>
            <a:xfrm>
              <a:off x="4288097" y="3105207"/>
              <a:ext cx="1758552" cy="10169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BF46717E-C0CF-4D9F-AA32-E30AFEF05339}"/>
                </a:ext>
              </a:extLst>
            </p:cNvPr>
            <p:cNvCxnSpPr/>
            <p:nvPr/>
          </p:nvCxnSpPr>
          <p:spPr>
            <a:xfrm>
              <a:off x="6108567" y="3679252"/>
              <a:ext cx="359564" cy="0"/>
            </a:xfrm>
            <a:prstGeom prst="straightConnector1">
              <a:avLst/>
            </a:prstGeom>
            <a:ln w="31750">
              <a:solidFill>
                <a:srgbClr val="56889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176">
              <a:extLst>
                <a:ext uri="{FF2B5EF4-FFF2-40B4-BE49-F238E27FC236}">
                  <a16:creationId xmlns:a16="http://schemas.microsoft.com/office/drawing/2014/main" id="{6E4E7150-9B13-4E1F-A7DD-F83B6702F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3826" y="4181179"/>
              <a:ext cx="1855807" cy="3546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Data processing (L0-L4) &amp; analyzing</a:t>
              </a:r>
            </a:p>
          </p:txBody>
        </p:sp>
        <p:sp>
          <p:nvSpPr>
            <p:cNvPr id="53" name="Text Box 176">
              <a:extLst>
                <a:ext uri="{FF2B5EF4-FFF2-40B4-BE49-F238E27FC236}">
                  <a16:creationId xmlns:a16="http://schemas.microsoft.com/office/drawing/2014/main" id="{8446715D-C473-491F-A879-2B28129D9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5259" y="4219882"/>
              <a:ext cx="1646989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Validation</a:t>
              </a:r>
            </a:p>
          </p:txBody>
        </p:sp>
        <p:sp>
          <p:nvSpPr>
            <p:cNvPr id="54" name="Text Box 176">
              <a:extLst>
                <a:ext uri="{FF2B5EF4-FFF2-40B4-BE49-F238E27FC236}">
                  <a16:creationId xmlns:a16="http://schemas.microsoft.com/office/drawing/2014/main" id="{A3DAA738-4A83-458E-8BD1-53818E45B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4488" y="5996259"/>
              <a:ext cx="2137012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Data back-up &amp; archiving</a:t>
              </a:r>
            </a:p>
          </p:txBody>
        </p:sp>
        <p:sp>
          <p:nvSpPr>
            <p:cNvPr id="62" name="Text Box 176">
              <a:extLst>
                <a:ext uri="{FF2B5EF4-FFF2-40B4-BE49-F238E27FC236}">
                  <a16:creationId xmlns:a16="http://schemas.microsoft.com/office/drawing/2014/main" id="{A7A5F2E1-8B3D-4DD6-AFA7-B6C0BCF9D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322" y="4443150"/>
              <a:ext cx="1094363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Receiving</a:t>
              </a:r>
            </a:p>
          </p:txBody>
        </p:sp>
        <p:sp>
          <p:nvSpPr>
            <p:cNvPr id="71" name="오른쪽 화살표 58">
              <a:extLst>
                <a:ext uri="{FF2B5EF4-FFF2-40B4-BE49-F238E27FC236}">
                  <a16:creationId xmlns:a16="http://schemas.microsoft.com/office/drawing/2014/main" id="{42BEEC3A-F41A-4024-9131-64F95C4387ED}"/>
                </a:ext>
              </a:extLst>
            </p:cNvPr>
            <p:cNvSpPr/>
            <p:nvPr/>
          </p:nvSpPr>
          <p:spPr>
            <a:xfrm>
              <a:off x="8230951" y="3583027"/>
              <a:ext cx="925924" cy="1502475"/>
            </a:xfrm>
            <a:prstGeom prst="rightArrow">
              <a:avLst/>
            </a:prstGeom>
            <a:solidFill>
              <a:srgbClr val="0E5673">
                <a:alpha val="70000"/>
              </a:srgbClr>
            </a:solidFill>
            <a:ln w="28575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FEEDF6E-2AA0-4061-A679-E7C633C10006}"/>
                </a:ext>
              </a:extLst>
            </p:cNvPr>
            <p:cNvSpPr txBox="1"/>
            <p:nvPr/>
          </p:nvSpPr>
          <p:spPr>
            <a:xfrm>
              <a:off x="8260572" y="4209069"/>
              <a:ext cx="778338" cy="2068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defPPr>
                <a:defRPr lang="ko-KR"/>
              </a:defPPr>
              <a:lvl1pPr marL="112713" indent="-112713" defTabSz="1330325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Blip>
                  <a:blip r:embed="rId6"/>
                </a:buBlip>
                <a:defRPr kumimoji="1" sz="1050" b="1" kern="0" spc="-50">
                  <a:solidFill>
                    <a:schemeClr val="tx1">
                      <a:lumMod val="95000"/>
                      <a:lumOff val="5000"/>
                    </a:schemeClr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defRPr>
              </a:lvl1pPr>
              <a:lvl2pPr marL="190500" indent="-93663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l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400" b="1" i="0" u="none" strike="noStrike" kern="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Distribution</a:t>
              </a:r>
              <a:endParaRPr kumimoji="1" lang="ko-KR" altLang="en-US" sz="14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3E78761F-9DF9-437F-BF75-8919460B4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94"/>
            <a:stretch/>
          </p:blipFill>
          <p:spPr>
            <a:xfrm>
              <a:off x="1251779" y="4693182"/>
              <a:ext cx="2269163" cy="146610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74" name="Text Box 176">
              <a:extLst>
                <a:ext uri="{FF2B5EF4-FFF2-40B4-BE49-F238E27FC236}">
                  <a16:creationId xmlns:a16="http://schemas.microsoft.com/office/drawing/2014/main" id="{ADDF1C8C-BB62-4372-9D0F-180B4F23D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009" y="6149917"/>
              <a:ext cx="1646989" cy="177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ct val="1100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Monitoring</a:t>
              </a: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FC650340-E6AA-4FFC-BD36-211938C4FF88}"/>
                </a:ext>
              </a:extLst>
            </p:cNvPr>
            <p:cNvGrpSpPr/>
            <p:nvPr/>
          </p:nvGrpSpPr>
          <p:grpSpPr>
            <a:xfrm>
              <a:off x="3671829" y="3686731"/>
              <a:ext cx="612763" cy="1589419"/>
              <a:chOff x="3832696" y="3490604"/>
              <a:chExt cx="612763" cy="1589419"/>
            </a:xfrm>
          </p:grpSpPr>
          <p:cxnSp>
            <p:nvCxnSpPr>
              <p:cNvPr id="76" name="꺾인 연결선 10">
                <a:extLst>
                  <a:ext uri="{FF2B5EF4-FFF2-40B4-BE49-F238E27FC236}">
                    <a16:creationId xmlns:a16="http://schemas.microsoft.com/office/drawing/2014/main" id="{A8E1CB86-629D-4A71-8D0B-E7561D88DD6C}"/>
                  </a:ext>
                </a:extLst>
              </p:cNvPr>
              <p:cNvCxnSpPr/>
              <p:nvPr/>
            </p:nvCxnSpPr>
            <p:spPr>
              <a:xfrm flipV="1">
                <a:off x="3832696" y="3490604"/>
                <a:ext cx="612000" cy="792000"/>
              </a:xfrm>
              <a:prstGeom prst="bentConnector3">
                <a:avLst/>
              </a:prstGeom>
              <a:ln w="31750">
                <a:solidFill>
                  <a:srgbClr val="56889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꺾인 연결선 64">
                <a:extLst>
                  <a:ext uri="{FF2B5EF4-FFF2-40B4-BE49-F238E27FC236}">
                    <a16:creationId xmlns:a16="http://schemas.microsoft.com/office/drawing/2014/main" id="{52AE61A5-F304-466F-A23B-B52B3E6378C8}"/>
                  </a:ext>
                </a:extLst>
              </p:cNvPr>
              <p:cNvCxnSpPr/>
              <p:nvPr/>
            </p:nvCxnSpPr>
            <p:spPr>
              <a:xfrm>
                <a:off x="3833459" y="4288023"/>
                <a:ext cx="612000" cy="792000"/>
              </a:xfrm>
              <a:prstGeom prst="bentConnector3">
                <a:avLst/>
              </a:prstGeom>
              <a:ln w="31750">
                <a:solidFill>
                  <a:srgbClr val="56889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03131855-4BEF-4168-94A7-2817826C2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73913" y="2943137"/>
              <a:ext cx="585023" cy="559852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2D6F6DC-7758-4BDF-9BED-BDFEB6432DBA}"/>
                </a:ext>
              </a:extLst>
            </p:cNvPr>
            <p:cNvSpPr txBox="1"/>
            <p:nvPr/>
          </p:nvSpPr>
          <p:spPr>
            <a:xfrm>
              <a:off x="9130899" y="3478961"/>
              <a:ext cx="1101739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Universities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0EDDE608-23E6-4C40-BA70-101683F7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4198" y="2943137"/>
              <a:ext cx="585023" cy="559852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4DACE09-66AE-47F9-AA6D-BD4ABF81B210}"/>
                </a:ext>
              </a:extLst>
            </p:cNvPr>
            <p:cNvSpPr txBox="1"/>
            <p:nvPr/>
          </p:nvSpPr>
          <p:spPr>
            <a:xfrm>
              <a:off x="10009930" y="3478961"/>
              <a:ext cx="1101739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Institutes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52F20E3B-790B-424B-949E-9E9CF709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681" y="4693182"/>
              <a:ext cx="2116642" cy="114560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84" name="Text Box 176">
              <a:extLst>
                <a:ext uri="{FF2B5EF4-FFF2-40B4-BE49-F238E27FC236}">
                  <a16:creationId xmlns:a16="http://schemas.microsoft.com/office/drawing/2014/main" id="{1A2B8E32-8016-4389-B155-68D632F0A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2011" y="5917328"/>
              <a:ext cx="2255297" cy="2532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0" tIns="0" rIns="0" bIns="0" rtlCol="0" anchor="t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>
              <a:lvl1pPr marL="95250" indent="-9525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19050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285750" indent="-93663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7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marL="0" marR="0" lvl="0" indent="0" algn="ctr" defTabSz="1330325" rtl="0" eaLnBrk="0" fontAlgn="ctr" latinLnBrk="0" hangingPunct="0">
                <a:lnSpc>
                  <a:spcPts val="8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Public service</a:t>
              </a:r>
            </a:p>
            <a:p>
              <a:pPr marL="0" marR="0" lvl="0" indent="0" algn="ctr" defTabSz="1330325" rtl="0" eaLnBrk="0" fontAlgn="ctr" latinLnBrk="0" hangingPunct="0">
                <a:lnSpc>
                  <a:spcPts val="800"/>
                </a:lnSpc>
                <a:spcBef>
                  <a:spcPct val="10000"/>
                </a:spcBef>
                <a:spcAft>
                  <a:spcPts val="400"/>
                </a:spcAft>
                <a:buClr>
                  <a:srgbClr val="D0A660"/>
                </a:buClr>
                <a:buSzPct val="100000"/>
                <a:buFontTx/>
                <a:buNone/>
                <a:tabLst/>
                <a:defRPr/>
              </a:pPr>
              <a:r>
                <a:rPr kumimoji="1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(http://nesc.nier.go.kr)</a:t>
              </a:r>
            </a:p>
          </p:txBody>
        </p:sp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061168E0-CF9E-4F2F-8F16-325F6909E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3503" y="3717839"/>
              <a:ext cx="585023" cy="559852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AE14F41-D537-48CF-B6B1-9F41A72AE50C}"/>
                </a:ext>
              </a:extLst>
            </p:cNvPr>
            <p:cNvSpPr txBox="1"/>
            <p:nvPr/>
          </p:nvSpPr>
          <p:spPr>
            <a:xfrm>
              <a:off x="9130064" y="4244601"/>
              <a:ext cx="2156874" cy="2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-3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rPr>
                <a:t>Air Quality Forecasting Center</a:t>
              </a:r>
              <a:endParaRPr kumimoji="0" lang="ko-KR" altLang="en-US" sz="12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219274" y="942308"/>
            <a:ext cx="10641422" cy="501956"/>
            <a:chOff x="1219349" y="996738"/>
            <a:chExt cx="10427161" cy="501956"/>
          </a:xfrm>
        </p:grpSpPr>
        <p:sp>
          <p:nvSpPr>
            <p:cNvPr id="35" name="직사각형 34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1262206" y="996738"/>
              <a:ext cx="10384304" cy="501225"/>
              <a:chOff x="-264326" y="3906681"/>
              <a:chExt cx="13377400" cy="501225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-264326" y="3929837"/>
                <a:ext cx="13377400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L" panose="02020600000000000000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-172589" y="3906681"/>
                <a:ext cx="13226767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Roles of National Institute of Environmental Research (NIER) for the GEMS operation</a:t>
                </a:r>
              </a:p>
            </p:txBody>
          </p:sp>
        </p:grpSp>
      </p:grpSp>
      <p:sp>
        <p:nvSpPr>
          <p:cNvPr id="78" name="모서리가 둥근 직사각형 35">
            <a:extLst>
              <a:ext uri="{FF2B5EF4-FFF2-40B4-BE49-F238E27FC236}">
                <a16:creationId xmlns:a16="http://schemas.microsoft.com/office/drawing/2014/main" id="{E115D020-6B2E-427B-97CF-39863DDFDFE9}"/>
              </a:ext>
            </a:extLst>
          </p:cNvPr>
          <p:cNvSpPr/>
          <p:nvPr/>
        </p:nvSpPr>
        <p:spPr>
          <a:xfrm>
            <a:off x="880128" y="1623492"/>
            <a:ext cx="10380037" cy="5007537"/>
          </a:xfrm>
          <a:prstGeom prst="roundRect">
            <a:avLst>
              <a:gd name="adj" fmla="val 5678"/>
            </a:avLst>
          </a:prstGeom>
          <a:ln w="6350">
            <a:solidFill>
              <a:srgbClr val="9FA0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D4C80221-3DC4-4197-B169-C90FA1EC314F}"/>
              </a:ext>
            </a:extLst>
          </p:cNvPr>
          <p:cNvSpPr/>
          <p:nvPr/>
        </p:nvSpPr>
        <p:spPr>
          <a:xfrm>
            <a:off x="1137172" y="5852209"/>
            <a:ext cx="9917656" cy="723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80780713-05A0-4997-B274-17C6142B6593}"/>
              </a:ext>
            </a:extLst>
          </p:cNvPr>
          <p:cNvSpPr/>
          <p:nvPr/>
        </p:nvSpPr>
        <p:spPr>
          <a:xfrm>
            <a:off x="4446819" y="5784398"/>
            <a:ext cx="208800" cy="208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F4B3D188-F6FE-488F-A755-AA8B05AE1475}"/>
              </a:ext>
            </a:extLst>
          </p:cNvPr>
          <p:cNvSpPr/>
          <p:nvPr/>
        </p:nvSpPr>
        <p:spPr>
          <a:xfrm>
            <a:off x="4536488" y="5924526"/>
            <a:ext cx="43390" cy="225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4BA865C5-8C95-4C10-B1FF-FC268E3EB9A5}"/>
              </a:ext>
            </a:extLst>
          </p:cNvPr>
          <p:cNvSpPr/>
          <p:nvPr/>
        </p:nvSpPr>
        <p:spPr>
          <a:xfrm>
            <a:off x="4146418" y="6137361"/>
            <a:ext cx="822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2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Oct. 2020</a:t>
            </a: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8E458B4D-8D15-4459-A58D-A19527E148A7}"/>
              </a:ext>
            </a:extLst>
          </p:cNvPr>
          <p:cNvSpPr/>
          <p:nvPr/>
        </p:nvSpPr>
        <p:spPr>
          <a:xfrm>
            <a:off x="2798387" y="5878075"/>
            <a:ext cx="1450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IN-Orbit Test (IOT)</a:t>
            </a: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38DE7F19-274F-4979-A303-2B953D8DCEA5}"/>
              </a:ext>
            </a:extLst>
          </p:cNvPr>
          <p:cNvSpPr/>
          <p:nvPr/>
        </p:nvSpPr>
        <p:spPr>
          <a:xfrm>
            <a:off x="6972435" y="5878075"/>
            <a:ext cx="2430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Distribution of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image files</a:t>
            </a:r>
          </a:p>
        </p:txBody>
      </p:sp>
      <p:sp>
        <p:nvSpPr>
          <p:cNvPr id="129" name="타원 128">
            <a:extLst>
              <a:ext uri="{FF2B5EF4-FFF2-40B4-BE49-F238E27FC236}">
                <a16:creationId xmlns:a16="http://schemas.microsoft.com/office/drawing/2014/main" id="{B028341E-42B7-4876-A34F-DE2A5EBE71DF}"/>
              </a:ext>
            </a:extLst>
          </p:cNvPr>
          <p:cNvSpPr/>
          <p:nvPr/>
        </p:nvSpPr>
        <p:spPr>
          <a:xfrm>
            <a:off x="2425326" y="5784398"/>
            <a:ext cx="208800" cy="208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97D07775-2C4C-4112-938E-6E971C915CA9}"/>
              </a:ext>
            </a:extLst>
          </p:cNvPr>
          <p:cNvSpPr/>
          <p:nvPr/>
        </p:nvSpPr>
        <p:spPr>
          <a:xfrm>
            <a:off x="2514995" y="5924526"/>
            <a:ext cx="43390" cy="225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  <p:sp>
        <p:nvSpPr>
          <p:cNvPr id="131" name="직사각형 130">
            <a:extLst>
              <a:ext uri="{FF2B5EF4-FFF2-40B4-BE49-F238E27FC236}">
                <a16:creationId xmlns:a16="http://schemas.microsoft.com/office/drawing/2014/main" id="{9CF414A6-D86F-4D8C-9BA6-D23C8DAC7FA1}"/>
              </a:ext>
            </a:extLst>
          </p:cNvPr>
          <p:cNvSpPr/>
          <p:nvPr/>
        </p:nvSpPr>
        <p:spPr>
          <a:xfrm>
            <a:off x="2042180" y="6137361"/>
            <a:ext cx="987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2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srgbClr val="1661B4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8 Mar. 2020</a:t>
            </a:r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35C615D1-070E-4DFD-B1A1-AFDA9E744967}"/>
              </a:ext>
            </a:extLst>
          </p:cNvPr>
          <p:cNvSpPr/>
          <p:nvPr/>
        </p:nvSpPr>
        <p:spPr>
          <a:xfrm>
            <a:off x="1713979" y="5878075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LEOP</a:t>
            </a:r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8E458B4D-8D15-4459-A58D-A19527E148A7}"/>
              </a:ext>
            </a:extLst>
          </p:cNvPr>
          <p:cNvSpPr/>
          <p:nvPr/>
        </p:nvSpPr>
        <p:spPr>
          <a:xfrm>
            <a:off x="10530273" y="5474018"/>
            <a:ext cx="490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Now</a:t>
            </a:r>
            <a:endParaRPr kumimoji="0" lang="en-US" altLang="ko-KR" sz="1200" b="0" i="0" u="none" strike="noStrike" kern="1200" cap="none" spc="0" normalizeH="0" baseline="0" noProof="0" dirty="0">
              <a:ln>
                <a:solidFill>
                  <a:srgbClr val="4472C4">
                    <a:shade val="50000"/>
                    <a:alpha val="0"/>
                  </a:srgbClr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a아메리카노B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4415B8D-30F5-43A9-BEE7-EA5879552063}"/>
              </a:ext>
            </a:extLst>
          </p:cNvPr>
          <p:cNvGrpSpPr/>
          <p:nvPr/>
        </p:nvGrpSpPr>
        <p:grpSpPr>
          <a:xfrm>
            <a:off x="950615" y="5784398"/>
            <a:ext cx="1083950" cy="876183"/>
            <a:chOff x="2359515" y="6011853"/>
            <a:chExt cx="1083950" cy="876183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AD0B3467-63C0-48AE-BF66-518137EA06B0}"/>
                </a:ext>
              </a:extLst>
            </p:cNvPr>
            <p:cNvSpPr/>
            <p:nvPr/>
          </p:nvSpPr>
          <p:spPr>
            <a:xfrm>
              <a:off x="2893842" y="6151981"/>
              <a:ext cx="43390" cy="22599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1223364E-7437-43A6-902A-77C4278B8D34}"/>
                </a:ext>
              </a:extLst>
            </p:cNvPr>
            <p:cNvSpPr/>
            <p:nvPr/>
          </p:nvSpPr>
          <p:spPr>
            <a:xfrm>
              <a:off x="2814374" y="6011853"/>
              <a:ext cx="208800" cy="2088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319A42BB-4C44-4C2C-83ED-B357F0F34B68}"/>
                </a:ext>
              </a:extLst>
            </p:cNvPr>
            <p:cNvSpPr/>
            <p:nvPr/>
          </p:nvSpPr>
          <p:spPr>
            <a:xfrm>
              <a:off x="2359515" y="6364816"/>
              <a:ext cx="10839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19 Feb. 2020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Launch</a:t>
              </a:r>
            </a:p>
          </p:txBody>
        </p: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021EA91B-657D-40CD-95C7-D27B50E77C13}"/>
              </a:ext>
            </a:extLst>
          </p:cNvPr>
          <p:cNvSpPr/>
          <p:nvPr/>
        </p:nvSpPr>
        <p:spPr>
          <a:xfrm>
            <a:off x="4768344" y="5878075"/>
            <a:ext cx="1902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L2 production / Validation</a:t>
            </a:r>
          </a:p>
        </p:txBody>
      </p: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505F825D-845D-4EA4-A70F-BDA791AB192A}"/>
              </a:ext>
            </a:extLst>
          </p:cNvPr>
          <p:cNvGrpSpPr/>
          <p:nvPr/>
        </p:nvGrpSpPr>
        <p:grpSpPr>
          <a:xfrm>
            <a:off x="6386529" y="5784398"/>
            <a:ext cx="3708440" cy="660740"/>
            <a:chOff x="659202" y="6011853"/>
            <a:chExt cx="3708440" cy="660740"/>
          </a:xfrm>
        </p:grpSpPr>
        <p:sp>
          <p:nvSpPr>
            <p:cNvPr id="109" name="타원 108">
              <a:extLst>
                <a:ext uri="{FF2B5EF4-FFF2-40B4-BE49-F238E27FC236}">
                  <a16:creationId xmlns:a16="http://schemas.microsoft.com/office/drawing/2014/main" id="{42960755-69C0-4B39-A576-77972527D104}"/>
                </a:ext>
              </a:extLst>
            </p:cNvPr>
            <p:cNvSpPr/>
            <p:nvPr/>
          </p:nvSpPr>
          <p:spPr>
            <a:xfrm>
              <a:off x="969093" y="6011853"/>
              <a:ext cx="208800" cy="20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D06D3FE6-A98B-4DFA-BA17-D9329623315D}"/>
                </a:ext>
              </a:extLst>
            </p:cNvPr>
            <p:cNvSpPr/>
            <p:nvPr/>
          </p:nvSpPr>
          <p:spPr>
            <a:xfrm>
              <a:off x="1058762" y="6151981"/>
              <a:ext cx="43390" cy="2259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26BB89EC-2B31-4D7A-A7CF-D9F8FF0A6CF4}"/>
                </a:ext>
              </a:extLst>
            </p:cNvPr>
            <p:cNvSpPr/>
            <p:nvPr/>
          </p:nvSpPr>
          <p:spPr>
            <a:xfrm>
              <a:off x="659202" y="6364816"/>
              <a:ext cx="8410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1661B4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Mar. 2021</a:t>
              </a: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42960755-69C0-4B39-A576-77972527D104}"/>
                </a:ext>
              </a:extLst>
            </p:cNvPr>
            <p:cNvSpPr/>
            <p:nvPr/>
          </p:nvSpPr>
          <p:spPr>
            <a:xfrm>
              <a:off x="3642857" y="6011853"/>
              <a:ext cx="208800" cy="208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D06D3FE6-A98B-4DFA-BA17-D9329623315D}"/>
                </a:ext>
              </a:extLst>
            </p:cNvPr>
            <p:cNvSpPr/>
            <p:nvPr/>
          </p:nvSpPr>
          <p:spPr>
            <a:xfrm>
              <a:off x="3732526" y="6151981"/>
              <a:ext cx="43390" cy="2259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26BB89EC-2B31-4D7A-A7CF-D9F8FF0A6CF4}"/>
                </a:ext>
              </a:extLst>
            </p:cNvPr>
            <p:cNvSpPr/>
            <p:nvPr/>
          </p:nvSpPr>
          <p:spPr>
            <a:xfrm>
              <a:off x="3139292" y="6364816"/>
              <a:ext cx="12283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20" normalizeH="0" baseline="0" noProof="0" dirty="0">
                  <a:ln>
                    <a:solidFill>
                      <a:srgbClr val="4472C4">
                        <a:shade val="50000"/>
                        <a:alpha val="0"/>
                      </a:srgbClr>
                    </a:solidFill>
                  </a:ln>
                  <a:solidFill>
                    <a:srgbClr val="1661B4"/>
                  </a:solidFill>
                  <a:effectLst/>
                  <a:uLnTx/>
                  <a:uFillTx/>
                  <a:latin typeface="arial" panose="020B0604020202020204" pitchFamily="34" charset="0"/>
                  <a:ea typeface="a아메리카노B" panose="02020600000000000000" pitchFamily="18" charset="-127"/>
                  <a:cs typeface="arial" panose="020B0604020202020204" pitchFamily="34" charset="0"/>
                </a:rPr>
                <a:t>Jun., Nov., 2022</a:t>
              </a: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61DB1-7CD0-4EAD-ACA9-006A4A6740D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굴림체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87" name="이등변 삼각형 86"/>
          <p:cNvSpPr/>
          <p:nvPr/>
        </p:nvSpPr>
        <p:spPr>
          <a:xfrm rot="10800000">
            <a:off x="10701102" y="5707351"/>
            <a:ext cx="185921" cy="151200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38DE7F19-274F-4979-A303-2B953D8DCEA5}"/>
              </a:ext>
            </a:extLst>
          </p:cNvPr>
          <p:cNvSpPr/>
          <p:nvPr/>
        </p:nvSpPr>
        <p:spPr>
          <a:xfrm>
            <a:off x="9470036" y="5878075"/>
            <a:ext cx="16975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Distribution of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NC files</a:t>
            </a:r>
          </a:p>
        </p:txBody>
      </p:sp>
      <p:grpSp>
        <p:nvGrpSpPr>
          <p:cNvPr id="102" name="그룹 101"/>
          <p:cNvGrpSpPr/>
          <p:nvPr/>
        </p:nvGrpSpPr>
        <p:grpSpPr>
          <a:xfrm>
            <a:off x="1191133" y="1640609"/>
            <a:ext cx="2362732" cy="1830643"/>
            <a:chOff x="5636049" y="1441317"/>
            <a:chExt cx="6368517" cy="4934325"/>
          </a:xfrm>
        </p:grpSpPr>
        <p:grpSp>
          <p:nvGrpSpPr>
            <p:cNvPr id="103" name="그룹 102"/>
            <p:cNvGrpSpPr/>
            <p:nvPr/>
          </p:nvGrpSpPr>
          <p:grpSpPr>
            <a:xfrm>
              <a:off x="5636049" y="1441317"/>
              <a:ext cx="6368517" cy="4934325"/>
              <a:chOff x="5636049" y="1441317"/>
              <a:chExt cx="6368517" cy="4934325"/>
            </a:xfrm>
          </p:grpSpPr>
          <p:grpSp>
            <p:nvGrpSpPr>
              <p:cNvPr id="108" name="그룹 107"/>
              <p:cNvGrpSpPr/>
              <p:nvPr/>
            </p:nvGrpSpPr>
            <p:grpSpPr>
              <a:xfrm>
                <a:off x="5636049" y="1603202"/>
                <a:ext cx="6368517" cy="4772440"/>
                <a:chOff x="3201908" y="1587647"/>
                <a:chExt cx="6118736" cy="4604748"/>
              </a:xfrm>
            </p:grpSpPr>
            <p:pic>
              <p:nvPicPr>
                <p:cNvPr id="112" name="그림 11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01908" y="1587647"/>
                  <a:ext cx="6118736" cy="4604748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113" name="이등변 삼각형 112"/>
                <p:cNvSpPr/>
                <p:nvPr/>
              </p:nvSpPr>
              <p:spPr>
                <a:xfrm rot="20884692">
                  <a:off x="4328158" y="1971678"/>
                  <a:ext cx="529114" cy="1476173"/>
                </a:xfrm>
                <a:prstGeom prst="triangle">
                  <a:avLst/>
                </a:prstGeom>
                <a:gradFill>
                  <a:gsLst>
                    <a:gs pos="96000">
                      <a:schemeClr val="accent1">
                        <a:lumMod val="12000"/>
                        <a:lumOff val="88000"/>
                        <a:alpha val="7000"/>
                      </a:schemeClr>
                    </a:gs>
                    <a:gs pos="100000">
                      <a:schemeClr val="bg1">
                        <a:alpha val="92000"/>
                      </a:schemeClr>
                    </a:gs>
                    <a:gs pos="5000">
                      <a:srgbClr val="072B3A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굴림체"/>
                    <a:cs typeface="+mn-cs"/>
                  </a:endParaRPr>
                </a:p>
              </p:txBody>
            </p:sp>
            <p:sp>
              <p:nvSpPr>
                <p:cNvPr id="114" name="이등변 삼각형 113"/>
                <p:cNvSpPr/>
                <p:nvPr/>
              </p:nvSpPr>
              <p:spPr>
                <a:xfrm rot="20619422">
                  <a:off x="4427616" y="1954660"/>
                  <a:ext cx="613174" cy="1775894"/>
                </a:xfrm>
                <a:prstGeom prst="triangle">
                  <a:avLst/>
                </a:prstGeom>
                <a:gradFill>
                  <a:gsLst>
                    <a:gs pos="96000">
                      <a:schemeClr val="accent1">
                        <a:lumMod val="12000"/>
                        <a:lumOff val="88000"/>
                        <a:alpha val="7000"/>
                      </a:schemeClr>
                    </a:gs>
                    <a:gs pos="53000">
                      <a:schemeClr val="bg1">
                        <a:alpha val="70000"/>
                      </a:schemeClr>
                    </a:gs>
                    <a:gs pos="5000">
                      <a:schemeClr val="bg1">
                        <a:alpha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굴림체"/>
                    <a:cs typeface="+mn-cs"/>
                  </a:endParaRPr>
                </a:p>
              </p:txBody>
            </p:sp>
          </p:grpSp>
          <p:pic>
            <p:nvPicPr>
              <p:cNvPr id="111" name="Picture 5" descr="C:\Users\user\Desktop\그림2.tif"/>
              <p:cNvPicPr>
                <a:picLocks noChangeAspect="1" noChangeArrowheads="1"/>
              </p:cNvPicPr>
              <p:nvPr/>
            </p:nvPicPr>
            <p:blipFill rotWithShape="1">
              <a:blip r:embed="rId11"/>
              <a:srcRect l="16080" t="11000" r="12020" b="16940"/>
              <a:stretch>
                <a:fillRect/>
              </a:stretch>
            </p:blipFill>
            <p:spPr>
              <a:xfrm rot="2126816">
                <a:off x="5851421" y="1441317"/>
                <a:ext cx="1215249" cy="1308730"/>
              </a:xfrm>
              <a:prstGeom prst="rect">
                <a:avLst/>
              </a:prstGeom>
              <a:noFill/>
            </p:spPr>
          </p:pic>
        </p:grpSp>
        <p:grpSp>
          <p:nvGrpSpPr>
            <p:cNvPr id="105" name="그룹 104"/>
            <p:cNvGrpSpPr/>
            <p:nvPr/>
          </p:nvGrpSpPr>
          <p:grpSpPr>
            <a:xfrm>
              <a:off x="10744202" y="1721379"/>
              <a:ext cx="1154378" cy="1316831"/>
              <a:chOff x="10316301" y="1740643"/>
              <a:chExt cx="1561871" cy="1620479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78" t="8220" r="7198" b="14665"/>
              <a:stretch/>
            </p:blipFill>
            <p:spPr>
              <a:xfrm>
                <a:off x="10316301" y="1740643"/>
                <a:ext cx="1561871" cy="1620479"/>
              </a:xfrm>
              <a:prstGeom prst="rect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107" name="포인트가 5개인 별 106"/>
              <p:cNvSpPr/>
              <p:nvPr/>
            </p:nvSpPr>
            <p:spPr>
              <a:xfrm rot="20700344">
                <a:off x="10629980" y="1996774"/>
                <a:ext cx="224535" cy="224535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굴림체"/>
                  <a:cs typeface="+mn-cs"/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1243569" y="3085015"/>
            <a:ext cx="7633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아메리카노B" panose="02020600000000000000" pitchFamily="18" charset="-127"/>
                <a:cs typeface="Arial" panose="020B0604020202020204" pitchFamily="34" charset="0"/>
              </a:rPr>
              <a:t>ESC</a:t>
            </a:r>
            <a:endParaRPr kumimoji="0" lang="ko-KR" altLang="en-US" sz="2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굴림체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4A5CC-FF6C-2920-EF02-8B59B02BA861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Introduction of ESC</a:t>
            </a:r>
          </a:p>
        </p:txBody>
      </p:sp>
    </p:spTree>
    <p:extLst>
      <p:ext uri="{BB962C8B-B14F-4D97-AF65-F5344CB8AC3E}">
        <p14:creationId xmlns:p14="http://schemas.microsoft.com/office/powerpoint/2010/main" val="405037883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377164" cy="365125"/>
          </a:xfrm>
        </p:spPr>
        <p:txBody>
          <a:bodyPr/>
          <a:lstStyle/>
          <a:p>
            <a:fld id="{CF861DB1-7CD0-4EAD-ACA9-006A4A6740D1}" type="slidenum">
              <a:rPr lang="ko-KR" altLang="en-US" smtClean="0"/>
              <a:pPr/>
              <a:t>4</a:t>
            </a:fld>
            <a:endParaRPr lang="ko-KR" altLang="en-US"/>
          </a:p>
        </p:txBody>
      </p:sp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09479"/>
              </p:ext>
            </p:extLst>
          </p:nvPr>
        </p:nvGraphicFramePr>
        <p:xfrm>
          <a:off x="60960" y="2948615"/>
          <a:ext cx="5727262" cy="3235141"/>
        </p:xfrm>
        <a:graphic>
          <a:graphicData uri="http://schemas.openxmlformats.org/drawingml/2006/table">
            <a:tbl>
              <a:tblPr/>
              <a:tblGrid>
                <a:gridCol w="5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Month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07:45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08:45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09:45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10:45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11:45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12:45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13:45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14:45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15:45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16:45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altLang="ko-KR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7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3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4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5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6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28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45" name="그룹 44"/>
          <p:cNvGrpSpPr/>
          <p:nvPr/>
        </p:nvGrpSpPr>
        <p:grpSpPr>
          <a:xfrm>
            <a:off x="3188283" y="1530242"/>
            <a:ext cx="5766987" cy="1279440"/>
            <a:chOff x="5551141" y="1530242"/>
            <a:chExt cx="5766987" cy="1279440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299" y="1530242"/>
              <a:ext cx="1436329" cy="1279440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7756491" y="1758434"/>
              <a:ext cx="443256" cy="964668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55190" y="2081685"/>
              <a:ext cx="13388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 Korea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(HK)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803" y="1530242"/>
              <a:ext cx="1436325" cy="1279440"/>
            </a:xfrm>
            <a:prstGeom prst="rect">
              <a:avLst/>
            </a:prstGeom>
          </p:spPr>
        </p:pic>
        <p:sp>
          <p:nvSpPr>
            <p:cNvPr id="51" name="직사각형 50"/>
            <p:cNvSpPr/>
            <p:nvPr/>
          </p:nvSpPr>
          <p:spPr>
            <a:xfrm>
              <a:off x="10089515" y="1754363"/>
              <a:ext cx="852987" cy="95991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023607" y="2081685"/>
              <a:ext cx="12705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West 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(FW)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141" y="1530242"/>
              <a:ext cx="1436325" cy="1279440"/>
            </a:xfrm>
            <a:prstGeom prst="rect">
              <a:avLst/>
            </a:prstGeom>
          </p:spPr>
        </p:pic>
        <p:sp>
          <p:nvSpPr>
            <p:cNvPr id="59" name="직사각형 58"/>
            <p:cNvSpPr/>
            <p:nvPr/>
          </p:nvSpPr>
          <p:spPr>
            <a:xfrm>
              <a:off x="6456189" y="1766736"/>
              <a:ext cx="460533" cy="955164"/>
            </a:xfrm>
            <a:prstGeom prst="rect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20630" y="2081685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Half East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(HE)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그림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680" y="1530242"/>
              <a:ext cx="1436324" cy="1279440"/>
            </a:xfrm>
            <a:prstGeom prst="rect">
              <a:avLst/>
            </a:prstGeom>
          </p:spPr>
        </p:pic>
        <p:sp>
          <p:nvSpPr>
            <p:cNvPr id="62" name="직사각형 61"/>
            <p:cNvSpPr/>
            <p:nvPr/>
          </p:nvSpPr>
          <p:spPr>
            <a:xfrm>
              <a:off x="8777287" y="1754363"/>
              <a:ext cx="852986" cy="959916"/>
            </a:xfrm>
            <a:prstGeom prst="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462763" y="2081685"/>
              <a:ext cx="15183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Central </a:t>
              </a:r>
            </a:p>
            <a:p>
              <a:pPr algn="ctr"/>
              <a:r>
                <a:rPr lang="en-US" altLang="ko-KR" b="1" dirty="0">
                  <a:ln w="6350">
                    <a:solidFill>
                      <a:schemeClr val="tx1"/>
                    </a:solidFill>
                  </a:ln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(FC)</a:t>
              </a:r>
              <a:endParaRPr lang="ko-KR" altLang="en-US" b="1" dirty="0">
                <a:ln w="6350">
                  <a:solidFill>
                    <a:schemeClr val="tx1"/>
                  </a:solidFill>
                </a:ln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오른쪽 화살표 5"/>
          <p:cNvSpPr/>
          <p:nvPr/>
        </p:nvSpPr>
        <p:spPr>
          <a:xfrm>
            <a:off x="5883817" y="3447834"/>
            <a:ext cx="396240" cy="256682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9" name="표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634106"/>
              </p:ext>
            </p:extLst>
          </p:nvPr>
        </p:nvGraphicFramePr>
        <p:xfrm>
          <a:off x="6375655" y="2948615"/>
          <a:ext cx="5727262" cy="3235141"/>
        </p:xfrm>
        <a:graphic>
          <a:graphicData uri="http://schemas.openxmlformats.org/drawingml/2006/table">
            <a:tbl>
              <a:tblPr/>
              <a:tblGrid>
                <a:gridCol w="5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18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Month</a:t>
                      </a:r>
                      <a:endParaRPr lang="ko-KR" alt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07:45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08:45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09:45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10:45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11:45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12:45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13:45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14:45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15:45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고딕"/>
                          <a:cs typeface="arial" panose="020B0604020202020204" pitchFamily="34" charset="0"/>
                        </a:rPr>
                        <a:t>16:45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3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4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5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6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7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HK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9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10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11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FF00FF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HE</a:t>
                      </a:r>
                      <a:endParaRPr lang="en-US" altLang="ko-KR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8</a:t>
                      </a:r>
                      <a:endParaRPr lang="en-US" sz="1200" b="1" kern="0" spc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3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12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FC</a:t>
                      </a:r>
                      <a:endParaRPr lang="en-US" sz="1200" b="1" kern="0" spc="-5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FW</a:t>
                      </a:r>
                      <a:endParaRPr lang="en-US" sz="1200" b="1" kern="0" spc="-5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휴먼명조"/>
                          <a:cs typeface="arial" panose="020B0604020202020204" pitchFamily="34" charset="0"/>
                        </a:rPr>
                        <a:t>-</a:t>
                      </a:r>
                      <a:endParaRPr lang="en-US" sz="1200" b="1" kern="0" spc="-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907" marR="17907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돋움"/>
                          <a:cs typeface="Arial" panose="020B0604020202020204" pitchFamily="34" charset="0"/>
                        </a:rPr>
                        <a:t>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70" name="그룹 69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71" name="직사각형 70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72" name="그룹 71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73" name="직사각형 72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Reschedule of GEMS observation since 1 FEB 2024</a:t>
                </a: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6993481" y="2641794"/>
            <a:ext cx="5209096" cy="3541962"/>
            <a:chOff x="6993481" y="2641794"/>
            <a:chExt cx="5209096" cy="3541962"/>
          </a:xfrm>
        </p:grpSpPr>
        <p:sp>
          <p:nvSpPr>
            <p:cNvPr id="7" name="직사각형 6"/>
            <p:cNvSpPr/>
            <p:nvPr/>
          </p:nvSpPr>
          <p:spPr>
            <a:xfrm>
              <a:off x="7459286" y="347503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7459286" y="5962650"/>
              <a:ext cx="364582" cy="2012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6993481" y="4525510"/>
              <a:ext cx="364582" cy="114259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10755602" y="3215957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10755602" y="5939413"/>
              <a:ext cx="364582" cy="2381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947796" y="3215957"/>
              <a:ext cx="342153" cy="775018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947796" y="5668110"/>
              <a:ext cx="342153" cy="495776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8427269" y="5931181"/>
              <a:ext cx="342153" cy="25257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8427268" y="3215957"/>
              <a:ext cx="342153" cy="497205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8897133" y="4243834"/>
              <a:ext cx="342153" cy="1194942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0246170" y="2747556"/>
              <a:ext cx="364582" cy="15780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9377002" y="2747556"/>
              <a:ext cx="364582" cy="1578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11115339" y="2747556"/>
              <a:ext cx="342153" cy="157808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20081" y="265018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624955" y="2641794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ko-KR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432053" y="2692128"/>
              <a:ext cx="7705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Change</a:t>
              </a:r>
              <a:endParaRPr lang="ko-KR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9367477" y="3215957"/>
              <a:ext cx="342153" cy="2947929"/>
            </a:xfrm>
            <a:prstGeom prst="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B3FE9B61-8B6E-02B9-E5BE-D91760F833BD}"/>
              </a:ext>
            </a:extLst>
          </p:cNvPr>
          <p:cNvSpPr/>
          <p:nvPr/>
        </p:nvSpPr>
        <p:spPr>
          <a:xfrm>
            <a:off x="35719" y="2905364"/>
            <a:ext cx="5801170" cy="3663602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FB7B6-60CC-51C5-B9E5-73114CF51B93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</p:spTree>
    <p:extLst>
      <p:ext uri="{BB962C8B-B14F-4D97-AF65-F5344CB8AC3E}">
        <p14:creationId xmlns:p14="http://schemas.microsoft.com/office/powerpoint/2010/main" val="334757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  <p:bldLst>
      <p:bldP spid="6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96738"/>
              <a:ext cx="9514214" cy="501225"/>
              <a:chOff x="-264327" y="3906681"/>
              <a:chExt cx="12256521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and maintaining calibration</a:t>
                </a:r>
              </a:p>
            </p:txBody>
          </p:sp>
        </p:grp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5</a:t>
            </a:fld>
            <a:endParaRPr lang="ko-KR" altLang="en-US"/>
          </a:p>
        </p:txBody>
      </p:sp>
      <p:graphicFrame>
        <p:nvGraphicFramePr>
          <p:cNvPr id="25" name="내용 개체 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683295"/>
              </p:ext>
            </p:extLst>
          </p:nvPr>
        </p:nvGraphicFramePr>
        <p:xfrm>
          <a:off x="3766128" y="1954786"/>
          <a:ext cx="8073447" cy="381789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576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0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976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39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Observation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Frequency</a:t>
                      </a:r>
                      <a:endParaRPr lang="ko-KR" altLang="en-US" sz="1200" b="1" dirty="0"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Time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Comments</a:t>
                      </a:r>
                      <a:endParaRPr lang="ko-KR" alt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586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Earth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Avg.</a:t>
                      </a:r>
                      <a:r>
                        <a:rPr lang="ko-KR" altLang="en-US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1" dirty="0"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8/day</a:t>
                      </a:r>
                      <a:endParaRPr lang="ko-KR" altLang="en-US" sz="1200" b="1" dirty="0"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HH:45min~HH+1hr:15min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(duration: 30min)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 Open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Schedule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considering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SKM, WOL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866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Solar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WSD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1/day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Perform before/after local midnight at a sun-diffuser normal angle of 30.5°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 WD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or RD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Reschedule after midnight (16-17 UTC) if SKM is overlapped on regular observation time (13-14UTC) 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spc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RSD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2/year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866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Dark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Normal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2/day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(180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before/after daytime Earth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Close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Normal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: Additional observation after </a:t>
                      </a: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SKM, WOL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spc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Solar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1/day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(2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before solar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86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LED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1/week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(42 images)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Right after LED observation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26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LED</a:t>
                      </a:r>
                      <a:endParaRPr lang="ko-KR" altLang="en-US" sz="1200" b="1" spc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1/week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(17 UTC on Sunday)</a:t>
                      </a:r>
                      <a:endParaRPr lang="en-US" altLang="ko-KR" sz="12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dark imaging and prior to solar calibration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CMA position:</a:t>
                      </a: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 Close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 panose="020B0503020000020004" pitchFamily="50" charset="-127"/>
                          <a:cs typeface="Arial" panose="020B0604020202020204" pitchFamily="34" charset="0"/>
                        </a:rPr>
                        <a:t>Observations at multiple integration times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 panose="020B0503020000020004" pitchFamily="50" charset="-127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344718" y="1645526"/>
            <a:ext cx="3421410" cy="4859343"/>
            <a:chOff x="907279" y="1673660"/>
            <a:chExt cx="3524890" cy="5006313"/>
          </a:xfrm>
        </p:grpSpPr>
        <p:cxnSp>
          <p:nvCxnSpPr>
            <p:cNvPr id="27" name="Straight Connector 53"/>
            <p:cNvCxnSpPr/>
            <p:nvPr/>
          </p:nvCxnSpPr>
          <p:spPr>
            <a:xfrm flipH="1" flipV="1">
              <a:off x="3006268" y="2396219"/>
              <a:ext cx="896732" cy="1920392"/>
            </a:xfrm>
            <a:prstGeom prst="line">
              <a:avLst/>
            </a:prstGeom>
            <a:ln w="28575" cmpd="tri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168" y="3653738"/>
              <a:ext cx="3229087" cy="299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rot="21019150" flipH="1">
              <a:off x="2670322" y="4828216"/>
              <a:ext cx="1632023" cy="830997"/>
            </a:xfrm>
            <a:prstGeom prst="rect">
              <a:avLst/>
            </a:prstGeom>
            <a:noFill/>
            <a:effectLst>
              <a:outerShdw blurRad="50800" dist="101600" dir="169800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Thermally-Controlled Composite Structure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929364" y="4610586"/>
              <a:ext cx="1042737" cy="461665"/>
            </a:xfrm>
            <a:prstGeom prst="rect">
              <a:avLst/>
            </a:prstGeom>
            <a:noFill/>
            <a:effectLst>
              <a:outerShdw blurRad="50800" dist="114300" dir="17220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Radiator Assembly</a:t>
              </a:r>
            </a:p>
          </p:txBody>
        </p:sp>
        <p:cxnSp>
          <p:nvCxnSpPr>
            <p:cNvPr id="31" name="Straight Connector 40"/>
            <p:cNvCxnSpPr/>
            <p:nvPr/>
          </p:nvCxnSpPr>
          <p:spPr>
            <a:xfrm flipH="1" flipV="1">
              <a:off x="1430492" y="2515064"/>
              <a:ext cx="596347" cy="1892518"/>
            </a:xfrm>
            <a:prstGeom prst="line">
              <a:avLst/>
            </a:prstGeom>
            <a:ln w="28575" cmpd="tri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05947" flipH="1">
              <a:off x="2115888" y="4025010"/>
              <a:ext cx="823718" cy="276999"/>
            </a:xfrm>
            <a:prstGeom prst="rect">
              <a:avLst/>
            </a:prstGeom>
            <a:noFill/>
            <a:effectLst>
              <a:outerShdw blurRad="50800" dist="88900" dir="5400000" algn="ctr" rotWithShape="0">
                <a:srgbClr val="000000">
                  <a:alpha val="43137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3923979" flipH="1">
              <a:off x="2729824" y="3161242"/>
              <a:ext cx="15614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Calibration Mechanism Assembly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95606" y="1673660"/>
              <a:ext cx="1710623" cy="1930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Arrow Connector 45"/>
            <p:cNvCxnSpPr/>
            <p:nvPr/>
          </p:nvCxnSpPr>
          <p:spPr>
            <a:xfrm flipH="1">
              <a:off x="2742455" y="2009927"/>
              <a:ext cx="612250" cy="894522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44"/>
            <p:cNvCxnSpPr/>
            <p:nvPr/>
          </p:nvCxnSpPr>
          <p:spPr>
            <a:xfrm flipH="1">
              <a:off x="2742456" y="2017879"/>
              <a:ext cx="580445" cy="34299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844639">
              <a:off x="1045378" y="2001003"/>
              <a:ext cx="1519931" cy="972314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9708512"/>
                </a:avLst>
              </a:prstTxWarp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Scene Selection Wheel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07279" y="6372196"/>
              <a:ext cx="21152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i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credit: Ball</a:t>
              </a:r>
              <a:endParaRPr lang="ko-KR" alt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06229" y="1730663"/>
              <a:ext cx="1325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Transmissive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Diffusers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BEB60F-6F3A-4C28-8D7A-A97986519EA9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62F61-303F-5939-12D2-4BD40767DFED}"/>
              </a:ext>
            </a:extLst>
          </p:cNvPr>
          <p:cNvSpPr txBox="1"/>
          <p:nvPr/>
        </p:nvSpPr>
        <p:spPr>
          <a:xfrm>
            <a:off x="3766128" y="5772684"/>
            <a:ext cx="489455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WSD: Working solar diffuser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RSD: Reference solar diffuser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CMA: Calibration mechanism assembly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LED: Light emitting diode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CCD: Charge-coupled device (a light-sensitive integrated circuit)</a:t>
            </a:r>
            <a:endParaRPr lang="ko-KR" altLang="en-US" sz="105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7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1219274" y="942308"/>
            <a:ext cx="9753452" cy="501956"/>
            <a:chOff x="1219349" y="996738"/>
            <a:chExt cx="9557070" cy="501956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96738"/>
              <a:ext cx="9514214" cy="501225"/>
              <a:chOff x="-264327" y="3906681"/>
              <a:chExt cx="12256521" cy="501225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906681"/>
                <a:ext cx="12164782" cy="473912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L1 production processes</a:t>
                </a: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10" y="2463357"/>
            <a:ext cx="5120167" cy="295652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6</a:t>
            </a:fld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169424" y="1750903"/>
            <a:ext cx="6832075" cy="5502859"/>
            <a:chOff x="758768" y="22320695"/>
            <a:chExt cx="13836368" cy="12545433"/>
          </a:xfrm>
        </p:grpSpPr>
        <p:sp>
          <p:nvSpPr>
            <p:cNvPr id="12" name="직사각형 11"/>
            <p:cNvSpPr/>
            <p:nvPr/>
          </p:nvSpPr>
          <p:spPr>
            <a:xfrm>
              <a:off x="758768" y="23919789"/>
              <a:ext cx="13836368" cy="1094633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180208" rtlCol="0" anchor="b"/>
            <a:lstStyle/>
            <a:p>
              <a:pPr marL="0" marR="0" lvl="0" indent="0" algn="ctr" defTabSz="914400" eaLnBrk="1" fontAlgn="auto" latinLnBrk="1" hangingPunct="1">
                <a:lnSpc>
                  <a:spcPts val="285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1223891" y="22320695"/>
              <a:ext cx="12989096" cy="10602462"/>
              <a:chOff x="1120064" y="24724183"/>
              <a:chExt cx="13180258" cy="9372604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10079583" y="25000062"/>
                <a:ext cx="4220739" cy="6270656"/>
              </a:xfrm>
              <a:prstGeom prst="rect">
                <a:avLst/>
              </a:prstGeom>
              <a:noFill/>
              <a:ln w="38100" cap="flat" cmpd="sng" algn="ctr">
                <a:solidFill>
                  <a:srgbClr val="FF6600"/>
                </a:solidFill>
                <a:prstDash val="sysDot"/>
                <a:miter lim="800000"/>
              </a:ln>
              <a:effectLst/>
            </p:spPr>
            <p:txBody>
              <a:bodyPr lIns="108125" tIns="108125" rIns="108125" bIns="144166" rtlCol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&lt; Solar Scene &gt;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5570814" y="25000062"/>
                <a:ext cx="4220739" cy="6270656"/>
              </a:xfrm>
              <a:prstGeom prst="rect">
                <a:avLst/>
              </a:prstGeom>
              <a:noFill/>
              <a:ln w="38100" cap="flat" cmpd="sng" algn="ctr">
                <a:solidFill>
                  <a:srgbClr val="70AD47"/>
                </a:solidFill>
                <a:prstDash val="sysDot"/>
                <a:miter lim="800000"/>
              </a:ln>
              <a:effectLst/>
            </p:spPr>
            <p:txBody>
              <a:bodyPr lIns="108125" tIns="108125" rIns="108125" bIns="144166" rtlCol="0" anchor="t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&lt; Earth Scene&gt;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" name="모서리가 둥근 직사각형 15"/>
              <p:cNvSpPr/>
              <p:nvPr/>
            </p:nvSpPr>
            <p:spPr>
              <a:xfrm>
                <a:off x="1120064" y="25740617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L0 Input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모서리가 둥근 직사각형 16"/>
              <p:cNvSpPr/>
              <p:nvPr/>
            </p:nvSpPr>
            <p:spPr>
              <a:xfrm>
                <a:off x="1120064" y="26520793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Co-addition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" name="모서리가 둥근 직사각형 17"/>
              <p:cNvSpPr/>
              <p:nvPr/>
            </p:nvSpPr>
            <p:spPr>
              <a:xfrm>
                <a:off x="1120064" y="28081145"/>
                <a:ext cx="4134984" cy="554410"/>
              </a:xfrm>
              <a:prstGeom prst="roundRect">
                <a:avLst/>
              </a:prstGeom>
              <a:solidFill>
                <a:srgbClr val="44546A">
                  <a:lumMod val="75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Pixel Flagging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모서리가 둥근 직사각형 18"/>
              <p:cNvSpPr/>
              <p:nvPr/>
            </p:nvSpPr>
            <p:spPr>
              <a:xfrm>
                <a:off x="1120064" y="27300969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Crosstalk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모서리가 둥근 직사각형 19"/>
              <p:cNvSpPr/>
              <p:nvPr/>
            </p:nvSpPr>
            <p:spPr>
              <a:xfrm>
                <a:off x="1120064" y="28861321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Nyquist phase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1" name="모서리가 둥근 직사각형 20"/>
              <p:cNvSpPr/>
              <p:nvPr/>
            </p:nvSpPr>
            <p:spPr>
              <a:xfrm>
                <a:off x="1120064" y="29641497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Electronic Offset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모서리가 둥근 직사각형 21"/>
              <p:cNvSpPr/>
              <p:nvPr/>
            </p:nvSpPr>
            <p:spPr>
              <a:xfrm>
                <a:off x="1120064" y="31201849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Smear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3" name="모서리가 둥근 직사각형 22"/>
              <p:cNvSpPr/>
              <p:nvPr/>
            </p:nvSpPr>
            <p:spPr>
              <a:xfrm>
                <a:off x="1120064" y="30421673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Linearity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모서리가 둥근 직사각형 23"/>
              <p:cNvSpPr/>
              <p:nvPr/>
            </p:nvSpPr>
            <p:spPr>
              <a:xfrm>
                <a:off x="1120064" y="31982025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Gain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" name="모서리가 둥근 직사각형 24"/>
              <p:cNvSpPr/>
              <p:nvPr/>
            </p:nvSpPr>
            <p:spPr>
              <a:xfrm>
                <a:off x="1120064" y="33542377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PRNU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모서리가 둥근 직사각형 25"/>
              <p:cNvSpPr/>
              <p:nvPr/>
            </p:nvSpPr>
            <p:spPr>
              <a:xfrm>
                <a:off x="1120064" y="32762201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Integration time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모서리가 둥근 직사각형 26"/>
              <p:cNvSpPr/>
              <p:nvPr/>
            </p:nvSpPr>
            <p:spPr>
              <a:xfrm>
                <a:off x="7876892" y="33540336"/>
                <a:ext cx="4134984" cy="554410"/>
              </a:xfrm>
              <a:prstGeom prst="roundRect">
                <a:avLst/>
              </a:prstGeom>
              <a:solidFill>
                <a:srgbClr val="FFFF00">
                  <a:alpha val="30196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Dark</a:t>
                </a:r>
                <a:r>
                  <a:rPr kumimoji="0" lang="ko-KR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모서리가 둥근 직사각형 27"/>
              <p:cNvSpPr/>
              <p:nvPr/>
            </p:nvSpPr>
            <p:spPr>
              <a:xfrm>
                <a:off x="7876892" y="32766337"/>
                <a:ext cx="4134984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Geometric Calibration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모서리가 둥근 직사각형 28"/>
              <p:cNvSpPr/>
              <p:nvPr/>
            </p:nvSpPr>
            <p:spPr>
              <a:xfrm>
                <a:off x="5822267" y="30432331"/>
                <a:ext cx="3717832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Radiance Calibration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모서리가 둥근 직사각형 29"/>
              <p:cNvSpPr/>
              <p:nvPr/>
            </p:nvSpPr>
            <p:spPr>
              <a:xfrm>
                <a:off x="7876892" y="31975688"/>
                <a:ext cx="4134984" cy="554410"/>
              </a:xfrm>
              <a:prstGeom prst="roundRect">
                <a:avLst/>
              </a:prstGeom>
              <a:solidFill>
                <a:srgbClr val="FFFF00">
                  <a:alpha val="30196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Stray Light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모서리가 둥근 직사각형 30"/>
              <p:cNvSpPr/>
              <p:nvPr/>
            </p:nvSpPr>
            <p:spPr>
              <a:xfrm>
                <a:off x="5822267" y="28871979"/>
                <a:ext cx="3717832" cy="554410"/>
              </a:xfrm>
              <a:prstGeom prst="roundRect">
                <a:avLst/>
              </a:prstGeom>
              <a:solidFill>
                <a:srgbClr val="44546A">
                  <a:lumMod val="75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Spectral Shift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2" name="모서리가 둥근 직사각형 31"/>
              <p:cNvSpPr/>
              <p:nvPr/>
            </p:nvSpPr>
            <p:spPr>
              <a:xfrm>
                <a:off x="10331037" y="29652155"/>
                <a:ext cx="3717832" cy="554410"/>
              </a:xfrm>
              <a:prstGeom prst="roundRect">
                <a:avLst/>
              </a:prstGeom>
              <a:solidFill>
                <a:srgbClr val="FFFF00">
                  <a:alpha val="30196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Diffuser BTDF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3" name="모서리가 둥근 직사각형 32"/>
              <p:cNvSpPr/>
              <p:nvPr/>
            </p:nvSpPr>
            <p:spPr>
              <a:xfrm>
                <a:off x="10331037" y="28871979"/>
                <a:ext cx="3717832" cy="554410"/>
              </a:xfrm>
              <a:prstGeom prst="roundRect">
                <a:avLst/>
              </a:prstGeom>
              <a:solidFill>
                <a:srgbClr val="44546A">
                  <a:lumMod val="75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Spectral Shift Correction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4" name="모서리가 둥근 직사각형 33"/>
              <p:cNvSpPr/>
              <p:nvPr/>
            </p:nvSpPr>
            <p:spPr>
              <a:xfrm>
                <a:off x="1120064" y="24724183"/>
                <a:ext cx="2110368" cy="362491"/>
              </a:xfrm>
              <a:prstGeom prst="roundRect">
                <a:avLst/>
              </a:prstGeom>
              <a:solidFill>
                <a:srgbClr val="44546A">
                  <a:lumMod val="75000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Done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모서리가 둥근 직사각형 34"/>
              <p:cNvSpPr/>
              <p:nvPr/>
            </p:nvSpPr>
            <p:spPr>
              <a:xfrm>
                <a:off x="10331037" y="30432331"/>
                <a:ext cx="3717832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Irradiance Calibration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직선 연결선 35"/>
              <p:cNvCxnSpPr>
                <a:stCxn id="16" idx="2"/>
                <a:endCxn id="17" idx="0"/>
              </p:cNvCxnSpPr>
              <p:nvPr/>
            </p:nvCxnSpPr>
            <p:spPr>
              <a:xfrm>
                <a:off x="3187556" y="26295027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7" name="직선 연결선 36"/>
              <p:cNvCxnSpPr/>
              <p:nvPr/>
            </p:nvCxnSpPr>
            <p:spPr>
              <a:xfrm>
                <a:off x="3187556" y="27075203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8" name="직선 연결선 37"/>
              <p:cNvCxnSpPr/>
              <p:nvPr/>
            </p:nvCxnSpPr>
            <p:spPr>
              <a:xfrm>
                <a:off x="3187556" y="27855379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9" name="직선 연결선 38"/>
              <p:cNvCxnSpPr/>
              <p:nvPr/>
            </p:nvCxnSpPr>
            <p:spPr>
              <a:xfrm>
                <a:off x="3187556" y="28635555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0" name="직선 연결선 39"/>
              <p:cNvCxnSpPr/>
              <p:nvPr/>
            </p:nvCxnSpPr>
            <p:spPr>
              <a:xfrm>
                <a:off x="3187556" y="29415731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1" name="직선 연결선 40"/>
              <p:cNvCxnSpPr/>
              <p:nvPr/>
            </p:nvCxnSpPr>
            <p:spPr>
              <a:xfrm>
                <a:off x="3187556" y="30195907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2" name="직선 연결선 41"/>
              <p:cNvCxnSpPr/>
              <p:nvPr/>
            </p:nvCxnSpPr>
            <p:spPr>
              <a:xfrm>
                <a:off x="3187556" y="30983472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3" name="직선 연결선 42"/>
              <p:cNvCxnSpPr/>
              <p:nvPr/>
            </p:nvCxnSpPr>
            <p:spPr>
              <a:xfrm>
                <a:off x="3187556" y="31756259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4" name="직선 연결선 43"/>
              <p:cNvCxnSpPr/>
              <p:nvPr/>
            </p:nvCxnSpPr>
            <p:spPr>
              <a:xfrm>
                <a:off x="3187556" y="32536435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5" name="직선 연결선 44"/>
              <p:cNvCxnSpPr/>
              <p:nvPr/>
            </p:nvCxnSpPr>
            <p:spPr>
              <a:xfrm>
                <a:off x="3187556" y="33316611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6" name="직선 연결선 45"/>
              <p:cNvCxnSpPr>
                <a:stCxn id="29" idx="0"/>
                <a:endCxn id="31" idx="2"/>
              </p:cNvCxnSpPr>
              <p:nvPr/>
            </p:nvCxnSpPr>
            <p:spPr>
              <a:xfrm flipV="1">
                <a:off x="7681183" y="29426389"/>
                <a:ext cx="0" cy="100594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47" name="직선 화살표 연결선 46"/>
              <p:cNvCxnSpPr>
                <a:stCxn id="35" idx="0"/>
                <a:endCxn id="32" idx="2"/>
              </p:cNvCxnSpPr>
              <p:nvPr/>
            </p:nvCxnSpPr>
            <p:spPr>
              <a:xfrm flipV="1">
                <a:off x="12189953" y="30206565"/>
                <a:ext cx="0" cy="22576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8" name="직선 화살표 연결선 47"/>
              <p:cNvCxnSpPr/>
              <p:nvPr/>
            </p:nvCxnSpPr>
            <p:spPr>
              <a:xfrm flipV="1">
                <a:off x="12189953" y="29419000"/>
                <a:ext cx="0" cy="22576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9" name="꺾인 연결선 48"/>
              <p:cNvCxnSpPr>
                <a:stCxn id="30" idx="0"/>
                <a:endCxn id="29" idx="2"/>
              </p:cNvCxnSpPr>
              <p:nvPr/>
            </p:nvCxnSpPr>
            <p:spPr>
              <a:xfrm rot="16200000" flipV="1">
                <a:off x="8318311" y="30349614"/>
                <a:ext cx="988947" cy="2263201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0" name="꺾인 연결선 49"/>
              <p:cNvCxnSpPr>
                <a:stCxn id="30" idx="0"/>
                <a:endCxn id="35" idx="2"/>
              </p:cNvCxnSpPr>
              <p:nvPr/>
            </p:nvCxnSpPr>
            <p:spPr>
              <a:xfrm rot="5400000" flipH="1" flipV="1">
                <a:off x="10572695" y="30358431"/>
                <a:ext cx="988947" cy="2245569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1" name="모서리가 둥근 직사각형 50"/>
              <p:cNvSpPr/>
              <p:nvPr/>
            </p:nvSpPr>
            <p:spPr>
              <a:xfrm>
                <a:off x="5822267" y="28083673"/>
                <a:ext cx="3717832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L1A Output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2" name="모서리가 둥근 직사각형 51"/>
              <p:cNvSpPr/>
              <p:nvPr/>
            </p:nvSpPr>
            <p:spPr>
              <a:xfrm>
                <a:off x="10331037" y="28083673"/>
                <a:ext cx="3717832" cy="554410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L1A Output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53" name="직선 연결선 52"/>
              <p:cNvCxnSpPr/>
              <p:nvPr/>
            </p:nvCxnSpPr>
            <p:spPr>
              <a:xfrm flipV="1">
                <a:off x="7681183" y="28646213"/>
                <a:ext cx="0" cy="225766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54" name="직선 화살표 연결선 53"/>
              <p:cNvCxnSpPr/>
              <p:nvPr/>
            </p:nvCxnSpPr>
            <p:spPr>
              <a:xfrm flipV="1">
                <a:off x="12189953" y="28646213"/>
                <a:ext cx="0" cy="22576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5" name="꺾인 연결선 54"/>
              <p:cNvCxnSpPr>
                <a:stCxn id="25" idx="2"/>
                <a:endCxn id="27" idx="2"/>
              </p:cNvCxnSpPr>
              <p:nvPr/>
            </p:nvCxnSpPr>
            <p:spPr>
              <a:xfrm rot="5400000" flipH="1" flipV="1">
                <a:off x="6564949" y="30717353"/>
                <a:ext cx="2041" cy="6756828"/>
              </a:xfrm>
              <a:prstGeom prst="bentConnector3">
                <a:avLst>
                  <a:gd name="adj1" fmla="val -11200392"/>
                </a:avLst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6" name="직선 화살표 연결선 55"/>
              <p:cNvCxnSpPr>
                <a:stCxn id="27" idx="0"/>
                <a:endCxn id="28" idx="2"/>
              </p:cNvCxnSpPr>
              <p:nvPr/>
            </p:nvCxnSpPr>
            <p:spPr>
              <a:xfrm flipV="1">
                <a:off x="9944384" y="33320747"/>
                <a:ext cx="0" cy="21958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7" name="직선 화살표 연결선 56"/>
              <p:cNvCxnSpPr>
                <a:stCxn id="28" idx="0"/>
                <a:endCxn id="30" idx="2"/>
              </p:cNvCxnSpPr>
              <p:nvPr/>
            </p:nvCxnSpPr>
            <p:spPr>
              <a:xfrm flipV="1">
                <a:off x="9944384" y="32530098"/>
                <a:ext cx="0" cy="23623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8" name="모서리가 둥근 직사각형 57"/>
              <p:cNvSpPr/>
              <p:nvPr/>
            </p:nvSpPr>
            <p:spPr>
              <a:xfrm>
                <a:off x="1120064" y="25215238"/>
                <a:ext cx="2110368" cy="368140"/>
              </a:xfrm>
              <a:prstGeom prst="roundRect">
                <a:avLst/>
              </a:prstGeom>
              <a:solidFill>
                <a:srgbClr val="FFFF00">
                  <a:alpha val="30196"/>
                </a:srgb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11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Proceeding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직선 연결선 59"/>
              <p:cNvCxnSpPr/>
              <p:nvPr/>
            </p:nvCxnSpPr>
            <p:spPr>
              <a:xfrm flipV="1">
                <a:off x="7681182" y="27836968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65" name="모서리가 둥근 직사각형 64"/>
              <p:cNvSpPr/>
              <p:nvPr/>
            </p:nvSpPr>
            <p:spPr>
              <a:xfrm>
                <a:off x="5822267" y="27270743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2-Pixel</a:t>
                </a:r>
                <a:r>
                  <a:rPr kumimoji="0" lang="en-US" altLang="ko-KR" sz="11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Binning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67" name="직선 연결선 66"/>
              <p:cNvCxnSpPr/>
              <p:nvPr/>
            </p:nvCxnSpPr>
            <p:spPr>
              <a:xfrm flipV="1">
                <a:off x="7681182" y="27015404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68" name="모서리가 둥근 직사각형 67"/>
              <p:cNvSpPr/>
              <p:nvPr/>
            </p:nvSpPr>
            <p:spPr>
              <a:xfrm>
                <a:off x="5822267" y="26449179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Spatial</a:t>
                </a:r>
                <a:r>
                  <a:rPr kumimoji="0" lang="en-US" altLang="ko-KR" sz="11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Registration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69" name="직선 연결선 68"/>
              <p:cNvCxnSpPr/>
              <p:nvPr/>
            </p:nvCxnSpPr>
            <p:spPr>
              <a:xfrm flipV="1">
                <a:off x="7681182" y="26172175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70" name="모서리가 둥근 직사각형 69"/>
              <p:cNvSpPr/>
              <p:nvPr/>
            </p:nvSpPr>
            <p:spPr>
              <a:xfrm>
                <a:off x="5822267" y="25605950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L1B Output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71" name="직선 연결선 70"/>
              <p:cNvCxnSpPr/>
              <p:nvPr/>
            </p:nvCxnSpPr>
            <p:spPr>
              <a:xfrm flipV="1">
                <a:off x="12189952" y="27836968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72" name="모서리가 둥근 직사각형 71"/>
              <p:cNvSpPr/>
              <p:nvPr/>
            </p:nvSpPr>
            <p:spPr>
              <a:xfrm>
                <a:off x="10331037" y="27270743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2-Pixel</a:t>
                </a:r>
                <a:r>
                  <a:rPr kumimoji="0" lang="en-US" altLang="ko-KR" sz="11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Binning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73" name="직선 연결선 72"/>
              <p:cNvCxnSpPr/>
              <p:nvPr/>
            </p:nvCxnSpPr>
            <p:spPr>
              <a:xfrm flipV="1">
                <a:off x="12189952" y="27015404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74" name="모서리가 둥근 직사각형 73"/>
              <p:cNvSpPr/>
              <p:nvPr/>
            </p:nvSpPr>
            <p:spPr>
              <a:xfrm>
                <a:off x="10331037" y="26449179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Spatial</a:t>
                </a:r>
                <a:r>
                  <a:rPr kumimoji="0" lang="en-US" altLang="ko-KR" sz="1100" b="1" i="0" u="none" strike="noStrike" kern="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 Registration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75" name="직선 연결선 74"/>
              <p:cNvCxnSpPr/>
              <p:nvPr/>
            </p:nvCxnSpPr>
            <p:spPr>
              <a:xfrm flipV="1">
                <a:off x="12189952" y="26172175"/>
                <a:ext cx="0" cy="25316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76" name="모서리가 둥근 직사각형 75"/>
              <p:cNvSpPr/>
              <p:nvPr/>
            </p:nvSpPr>
            <p:spPr>
              <a:xfrm>
                <a:off x="10331037" y="25605950"/>
                <a:ext cx="3717832" cy="554409"/>
              </a:xfrm>
              <a:prstGeom prst="round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42" tIns="36042" rIns="36042" bIns="36042"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L1B Output</a:t>
                </a:r>
                <a:endParaRPr kumimoji="0" lang="ko-KR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F03093-CA23-BFA2-4C32-27D17BA2898D}"/>
              </a:ext>
            </a:extLst>
          </p:cNvPr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</p:spTree>
    <p:extLst>
      <p:ext uri="{BB962C8B-B14F-4D97-AF65-F5344CB8AC3E}">
        <p14:creationId xmlns:p14="http://schemas.microsoft.com/office/powerpoint/2010/main" val="385160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B7620B3-96AA-65FD-92FE-821B69C1474D}"/>
              </a:ext>
            </a:extLst>
          </p:cNvPr>
          <p:cNvGrpSpPr/>
          <p:nvPr/>
        </p:nvGrpSpPr>
        <p:grpSpPr>
          <a:xfrm>
            <a:off x="901062" y="1770893"/>
            <a:ext cx="5029751" cy="4584146"/>
            <a:chOff x="52795" y="2289145"/>
            <a:chExt cx="4479159" cy="4097729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C333E2B-0559-981D-8482-062B82A8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636" y="2289145"/>
              <a:ext cx="4358318" cy="386612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78A8A9-4291-5EAB-CC0C-B4F5C368C506}"/>
                </a:ext>
              </a:extLst>
            </p:cNvPr>
            <p:cNvSpPr txBox="1"/>
            <p:nvPr/>
          </p:nvSpPr>
          <p:spPr>
            <a:xfrm>
              <a:off x="52795" y="6079097"/>
              <a:ext cx="194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Courtesy: BATC</a:t>
              </a:r>
              <a:endParaRPr lang="ko-KR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A4B8AA-0B17-BE4D-AC4A-3136A979CE0E}"/>
                </a:ext>
              </a:extLst>
            </p:cNvPr>
            <p:cNvSpPr txBox="1"/>
            <p:nvPr/>
          </p:nvSpPr>
          <p:spPr>
            <a:xfrm>
              <a:off x="1540563" y="4232639"/>
              <a:ext cx="1066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Common</a:t>
              </a:r>
              <a:r>
                <a:rPr lang="en-US" altLang="ko-KR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pic>
        <p:nvPicPr>
          <p:cNvPr id="15" name="Google Shape;126;p6">
            <a:extLst>
              <a:ext uri="{FF2B5EF4-FFF2-40B4-BE49-F238E27FC236}">
                <a16:creationId xmlns:a16="http://schemas.microsoft.com/office/drawing/2014/main" id="{EF918900-2FF1-48BB-9849-0FC6FC825D08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64" y="2791594"/>
            <a:ext cx="4522322" cy="339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직사각형 15"/>
          <p:cNvSpPr/>
          <p:nvPr/>
        </p:nvSpPr>
        <p:spPr>
          <a:xfrm>
            <a:off x="6563919" y="1489583"/>
            <a:ext cx="2279935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Dark current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7</a:t>
            </a:fld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6473406" y="1875665"/>
            <a:ext cx="5114970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The</a:t>
            </a:r>
            <a:r>
              <a:rPr lang="ko-KR" altLang="en-US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pixel-averaged dark current has increased approximately 7.63% for 3.5 years (or 0.005 % per a day)</a:t>
            </a:r>
          </a:p>
          <a:p>
            <a:pPr marL="180975" indent="-180975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The half width has increased by about 9.4 %</a:t>
            </a:r>
          </a:p>
        </p:txBody>
      </p:sp>
    </p:spTree>
    <p:extLst>
      <p:ext uri="{BB962C8B-B14F-4D97-AF65-F5344CB8AC3E}">
        <p14:creationId xmlns:p14="http://schemas.microsoft.com/office/powerpoint/2010/main" val="345441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113" name="그룹 112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114" name="직사각형 113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116" name="직사각형 115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6" name="직사각형 15"/>
          <p:cNvSpPr/>
          <p:nvPr/>
        </p:nvSpPr>
        <p:spPr>
          <a:xfrm>
            <a:off x="110412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Bad pixel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431503" y="1564682"/>
            <a:ext cx="2279935" cy="38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Non-linearity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CD216CC-946B-2260-60DF-60AB4C36963A}"/>
              </a:ext>
            </a:extLst>
          </p:cNvPr>
          <p:cNvGrpSpPr/>
          <p:nvPr/>
        </p:nvGrpSpPr>
        <p:grpSpPr>
          <a:xfrm>
            <a:off x="1327020" y="2922859"/>
            <a:ext cx="4610347" cy="3519153"/>
            <a:chOff x="1297335" y="3293224"/>
            <a:chExt cx="3777075" cy="2822909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DF2FDE71-690C-6A7D-0A4B-237EFA5A5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335" y="3310873"/>
              <a:ext cx="3777075" cy="28052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66F8DB-D578-78E4-A167-B2AE8863D0D3}"/>
                </a:ext>
              </a:extLst>
            </p:cNvPr>
            <p:cNvSpPr txBox="1"/>
            <p:nvPr/>
          </p:nvSpPr>
          <p:spPr>
            <a:xfrm rot="16200000">
              <a:off x="2546156" y="3932941"/>
              <a:ext cx="154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D90029"/>
                  </a:solidFill>
                </a:rPr>
                <a:t>Hot pixel threshold</a:t>
              </a:r>
              <a:endParaRPr lang="ko-KR" altLang="en-US" sz="1100" b="1" dirty="0">
                <a:solidFill>
                  <a:srgbClr val="D90029"/>
                </a:solidFill>
              </a:endParaRPr>
            </a:p>
          </p:txBody>
        </p: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823C0BBB-4AD2-BAB4-74C9-47D506166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90" y="2895415"/>
            <a:ext cx="4795360" cy="359604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8</a:t>
            </a:fld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327020" y="1875665"/>
            <a:ext cx="4362212" cy="90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Hot pixels are continuously increasing with an e-folding time of about 21 years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Cold pixels are consistently maintained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6631770" y="1875665"/>
            <a:ext cx="477918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Signal drift is about 0.04 %, caused by the instability of the LED lamp</a:t>
            </a:r>
          </a:p>
          <a:p>
            <a:pPr marL="180975" indent="-180975" algn="just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Time series variance is less than 0.2 % (@CCD full well capacity, 5-95 %)</a:t>
            </a:r>
          </a:p>
        </p:txBody>
      </p:sp>
    </p:spTree>
    <p:extLst>
      <p:ext uri="{BB962C8B-B14F-4D97-AF65-F5344CB8AC3E}">
        <p14:creationId xmlns:p14="http://schemas.microsoft.com/office/powerpoint/2010/main" val="569778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441" y="33637"/>
            <a:ext cx="8991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status of GEMS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1219274" y="917654"/>
            <a:ext cx="9753452" cy="526610"/>
            <a:chOff x="1219349" y="972084"/>
            <a:chExt cx="9557070" cy="526610"/>
          </a:xfrm>
        </p:grpSpPr>
        <p:sp>
          <p:nvSpPr>
            <p:cNvPr id="7" name="직사각형 6"/>
            <p:cNvSpPr/>
            <p:nvPr/>
          </p:nvSpPr>
          <p:spPr>
            <a:xfrm>
              <a:off x="1219349" y="1019894"/>
              <a:ext cx="45719" cy="478800"/>
            </a:xfrm>
            <a:prstGeom prst="rect">
              <a:avLst/>
            </a:prstGeom>
            <a:solidFill>
              <a:srgbClr val="71B9F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1262205" y="972084"/>
              <a:ext cx="9514214" cy="525879"/>
              <a:chOff x="-264327" y="3882027"/>
              <a:chExt cx="12256521" cy="525879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-264327" y="3929837"/>
                <a:ext cx="10380971" cy="478069"/>
              </a:xfrm>
              <a:prstGeom prst="rect">
                <a:avLst/>
              </a:prstGeom>
              <a:solidFill>
                <a:sysClr val="window" lastClr="FFFFFF">
                  <a:lumMod val="85000"/>
                  <a:alpha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prstClr val="white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</a:endParaRPr>
              </a:p>
            </p:txBody>
          </p:sp>
          <p:sp>
            <p:nvSpPr>
              <p:cNvPr id="10" name="직사각형 9"/>
              <p:cNvSpPr/>
              <p:nvPr/>
            </p:nvSpPr>
            <p:spPr>
              <a:xfrm>
                <a:off x="-172588" y="3882027"/>
                <a:ext cx="12164782" cy="523220"/>
              </a:xfrm>
              <a:prstGeom prst="rect">
                <a:avLst/>
              </a:prstGeom>
            </p:spPr>
            <p:txBody>
              <a:bodyPr wrap="square" anchor="ctr" anchorCtr="0">
                <a:spAutoFit/>
              </a:bodyPr>
              <a:lstStyle/>
              <a:p>
                <a:pPr>
                  <a:lnSpc>
                    <a:spcPct val="140000"/>
                  </a:lnSpc>
                  <a:defRPr/>
                </a:pPr>
                <a:r>
                  <a:rPr lang="en-US" altLang="ko-KR" sz="20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a아메리카노L" panose="02020600000000000000" pitchFamily="18" charset="-127"/>
                    <a:cs typeface="Arial" panose="020B0604020202020204" pitchFamily="34" charset="0"/>
                  </a:rPr>
                  <a:t>Monitoring long-term GEMS data</a:t>
                </a:r>
              </a:p>
            </p:txBody>
          </p:sp>
        </p:grpSp>
      </p:grpSp>
      <p:sp>
        <p:nvSpPr>
          <p:cNvPr id="11" name="직사각형 10"/>
          <p:cNvSpPr/>
          <p:nvPr/>
        </p:nvSpPr>
        <p:spPr>
          <a:xfrm>
            <a:off x="1104123" y="1564682"/>
            <a:ext cx="8859027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</a:pPr>
            <a:r>
              <a:rPr lang="ko-KR" altLang="en-US" sz="1600" spc="-250" dirty="0">
                <a:solidFill>
                  <a:srgbClr val="1578AF"/>
                </a:solidFill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☯</a:t>
            </a:r>
            <a:r>
              <a:rPr lang="ko-KR" altLang="en-US" sz="1600" spc="-250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  </a:t>
            </a:r>
            <a:r>
              <a:rPr lang="en-US" altLang="ko-KR" sz="16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Working solar diffuser (WSD) and reference solar diffuser (RSD)</a:t>
            </a:r>
            <a:endParaRPr lang="en-US" altLang="ko-KR" sz="16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66" y="2417921"/>
            <a:ext cx="5132614" cy="3849461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568024" y="2347113"/>
            <a:ext cx="6313822" cy="4221279"/>
            <a:chOff x="567593" y="2381178"/>
            <a:chExt cx="6313822" cy="4221279"/>
          </a:xfrm>
        </p:grpSpPr>
        <p:grpSp>
          <p:nvGrpSpPr>
            <p:cNvPr id="21" name="그룹 20"/>
            <p:cNvGrpSpPr/>
            <p:nvPr/>
          </p:nvGrpSpPr>
          <p:grpSpPr>
            <a:xfrm>
              <a:off x="567593" y="2518479"/>
              <a:ext cx="6313822" cy="3946677"/>
              <a:chOff x="560372" y="2260466"/>
              <a:chExt cx="6313822" cy="3946677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372" y="2260466"/>
                <a:ext cx="3157342" cy="3946677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7714" y="2261543"/>
                <a:ext cx="3156480" cy="394560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2026169" y="2381178"/>
              <a:ext cx="690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WSD</a:t>
              </a:r>
              <a:endParaRPr lang="ko-KR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8277" y="2381178"/>
              <a:ext cx="690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RSD</a:t>
              </a:r>
              <a:endParaRPr lang="ko-KR" altLang="en-US" sz="16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35256" y="6325458"/>
              <a:ext cx="20020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200" b="1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1,201 times of exposure</a:t>
              </a:r>
              <a:endParaRPr lang="ko-KR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47192" y="6324777"/>
              <a:ext cx="18531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200" b="1" dirty="0">
                  <a:solidFill>
                    <a:prstClr val="black"/>
                  </a:solidFill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10 times of exposure</a:t>
              </a:r>
              <a:endParaRPr lang="ko-KR" altLang="en-US" sz="1200" b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327019" y="1875665"/>
            <a:ext cx="8859027" cy="34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fontAlgn="base">
              <a:lnSpc>
                <a:spcPct val="130000"/>
              </a:lnSpc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ea typeface="a아메리카노L" panose="02020600000000000000" pitchFamily="18" charset="-127"/>
                <a:cs typeface="Arial" panose="020B0604020202020204" pitchFamily="34" charset="0"/>
              </a:rPr>
              <a:t>Degradation of the diffuser and throughput occurs as observation time increases</a:t>
            </a:r>
            <a:endParaRPr lang="en-US" altLang="ko-KR" sz="1400" b="1" dirty="0">
              <a:solidFill>
                <a:srgbClr val="FF0000"/>
              </a:solidFill>
              <a:latin typeface="Arial" panose="020B0604020202020204" pitchFamily="34" charset="0"/>
              <a:ea typeface="a아메리카노L" panose="02020600000000000000" pitchFamily="18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61DB1-7CD0-4EAD-ACA9-006A4A6740D1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7593621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8991">
              <a:srgbClr val="1578AF"/>
            </a:gs>
            <a:gs pos="42000">
              <a:srgbClr val="2090AE"/>
            </a:gs>
          </a:gsLst>
          <a:lin ang="8400000" scaled="0"/>
        </a:gradFill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base" latinLnBrk="1">
          <a:defRPr b="1" kern="0" spc="-119" dirty="0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/>
            </a:solidFill>
            <a:latin typeface="고양덕양 B" pitchFamily="2" charset="-127"/>
            <a:ea typeface="고양덕양 B" pitchFamily="2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8991">
              <a:srgbClr val="1578AF"/>
            </a:gs>
            <a:gs pos="42000">
              <a:srgbClr val="2090AE"/>
            </a:gs>
          </a:gsLst>
          <a:lin ang="8400000" scaled="0"/>
        </a:gradFill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base" latinLnBrk="1">
          <a:defRPr b="1" kern="0" spc="-119" dirty="0" smtClean="0">
            <a:ln>
              <a:solidFill>
                <a:schemeClr val="accent1">
                  <a:shade val="50000"/>
                  <a:alpha val="0"/>
                </a:schemeClr>
              </a:solidFill>
            </a:ln>
            <a:solidFill>
              <a:schemeClr val="bg1"/>
            </a:solidFill>
            <a:latin typeface="고양덕양 B" pitchFamily="2" charset="-127"/>
            <a:ea typeface="고양덕양 B" pitchFamily="2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100969</TotalTime>
  <Words>1597</Words>
  <Application>Microsoft Office PowerPoint</Application>
  <PresentationFormat>와이드스크린</PresentationFormat>
  <Paragraphs>625</Paragraphs>
  <Slides>22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22</vt:i4>
      </vt:variant>
    </vt:vector>
  </HeadingPairs>
  <TitlesOfParts>
    <vt:vector size="36" baseType="lpstr">
      <vt:lpstr>a아메리카노L</vt:lpstr>
      <vt:lpstr>고양덕양 B</vt:lpstr>
      <vt:lpstr>맑은 고딕</vt:lpstr>
      <vt:lpstr>청소년서체</vt:lpstr>
      <vt:lpstr>Arial</vt:lpstr>
      <vt:lpstr>Arial</vt:lpstr>
      <vt:lpstr>Calibri</vt:lpstr>
      <vt:lpstr>Cambria Math</vt:lpstr>
      <vt:lpstr>Gill Sans MT</vt:lpstr>
      <vt:lpstr>Times New Roman</vt:lpstr>
      <vt:lpstr>Wingdings</vt:lpstr>
      <vt:lpstr>디자인 사용자 지정</vt:lpstr>
      <vt:lpstr>1_디자인 사용자 지정</vt:lpstr>
      <vt:lpstr>2_디자인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 LEE</cp:lastModifiedBy>
  <cp:revision>1576</cp:revision>
  <cp:lastPrinted>2024-03-07T06:17:06Z</cp:lastPrinted>
  <dcterms:created xsi:type="dcterms:W3CDTF">2016-09-29T04:17:56Z</dcterms:created>
  <dcterms:modified xsi:type="dcterms:W3CDTF">2024-03-11T22:45:54Z</dcterms:modified>
</cp:coreProperties>
</file>