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gif" ContentType="image/gif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88.jpg" ContentType="image/jpg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7690" r:id="rId1"/>
  </p:sldMasterIdLst>
  <p:notesMasterIdLst>
    <p:notesMasterId r:id="rId29"/>
  </p:notesMasterIdLst>
  <p:handoutMasterIdLst>
    <p:handoutMasterId r:id="rId30"/>
  </p:handoutMasterIdLst>
  <p:sldIdLst>
    <p:sldId id="612" r:id="rId2"/>
    <p:sldId id="622" r:id="rId3"/>
    <p:sldId id="1227" r:id="rId4"/>
    <p:sldId id="677" r:id="rId5"/>
    <p:sldId id="1245" r:id="rId6"/>
    <p:sldId id="282" r:id="rId7"/>
    <p:sldId id="419" r:id="rId8"/>
    <p:sldId id="383" r:id="rId9"/>
    <p:sldId id="1242" r:id="rId10"/>
    <p:sldId id="1244" r:id="rId11"/>
    <p:sldId id="1247" r:id="rId12"/>
    <p:sldId id="1249" r:id="rId13"/>
    <p:sldId id="1229" r:id="rId14"/>
    <p:sldId id="409" r:id="rId15"/>
    <p:sldId id="1234" r:id="rId16"/>
    <p:sldId id="647" r:id="rId17"/>
    <p:sldId id="1238" r:id="rId18"/>
    <p:sldId id="653" r:id="rId19"/>
    <p:sldId id="623" r:id="rId20"/>
    <p:sldId id="1228" r:id="rId21"/>
    <p:sldId id="624" r:id="rId22"/>
    <p:sldId id="266" r:id="rId23"/>
    <p:sldId id="277" r:id="rId24"/>
    <p:sldId id="257" r:id="rId25"/>
    <p:sldId id="261" r:id="rId26"/>
    <p:sldId id="1243" r:id="rId27"/>
    <p:sldId id="1240" r:id="rId28"/>
  </p:sldIdLst>
  <p:sldSz cx="12192000" cy="6858000"/>
  <p:notesSz cx="9931400" cy="143637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64" userDrawn="1">
          <p15:clr>
            <a:srgbClr val="A4A3A4"/>
          </p15:clr>
        </p15:guide>
        <p15:guide id="2" orient="horz" pos="1410" userDrawn="1">
          <p15:clr>
            <a:srgbClr val="A4A3A4"/>
          </p15:clr>
        </p15:guide>
        <p15:guide id="3" orient="horz" pos="2715" userDrawn="1">
          <p15:clr>
            <a:srgbClr val="A4A3A4"/>
          </p15:clr>
        </p15:guide>
        <p15:guide id="4" orient="horz" pos="2389" userDrawn="1">
          <p15:clr>
            <a:srgbClr val="A4A3A4"/>
          </p15:clr>
        </p15:guide>
        <p15:guide id="5" orient="horz" pos="2064" userDrawn="1">
          <p15:clr>
            <a:srgbClr val="A4A3A4"/>
          </p15:clr>
        </p15:guide>
        <p15:guide id="6" orient="horz" pos="1735" userDrawn="1">
          <p15:clr>
            <a:srgbClr val="A4A3A4"/>
          </p15:clr>
        </p15:guide>
        <p15:guide id="7" orient="horz" pos="3369" userDrawn="1">
          <p15:clr>
            <a:srgbClr val="A4A3A4"/>
          </p15:clr>
        </p15:guide>
        <p15:guide id="8" orient="horz" pos="3698" userDrawn="1">
          <p15:clr>
            <a:srgbClr val="A4A3A4"/>
          </p15:clr>
        </p15:guide>
        <p15:guide id="9" pos="5186" userDrawn="1">
          <p15:clr>
            <a:srgbClr val="A4A3A4"/>
          </p15:clr>
        </p15:guide>
        <p15:guide id="10" pos="241" userDrawn="1">
          <p15:clr>
            <a:srgbClr val="A4A3A4"/>
          </p15:clr>
        </p15:guide>
        <p15:guide id="11" pos="1910" userDrawn="1">
          <p15:clr>
            <a:srgbClr val="A4A3A4"/>
          </p15:clr>
        </p15:guide>
        <p15:guide id="12" pos="6005" userDrawn="1">
          <p15:clr>
            <a:srgbClr val="A4A3A4"/>
          </p15:clr>
        </p15:guide>
        <p15:guide id="13" pos="6838" userDrawn="1">
          <p15:clr>
            <a:srgbClr val="A4A3A4"/>
          </p15:clr>
        </p15:guide>
        <p15:guide id="14" pos="2751" userDrawn="1">
          <p15:clr>
            <a:srgbClr val="A4A3A4"/>
          </p15:clr>
        </p15:guide>
        <p15:guide id="15" pos="10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4525">
          <p15:clr>
            <a:srgbClr val="A4A3A4"/>
          </p15:clr>
        </p15:guide>
        <p15:guide id="2" pos="312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B9AC"/>
    <a:srgbClr val="00205B"/>
    <a:srgbClr val="D6D2C4"/>
    <a:srgbClr val="E8E8E8"/>
    <a:srgbClr val="E0E0E0"/>
    <a:srgbClr val="F1F1F1"/>
    <a:srgbClr val="00B5E2"/>
    <a:srgbClr val="FEDB00"/>
    <a:srgbClr val="99C221"/>
    <a:srgbClr val="FE5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AD3C9BB-14F3-4BFB-8FBD-C0A1DCBB264C}" v="2" dt="2024-03-13T09:23:50.939"/>
  </p1510:revLst>
</p1510:revInfo>
</file>

<file path=ppt/tableStyles.xml><?xml version="1.0" encoding="utf-8"?>
<a:tblStyleLst xmlns:a="http://schemas.openxmlformats.org/drawingml/2006/main" def="{7DF18680-E054-41AD-8BC1-D1AEF772440D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444" autoAdjust="0"/>
    <p:restoredTop sz="96395" autoAdjust="0"/>
  </p:normalViewPr>
  <p:slideViewPr>
    <p:cSldViewPr snapToGrid="0">
      <p:cViewPr varScale="1">
        <p:scale>
          <a:sx n="86" d="100"/>
          <a:sy n="86" d="100"/>
        </p:scale>
        <p:origin x="96" y="432"/>
      </p:cViewPr>
      <p:guideLst>
        <p:guide orient="horz" pos="1164"/>
        <p:guide orient="horz" pos="1410"/>
        <p:guide orient="horz" pos="2715"/>
        <p:guide orient="horz" pos="2389"/>
        <p:guide orient="horz" pos="2064"/>
        <p:guide orient="horz" pos="1735"/>
        <p:guide orient="horz" pos="3369"/>
        <p:guide orient="horz" pos="3698"/>
        <p:guide pos="5186"/>
        <p:guide pos="241"/>
        <p:guide pos="1910"/>
        <p:guide pos="6005"/>
        <p:guide pos="6838"/>
        <p:guide pos="2751"/>
        <p:guide pos="10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10020"/>
    </p:cViewPr>
  </p:sorterViewPr>
  <p:notesViewPr>
    <p:cSldViewPr snapToGrid="0">
      <p:cViewPr varScale="1">
        <p:scale>
          <a:sx n="57" d="100"/>
          <a:sy n="57" d="100"/>
        </p:scale>
        <p:origin x="3096" y="78"/>
      </p:cViewPr>
      <p:guideLst>
        <p:guide orient="horz" pos="4525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rnd Sierk" userId="82edb77c-64f8-40ed-9b5e-c5a0c625f59e" providerId="ADAL" clId="{9AD3C9BB-14F3-4BFB-8FBD-C0A1DCBB264C}"/>
    <pc:docChg chg="custSel delSld modSld">
      <pc:chgData name="Bernd Sierk" userId="82edb77c-64f8-40ed-9b5e-c5a0c625f59e" providerId="ADAL" clId="{9AD3C9BB-14F3-4BFB-8FBD-C0A1DCBB264C}" dt="2024-03-13T09:24:42.727" v="335" actId="20577"/>
      <pc:docMkLst>
        <pc:docMk/>
      </pc:docMkLst>
      <pc:sldChg chg="del">
        <pc:chgData name="Bernd Sierk" userId="82edb77c-64f8-40ed-9b5e-c5a0c625f59e" providerId="ADAL" clId="{9AD3C9BB-14F3-4BFB-8FBD-C0A1DCBB264C}" dt="2024-03-13T09:23:01.287" v="274" actId="47"/>
        <pc:sldMkLst>
          <pc:docMk/>
          <pc:sldMk cId="3734078715" sldId="263"/>
        </pc:sldMkLst>
      </pc:sldChg>
      <pc:sldChg chg="modSp mod">
        <pc:chgData name="Bernd Sierk" userId="82edb77c-64f8-40ed-9b5e-c5a0c625f59e" providerId="ADAL" clId="{9AD3C9BB-14F3-4BFB-8FBD-C0A1DCBB264C}" dt="2024-03-13T09:24:42.727" v="335" actId="20577"/>
        <pc:sldMkLst>
          <pc:docMk/>
          <pc:sldMk cId="2026899287" sldId="612"/>
        </pc:sldMkLst>
        <pc:spChg chg="mod">
          <ac:chgData name="Bernd Sierk" userId="82edb77c-64f8-40ed-9b5e-c5a0c625f59e" providerId="ADAL" clId="{9AD3C9BB-14F3-4BFB-8FBD-C0A1DCBB264C}" dt="2024-03-13T09:24:42.727" v="335" actId="20577"/>
          <ac:spMkLst>
            <pc:docMk/>
            <pc:sldMk cId="2026899287" sldId="612"/>
            <ac:spMk id="2" creationId="{00000000-0000-0000-0000-000000000000}"/>
          </ac:spMkLst>
        </pc:spChg>
      </pc:sldChg>
      <pc:sldChg chg="modSp mod">
        <pc:chgData name="Bernd Sierk" userId="82edb77c-64f8-40ed-9b5e-c5a0c625f59e" providerId="ADAL" clId="{9AD3C9BB-14F3-4BFB-8FBD-C0A1DCBB264C}" dt="2024-03-13T09:20:34.839" v="242" actId="20577"/>
        <pc:sldMkLst>
          <pc:docMk/>
          <pc:sldMk cId="2963161541" sldId="1229"/>
        </pc:sldMkLst>
        <pc:spChg chg="mod">
          <ac:chgData name="Bernd Sierk" userId="82edb77c-64f8-40ed-9b5e-c5a0c625f59e" providerId="ADAL" clId="{9AD3C9BB-14F3-4BFB-8FBD-C0A1DCBB264C}" dt="2024-03-13T09:17:50.042" v="50" actId="20577"/>
          <ac:spMkLst>
            <pc:docMk/>
            <pc:sldMk cId="2963161541" sldId="1229"/>
            <ac:spMk id="2" creationId="{00000000-0000-0000-0000-000000000000}"/>
          </ac:spMkLst>
        </pc:spChg>
        <pc:spChg chg="mod">
          <ac:chgData name="Bernd Sierk" userId="82edb77c-64f8-40ed-9b5e-c5a0c625f59e" providerId="ADAL" clId="{9AD3C9BB-14F3-4BFB-8FBD-C0A1DCBB264C}" dt="2024-03-13T09:20:34.839" v="242" actId="20577"/>
          <ac:spMkLst>
            <pc:docMk/>
            <pc:sldMk cId="2963161541" sldId="1229"/>
            <ac:spMk id="7" creationId="{E7E60C41-B1CF-9922-52A3-C3FB2EC4610A}"/>
          </ac:spMkLst>
        </pc:spChg>
      </pc:sldChg>
      <pc:sldChg chg="del">
        <pc:chgData name="Bernd Sierk" userId="82edb77c-64f8-40ed-9b5e-c5a0c625f59e" providerId="ADAL" clId="{9AD3C9BB-14F3-4BFB-8FBD-C0A1DCBB264C}" dt="2024-03-13T09:14:39.494" v="0" actId="47"/>
        <pc:sldMkLst>
          <pc:docMk/>
          <pc:sldMk cId="1110299097" sldId="1248"/>
        </pc:sldMkLst>
      </pc:sldChg>
      <pc:sldChg chg="addSp modSp mod">
        <pc:chgData name="Bernd Sierk" userId="82edb77c-64f8-40ed-9b5e-c5a0c625f59e" providerId="ADAL" clId="{9AD3C9BB-14F3-4BFB-8FBD-C0A1DCBB264C}" dt="2024-03-13T09:24:05.016" v="324" actId="1076"/>
        <pc:sldMkLst>
          <pc:docMk/>
          <pc:sldMk cId="3747792327" sldId="1249"/>
        </pc:sldMkLst>
        <pc:spChg chg="add mod">
          <ac:chgData name="Bernd Sierk" userId="82edb77c-64f8-40ed-9b5e-c5a0c625f59e" providerId="ADAL" clId="{9AD3C9BB-14F3-4BFB-8FBD-C0A1DCBB264C}" dt="2024-03-13T09:23:50.027" v="306" actId="1076"/>
          <ac:spMkLst>
            <pc:docMk/>
            <pc:sldMk cId="3747792327" sldId="1249"/>
            <ac:spMk id="4" creationId="{3CFF1194-8C41-6CE9-BCCD-0E4B765F5225}"/>
          </ac:spMkLst>
        </pc:spChg>
        <pc:spChg chg="add mod">
          <ac:chgData name="Bernd Sierk" userId="82edb77c-64f8-40ed-9b5e-c5a0c625f59e" providerId="ADAL" clId="{9AD3C9BB-14F3-4BFB-8FBD-C0A1DCBB264C}" dt="2024-03-13T09:24:05.016" v="324" actId="1076"/>
          <ac:spMkLst>
            <pc:docMk/>
            <pc:sldMk cId="3747792327" sldId="1249"/>
            <ac:spMk id="8" creationId="{B464C774-1F9F-FA54-F2CB-0B7DBC0AEF02}"/>
          </ac:spMkLst>
        </pc:spChg>
        <pc:picChg chg="mod">
          <ac:chgData name="Bernd Sierk" userId="82edb77c-64f8-40ed-9b5e-c5a0c625f59e" providerId="ADAL" clId="{9AD3C9BB-14F3-4BFB-8FBD-C0A1DCBB264C}" dt="2024-03-13T09:23:45.401" v="305" actId="1076"/>
          <ac:picMkLst>
            <pc:docMk/>
            <pc:sldMk cId="3747792327" sldId="1249"/>
            <ac:picMk id="5" creationId="{FED2421A-B23E-2824-2620-65A255BD465C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9982200" y="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1409065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9707563" y="14085888"/>
            <a:ext cx="274637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fld id="{E842FA72-B9ED-494F-A64D-EC1E1901C35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93611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21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9275" y="0"/>
            <a:ext cx="43021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58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77800" y="1074738"/>
            <a:ext cx="9575800" cy="5386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22388" y="6819900"/>
            <a:ext cx="7286625" cy="646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13644563"/>
            <a:ext cx="43021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b" anchorCtr="0" compatLnSpc="1">
            <a:prstTxWarp prst="textNoShape">
              <a:avLst/>
            </a:prstTxWarp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9275" y="13644563"/>
            <a:ext cx="43021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b" anchorCtr="0" compatLnSpc="1">
            <a:prstTxWarp prst="textNoShape">
              <a:avLst/>
            </a:prstTxWarp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7FE02029-9BE2-4139-82E8-7E205433FD5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04190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308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5398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latin typeface="Calibri" charset="0"/>
              <a:ea typeface="MS PGothic" charset="0"/>
            </a:endParaRPr>
          </a:p>
        </p:txBody>
      </p:sp>
      <p:sp>
        <p:nvSpPr>
          <p:cNvPr id="3891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60425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 defTabSz="860425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defTabSz="860425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defTabSz="860425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defTabSz="860425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9C9D7386-A345-8841-937D-ACFDA06C000B}" type="slidenum">
              <a:rPr lang="en-US" sz="1100"/>
              <a:pPr eaLnBrk="1" hangingPunct="1"/>
              <a:t>8</a:t>
            </a:fld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16201381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825B60-F2BA-46E5-8E2D-2D2B4D1E3830}" type="slidenum">
              <a:rPr lang="de-CH" smtClean="0"/>
              <a:t>23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23361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torm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398" y="1191201"/>
            <a:ext cx="9421602" cy="5338907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8718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411522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5" b="3434"/>
          <a:stretch/>
        </p:blipFill>
        <p:spPr>
          <a:xfrm>
            <a:off x="0" y="858982"/>
            <a:ext cx="12192000" cy="57634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 anchor="ctr"/>
          <a:lstStyle>
            <a:lvl1pPr marL="0" indent="0">
              <a:buNone/>
              <a:defRPr sz="3200"/>
            </a:lvl1pPr>
            <a:lvl2pPr marL="562722" indent="0">
              <a:buNone/>
              <a:defRPr sz="2800"/>
            </a:lvl2pPr>
            <a:lvl3pPr marL="1125443" indent="0">
              <a:buNone/>
              <a:defRPr sz="2400"/>
            </a:lvl3pPr>
            <a:lvl4pPr marL="1688165" indent="0">
              <a:buNone/>
              <a:defRPr sz="2000"/>
            </a:lvl4pPr>
            <a:lvl5pPr marL="2250887" indent="0">
              <a:buNone/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47" y="2427580"/>
            <a:ext cx="2640047" cy="263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209359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00" y="88263"/>
            <a:ext cx="9566400" cy="574516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400" y="864000"/>
            <a:ext cx="11664000" cy="5338800"/>
          </a:xfrm>
          <a:prstGeom prst="rect">
            <a:avLst/>
          </a:prstGeom>
        </p:spPr>
        <p:txBody>
          <a:bodyPr/>
          <a:lstStyle>
            <a:lvl1pPr marL="0" marR="0" indent="0" algn="l" defTabSz="121917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Verdana" pitchFamily="34" charset="0"/>
              <a:buNone/>
              <a:tabLst/>
              <a:defRPr/>
            </a:lvl1pPr>
            <a:lvl2pPr marL="1077357" marR="0" indent="0" algn="l" defTabSz="121917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/>
            </a:lvl2pPr>
            <a:lvl3pPr marL="1875320" marR="0" indent="0" algn="l" defTabSz="121917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/>
            </a:lvl3pPr>
            <a:lvl4pPr marL="2673284" marR="0" indent="0" algn="l" defTabSz="121917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/>
            </a:lvl4pPr>
            <a:lvl5pPr marL="3471247" marR="0" indent="0" algn="l" defTabSz="121917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/>
            </a:lvl5pPr>
          </a:lstStyle>
          <a:p>
            <a:pPr marL="0" marR="0" lvl="0" indent="0" algn="l" defTabSz="121917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Verdana" pitchFamily="34" charset="0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+mn-lt"/>
                <a:ea typeface="+mn-ea"/>
              </a:rPr>
              <a:t>Click to edit Master text styles</a:t>
            </a:r>
          </a:p>
          <a:p>
            <a:pPr marL="0" marR="0" lvl="1" indent="0" algn="l" defTabSz="121917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Verdana" pitchFamily="34" charset="0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+mn-lt"/>
                <a:ea typeface="+mn-ea"/>
              </a:rPr>
              <a:t>Second level</a:t>
            </a:r>
          </a:p>
          <a:p>
            <a:pPr marL="0" marR="0" lvl="2" indent="0" algn="l" defTabSz="121917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Verdana" pitchFamily="34" charset="0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+mn-lt"/>
                <a:ea typeface="+mn-ea"/>
              </a:rPr>
              <a:t>Third level</a:t>
            </a:r>
          </a:p>
          <a:p>
            <a:pPr marL="0" marR="0" lvl="3" indent="0" algn="l" defTabSz="121917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Verdana" pitchFamily="34" charset="0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+mn-lt"/>
                <a:ea typeface="+mn-ea"/>
              </a:rPr>
              <a:t>Fourth level</a:t>
            </a:r>
          </a:p>
          <a:p>
            <a:pPr marL="0" marR="0" lvl="4" indent="0" algn="l" defTabSz="121917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Verdana" pitchFamily="34" charset="0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+mn-lt"/>
                <a:ea typeface="+mn-ea"/>
              </a:rPr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1151114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90782" y="214287"/>
            <a:ext cx="9566461" cy="5436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933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59803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FE93DC-7FDE-6A43-8CF2-DF84ECC13383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BBE76-4C4C-294A-8844-C238CAC72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0719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7782" y="-8719"/>
            <a:ext cx="11896436" cy="647425"/>
          </a:xfrm>
          <a:prstGeom prst="rect">
            <a:avLst/>
          </a:prstGeom>
          <a:solidFill>
            <a:srgbClr val="0020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grpSp>
        <p:nvGrpSpPr>
          <p:cNvPr id="11" name="Group 10"/>
          <p:cNvGrpSpPr/>
          <p:nvPr userDrawn="1"/>
        </p:nvGrpSpPr>
        <p:grpSpPr>
          <a:xfrm>
            <a:off x="10275496" y="6603525"/>
            <a:ext cx="1462072" cy="214984"/>
            <a:chOff x="6189793" y="6000773"/>
            <a:chExt cx="4343735" cy="638706"/>
          </a:xfrm>
        </p:grpSpPr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6554" y="6000773"/>
              <a:ext cx="2146974" cy="63870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317" b="34099"/>
            <a:stretch/>
          </p:blipFill>
          <p:spPr>
            <a:xfrm>
              <a:off x="6189793" y="6166267"/>
              <a:ext cx="2237237" cy="3241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4610411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7195835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Ocea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1199"/>
            <a:ext cx="9436548" cy="5347376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95984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Atmosphe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058" y="1199921"/>
            <a:ext cx="9406214" cy="5330187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1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69938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Ocea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9921"/>
            <a:ext cx="9421156" cy="5338654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59885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4" b="3165"/>
          <a:stretch/>
        </p:blipFill>
        <p:spPr>
          <a:xfrm>
            <a:off x="0" y="877455"/>
            <a:ext cx="12192000" cy="576349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8" y="3061592"/>
            <a:ext cx="1245440" cy="124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10136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7782" y="-8719"/>
            <a:ext cx="11896436" cy="647425"/>
          </a:xfrm>
          <a:prstGeom prst="rect">
            <a:avLst/>
          </a:prstGeom>
          <a:solidFill>
            <a:srgbClr val="0020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12551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5053" y="-8719"/>
            <a:ext cx="11901894" cy="647425"/>
          </a:xfrm>
          <a:prstGeom prst="rect">
            <a:avLst/>
          </a:prstGeom>
          <a:solidFill>
            <a:srgbClr val="D6D2C4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492823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145053" y="-8719"/>
            <a:ext cx="11901894" cy="647425"/>
          </a:xfrm>
          <a:prstGeom prst="rect">
            <a:avLst/>
          </a:prstGeom>
          <a:solidFill>
            <a:srgbClr val="D6D2C4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3" t="28964" r="31087" b="35710"/>
          <a:stretch/>
        </p:blipFill>
        <p:spPr>
          <a:xfrm>
            <a:off x="-42530" y="-42530"/>
            <a:ext cx="12227442" cy="69111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18413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auto">
          <a:xfrm>
            <a:off x="314311" y="-1679944"/>
            <a:ext cx="11288822" cy="11288822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3" y="-8719"/>
            <a:ext cx="11901894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16061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92479" y="4"/>
            <a:ext cx="11399521" cy="600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6000" rIns="36000" bIns="3600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9700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5054" y="1139429"/>
            <a:ext cx="11627339" cy="526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 userDrawn="1"/>
        </p:nvSpPr>
        <p:spPr>
          <a:xfrm>
            <a:off x="10901866" y="641568"/>
            <a:ext cx="12266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000" b="0" baseline="0" dirty="0">
                <a:solidFill>
                  <a:schemeClr val="bg1"/>
                </a:solidFill>
                <a:latin typeface="+mj-lt"/>
                <a:ea typeface="Roboto" panose="02000000000000000000" pitchFamily="2" charset="0"/>
              </a:rPr>
              <a:t>www.eumetsat.int</a:t>
            </a:r>
          </a:p>
        </p:txBody>
      </p:sp>
      <p:sp>
        <p:nvSpPr>
          <p:cNvPr id="12" name="Rectangle 61" title="[DM_E_CONFID]"/>
          <p:cNvSpPr>
            <a:spLocks noChangeArrowheads="1"/>
          </p:cNvSpPr>
          <p:nvPr userDrawn="1"/>
        </p:nvSpPr>
        <p:spPr bwMode="auto">
          <a:xfrm>
            <a:off x="4576120" y="6649210"/>
            <a:ext cx="3113648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eaLnBrk="0" hangingPunct="0">
              <a:defRPr/>
            </a:pPr>
            <a:endParaRPr lang="de-DE" sz="1000" b="0" baseline="0" dirty="0">
              <a:solidFill>
                <a:srgbClr val="00B5E2"/>
              </a:solidFill>
              <a:latin typeface="Roboto" panose="02000000000000000000" pitchFamily="2" charset="0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13" name="Rectangle 61" title="[DM_E_DOC_NO], v[DM_E_VER_NO], [DM_E_ISS_DATE]"/>
          <p:cNvSpPr>
            <a:spLocks noChangeArrowheads="1"/>
          </p:cNvSpPr>
          <p:nvPr userDrawn="1"/>
        </p:nvSpPr>
        <p:spPr bwMode="auto">
          <a:xfrm>
            <a:off x="161047" y="6648056"/>
            <a:ext cx="4628617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defRPr/>
            </a:pPr>
            <a:r>
              <a:rPr lang="pt-BR" sz="1000" b="0" baseline="0">
                <a:solidFill>
                  <a:schemeClr val="accent5"/>
                </a:solidFill>
                <a:latin typeface="+mn-lt"/>
                <a:ea typeface="Roboto" panose="02000000000000000000" pitchFamily="2" charset="0"/>
                <a:cs typeface="Arial" pitchFamily="34" charset="0"/>
              </a:rPr>
              <a:t>EUM/RSP/VWG/23/1344810, v1 Draft, 4 January 2023</a:t>
            </a:r>
            <a:endParaRPr lang="de-DE" sz="1000" b="0" baseline="0" dirty="0">
              <a:solidFill>
                <a:schemeClr val="accent5"/>
              </a:solidFill>
              <a:latin typeface="+mn-lt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11519350" y="6593586"/>
            <a:ext cx="609135" cy="262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FF9CC606-8418-49EA-9DB7-3FFD72983DD3}" type="slidenum">
              <a:rPr lang="de-DE" sz="1050" b="0" smtClean="0">
                <a:solidFill>
                  <a:schemeClr val="accent5"/>
                </a:solidFill>
                <a:latin typeface="+mn-lt"/>
                <a:ea typeface="Roboto" panose="02000000000000000000" pitchFamily="2" charset="0"/>
                <a:cs typeface="Arial" pitchFamily="34" charset="0"/>
              </a:rPr>
              <a:pPr algn="r"/>
              <a:t>‹#›</a:t>
            </a:fld>
            <a:endParaRPr lang="en-GB" sz="1050" dirty="0">
              <a:solidFill>
                <a:schemeClr val="accent5"/>
              </a:solidFill>
              <a:latin typeface="+mn-lt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881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693" r:id="rId1"/>
    <p:sldLayoutId id="2147487692" r:id="rId2"/>
    <p:sldLayoutId id="2147487691" r:id="rId3"/>
    <p:sldLayoutId id="2147487700" r:id="rId4"/>
    <p:sldLayoutId id="2147487694" r:id="rId5"/>
    <p:sldLayoutId id="2147487695" r:id="rId6"/>
    <p:sldLayoutId id="2147487696" r:id="rId7"/>
    <p:sldLayoutId id="2147487697" r:id="rId8"/>
    <p:sldLayoutId id="2147487698" r:id="rId9"/>
    <p:sldLayoutId id="2147487699" r:id="rId10"/>
    <p:sldLayoutId id="2147487702" r:id="rId11"/>
    <p:sldLayoutId id="2147487704" r:id="rId12"/>
    <p:sldLayoutId id="2147487705" r:id="rId13"/>
    <p:sldLayoutId id="2147487706" r:id="rId14"/>
    <p:sldLayoutId id="2147487707" r:id="rId15"/>
  </p:sldLayoutIdLst>
  <p:transition/>
  <p:txStyles>
    <p:titleStyle>
      <a:lvl1pPr marL="220791" algn="l" rtl="0" eaLnBrk="1" fontAlgn="base" hangingPunct="1">
        <a:spcBef>
          <a:spcPct val="0"/>
        </a:spcBef>
        <a:spcAft>
          <a:spcPct val="0"/>
        </a:spcAft>
        <a:defRPr sz="3200" b="0" spc="-100" baseline="0">
          <a:solidFill>
            <a:schemeClr val="bg1"/>
          </a:solidFill>
          <a:latin typeface="Bahnschrift SemiLight" panose="020B0502040204020203" pitchFamily="34" charset="0"/>
          <a:ea typeface="+mj-ea"/>
          <a:cs typeface="Arial" pitchFamily="34" charset="0"/>
        </a:defRPr>
      </a:lvl1pPr>
      <a:lvl2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562722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6pPr>
      <a:lvl7pPr marL="1125444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7pPr>
      <a:lvl8pPr marL="1688165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8pPr>
      <a:lvl9pPr marL="2250887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9pPr>
    </p:titleStyle>
    <p:bodyStyle>
      <a:lvl1pPr marL="328254" indent="-328254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4431" spc="-100" baseline="0">
          <a:solidFill>
            <a:schemeClr val="tx2"/>
          </a:solidFill>
          <a:latin typeface="+mn-lt"/>
          <a:ea typeface="Roboto" panose="02000000000000000000" pitchFamily="2" charset="0"/>
          <a:cs typeface="Arial" pitchFamily="34" charset="0"/>
        </a:defRPr>
      </a:lvl1pPr>
      <a:lvl2pPr marL="914423" indent="-35170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939" spc="-100" baseline="0">
          <a:solidFill>
            <a:schemeClr val="tx2"/>
          </a:solidFill>
          <a:latin typeface="+mn-lt"/>
          <a:ea typeface="Roboto" panose="02000000000000000000" pitchFamily="2" charset="0"/>
          <a:cs typeface="Arial" pitchFamily="34" charset="0"/>
        </a:defRPr>
      </a:lvl2pPr>
      <a:lvl3pPr marL="1406804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446" spc="-100" baseline="0">
          <a:solidFill>
            <a:schemeClr val="tx2"/>
          </a:solidFill>
          <a:latin typeface="+mn-lt"/>
          <a:ea typeface="Roboto" panose="02000000000000000000" pitchFamily="2" charset="0"/>
          <a:cs typeface="Arial" pitchFamily="34" charset="0"/>
        </a:defRPr>
      </a:lvl3pPr>
      <a:lvl4pPr marL="1969526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954" spc="-100" baseline="0">
          <a:solidFill>
            <a:schemeClr val="tx2"/>
          </a:solidFill>
          <a:latin typeface="+mn-lt"/>
          <a:ea typeface="Roboto" panose="02000000000000000000" pitchFamily="2" charset="0"/>
          <a:cs typeface="Arial" pitchFamily="34" charset="0"/>
        </a:defRPr>
      </a:lvl4pPr>
      <a:lvl5pPr marL="2532248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62" spc="-100" baseline="0">
          <a:solidFill>
            <a:schemeClr val="tx2"/>
          </a:solidFill>
          <a:latin typeface="+mn-lt"/>
          <a:ea typeface="Roboto" panose="02000000000000000000" pitchFamily="2" charset="0"/>
          <a:cs typeface="Arial" pitchFamily="34" charset="0"/>
        </a:defRPr>
      </a:lvl5pPr>
      <a:lvl6pPr marL="3094970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6pPr>
      <a:lvl7pPr marL="3657691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7pPr>
      <a:lvl8pPr marL="4220413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8pPr>
      <a:lvl9pPr marL="4783135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1pPr>
      <a:lvl2pPr marL="56272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12544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688165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4pPr>
      <a:lvl5pPr marL="2250887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5pPr>
      <a:lvl6pPr marL="2813609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6pPr>
      <a:lvl7pPr marL="3376331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7pPr>
      <a:lvl8pPr marL="393905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8pPr>
      <a:lvl9pPr marL="450177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f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6.tiff"/><Relationship Id="rId4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87.png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notesSlide" Target="../notesSlides/notesSlide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emf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3" Type="http://schemas.openxmlformats.org/officeDocument/2006/relationships/package" Target="../embeddings/Microsoft_Word_Document.docx"/><Relationship Id="rId7" Type="http://schemas.openxmlformats.org/officeDocument/2006/relationships/image" Target="../media/image4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title="[DM_DOCNAME]"/>
          <p:cNvSpPr txBox="1"/>
          <p:nvPr/>
        </p:nvSpPr>
        <p:spPr>
          <a:xfrm>
            <a:off x="6245353" y="2012169"/>
            <a:ext cx="5772912" cy="2671840"/>
          </a:xfrm>
          <a:prstGeom prst="rect">
            <a:avLst/>
          </a:prstGeom>
          <a:solidFill>
            <a:schemeClr val="bg1"/>
          </a:solidFill>
        </p:spPr>
        <p:txBody>
          <a:bodyPr wrap="square" lIns="288000" tIns="180000" rIns="288000" bIns="180000" rtlCol="0" anchor="t" anchorCtr="0">
            <a:spAutoFit/>
          </a:bodyPr>
          <a:lstStyle/>
          <a:p>
            <a:pPr>
              <a:defRPr/>
            </a:pPr>
            <a:r>
              <a:rPr lang="en-GB" sz="3200" b="0" spc="-100">
                <a:solidFill>
                  <a:schemeClr val="tx1"/>
                </a:solidFill>
                <a:latin typeface="Bahnschrift SemiLight" panose="020B0502040204020203" pitchFamily="34" charset="0"/>
                <a:cs typeface="Calibri" panose="020F0502020204030204" pitchFamily="34" charset="0"/>
              </a:rPr>
              <a:t>Status and Calibration </a:t>
            </a:r>
            <a:r>
              <a:rPr lang="en-GB" sz="3200" b="0" spc="-100" dirty="0">
                <a:solidFill>
                  <a:schemeClr val="tx1"/>
                </a:solidFill>
                <a:latin typeface="Bahnschrift SemiLight" panose="020B0502040204020203" pitchFamily="34" charset="0"/>
                <a:cs typeface="Calibri" panose="020F0502020204030204" pitchFamily="34" charset="0"/>
              </a:rPr>
              <a:t>Concepts of the CO2M mission</a:t>
            </a:r>
          </a:p>
          <a:p>
            <a:pPr>
              <a:defRPr/>
            </a:pPr>
            <a:endParaRPr lang="en-GB" sz="1800" b="0" kern="0" dirty="0">
              <a:solidFill>
                <a:schemeClr val="tx1"/>
              </a:solidFill>
              <a:latin typeface="Roboto Medium" panose="02000000000000000000" pitchFamily="2" charset="0"/>
              <a:ea typeface="Roboto Medium" panose="02000000000000000000" pitchFamily="2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sz="1800" b="0" dirty="0">
                <a:solidFill>
                  <a:schemeClr val="tx1"/>
                </a:solidFill>
                <a:latin typeface="Bahnschrift SemiBold" panose="020B0502040204020203" pitchFamily="34" charset="0"/>
                <a:ea typeface="Roboto Medium" panose="02000000000000000000" pitchFamily="2" charset="0"/>
                <a:cs typeface="Calibri" panose="020F0502020204030204" pitchFamily="34" charset="0"/>
              </a:rPr>
              <a:t>Bernd Sierk, Rüdiger Lang, Josef Gasteiger, Catherine Hayer, Bernd Husemann, Pepe Phillips</a:t>
            </a:r>
          </a:p>
          <a:p>
            <a:pPr>
              <a:defRPr/>
            </a:pPr>
            <a:r>
              <a:rPr lang="en-GB" sz="1400" b="0" i="1" dirty="0">
                <a:solidFill>
                  <a:schemeClr val="tx1"/>
                </a:solidFill>
                <a:latin typeface="Bahnschrift Light" panose="020B0502040204020203" pitchFamily="34" charset="0"/>
                <a:ea typeface="Roboto Light" panose="02000000000000000000" pitchFamily="2" charset="0"/>
                <a:cs typeface="Calibri Light" panose="020F0302020204030204" pitchFamily="34" charset="0"/>
              </a:rPr>
              <a:t>EUMETSAT</a:t>
            </a:r>
          </a:p>
          <a:p>
            <a:pPr>
              <a:defRPr/>
            </a:pPr>
            <a:r>
              <a:rPr lang="en-GB" sz="1400" b="0" i="1" dirty="0">
                <a:solidFill>
                  <a:schemeClr val="tx1"/>
                </a:solidFill>
                <a:latin typeface="Bahnschrift Light" panose="020B0502040204020203" pitchFamily="34" charset="0"/>
                <a:ea typeface="Roboto Light" panose="02000000000000000000" pitchFamily="2" charset="0"/>
                <a:cs typeface="Calibri Light" panose="020F0302020204030204" pitchFamily="34" charset="0"/>
              </a:rPr>
              <a:t>GSICS, March 13, 2024</a:t>
            </a:r>
          </a:p>
        </p:txBody>
      </p:sp>
    </p:spTree>
    <p:extLst>
      <p:ext uri="{BB962C8B-B14F-4D97-AF65-F5344CB8AC3E}">
        <p14:creationId xmlns:p14="http://schemas.microsoft.com/office/powerpoint/2010/main" val="2026899287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DF4650-BDA0-E7C8-9114-9B9B7EDB3F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88671"/>
            <a:ext cx="12192000" cy="29693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48B9E7-5E38-4683-992D-313D3E3B82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1830" y="1086185"/>
            <a:ext cx="3494400" cy="28429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BF745A-9C7B-5AA9-7B10-6C28DB9BE9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3719" y="957675"/>
            <a:ext cx="4293867" cy="32204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FB41E5C-C795-AB06-059F-A55A8B9291CB}"/>
              </a:ext>
            </a:extLst>
          </p:cNvPr>
          <p:cNvSpPr txBox="1">
            <a:spLocks/>
          </p:cNvSpPr>
          <p:nvPr/>
        </p:nvSpPr>
        <p:spPr>
          <a:xfrm>
            <a:off x="307282" y="107807"/>
            <a:ext cx="11238807" cy="461665"/>
          </a:xfrm>
          <a:prstGeom prst="rect">
            <a:avLst/>
          </a:prstGeom>
        </p:spPr>
        <p:txBody>
          <a:bodyPr/>
          <a:lstStyle>
            <a:lvl1pPr marL="220791" algn="l" rtl="0" eaLnBrk="1" fontAlgn="base" hangingPunct="1">
              <a:spcBef>
                <a:spcPct val="0"/>
              </a:spcBef>
              <a:spcAft>
                <a:spcPct val="0"/>
              </a:spcAft>
              <a:defRPr sz="3200" b="0" spc="-100" baseline="0">
                <a:solidFill>
                  <a:schemeClr val="bg1"/>
                </a:solidFill>
                <a:latin typeface="Bahnschrift SemiLight" panose="020B0502040204020203" pitchFamily="34" charset="0"/>
                <a:ea typeface="+mj-ea"/>
                <a:cs typeface="Arial" pitchFamily="34" charset="0"/>
              </a:defRPr>
            </a:lvl1pPr>
            <a:lvl2pPr marL="220791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220791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220791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220791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562722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Century Gothic" pitchFamily="34" charset="0"/>
              </a:defRPr>
            </a:lvl6pPr>
            <a:lvl7pPr marL="1125444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Century Gothic" pitchFamily="34" charset="0"/>
              </a:defRPr>
            </a:lvl7pPr>
            <a:lvl8pPr marL="1688165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Century Gothic" pitchFamily="34" charset="0"/>
              </a:defRPr>
            </a:lvl8pPr>
            <a:lvl9pPr marL="2250887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r>
              <a:rPr lang="en-US" sz="2400" b="1" kern="0" dirty="0">
                <a:latin typeface="Verdana" charset="0"/>
                <a:ea typeface="MS PGothic" charset="0"/>
              </a:rPr>
              <a:t>CO2I/NO2I: In-flight calibration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57B995-347D-D680-7298-CE9B1A439084}"/>
              </a:ext>
            </a:extLst>
          </p:cNvPr>
          <p:cNvSpPr txBox="1"/>
          <p:nvPr/>
        </p:nvSpPr>
        <p:spPr>
          <a:xfrm>
            <a:off x="4109292" y="916908"/>
            <a:ext cx="10326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Nadir orbit</a:t>
            </a:r>
            <a:endParaRPr lang="en-IE" sz="1600" kern="100" spc="-100" dirty="0" err="1">
              <a:solidFill>
                <a:schemeClr val="tx2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CC8C0F-0A99-A367-F891-0CBFA821860D}"/>
              </a:ext>
            </a:extLst>
          </p:cNvPr>
          <p:cNvSpPr txBox="1"/>
          <p:nvPr/>
        </p:nvSpPr>
        <p:spPr>
          <a:xfrm>
            <a:off x="9845626" y="982217"/>
            <a:ext cx="9557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Glint orbit</a:t>
            </a:r>
            <a:endParaRPr lang="en-IE" sz="1600" kern="100" spc="-100" dirty="0" err="1">
              <a:solidFill>
                <a:schemeClr val="tx2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12030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4977C-67E4-1563-9B1F-99E454560605}"/>
              </a:ext>
            </a:extLst>
          </p:cNvPr>
          <p:cNvSpPr txBox="1">
            <a:spLocks/>
          </p:cNvSpPr>
          <p:nvPr/>
        </p:nvSpPr>
        <p:spPr>
          <a:xfrm>
            <a:off x="307282" y="107807"/>
            <a:ext cx="11238807" cy="461665"/>
          </a:xfrm>
          <a:prstGeom prst="rect">
            <a:avLst/>
          </a:prstGeom>
        </p:spPr>
        <p:txBody>
          <a:bodyPr/>
          <a:lstStyle>
            <a:lvl1pPr marL="220791" algn="l" rtl="0" eaLnBrk="1" fontAlgn="base" hangingPunct="1">
              <a:spcBef>
                <a:spcPct val="0"/>
              </a:spcBef>
              <a:spcAft>
                <a:spcPct val="0"/>
              </a:spcAft>
              <a:defRPr sz="3200" b="0" spc="-100" baseline="0">
                <a:solidFill>
                  <a:schemeClr val="bg1"/>
                </a:solidFill>
                <a:latin typeface="Bahnschrift SemiLight" panose="020B0502040204020203" pitchFamily="34" charset="0"/>
                <a:ea typeface="+mj-ea"/>
                <a:cs typeface="Arial" pitchFamily="34" charset="0"/>
              </a:defRPr>
            </a:lvl1pPr>
            <a:lvl2pPr marL="220791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220791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220791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220791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562722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Century Gothic" pitchFamily="34" charset="0"/>
              </a:defRPr>
            </a:lvl6pPr>
            <a:lvl7pPr marL="1125444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Century Gothic" pitchFamily="34" charset="0"/>
              </a:defRPr>
            </a:lvl7pPr>
            <a:lvl8pPr marL="1688165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Century Gothic" pitchFamily="34" charset="0"/>
              </a:defRPr>
            </a:lvl8pPr>
            <a:lvl9pPr marL="2250887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r>
              <a:rPr lang="en-US" sz="2400" b="1" kern="0" dirty="0">
                <a:latin typeface="Verdana" charset="0"/>
                <a:ea typeface="MS PGothic" charset="0"/>
              </a:rPr>
              <a:t>CO2I/NO2I: On-ground calibration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571627-AC58-B8F1-2FDE-78947F720F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9645" y="1157126"/>
            <a:ext cx="5006086" cy="24863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99F046E-7E65-6804-B47E-D72E506E81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7723" y="4198483"/>
            <a:ext cx="4698008" cy="25190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67BC66-1CBA-0DA0-BF67-08E9EB3E7D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2358" y="3610939"/>
            <a:ext cx="2142651" cy="117508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9BBF1E4-34D5-D6BC-1884-028CA10958F3}"/>
              </a:ext>
            </a:extLst>
          </p:cNvPr>
          <p:cNvSpPr txBox="1"/>
          <p:nvPr/>
        </p:nvSpPr>
        <p:spPr>
          <a:xfrm>
            <a:off x="0" y="569472"/>
            <a:ext cx="8945427" cy="58631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1500" dirty="0">
                <a:latin typeface="Arial" panose="020B0604020202020204" pitchFamily="34" charset="0"/>
                <a:cs typeface="Arial" panose="020B0604020202020204" pitchFamily="34" charset="0"/>
              </a:rPr>
              <a:t>Calibration at sub-system level</a:t>
            </a:r>
            <a:endParaRPr lang="en-IE" sz="150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IE" sz="15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Sun diffuser BSDF calibration by CSL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IE" sz="15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VIS and NIR detectors complete characterization and calibration by Teledyne e2v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IE" sz="15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SWIR detectors complete characterization and calibration by </a:t>
            </a:r>
            <a:r>
              <a:rPr lang="en-IE" sz="15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Lynred</a:t>
            </a:r>
            <a:endParaRPr lang="en-IE" sz="150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IE" sz="15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SWIR remanence (memory effect) calibration by TAS using Test Bench 2 (TB2) facility</a:t>
            </a:r>
            <a:endParaRPr lang="en-IE" sz="15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500" b="0" kern="100" spc="-1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On-ground calibration…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b="0" dirty="0">
                <a:latin typeface="Arial" panose="020B0604020202020204" pitchFamily="34" charset="0"/>
                <a:cs typeface="Arial" panose="020B0604020202020204" pitchFamily="34" charset="0"/>
              </a:rPr>
              <a:t>Radiometric calibration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500" b="0" dirty="0">
                <a:latin typeface="Arial" panose="020B0604020202020204" pitchFamily="34" charset="0"/>
                <a:cs typeface="Arial" panose="020B0604020202020204" pitchFamily="34" charset="0"/>
              </a:rPr>
              <a:t>Sun diffuser absolute BRDF characterization at CSL (B)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500" b="0" dirty="0">
                <a:latin typeface="Arial" panose="020B0604020202020204" pitchFamily="34" charset="0"/>
                <a:cs typeface="Arial" panose="020B0604020202020204" pitchFamily="34" charset="0"/>
              </a:rPr>
              <a:t>Integration sphere with light sources traceable to primary standards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500" b="0" dirty="0">
                <a:latin typeface="Arial" panose="020B0604020202020204" pitchFamily="34" charset="0"/>
                <a:cs typeface="Arial" panose="020B0604020202020204" pitchFamily="34" charset="0"/>
              </a:rPr>
              <a:t>Measurement of instrument transmission and diffuser BRDF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b="0" dirty="0">
                <a:latin typeface="Arial" panose="020B0604020202020204" pitchFamily="34" charset="0"/>
                <a:cs typeface="Arial" panose="020B0604020202020204" pitchFamily="34" charset="0"/>
              </a:rPr>
              <a:t>Spectral calibration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500" b="0" dirty="0">
                <a:latin typeface="Arial" panose="020B0604020202020204" pitchFamily="34" charset="0"/>
                <a:cs typeface="Arial" panose="020B0604020202020204" pitchFamily="34" charset="0"/>
              </a:rPr>
              <a:t>Spectral scale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b="0" dirty="0">
                <a:latin typeface="Arial" panose="020B0604020202020204" pitchFamily="34" charset="0"/>
                <a:cs typeface="Arial" panose="020B0604020202020204" pitchFamily="34" charset="0"/>
              </a:rPr>
              <a:t>Geometric calibration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500" b="0" dirty="0">
                <a:latin typeface="Arial" panose="020B0604020202020204" pitchFamily="34" charset="0"/>
                <a:cs typeface="Arial" panose="020B0604020202020204" pitchFamily="34" charset="0"/>
              </a:rPr>
              <a:t>Instrument LOS characterisation (theodolite sightings)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500" b="0" dirty="0">
                <a:latin typeface="Arial" panose="020B0604020202020204" pitchFamily="34" charset="0"/>
                <a:cs typeface="Arial" panose="020B0604020202020204" pitchFamily="34" charset="0"/>
              </a:rPr>
              <a:t>Sensitivity to polarization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500" b="0" dirty="0">
                <a:latin typeface="Arial" panose="020B0604020202020204" pitchFamily="34" charset="0"/>
                <a:cs typeface="Arial" panose="020B0604020202020204" pitchFamily="34" charset="0"/>
              </a:rPr>
              <a:t>Inter-bands and intra-band co-registration</a:t>
            </a:r>
          </a:p>
          <a:p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…and characterization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b="0" dirty="0">
                <a:latin typeface="Arial" panose="020B0604020202020204" pitchFamily="34" charset="0"/>
                <a:cs typeface="Arial" panose="020B0604020202020204" pitchFamily="34" charset="0"/>
              </a:rPr>
              <a:t>Instrument Spectral Response Function (ISRF)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500" b="0" dirty="0">
                <a:latin typeface="Arial" panose="020B0604020202020204" pitchFamily="34" charset="0"/>
                <a:cs typeface="Arial" panose="020B0604020202020204" pitchFamily="34" charset="0"/>
              </a:rPr>
              <a:t>All spectral channels, OGSE: Tuneable laser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b="0" dirty="0">
                <a:latin typeface="Arial" panose="020B0604020202020204" pitchFamily="34" charset="0"/>
                <a:cs typeface="Arial" panose="020B0604020202020204" pitchFamily="34" charset="0"/>
              </a:rPr>
              <a:t>Straylight characterization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500" b="0" dirty="0">
                <a:latin typeface="Arial" panose="020B0604020202020204" pitchFamily="34" charset="0"/>
                <a:cs typeface="Arial" panose="020B0604020202020204" pitchFamily="34" charset="0"/>
              </a:rPr>
              <a:t>Measurement of Straylight kernels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500" b="0" dirty="0">
                <a:latin typeface="Arial" panose="020B0604020202020204" pitchFamily="34" charset="0"/>
                <a:cs typeface="Arial" panose="020B0604020202020204" pitchFamily="34" charset="0"/>
              </a:rPr>
              <a:t>110 spatial and 100 spectral samples down to 1e-7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500" b="0" dirty="0">
                <a:latin typeface="Arial" panose="020B0604020202020204" pitchFamily="34" charset="0"/>
                <a:cs typeface="Arial" panose="020B0604020202020204" pitchFamily="34" charset="0"/>
              </a:rPr>
              <a:t>Out-of-band and out-of-field SL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500" b="0" dirty="0">
                <a:latin typeface="Arial" panose="020B0604020202020204" pitchFamily="34" charset="0"/>
                <a:cs typeface="Arial" panose="020B0604020202020204" pitchFamily="34" charset="0"/>
              </a:rPr>
              <a:t>Validation of straylight correction residual for non-uniform scenes</a:t>
            </a:r>
          </a:p>
        </p:txBody>
      </p:sp>
    </p:spTree>
    <p:extLst>
      <p:ext uri="{BB962C8B-B14F-4D97-AF65-F5344CB8AC3E}">
        <p14:creationId xmlns:p14="http://schemas.microsoft.com/office/powerpoint/2010/main" val="39072402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extLst>
              <a:ext uri="{FF2B5EF4-FFF2-40B4-BE49-F238E27FC236}">
                <a16:creationId xmlns:a16="http://schemas.microsoft.com/office/drawing/2014/main" id="{EEC50FB4-F404-784B-B418-1380C3AED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008" y="684755"/>
            <a:ext cx="2901384" cy="2347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 features: </a:t>
            </a:r>
            <a:r>
              <a:rPr lang="en-US" dirty="0" err="1"/>
              <a:t>Fibre</a:t>
            </a:r>
            <a:r>
              <a:rPr lang="en-US" dirty="0"/>
              <a:t>-based slit </a:t>
            </a:r>
            <a:r>
              <a:rPr lang="en-US" dirty="0" err="1"/>
              <a:t>homogeniser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879" y="767598"/>
            <a:ext cx="8773817" cy="3180269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en-US" sz="16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</a:rPr>
              <a:t>Fiber-based slit homogenizer: </a:t>
            </a:r>
          </a:p>
          <a:p>
            <a:pPr marL="285750" indent="-285750">
              <a:lnSpc>
                <a:spcPct val="129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6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</a:rPr>
              <a:t>Fiber-based entrance slit made of stacked rectangular multi-mode fibers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6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</a:rPr>
              <a:t>Each fiber defines instantaneous FOV and slit width (core dimensions: 319µm x 121 µm)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6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</a:rPr>
              <a:t>Homogenization performance in both ALT and ACT directions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6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</a:rPr>
              <a:t>Stable ISRF (slit function) independent of ground scene contrast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6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</a:rPr>
              <a:t>Quasi-perfect spatial co-registration (between spectral channels): Cladding “stripes” allow for  distinction of ACT spatial samples, independent of keystone and smile distortion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6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</a:rPr>
              <a:t>Straylight and homogenization measurements with prototype complete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6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</a:rPr>
              <a:t>Manufacture of PFM component is on-going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90700D-5FDC-B149-9454-DFEAA96FBB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1320"/>
            <a:ext cx="3685550" cy="18306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D626FC3-29B9-1640-9875-6FC9E77929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678039"/>
            <a:ext cx="3421593" cy="87652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86924EC-2243-634E-968E-2F8E20EAE081}"/>
              </a:ext>
            </a:extLst>
          </p:cNvPr>
          <p:cNvSpPr txBox="1"/>
          <p:nvPr/>
        </p:nvSpPr>
        <p:spPr>
          <a:xfrm>
            <a:off x="0" y="6451971"/>
            <a:ext cx="23341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Figures c</a:t>
            </a:r>
            <a:r>
              <a:rPr lang="en-NL" sz="1200" dirty="0"/>
              <a:t>ourtesy of TASiCH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D2421A-B23E-2824-2620-65A255BD46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9227" y="3678039"/>
            <a:ext cx="5287983" cy="27647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305AC3-8556-D14D-AB15-D55FCD8249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4776" y="4240300"/>
            <a:ext cx="3094305" cy="2142212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256EEF9-97C4-E808-946B-6EBEB61001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98491" y="4240300"/>
            <a:ext cx="1293509" cy="1618677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FF1194-8C41-6CE9-BCCD-0E4B765F5225}"/>
              </a:ext>
            </a:extLst>
          </p:cNvPr>
          <p:cNvSpPr txBox="1"/>
          <p:nvPr/>
        </p:nvSpPr>
        <p:spPr>
          <a:xfrm>
            <a:off x="8523253" y="3339485"/>
            <a:ext cx="22573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Non-uniform illum. In ACT</a:t>
            </a:r>
            <a:endParaRPr lang="en-IE" sz="1600" kern="100" spc="-100" dirty="0" err="1">
              <a:solidFill>
                <a:schemeClr val="tx2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64C774-1F9F-FA54-F2CB-0B7DBC0AEF02}"/>
              </a:ext>
            </a:extLst>
          </p:cNvPr>
          <p:cNvSpPr txBox="1"/>
          <p:nvPr/>
        </p:nvSpPr>
        <p:spPr>
          <a:xfrm>
            <a:off x="10780602" y="386987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Resulting ISRF</a:t>
            </a:r>
            <a:endParaRPr lang="en-IE" sz="1600" kern="100" spc="-100" dirty="0" err="1">
              <a:solidFill>
                <a:schemeClr val="tx2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7923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nimationSW2">
            <a:hlinkClick r:id="" action="ppaction://media"/>
            <a:extLst>
              <a:ext uri="{FF2B5EF4-FFF2-40B4-BE49-F238E27FC236}">
                <a16:creationId xmlns:a16="http://schemas.microsoft.com/office/drawing/2014/main" id="{7F4FD175-DB7F-355B-A541-39791E0274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93772" y="2570501"/>
            <a:ext cx="5882959" cy="44122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Slit homogenizer and binning strategy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D44ACD-E252-4C59-5754-E28B4FD519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867566"/>
            <a:ext cx="3922800" cy="39021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E60C41-B1CF-9922-52A3-C3FB2EC4610A}"/>
              </a:ext>
            </a:extLst>
          </p:cNvPr>
          <p:cNvSpPr txBox="1"/>
          <p:nvPr/>
        </p:nvSpPr>
        <p:spPr>
          <a:xfrm>
            <a:off x="192000" y="697741"/>
            <a:ext cx="11444382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latin typeface="Arial" panose="020B0604020202020204" pitchFamily="34" charset="0"/>
              </a:rPr>
              <a:t>Fibre image map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00" b="0" dirty="0">
                <a:latin typeface="Arial" panose="020B0604020202020204" pitchFamily="34" charset="0"/>
              </a:rPr>
              <a:t>Fibre projection on FPA measured on ground and in flight with WLS (~15 (VIS, NIR) and 8 (SIR) ACT pixels per fibre)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dirty="0">
                <a:latin typeface="Arial" panose="020B0604020202020204" pitchFamily="34" charset="0"/>
              </a:rPr>
              <a:t>“Smile” and “keystone” distortion introduce spectral variability of the fibre image position on the detector pixel grid</a:t>
            </a:r>
          </a:p>
          <a:p>
            <a:pPr marL="2857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600" b="0" dirty="0">
                <a:latin typeface="Arial" panose="020B0604020202020204" pitchFamily="34" charset="0"/>
              </a:rPr>
              <a:t>“Edge pixels” with fill-factors” &lt;100% (on average 15% for fibre image width of 7.6 pixels)</a:t>
            </a:r>
          </a:p>
          <a:p>
            <a:pPr marL="2857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600" b="0" dirty="0">
                <a:latin typeface="Arial" panose="020B0604020202020204" pitchFamily="34" charset="0"/>
              </a:rPr>
              <a:t>Illumination gap (“grey stripes”) of 1.5 pixels (22.5 </a:t>
            </a:r>
            <a:r>
              <a:rPr lang="el-GR" sz="1600" b="0" dirty="0">
                <a:latin typeface="Arial" panose="020B0604020202020204" pitchFamily="34" charset="0"/>
              </a:rPr>
              <a:t>μ</a:t>
            </a:r>
            <a:r>
              <a:rPr lang="en-GB" sz="1600" b="0" dirty="0">
                <a:latin typeface="Arial" panose="020B0604020202020204" pitchFamily="34" charset="0"/>
              </a:rPr>
              <a:t>m) due to cladding between fibre pair</a:t>
            </a:r>
          </a:p>
          <a:p>
            <a:pPr marL="2857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600" b="0" dirty="0">
                <a:latin typeface="Arial" panose="020B0604020202020204" pitchFamily="34" charset="0"/>
              </a:rPr>
              <a:t>~40 completely shadowed pixels (used for straylight monitoring)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rial" panose="020B0604020202020204" pitchFamily="34" charset="0"/>
              </a:rPr>
              <a:t>=&gt; The relative contributions of each detector pixel within a binning window is known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rial" panose="020B0604020202020204" pitchFamily="34" charset="0"/>
              </a:rPr>
              <a:t>Used for “weighted binning” of CKD or “un-binning” (reconstruction of the signal distribution before binning)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475B45-822B-33B6-4A13-508D7C9165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39333" y="3708968"/>
            <a:ext cx="4352667" cy="2432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161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7">
            <a:extLst>
              <a:ext uri="{FF2B5EF4-FFF2-40B4-BE49-F238E27FC236}">
                <a16:creationId xmlns:a16="http://schemas.microsoft.com/office/drawing/2014/main" id="{24C67280-8EC1-E244-A10F-060CCE17488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949651" y="1005987"/>
            <a:ext cx="3325641" cy="3105454"/>
            <a:chOff x="270934" y="186267"/>
            <a:chExt cx="3894665" cy="3352799"/>
          </a:xfrm>
        </p:grpSpPr>
        <p:pic>
          <p:nvPicPr>
            <p:cNvPr id="13" name="Image 1">
              <a:extLst>
                <a:ext uri="{FF2B5EF4-FFF2-40B4-BE49-F238E27FC236}">
                  <a16:creationId xmlns:a16="http://schemas.microsoft.com/office/drawing/2014/main" id="{E2A097BF-C198-CE4A-8775-C175CA3E8DCB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75" t="25120" r="22512" b="16745"/>
            <a:stretch/>
          </p:blipFill>
          <p:spPr bwMode="auto">
            <a:xfrm>
              <a:off x="470985" y="490631"/>
              <a:ext cx="3178607" cy="250983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C77C3B46-161E-7049-B08E-348097B2A757}"/>
                </a:ext>
              </a:extLst>
            </p:cNvPr>
            <p:cNvSpPr/>
            <p:nvPr/>
          </p:nvSpPr>
          <p:spPr>
            <a:xfrm>
              <a:off x="470986" y="2553228"/>
              <a:ext cx="3694613" cy="985838"/>
            </a:xfrm>
            <a:custGeom>
              <a:avLst/>
              <a:gdLst>
                <a:gd name="connsiteX0" fmla="*/ 762000 w 3448050"/>
                <a:gd name="connsiteY0" fmla="*/ 53975 h 749300"/>
                <a:gd name="connsiteX1" fmla="*/ 2870200 w 3448050"/>
                <a:gd name="connsiteY1" fmla="*/ 0 h 749300"/>
                <a:gd name="connsiteX2" fmla="*/ 3448050 w 3448050"/>
                <a:gd name="connsiteY2" fmla="*/ 3175 h 749300"/>
                <a:gd name="connsiteX3" fmla="*/ 3438525 w 3448050"/>
                <a:gd name="connsiteY3" fmla="*/ 749300 h 749300"/>
                <a:gd name="connsiteX4" fmla="*/ 0 w 3448050"/>
                <a:gd name="connsiteY4" fmla="*/ 625475 h 749300"/>
                <a:gd name="connsiteX5" fmla="*/ 0 w 3448050"/>
                <a:gd name="connsiteY5" fmla="*/ 53975 h 749300"/>
                <a:gd name="connsiteX6" fmla="*/ 762000 w 3448050"/>
                <a:gd name="connsiteY6" fmla="*/ 53975 h 74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48050" h="749300">
                  <a:moveTo>
                    <a:pt x="762000" y="53975"/>
                  </a:moveTo>
                  <a:lnTo>
                    <a:pt x="2870200" y="0"/>
                  </a:lnTo>
                  <a:lnTo>
                    <a:pt x="3448050" y="3175"/>
                  </a:lnTo>
                  <a:lnTo>
                    <a:pt x="3438525" y="749300"/>
                  </a:lnTo>
                  <a:lnTo>
                    <a:pt x="0" y="625475"/>
                  </a:lnTo>
                  <a:lnTo>
                    <a:pt x="0" y="53975"/>
                  </a:lnTo>
                  <a:lnTo>
                    <a:pt x="762000" y="5397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200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B07C1A7E-FD79-9143-85E8-1363B599B8BC}"/>
                </a:ext>
              </a:extLst>
            </p:cNvPr>
            <p:cNvSpPr/>
            <p:nvPr/>
          </p:nvSpPr>
          <p:spPr>
            <a:xfrm>
              <a:off x="2979576" y="186267"/>
              <a:ext cx="1117752" cy="2449511"/>
            </a:xfrm>
            <a:custGeom>
              <a:avLst/>
              <a:gdLst>
                <a:gd name="connsiteX0" fmla="*/ 273050 w 787400"/>
                <a:gd name="connsiteY0" fmla="*/ 2127250 h 2206625"/>
                <a:gd name="connsiteX1" fmla="*/ 298450 w 787400"/>
                <a:gd name="connsiteY1" fmla="*/ 2079625 h 2206625"/>
                <a:gd name="connsiteX2" fmla="*/ 0 w 787400"/>
                <a:gd name="connsiteY2" fmla="*/ 0 h 2206625"/>
                <a:gd name="connsiteX3" fmla="*/ 774700 w 787400"/>
                <a:gd name="connsiteY3" fmla="*/ 19050 h 2206625"/>
                <a:gd name="connsiteX4" fmla="*/ 787400 w 787400"/>
                <a:gd name="connsiteY4" fmla="*/ 2190750 h 2206625"/>
                <a:gd name="connsiteX5" fmla="*/ 288925 w 787400"/>
                <a:gd name="connsiteY5" fmla="*/ 2206625 h 2206625"/>
                <a:gd name="connsiteX6" fmla="*/ 273050 w 787400"/>
                <a:gd name="connsiteY6" fmla="*/ 2127250 h 220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7400" h="2206625">
                  <a:moveTo>
                    <a:pt x="273050" y="2127250"/>
                  </a:moveTo>
                  <a:lnTo>
                    <a:pt x="298450" y="2079625"/>
                  </a:lnTo>
                  <a:lnTo>
                    <a:pt x="0" y="0"/>
                  </a:lnTo>
                  <a:lnTo>
                    <a:pt x="774700" y="19050"/>
                  </a:lnTo>
                  <a:cubicBezTo>
                    <a:pt x="778933" y="742950"/>
                    <a:pt x="783167" y="1466850"/>
                    <a:pt x="787400" y="2190750"/>
                  </a:cubicBezTo>
                  <a:lnTo>
                    <a:pt x="288925" y="2206625"/>
                  </a:lnTo>
                  <a:lnTo>
                    <a:pt x="273050" y="21272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200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B505B5AB-A99B-4045-A41D-C76BBE4AA750}"/>
                </a:ext>
              </a:extLst>
            </p:cNvPr>
            <p:cNvSpPr/>
            <p:nvPr/>
          </p:nvSpPr>
          <p:spPr>
            <a:xfrm>
              <a:off x="512267" y="211667"/>
              <a:ext cx="2546695" cy="665162"/>
            </a:xfrm>
            <a:custGeom>
              <a:avLst/>
              <a:gdLst>
                <a:gd name="connsiteX0" fmla="*/ 2546350 w 2546350"/>
                <a:gd name="connsiteY0" fmla="*/ 393700 h 428625"/>
                <a:gd name="connsiteX1" fmla="*/ 0 w 2546350"/>
                <a:gd name="connsiteY1" fmla="*/ 428625 h 428625"/>
                <a:gd name="connsiteX2" fmla="*/ 0 w 2546350"/>
                <a:gd name="connsiteY2" fmla="*/ 22225 h 428625"/>
                <a:gd name="connsiteX3" fmla="*/ 2514600 w 2546350"/>
                <a:gd name="connsiteY3" fmla="*/ 0 h 428625"/>
                <a:gd name="connsiteX4" fmla="*/ 2546350 w 2546350"/>
                <a:gd name="connsiteY4" fmla="*/ 393700 h 428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6350" h="428625">
                  <a:moveTo>
                    <a:pt x="2546350" y="393700"/>
                  </a:moveTo>
                  <a:lnTo>
                    <a:pt x="0" y="428625"/>
                  </a:lnTo>
                  <a:lnTo>
                    <a:pt x="0" y="22225"/>
                  </a:lnTo>
                  <a:lnTo>
                    <a:pt x="2514600" y="0"/>
                  </a:lnTo>
                  <a:lnTo>
                    <a:pt x="2546350" y="3937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200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797060A1-E825-624A-9764-1CD850FEF058}"/>
                </a:ext>
              </a:extLst>
            </p:cNvPr>
            <p:cNvSpPr/>
            <p:nvPr/>
          </p:nvSpPr>
          <p:spPr>
            <a:xfrm>
              <a:off x="270934" y="737129"/>
              <a:ext cx="962155" cy="1943099"/>
            </a:xfrm>
            <a:custGeom>
              <a:avLst/>
              <a:gdLst>
                <a:gd name="connsiteX0" fmla="*/ 692150 w 701675"/>
                <a:gd name="connsiteY0" fmla="*/ 1873250 h 1943100"/>
                <a:gd name="connsiteX1" fmla="*/ 558800 w 701675"/>
                <a:gd name="connsiteY1" fmla="*/ 0 h 1943100"/>
                <a:gd name="connsiteX2" fmla="*/ 0 w 701675"/>
                <a:gd name="connsiteY2" fmla="*/ 38100 h 1943100"/>
                <a:gd name="connsiteX3" fmla="*/ 6350 w 701675"/>
                <a:gd name="connsiteY3" fmla="*/ 1917700 h 1943100"/>
                <a:gd name="connsiteX4" fmla="*/ 701675 w 701675"/>
                <a:gd name="connsiteY4" fmla="*/ 1943100 h 1943100"/>
                <a:gd name="connsiteX5" fmla="*/ 692150 w 701675"/>
                <a:gd name="connsiteY5" fmla="*/ 187325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01675" h="1943100">
                  <a:moveTo>
                    <a:pt x="692150" y="1873250"/>
                  </a:moveTo>
                  <a:lnTo>
                    <a:pt x="558800" y="0"/>
                  </a:lnTo>
                  <a:lnTo>
                    <a:pt x="0" y="38100"/>
                  </a:lnTo>
                  <a:cubicBezTo>
                    <a:pt x="2117" y="664633"/>
                    <a:pt x="4233" y="1291167"/>
                    <a:pt x="6350" y="1917700"/>
                  </a:cubicBezTo>
                  <a:lnTo>
                    <a:pt x="701675" y="1943100"/>
                  </a:lnTo>
                  <a:lnTo>
                    <a:pt x="692150" y="18732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20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457EAFB-7744-A643-92BB-50691E3E6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CO2I Design: Detectors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157F20-11F9-C545-BDE0-366CADFC221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264" y="1446694"/>
            <a:ext cx="5794942" cy="1982306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C5B1F0B-7599-1942-A3EE-9843892611A4}"/>
              </a:ext>
            </a:extLst>
          </p:cNvPr>
          <p:cNvSpPr txBox="1">
            <a:spLocks/>
          </p:cNvSpPr>
          <p:nvPr/>
        </p:nvSpPr>
        <p:spPr>
          <a:xfrm>
            <a:off x="1123812" y="754533"/>
            <a:ext cx="3627792" cy="453651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Verdana" pitchFamily="34" charset="0"/>
              <a:buNone/>
              <a:tabLst/>
              <a:defRPr sz="16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808038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+mn-lt"/>
              </a:defRPr>
            </a:lvl2pPr>
            <a:lvl3pPr marL="1406525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+mn-lt"/>
              </a:defRPr>
            </a:lvl3pPr>
            <a:lvl4pPr marL="2005013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+mn-lt"/>
              </a:defRPr>
            </a:lvl4pPr>
            <a:lvl5pPr marL="2603500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+mn-lt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US" sz="1867" b="1" kern="0" dirty="0">
                <a:solidFill>
                  <a:schemeClr val="tx2"/>
                </a:solidFill>
              </a:rPr>
              <a:t>VIS, NIR: Te2v CIS-120</a:t>
            </a:r>
            <a:endParaRPr lang="en-NL" sz="1867" b="1" kern="0" dirty="0">
              <a:solidFill>
                <a:schemeClr val="tx2"/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42379CD-FD21-0C4D-B111-06C65F58D736}"/>
              </a:ext>
            </a:extLst>
          </p:cNvPr>
          <p:cNvSpPr txBox="1">
            <a:spLocks/>
          </p:cNvSpPr>
          <p:nvPr/>
        </p:nvSpPr>
        <p:spPr>
          <a:xfrm>
            <a:off x="7608020" y="804175"/>
            <a:ext cx="3092588" cy="453651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Verdana" pitchFamily="34" charset="0"/>
              <a:buNone/>
              <a:tabLst/>
              <a:defRPr sz="16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808038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+mn-lt"/>
              </a:defRPr>
            </a:lvl2pPr>
            <a:lvl3pPr marL="1406525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+mn-lt"/>
              </a:defRPr>
            </a:lvl3pPr>
            <a:lvl4pPr marL="2005013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+mn-lt"/>
              </a:defRPr>
            </a:lvl4pPr>
            <a:lvl5pPr marL="2603500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+mn-lt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US" sz="1867" b="1" kern="0" dirty="0">
                <a:solidFill>
                  <a:schemeClr val="tx2"/>
                </a:solidFill>
              </a:rPr>
              <a:t>SWIR-1, -2: </a:t>
            </a:r>
            <a:r>
              <a:rPr lang="en-US" sz="1867" b="1" kern="0" dirty="0" err="1">
                <a:solidFill>
                  <a:schemeClr val="tx2"/>
                </a:solidFill>
              </a:rPr>
              <a:t>Lynred</a:t>
            </a:r>
            <a:r>
              <a:rPr lang="en-US" sz="1867" b="1" kern="0" dirty="0">
                <a:solidFill>
                  <a:schemeClr val="tx2"/>
                </a:solidFill>
              </a:rPr>
              <a:t> NGP</a:t>
            </a:r>
            <a:endParaRPr lang="en-NL" sz="1867" b="1" kern="0" dirty="0">
              <a:solidFill>
                <a:schemeClr val="tx2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411BE7-BED3-4447-AC31-BAA1D1DFE7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5" y="3864669"/>
            <a:ext cx="5986947" cy="2516252"/>
          </a:xfrm>
          <a:prstGeom prst="rect">
            <a:avLst/>
          </a:prstGeom>
        </p:spPr>
      </p:pic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625A3EBD-8B78-1D49-AB09-F195674D6040}"/>
              </a:ext>
            </a:extLst>
          </p:cNvPr>
          <p:cNvGraphicFramePr>
            <a:graphicFrameLocks noGrp="1"/>
          </p:cNvGraphicFramePr>
          <p:nvPr/>
        </p:nvGraphicFramePr>
        <p:xfrm>
          <a:off x="7272741" y="3864669"/>
          <a:ext cx="4015741" cy="2521942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4019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138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7063">
                <a:tc gridSpan="2">
                  <a:txBody>
                    <a:bodyPr/>
                    <a:lstStyle/>
                    <a:p>
                      <a:pPr algn="ctr"/>
                      <a:r>
                        <a:rPr lang="en-GB" sz="1100" b="1" i="0" noProof="0" dirty="0" err="1">
                          <a:solidFill>
                            <a:schemeClr val="bg1"/>
                          </a:solidFill>
                          <a:latin typeface="Verdana"/>
                          <a:cs typeface="Verdana"/>
                        </a:rPr>
                        <a:t>Sofradir</a:t>
                      </a:r>
                      <a:r>
                        <a:rPr lang="en-GB" sz="1100" b="1" i="0" noProof="0" dirty="0">
                          <a:solidFill>
                            <a:schemeClr val="bg1"/>
                          </a:solidFill>
                          <a:latin typeface="Verdana"/>
                          <a:cs typeface="Verdana"/>
                        </a:rPr>
                        <a:t> NGP Characteristics</a:t>
                      </a:r>
                    </a:p>
                  </a:txBody>
                  <a:tcPr marL="121903" marR="121903" marT="60973" marB="60973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1000" b="1" i="0" noProof="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8198">
                <a:tc>
                  <a:txBody>
                    <a:bodyPr/>
                    <a:lstStyle/>
                    <a:p>
                      <a:pPr marL="0" indent="88900" algn="l" fontAlgn="b"/>
                      <a:r>
                        <a:rPr lang="en-GB" sz="1100" b="1" i="0" u="none" strike="noStrike" noProof="0" dirty="0">
                          <a:solidFill>
                            <a:schemeClr val="bg1"/>
                          </a:solidFill>
                          <a:effectLst/>
                          <a:latin typeface="Verdana"/>
                          <a:cs typeface="Verdana"/>
                        </a:rPr>
                        <a:t>QE</a:t>
                      </a:r>
                    </a:p>
                  </a:txBody>
                  <a:tcPr marL="16931" marR="16931" marT="16937" marB="0" anchor="ctr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1" i="0" u="none" strike="noStrike" noProof="0" dirty="0">
                          <a:solidFill>
                            <a:schemeClr val="bg1"/>
                          </a:solidFill>
                          <a:effectLst/>
                          <a:latin typeface="Verdana"/>
                          <a:cs typeface="Verdana"/>
                        </a:rPr>
                        <a:t>&gt;0.8 over 0.35 </a:t>
                      </a:r>
                      <a:r>
                        <a:rPr lang="en-GB" sz="1100" b="1" dirty="0">
                          <a:solidFill>
                            <a:schemeClr val="bg1"/>
                          </a:solidFill>
                          <a:latin typeface="Symbol" charset="2"/>
                          <a:ea typeface="MS PGothic" charset="0"/>
                          <a:cs typeface="Symbol" charset="2"/>
                        </a:rPr>
                        <a:t>m</a:t>
                      </a:r>
                      <a:r>
                        <a:rPr lang="en-GB" sz="1100" b="1" dirty="0">
                          <a:solidFill>
                            <a:schemeClr val="bg1"/>
                          </a:solidFill>
                          <a:latin typeface="Verdana" charset="0"/>
                          <a:ea typeface="MS PGothic" charset="0"/>
                        </a:rPr>
                        <a:t>m - 2.5 </a:t>
                      </a:r>
                      <a:r>
                        <a:rPr lang="en-GB" sz="1100" b="1" dirty="0">
                          <a:solidFill>
                            <a:schemeClr val="bg1"/>
                          </a:solidFill>
                          <a:latin typeface="Symbol" charset="2"/>
                          <a:ea typeface="MS PGothic" charset="0"/>
                          <a:cs typeface="Symbol" charset="2"/>
                        </a:rPr>
                        <a:t>m</a:t>
                      </a:r>
                      <a:r>
                        <a:rPr lang="en-GB" sz="1100" b="1" dirty="0">
                          <a:solidFill>
                            <a:schemeClr val="bg1"/>
                          </a:solidFill>
                          <a:latin typeface="Verdana" charset="0"/>
                          <a:ea typeface="MS PGothic" charset="0"/>
                        </a:rPr>
                        <a:t>m</a:t>
                      </a:r>
                      <a:endParaRPr lang="en-GB" sz="1100" b="1" i="0" u="none" strike="noStrike" noProof="0" dirty="0">
                        <a:solidFill>
                          <a:schemeClr val="bg1"/>
                        </a:solidFill>
                        <a:effectLst/>
                        <a:latin typeface="Verdana"/>
                        <a:cs typeface="Verdana"/>
                      </a:endParaRPr>
                    </a:p>
                  </a:txBody>
                  <a:tcPr marL="95987" marR="16931" marT="16937" marB="0" anchor="ctr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8064">
                <a:tc>
                  <a:txBody>
                    <a:bodyPr/>
                    <a:lstStyle/>
                    <a:p>
                      <a:pPr marL="0" indent="88900" algn="l" fontAlgn="b"/>
                      <a:r>
                        <a:rPr lang="en-GB" sz="1100" b="1" u="none" strike="noStrike" noProof="0" dirty="0">
                          <a:solidFill>
                            <a:schemeClr val="bg1"/>
                          </a:solidFill>
                          <a:effectLst/>
                          <a:latin typeface="Verdana"/>
                          <a:cs typeface="Verdana"/>
                        </a:rPr>
                        <a:t>Format</a:t>
                      </a:r>
                      <a:endParaRPr lang="en-GB" sz="1100" b="1" i="0" u="none" strike="noStrike" noProof="0" dirty="0">
                        <a:solidFill>
                          <a:schemeClr val="bg1"/>
                        </a:solidFill>
                        <a:effectLst/>
                        <a:latin typeface="Verdana"/>
                        <a:cs typeface="Verdana"/>
                      </a:endParaRPr>
                    </a:p>
                  </a:txBody>
                  <a:tcPr marL="16931" marR="16931" marT="16937" marB="0" anchor="ctr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1" u="none" strike="noStrike" noProof="0" dirty="0">
                          <a:solidFill>
                            <a:schemeClr val="bg1"/>
                          </a:solidFill>
                          <a:effectLst/>
                          <a:latin typeface="Verdana"/>
                          <a:cs typeface="Verdana"/>
                        </a:rPr>
                        <a:t>1024x1024</a:t>
                      </a:r>
                      <a:endParaRPr lang="en-GB" sz="1100" b="1" i="0" u="none" strike="noStrike" noProof="0" dirty="0">
                        <a:solidFill>
                          <a:schemeClr val="bg1"/>
                        </a:solidFill>
                        <a:effectLst/>
                        <a:latin typeface="Verdana"/>
                        <a:cs typeface="Verdana"/>
                      </a:endParaRPr>
                    </a:p>
                  </a:txBody>
                  <a:tcPr marL="95987" marR="16931" marT="16937" marB="0" anchor="ctr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5774">
                <a:tc>
                  <a:txBody>
                    <a:bodyPr/>
                    <a:lstStyle/>
                    <a:p>
                      <a:pPr marL="0" marR="0" indent="8890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u="none" strike="noStrike" noProof="0" dirty="0">
                          <a:solidFill>
                            <a:schemeClr val="bg1"/>
                          </a:solidFill>
                          <a:effectLst/>
                          <a:latin typeface="Verdana"/>
                          <a:cs typeface="Verdana"/>
                        </a:rPr>
                        <a:t>Pixel pitch</a:t>
                      </a:r>
                      <a:endParaRPr lang="en-GB" sz="1100" b="1" i="0" u="none" strike="noStrike" noProof="0" dirty="0">
                        <a:solidFill>
                          <a:schemeClr val="bg1"/>
                        </a:solidFill>
                        <a:effectLst/>
                        <a:latin typeface="Verdana"/>
                        <a:cs typeface="Verdana"/>
                      </a:endParaRPr>
                    </a:p>
                  </a:txBody>
                  <a:tcPr marL="16931" marR="16931" marT="16937" marB="0" anchor="ctr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u="none" strike="noStrike" baseline="0" noProof="0" dirty="0">
                          <a:solidFill>
                            <a:schemeClr val="bg1"/>
                          </a:solidFill>
                          <a:effectLst/>
                          <a:latin typeface="Verdana"/>
                          <a:cs typeface="Verdana"/>
                        </a:rPr>
                        <a:t>15 </a:t>
                      </a:r>
                      <a:r>
                        <a:rPr lang="en-GB" sz="1100" b="1" u="none" strike="noStrike" baseline="0" noProof="0" dirty="0">
                          <a:solidFill>
                            <a:schemeClr val="bg1"/>
                          </a:solidFill>
                          <a:effectLst/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GB" sz="1100" b="1" u="none" strike="noStrike" baseline="0" noProof="0" dirty="0">
                          <a:solidFill>
                            <a:schemeClr val="bg1"/>
                          </a:solidFill>
                          <a:effectLst/>
                          <a:latin typeface="Verdana"/>
                          <a:cs typeface="Verdana"/>
                        </a:rPr>
                        <a:t>m x 15 </a:t>
                      </a:r>
                      <a:r>
                        <a:rPr lang="en-GB" sz="1100" b="1" u="none" strike="noStrike" baseline="0" noProof="0" dirty="0">
                          <a:solidFill>
                            <a:schemeClr val="bg1"/>
                          </a:solidFill>
                          <a:effectLst/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GB" sz="1100" b="1" u="none" strike="noStrike" baseline="0" noProof="0" dirty="0">
                          <a:solidFill>
                            <a:schemeClr val="bg1"/>
                          </a:solidFill>
                          <a:effectLst/>
                          <a:latin typeface="Verdana"/>
                          <a:cs typeface="Verdana"/>
                        </a:rPr>
                        <a:t>m</a:t>
                      </a:r>
                      <a:endParaRPr lang="en-GB" sz="1100" b="1" i="0" u="none" strike="noStrike" noProof="0" dirty="0">
                        <a:solidFill>
                          <a:schemeClr val="bg1"/>
                        </a:solidFill>
                        <a:effectLst/>
                        <a:latin typeface="Verdana"/>
                        <a:cs typeface="Verdana"/>
                      </a:endParaRPr>
                    </a:p>
                  </a:txBody>
                  <a:tcPr marL="95987" marR="16931" marT="16937" marB="0" anchor="ctr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8064">
                <a:tc>
                  <a:txBody>
                    <a:bodyPr/>
                    <a:lstStyle/>
                    <a:p>
                      <a:pPr marL="88900" indent="0" algn="l" fontAlgn="b"/>
                      <a:r>
                        <a:rPr lang="en-GB" sz="1100" b="1" u="none" strike="noStrike" noProof="0" dirty="0">
                          <a:solidFill>
                            <a:schemeClr val="bg1"/>
                          </a:solidFill>
                          <a:effectLst/>
                          <a:latin typeface="Verdana"/>
                          <a:cs typeface="Verdana"/>
                        </a:rPr>
                        <a:t>CHC</a:t>
                      </a:r>
                      <a:endParaRPr lang="en-GB" sz="1100" b="1" i="0" u="none" strike="noStrike" noProof="0" dirty="0">
                        <a:solidFill>
                          <a:schemeClr val="bg1"/>
                        </a:solidFill>
                        <a:effectLst/>
                        <a:latin typeface="Verdana"/>
                        <a:cs typeface="Verdana"/>
                      </a:endParaRPr>
                    </a:p>
                  </a:txBody>
                  <a:tcPr marL="16931" marR="16931" marT="16937" marB="0" anchor="ctr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u="none" strike="noStrike" noProof="0" dirty="0">
                          <a:solidFill>
                            <a:schemeClr val="bg1"/>
                          </a:solidFill>
                          <a:effectLst/>
                          <a:latin typeface="Verdana"/>
                          <a:cs typeface="Verdana"/>
                        </a:rPr>
                        <a:t>680 </a:t>
                      </a:r>
                      <a:r>
                        <a:rPr lang="en-GB" sz="1100" b="1" u="none" strike="noStrike" noProof="0" dirty="0" err="1">
                          <a:solidFill>
                            <a:schemeClr val="bg1"/>
                          </a:solidFill>
                          <a:effectLst/>
                          <a:latin typeface="Verdana"/>
                          <a:cs typeface="Verdana"/>
                        </a:rPr>
                        <a:t>ke</a:t>
                      </a:r>
                      <a:r>
                        <a:rPr lang="en-GB" sz="1100" b="1" u="none" strike="noStrike" noProof="0" dirty="0">
                          <a:solidFill>
                            <a:schemeClr val="bg1"/>
                          </a:solidFill>
                          <a:effectLst/>
                          <a:latin typeface="Verdana"/>
                          <a:cs typeface="Verdana"/>
                        </a:rPr>
                        <a:t>-</a:t>
                      </a:r>
                      <a:endParaRPr lang="en-GB" sz="1100" b="1" i="0" u="none" strike="noStrike" noProof="0" dirty="0">
                        <a:solidFill>
                          <a:schemeClr val="bg1"/>
                        </a:solidFill>
                        <a:effectLst/>
                        <a:latin typeface="Verdana"/>
                        <a:cs typeface="Verdana"/>
                      </a:endParaRPr>
                    </a:p>
                  </a:txBody>
                  <a:tcPr marL="95987" marR="16931" marT="16937" marB="0" anchor="ctr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8064">
                <a:tc>
                  <a:txBody>
                    <a:bodyPr/>
                    <a:lstStyle/>
                    <a:p>
                      <a:pPr marL="0" indent="88900" algn="l" fontAlgn="b"/>
                      <a:r>
                        <a:rPr lang="en-GB" sz="1100" b="1" i="0" u="none" strike="noStrike" noProof="0" dirty="0">
                          <a:solidFill>
                            <a:schemeClr val="bg1"/>
                          </a:solidFill>
                          <a:effectLst/>
                          <a:latin typeface="Verdana"/>
                          <a:cs typeface="Verdana"/>
                        </a:rPr>
                        <a:t>ROIC noise</a:t>
                      </a:r>
                    </a:p>
                  </a:txBody>
                  <a:tcPr marL="16931" marR="16931" marT="16937" marB="0" anchor="ctr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i="0" u="none" strike="noStrike" noProof="0" dirty="0">
                          <a:solidFill>
                            <a:schemeClr val="bg1"/>
                          </a:solidFill>
                          <a:effectLst/>
                          <a:latin typeface="Verdana"/>
                          <a:cs typeface="Verdana"/>
                        </a:rPr>
                        <a:t>&lt; 170 e- (mean 138 e-)</a:t>
                      </a:r>
                    </a:p>
                  </a:txBody>
                  <a:tcPr marL="95987" marR="16931" marT="16937" marB="0" anchor="ctr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8064">
                <a:tc>
                  <a:txBody>
                    <a:bodyPr/>
                    <a:lstStyle/>
                    <a:p>
                      <a:pPr marL="0" indent="88900" algn="l" fontAlgn="b"/>
                      <a:r>
                        <a:rPr lang="en-GB" sz="1100" b="1" i="0" u="none" strike="noStrike" noProof="0" dirty="0">
                          <a:solidFill>
                            <a:schemeClr val="bg1"/>
                          </a:solidFill>
                          <a:effectLst/>
                          <a:latin typeface="Verdana"/>
                          <a:cs typeface="Verdana"/>
                        </a:rPr>
                        <a:t>Cut-Off</a:t>
                      </a:r>
                    </a:p>
                  </a:txBody>
                  <a:tcPr marL="16931" marR="16931" marT="16937" marB="0" anchor="ctr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i="0" u="none" strike="noStrike" noProof="0" dirty="0">
                          <a:solidFill>
                            <a:schemeClr val="bg1"/>
                          </a:solidFill>
                          <a:effectLst/>
                          <a:latin typeface="Verdana"/>
                          <a:cs typeface="Verdana"/>
                        </a:rPr>
                        <a:t>2.5 µm</a:t>
                      </a:r>
                    </a:p>
                  </a:txBody>
                  <a:tcPr marL="95987" marR="16931" marT="16937" marB="0" anchor="ctr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8064">
                <a:tc>
                  <a:txBody>
                    <a:bodyPr/>
                    <a:lstStyle/>
                    <a:p>
                      <a:pPr marL="0" indent="88900" algn="l" fontAlgn="b"/>
                      <a:r>
                        <a:rPr lang="en-GB" sz="1100" b="1" i="0" u="none" strike="noStrike" noProof="0" dirty="0">
                          <a:solidFill>
                            <a:schemeClr val="bg1"/>
                          </a:solidFill>
                          <a:effectLst/>
                          <a:latin typeface="Verdana"/>
                          <a:cs typeface="Verdana"/>
                        </a:rPr>
                        <a:t>Input stage</a:t>
                      </a:r>
                    </a:p>
                  </a:txBody>
                  <a:tcPr marL="16931" marR="16931" marT="16937" marB="0" anchor="ctr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i="0" u="none" strike="noStrike" noProof="0" dirty="0">
                          <a:solidFill>
                            <a:schemeClr val="bg1"/>
                          </a:solidFill>
                          <a:effectLst/>
                          <a:latin typeface="Verdana"/>
                          <a:cs typeface="Verdana"/>
                        </a:rPr>
                        <a:t>CTIA</a:t>
                      </a:r>
                    </a:p>
                  </a:txBody>
                  <a:tcPr marL="95987" marR="16931" marT="16937" marB="0" anchor="ctr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8064">
                <a:tc>
                  <a:txBody>
                    <a:bodyPr/>
                    <a:lstStyle/>
                    <a:p>
                      <a:pPr marL="0" indent="88900" algn="l" fontAlgn="b"/>
                      <a:r>
                        <a:rPr lang="en-GB" sz="1100" b="1" i="0" u="none" strike="noStrike" noProof="0" dirty="0">
                          <a:solidFill>
                            <a:schemeClr val="bg1"/>
                          </a:solidFill>
                          <a:effectLst/>
                          <a:latin typeface="Verdana"/>
                          <a:cs typeface="Verdana"/>
                        </a:rPr>
                        <a:t>Video Out</a:t>
                      </a:r>
                    </a:p>
                  </a:txBody>
                  <a:tcPr marL="16931" marR="16931" marT="16937" marB="0" anchor="ctr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4 </a:t>
                      </a:r>
                      <a:r>
                        <a:rPr lang="en-GB" sz="11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Verdana"/>
                        </a:rPr>
                        <a:t>outputs</a:t>
                      </a:r>
                      <a:r>
                        <a:rPr lang="en-GB" sz="1100" b="1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up to 8 MHz</a:t>
                      </a:r>
                      <a:endParaRPr lang="fr-FR" sz="11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95987" marR="16931" marT="16937" marB="0" anchor="ctr">
                    <a:lnL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19" name="Picture 18">
            <a:extLst>
              <a:ext uri="{FF2B5EF4-FFF2-40B4-BE49-F238E27FC236}">
                <a16:creationId xmlns:a16="http://schemas.microsoft.com/office/drawing/2014/main" id="{092B3805-E307-754C-AC8E-1E2E59A2CF8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4676" y="1423616"/>
            <a:ext cx="3030954" cy="19573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C75671-6E7E-6640-9713-FFC665B2FD6C}"/>
              </a:ext>
            </a:extLst>
          </p:cNvPr>
          <p:cNvSpPr txBox="1"/>
          <p:nvPr/>
        </p:nvSpPr>
        <p:spPr>
          <a:xfrm>
            <a:off x="5533162" y="5582266"/>
            <a:ext cx="173957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&lt;- 80 </a:t>
            </a:r>
            <a:r>
              <a:rPr lang="en-GB" sz="1000" dirty="0" err="1"/>
              <a:t>ke</a:t>
            </a:r>
            <a:r>
              <a:rPr lang="en-GB" sz="1000" baseline="30000" dirty="0"/>
              <a:t>-</a:t>
            </a:r>
            <a:r>
              <a:rPr lang="en-GB" sz="1000" dirty="0"/>
              <a:t> n</a:t>
            </a:r>
            <a:r>
              <a:rPr lang="en-NL" sz="1000" dirty="0"/>
              <a:t>ow baseline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3855ED3-D4A5-DC47-8356-4A83176AB3AA}"/>
              </a:ext>
            </a:extLst>
          </p:cNvPr>
          <p:cNvSpPr txBox="1"/>
          <p:nvPr/>
        </p:nvSpPr>
        <p:spPr>
          <a:xfrm>
            <a:off x="2042741" y="3408656"/>
            <a:ext cx="14873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C</a:t>
            </a:r>
            <a:r>
              <a:rPr lang="en-NL" sz="1200" dirty="0"/>
              <a:t>ourtesy of Te2v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160A4C4-E4C5-9E45-B7F2-707BF81343F5}"/>
              </a:ext>
            </a:extLst>
          </p:cNvPr>
          <p:cNvSpPr txBox="1"/>
          <p:nvPr/>
        </p:nvSpPr>
        <p:spPr>
          <a:xfrm>
            <a:off x="8330338" y="3474075"/>
            <a:ext cx="16479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C</a:t>
            </a:r>
            <a:r>
              <a:rPr lang="en-NL" sz="1200" dirty="0"/>
              <a:t>ourtesy of Lynred</a:t>
            </a:r>
          </a:p>
        </p:txBody>
      </p:sp>
    </p:spTree>
    <p:extLst>
      <p:ext uri="{BB962C8B-B14F-4D97-AF65-F5344CB8AC3E}">
        <p14:creationId xmlns:p14="http://schemas.microsoft.com/office/powerpoint/2010/main" val="22501440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>
          <a:blip r:embed="rId2"/>
          <a:stretch>
            <a:fillRect/>
          </a:stretch>
        </p:blipFill>
        <p:spPr>
          <a:xfrm>
            <a:off x="8051180" y="3429001"/>
            <a:ext cx="4119875" cy="34259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Detector effects: “</a:t>
            </a:r>
            <a:r>
              <a:rPr lang="en-GB" dirty="0" err="1"/>
              <a:t>Remanence</a:t>
            </a:r>
            <a:r>
              <a:rPr lang="en-GB" dirty="0"/>
              <a:t>” of NGP – ROIC effects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945" y="826814"/>
            <a:ext cx="8391494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1800" kern="100" spc="-1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Several persistence (remanence) effects have been  identified by TAS and </a:t>
            </a:r>
            <a:r>
              <a:rPr lang="en-GB" sz="1800" kern="100" spc="-100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Lynred</a:t>
            </a:r>
            <a:endParaRPr lang="en-GB" sz="1800" kern="100" spc="-100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kern="100" spc="-1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Signal  lag from trapping/de-trapping of charges from defects within MCT lattice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kern="100" spc="-1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4 different ROIC effects from parasitic capacitances (see list below)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b="0" kern="100" spc="-1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Acting on different regimes, resp. time scales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1600" b="0" kern="100" spc="-1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Inter-frame remanence (typically 5 previous frames (N-5) 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1600" b="0" kern="100" spc="-1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Intra-frame remanence (current frame N)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1600" b="0" kern="100" spc="-1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give rise to non-linear radiometric error, depending on flux profile (scene)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b="0" kern="100" spc="-1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play out differently in IWR and ITR modes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b="0" kern="100" spc="-1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ITR mode eliminates 2 ROIC effects, remaining two depend on global floating node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kern="100" spc="-1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Correction at L1b possible, but complex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kern="100" spc="-1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May require in-orbit validation (and possibly re-calibration)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B709847-D565-1F48-B90A-E48B9D2CE7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6546" y="868419"/>
            <a:ext cx="2741236" cy="26625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F7DBEAB-FD1E-0EBD-F04B-F5760311AA8B}"/>
              </a:ext>
            </a:extLst>
          </p:cNvPr>
          <p:cNvSpPr txBox="1"/>
          <p:nvPr/>
        </p:nvSpPr>
        <p:spPr>
          <a:xfrm>
            <a:off x="8962835" y="655733"/>
            <a:ext cx="18886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Trapping/de-trapping</a:t>
            </a:r>
            <a:endParaRPr lang="en-IE" sz="1600" kern="100" spc="-100" dirty="0" err="1">
              <a:solidFill>
                <a:schemeClr val="tx2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399EAA-4C9F-9B08-D452-8553DA1D9BB7}"/>
              </a:ext>
            </a:extLst>
          </p:cNvPr>
          <p:cNvSpPr txBox="1"/>
          <p:nvPr/>
        </p:nvSpPr>
        <p:spPr>
          <a:xfrm>
            <a:off x="8829020" y="3759298"/>
            <a:ext cx="11641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ROIC effects</a:t>
            </a:r>
            <a:endParaRPr lang="en-IE" sz="1600" kern="100" spc="-100" dirty="0" err="1">
              <a:solidFill>
                <a:schemeClr val="tx2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4908366-3DAD-46AC-61A4-55B08F7236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8677" y="3927469"/>
            <a:ext cx="3678259" cy="19778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BAF7E05-62C7-3DD3-00D5-1036A92D55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03" y="3746634"/>
            <a:ext cx="4572638" cy="302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421519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kern="0" dirty="0"/>
              <a:t>Inter-frame remanence: </a:t>
            </a:r>
            <a:r>
              <a:rPr lang="en-GB" dirty="0"/>
              <a:t>RRMIS model</a:t>
            </a:r>
          </a:p>
        </p:txBody>
      </p:sp>
      <p:pic>
        <p:nvPicPr>
          <p:cNvPr id="1026" name="Image 2" descr="image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243" y="1315843"/>
            <a:ext cx="7729757" cy="5388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1309BC-A46E-B789-8607-8DD726760295}"/>
              </a:ext>
            </a:extLst>
          </p:cNvPr>
          <p:cNvSpPr txBox="1"/>
          <p:nvPr/>
        </p:nvSpPr>
        <p:spPr>
          <a:xfrm>
            <a:off x="0" y="1315843"/>
            <a:ext cx="4293220" cy="4139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Simulation of inter-frame remanence (lag)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00" b="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TAS developed model of lag effect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Recursive formula describing the effect as a function of temporal charge build-up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Model parameters determined by test measurements (bright-to-dark contrast)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Used to forward-model the effect over realistic scenes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Performed L2-analysis to…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b="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quantify the impact on XCO</a:t>
            </a:r>
            <a:r>
              <a:rPr lang="en-GB" sz="1600" b="0" kern="100" spc="-100" baseline="-250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2</a:t>
            </a:r>
            <a:r>
              <a:rPr lang="en-GB" sz="1600" b="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 retrieval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b="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estimate the best possible correction performance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b="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derive calibration  requirements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b="0" kern="100" spc="-100" dirty="0">
              <a:solidFill>
                <a:schemeClr val="tx2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  <a:p>
            <a:endParaRPr lang="en-GB" sz="1600" b="0" kern="100" spc="-100" dirty="0">
              <a:solidFill>
                <a:schemeClr val="tx2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  <a:p>
            <a:endParaRPr lang="en-IE" sz="1600" b="0" kern="100" spc="-100" dirty="0" err="1">
              <a:solidFill>
                <a:schemeClr val="tx2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931528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4125" y="1203122"/>
            <a:ext cx="11399520" cy="640079"/>
          </a:xfrm>
        </p:spPr>
        <p:txBody>
          <a:bodyPr>
            <a:normAutofit/>
          </a:bodyPr>
          <a:lstStyle/>
          <a:p>
            <a:r>
              <a:rPr lang="en-GB" dirty="0"/>
              <a:t>First look at a realistic scene: Sentinel-2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82" y="683853"/>
            <a:ext cx="3414093" cy="617414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990" y="835533"/>
            <a:ext cx="3511302" cy="263347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990" y="3670622"/>
            <a:ext cx="3511302" cy="263347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360" y="749279"/>
            <a:ext cx="3433715" cy="6174147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 bwMode="auto">
          <a:xfrm>
            <a:off x="5886964" y="888214"/>
            <a:ext cx="214686" cy="5576968"/>
          </a:xfrm>
          <a:prstGeom prst="rect">
            <a:avLst/>
          </a:prstGeom>
          <a:noFill/>
          <a:ln w="349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6134261" y="884797"/>
            <a:ext cx="214686" cy="5576968"/>
          </a:xfrm>
          <a:prstGeom prst="rect">
            <a:avLst/>
          </a:prstGeom>
          <a:noFill/>
          <a:ln w="349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3922811" y="1118786"/>
            <a:ext cx="2520000" cy="90000"/>
          </a:xfrm>
          <a:prstGeom prst="rect">
            <a:avLst/>
          </a:prstGeom>
          <a:noFill/>
          <a:ln w="222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37" name="Down Arrow 36"/>
          <p:cNvSpPr/>
          <p:nvPr/>
        </p:nvSpPr>
        <p:spPr bwMode="auto">
          <a:xfrm>
            <a:off x="3967235" y="1419002"/>
            <a:ext cx="484632" cy="978408"/>
          </a:xfrm>
          <a:prstGeom prst="downArrow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7260178" y="767819"/>
            <a:ext cx="3967946" cy="2701191"/>
          </a:xfrm>
          <a:prstGeom prst="rect">
            <a:avLst/>
          </a:prstGeom>
          <a:noFill/>
          <a:ln w="508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7260178" y="3703984"/>
            <a:ext cx="3967946" cy="2701191"/>
          </a:xfrm>
          <a:prstGeom prst="rect">
            <a:avLst/>
          </a:prstGeom>
          <a:noFill/>
          <a:ln w="508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40" name="Straight Arrow Connector 39"/>
          <p:cNvCxnSpPr/>
          <p:nvPr/>
        </p:nvCxnSpPr>
        <p:spPr bwMode="auto">
          <a:xfrm flipH="1">
            <a:off x="5964756" y="1439358"/>
            <a:ext cx="1295422" cy="2100"/>
          </a:xfrm>
          <a:prstGeom prst="straightConnector1">
            <a:avLst/>
          </a:prstGeom>
          <a:solidFill>
            <a:schemeClr val="bg2"/>
          </a:solidFill>
          <a:ln w="508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1" name="Straight Arrow Connector 40"/>
          <p:cNvCxnSpPr/>
          <p:nvPr/>
        </p:nvCxnSpPr>
        <p:spPr bwMode="auto">
          <a:xfrm flipH="1" flipV="1">
            <a:off x="6161451" y="4062450"/>
            <a:ext cx="1105613" cy="8181"/>
          </a:xfrm>
          <a:prstGeom prst="straightConnector1">
            <a:avLst/>
          </a:prstGeom>
          <a:solidFill>
            <a:schemeClr val="bg2"/>
          </a:solidFill>
          <a:ln w="5080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2" name="Title 1"/>
          <p:cNvSpPr txBox="1">
            <a:spLocks/>
          </p:cNvSpPr>
          <p:nvPr/>
        </p:nvSpPr>
        <p:spPr bwMode="auto">
          <a:xfrm>
            <a:off x="792480" y="1"/>
            <a:ext cx="11399520" cy="640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6000" rIns="36000" bIns="36000" numCol="1" anchor="ctr" anchorCtr="0" compatLnSpc="1">
            <a:prstTxWarp prst="textNoShape">
              <a:avLst/>
            </a:prstTxWarp>
            <a:normAutofit/>
          </a:bodyPr>
          <a:lstStyle>
            <a:lvl1pPr marL="221544" algn="l" rtl="0" eaLnBrk="1" fontAlgn="base" hangingPunct="1">
              <a:spcBef>
                <a:spcPct val="0"/>
              </a:spcBef>
              <a:spcAft>
                <a:spcPct val="0"/>
              </a:spcAft>
              <a:defRPr sz="3200" b="0" spc="-100" baseline="0">
                <a:solidFill>
                  <a:schemeClr val="tx1"/>
                </a:solidFill>
                <a:latin typeface="Bahnschrift SemiLight" panose="020B0502040204020203" pitchFamily="34" charset="0"/>
                <a:ea typeface="+mj-ea"/>
                <a:cs typeface="Arial" pitchFamily="34" charset="0"/>
              </a:defRPr>
            </a:lvl1pPr>
            <a:lvl2pPr marL="220791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220791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220791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220791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562722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Century Gothic" pitchFamily="34" charset="0"/>
              </a:defRPr>
            </a:lvl6pPr>
            <a:lvl7pPr marL="1125444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Century Gothic" pitchFamily="34" charset="0"/>
              </a:defRPr>
            </a:lvl7pPr>
            <a:lvl8pPr marL="1688165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Century Gothic" pitchFamily="34" charset="0"/>
              </a:defRPr>
            </a:lvl8pPr>
            <a:lvl9pPr marL="2250887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r>
              <a:rPr lang="en-GB" kern="0" dirty="0"/>
              <a:t>Inter-frame remanence: Simulation setup</a:t>
            </a:r>
          </a:p>
        </p:txBody>
      </p:sp>
    </p:spTree>
    <p:extLst>
      <p:ext uri="{BB962C8B-B14F-4D97-AF65-F5344CB8AC3E}">
        <p14:creationId xmlns:p14="http://schemas.microsoft.com/office/powerpoint/2010/main" val="357669873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kern="0" dirty="0"/>
              <a:t>Inter-frame remanence: </a:t>
            </a:r>
            <a:r>
              <a:rPr lang="en-GB" dirty="0"/>
              <a:t>Impact on Level-2 (XCO2)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82" y="683853"/>
            <a:ext cx="3414093" cy="61741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606" y="749279"/>
            <a:ext cx="3407947" cy="61087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360" y="749279"/>
            <a:ext cx="3433715" cy="61741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285321" y="1435510"/>
            <a:ext cx="17395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min: :  0.016 ppm max:  0.869  ppm</a:t>
            </a:r>
          </a:p>
          <a:p>
            <a:r>
              <a:rPr lang="en-GB" sz="1800" b="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Ave: 0.113 ppm</a:t>
            </a:r>
          </a:p>
          <a:p>
            <a:r>
              <a:rPr lang="en-GB" sz="1800" b="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Req.: 0.4 ppm</a:t>
            </a:r>
          </a:p>
          <a:p>
            <a:endParaRPr lang="en-GB" sz="1800" b="0" kern="100" spc="-100" dirty="0">
              <a:solidFill>
                <a:schemeClr val="tx2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  <a:p>
            <a:r>
              <a:rPr lang="en-GB" sz="1800" kern="100" spc="-100" dirty="0">
                <a:solidFill>
                  <a:srgbClr val="FF0000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Reminder:</a:t>
            </a:r>
          </a:p>
          <a:p>
            <a:r>
              <a:rPr lang="en-GB" sz="1800" kern="100" spc="-100" dirty="0">
                <a:solidFill>
                  <a:srgbClr val="FF0000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This is for uncorrected lag</a:t>
            </a:r>
          </a:p>
        </p:txBody>
      </p:sp>
    </p:spTree>
    <p:extLst>
      <p:ext uri="{BB962C8B-B14F-4D97-AF65-F5344CB8AC3E}">
        <p14:creationId xmlns:p14="http://schemas.microsoft.com/office/powerpoint/2010/main" val="1334004273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13A35-296D-29F4-0FB7-B2E8BE8CB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Summary and Outlook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B7EBFF-5DEC-A4A0-8A9D-2C4BA08653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GB" sz="2400" dirty="0"/>
              <a:t>CO2M mission for monitoring of anthropogenic greenhouse gas emissions</a:t>
            </a:r>
          </a:p>
          <a:p>
            <a:pPr lvl="1"/>
            <a:r>
              <a:rPr lang="en-GB" sz="2000" dirty="0"/>
              <a:t>Multi-instrument payload with combined retrieval of CO2 (and CH4)</a:t>
            </a:r>
          </a:p>
          <a:p>
            <a:pPr lvl="2"/>
            <a:r>
              <a:rPr lang="en-GB" sz="1600" dirty="0"/>
              <a:t>CO2I/NO2! </a:t>
            </a:r>
            <a:r>
              <a:rPr lang="en-GB" sz="1600" dirty="0" err="1"/>
              <a:t>pushbroom</a:t>
            </a:r>
            <a:r>
              <a:rPr lang="en-GB" sz="1600" dirty="0"/>
              <a:t> imaging spectrometer for measurement of XCO2 and XCH4</a:t>
            </a:r>
          </a:p>
          <a:p>
            <a:pPr lvl="2"/>
            <a:r>
              <a:rPr lang="en-GB" sz="1600" dirty="0"/>
              <a:t>Multi-Angle Polarimeter (MAP for Aerosol measurement</a:t>
            </a:r>
          </a:p>
          <a:p>
            <a:pPr lvl="2"/>
            <a:r>
              <a:rPr lang="en-GB" sz="1600" dirty="0"/>
              <a:t>Cloud Imager (CLIM) for sub-sample cloud flagging/characterisation</a:t>
            </a:r>
          </a:p>
          <a:p>
            <a:pPr marL="562722" lvl="1" indent="0">
              <a:buNone/>
            </a:pPr>
            <a:endParaRPr lang="en-GB" sz="2000" dirty="0"/>
          </a:p>
          <a:p>
            <a:r>
              <a:rPr lang="en-IE" sz="2400" dirty="0"/>
              <a:t>CO2I/NO2I “special features”</a:t>
            </a:r>
          </a:p>
          <a:p>
            <a:pPr lvl="1"/>
            <a:r>
              <a:rPr lang="en-IE" sz="2000" dirty="0"/>
              <a:t>Fibre-based slit homogenizer with implications on (un-)binning strategy</a:t>
            </a:r>
          </a:p>
          <a:p>
            <a:pPr lvl="1"/>
            <a:r>
              <a:rPr lang="en-IE" sz="2000" dirty="0"/>
              <a:t>Detector lag/persistence/memory effects require detailed  models and corrections</a:t>
            </a:r>
          </a:p>
          <a:p>
            <a:pPr lvl="2"/>
            <a:r>
              <a:rPr lang="en-IE" sz="1600" dirty="0"/>
              <a:t>Development of correction algorithms are on-going,  to be implemented in operational L1b processor</a:t>
            </a:r>
          </a:p>
          <a:p>
            <a:pPr marL="562722" lvl="1" indent="0">
              <a:buNone/>
            </a:pPr>
            <a:endParaRPr lang="en-IE" sz="2000" dirty="0"/>
          </a:p>
          <a:p>
            <a:r>
              <a:rPr lang="en-IE" sz="2400" dirty="0"/>
              <a:t>CO2M is “on course” for launch in 2026</a:t>
            </a:r>
          </a:p>
          <a:p>
            <a:pPr lvl="1"/>
            <a:r>
              <a:rPr lang="en-IE" sz="2000" dirty="0"/>
              <a:t>Space segment development led by ESA</a:t>
            </a:r>
          </a:p>
          <a:p>
            <a:pPr lvl="2"/>
            <a:r>
              <a:rPr lang="en-IE" sz="1600" dirty="0"/>
              <a:t>Payload CDR kicked of end of March, to be completed in June</a:t>
            </a:r>
            <a:endParaRPr lang="en-IE" sz="2000" dirty="0"/>
          </a:p>
          <a:p>
            <a:pPr lvl="1"/>
            <a:r>
              <a:rPr lang="en-IE" sz="2000" dirty="0"/>
              <a:t>Ground segment development led by EUMETSAT</a:t>
            </a:r>
          </a:p>
          <a:p>
            <a:pPr lvl="2"/>
            <a:r>
              <a:rPr lang="en-IE" sz="1600" dirty="0"/>
              <a:t>Instrument Processing Facility with operational L1 and L2 processor, CDR to be kicked off April </a:t>
            </a:r>
          </a:p>
        </p:txBody>
      </p:sp>
    </p:spTree>
    <p:extLst>
      <p:ext uri="{BB962C8B-B14F-4D97-AF65-F5344CB8AC3E}">
        <p14:creationId xmlns:p14="http://schemas.microsoft.com/office/powerpoint/2010/main" val="2749910248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Outline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92480" y="1195185"/>
            <a:ext cx="10247884" cy="4714961"/>
          </a:xfrm>
        </p:spPr>
        <p:txBody>
          <a:bodyPr/>
          <a:lstStyle/>
          <a:p>
            <a:r>
              <a:rPr lang="en-GB" dirty="0"/>
              <a:t>CO2M mission overview</a:t>
            </a:r>
          </a:p>
          <a:p>
            <a:r>
              <a:rPr lang="en-GB" dirty="0"/>
              <a:t>In-flight calibration concept</a:t>
            </a:r>
          </a:p>
          <a:p>
            <a:r>
              <a:rPr lang="en-GB" dirty="0"/>
              <a:t>On-ground calibration concept</a:t>
            </a:r>
          </a:p>
          <a:p>
            <a:r>
              <a:rPr lang="en-GB" dirty="0"/>
              <a:t>CO2I/NO2I instrument specific aspects</a:t>
            </a:r>
          </a:p>
          <a:p>
            <a:pPr lvl="1"/>
            <a:r>
              <a:rPr lang="en-GB" dirty="0"/>
              <a:t>Slit homogenizer and its implications</a:t>
            </a:r>
          </a:p>
          <a:p>
            <a:pPr lvl="1"/>
            <a:r>
              <a:rPr lang="en-GB" dirty="0"/>
              <a:t>Detector effects</a:t>
            </a:r>
          </a:p>
          <a:p>
            <a:r>
              <a:rPr lang="en-GB" dirty="0"/>
              <a:t>Outlook and timeline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9522729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885187" y="1039349"/>
            <a:ext cx="37545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30245988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729" y="1444063"/>
            <a:ext cx="3112613" cy="47595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Binning and detector effects</a:t>
            </a:r>
          </a:p>
        </p:txBody>
      </p:sp>
      <p:cxnSp>
        <p:nvCxnSpPr>
          <p:cNvPr id="15" name="Straight Connector 14"/>
          <p:cNvCxnSpPr/>
          <p:nvPr/>
        </p:nvCxnSpPr>
        <p:spPr bwMode="auto">
          <a:xfrm flipH="1">
            <a:off x="872770" y="1444071"/>
            <a:ext cx="11116" cy="4284579"/>
          </a:xfrm>
          <a:prstGeom prst="line">
            <a:avLst/>
          </a:prstGeom>
          <a:solidFill>
            <a:schemeClr val="bg2"/>
          </a:solidFill>
          <a:ln w="38100" cap="flat" cmpd="sng" algn="ctr">
            <a:solidFill>
              <a:srgbClr val="92D050">
                <a:alpha val="7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/>
          <p:cNvCxnSpPr/>
          <p:nvPr/>
        </p:nvCxnSpPr>
        <p:spPr bwMode="auto">
          <a:xfrm>
            <a:off x="2118857" y="1444065"/>
            <a:ext cx="3028" cy="4284579"/>
          </a:xfrm>
          <a:prstGeom prst="line">
            <a:avLst/>
          </a:prstGeom>
          <a:solidFill>
            <a:schemeClr val="bg2"/>
          </a:solidFill>
          <a:ln w="38100" cap="flat" cmpd="sng" algn="ctr">
            <a:solidFill>
              <a:srgbClr val="92D050">
                <a:alpha val="7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Straight Connector 38"/>
          <p:cNvCxnSpPr/>
          <p:nvPr/>
        </p:nvCxnSpPr>
        <p:spPr bwMode="auto">
          <a:xfrm>
            <a:off x="1496829" y="1444064"/>
            <a:ext cx="3028" cy="4284579"/>
          </a:xfrm>
          <a:prstGeom prst="line">
            <a:avLst/>
          </a:prstGeom>
          <a:solidFill>
            <a:schemeClr val="bg2"/>
          </a:solidFill>
          <a:ln w="38100" cap="flat" cmpd="sng" algn="ctr">
            <a:solidFill>
              <a:srgbClr val="92D050">
                <a:alpha val="7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>
            <a:off x="1807843" y="1444063"/>
            <a:ext cx="3028" cy="4284579"/>
          </a:xfrm>
          <a:prstGeom prst="line">
            <a:avLst/>
          </a:prstGeom>
          <a:solidFill>
            <a:schemeClr val="bg2"/>
          </a:solidFill>
          <a:ln w="38100" cap="flat" cmpd="sng" algn="ctr">
            <a:solidFill>
              <a:srgbClr val="92D050">
                <a:alpha val="7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/>
          <p:cNvCxnSpPr/>
          <p:nvPr/>
        </p:nvCxnSpPr>
        <p:spPr bwMode="auto">
          <a:xfrm>
            <a:off x="1195447" y="1444063"/>
            <a:ext cx="3028" cy="4284579"/>
          </a:xfrm>
          <a:prstGeom prst="line">
            <a:avLst/>
          </a:prstGeom>
          <a:solidFill>
            <a:schemeClr val="bg2"/>
          </a:solidFill>
          <a:ln w="38100" cap="flat" cmpd="sng" algn="ctr">
            <a:solidFill>
              <a:srgbClr val="92D050">
                <a:alpha val="7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/>
          <p:nvPr/>
        </p:nvCxnSpPr>
        <p:spPr bwMode="auto">
          <a:xfrm flipH="1">
            <a:off x="2418755" y="1444071"/>
            <a:ext cx="11116" cy="4284579"/>
          </a:xfrm>
          <a:prstGeom prst="line">
            <a:avLst/>
          </a:prstGeom>
          <a:solidFill>
            <a:schemeClr val="bg2"/>
          </a:solidFill>
          <a:ln w="38100" cap="flat" cmpd="sng" algn="ctr">
            <a:solidFill>
              <a:srgbClr val="92D050">
                <a:alpha val="7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Straight Connector 43"/>
          <p:cNvCxnSpPr/>
          <p:nvPr/>
        </p:nvCxnSpPr>
        <p:spPr bwMode="auto">
          <a:xfrm>
            <a:off x="3042814" y="1444064"/>
            <a:ext cx="3028" cy="4284579"/>
          </a:xfrm>
          <a:prstGeom prst="line">
            <a:avLst/>
          </a:prstGeom>
          <a:solidFill>
            <a:schemeClr val="bg2"/>
          </a:solidFill>
          <a:ln w="38100" cap="flat" cmpd="sng" algn="ctr">
            <a:solidFill>
              <a:srgbClr val="92D050">
                <a:alpha val="7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Straight Connector 44"/>
          <p:cNvCxnSpPr/>
          <p:nvPr/>
        </p:nvCxnSpPr>
        <p:spPr bwMode="auto">
          <a:xfrm>
            <a:off x="3353828" y="1444063"/>
            <a:ext cx="3028" cy="4284579"/>
          </a:xfrm>
          <a:prstGeom prst="line">
            <a:avLst/>
          </a:prstGeom>
          <a:solidFill>
            <a:schemeClr val="bg2"/>
          </a:solidFill>
          <a:ln w="38100" cap="flat" cmpd="sng" algn="ctr">
            <a:solidFill>
              <a:srgbClr val="92D050">
                <a:alpha val="7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6" name="Straight Connector 45"/>
          <p:cNvCxnSpPr/>
          <p:nvPr/>
        </p:nvCxnSpPr>
        <p:spPr bwMode="auto">
          <a:xfrm>
            <a:off x="2741432" y="1444063"/>
            <a:ext cx="3028" cy="4284579"/>
          </a:xfrm>
          <a:prstGeom prst="line">
            <a:avLst/>
          </a:prstGeom>
          <a:solidFill>
            <a:schemeClr val="bg2"/>
          </a:solidFill>
          <a:ln w="38100" cap="flat" cmpd="sng" algn="ctr">
            <a:solidFill>
              <a:srgbClr val="92D050">
                <a:alpha val="7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7" name="TextBox 46"/>
          <p:cNvSpPr txBox="1"/>
          <p:nvPr/>
        </p:nvSpPr>
        <p:spPr>
          <a:xfrm>
            <a:off x="19902" y="1444062"/>
            <a:ext cx="8579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kern="100" spc="-100" dirty="0">
                <a:solidFill>
                  <a:srgbClr val="00B050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Pixel </a:t>
            </a:r>
            <a:r>
              <a:rPr lang="en-GB" sz="1600" kern="100" spc="-100" dirty="0" err="1">
                <a:solidFill>
                  <a:srgbClr val="00B050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Nr</a:t>
            </a:r>
            <a:r>
              <a:rPr lang="en-GB" sz="1600" kern="100" spc="-100" dirty="0">
                <a:solidFill>
                  <a:srgbClr val="00B050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.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897093" y="1444062"/>
            <a:ext cx="240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kern="100" spc="-100" dirty="0">
                <a:solidFill>
                  <a:srgbClr val="00B050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1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219421" y="1444062"/>
            <a:ext cx="2776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kern="100" spc="-100" dirty="0">
                <a:solidFill>
                  <a:srgbClr val="00B050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2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533697" y="1444062"/>
            <a:ext cx="2808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kern="100" spc="-100" dirty="0">
                <a:solidFill>
                  <a:srgbClr val="00B050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3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822551" y="1444062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kern="100" spc="-100" dirty="0">
                <a:solidFill>
                  <a:srgbClr val="00B050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4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158398" y="1444062"/>
            <a:ext cx="2840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kern="100" spc="-100" dirty="0">
                <a:solidFill>
                  <a:srgbClr val="00B050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5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455260" y="1444062"/>
            <a:ext cx="2776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kern="100" spc="-100" dirty="0">
                <a:solidFill>
                  <a:srgbClr val="00B050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6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752992" y="1444062"/>
            <a:ext cx="2760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kern="100" spc="-100" dirty="0">
                <a:solidFill>
                  <a:srgbClr val="00B050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7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3069258" y="1444062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kern="100" spc="-100" dirty="0">
                <a:solidFill>
                  <a:srgbClr val="00B050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8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299124" y="1444062"/>
            <a:ext cx="6172975" cy="2252489"/>
          </a:xfrm>
        </p:spPr>
        <p:txBody>
          <a:bodyPr>
            <a:noAutofit/>
          </a:bodyPr>
          <a:lstStyle/>
          <a:p>
            <a:r>
              <a:rPr lang="en-GB" sz="1800" dirty="0">
                <a:latin typeface="Arial" panose="020B0604020202020204" pitchFamily="34" charset="0"/>
              </a:rPr>
              <a:t>Results with EBB and OM spectrometers show residual non-uniformity</a:t>
            </a:r>
          </a:p>
          <a:p>
            <a:pPr marL="285750" lvl="2" indent="-285750"/>
            <a:r>
              <a:rPr lang="en-GB" sz="1800" dirty="0">
                <a:latin typeface="Arial" panose="020B0604020202020204" pitchFamily="34" charset="0"/>
              </a:rPr>
              <a:t>Interference effects for non-uniform scene input</a:t>
            </a:r>
          </a:p>
          <a:p>
            <a:pPr marL="285750" lvl="1" indent="-285750">
              <a:spcBef>
                <a:spcPts val="0"/>
              </a:spcBef>
            </a:pPr>
            <a:r>
              <a:rPr lang="en-GB" sz="1800" dirty="0">
                <a:latin typeface="Arial" panose="020B0604020202020204" pitchFamily="34" charset="0"/>
              </a:rPr>
              <a:t>Non-uniform fibre-output even for uniform scene input</a:t>
            </a:r>
          </a:p>
          <a:p>
            <a:r>
              <a:rPr lang="en-GB" sz="1800" dirty="0">
                <a:latin typeface="Arial" panose="020B0604020202020204" pitchFamily="34" charset="0"/>
              </a:rPr>
              <a:t>“High Spatial Sampling” (HSS) data provide a measurement residual scene non-uniformity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53479" y="936227"/>
            <a:ext cx="8691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kern="100" spc="-100" dirty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EBB slit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AF5886-CF95-1B10-B9C1-37C340ABE7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5725" y="4221018"/>
            <a:ext cx="2864551" cy="24187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14B2D2-78A9-8A35-7425-D6A2E9DA90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0369" y="4060456"/>
            <a:ext cx="4761321" cy="266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290403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>
            <a:extLst>
              <a:ext uri="{FF2B5EF4-FFF2-40B4-BE49-F238E27FC236}">
                <a16:creationId xmlns:a16="http://schemas.microsoft.com/office/drawing/2014/main" id="{38065757-3328-584A-8F43-5991C1D1F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617" y="88901"/>
            <a:ext cx="9565216" cy="573617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NL" dirty="0">
                <a:ea typeface="ＭＳ Ｐゴシック" panose="020B0600070205080204" pitchFamily="34" charset="-128"/>
              </a:rPr>
              <a:t>CO2M Pre-Development: Diffraction gratings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CDC8B-6DFA-394B-9125-01BDD46D95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97" y="771567"/>
            <a:ext cx="7063011" cy="3168344"/>
          </a:xfrm>
        </p:spPr>
        <p:txBody>
          <a:bodyPr rtlCol="0">
            <a:normAutofit fontScale="85000" lnSpcReduction="20000"/>
          </a:bodyPr>
          <a:lstStyle/>
          <a:p>
            <a:pPr>
              <a:defRPr/>
            </a:pPr>
            <a:r>
              <a:rPr lang="en-US" sz="1600" b="1" dirty="0">
                <a:solidFill>
                  <a:schemeClr val="tx2"/>
                </a:solidFill>
                <a:ea typeface="+mn-ea"/>
                <a:cs typeface="+mn-cs"/>
              </a:rPr>
              <a:t>Diffraction gratings (Fraunhofer IOF)</a:t>
            </a:r>
            <a:endParaRPr lang="en-US" sz="1600" dirty="0">
              <a:solidFill>
                <a:schemeClr val="tx2"/>
              </a:solidFill>
              <a:ea typeface="+mn-ea"/>
              <a:cs typeface="+mn-cs"/>
            </a:endParaRPr>
          </a:p>
          <a:p>
            <a:pPr marL="380990" indent="-380990">
              <a:buFont typeface="Arial"/>
              <a:buChar char="•"/>
              <a:defRPr/>
            </a:pPr>
            <a:r>
              <a:rPr lang="en-US" sz="1600" dirty="0" err="1">
                <a:solidFill>
                  <a:schemeClr val="tx2"/>
                </a:solidFill>
                <a:ea typeface="+mn-ea"/>
                <a:cs typeface="+mn-cs"/>
              </a:rPr>
              <a:t>Grism</a:t>
            </a:r>
            <a:r>
              <a:rPr lang="en-US" sz="1600" dirty="0">
                <a:solidFill>
                  <a:schemeClr val="tx2"/>
                </a:solidFill>
                <a:ea typeface="+mn-ea"/>
                <a:cs typeface="+mn-cs"/>
              </a:rPr>
              <a:t> + Prism assemblies, transmission </a:t>
            </a:r>
            <a:r>
              <a:rPr lang="en-US" sz="1600" dirty="0">
                <a:solidFill>
                  <a:schemeClr val="tx2"/>
                </a:solidFill>
              </a:rPr>
              <a:t>1</a:t>
            </a:r>
            <a:r>
              <a:rPr lang="en-US" sz="1600" baseline="30000" dirty="0">
                <a:solidFill>
                  <a:schemeClr val="tx2"/>
                </a:solidFill>
              </a:rPr>
              <a:t>st</a:t>
            </a:r>
            <a:r>
              <a:rPr lang="en-US" sz="1600" dirty="0">
                <a:solidFill>
                  <a:schemeClr val="tx2"/>
                </a:solidFill>
              </a:rPr>
              <a:t> order </a:t>
            </a:r>
          </a:p>
          <a:p>
            <a:pPr indent="0">
              <a:defRPr/>
            </a:pPr>
            <a:r>
              <a:rPr lang="en-US" sz="1600" dirty="0">
                <a:solidFill>
                  <a:schemeClr val="tx2"/>
                </a:solidFill>
                <a:ea typeface="+mn-ea"/>
                <a:cs typeface="+mn-cs"/>
              </a:rPr>
              <a:t>        operated in Littrow configuration</a:t>
            </a:r>
          </a:p>
          <a:p>
            <a:pPr marL="380990" indent="-380990">
              <a:buFont typeface="Arial"/>
              <a:buChar char="•"/>
              <a:defRPr/>
            </a:pPr>
            <a:r>
              <a:rPr lang="en-US" sz="1600" dirty="0">
                <a:solidFill>
                  <a:schemeClr val="tx2"/>
                </a:solidFill>
                <a:ea typeface="+mn-ea"/>
                <a:cs typeface="+mn-cs"/>
              </a:rPr>
              <a:t>Photonic sub-wavelength structures</a:t>
            </a:r>
          </a:p>
          <a:p>
            <a:pPr marL="380990" indent="-380990">
              <a:buFont typeface="Arial"/>
              <a:buChar char="•"/>
              <a:defRPr/>
            </a:pPr>
            <a:r>
              <a:rPr lang="en-US" sz="1600" dirty="0">
                <a:solidFill>
                  <a:schemeClr val="tx2"/>
                </a:solidFill>
                <a:ea typeface="+mn-ea"/>
                <a:cs typeface="+mn-cs"/>
              </a:rPr>
              <a:t>Manufacture:  e-beam lithography and reactive ion-etching</a:t>
            </a:r>
          </a:p>
          <a:p>
            <a:pPr marL="380990" indent="-380990">
              <a:buFont typeface="Arial"/>
              <a:buChar char="•"/>
              <a:defRPr/>
            </a:pPr>
            <a:r>
              <a:rPr lang="en-US" sz="1600" dirty="0">
                <a:solidFill>
                  <a:schemeClr val="tx2"/>
                </a:solidFill>
                <a:ea typeface="+mn-ea"/>
                <a:cs typeface="+mn-cs"/>
              </a:rPr>
              <a:t>NIR: TiO</a:t>
            </a:r>
            <a:r>
              <a:rPr lang="en-US" sz="1600" baseline="-25000" dirty="0">
                <a:solidFill>
                  <a:schemeClr val="tx2"/>
                </a:solidFill>
                <a:ea typeface="+mn-ea"/>
                <a:cs typeface="+mn-cs"/>
              </a:rPr>
              <a:t>2</a:t>
            </a:r>
            <a:r>
              <a:rPr lang="en-US" sz="1600" dirty="0">
                <a:solidFill>
                  <a:schemeClr val="tx2"/>
                </a:solidFill>
                <a:ea typeface="+mn-ea"/>
                <a:cs typeface="+mn-cs"/>
              </a:rPr>
              <a:t> over-coating by applied by ALD</a:t>
            </a:r>
          </a:p>
          <a:p>
            <a:pPr marL="380990" indent="-380990">
              <a:buFont typeface="Arial"/>
              <a:buChar char="•"/>
              <a:defRPr/>
            </a:pPr>
            <a:r>
              <a:rPr lang="en-US" sz="1600" dirty="0">
                <a:solidFill>
                  <a:schemeClr val="tx2"/>
                </a:solidFill>
                <a:ea typeface="+mn-ea"/>
                <a:cs typeface="+mn-cs"/>
              </a:rPr>
              <a:t>SWIR: Nano-laminate multi-layer coating (alternating stack of Al</a:t>
            </a:r>
            <a:r>
              <a:rPr lang="en-US" sz="1600" baseline="-25000" dirty="0">
                <a:solidFill>
                  <a:schemeClr val="tx2"/>
                </a:solidFill>
                <a:ea typeface="+mn-ea"/>
                <a:cs typeface="+mn-cs"/>
              </a:rPr>
              <a:t>2</a:t>
            </a:r>
            <a:r>
              <a:rPr lang="en-US" sz="1600" dirty="0">
                <a:solidFill>
                  <a:schemeClr val="tx2"/>
                </a:solidFill>
                <a:ea typeface="+mn-ea"/>
                <a:cs typeface="+mn-cs"/>
              </a:rPr>
              <a:t>O</a:t>
            </a:r>
            <a:r>
              <a:rPr lang="en-US" sz="1600" baseline="-25000" dirty="0">
                <a:solidFill>
                  <a:schemeClr val="tx2"/>
                </a:solidFill>
                <a:ea typeface="+mn-ea"/>
                <a:cs typeface="+mn-cs"/>
              </a:rPr>
              <a:t>3</a:t>
            </a:r>
            <a:r>
              <a:rPr lang="en-US" sz="1600" dirty="0">
                <a:solidFill>
                  <a:schemeClr val="tx2"/>
                </a:solidFill>
                <a:ea typeface="+mn-ea"/>
                <a:cs typeface="+mn-cs"/>
              </a:rPr>
              <a:t> + TiO</a:t>
            </a:r>
            <a:r>
              <a:rPr lang="en-US" sz="1600" baseline="-25000" dirty="0">
                <a:solidFill>
                  <a:schemeClr val="tx2"/>
                </a:solidFill>
                <a:ea typeface="+mn-ea"/>
                <a:cs typeface="+mn-cs"/>
              </a:rPr>
              <a:t>2</a:t>
            </a:r>
            <a:r>
              <a:rPr lang="en-US" sz="1600" dirty="0">
                <a:solidFill>
                  <a:schemeClr val="tx2"/>
                </a:solidFill>
                <a:ea typeface="+mn-ea"/>
                <a:cs typeface="+mn-cs"/>
              </a:rPr>
              <a:t>)</a:t>
            </a:r>
          </a:p>
          <a:p>
            <a:pPr marL="380990" indent="-380990">
              <a:buFont typeface="Arial"/>
              <a:buChar char="•"/>
              <a:defRPr/>
            </a:pPr>
            <a:r>
              <a:rPr lang="en-US" sz="1600" dirty="0">
                <a:solidFill>
                  <a:schemeClr val="tx2"/>
                </a:solidFill>
                <a:ea typeface="+mn-ea"/>
                <a:cs typeface="+mn-cs"/>
              </a:rPr>
              <a:t>Grooves completely filled by </a:t>
            </a:r>
            <a:r>
              <a:rPr lang="en-US" sz="1600" dirty="0">
                <a:solidFill>
                  <a:schemeClr val="tx2"/>
                </a:solidFill>
              </a:rPr>
              <a:t>multi-layer coating, enclosed in SiO</a:t>
            </a:r>
            <a:r>
              <a:rPr lang="en-US" sz="1600" baseline="-25000" dirty="0">
                <a:solidFill>
                  <a:schemeClr val="tx2"/>
                </a:solidFill>
              </a:rPr>
              <a:t>2</a:t>
            </a:r>
            <a:endParaRPr lang="en-US" sz="1600" baseline="-25000" dirty="0">
              <a:solidFill>
                <a:schemeClr val="tx2"/>
              </a:solidFill>
              <a:ea typeface="+mn-ea"/>
              <a:cs typeface="+mn-cs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tx2"/>
                </a:solidFill>
              </a:rPr>
              <a:t>Measured performance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tx2"/>
                </a:solidFill>
              </a:rPr>
              <a:t>Diffraction efficiency &gt; 90% 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sz="1600" dirty="0" err="1">
                <a:solidFill>
                  <a:schemeClr val="tx2"/>
                </a:solidFill>
              </a:rPr>
              <a:t>Polarisation</a:t>
            </a:r>
            <a:r>
              <a:rPr lang="en-US" sz="1600" dirty="0">
                <a:solidFill>
                  <a:schemeClr val="tx2"/>
                </a:solidFill>
              </a:rPr>
              <a:t> Sensitivity &lt; 10%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tx2"/>
                </a:solidFill>
              </a:rPr>
              <a:t>Low wavefront error and straylight</a:t>
            </a:r>
          </a:p>
          <a:p>
            <a:pPr>
              <a:defRPr/>
            </a:pPr>
            <a:endParaRPr lang="en-US" sz="1600" dirty="0">
              <a:solidFill>
                <a:schemeClr val="tx2"/>
              </a:solidFill>
              <a:ea typeface="+mn-ea"/>
              <a:cs typeface="+mn-cs"/>
            </a:endParaRPr>
          </a:p>
        </p:txBody>
      </p:sp>
      <p:pic>
        <p:nvPicPr>
          <p:cNvPr id="13315" name="Picture 4">
            <a:extLst>
              <a:ext uri="{FF2B5EF4-FFF2-40B4-BE49-F238E27FC236}">
                <a16:creationId xmlns:a16="http://schemas.microsoft.com/office/drawing/2014/main" id="{74E014B7-89DF-CC45-B7D7-EC8F309B46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91" y="4145048"/>
            <a:ext cx="5356599" cy="2247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DED514-30B7-4041-8ABB-20C726B2D7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93620" y="800095"/>
            <a:ext cx="4666023" cy="11090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75FDDB-2B5B-CD45-A40E-910BD9D44B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620" y="1973944"/>
            <a:ext cx="2478998" cy="19011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6E22A6-F9C8-1D45-8BAE-5D9E816735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307" y="2106105"/>
            <a:ext cx="2272210" cy="17041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EE026F9-A96A-A547-AE71-492C9C4CC8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698" y="3939911"/>
            <a:ext cx="3705726" cy="24057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03E91B0-683C-9B43-998D-5445CAEBD389}"/>
              </a:ext>
            </a:extLst>
          </p:cNvPr>
          <p:cNvSpPr txBox="1"/>
          <p:nvPr/>
        </p:nvSpPr>
        <p:spPr>
          <a:xfrm>
            <a:off x="192617" y="6115739"/>
            <a:ext cx="14029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C</a:t>
            </a:r>
            <a:r>
              <a:rPr lang="en-NL" sz="1200" dirty="0"/>
              <a:t>ourtesy of IOF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1E2E2F-23F6-1F40-820F-213BDA865D69}"/>
              </a:ext>
            </a:extLst>
          </p:cNvPr>
          <p:cNvSpPr txBox="1"/>
          <p:nvPr/>
        </p:nvSpPr>
        <p:spPr>
          <a:xfrm>
            <a:off x="10562026" y="3828579"/>
            <a:ext cx="14029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C</a:t>
            </a:r>
            <a:r>
              <a:rPr lang="en-NL" sz="1200" dirty="0"/>
              <a:t>ourtesy of IOF</a:t>
            </a:r>
          </a:p>
        </p:txBody>
      </p:sp>
    </p:spTree>
    <p:extLst>
      <p:ext uri="{BB962C8B-B14F-4D97-AF65-F5344CB8AC3E}">
        <p14:creationId xmlns:p14="http://schemas.microsoft.com/office/powerpoint/2010/main" val="20566195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feld 27"/>
          <p:cNvSpPr txBox="1"/>
          <p:nvPr/>
        </p:nvSpPr>
        <p:spPr>
          <a:xfrm>
            <a:off x="5492332" y="4376682"/>
            <a:ext cx="5228533" cy="933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de-CH" sz="1600" dirty="0">
                <a:cs typeface="Arial" panose="020B0604020202020204" pitchFamily="34" charset="0"/>
              </a:rPr>
              <a:t>CO</a:t>
            </a:r>
            <a:r>
              <a:rPr lang="de-CH" sz="1600" baseline="-25000" dirty="0">
                <a:cs typeface="Arial" panose="020B0604020202020204" pitchFamily="34" charset="0"/>
              </a:rPr>
              <a:t>2</a:t>
            </a:r>
            <a:r>
              <a:rPr lang="de-CH" sz="1600" dirty="0">
                <a:cs typeface="Arial" panose="020B0604020202020204" pitchFamily="34" charset="0"/>
              </a:rPr>
              <a:t> emissions are concentrated:</a:t>
            </a:r>
          </a:p>
          <a:p>
            <a:pPr marL="355591" indent="-355591">
              <a:spcAft>
                <a:spcPts val="8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de-CH" sz="1600" dirty="0">
                <a:cs typeface="Arial" panose="020B0604020202020204" pitchFamily="34" charset="0"/>
              </a:rPr>
              <a:t>90% </a:t>
            </a:r>
            <a:r>
              <a:rPr lang="de-CH" sz="1600" dirty="0" err="1">
                <a:cs typeface="Arial" panose="020B0604020202020204" pitchFamily="34" charset="0"/>
              </a:rPr>
              <a:t>emitted</a:t>
            </a:r>
            <a:r>
              <a:rPr lang="de-CH" sz="1600" dirty="0">
                <a:cs typeface="Arial" panose="020B0604020202020204" pitchFamily="34" charset="0"/>
              </a:rPr>
              <a:t> </a:t>
            </a:r>
            <a:r>
              <a:rPr lang="de-CH" sz="1600" dirty="0" err="1">
                <a:cs typeface="Arial" panose="020B0604020202020204" pitchFamily="34" charset="0"/>
              </a:rPr>
              <a:t>over</a:t>
            </a:r>
            <a:r>
              <a:rPr lang="de-CH" sz="1600" dirty="0">
                <a:cs typeface="Arial" panose="020B0604020202020204" pitchFamily="34" charset="0"/>
              </a:rPr>
              <a:t> </a:t>
            </a:r>
            <a:r>
              <a:rPr lang="de-CH" sz="1600" dirty="0" err="1">
                <a:cs typeface="Arial" panose="020B0604020202020204" pitchFamily="34" charset="0"/>
              </a:rPr>
              <a:t>less</a:t>
            </a:r>
            <a:r>
              <a:rPr lang="de-CH" sz="1600" dirty="0">
                <a:cs typeface="Arial" panose="020B0604020202020204" pitchFamily="34" charset="0"/>
              </a:rPr>
              <a:t> </a:t>
            </a:r>
            <a:br>
              <a:rPr lang="de-CH" sz="1600" dirty="0">
                <a:cs typeface="Arial" panose="020B0604020202020204" pitchFamily="34" charset="0"/>
              </a:rPr>
            </a:br>
            <a:r>
              <a:rPr lang="de-CH" sz="1600" dirty="0" err="1">
                <a:cs typeface="Arial" panose="020B0604020202020204" pitchFamily="34" charset="0"/>
              </a:rPr>
              <a:t>than</a:t>
            </a:r>
            <a:r>
              <a:rPr lang="de-CH" sz="1600" dirty="0">
                <a:cs typeface="Arial" panose="020B0604020202020204" pitchFamily="34" charset="0"/>
              </a:rPr>
              <a:t> 8% </a:t>
            </a:r>
            <a:r>
              <a:rPr lang="de-CH" sz="1600" dirty="0" err="1">
                <a:cs typeface="Arial" panose="020B0604020202020204" pitchFamily="34" charset="0"/>
              </a:rPr>
              <a:t>of</a:t>
            </a:r>
            <a:r>
              <a:rPr lang="de-CH" sz="1600" dirty="0">
                <a:cs typeface="Arial" panose="020B0604020202020204" pitchFamily="34" charset="0"/>
              </a:rPr>
              <a:t> </a:t>
            </a:r>
            <a:r>
              <a:rPr lang="de-CH" sz="1600" dirty="0" err="1">
                <a:cs typeface="Arial" panose="020B0604020202020204" pitchFamily="34" charset="0"/>
              </a:rPr>
              <a:t>area</a:t>
            </a:r>
            <a:r>
              <a:rPr lang="de-CH" sz="1600" dirty="0">
                <a:cs typeface="Arial" panose="020B0604020202020204" pitchFamily="34" charset="0"/>
              </a:rPr>
              <a:t> </a:t>
            </a:r>
            <a:r>
              <a:rPr lang="de-CH" sz="1600" dirty="0" err="1">
                <a:cs typeface="Arial" panose="020B0604020202020204" pitchFamily="34" charset="0"/>
              </a:rPr>
              <a:t>of</a:t>
            </a:r>
            <a:r>
              <a:rPr lang="de-CH" sz="1600" dirty="0">
                <a:cs typeface="Arial" panose="020B0604020202020204" pitchFamily="34" charset="0"/>
              </a:rPr>
              <a:t> Europe</a:t>
            </a:r>
          </a:p>
        </p:txBody>
      </p:sp>
      <p:sp>
        <p:nvSpPr>
          <p:cNvPr id="34" name="Rechteck 33"/>
          <p:cNvSpPr/>
          <p:nvPr/>
        </p:nvSpPr>
        <p:spPr>
          <a:xfrm>
            <a:off x="5492332" y="5310271"/>
            <a:ext cx="35962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591" indent="-355591">
              <a:spcAft>
                <a:spcPts val="8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de-CH" sz="1600" dirty="0">
                <a:cs typeface="Arial" panose="020B0604020202020204" pitchFamily="34" charset="0"/>
              </a:rPr>
              <a:t>52% </a:t>
            </a:r>
            <a:r>
              <a:rPr lang="de-CH" sz="1600" dirty="0" err="1">
                <a:cs typeface="Arial" panose="020B0604020202020204" pitchFamily="34" charset="0"/>
              </a:rPr>
              <a:t>from</a:t>
            </a:r>
            <a:r>
              <a:rPr lang="de-CH" sz="1600" dirty="0">
                <a:cs typeface="Arial" panose="020B0604020202020204" pitchFamily="34" charset="0"/>
              </a:rPr>
              <a:t> </a:t>
            </a:r>
            <a:r>
              <a:rPr lang="de-CH" sz="1600" dirty="0" err="1">
                <a:cs typeface="Arial" panose="020B0604020202020204" pitchFamily="34" charset="0"/>
              </a:rPr>
              <a:t>point</a:t>
            </a:r>
            <a:r>
              <a:rPr lang="de-CH" sz="1600" dirty="0">
                <a:cs typeface="Arial" panose="020B0604020202020204" pitchFamily="34" charset="0"/>
              </a:rPr>
              <a:t> </a:t>
            </a:r>
            <a:r>
              <a:rPr lang="de-CH" sz="1600" dirty="0" err="1">
                <a:cs typeface="Arial" panose="020B0604020202020204" pitchFamily="34" charset="0"/>
              </a:rPr>
              <a:t>sources</a:t>
            </a:r>
            <a:r>
              <a:rPr lang="de-CH" sz="1600" dirty="0">
                <a:cs typeface="Arial" panose="020B0604020202020204" pitchFamily="34" charset="0"/>
              </a:rPr>
              <a:t>, </a:t>
            </a:r>
            <a:br>
              <a:rPr lang="de-CH" sz="1600" dirty="0">
                <a:cs typeface="Arial" panose="020B0604020202020204" pitchFamily="34" charset="0"/>
              </a:rPr>
            </a:br>
            <a:r>
              <a:rPr lang="de-CH" sz="1600" dirty="0" err="1">
                <a:cs typeface="Arial" panose="020B0604020202020204" pitchFamily="34" charset="0"/>
              </a:rPr>
              <a:t>primarily</a:t>
            </a:r>
            <a:r>
              <a:rPr lang="de-CH" sz="1600" dirty="0">
                <a:cs typeface="Arial" panose="020B0604020202020204" pitchFamily="34" charset="0"/>
              </a:rPr>
              <a:t> power </a:t>
            </a:r>
            <a:r>
              <a:rPr lang="de-CH" sz="1600" dirty="0" err="1">
                <a:cs typeface="Arial" panose="020B0604020202020204" pitchFamily="34" charset="0"/>
              </a:rPr>
              <a:t>plants</a:t>
            </a:r>
            <a:endParaRPr lang="de-CH" sz="1600" dirty="0">
              <a:cs typeface="Arial" panose="020B0604020202020204" pitchFamily="34" charset="0"/>
            </a:endParaRPr>
          </a:p>
        </p:txBody>
      </p:sp>
      <p:sp>
        <p:nvSpPr>
          <p:cNvPr id="12" name="Title 2"/>
          <p:cNvSpPr txBox="1">
            <a:spLocks/>
          </p:cNvSpPr>
          <p:nvPr/>
        </p:nvSpPr>
        <p:spPr>
          <a:xfrm>
            <a:off x="358140" y="137610"/>
            <a:ext cx="11273215" cy="5436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GB" sz="2933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933" b="1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933" b="1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933" b="1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933" b="1">
                <a:solidFill>
                  <a:schemeClr val="bg1"/>
                </a:solidFill>
                <a:latin typeface="Verdana" pitchFamily="34" charset="0"/>
              </a:defRPr>
            </a:lvl5pPr>
            <a:lvl6pPr marL="609585" algn="l" rtl="0" eaLnBrk="1" fontAlgn="base" hangingPunct="1">
              <a:spcBef>
                <a:spcPct val="0"/>
              </a:spcBef>
              <a:spcAft>
                <a:spcPct val="0"/>
              </a:spcAft>
              <a:defRPr sz="2933" b="1">
                <a:solidFill>
                  <a:schemeClr val="bg1"/>
                </a:solidFill>
                <a:latin typeface="Verdana" pitchFamily="34" charset="0"/>
              </a:defRPr>
            </a:lvl6pPr>
            <a:lvl7pPr marL="1219170" algn="l" rtl="0" eaLnBrk="1" fontAlgn="base" hangingPunct="1">
              <a:spcBef>
                <a:spcPct val="0"/>
              </a:spcBef>
              <a:spcAft>
                <a:spcPct val="0"/>
              </a:spcAft>
              <a:defRPr sz="2933" b="1">
                <a:solidFill>
                  <a:schemeClr val="bg1"/>
                </a:solidFill>
                <a:latin typeface="Verdana" pitchFamily="34" charset="0"/>
              </a:defRPr>
            </a:lvl7pPr>
            <a:lvl8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933" b="1">
                <a:solidFill>
                  <a:schemeClr val="bg1"/>
                </a:solidFill>
                <a:latin typeface="Verdana" pitchFamily="34" charset="0"/>
              </a:defRPr>
            </a:lvl8pPr>
            <a:lvl9pPr marL="2438339" algn="l" rtl="0" eaLnBrk="1" fontAlgn="base" hangingPunct="1">
              <a:spcBef>
                <a:spcPct val="0"/>
              </a:spcBef>
              <a:spcAft>
                <a:spcPct val="0"/>
              </a:spcAft>
              <a:defRPr sz="2933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kern="0" dirty="0">
                <a:solidFill>
                  <a:srgbClr val="335E6F"/>
                </a:solidFill>
              </a:rPr>
              <a:t>CO</a:t>
            </a:r>
            <a:r>
              <a:rPr lang="en-US" kern="0" baseline="-25000" dirty="0">
                <a:solidFill>
                  <a:srgbClr val="335E6F"/>
                </a:solidFill>
              </a:rPr>
              <a:t>2</a:t>
            </a:r>
            <a:r>
              <a:rPr lang="en-US" kern="0" dirty="0">
                <a:solidFill>
                  <a:srgbClr val="335E6F"/>
                </a:solidFill>
              </a:rPr>
              <a:t> emissions from cities and power plants</a:t>
            </a:r>
          </a:p>
        </p:txBody>
      </p:sp>
      <p:sp>
        <p:nvSpPr>
          <p:cNvPr id="13" name="Textfeld 5"/>
          <p:cNvSpPr txBox="1"/>
          <p:nvPr/>
        </p:nvSpPr>
        <p:spPr>
          <a:xfrm>
            <a:off x="5492332" y="3549530"/>
            <a:ext cx="5593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/>
              <a:t>Cities account for ~70% of global CO</a:t>
            </a:r>
            <a:r>
              <a:rPr lang="de-CH" sz="1600" baseline="-25000" dirty="0"/>
              <a:t>2</a:t>
            </a:r>
            <a:r>
              <a:rPr lang="de-CH" sz="1600" dirty="0"/>
              <a:t> emissions</a:t>
            </a:r>
            <a:endParaRPr lang="en-US" sz="1600" dirty="0"/>
          </a:p>
        </p:txBody>
      </p:sp>
      <p:sp>
        <p:nvSpPr>
          <p:cNvPr id="14" name="Textfeld 7"/>
          <p:cNvSpPr txBox="1"/>
          <p:nvPr/>
        </p:nvSpPr>
        <p:spPr>
          <a:xfrm>
            <a:off x="5492332" y="3872696"/>
            <a:ext cx="53817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/>
              <a:t>.... and have large reduction potential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5492332" y="5895046"/>
            <a:ext cx="40907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Credits: EMPA, based on TNO-MACC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AF2276-6BF9-C649-9690-51F04F4378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45" y="3256392"/>
            <a:ext cx="4138134" cy="3174167"/>
          </a:xfrm>
          <a:prstGeom prst="rect">
            <a:avLst/>
          </a:prstGeom>
        </p:spPr>
      </p:pic>
      <p:pic>
        <p:nvPicPr>
          <p:cNvPr id="16" name="bioplusanthro_24Mar-03May2008.mov">
            <a:hlinkClick r:id="" action="ppaction://media"/>
            <a:extLst>
              <a:ext uri="{FF2B5EF4-FFF2-40B4-BE49-F238E27FC236}">
                <a16:creationId xmlns:a16="http://schemas.microsoft.com/office/drawing/2014/main" id="{1266AC1F-20B7-D442-8D75-120B72161F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0645" y="716956"/>
            <a:ext cx="4148029" cy="24122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0FECD4-D107-3349-B121-283F0601AB8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336" y="681284"/>
            <a:ext cx="4844148" cy="28682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EFC9E6-68C4-3E46-81DE-94CE93CF088D}"/>
              </a:ext>
            </a:extLst>
          </p:cNvPr>
          <p:cNvSpPr txBox="1"/>
          <p:nvPr/>
        </p:nvSpPr>
        <p:spPr>
          <a:xfrm>
            <a:off x="4668674" y="2739084"/>
            <a:ext cx="8236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1000" dirty="0"/>
              <a:t>C</a:t>
            </a:r>
            <a:r>
              <a:rPr lang="en-GB" sz="1000" dirty="0"/>
              <a:t>r</a:t>
            </a:r>
            <a:r>
              <a:rPr lang="en-NL" sz="1000" dirty="0"/>
              <a:t>edits:</a:t>
            </a:r>
          </a:p>
          <a:p>
            <a:r>
              <a:rPr lang="en-NL" sz="1000" dirty="0"/>
              <a:t>EMPA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6BF5579-63C3-2247-B060-EDB7F9FA9DD2}"/>
              </a:ext>
            </a:extLst>
          </p:cNvPr>
          <p:cNvSpPr txBox="1"/>
          <p:nvPr/>
        </p:nvSpPr>
        <p:spPr>
          <a:xfrm>
            <a:off x="10720865" y="2856282"/>
            <a:ext cx="14203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From </a:t>
            </a:r>
            <a:r>
              <a:rPr lang="en-US" sz="1000" dirty="0" err="1"/>
              <a:t>Strandgren</a:t>
            </a:r>
            <a:r>
              <a:rPr lang="en-US" sz="1000" dirty="0"/>
              <a:t> et al., AMT, 2020</a:t>
            </a:r>
            <a:endParaRPr lang="en-NL" sz="1000" dirty="0"/>
          </a:p>
        </p:txBody>
      </p:sp>
    </p:spTree>
    <p:extLst>
      <p:ext uri="{BB962C8B-B14F-4D97-AF65-F5344CB8AC3E}">
        <p14:creationId xmlns:p14="http://schemas.microsoft.com/office/powerpoint/2010/main" val="1875095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2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Overview: CO2M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017" y="626467"/>
            <a:ext cx="11683711" cy="3059943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latin typeface="Verdana" pitchFamily="34" charset="0"/>
              </a:rPr>
              <a:t>From Earth Explorer to Copernicus mission candidate</a:t>
            </a:r>
          </a:p>
          <a:p>
            <a:pPr marL="990575" lvl="1" indent="-380990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600" dirty="0">
                <a:latin typeface="Verdana" pitchFamily="34" charset="0"/>
              </a:rPr>
              <a:t>Anthropogenic CO</a:t>
            </a:r>
            <a:r>
              <a:rPr lang="en-US" sz="1600" baseline="-25000" dirty="0">
                <a:latin typeface="Verdana" pitchFamily="34" charset="0"/>
              </a:rPr>
              <a:t>2</a:t>
            </a:r>
            <a:r>
              <a:rPr lang="en-US" sz="1600" dirty="0">
                <a:latin typeface="Verdana" pitchFamily="34" charset="0"/>
              </a:rPr>
              <a:t> emission as primary target</a:t>
            </a:r>
          </a:p>
          <a:p>
            <a:pPr marL="990575" lvl="1" indent="-380990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600" dirty="0">
                <a:latin typeface="Verdana" pitchFamily="34" charset="0"/>
              </a:rPr>
              <a:t>High spatial resolution imaging of point sources (cities, power plants)</a:t>
            </a:r>
          </a:p>
          <a:p>
            <a:pPr marL="990575" lvl="1" indent="-380990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600" dirty="0">
                <a:latin typeface="Verdana" pitchFamily="34" charset="0"/>
              </a:rPr>
              <a:t>Global coverage at high temporal sampling </a:t>
            </a:r>
          </a:p>
          <a:p>
            <a:pPr marL="990575" lvl="1" indent="-380990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600" dirty="0">
                <a:latin typeface="Verdana" pitchFamily="34" charset="0"/>
              </a:rPr>
              <a:t>High single sounding precision and accuracy (flux inversion from single over-flights)</a:t>
            </a:r>
          </a:p>
          <a:p>
            <a:pPr marL="990575" lvl="1" indent="-380990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600" dirty="0">
                <a:latin typeface="Verdana" pitchFamily="34" charset="0"/>
              </a:rPr>
              <a:t>Requirements are driven by point-source detection/monitoring:</a:t>
            </a:r>
          </a:p>
          <a:p>
            <a:pPr marL="1788538" lvl="2" indent="-380990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600" dirty="0">
                <a:latin typeface="Verdana" pitchFamily="34" charset="0"/>
              </a:rPr>
              <a:t>Low-noise retrievals (high SNR of measured radiance)</a:t>
            </a:r>
          </a:p>
          <a:p>
            <a:pPr marL="1788538" lvl="2" indent="-380990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600" dirty="0">
                <a:latin typeface="Verdana" pitchFamily="34" charset="0"/>
              </a:rPr>
              <a:t>Knowledge of plume shape (from NO</a:t>
            </a:r>
            <a:r>
              <a:rPr lang="en-US" sz="1600" baseline="-25000" dirty="0">
                <a:latin typeface="Verdana" pitchFamily="34" charset="0"/>
              </a:rPr>
              <a:t>2</a:t>
            </a:r>
            <a:r>
              <a:rPr lang="en-US" sz="1600" dirty="0">
                <a:latin typeface="Verdana" pitchFamily="34" charset="0"/>
              </a:rPr>
              <a:t> images)</a:t>
            </a:r>
          </a:p>
          <a:p>
            <a:pPr marL="1788538" lvl="2" indent="-380990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600" dirty="0">
                <a:latin typeface="Verdana" pitchFamily="34" charset="0"/>
              </a:rPr>
              <a:t>Knowledge of cloud and aerosol distribution above scene (from polarimeter measurements)</a:t>
            </a:r>
          </a:p>
          <a:p>
            <a:pPr marL="1788538" lvl="2" indent="-380990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600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600" dirty="0">
                <a:latin typeface="Verdana" pitchFamily="34" charset="0"/>
              </a:rPr>
              <a:t>Payload with suite of instruments</a:t>
            </a:r>
          </a:p>
          <a:p>
            <a:pPr marL="1788538" lvl="2" indent="-380990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US" sz="1600" dirty="0">
              <a:latin typeface="Verdana" pitchFamily="34" charset="0"/>
            </a:endParaRPr>
          </a:p>
          <a:p>
            <a:pPr marL="990575" lvl="1" indent="-380990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US" sz="1600" dirty="0">
              <a:latin typeface="Verdana" pitchFamily="34" charset="0"/>
            </a:endParaRPr>
          </a:p>
          <a:p>
            <a:pPr marL="990575" lvl="1" indent="-380990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US" sz="1600" dirty="0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6223023" y="3640020"/>
            <a:ext cx="5735207" cy="2656867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0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Verdana" pitchFamily="34" charset="0"/>
              <a:buNone/>
              <a:tabLst/>
              <a:defRPr sz="16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808038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+mn-lt"/>
              </a:defRPr>
            </a:lvl2pPr>
            <a:lvl3pPr marL="1406525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+mn-lt"/>
              </a:defRPr>
            </a:lvl3pPr>
            <a:lvl4pPr marL="2005013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+mn-lt"/>
              </a:defRPr>
            </a:lvl4pPr>
            <a:lvl5pPr marL="2603500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+mn-lt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867" dirty="0">
                <a:solidFill>
                  <a:schemeClr val="tx2"/>
                </a:solidFill>
              </a:rPr>
              <a:t>Mission requirements (XCO</a:t>
            </a:r>
            <a:r>
              <a:rPr lang="en-GB" sz="1867" baseline="-25000" dirty="0">
                <a:solidFill>
                  <a:schemeClr val="tx2"/>
                </a:solidFill>
              </a:rPr>
              <a:t>2</a:t>
            </a:r>
            <a:r>
              <a:rPr lang="en-GB" sz="1867" dirty="0">
                <a:solidFill>
                  <a:schemeClr val="tx2"/>
                </a:solidFill>
              </a:rPr>
              <a:t>):</a:t>
            </a:r>
          </a:p>
          <a:p>
            <a:pPr marL="380990" indent="-38099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2865895" algn="l"/>
              </a:tabLst>
            </a:pPr>
            <a:r>
              <a:rPr lang="en-GB" dirty="0">
                <a:solidFill>
                  <a:schemeClr val="tx2"/>
                </a:solidFill>
              </a:rPr>
              <a:t>XCO</a:t>
            </a:r>
            <a:r>
              <a:rPr lang="en-GB" baseline="-25000" dirty="0">
                <a:solidFill>
                  <a:schemeClr val="tx2"/>
                </a:solidFill>
              </a:rPr>
              <a:t>2</a:t>
            </a:r>
            <a:r>
              <a:rPr lang="en-GB" dirty="0">
                <a:solidFill>
                  <a:schemeClr val="tx2"/>
                </a:solidFill>
              </a:rPr>
              <a:t> precision:	0.5 – 0.7 ppm</a:t>
            </a:r>
          </a:p>
          <a:p>
            <a:pPr marL="380990" indent="-38099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2865895" algn="l"/>
              </a:tabLst>
            </a:pPr>
            <a:r>
              <a:rPr lang="en-GB" dirty="0">
                <a:solidFill>
                  <a:schemeClr val="tx2"/>
                </a:solidFill>
              </a:rPr>
              <a:t>Systematic bias 	&lt; 0.5 ppm</a:t>
            </a:r>
          </a:p>
          <a:p>
            <a:pPr marL="380990" indent="-38099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2865895" algn="l"/>
              </a:tabLst>
            </a:pPr>
            <a:r>
              <a:rPr lang="en-GB" dirty="0">
                <a:solidFill>
                  <a:schemeClr val="tx2"/>
                </a:solidFill>
              </a:rPr>
              <a:t>Spatial resolution 	4 km</a:t>
            </a:r>
            <a:r>
              <a:rPr lang="en-GB" baseline="30000" dirty="0">
                <a:solidFill>
                  <a:schemeClr val="tx2"/>
                </a:solidFill>
              </a:rPr>
              <a:t>2</a:t>
            </a:r>
          </a:p>
          <a:p>
            <a:pPr marL="380990" indent="-38099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</a:rPr>
              <a:t>Continuously sampled swath width of &gt; 200 km</a:t>
            </a:r>
          </a:p>
          <a:p>
            <a:pPr marL="380990" indent="-38099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</a:rPr>
              <a:t>Revisit around 2–3 days (</a:t>
            </a:r>
            <a:r>
              <a:rPr lang="en-GB" dirty="0" err="1">
                <a:solidFill>
                  <a:schemeClr val="tx2"/>
                </a:solidFill>
              </a:rPr>
              <a:t>poleward</a:t>
            </a:r>
            <a:r>
              <a:rPr lang="en-GB" dirty="0">
                <a:solidFill>
                  <a:schemeClr val="tx2"/>
                </a:solidFill>
              </a:rPr>
              <a:t> of 40 </a:t>
            </a:r>
            <a:r>
              <a:rPr lang="en-GB" dirty="0" err="1">
                <a:solidFill>
                  <a:schemeClr val="tx2"/>
                </a:solidFill>
              </a:rPr>
              <a:t>deg</a:t>
            </a:r>
            <a:r>
              <a:rPr lang="en-GB" dirty="0">
                <a:solidFill>
                  <a:schemeClr val="tx2"/>
                </a:solidFill>
              </a:rPr>
              <a:t>) </a:t>
            </a:r>
            <a:br>
              <a:rPr lang="en-GB" dirty="0">
                <a:solidFill>
                  <a:schemeClr val="tx2"/>
                </a:solidFill>
              </a:rPr>
            </a:br>
            <a:r>
              <a:rPr lang="en-GB" dirty="0">
                <a:solidFill>
                  <a:schemeClr val="tx2"/>
                </a:solidFill>
              </a:rPr>
              <a:t>by constellation of N satellites</a:t>
            </a:r>
          </a:p>
          <a:p>
            <a:pPr marL="380990" indent="-38099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</a:rPr>
              <a:t>Orbit equator crossing time 11:30 </a:t>
            </a:r>
            <a:r>
              <a:rPr lang="en-GB" dirty="0" err="1">
                <a:solidFill>
                  <a:schemeClr val="tx2"/>
                </a:solidFill>
              </a:rPr>
              <a:t>hrs</a:t>
            </a:r>
            <a:endParaRPr lang="en-GB" dirty="0">
              <a:solidFill>
                <a:schemeClr val="tx2"/>
              </a:solidFill>
            </a:endParaRPr>
          </a:p>
          <a:p>
            <a:pPr marL="380990" indent="-38099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Push-broom imaging spectrometer (heritage)</a:t>
            </a:r>
            <a:endParaRPr lang="en-GB" dirty="0">
              <a:solidFill>
                <a:schemeClr val="tx2"/>
              </a:solidFill>
            </a:endParaRPr>
          </a:p>
          <a:p>
            <a:pPr marL="380990" indent="-38099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dirty="0">
              <a:solidFill>
                <a:srgbClr val="C00000"/>
              </a:solidFill>
            </a:endParaRPr>
          </a:p>
          <a:p>
            <a:pPr marL="380990" indent="-38099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dirty="0">
              <a:solidFill>
                <a:srgbClr val="C00000"/>
              </a:solidFill>
            </a:endParaRP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n-GB" dirty="0"/>
              <a:t>				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endParaRPr lang="en-GB" dirty="0"/>
          </a:p>
          <a:p>
            <a:pPr lvl="2">
              <a:lnSpc>
                <a:spcPct val="100000"/>
              </a:lnSpc>
              <a:spcBef>
                <a:spcPts val="0"/>
              </a:spcBef>
            </a:pPr>
            <a:endParaRPr lang="en-GB" dirty="0"/>
          </a:p>
          <a:p>
            <a:pPr lvl="2">
              <a:lnSpc>
                <a:spcPct val="100000"/>
              </a:lnSpc>
              <a:spcBef>
                <a:spcPts val="0"/>
              </a:spcBef>
            </a:pPr>
            <a:endParaRPr lang="en-GB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dirty="0"/>
          </a:p>
        </p:txBody>
      </p:sp>
      <p:sp>
        <p:nvSpPr>
          <p:cNvPr id="19" name="object 6"/>
          <p:cNvSpPr>
            <a:spLocks noChangeAspect="1"/>
          </p:cNvSpPr>
          <p:nvPr/>
        </p:nvSpPr>
        <p:spPr>
          <a:xfrm>
            <a:off x="161016" y="3781887"/>
            <a:ext cx="5652215" cy="28679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</p:spTree>
    <p:extLst>
      <p:ext uri="{BB962C8B-B14F-4D97-AF65-F5344CB8AC3E}">
        <p14:creationId xmlns:p14="http://schemas.microsoft.com/office/powerpoint/2010/main" val="41790203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CO2M: The NO</a:t>
            </a:r>
            <a:r>
              <a:rPr lang="en-US" b="0" baseline="-25000" dirty="0"/>
              <a:t>2</a:t>
            </a:r>
            <a:r>
              <a:rPr lang="en-US" dirty="0"/>
              <a:t> imager (NO2I)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746" y="722893"/>
            <a:ext cx="11949797" cy="2425547"/>
          </a:xfrm>
        </p:spPr>
        <p:txBody>
          <a:bodyPr>
            <a:noAutofit/>
          </a:bodyPr>
          <a:lstStyle/>
          <a:p>
            <a:pPr marL="228594" indent="-228594">
              <a:buFont typeface="Arial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Nitrogen dioxide (NO</a:t>
            </a:r>
            <a:r>
              <a:rPr lang="en-US" sz="1600" baseline="-25000" dirty="0">
                <a:solidFill>
                  <a:schemeClr val="tx2"/>
                </a:solidFill>
              </a:rPr>
              <a:t>2</a:t>
            </a:r>
            <a:r>
              <a:rPr lang="en-US" sz="1600" dirty="0">
                <a:solidFill>
                  <a:schemeClr val="tx2"/>
                </a:solidFill>
              </a:rPr>
              <a:t>) as a tracer for CO</a:t>
            </a:r>
            <a:r>
              <a:rPr lang="en-US" sz="1600" baseline="-25000" dirty="0">
                <a:solidFill>
                  <a:schemeClr val="tx2"/>
                </a:solidFill>
              </a:rPr>
              <a:t>2</a:t>
            </a:r>
          </a:p>
          <a:p>
            <a:pPr marL="729951" lvl="1" indent="-228594">
              <a:buFont typeface="Arial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generated in combustion processes at high temperature (coal-fired-power plants, Diesel engines)</a:t>
            </a:r>
          </a:p>
          <a:p>
            <a:pPr marL="729951" lvl="1" indent="-228594">
              <a:buFont typeface="Arial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strong correlation between the off-wind plumes of CO</a:t>
            </a:r>
            <a:r>
              <a:rPr lang="en-US" sz="1600" baseline="-25000" dirty="0">
                <a:solidFill>
                  <a:schemeClr val="tx2"/>
                </a:solidFill>
              </a:rPr>
              <a:t>2</a:t>
            </a:r>
            <a:r>
              <a:rPr lang="en-US" sz="1600" dirty="0">
                <a:solidFill>
                  <a:schemeClr val="tx2"/>
                </a:solidFill>
              </a:rPr>
              <a:t> and NO</a:t>
            </a:r>
            <a:r>
              <a:rPr lang="en-US" sz="1600" baseline="-25000" dirty="0">
                <a:solidFill>
                  <a:schemeClr val="tx2"/>
                </a:solidFill>
              </a:rPr>
              <a:t>2</a:t>
            </a:r>
          </a:p>
          <a:p>
            <a:pPr marL="228594" indent="-228594">
              <a:buFont typeface="Arial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Detection of CO</a:t>
            </a:r>
            <a:r>
              <a:rPr lang="en-US" sz="1600" baseline="-25000" dirty="0">
                <a:solidFill>
                  <a:schemeClr val="tx2"/>
                </a:solidFill>
              </a:rPr>
              <a:t>2</a:t>
            </a:r>
            <a:r>
              <a:rPr lang="en-US" sz="1600" dirty="0">
                <a:solidFill>
                  <a:schemeClr val="tx2"/>
                </a:solidFill>
              </a:rPr>
              <a:t> point sources requires higher resolution than currently available</a:t>
            </a:r>
          </a:p>
          <a:p>
            <a:pPr marL="228594" indent="-228594">
              <a:buFont typeface="Arial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CO2M will measure NO</a:t>
            </a:r>
            <a:r>
              <a:rPr lang="en-US" sz="1600" baseline="-25000" dirty="0">
                <a:solidFill>
                  <a:schemeClr val="tx2"/>
                </a:solidFill>
              </a:rPr>
              <a:t>2</a:t>
            </a:r>
            <a:r>
              <a:rPr lang="en-US" sz="1600" dirty="0">
                <a:solidFill>
                  <a:schemeClr val="tx2"/>
                </a:solidFill>
              </a:rPr>
              <a:t> column densities at 4 km</a:t>
            </a:r>
            <a:r>
              <a:rPr lang="en-US" sz="1600" baseline="30000" dirty="0">
                <a:solidFill>
                  <a:schemeClr val="tx2"/>
                </a:solidFill>
              </a:rPr>
              <a:t>2</a:t>
            </a:r>
            <a:r>
              <a:rPr lang="en-US" sz="1600" dirty="0">
                <a:solidFill>
                  <a:schemeClr val="tx2"/>
                </a:solidFill>
              </a:rPr>
              <a:t> resolution</a:t>
            </a:r>
          </a:p>
          <a:p>
            <a:pPr marL="729951" lvl="1" indent="-228594">
              <a:buFont typeface="Arial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re-sampled on CO2 grid on the ground</a:t>
            </a:r>
          </a:p>
          <a:p>
            <a:pPr marL="228594" indent="-228594">
              <a:buFont typeface="Arial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NO2I instrument is implemented as an additional VIS band (sharing telescope and collimator with CO2I</a:t>
            </a:r>
          </a:p>
        </p:txBody>
      </p:sp>
      <p:pic>
        <p:nvPicPr>
          <p:cNvPr id="4" name="Picture 3" descr="N:\project\kug\smartcarb\plume_detection\Janschwalde\plume_detection\NO2_high_q0.990_ns1\Sentinel_7_CO2_2015021711_o0701_l0805_NO2_high_q0.990_ns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063" y="3526582"/>
            <a:ext cx="3840481" cy="282078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8555326" y="3188029"/>
            <a:ext cx="29754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NO</a:t>
            </a:r>
            <a:r>
              <a:rPr lang="en-US" sz="1600" b="1" baseline="-25000" dirty="0"/>
              <a:t>2</a:t>
            </a:r>
            <a:r>
              <a:rPr lang="en-US" sz="1600" b="1" dirty="0"/>
              <a:t> at CO2M resolution </a:t>
            </a:r>
          </a:p>
        </p:txBody>
      </p:sp>
      <p:pic>
        <p:nvPicPr>
          <p:cNvPr id="8" name="Picture 7" descr="N:\project\kug\smartcarb\plume_detection\Janschwalde\plume_detection\CO2_0.5_q0.990_ns1\Sentinel_7_CO2_2015021711_o0701_l0805_CO2_0.5_q0.990_ns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33" y="3526583"/>
            <a:ext cx="3840480" cy="282078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531229" y="3188029"/>
            <a:ext cx="29514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CO</a:t>
            </a:r>
            <a:r>
              <a:rPr lang="en-US" sz="1600" b="1" baseline="-25000" dirty="0"/>
              <a:t>2</a:t>
            </a:r>
            <a:r>
              <a:rPr lang="en-US" sz="1600" b="1" dirty="0"/>
              <a:t> at CO2M resolution 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559CFBA7-5651-E743-8BEA-9B3039501B65}"/>
              </a:ext>
            </a:extLst>
          </p:cNvPr>
          <p:cNvGraphicFramePr>
            <a:graphicFrameLocks noGrp="1"/>
          </p:cNvGraphicFramePr>
          <p:nvPr/>
        </p:nvGraphicFramePr>
        <p:xfrm>
          <a:off x="8145160" y="1661977"/>
          <a:ext cx="3880626" cy="89132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840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68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42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54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>
                          <a:effectLst/>
                        </a:rPr>
                        <a:t>Band</a:t>
                      </a:r>
                      <a:endParaRPr lang="en-GB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2415" marR="72415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dirty="0">
                          <a:effectLst/>
                        </a:rPr>
                        <a:t>Spectral range [nm]</a:t>
                      </a:r>
                      <a:endParaRPr lang="en-GB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2415" marR="72415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dirty="0">
                          <a:effectLst/>
                        </a:rPr>
                        <a:t>Spectral resolution</a:t>
                      </a:r>
                      <a:endParaRPr lang="en-GB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2415" marR="72415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>
                          <a:effectLst/>
                        </a:rPr>
                        <a:t>SNR at reference radiance</a:t>
                      </a:r>
                      <a:endParaRPr lang="en-GB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2415" marR="7241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681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GB" sz="1200">
                          <a:effectLst/>
                          <a:latin typeface="+mn-lt"/>
                          <a:ea typeface="+mn-ea"/>
                          <a:cs typeface="+mn-cs"/>
                        </a:rPr>
                        <a:t>VIS</a:t>
                      </a:r>
                      <a:endParaRPr lang="en-GB" sz="800">
                        <a:effectLst/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72415" marR="724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GB" sz="1200" dirty="0">
                          <a:solidFill>
                            <a:schemeClr val="bg1"/>
                          </a:solidFill>
                          <a:effectLst/>
                        </a:rPr>
                        <a:t>405–490</a:t>
                      </a:r>
                      <a:endParaRPr lang="en-GB" sz="800" dirty="0">
                        <a:solidFill>
                          <a:schemeClr val="bg1"/>
                        </a:solidFill>
                        <a:effectLst/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72415" marR="724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en-GB" sz="1200" dirty="0">
                          <a:solidFill>
                            <a:schemeClr val="bg1"/>
                          </a:solidFill>
                          <a:effectLst/>
                        </a:rPr>
                        <a:t>0.6</a:t>
                      </a:r>
                      <a:r>
                        <a:rPr lang="en-GB" sz="1200" baseline="0" dirty="0">
                          <a:solidFill>
                            <a:schemeClr val="bg1"/>
                          </a:solidFill>
                          <a:effectLst/>
                        </a:rPr>
                        <a:t> nm</a:t>
                      </a:r>
                      <a:endParaRPr lang="en-GB" sz="800" dirty="0">
                        <a:solidFill>
                          <a:schemeClr val="bg1"/>
                        </a:solidFill>
                        <a:effectLst/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72415" marR="7241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600"/>
                        </a:spcAft>
                        <a:tabLst>
                          <a:tab pos="338455" algn="l"/>
                        </a:tabLst>
                      </a:pPr>
                      <a:r>
                        <a:rPr lang="en-GB" sz="1200" dirty="0">
                          <a:solidFill>
                            <a:schemeClr val="bg1"/>
                          </a:solidFill>
                          <a:effectLst/>
                        </a:rPr>
                        <a:t>500</a:t>
                      </a:r>
                      <a:endParaRPr lang="en-GB" sz="800" dirty="0">
                        <a:solidFill>
                          <a:schemeClr val="bg1"/>
                        </a:solidFill>
                        <a:effectLst/>
                        <a:latin typeface="Georgia"/>
                        <a:ea typeface="Times New Roman"/>
                        <a:cs typeface="Times New Roman"/>
                      </a:endParaRPr>
                    </a:p>
                  </a:txBody>
                  <a:tcPr marL="72415" marR="72415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74496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43F4D-CEAD-DDAA-0039-03AF1ED34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7C31B9-A87D-8CEE-3D94-D5CF6D6C59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642" y="1371599"/>
            <a:ext cx="7085939" cy="4594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0922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Specific aspects of CO2I/NO2I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16831" y="1150718"/>
            <a:ext cx="11627339" cy="32067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b="1" dirty="0">
                <a:latin typeface="Arial" panose="020B0604020202020204" pitchFamily="34" charset="0"/>
              </a:rPr>
              <a:t>The fibre-slit – 2DSH</a:t>
            </a:r>
          </a:p>
          <a:p>
            <a:r>
              <a:rPr lang="en-GB" sz="1800" dirty="0">
                <a:latin typeface="Arial" panose="020B0604020202020204" pitchFamily="34" charset="0"/>
              </a:rPr>
              <a:t>Binning has been (or will be) performed on other (heritage) missions like </a:t>
            </a:r>
            <a:r>
              <a:rPr lang="en-GB" sz="1800" dirty="0" err="1">
                <a:latin typeface="Arial" panose="020B0604020202020204" pitchFamily="34" charset="0"/>
              </a:rPr>
              <a:t>TropOMI</a:t>
            </a:r>
            <a:r>
              <a:rPr lang="en-GB" sz="1800" dirty="0">
                <a:latin typeface="Arial" panose="020B0604020202020204" pitchFamily="34" charset="0"/>
              </a:rPr>
              <a:t>, and Sentinel-5</a:t>
            </a:r>
          </a:p>
          <a:p>
            <a:r>
              <a:rPr lang="en-GB" sz="1800" dirty="0">
                <a:latin typeface="Arial" panose="020B0604020202020204" pitchFamily="34" charset="0"/>
              </a:rPr>
              <a:t>On CO2I/NO2I the 2DSH “scrambles” spatial information on sub-sample level (&lt;2.2 km) , and provides piece-wise homogenised signal across a fibre image at the focal plane =&gt; The signal in each binned pixel is equal and can be </a:t>
            </a:r>
            <a:r>
              <a:rPr lang="en-GB" sz="1800" dirty="0" err="1">
                <a:latin typeface="Arial" panose="020B0604020202020204" pitchFamily="34" charset="0"/>
              </a:rPr>
              <a:t>infeered</a:t>
            </a:r>
            <a:r>
              <a:rPr lang="en-GB" sz="1800" dirty="0">
                <a:latin typeface="Arial" panose="020B0604020202020204" pitchFamily="34" charset="0"/>
              </a:rPr>
              <a:t> for the binned signal</a:t>
            </a:r>
          </a:p>
          <a:p>
            <a:r>
              <a:rPr lang="en-GB" sz="1800" dirty="0">
                <a:latin typeface="Arial" panose="020B0604020202020204" pitchFamily="34" charset="0"/>
              </a:rPr>
              <a:t>The presence of cladding around fibre cores results in non- (or partially) illuminated detector pixels. The 2DSH is sized to provide for a distance of 1.5 detector pixels between adjacent binning windows, so at least one pixel between them is not illuminated (in the following called “shadowed pixels”)</a:t>
            </a:r>
          </a:p>
          <a:p>
            <a:r>
              <a:rPr lang="en-GB" sz="1800" dirty="0">
                <a:latin typeface="Arial" panose="020B0604020202020204" pitchFamily="34" charset="0"/>
              </a:rPr>
              <a:t>At the two edges (left and right) of each binning window, the detector pixels are partially illuminated (fill factor &lt;1), determined by the dimensions and positions of the 2DSH, the detector and the optical distortions (in the following called “edge pixels”)</a:t>
            </a:r>
          </a:p>
          <a:p>
            <a:pPr marL="0" indent="0">
              <a:buNone/>
            </a:pPr>
            <a:endParaRPr lang="en-GB" sz="1800" dirty="0">
              <a:latin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783" y="4520570"/>
            <a:ext cx="3319905" cy="19020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0819" y="4357512"/>
            <a:ext cx="2395764" cy="23819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4354" y="4520570"/>
            <a:ext cx="2929356" cy="20299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417619" y="4872325"/>
            <a:ext cx="28392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kern="100" spc="-100" dirty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The average binning factor is </a:t>
            </a:r>
          </a:p>
          <a:p>
            <a:r>
              <a:rPr lang="en-GB" sz="1800" b="0" kern="100" spc="-100" dirty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- 14.4 in VIS and NIR  </a:t>
            </a:r>
          </a:p>
          <a:p>
            <a:r>
              <a:rPr lang="en-GB" sz="1800" b="0" kern="100" spc="-100" dirty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- 7.6 in SWIR-1/2</a:t>
            </a:r>
          </a:p>
        </p:txBody>
      </p:sp>
    </p:spTree>
    <p:extLst>
      <p:ext uri="{BB962C8B-B14F-4D97-AF65-F5344CB8AC3E}">
        <p14:creationId xmlns:p14="http://schemas.microsoft.com/office/powerpoint/2010/main" val="3429245591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74337-52CF-2B4B-815D-A6EE50EFF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82" y="193737"/>
            <a:ext cx="9566461" cy="584775"/>
          </a:xfrm>
        </p:spPr>
        <p:txBody>
          <a:bodyPr/>
          <a:lstStyle/>
          <a:p>
            <a:r>
              <a:rPr lang="en-US" sz="3200" b="1" dirty="0">
                <a:latin typeface="Verdana" charset="0"/>
                <a:ea typeface="MS PGothic" charset="0"/>
              </a:rPr>
              <a:t>Copernicus CO2M: Mission concept</a:t>
            </a:r>
            <a:endParaRPr lang="en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1D15B6-6D8C-1A40-98C3-C6FD21E4D2ED}"/>
              </a:ext>
            </a:extLst>
          </p:cNvPr>
          <p:cNvSpPr txBox="1">
            <a:spLocks/>
          </p:cNvSpPr>
          <p:nvPr/>
        </p:nvSpPr>
        <p:spPr>
          <a:xfrm>
            <a:off x="112720" y="871503"/>
            <a:ext cx="6060728" cy="542492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charset="0"/>
              <a:defRPr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  <a:lvl2pPr marL="808038" indent="-350838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marL="1406525" indent="-492125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marL="2005013" indent="-633413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marL="2603500" indent="-77470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>
              <a:spcBef>
                <a:spcPts val="1176"/>
              </a:spcBef>
            </a:pPr>
            <a:r>
              <a:rPr lang="en-NL" sz="1500" b="1" kern="0" dirty="0">
                <a:solidFill>
                  <a:schemeClr val="tx2"/>
                </a:solidFill>
              </a:rPr>
              <a:t>Mission goals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NL" sz="1500" b="0" kern="0" dirty="0">
                <a:solidFill>
                  <a:schemeClr val="tx2"/>
                </a:solidFill>
              </a:rPr>
              <a:t>C</a:t>
            </a:r>
            <a:r>
              <a:rPr lang="en-GB" sz="1500" b="0" kern="0" dirty="0">
                <a:solidFill>
                  <a:schemeClr val="tx2"/>
                </a:solidFill>
              </a:rPr>
              <a:t>o</a:t>
            </a:r>
            <a:r>
              <a:rPr lang="en-NL" sz="1500" b="0" kern="0" dirty="0">
                <a:solidFill>
                  <a:schemeClr val="tx2"/>
                </a:solidFill>
              </a:rPr>
              <a:t>ntinuous mapping and monitoring of anthropogenic CO2 emissions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NL" sz="1500" b="0" kern="0" dirty="0">
                <a:solidFill>
                  <a:schemeClr val="tx2"/>
                </a:solidFill>
              </a:rPr>
              <a:t>Quantification of biogenic sources and sinks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NL" sz="1500" b="0" kern="0" dirty="0">
                <a:solidFill>
                  <a:schemeClr val="tx2"/>
                </a:solidFill>
              </a:rPr>
              <a:t>Provide “actionable information” for policy makers</a:t>
            </a:r>
          </a:p>
          <a:p>
            <a:pPr marL="0" indent="0">
              <a:spcBef>
                <a:spcPts val="600"/>
              </a:spcBef>
            </a:pPr>
            <a:r>
              <a:rPr lang="en-NL" sz="1500" b="1" kern="0" dirty="0">
                <a:solidFill>
                  <a:schemeClr val="tx2"/>
                </a:solidFill>
              </a:rPr>
              <a:t>Implementation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500" b="0" kern="0" dirty="0">
                <a:solidFill>
                  <a:schemeClr val="tx2"/>
                </a:solidFill>
              </a:rPr>
              <a:t>OHB System and Thales </a:t>
            </a:r>
            <a:r>
              <a:rPr lang="en-US" sz="1500" b="0" kern="0" dirty="0" err="1">
                <a:solidFill>
                  <a:schemeClr val="tx2"/>
                </a:solidFill>
              </a:rPr>
              <a:t>Alenia</a:t>
            </a:r>
            <a:r>
              <a:rPr lang="en-US" sz="1500" b="0" kern="0" dirty="0">
                <a:solidFill>
                  <a:schemeClr val="tx2"/>
                </a:solidFill>
              </a:rPr>
              <a:t> Space in France selected for system and payload prime, respectively</a:t>
            </a:r>
            <a:endParaRPr lang="en-NL" sz="1500" b="0" kern="0" dirty="0">
              <a:solidFill>
                <a:schemeClr val="tx2"/>
              </a:solidFill>
            </a:endParaRP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NL" sz="1500" b="0" kern="0" dirty="0">
                <a:solidFill>
                  <a:schemeClr val="tx2"/>
                </a:solidFill>
              </a:rPr>
              <a:t>C</a:t>
            </a:r>
            <a:r>
              <a:rPr lang="en-GB" sz="1500" b="0" kern="0" dirty="0">
                <a:solidFill>
                  <a:schemeClr val="tx2"/>
                </a:solidFill>
              </a:rPr>
              <a:t>o</a:t>
            </a:r>
            <a:r>
              <a:rPr lang="en-NL" sz="1500" b="0" kern="0" dirty="0">
                <a:solidFill>
                  <a:schemeClr val="tx2"/>
                </a:solidFill>
              </a:rPr>
              <a:t>nstellation of satellites, </a:t>
            </a:r>
            <a:r>
              <a:rPr lang="en-US" sz="1500" b="0" dirty="0">
                <a:solidFill>
                  <a:schemeClr val="tx2"/>
                </a:solidFill>
              </a:rPr>
              <a:t>(currently 2 planned, option for additional unit)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500" b="0" dirty="0">
                <a:solidFill>
                  <a:schemeClr val="tx2"/>
                </a:solidFill>
              </a:rPr>
              <a:t>Low Earth Orbit, sun-synchronous, 11:30 local time</a:t>
            </a:r>
            <a:endParaRPr lang="en-NL" sz="1500" b="0" kern="0" dirty="0">
              <a:solidFill>
                <a:schemeClr val="tx2"/>
              </a:solidFill>
            </a:endParaRP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NL" sz="1500" b="0" kern="0" dirty="0">
                <a:solidFill>
                  <a:schemeClr val="tx2"/>
                </a:solidFill>
              </a:rPr>
              <a:t>4 instruments on each satellite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NL" sz="1500" b="0" kern="0" dirty="0">
                <a:solidFill>
                  <a:schemeClr val="tx2"/>
                </a:solidFill>
              </a:rPr>
              <a:t>CO</a:t>
            </a:r>
            <a:r>
              <a:rPr lang="en-NL" sz="1500" b="0" kern="0" baseline="-25000" dirty="0">
                <a:solidFill>
                  <a:schemeClr val="tx2"/>
                </a:solidFill>
              </a:rPr>
              <a:t>2</a:t>
            </a:r>
            <a:r>
              <a:rPr lang="en-NL" sz="1500" b="0" kern="0" dirty="0">
                <a:solidFill>
                  <a:schemeClr val="tx2"/>
                </a:solidFill>
              </a:rPr>
              <a:t> Imager (CO2I): 3 band (1 NIR, 2 SWIR) co-located push-broom imaging spectrometer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NL" sz="1500" b="0" kern="0" dirty="0">
                <a:solidFill>
                  <a:schemeClr val="tx2"/>
                </a:solidFill>
              </a:rPr>
              <a:t>NO</a:t>
            </a:r>
            <a:r>
              <a:rPr lang="en-NL" sz="1500" b="0" kern="0" baseline="-25000" dirty="0">
                <a:solidFill>
                  <a:schemeClr val="tx2"/>
                </a:solidFill>
              </a:rPr>
              <a:t>2</a:t>
            </a:r>
            <a:r>
              <a:rPr lang="en-NL" sz="1500" b="0" kern="0" dirty="0">
                <a:solidFill>
                  <a:schemeClr val="tx2"/>
                </a:solidFill>
              </a:rPr>
              <a:t> Imager (NO2I): VIS imaging spectrometer</a:t>
            </a:r>
            <a:r>
              <a:rPr lang="en-US" sz="1500" b="0" kern="0" dirty="0">
                <a:solidFill>
                  <a:schemeClr val="tx2"/>
                </a:solidFill>
              </a:rPr>
              <a:t>, co-located with the CO2I bands in the same instrument</a:t>
            </a:r>
            <a:endParaRPr lang="en-NL" sz="1500" b="0" kern="0" dirty="0">
              <a:solidFill>
                <a:schemeClr val="tx2"/>
              </a:solidFill>
            </a:endParaRP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NL" sz="1500" b="0" kern="0" dirty="0">
                <a:solidFill>
                  <a:schemeClr val="tx2"/>
                </a:solidFill>
              </a:rPr>
              <a:t>Multi-Angle Polarimeter (MAP)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NL" sz="1500" b="0" kern="0" dirty="0">
                <a:solidFill>
                  <a:schemeClr val="tx2"/>
                </a:solidFill>
              </a:rPr>
              <a:t>Cloud imager (CLIM): 3 band (VIS, NIR, SWIR) high spatial resolution imager</a:t>
            </a:r>
          </a:p>
        </p:txBody>
      </p:sp>
      <p:pic>
        <p:nvPicPr>
          <p:cNvPr id="5" name="Grafik 3">
            <a:extLst>
              <a:ext uri="{FF2B5EF4-FFF2-40B4-BE49-F238E27FC236}">
                <a16:creationId xmlns:a16="http://schemas.microsoft.com/office/drawing/2014/main" id="{4864ABCF-0D13-771C-B978-3C321BEA1F3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7939" y="3764246"/>
            <a:ext cx="4643535" cy="30937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A491987-6AEB-A336-5C7C-7D8957C71A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4476" y="682973"/>
            <a:ext cx="2296742" cy="30516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6E2C2A1-C52E-9EE4-BE0D-34349B12B0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1661" y="778512"/>
            <a:ext cx="3128046" cy="295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8520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CO2M greenhouse-gas monitoring constellation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7412" y="789198"/>
            <a:ext cx="4535468" cy="577081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600"/>
              </a:spcBef>
              <a:spcAft>
                <a:spcPts val="0"/>
              </a:spcAft>
              <a:buClr>
                <a:srgbClr val="00B0F0"/>
              </a:buClr>
              <a:defRPr/>
            </a:pPr>
            <a:r>
              <a:rPr lang="en-NL" sz="1400" dirty="0">
                <a:solidFill>
                  <a:srgbClr val="000000"/>
                </a:solidFill>
                <a:latin typeface="Verdana"/>
              </a:rPr>
              <a:t>Mission goals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NL" sz="1400" b="0" dirty="0">
                <a:solidFill>
                  <a:srgbClr val="000000"/>
                </a:solidFill>
                <a:latin typeface="Verdana"/>
              </a:rPr>
              <a:t>C</a:t>
            </a:r>
            <a:r>
              <a:rPr lang="en-GB" sz="1400" b="0" dirty="0">
                <a:solidFill>
                  <a:srgbClr val="000000"/>
                </a:solidFill>
                <a:latin typeface="Verdana"/>
              </a:rPr>
              <a:t>o</a:t>
            </a:r>
            <a:r>
              <a:rPr lang="en-NL" sz="1400" b="0" dirty="0">
                <a:solidFill>
                  <a:srgbClr val="000000"/>
                </a:solidFill>
                <a:latin typeface="Verdana"/>
              </a:rPr>
              <a:t>ntinuous mapping and monitoring of anthropogenic CO2 emissions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NL" sz="1400" b="0" dirty="0">
                <a:solidFill>
                  <a:srgbClr val="000000"/>
                </a:solidFill>
                <a:latin typeface="Verdana"/>
              </a:rPr>
              <a:t>Quantification of biogenic sources and sinks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NL" sz="1400" b="0" dirty="0">
                <a:solidFill>
                  <a:srgbClr val="000000"/>
                </a:solidFill>
                <a:latin typeface="Verdana"/>
              </a:rPr>
              <a:t>Provide “actionable information” for policy makers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B0F0"/>
              </a:buClr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Three (TBC) satellite missions with each &gt;250 km swath: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0" dirty="0">
                <a:solidFill>
                  <a:srgbClr val="000000"/>
                </a:solidFill>
                <a:latin typeface="Verdana"/>
              </a:rPr>
              <a:t>Mission prime OHB SE, Payload prime Thales </a:t>
            </a:r>
            <a:r>
              <a:rPr lang="en-US" sz="1400" b="0" dirty="0" err="1">
                <a:solidFill>
                  <a:srgbClr val="000000"/>
                </a:solidFill>
                <a:latin typeface="Verdana"/>
              </a:rPr>
              <a:t>Alenia</a:t>
            </a:r>
            <a:r>
              <a:rPr lang="en-US" sz="1400" b="0" dirty="0">
                <a:solidFill>
                  <a:srgbClr val="000000"/>
                </a:solidFill>
                <a:latin typeface="Verdana"/>
              </a:rPr>
              <a:t> Space, </a:t>
            </a:r>
            <a:r>
              <a:rPr lang="en-US" sz="1400" b="0" dirty="0" err="1">
                <a:solidFill>
                  <a:srgbClr val="000000"/>
                </a:solidFill>
                <a:latin typeface="Verdana"/>
              </a:rPr>
              <a:t>Francei</a:t>
            </a:r>
            <a:endParaRPr lang="en-US" sz="1400" b="0" dirty="0">
              <a:solidFill>
                <a:srgbClr val="000000"/>
              </a:solidFill>
              <a:latin typeface="Verdana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0" dirty="0">
                <a:solidFill>
                  <a:srgbClr val="000000"/>
                </a:solidFill>
                <a:latin typeface="Verdana"/>
              </a:rPr>
              <a:t>FAR of Proto-flight Model (PFM) &amp; Flight Model #2 (FM2) Q1 2026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0" dirty="0">
                <a:solidFill>
                  <a:srgbClr val="000000"/>
                </a:solidFill>
                <a:latin typeface="Verdana"/>
              </a:rPr>
              <a:t>Launch of FM3 6 months after launch of PFM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Orbit: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400" b="0" dirty="0">
                <a:solidFill>
                  <a:srgbClr val="000000"/>
                </a:solidFill>
                <a:latin typeface="Verdana"/>
              </a:rPr>
              <a:t>Sun-synchronous orbit 14 5/11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400" b="0" dirty="0">
                <a:solidFill>
                  <a:srgbClr val="000000"/>
                </a:solidFill>
                <a:latin typeface="Verdana"/>
              </a:rPr>
              <a:t>159 orbits repeat cycle (~11 days)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400" b="0" dirty="0">
                <a:solidFill>
                  <a:srgbClr val="000000"/>
                </a:solidFill>
                <a:latin typeface="Verdana"/>
              </a:rPr>
              <a:t>735 km altitude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400" b="0" dirty="0">
                <a:solidFill>
                  <a:srgbClr val="000000"/>
                </a:solidFill>
                <a:latin typeface="Verdana"/>
              </a:rPr>
              <a:t>11:30 LT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400" b="0" dirty="0">
                <a:solidFill>
                  <a:srgbClr val="000000"/>
                </a:solidFill>
                <a:latin typeface="Verdana"/>
              </a:rPr>
              <a:t>Platforms in same orbital plane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Three instruments per platform: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Font typeface="Arial" panose="020B0604020202020204" pitchFamily="34" charset="0"/>
              <a:buChar char="•"/>
              <a:defRPr/>
            </a:pPr>
            <a:r>
              <a:rPr lang="en-GB" sz="1400" b="0" dirty="0">
                <a:solidFill>
                  <a:srgbClr val="000000"/>
                </a:solidFill>
                <a:latin typeface="Verdana"/>
              </a:rPr>
              <a:t>CO2/NO2 push-broom grating spectrometer (CO2I/NO2I)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Font typeface="Arial" panose="020B0604020202020204" pitchFamily="34" charset="0"/>
              <a:buChar char="•"/>
              <a:defRPr/>
            </a:pPr>
            <a:r>
              <a:rPr lang="en-GB" sz="1400" b="0" dirty="0">
                <a:solidFill>
                  <a:srgbClr val="000000"/>
                </a:solidFill>
                <a:latin typeface="Verdana"/>
              </a:rPr>
              <a:t>Multi-Angle Polarimeter (MAP)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Font typeface="Arial" panose="020B0604020202020204" pitchFamily="34" charset="0"/>
              <a:buChar char="•"/>
              <a:defRPr/>
            </a:pPr>
            <a:r>
              <a:rPr lang="en-GB" sz="1400" b="0" dirty="0">
                <a:solidFill>
                  <a:srgbClr val="000000"/>
                </a:solidFill>
                <a:latin typeface="Verdana"/>
              </a:rPr>
              <a:t>Cloud Imager (CLIM)</a:t>
            </a: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6662633"/>
              </p:ext>
            </p:extLst>
          </p:nvPr>
        </p:nvGraphicFramePr>
        <p:xfrm>
          <a:off x="6445366" y="717941"/>
          <a:ext cx="5669222" cy="2530143"/>
        </p:xfrm>
        <a:graphic>
          <a:graphicData uri="http://schemas.openxmlformats.org/drawingml/2006/table">
            <a:tbl>
              <a:tblPr firstRow="1" bandRow="1"/>
              <a:tblGrid>
                <a:gridCol w="845712">
                  <a:extLst>
                    <a:ext uri="{9D8B030D-6E8A-4147-A177-3AD203B41FA5}">
                      <a16:colId xmlns:a16="http://schemas.microsoft.com/office/drawing/2014/main" val="626785037"/>
                    </a:ext>
                  </a:extLst>
                </a:gridCol>
                <a:gridCol w="1254236">
                  <a:extLst>
                    <a:ext uri="{9D8B030D-6E8A-4147-A177-3AD203B41FA5}">
                      <a16:colId xmlns:a16="http://schemas.microsoft.com/office/drawing/2014/main" val="3250372901"/>
                    </a:ext>
                  </a:extLst>
                </a:gridCol>
                <a:gridCol w="1784637">
                  <a:extLst>
                    <a:ext uri="{9D8B030D-6E8A-4147-A177-3AD203B41FA5}">
                      <a16:colId xmlns:a16="http://schemas.microsoft.com/office/drawing/2014/main" val="2764645092"/>
                    </a:ext>
                  </a:extLst>
                </a:gridCol>
                <a:gridCol w="1784637">
                  <a:extLst>
                    <a:ext uri="{9D8B030D-6E8A-4147-A177-3AD203B41FA5}">
                      <a16:colId xmlns:a16="http://schemas.microsoft.com/office/drawing/2014/main" val="402072228"/>
                    </a:ext>
                  </a:extLst>
                </a:gridCol>
              </a:tblGrid>
              <a:tr h="541654"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Verdana"/>
                        </a:defRPr>
                      </a:lvl1pPr>
                      <a:lvl2pPr marL="562722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Verdana"/>
                        </a:defRPr>
                      </a:lvl2pPr>
                      <a:lvl3pPr marL="1125444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Verdana"/>
                        </a:defRPr>
                      </a:lvl3pPr>
                      <a:lvl4pPr marL="1688165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Verdana"/>
                        </a:defRPr>
                      </a:lvl4pPr>
                      <a:lvl5pPr marL="2250887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Verdana"/>
                        </a:defRPr>
                      </a:lvl5pPr>
                      <a:lvl6pPr marL="2813609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Verdana"/>
                        </a:defRPr>
                      </a:lvl6pPr>
                      <a:lvl7pPr marL="3376331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Verdana"/>
                        </a:defRPr>
                      </a:lvl7pPr>
                      <a:lvl8pPr marL="3939052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Verdana"/>
                        </a:defRPr>
                      </a:lvl8pPr>
                      <a:lvl9pPr marL="4501774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Verdana"/>
                        </a:defRPr>
                      </a:lvl9pPr>
                    </a:lstStyle>
                    <a:p>
                      <a:r>
                        <a:rPr lang="en-GB" sz="1100" dirty="0">
                          <a:solidFill>
                            <a:schemeClr val="tx1"/>
                          </a:solidFill>
                        </a:rPr>
                        <a:t>Product</a:t>
                      </a:r>
                    </a:p>
                  </a:txBody>
                  <a:tcPr marL="39847" marR="39847" marT="19923" marB="1992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Verdana"/>
                        </a:defRPr>
                      </a:lvl1pPr>
                      <a:lvl2pPr marL="562722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Verdana"/>
                        </a:defRPr>
                      </a:lvl2pPr>
                      <a:lvl3pPr marL="1125444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Verdana"/>
                        </a:defRPr>
                      </a:lvl3pPr>
                      <a:lvl4pPr marL="1688165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Verdana"/>
                        </a:defRPr>
                      </a:lvl4pPr>
                      <a:lvl5pPr marL="2250887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Verdana"/>
                        </a:defRPr>
                      </a:lvl5pPr>
                      <a:lvl6pPr marL="2813609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Verdana"/>
                        </a:defRPr>
                      </a:lvl6pPr>
                      <a:lvl7pPr marL="3376331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Verdana"/>
                        </a:defRPr>
                      </a:lvl7pPr>
                      <a:lvl8pPr marL="3939052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Verdana"/>
                        </a:defRPr>
                      </a:lvl8pPr>
                      <a:lvl9pPr marL="4501774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GB" sz="1100" dirty="0">
                          <a:solidFill>
                            <a:schemeClr val="tx1"/>
                          </a:solidFill>
                        </a:rPr>
                        <a:t>Spatial resolution</a:t>
                      </a:r>
                    </a:p>
                  </a:txBody>
                  <a:tcPr marL="39847" marR="39847" marT="19923" marB="1992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Verdana"/>
                        </a:defRPr>
                      </a:lvl1pPr>
                      <a:lvl2pPr marL="562722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Verdana"/>
                        </a:defRPr>
                      </a:lvl2pPr>
                      <a:lvl3pPr marL="1125444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Verdana"/>
                        </a:defRPr>
                      </a:lvl3pPr>
                      <a:lvl4pPr marL="1688165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Verdana"/>
                        </a:defRPr>
                      </a:lvl4pPr>
                      <a:lvl5pPr marL="2250887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Verdana"/>
                        </a:defRPr>
                      </a:lvl5pPr>
                      <a:lvl6pPr marL="2813609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Verdana"/>
                        </a:defRPr>
                      </a:lvl6pPr>
                      <a:lvl7pPr marL="3376331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Verdana"/>
                        </a:defRPr>
                      </a:lvl7pPr>
                      <a:lvl8pPr marL="3939052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Verdana"/>
                        </a:defRPr>
                      </a:lvl8pPr>
                      <a:lvl9pPr marL="4501774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GB" sz="1100" dirty="0">
                          <a:solidFill>
                            <a:schemeClr val="tx1"/>
                          </a:solidFill>
                        </a:rPr>
                        <a:t>Precision</a:t>
                      </a:r>
                    </a:p>
                  </a:txBody>
                  <a:tcPr marL="39847" marR="39847" marT="19923" marB="1992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Verdana"/>
                        </a:defRPr>
                      </a:lvl1pPr>
                      <a:lvl2pPr marL="562722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Verdana"/>
                        </a:defRPr>
                      </a:lvl2pPr>
                      <a:lvl3pPr marL="1125444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Verdana"/>
                        </a:defRPr>
                      </a:lvl3pPr>
                      <a:lvl4pPr marL="1688165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Verdana"/>
                        </a:defRPr>
                      </a:lvl4pPr>
                      <a:lvl5pPr marL="2250887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Verdana"/>
                        </a:defRPr>
                      </a:lvl5pPr>
                      <a:lvl6pPr marL="2813609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Verdana"/>
                        </a:defRPr>
                      </a:lvl6pPr>
                      <a:lvl7pPr marL="3376331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Verdana"/>
                        </a:defRPr>
                      </a:lvl7pPr>
                      <a:lvl8pPr marL="3939052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Verdana"/>
                        </a:defRPr>
                      </a:lvl8pPr>
                      <a:lvl9pPr marL="4501774" algn="l" defTabSz="1125444" rtl="0" eaLnBrk="1" latinLnBrk="0" hangingPunct="1">
                        <a:defRPr sz="2215" b="1" kern="1200">
                          <a:solidFill>
                            <a:schemeClr val="lt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GB" sz="1100" dirty="0">
                          <a:solidFill>
                            <a:schemeClr val="tx1"/>
                          </a:solidFill>
                        </a:rPr>
                        <a:t>Bias</a:t>
                      </a:r>
                    </a:p>
                  </a:txBody>
                  <a:tcPr marL="39847" marR="39847" marT="19923" marB="1992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6043453"/>
                  </a:ext>
                </a:extLst>
              </a:tr>
              <a:tr h="302139"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r>
                        <a:rPr lang="en-GB" sz="11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CO2</a:t>
                      </a:r>
                    </a:p>
                  </a:txBody>
                  <a:tcPr marL="39847" marR="39847" marT="19923" marB="1992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GB" sz="1100" dirty="0">
                          <a:solidFill>
                            <a:srgbClr val="000000"/>
                          </a:solidFill>
                        </a:rPr>
                        <a:t>4 km</a:t>
                      </a:r>
                      <a:r>
                        <a:rPr lang="en-GB" sz="1100" baseline="30000" dirty="0">
                          <a:solidFill>
                            <a:srgbClr val="000000"/>
                          </a:solidFill>
                        </a:rPr>
                        <a:t>2</a:t>
                      </a:r>
                    </a:p>
                  </a:txBody>
                  <a:tcPr marL="39847" marR="39847" marT="19923" marB="1992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GB" sz="1100" dirty="0">
                          <a:solidFill>
                            <a:srgbClr val="000000"/>
                          </a:solidFill>
                        </a:rPr>
                        <a:t>0.7 ppm</a:t>
                      </a:r>
                    </a:p>
                  </a:txBody>
                  <a:tcPr marL="39847" marR="39847" marT="19923" marB="1992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GB" sz="1100" dirty="0">
                          <a:solidFill>
                            <a:srgbClr val="000000"/>
                          </a:solidFill>
                        </a:rPr>
                        <a:t>&lt;0.5 ppm</a:t>
                      </a:r>
                    </a:p>
                  </a:txBody>
                  <a:tcPr marL="39847" marR="39847" marT="19923" marB="1992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4339633"/>
                  </a:ext>
                </a:extLst>
              </a:tr>
              <a:tr h="302139"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r>
                        <a:rPr lang="en-GB" sz="11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CH4</a:t>
                      </a:r>
                    </a:p>
                  </a:txBody>
                  <a:tcPr marL="39847" marR="39847" marT="19923" marB="1992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</a:rPr>
                        <a:t>4 km</a:t>
                      </a:r>
                      <a:r>
                        <a:rPr lang="en-GB" sz="1100" baseline="30000" dirty="0">
                          <a:solidFill>
                            <a:srgbClr val="000000"/>
                          </a:solidFill>
                        </a:rPr>
                        <a:t>2</a:t>
                      </a:r>
                    </a:p>
                  </a:txBody>
                  <a:tcPr marL="39847" marR="39847" marT="19923" marB="1992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GB" sz="1100" dirty="0">
                          <a:solidFill>
                            <a:srgbClr val="000000"/>
                          </a:solidFill>
                        </a:rPr>
                        <a:t>10</a:t>
                      </a:r>
                      <a:r>
                        <a:rPr lang="en-GB" sz="1100" baseline="0" dirty="0">
                          <a:solidFill>
                            <a:srgbClr val="000000"/>
                          </a:solidFill>
                        </a:rPr>
                        <a:t> ppb</a:t>
                      </a:r>
                      <a:endParaRPr lang="en-GB" sz="1100" dirty="0">
                        <a:solidFill>
                          <a:srgbClr val="000000"/>
                        </a:solidFill>
                      </a:endParaRPr>
                    </a:p>
                  </a:txBody>
                  <a:tcPr marL="39847" marR="39847" marT="19923" marB="1992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GB" sz="1100" dirty="0">
                          <a:solidFill>
                            <a:srgbClr val="000000"/>
                          </a:solidFill>
                        </a:rPr>
                        <a:t>&lt;5</a:t>
                      </a:r>
                      <a:r>
                        <a:rPr lang="en-GB" sz="1100" baseline="0" dirty="0">
                          <a:solidFill>
                            <a:srgbClr val="000000"/>
                          </a:solidFill>
                        </a:rPr>
                        <a:t> ppb</a:t>
                      </a:r>
                      <a:endParaRPr lang="en-GB" sz="1100" dirty="0">
                        <a:solidFill>
                          <a:srgbClr val="000000"/>
                        </a:solidFill>
                      </a:endParaRPr>
                    </a:p>
                  </a:txBody>
                  <a:tcPr marL="39847" marR="39847" marT="19923" marB="1992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1246078"/>
                  </a:ext>
                </a:extLst>
              </a:tr>
              <a:tr h="392265"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r>
                        <a:rPr lang="en-GB" sz="11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NO2</a:t>
                      </a:r>
                    </a:p>
                  </a:txBody>
                  <a:tcPr marL="39847" marR="39847" marT="19923" marB="1992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</a:rPr>
                        <a:t>4 km</a:t>
                      </a:r>
                      <a:r>
                        <a:rPr lang="en-GB" sz="1100" baseline="30000" dirty="0">
                          <a:solidFill>
                            <a:srgbClr val="000000"/>
                          </a:solidFill>
                        </a:rPr>
                        <a:t>2</a:t>
                      </a:r>
                    </a:p>
                  </a:txBody>
                  <a:tcPr marL="39847" marR="39847" marT="19923" marB="1992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GB" sz="1100" dirty="0">
                          <a:solidFill>
                            <a:srgbClr val="000000"/>
                          </a:solidFill>
                        </a:rPr>
                        <a:t>1.5x10</a:t>
                      </a:r>
                      <a:r>
                        <a:rPr lang="en-GB" sz="1100" baseline="30000" dirty="0">
                          <a:solidFill>
                            <a:srgbClr val="000000"/>
                          </a:solidFill>
                        </a:rPr>
                        <a:t>15</a:t>
                      </a:r>
                      <a:r>
                        <a:rPr lang="en-GB" sz="110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GB" sz="1100" dirty="0" err="1">
                          <a:solidFill>
                            <a:srgbClr val="000000"/>
                          </a:solidFill>
                        </a:rPr>
                        <a:t>molec</a:t>
                      </a:r>
                      <a:r>
                        <a:rPr lang="en-GB" sz="1100" dirty="0">
                          <a:solidFill>
                            <a:srgbClr val="000000"/>
                          </a:solidFill>
                        </a:rPr>
                        <a:t>/cm</a:t>
                      </a:r>
                      <a:r>
                        <a:rPr lang="en-GB" sz="1100" baseline="30000" dirty="0">
                          <a:solidFill>
                            <a:srgbClr val="000000"/>
                          </a:solidFill>
                        </a:rPr>
                        <a:t>2</a:t>
                      </a:r>
                    </a:p>
                  </a:txBody>
                  <a:tcPr marL="39847" marR="39847" marT="19923" marB="1992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GB" sz="1100" dirty="0">
                          <a:solidFill>
                            <a:srgbClr val="000000"/>
                          </a:solidFill>
                        </a:rPr>
                        <a:t>&lt;3.5x10</a:t>
                      </a:r>
                      <a:r>
                        <a:rPr lang="en-GB" sz="1100" baseline="30000" dirty="0">
                          <a:solidFill>
                            <a:srgbClr val="000000"/>
                          </a:solidFill>
                        </a:rPr>
                        <a:t>15</a:t>
                      </a:r>
                      <a:r>
                        <a:rPr lang="en-GB" sz="110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GB" sz="1100" dirty="0" err="1">
                          <a:solidFill>
                            <a:srgbClr val="000000"/>
                          </a:solidFill>
                        </a:rPr>
                        <a:t>molec</a:t>
                      </a:r>
                      <a:r>
                        <a:rPr lang="en-GB" sz="1100" dirty="0">
                          <a:solidFill>
                            <a:srgbClr val="000000"/>
                          </a:solidFill>
                        </a:rPr>
                        <a:t>/cm</a:t>
                      </a:r>
                      <a:r>
                        <a:rPr lang="en-GB" sz="1100" baseline="30000" dirty="0">
                          <a:solidFill>
                            <a:srgbClr val="000000"/>
                          </a:solidFill>
                        </a:rPr>
                        <a:t>2</a:t>
                      </a:r>
                    </a:p>
                  </a:txBody>
                  <a:tcPr marL="39847" marR="39847" marT="19923" marB="1992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3909695"/>
                  </a:ext>
                </a:extLst>
              </a:tr>
              <a:tr h="359274"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r>
                        <a:rPr lang="en-GB" sz="11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SIF*</a:t>
                      </a:r>
                    </a:p>
                  </a:txBody>
                  <a:tcPr marL="39847" marR="39847" marT="19923" marB="1992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</a:rPr>
                        <a:t>4 km</a:t>
                      </a:r>
                      <a:r>
                        <a:rPr lang="en-GB" sz="1100" baseline="30000" dirty="0">
                          <a:solidFill>
                            <a:srgbClr val="000000"/>
                          </a:solidFill>
                        </a:rPr>
                        <a:t>2</a:t>
                      </a:r>
                    </a:p>
                  </a:txBody>
                  <a:tcPr marL="39847" marR="39847" marT="19923" marB="1992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GB" sz="1100" dirty="0">
                          <a:solidFill>
                            <a:srgbClr val="000000"/>
                          </a:solidFill>
                        </a:rPr>
                        <a:t>0.7 </a:t>
                      </a:r>
                      <a:r>
                        <a:rPr lang="en-GB" sz="1100" dirty="0" err="1">
                          <a:solidFill>
                            <a:srgbClr val="000000"/>
                          </a:solidFill>
                        </a:rPr>
                        <a:t>mW</a:t>
                      </a:r>
                      <a:r>
                        <a:rPr lang="en-GB" sz="1100" dirty="0">
                          <a:solidFill>
                            <a:srgbClr val="000000"/>
                          </a:solidFill>
                        </a:rPr>
                        <a:t> m</a:t>
                      </a:r>
                      <a:r>
                        <a:rPr lang="en-GB" sz="1100" baseline="30000" dirty="0">
                          <a:solidFill>
                            <a:srgbClr val="000000"/>
                          </a:solidFill>
                        </a:rPr>
                        <a:t>-2</a:t>
                      </a:r>
                      <a:r>
                        <a:rPr lang="en-GB" sz="1100" dirty="0">
                          <a:solidFill>
                            <a:srgbClr val="000000"/>
                          </a:solidFill>
                        </a:rPr>
                        <a:t> sr</a:t>
                      </a:r>
                      <a:r>
                        <a:rPr lang="en-GB" sz="1100" baseline="30000" dirty="0">
                          <a:solidFill>
                            <a:srgbClr val="000000"/>
                          </a:solidFill>
                        </a:rPr>
                        <a:t>-1</a:t>
                      </a:r>
                      <a:r>
                        <a:rPr lang="en-GB" sz="1100" dirty="0">
                          <a:solidFill>
                            <a:srgbClr val="000000"/>
                          </a:solidFill>
                        </a:rPr>
                        <a:t> nm</a:t>
                      </a:r>
                      <a:r>
                        <a:rPr lang="en-GB" sz="1100" baseline="30000" dirty="0">
                          <a:solidFill>
                            <a:srgbClr val="000000"/>
                          </a:solidFill>
                        </a:rPr>
                        <a:t>-1</a:t>
                      </a:r>
                    </a:p>
                  </a:txBody>
                  <a:tcPr marL="39847" marR="39847" marT="19923" marB="1992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</a:rPr>
                        <a:t>&lt;0.2 </a:t>
                      </a:r>
                      <a:r>
                        <a:rPr lang="en-GB" sz="1100" dirty="0" err="1">
                          <a:solidFill>
                            <a:srgbClr val="000000"/>
                          </a:solidFill>
                        </a:rPr>
                        <a:t>mW</a:t>
                      </a:r>
                      <a:r>
                        <a:rPr lang="en-GB" sz="1100" dirty="0">
                          <a:solidFill>
                            <a:srgbClr val="000000"/>
                          </a:solidFill>
                        </a:rPr>
                        <a:t> m</a:t>
                      </a:r>
                      <a:r>
                        <a:rPr lang="en-GB" sz="1100" baseline="30000" dirty="0">
                          <a:solidFill>
                            <a:srgbClr val="000000"/>
                          </a:solidFill>
                        </a:rPr>
                        <a:t>-2</a:t>
                      </a:r>
                      <a:r>
                        <a:rPr lang="en-GB" sz="1100" dirty="0">
                          <a:solidFill>
                            <a:srgbClr val="000000"/>
                          </a:solidFill>
                        </a:rPr>
                        <a:t> sr</a:t>
                      </a:r>
                      <a:r>
                        <a:rPr lang="en-GB" sz="1100" baseline="30000" dirty="0">
                          <a:solidFill>
                            <a:srgbClr val="000000"/>
                          </a:solidFill>
                        </a:rPr>
                        <a:t>-1</a:t>
                      </a:r>
                      <a:r>
                        <a:rPr lang="en-GB" sz="1100" dirty="0">
                          <a:solidFill>
                            <a:srgbClr val="000000"/>
                          </a:solidFill>
                        </a:rPr>
                        <a:t> nm</a:t>
                      </a:r>
                      <a:r>
                        <a:rPr lang="en-GB" sz="1100" baseline="30000" dirty="0">
                          <a:solidFill>
                            <a:srgbClr val="000000"/>
                          </a:solidFill>
                        </a:rPr>
                        <a:t>-1</a:t>
                      </a:r>
                    </a:p>
                  </a:txBody>
                  <a:tcPr marL="39847" marR="39847" marT="19923" marB="1992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703518"/>
                  </a:ext>
                </a:extLst>
              </a:tr>
              <a:tr h="330533"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r>
                        <a:rPr lang="en-GB" sz="11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Aerosols</a:t>
                      </a:r>
                    </a:p>
                  </a:txBody>
                  <a:tcPr marL="39847" marR="39847" marT="19923" marB="1992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</a:rPr>
                        <a:t>16 km</a:t>
                      </a:r>
                      <a:r>
                        <a:rPr lang="en-GB" sz="1100" baseline="30000" dirty="0">
                          <a:solidFill>
                            <a:srgbClr val="000000"/>
                          </a:solidFill>
                        </a:rPr>
                        <a:t>2</a:t>
                      </a:r>
                    </a:p>
                  </a:txBody>
                  <a:tcPr marL="39847" marR="39847" marT="19923" marB="1992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GB" sz="1100" dirty="0">
                          <a:solidFill>
                            <a:srgbClr val="000000"/>
                          </a:solidFill>
                        </a:rPr>
                        <a:t>0.05 AOD, 500 m LH</a:t>
                      </a:r>
                    </a:p>
                  </a:txBody>
                  <a:tcPr marL="39847" marR="39847" marT="19923" marB="1992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GB" sz="1100" dirty="0">
                          <a:solidFill>
                            <a:srgbClr val="000000"/>
                          </a:solidFill>
                        </a:rPr>
                        <a:t>&lt;0.05 AOD, 500 m LH</a:t>
                      </a:r>
                    </a:p>
                  </a:txBody>
                  <a:tcPr marL="39847" marR="39847" marT="19923" marB="1992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2566619"/>
                  </a:ext>
                </a:extLst>
              </a:tr>
              <a:tr h="302139"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r>
                        <a:rPr lang="en-GB" sz="11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Clouds</a:t>
                      </a:r>
                    </a:p>
                  </a:txBody>
                  <a:tcPr marL="39847" marR="39847" marT="19923" marB="1992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</a:rPr>
                        <a:t>4 km</a:t>
                      </a:r>
                      <a:r>
                        <a:rPr lang="en-GB" sz="1100" baseline="30000" dirty="0">
                          <a:solidFill>
                            <a:srgbClr val="000000"/>
                          </a:solidFill>
                        </a:rPr>
                        <a:t>2</a:t>
                      </a:r>
                    </a:p>
                  </a:txBody>
                  <a:tcPr marL="39847" marR="39847" marT="19923" marB="1992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56272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112544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688165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2250887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813609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3376331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939052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4501774" algn="l" defTabSz="1125444" rtl="0" eaLnBrk="1" latinLnBrk="0" hangingPunct="1">
                        <a:defRPr sz="2215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GB" sz="1100" dirty="0">
                          <a:solidFill>
                            <a:srgbClr val="000000"/>
                          </a:solidFill>
                        </a:rPr>
                        <a:t>&lt;1% of</a:t>
                      </a:r>
                      <a:r>
                        <a:rPr lang="en-GB" sz="1100" baseline="0" dirty="0">
                          <a:solidFill>
                            <a:srgbClr val="000000"/>
                          </a:solidFill>
                        </a:rPr>
                        <a:t> FOV</a:t>
                      </a:r>
                      <a:endParaRPr lang="en-GB" sz="1100" dirty="0">
                        <a:solidFill>
                          <a:srgbClr val="000000"/>
                        </a:solidFill>
                      </a:endParaRPr>
                    </a:p>
                  </a:txBody>
                  <a:tcPr marL="39847" marR="39847" marT="19923" marB="19923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539083"/>
                  </a:ext>
                </a:extLst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3924026" y="6453390"/>
            <a:ext cx="149592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*Solar Induced Fluorescence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768" y="6556288"/>
            <a:ext cx="2958394" cy="25044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8909341F-37DD-DE43-90E5-4ECF308796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118" y="26868"/>
            <a:ext cx="886436" cy="58336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0B540AC-D083-42C7-DB2D-FAA615B667D2}"/>
              </a:ext>
            </a:extLst>
          </p:cNvPr>
          <p:cNvGrpSpPr>
            <a:grpSpLocks noChangeAspect="1"/>
          </p:cNvGrpSpPr>
          <p:nvPr/>
        </p:nvGrpSpPr>
        <p:grpSpPr>
          <a:xfrm>
            <a:off x="4556176" y="3257180"/>
            <a:ext cx="7599343" cy="3600820"/>
            <a:chOff x="3877055" y="960120"/>
            <a:chExt cx="7873557" cy="373075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989C4A9-2AE7-63E9-CB2C-1F4BC7A141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016" t="9922" r="7314" b="14543"/>
            <a:stretch/>
          </p:blipFill>
          <p:spPr>
            <a:xfrm>
              <a:off x="3877055" y="960120"/>
              <a:ext cx="7873557" cy="3730752"/>
            </a:xfrm>
            <a:prstGeom prst="rect">
              <a:avLst/>
            </a:prstGeom>
          </p:spPr>
        </p:pic>
        <p:pic>
          <p:nvPicPr>
            <p:cNvPr id="16" name="Picture 2" descr="NCEO-logo-web">
              <a:extLst>
                <a:ext uri="{FF2B5EF4-FFF2-40B4-BE49-F238E27FC236}">
                  <a16:creationId xmlns:a16="http://schemas.microsoft.com/office/drawing/2014/main" id="{5D1AD167-2F04-8374-F3E6-FAD09B641F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8236" y="4285440"/>
              <a:ext cx="1222745" cy="3192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55B32F1-FB5D-91F6-2584-656BB572B9F2}"/>
                </a:ext>
              </a:extLst>
            </p:cNvPr>
            <p:cNvSpPr txBox="1"/>
            <p:nvPr/>
          </p:nvSpPr>
          <p:spPr>
            <a:xfrm>
              <a:off x="3877055" y="3823775"/>
              <a:ext cx="20377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CO2M test-data study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Total column CO2 concentrations [ppm]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+mn-cs"/>
                </a:rPr>
                <a:t>CO2M three platform constellation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FE2D6C65-86C7-A654-5C7E-FB92284E62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2265" y="728879"/>
            <a:ext cx="1923101" cy="25551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B18E887-5F5A-AEEE-2953-45135372EF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22265" y="3284048"/>
            <a:ext cx="1923101" cy="1814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651372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538A3-2D84-F8F2-889F-F2F15185C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CO2M Payload overview</a:t>
            </a:r>
            <a:endParaRPr lang="en-I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427DA2-4E5A-9E8B-4547-20D2EF8CF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7544" y="1122781"/>
            <a:ext cx="5863168" cy="52293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A6C426C-9BD9-711A-A6CD-823770667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80" y="3963800"/>
            <a:ext cx="3905484" cy="28437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27040C-F846-5189-927B-5E32ABF164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35" y="905155"/>
            <a:ext cx="5374573" cy="305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668970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17F074A-2031-814B-8341-2C4387CFFB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78" b="23292"/>
          <a:stretch/>
        </p:blipFill>
        <p:spPr>
          <a:xfrm>
            <a:off x="7832330" y="689612"/>
            <a:ext cx="4359670" cy="217209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72" y="689710"/>
            <a:ext cx="7635822" cy="269397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400" b="1" dirty="0"/>
              <a:t>Aerosol measurements</a:t>
            </a:r>
            <a:r>
              <a:rPr lang="en-GB" sz="1400" dirty="0"/>
              <a:t>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400" dirty="0"/>
              <a:t>Light path correction by measuring effective aerosol parameters</a:t>
            </a:r>
          </a:p>
          <a:p>
            <a:pPr marL="380990" indent="-38099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400" dirty="0"/>
              <a:t>Heritage missions without MAP require bias correction and filtering </a:t>
            </a:r>
          </a:p>
          <a:p>
            <a:pPr marL="380990" indent="-38099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400" dirty="0"/>
              <a:t>Anthropogenic areas in India and China on average AOD&gt;0.3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à"/>
            </a:pPr>
            <a:r>
              <a:rPr lang="en-GB" sz="1400" dirty="0">
                <a:sym typeface="Wingdings" panose="05000000000000000000" pitchFamily="2" charset="2"/>
              </a:rPr>
              <a:t>Higher accuracy CO</a:t>
            </a:r>
            <a:r>
              <a:rPr lang="en-GB" sz="1400" baseline="-25000" dirty="0">
                <a:sym typeface="Wingdings" panose="05000000000000000000" pitchFamily="2" charset="2"/>
              </a:rPr>
              <a:t>2</a:t>
            </a:r>
            <a:r>
              <a:rPr lang="en-GB" sz="1400" dirty="0">
                <a:sym typeface="Wingdings" panose="05000000000000000000" pitchFamily="2" charset="2"/>
              </a:rPr>
              <a:t> data (less dependence on bias correction)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à"/>
            </a:pPr>
            <a:r>
              <a:rPr lang="en-GB" sz="1400" dirty="0">
                <a:sym typeface="Wingdings" panose="05000000000000000000" pitchFamily="2" charset="2"/>
              </a:rPr>
              <a:t>More data and more accurate retrievals at high aerosol loading; up to 0.5 AOD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GB" sz="1400" b="1" dirty="0"/>
              <a:t>Multi-angle polarimeter (MAP):</a:t>
            </a:r>
            <a:r>
              <a:rPr lang="en-GB" sz="1400" dirty="0"/>
              <a:t> </a:t>
            </a:r>
            <a:r>
              <a:rPr lang="en-GB" sz="1400" dirty="0" err="1"/>
              <a:t>Pushbroom</a:t>
            </a:r>
            <a:r>
              <a:rPr lang="en-GB" sz="1400" dirty="0"/>
              <a:t>-imager with</a:t>
            </a:r>
            <a:endParaRPr lang="en-GB" sz="1400" b="1" dirty="0">
              <a:sym typeface="Wingdings" panose="05000000000000000000" pitchFamily="2" charset="2"/>
            </a:endParaRPr>
          </a:p>
          <a:p>
            <a:pPr marL="380990" indent="-38099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400" dirty="0"/>
              <a:t>Continuous along track coverage, 47 viewing angles (+/- 60º)</a:t>
            </a:r>
          </a:p>
          <a:p>
            <a:pPr marL="380990" indent="-38099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400" dirty="0"/>
              <a:t>7 spectral bands in VIS and NIR (see table below)</a:t>
            </a:r>
          </a:p>
          <a:p>
            <a:pPr marL="380990" indent="-38099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400" dirty="0"/>
              <a:t>3 polarisation directions (0º, 60º, 120º) sampled by micro-polarizers at detector pixel-level</a:t>
            </a:r>
          </a:p>
          <a:p>
            <a:pPr marL="380990" indent="-38099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400" dirty="0"/>
              <a:t>Spatial resolution: 4x4 km</a:t>
            </a:r>
            <a:r>
              <a:rPr lang="en-GB" sz="1400" baseline="30000" dirty="0"/>
              <a:t>2 </a:t>
            </a:r>
            <a:r>
              <a:rPr lang="en-GB" sz="1400" dirty="0"/>
              <a:t>and sampling &lt;2x2 km</a:t>
            </a:r>
            <a:r>
              <a:rPr lang="en-GB" sz="1400" baseline="30000" dirty="0"/>
              <a:t>2</a:t>
            </a:r>
          </a:p>
          <a:p>
            <a:pPr marL="380990" indent="-38099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1400" b="1" baseline="30000" dirty="0">
              <a:solidFill>
                <a:srgbClr val="C00000"/>
              </a:solidFill>
            </a:endParaRPr>
          </a:p>
          <a:p>
            <a:pPr marL="380990" indent="-38099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1400" b="1" baseline="30000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041923" y="678405"/>
            <a:ext cx="4169849" cy="338554"/>
          </a:xfrm>
          <a:prstGeom prst="rect">
            <a:avLst/>
          </a:prstGeom>
          <a:solidFill>
            <a:schemeClr val="accent1">
              <a:lumMod val="75000"/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MODIS AOD, high in India &amp; China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8622451" y="2837206"/>
            <a:ext cx="2941613" cy="503898"/>
            <a:chOff x="4788411" y="5841169"/>
            <a:chExt cx="4564275" cy="94379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45389D75-CB6C-244D-8019-6BA6457B56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" t="15832" r="-95" b="37531"/>
            <a:stretch/>
          </p:blipFill>
          <p:spPr>
            <a:xfrm>
              <a:off x="4832457" y="5841169"/>
              <a:ext cx="4348922" cy="331876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2DE63A0-43C6-3B4F-9241-EA449B43BD39}"/>
                </a:ext>
              </a:extLst>
            </p:cNvPr>
            <p:cNvSpPr txBox="1"/>
            <p:nvPr/>
          </p:nvSpPr>
          <p:spPr>
            <a:xfrm>
              <a:off x="4788411" y="6208500"/>
              <a:ext cx="4564275" cy="576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1C4072"/>
                  </a:solidFill>
                </a:rPr>
                <a:t>0.0                0.5              1.0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F1679E33-73DF-264C-92D0-615E734F4957}"/>
              </a:ext>
            </a:extLst>
          </p:cNvPr>
          <p:cNvSpPr txBox="1"/>
          <p:nvPr/>
        </p:nvSpPr>
        <p:spPr>
          <a:xfrm>
            <a:off x="2534379" y="4287094"/>
            <a:ext cx="1543496" cy="584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i="1" dirty="0">
                <a:solidFill>
                  <a:schemeClr val="bg1"/>
                </a:solidFill>
              </a:rPr>
              <a:t>Either 5 views &amp; hyperspectral or</a:t>
            </a:r>
          </a:p>
          <a:p>
            <a:r>
              <a:rPr lang="en-US" sz="1067" i="1" dirty="0">
                <a:solidFill>
                  <a:schemeClr val="bg1"/>
                </a:solidFill>
              </a:rPr>
              <a:t>40 views &amp; 6 bands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6A7F80C-F120-0C40-8ECF-67E4C07826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405" y="3810543"/>
            <a:ext cx="3494967" cy="258506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 rot="16200000">
            <a:off x="3656985" y="4834848"/>
            <a:ext cx="1462260" cy="256545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sz="1067" b="1" dirty="0"/>
              <a:t>XCO</a:t>
            </a:r>
            <a:r>
              <a:rPr lang="en-US" sz="1067" b="1" baseline="-25000" dirty="0"/>
              <a:t>2</a:t>
            </a:r>
            <a:r>
              <a:rPr lang="en-US" sz="1067" b="1" dirty="0"/>
              <a:t> bias (ppm)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282671" y="4339437"/>
            <a:ext cx="1079592" cy="436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rgbClr val="0070C0"/>
                </a:solidFill>
              </a:rPr>
              <a:t>With MAP </a:t>
            </a:r>
          </a:p>
          <a:p>
            <a:r>
              <a:rPr lang="en-US" sz="1067" dirty="0">
                <a:solidFill>
                  <a:srgbClr val="E37222"/>
                </a:solidFill>
              </a:rPr>
              <a:t>Without MAP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930846" y="3255416"/>
            <a:ext cx="2392001" cy="25654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067" b="1" dirty="0"/>
              <a:t>Aerosol Optical Depth (AOD)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0842293" y="6395603"/>
            <a:ext cx="1349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Credits: SRON, Utrecht</a:t>
            </a:r>
          </a:p>
        </p:txBody>
      </p:sp>
      <p:sp>
        <p:nvSpPr>
          <p:cNvPr id="32" name="Title 3"/>
          <p:cNvSpPr>
            <a:spLocks noGrp="1"/>
          </p:cNvSpPr>
          <p:nvPr>
            <p:ph type="title"/>
          </p:nvPr>
        </p:nvSpPr>
        <p:spPr>
          <a:xfrm>
            <a:off x="175261" y="-27823"/>
            <a:ext cx="9236872" cy="921597"/>
          </a:xfrm>
        </p:spPr>
        <p:txBody>
          <a:bodyPr>
            <a:normAutofit/>
          </a:bodyPr>
          <a:lstStyle/>
          <a:p>
            <a:r>
              <a:rPr lang="en-GB" dirty="0"/>
              <a:t>CO2M: Multiple Angle Polarimeter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3EA2C5-2C95-934B-8823-D6269E9740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7" y="3344364"/>
            <a:ext cx="4706652" cy="30119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F27D66-78A6-614F-8173-10B46D544E4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139" y="5452116"/>
            <a:ext cx="3745045" cy="12736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EBC0FF-D3CD-0C4C-89AC-B46E64D33B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066" y="3155050"/>
            <a:ext cx="4021385" cy="23356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B93A77-6A05-6C4C-B695-0287319BB9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685" y="216210"/>
            <a:ext cx="1592480" cy="49379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C0E486D-2829-F243-8630-F4EE703AFE95}"/>
              </a:ext>
            </a:extLst>
          </p:cNvPr>
          <p:cNvSpPr txBox="1"/>
          <p:nvPr/>
        </p:nvSpPr>
        <p:spPr>
          <a:xfrm>
            <a:off x="0" y="6088925"/>
            <a:ext cx="16864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C</a:t>
            </a:r>
            <a:r>
              <a:rPr lang="en-NL" sz="1200" dirty="0"/>
              <a:t>ourtesy of TASiUK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F18D7D-12E1-7FB2-4AC6-1C6CFD406F70}"/>
              </a:ext>
            </a:extLst>
          </p:cNvPr>
          <p:cNvSpPr txBox="1"/>
          <p:nvPr/>
        </p:nvSpPr>
        <p:spPr>
          <a:xfrm>
            <a:off x="258291" y="4362955"/>
            <a:ext cx="16353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kern="100" spc="-100" dirty="0">
                <a:solidFill>
                  <a:srgbClr val="FF0000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Contact @ EUMETSAT:  Bernd Husemann</a:t>
            </a:r>
            <a:endParaRPr lang="en-IE" sz="1800" kern="100" spc="-100" dirty="0" err="1">
              <a:solidFill>
                <a:srgbClr val="FF0000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35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19"/>
    </mc:Choice>
    <mc:Fallback xmlns="">
      <p:transition spd="slow" advTm="2819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237753" y="648682"/>
            <a:ext cx="7204807" cy="3899582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0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Verdana" pitchFamily="34" charset="0"/>
              <a:buNone/>
              <a:tabLst/>
              <a:defRPr sz="16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808038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+mn-lt"/>
              </a:defRPr>
            </a:lvl2pPr>
            <a:lvl3pPr marL="1406525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+mn-lt"/>
              </a:defRPr>
            </a:lvl3pPr>
            <a:lvl4pPr marL="2005013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+mn-lt"/>
              </a:defRPr>
            </a:lvl4pPr>
            <a:lvl5pPr marL="2603500" marR="0" indent="0" algn="l" defTabSz="914400" rtl="0" eaLnBrk="1" fontAlgn="base" latinLnBrk="0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0098DB"/>
              </a:buClr>
              <a:buSzTx/>
              <a:buFont typeface="+mj-lt"/>
              <a:buNone/>
              <a:tabLst/>
              <a:defRPr sz="1600">
                <a:solidFill>
                  <a:schemeClr val="bg2"/>
                </a:solidFill>
                <a:latin typeface="+mn-lt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</a:pPr>
            <a:r>
              <a:rPr lang="en-GB" sz="1400" b="1" dirty="0">
                <a:solidFill>
                  <a:schemeClr val="tx2"/>
                </a:solidFill>
              </a:rPr>
              <a:t>CO2M requires detection capability for optically thick clouds</a:t>
            </a:r>
          </a:p>
          <a:p>
            <a:pPr marL="380990" indent="-38099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2"/>
                </a:solidFill>
              </a:rPr>
              <a:t>low fraction of cloud cover in the range [1%- 5%] </a:t>
            </a:r>
          </a:p>
          <a:p>
            <a:pPr marL="380990" indent="-38099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2"/>
                </a:solidFill>
              </a:rPr>
              <a:t>detected in three spectral channels (VIS-NIR-SWIR)</a:t>
            </a:r>
          </a:p>
          <a:p>
            <a:pPr marL="380990" indent="-38099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2"/>
                </a:solidFill>
              </a:rPr>
              <a:t>spatially oversampled data.</a:t>
            </a:r>
            <a:endParaRPr lang="nl-BE" sz="1400" b="1" dirty="0">
              <a:solidFill>
                <a:schemeClr val="tx2"/>
              </a:solidFill>
            </a:endParaRPr>
          </a:p>
          <a:p>
            <a:pPr>
              <a:spcBef>
                <a:spcPts val="600"/>
              </a:spcBef>
            </a:pPr>
            <a:r>
              <a:rPr lang="nl-BE" sz="1400" b="1" dirty="0">
                <a:solidFill>
                  <a:schemeClr val="tx2"/>
                </a:solidFill>
              </a:rPr>
              <a:t>CLIM instrument (OIP)</a:t>
            </a:r>
          </a:p>
          <a:p>
            <a:pPr marL="380990" indent="-38099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BE" sz="1400" dirty="0">
                <a:solidFill>
                  <a:schemeClr val="tx2"/>
                </a:solidFill>
              </a:rPr>
              <a:t>Three mirror telescope</a:t>
            </a:r>
          </a:p>
          <a:p>
            <a:pPr marL="380990" indent="-38099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BE" sz="1400" dirty="0">
                <a:solidFill>
                  <a:schemeClr val="tx2"/>
                </a:solidFill>
              </a:rPr>
              <a:t>F= 110, f/6</a:t>
            </a:r>
          </a:p>
          <a:p>
            <a:pPr marL="380990" indent="-38099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BE" sz="1400" dirty="0" err="1">
                <a:solidFill>
                  <a:schemeClr val="tx2"/>
                </a:solidFill>
              </a:rPr>
              <a:t>Folding</a:t>
            </a:r>
            <a:r>
              <a:rPr lang="nl-BE" sz="1400" dirty="0">
                <a:solidFill>
                  <a:schemeClr val="tx2"/>
                </a:solidFill>
              </a:rPr>
              <a:t> </a:t>
            </a:r>
            <a:r>
              <a:rPr lang="nl-BE" sz="1400" dirty="0" err="1">
                <a:solidFill>
                  <a:schemeClr val="tx2"/>
                </a:solidFill>
              </a:rPr>
              <a:t>mirror</a:t>
            </a:r>
            <a:r>
              <a:rPr lang="nl-BE" sz="1400" dirty="0">
                <a:solidFill>
                  <a:schemeClr val="tx2"/>
                </a:solidFill>
              </a:rPr>
              <a:t> </a:t>
            </a:r>
            <a:r>
              <a:rPr lang="nl-BE" sz="1400" dirty="0" err="1">
                <a:solidFill>
                  <a:schemeClr val="tx2"/>
                </a:solidFill>
              </a:rPr>
              <a:t>for</a:t>
            </a:r>
            <a:r>
              <a:rPr lang="nl-BE" sz="1400" dirty="0">
                <a:solidFill>
                  <a:schemeClr val="tx2"/>
                </a:solidFill>
              </a:rPr>
              <a:t> SWIR </a:t>
            </a:r>
            <a:r>
              <a:rPr lang="nl-BE" sz="1400" dirty="0" err="1">
                <a:solidFill>
                  <a:schemeClr val="tx2"/>
                </a:solidFill>
              </a:rPr>
              <a:t>channel</a:t>
            </a:r>
            <a:endParaRPr lang="nl-BE" sz="1400" dirty="0">
              <a:solidFill>
                <a:schemeClr val="tx2"/>
              </a:solidFill>
            </a:endParaRPr>
          </a:p>
          <a:p>
            <a:pPr marL="380990" indent="-38099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BE" sz="1400" dirty="0">
                <a:solidFill>
                  <a:schemeClr val="tx2"/>
                </a:solidFill>
              </a:rPr>
              <a:t>Spectral filters in front of detectors</a:t>
            </a:r>
          </a:p>
          <a:p>
            <a:pPr marL="380990" indent="-38099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BE" sz="1400" dirty="0">
                <a:solidFill>
                  <a:schemeClr val="tx2"/>
                </a:solidFill>
              </a:rPr>
              <a:t>2 focal planes: VIS/NIR and SWIR with linear array detectors </a:t>
            </a:r>
          </a:p>
          <a:p>
            <a:pPr marL="380990" indent="-38099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BE" sz="1400" dirty="0">
                <a:solidFill>
                  <a:schemeClr val="tx2"/>
                </a:solidFill>
              </a:rPr>
              <a:t>Lunar and vicarious calibration</a:t>
            </a:r>
          </a:p>
          <a:p>
            <a:pPr marL="380990" indent="-38099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</a:rPr>
              <a:t>All native samples sent to ground</a:t>
            </a:r>
            <a:endParaRPr lang="nl-BE" sz="1400" b="1" dirty="0">
              <a:solidFill>
                <a:schemeClr val="tx2"/>
              </a:solidFill>
            </a:endParaRPr>
          </a:p>
          <a:p>
            <a:pPr>
              <a:spcBef>
                <a:spcPts val="0"/>
              </a:spcBef>
            </a:pPr>
            <a:endParaRPr lang="nl-BE" sz="1400" dirty="0">
              <a:solidFill>
                <a:schemeClr val="tx2"/>
              </a:solidFill>
            </a:endParaRPr>
          </a:p>
          <a:p>
            <a:pPr marL="380990" indent="-38099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nl-BE" sz="1400" dirty="0">
              <a:solidFill>
                <a:schemeClr val="tx2"/>
              </a:solidFill>
            </a:endParaRPr>
          </a:p>
          <a:p>
            <a:pPr marL="380990" indent="-38099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nl-BE" sz="1400" dirty="0">
              <a:solidFill>
                <a:schemeClr val="tx2"/>
              </a:solidFill>
            </a:endParaRPr>
          </a:p>
          <a:p>
            <a:pPr>
              <a:spcBef>
                <a:spcPts val="0"/>
              </a:spcBef>
            </a:pPr>
            <a:endParaRPr lang="nl-BE" sz="1400" b="1" dirty="0">
              <a:solidFill>
                <a:schemeClr val="tx2"/>
              </a:solidFill>
            </a:endParaRPr>
          </a:p>
          <a:p>
            <a:pPr>
              <a:spcBef>
                <a:spcPts val="0"/>
              </a:spcBef>
            </a:pPr>
            <a:endParaRPr lang="nl-BE" sz="1400" b="1" dirty="0">
              <a:solidFill>
                <a:schemeClr val="tx2"/>
              </a:solidFill>
            </a:endParaRPr>
          </a:p>
          <a:p>
            <a:pPr>
              <a:spcBef>
                <a:spcPts val="0"/>
              </a:spcBef>
            </a:pPr>
            <a:endParaRPr lang="nl-BE" sz="1400" b="1" dirty="0">
              <a:solidFill>
                <a:schemeClr val="tx2"/>
              </a:solidFill>
            </a:endParaRPr>
          </a:p>
          <a:p>
            <a:pPr>
              <a:spcBef>
                <a:spcPts val="0"/>
              </a:spcBef>
            </a:pPr>
            <a:endParaRPr lang="nl-BE" sz="1400" b="1" dirty="0">
              <a:solidFill>
                <a:schemeClr val="tx2"/>
              </a:solidFill>
            </a:endParaRPr>
          </a:p>
          <a:p>
            <a:pPr>
              <a:spcBef>
                <a:spcPts val="0"/>
              </a:spcBef>
            </a:pPr>
            <a:endParaRPr lang="nl-BE" sz="1400" b="1" dirty="0">
              <a:solidFill>
                <a:schemeClr val="tx2"/>
              </a:solidFill>
            </a:endParaRPr>
          </a:p>
          <a:p>
            <a:pPr>
              <a:spcBef>
                <a:spcPts val="0"/>
              </a:spcBef>
            </a:pPr>
            <a:endParaRPr lang="nl-BE" sz="1400" b="1" dirty="0">
              <a:solidFill>
                <a:schemeClr val="tx2"/>
              </a:solidFill>
            </a:endParaRPr>
          </a:p>
          <a:p>
            <a:pPr>
              <a:spcBef>
                <a:spcPts val="0"/>
              </a:spcBef>
            </a:pPr>
            <a:endParaRPr lang="nl-BE" sz="1400" b="1" dirty="0">
              <a:solidFill>
                <a:schemeClr val="tx2"/>
              </a:solidFill>
            </a:endParaRPr>
          </a:p>
        </p:txBody>
      </p:sp>
      <p:grpSp>
        <p:nvGrpSpPr>
          <p:cNvPr id="7" name="Canvas 54328"/>
          <p:cNvGrpSpPr/>
          <p:nvPr/>
        </p:nvGrpSpPr>
        <p:grpSpPr>
          <a:xfrm>
            <a:off x="5154704" y="810888"/>
            <a:ext cx="4575712" cy="3091610"/>
            <a:chOff x="0" y="0"/>
            <a:chExt cx="5395595" cy="442468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5395595" cy="4424680"/>
            </a:xfrm>
            <a:prstGeom prst="rect">
              <a:avLst/>
            </a:prstGeom>
            <a:noFill/>
            <a:ln w="9525" cap="flat" cmpd="sng" algn="ctr">
              <a:solidFill>
                <a:schemeClr val="tx1">
                  <a:lumMod val="100000"/>
                  <a:lumOff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IE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3846606" y="3583631"/>
              <a:ext cx="1278467" cy="492048"/>
              <a:chOff x="4103242" y="3629429"/>
              <a:chExt cx="1281495" cy="493097"/>
            </a:xfrm>
          </p:grpSpPr>
          <p:cxnSp>
            <p:nvCxnSpPr>
              <p:cNvPr id="214" name="Line 223"/>
              <p:cNvCxnSpPr>
                <a:cxnSpLocks noChangeShapeType="1"/>
              </p:cNvCxnSpPr>
              <p:nvPr/>
            </p:nvCxnSpPr>
            <p:spPr bwMode="auto">
              <a:xfrm>
                <a:off x="4106545" y="4041140"/>
                <a:ext cx="1270" cy="3619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5" name="Line 224"/>
              <p:cNvCxnSpPr>
                <a:cxnSpLocks noChangeShapeType="1"/>
              </p:cNvCxnSpPr>
              <p:nvPr/>
            </p:nvCxnSpPr>
            <p:spPr bwMode="auto">
              <a:xfrm>
                <a:off x="4103242" y="4060600"/>
                <a:ext cx="902969" cy="127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16" name="Rectangle 215"/>
              <p:cNvSpPr>
                <a:spLocks noChangeArrowheads="1"/>
              </p:cNvSpPr>
              <p:nvPr/>
            </p:nvSpPr>
            <p:spPr bwMode="auto">
              <a:xfrm>
                <a:off x="4258718" y="3629429"/>
                <a:ext cx="1126019" cy="4930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0" tIns="0" rIns="0" bIns="0" anchor="t" anchorCtr="0" upright="1">
                <a:no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GB" sz="1333" dirty="0">
                    <a:solidFill>
                      <a:srgbClr val="000000"/>
                    </a:solidFill>
                    <a:latin typeface="Verdana" panose="020B060403050404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25mm   </a:t>
                </a:r>
                <a:endParaRPr lang="nl-BE" sz="1333" dirty="0">
                  <a:latin typeface="Verdana" panose="020B060403050404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217" name="Line 226"/>
              <p:cNvCxnSpPr>
                <a:cxnSpLocks noChangeShapeType="1"/>
              </p:cNvCxnSpPr>
              <p:nvPr/>
            </p:nvCxnSpPr>
            <p:spPr bwMode="auto">
              <a:xfrm>
                <a:off x="5009515" y="4041140"/>
                <a:ext cx="635" cy="3619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1" name="Group 10"/>
            <p:cNvGrpSpPr/>
            <p:nvPr/>
          </p:nvGrpSpPr>
          <p:grpSpPr>
            <a:xfrm>
              <a:off x="236992" y="236990"/>
              <a:ext cx="4922239" cy="3951477"/>
              <a:chOff x="237490" y="237490"/>
              <a:chExt cx="4932680" cy="3959860"/>
            </a:xfrm>
          </p:grpSpPr>
          <p:sp>
            <p:nvSpPr>
              <p:cNvPr id="12" name="Freeform 11"/>
              <p:cNvSpPr>
                <a:spLocks/>
              </p:cNvSpPr>
              <p:nvPr/>
            </p:nvSpPr>
            <p:spPr bwMode="auto">
              <a:xfrm>
                <a:off x="238125" y="1518920"/>
                <a:ext cx="4476115" cy="1876425"/>
              </a:xfrm>
              <a:custGeom>
                <a:avLst/>
                <a:gdLst>
                  <a:gd name="T0" fmla="*/ 0 w 7888"/>
                  <a:gd name="T1" fmla="*/ 248 h 3308"/>
                  <a:gd name="T2" fmla="*/ 7326 w 7888"/>
                  <a:gd name="T3" fmla="*/ 0 h 3308"/>
                  <a:gd name="T4" fmla="*/ 4604 w 7888"/>
                  <a:gd name="T5" fmla="*/ 1771 h 3308"/>
                  <a:gd name="T6" fmla="*/ 4602 w 7888"/>
                  <a:gd name="T7" fmla="*/ 1773 h 3308"/>
                  <a:gd name="T8" fmla="*/ 7888 w 7888"/>
                  <a:gd name="T9" fmla="*/ 2401 h 3308"/>
                  <a:gd name="T10" fmla="*/ 3032 w 7888"/>
                  <a:gd name="T11" fmla="*/ 3269 h 3308"/>
                  <a:gd name="T12" fmla="*/ 2957 w 7888"/>
                  <a:gd name="T13" fmla="*/ 3284 h 3308"/>
                  <a:gd name="T14" fmla="*/ 2955 w 7888"/>
                  <a:gd name="T15" fmla="*/ 3284 h 3308"/>
                  <a:gd name="T16" fmla="*/ 2880 w 7888"/>
                  <a:gd name="T17" fmla="*/ 3299 h 3308"/>
                  <a:gd name="T18" fmla="*/ 2837 w 7888"/>
                  <a:gd name="T19" fmla="*/ 3308 h 3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888" h="3308">
                    <a:moveTo>
                      <a:pt x="0" y="248"/>
                    </a:moveTo>
                    <a:lnTo>
                      <a:pt x="7326" y="0"/>
                    </a:lnTo>
                    <a:lnTo>
                      <a:pt x="4604" y="1771"/>
                    </a:lnTo>
                    <a:lnTo>
                      <a:pt x="4602" y="1773"/>
                    </a:lnTo>
                    <a:lnTo>
                      <a:pt x="7888" y="2401"/>
                    </a:lnTo>
                    <a:lnTo>
                      <a:pt x="3032" y="3269"/>
                    </a:lnTo>
                    <a:lnTo>
                      <a:pt x="2957" y="3284"/>
                    </a:lnTo>
                    <a:lnTo>
                      <a:pt x="2955" y="3284"/>
                    </a:lnTo>
                    <a:lnTo>
                      <a:pt x="2880" y="3299"/>
                    </a:lnTo>
                    <a:lnTo>
                      <a:pt x="2837" y="3308"/>
                    </a:lnTo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13" name="Freeform 12"/>
              <p:cNvSpPr>
                <a:spLocks/>
              </p:cNvSpPr>
              <p:nvPr/>
            </p:nvSpPr>
            <p:spPr bwMode="auto">
              <a:xfrm>
                <a:off x="241935" y="1508760"/>
                <a:ext cx="4443730" cy="1886585"/>
              </a:xfrm>
              <a:custGeom>
                <a:avLst/>
                <a:gdLst>
                  <a:gd name="T0" fmla="*/ 0 w 7829"/>
                  <a:gd name="T1" fmla="*/ 242 h 3324"/>
                  <a:gd name="T2" fmla="*/ 7288 w 7829"/>
                  <a:gd name="T3" fmla="*/ 0 h 3324"/>
                  <a:gd name="T4" fmla="*/ 4597 w 7829"/>
                  <a:gd name="T5" fmla="*/ 1787 h 3324"/>
                  <a:gd name="T6" fmla="*/ 4595 w 7829"/>
                  <a:gd name="T7" fmla="*/ 1789 h 3324"/>
                  <a:gd name="T8" fmla="*/ 7829 w 7829"/>
                  <a:gd name="T9" fmla="*/ 2442 h 3324"/>
                  <a:gd name="T10" fmla="*/ 3026 w 7829"/>
                  <a:gd name="T11" fmla="*/ 3285 h 3324"/>
                  <a:gd name="T12" fmla="*/ 2950 w 7829"/>
                  <a:gd name="T13" fmla="*/ 3300 h 3324"/>
                  <a:gd name="T14" fmla="*/ 2948 w 7829"/>
                  <a:gd name="T15" fmla="*/ 3302 h 3324"/>
                  <a:gd name="T16" fmla="*/ 2873 w 7829"/>
                  <a:gd name="T17" fmla="*/ 3315 h 3324"/>
                  <a:gd name="T18" fmla="*/ 2830 w 7829"/>
                  <a:gd name="T19" fmla="*/ 3324 h 3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829" h="3324">
                    <a:moveTo>
                      <a:pt x="0" y="242"/>
                    </a:moveTo>
                    <a:lnTo>
                      <a:pt x="7288" y="0"/>
                    </a:lnTo>
                    <a:lnTo>
                      <a:pt x="4597" y="1787"/>
                    </a:lnTo>
                    <a:lnTo>
                      <a:pt x="4595" y="1789"/>
                    </a:lnTo>
                    <a:lnTo>
                      <a:pt x="7829" y="2442"/>
                    </a:lnTo>
                    <a:lnTo>
                      <a:pt x="3026" y="3285"/>
                    </a:lnTo>
                    <a:lnTo>
                      <a:pt x="2950" y="3300"/>
                    </a:lnTo>
                    <a:lnTo>
                      <a:pt x="2948" y="3302"/>
                    </a:lnTo>
                    <a:lnTo>
                      <a:pt x="2873" y="3315"/>
                    </a:lnTo>
                    <a:lnTo>
                      <a:pt x="2830" y="3324"/>
                    </a:lnTo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14" name="Freeform 13"/>
              <p:cNvSpPr>
                <a:spLocks/>
              </p:cNvSpPr>
              <p:nvPr/>
            </p:nvSpPr>
            <p:spPr bwMode="auto">
              <a:xfrm>
                <a:off x="237490" y="1523365"/>
                <a:ext cx="4488180" cy="1871980"/>
              </a:xfrm>
              <a:custGeom>
                <a:avLst/>
                <a:gdLst>
                  <a:gd name="T0" fmla="*/ 0 w 7910"/>
                  <a:gd name="T1" fmla="*/ 247 h 3299"/>
                  <a:gd name="T2" fmla="*/ 7340 w 7910"/>
                  <a:gd name="T3" fmla="*/ 0 h 3299"/>
                  <a:gd name="T4" fmla="*/ 4606 w 7910"/>
                  <a:gd name="T5" fmla="*/ 1762 h 3299"/>
                  <a:gd name="T6" fmla="*/ 4604 w 7910"/>
                  <a:gd name="T7" fmla="*/ 1764 h 3299"/>
                  <a:gd name="T8" fmla="*/ 7910 w 7910"/>
                  <a:gd name="T9" fmla="*/ 2382 h 3299"/>
                  <a:gd name="T10" fmla="*/ 3034 w 7910"/>
                  <a:gd name="T11" fmla="*/ 3260 h 3299"/>
                  <a:gd name="T12" fmla="*/ 2959 w 7910"/>
                  <a:gd name="T13" fmla="*/ 3275 h 3299"/>
                  <a:gd name="T14" fmla="*/ 2957 w 7910"/>
                  <a:gd name="T15" fmla="*/ 3275 h 3299"/>
                  <a:gd name="T16" fmla="*/ 2882 w 7910"/>
                  <a:gd name="T17" fmla="*/ 3290 h 3299"/>
                  <a:gd name="T18" fmla="*/ 2839 w 7910"/>
                  <a:gd name="T19" fmla="*/ 3299 h 3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910" h="3299">
                    <a:moveTo>
                      <a:pt x="0" y="247"/>
                    </a:moveTo>
                    <a:lnTo>
                      <a:pt x="7340" y="0"/>
                    </a:lnTo>
                    <a:lnTo>
                      <a:pt x="4606" y="1762"/>
                    </a:lnTo>
                    <a:lnTo>
                      <a:pt x="4604" y="1764"/>
                    </a:lnTo>
                    <a:lnTo>
                      <a:pt x="7910" y="2382"/>
                    </a:lnTo>
                    <a:lnTo>
                      <a:pt x="3034" y="3260"/>
                    </a:lnTo>
                    <a:lnTo>
                      <a:pt x="2959" y="3275"/>
                    </a:lnTo>
                    <a:lnTo>
                      <a:pt x="2957" y="3275"/>
                    </a:lnTo>
                    <a:lnTo>
                      <a:pt x="2882" y="3290"/>
                    </a:lnTo>
                    <a:lnTo>
                      <a:pt x="2839" y="3299"/>
                    </a:lnTo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15" name="Freeform 14"/>
              <p:cNvSpPr>
                <a:spLocks/>
              </p:cNvSpPr>
              <p:nvPr/>
            </p:nvSpPr>
            <p:spPr bwMode="auto">
              <a:xfrm>
                <a:off x="247650" y="882015"/>
                <a:ext cx="4349750" cy="2461895"/>
              </a:xfrm>
              <a:custGeom>
                <a:avLst/>
                <a:gdLst>
                  <a:gd name="T0" fmla="*/ 0 w 7665"/>
                  <a:gd name="T1" fmla="*/ 313 h 4339"/>
                  <a:gd name="T2" fmla="*/ 6804 w 7665"/>
                  <a:gd name="T3" fmla="*/ 0 h 4339"/>
                  <a:gd name="T4" fmla="*/ 4429 w 7665"/>
                  <a:gd name="T5" fmla="*/ 2287 h 4339"/>
                  <a:gd name="T6" fmla="*/ 4426 w 7665"/>
                  <a:gd name="T7" fmla="*/ 2290 h 4339"/>
                  <a:gd name="T8" fmla="*/ 7665 w 7665"/>
                  <a:gd name="T9" fmla="*/ 2683 h 4339"/>
                  <a:gd name="T10" fmla="*/ 2988 w 7665"/>
                  <a:gd name="T11" fmla="*/ 4279 h 4339"/>
                  <a:gd name="T12" fmla="*/ 2915 w 7665"/>
                  <a:gd name="T13" fmla="*/ 4301 h 4339"/>
                  <a:gd name="T14" fmla="*/ 2911 w 7665"/>
                  <a:gd name="T15" fmla="*/ 4302 h 4339"/>
                  <a:gd name="T16" fmla="*/ 2838 w 7665"/>
                  <a:gd name="T17" fmla="*/ 4326 h 4339"/>
                  <a:gd name="T18" fmla="*/ 2798 w 7665"/>
                  <a:gd name="T19" fmla="*/ 4339 h 43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665" h="4339">
                    <a:moveTo>
                      <a:pt x="0" y="313"/>
                    </a:moveTo>
                    <a:lnTo>
                      <a:pt x="6804" y="0"/>
                    </a:lnTo>
                    <a:lnTo>
                      <a:pt x="4429" y="2287"/>
                    </a:lnTo>
                    <a:lnTo>
                      <a:pt x="4426" y="2290"/>
                    </a:lnTo>
                    <a:lnTo>
                      <a:pt x="7665" y="2683"/>
                    </a:lnTo>
                    <a:lnTo>
                      <a:pt x="2988" y="4279"/>
                    </a:lnTo>
                    <a:lnTo>
                      <a:pt x="2915" y="4301"/>
                    </a:lnTo>
                    <a:lnTo>
                      <a:pt x="2911" y="4302"/>
                    </a:lnTo>
                    <a:lnTo>
                      <a:pt x="2838" y="4326"/>
                    </a:lnTo>
                    <a:lnTo>
                      <a:pt x="2798" y="4339"/>
                    </a:lnTo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16" name="Freeform 15"/>
              <p:cNvSpPr>
                <a:spLocks/>
              </p:cNvSpPr>
              <p:nvPr/>
            </p:nvSpPr>
            <p:spPr bwMode="auto">
              <a:xfrm>
                <a:off x="241935" y="905510"/>
                <a:ext cx="4413250" cy="2438400"/>
              </a:xfrm>
              <a:custGeom>
                <a:avLst/>
                <a:gdLst>
                  <a:gd name="T0" fmla="*/ 0 w 7776"/>
                  <a:gd name="T1" fmla="*/ 321 h 4297"/>
                  <a:gd name="T2" fmla="*/ 6899 w 7776"/>
                  <a:gd name="T3" fmla="*/ 0 h 4297"/>
                  <a:gd name="T4" fmla="*/ 4437 w 7776"/>
                  <a:gd name="T5" fmla="*/ 2245 h 4297"/>
                  <a:gd name="T6" fmla="*/ 4436 w 7776"/>
                  <a:gd name="T7" fmla="*/ 2248 h 4297"/>
                  <a:gd name="T8" fmla="*/ 7776 w 7776"/>
                  <a:gd name="T9" fmla="*/ 2564 h 4297"/>
                  <a:gd name="T10" fmla="*/ 2998 w 7776"/>
                  <a:gd name="T11" fmla="*/ 4235 h 4297"/>
                  <a:gd name="T12" fmla="*/ 2925 w 7776"/>
                  <a:gd name="T13" fmla="*/ 4259 h 4297"/>
                  <a:gd name="T14" fmla="*/ 2921 w 7776"/>
                  <a:gd name="T15" fmla="*/ 4259 h 4297"/>
                  <a:gd name="T16" fmla="*/ 2848 w 7776"/>
                  <a:gd name="T17" fmla="*/ 4284 h 4297"/>
                  <a:gd name="T18" fmla="*/ 2808 w 7776"/>
                  <a:gd name="T19" fmla="*/ 4297 h 42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776" h="4297">
                    <a:moveTo>
                      <a:pt x="0" y="321"/>
                    </a:moveTo>
                    <a:lnTo>
                      <a:pt x="6899" y="0"/>
                    </a:lnTo>
                    <a:lnTo>
                      <a:pt x="4437" y="2245"/>
                    </a:lnTo>
                    <a:lnTo>
                      <a:pt x="4436" y="2248"/>
                    </a:lnTo>
                    <a:lnTo>
                      <a:pt x="7776" y="2564"/>
                    </a:lnTo>
                    <a:lnTo>
                      <a:pt x="2998" y="4235"/>
                    </a:lnTo>
                    <a:lnTo>
                      <a:pt x="2925" y="4259"/>
                    </a:lnTo>
                    <a:lnTo>
                      <a:pt x="2921" y="4259"/>
                    </a:lnTo>
                    <a:lnTo>
                      <a:pt x="2848" y="4284"/>
                    </a:lnTo>
                    <a:lnTo>
                      <a:pt x="2808" y="4297"/>
                    </a:lnTo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17" name="Freeform 16"/>
              <p:cNvSpPr>
                <a:spLocks/>
              </p:cNvSpPr>
              <p:nvPr/>
            </p:nvSpPr>
            <p:spPr bwMode="auto">
              <a:xfrm>
                <a:off x="3927475" y="344805"/>
                <a:ext cx="297180" cy="673100"/>
              </a:xfrm>
              <a:custGeom>
                <a:avLst/>
                <a:gdLst>
                  <a:gd name="T0" fmla="*/ 7 w 525"/>
                  <a:gd name="T1" fmla="*/ 10 h 1186"/>
                  <a:gd name="T2" fmla="*/ 18 w 525"/>
                  <a:gd name="T3" fmla="*/ 35 h 1186"/>
                  <a:gd name="T4" fmla="*/ 30 w 525"/>
                  <a:gd name="T5" fmla="*/ 60 h 1186"/>
                  <a:gd name="T6" fmla="*/ 40 w 525"/>
                  <a:gd name="T7" fmla="*/ 82 h 1186"/>
                  <a:gd name="T8" fmla="*/ 53 w 525"/>
                  <a:gd name="T9" fmla="*/ 107 h 1186"/>
                  <a:gd name="T10" fmla="*/ 65 w 525"/>
                  <a:gd name="T11" fmla="*/ 130 h 1186"/>
                  <a:gd name="T12" fmla="*/ 77 w 525"/>
                  <a:gd name="T13" fmla="*/ 153 h 1186"/>
                  <a:gd name="T14" fmla="*/ 88 w 525"/>
                  <a:gd name="T15" fmla="*/ 178 h 1186"/>
                  <a:gd name="T16" fmla="*/ 98 w 525"/>
                  <a:gd name="T17" fmla="*/ 202 h 1186"/>
                  <a:gd name="T18" fmla="*/ 110 w 525"/>
                  <a:gd name="T19" fmla="*/ 225 h 1186"/>
                  <a:gd name="T20" fmla="*/ 121 w 525"/>
                  <a:gd name="T21" fmla="*/ 248 h 1186"/>
                  <a:gd name="T22" fmla="*/ 133 w 525"/>
                  <a:gd name="T23" fmla="*/ 273 h 1186"/>
                  <a:gd name="T24" fmla="*/ 145 w 525"/>
                  <a:gd name="T25" fmla="*/ 298 h 1186"/>
                  <a:gd name="T26" fmla="*/ 155 w 525"/>
                  <a:gd name="T27" fmla="*/ 320 h 1186"/>
                  <a:gd name="T28" fmla="*/ 165 w 525"/>
                  <a:gd name="T29" fmla="*/ 345 h 1186"/>
                  <a:gd name="T30" fmla="*/ 176 w 525"/>
                  <a:gd name="T31" fmla="*/ 368 h 1186"/>
                  <a:gd name="T32" fmla="*/ 188 w 525"/>
                  <a:gd name="T33" fmla="*/ 393 h 1186"/>
                  <a:gd name="T34" fmla="*/ 200 w 525"/>
                  <a:gd name="T35" fmla="*/ 416 h 1186"/>
                  <a:gd name="T36" fmla="*/ 211 w 525"/>
                  <a:gd name="T37" fmla="*/ 439 h 1186"/>
                  <a:gd name="T38" fmla="*/ 220 w 525"/>
                  <a:gd name="T39" fmla="*/ 464 h 1186"/>
                  <a:gd name="T40" fmla="*/ 231 w 525"/>
                  <a:gd name="T41" fmla="*/ 488 h 1186"/>
                  <a:gd name="T42" fmla="*/ 243 w 525"/>
                  <a:gd name="T43" fmla="*/ 511 h 1186"/>
                  <a:gd name="T44" fmla="*/ 253 w 525"/>
                  <a:gd name="T45" fmla="*/ 536 h 1186"/>
                  <a:gd name="T46" fmla="*/ 264 w 525"/>
                  <a:gd name="T47" fmla="*/ 559 h 1186"/>
                  <a:gd name="T48" fmla="*/ 274 w 525"/>
                  <a:gd name="T49" fmla="*/ 584 h 1186"/>
                  <a:gd name="T50" fmla="*/ 284 w 525"/>
                  <a:gd name="T51" fmla="*/ 607 h 1186"/>
                  <a:gd name="T52" fmla="*/ 296 w 525"/>
                  <a:gd name="T53" fmla="*/ 632 h 1186"/>
                  <a:gd name="T54" fmla="*/ 306 w 525"/>
                  <a:gd name="T55" fmla="*/ 654 h 1186"/>
                  <a:gd name="T56" fmla="*/ 318 w 525"/>
                  <a:gd name="T57" fmla="*/ 679 h 1186"/>
                  <a:gd name="T58" fmla="*/ 328 w 525"/>
                  <a:gd name="T59" fmla="*/ 704 h 1186"/>
                  <a:gd name="T60" fmla="*/ 336 w 525"/>
                  <a:gd name="T61" fmla="*/ 727 h 1186"/>
                  <a:gd name="T62" fmla="*/ 347 w 525"/>
                  <a:gd name="T63" fmla="*/ 752 h 1186"/>
                  <a:gd name="T64" fmla="*/ 357 w 525"/>
                  <a:gd name="T65" fmla="*/ 775 h 1186"/>
                  <a:gd name="T66" fmla="*/ 369 w 525"/>
                  <a:gd name="T67" fmla="*/ 800 h 1186"/>
                  <a:gd name="T68" fmla="*/ 379 w 525"/>
                  <a:gd name="T69" fmla="*/ 823 h 1186"/>
                  <a:gd name="T70" fmla="*/ 387 w 525"/>
                  <a:gd name="T71" fmla="*/ 847 h 1186"/>
                  <a:gd name="T72" fmla="*/ 397 w 525"/>
                  <a:gd name="T73" fmla="*/ 872 h 1186"/>
                  <a:gd name="T74" fmla="*/ 409 w 525"/>
                  <a:gd name="T75" fmla="*/ 895 h 1186"/>
                  <a:gd name="T76" fmla="*/ 419 w 525"/>
                  <a:gd name="T77" fmla="*/ 920 h 1186"/>
                  <a:gd name="T78" fmla="*/ 429 w 525"/>
                  <a:gd name="T79" fmla="*/ 945 h 1186"/>
                  <a:gd name="T80" fmla="*/ 439 w 525"/>
                  <a:gd name="T81" fmla="*/ 968 h 1186"/>
                  <a:gd name="T82" fmla="*/ 447 w 525"/>
                  <a:gd name="T83" fmla="*/ 993 h 1186"/>
                  <a:gd name="T84" fmla="*/ 457 w 525"/>
                  <a:gd name="T85" fmla="*/ 1016 h 1186"/>
                  <a:gd name="T86" fmla="*/ 467 w 525"/>
                  <a:gd name="T87" fmla="*/ 1041 h 1186"/>
                  <a:gd name="T88" fmla="*/ 477 w 525"/>
                  <a:gd name="T89" fmla="*/ 1066 h 1186"/>
                  <a:gd name="T90" fmla="*/ 487 w 525"/>
                  <a:gd name="T91" fmla="*/ 1089 h 1186"/>
                  <a:gd name="T92" fmla="*/ 497 w 525"/>
                  <a:gd name="T93" fmla="*/ 1114 h 1186"/>
                  <a:gd name="T94" fmla="*/ 505 w 525"/>
                  <a:gd name="T95" fmla="*/ 1138 h 1186"/>
                  <a:gd name="T96" fmla="*/ 515 w 525"/>
                  <a:gd name="T97" fmla="*/ 1163 h 1186"/>
                  <a:gd name="T98" fmla="*/ 525 w 525"/>
                  <a:gd name="T99" fmla="*/ 1186 h 1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525" h="1186">
                    <a:moveTo>
                      <a:pt x="0" y="0"/>
                    </a:moveTo>
                    <a:lnTo>
                      <a:pt x="7" y="10"/>
                    </a:lnTo>
                    <a:lnTo>
                      <a:pt x="12" y="24"/>
                    </a:lnTo>
                    <a:lnTo>
                      <a:pt x="18" y="35"/>
                    </a:lnTo>
                    <a:lnTo>
                      <a:pt x="25" y="47"/>
                    </a:lnTo>
                    <a:lnTo>
                      <a:pt x="30" y="60"/>
                    </a:lnTo>
                    <a:lnTo>
                      <a:pt x="35" y="70"/>
                    </a:lnTo>
                    <a:lnTo>
                      <a:pt x="40" y="82"/>
                    </a:lnTo>
                    <a:lnTo>
                      <a:pt x="47" y="95"/>
                    </a:lnTo>
                    <a:lnTo>
                      <a:pt x="53" y="107"/>
                    </a:lnTo>
                    <a:lnTo>
                      <a:pt x="58" y="118"/>
                    </a:lnTo>
                    <a:lnTo>
                      <a:pt x="65" y="130"/>
                    </a:lnTo>
                    <a:lnTo>
                      <a:pt x="70" y="142"/>
                    </a:lnTo>
                    <a:lnTo>
                      <a:pt x="77" y="153"/>
                    </a:lnTo>
                    <a:lnTo>
                      <a:pt x="82" y="167"/>
                    </a:lnTo>
                    <a:lnTo>
                      <a:pt x="88" y="178"/>
                    </a:lnTo>
                    <a:lnTo>
                      <a:pt x="93" y="188"/>
                    </a:lnTo>
                    <a:lnTo>
                      <a:pt x="98" y="202"/>
                    </a:lnTo>
                    <a:lnTo>
                      <a:pt x="103" y="213"/>
                    </a:lnTo>
                    <a:lnTo>
                      <a:pt x="110" y="225"/>
                    </a:lnTo>
                    <a:lnTo>
                      <a:pt x="115" y="238"/>
                    </a:lnTo>
                    <a:lnTo>
                      <a:pt x="121" y="248"/>
                    </a:lnTo>
                    <a:lnTo>
                      <a:pt x="126" y="260"/>
                    </a:lnTo>
                    <a:lnTo>
                      <a:pt x="133" y="273"/>
                    </a:lnTo>
                    <a:lnTo>
                      <a:pt x="138" y="285"/>
                    </a:lnTo>
                    <a:lnTo>
                      <a:pt x="145" y="298"/>
                    </a:lnTo>
                    <a:lnTo>
                      <a:pt x="150" y="308"/>
                    </a:lnTo>
                    <a:lnTo>
                      <a:pt x="155" y="320"/>
                    </a:lnTo>
                    <a:lnTo>
                      <a:pt x="160" y="333"/>
                    </a:lnTo>
                    <a:lnTo>
                      <a:pt x="165" y="345"/>
                    </a:lnTo>
                    <a:lnTo>
                      <a:pt x="171" y="356"/>
                    </a:lnTo>
                    <a:lnTo>
                      <a:pt x="176" y="368"/>
                    </a:lnTo>
                    <a:lnTo>
                      <a:pt x="183" y="379"/>
                    </a:lnTo>
                    <a:lnTo>
                      <a:pt x="188" y="393"/>
                    </a:lnTo>
                    <a:lnTo>
                      <a:pt x="195" y="404"/>
                    </a:lnTo>
                    <a:lnTo>
                      <a:pt x="200" y="416"/>
                    </a:lnTo>
                    <a:lnTo>
                      <a:pt x="205" y="428"/>
                    </a:lnTo>
                    <a:lnTo>
                      <a:pt x="211" y="439"/>
                    </a:lnTo>
                    <a:lnTo>
                      <a:pt x="215" y="451"/>
                    </a:lnTo>
                    <a:lnTo>
                      <a:pt x="220" y="464"/>
                    </a:lnTo>
                    <a:lnTo>
                      <a:pt x="226" y="476"/>
                    </a:lnTo>
                    <a:lnTo>
                      <a:pt x="231" y="488"/>
                    </a:lnTo>
                    <a:lnTo>
                      <a:pt x="236" y="499"/>
                    </a:lnTo>
                    <a:lnTo>
                      <a:pt x="243" y="511"/>
                    </a:lnTo>
                    <a:lnTo>
                      <a:pt x="248" y="524"/>
                    </a:lnTo>
                    <a:lnTo>
                      <a:pt x="253" y="536"/>
                    </a:lnTo>
                    <a:lnTo>
                      <a:pt x="259" y="547"/>
                    </a:lnTo>
                    <a:lnTo>
                      <a:pt x="264" y="559"/>
                    </a:lnTo>
                    <a:lnTo>
                      <a:pt x="269" y="571"/>
                    </a:lnTo>
                    <a:lnTo>
                      <a:pt x="274" y="584"/>
                    </a:lnTo>
                    <a:lnTo>
                      <a:pt x="279" y="596"/>
                    </a:lnTo>
                    <a:lnTo>
                      <a:pt x="284" y="607"/>
                    </a:lnTo>
                    <a:lnTo>
                      <a:pt x="289" y="619"/>
                    </a:lnTo>
                    <a:lnTo>
                      <a:pt x="296" y="632"/>
                    </a:lnTo>
                    <a:lnTo>
                      <a:pt x="301" y="644"/>
                    </a:lnTo>
                    <a:lnTo>
                      <a:pt x="306" y="654"/>
                    </a:lnTo>
                    <a:lnTo>
                      <a:pt x="311" y="667"/>
                    </a:lnTo>
                    <a:lnTo>
                      <a:pt x="318" y="679"/>
                    </a:lnTo>
                    <a:lnTo>
                      <a:pt x="323" y="692"/>
                    </a:lnTo>
                    <a:lnTo>
                      <a:pt x="328" y="704"/>
                    </a:lnTo>
                    <a:lnTo>
                      <a:pt x="331" y="714"/>
                    </a:lnTo>
                    <a:lnTo>
                      <a:pt x="336" y="727"/>
                    </a:lnTo>
                    <a:lnTo>
                      <a:pt x="343" y="739"/>
                    </a:lnTo>
                    <a:lnTo>
                      <a:pt x="347" y="752"/>
                    </a:lnTo>
                    <a:lnTo>
                      <a:pt x="352" y="764"/>
                    </a:lnTo>
                    <a:lnTo>
                      <a:pt x="357" y="775"/>
                    </a:lnTo>
                    <a:lnTo>
                      <a:pt x="362" y="787"/>
                    </a:lnTo>
                    <a:lnTo>
                      <a:pt x="369" y="800"/>
                    </a:lnTo>
                    <a:lnTo>
                      <a:pt x="374" y="812"/>
                    </a:lnTo>
                    <a:lnTo>
                      <a:pt x="379" y="823"/>
                    </a:lnTo>
                    <a:lnTo>
                      <a:pt x="384" y="835"/>
                    </a:lnTo>
                    <a:lnTo>
                      <a:pt x="387" y="847"/>
                    </a:lnTo>
                    <a:lnTo>
                      <a:pt x="392" y="860"/>
                    </a:lnTo>
                    <a:lnTo>
                      <a:pt x="397" y="872"/>
                    </a:lnTo>
                    <a:lnTo>
                      <a:pt x="402" y="885"/>
                    </a:lnTo>
                    <a:lnTo>
                      <a:pt x="409" y="895"/>
                    </a:lnTo>
                    <a:lnTo>
                      <a:pt x="414" y="908"/>
                    </a:lnTo>
                    <a:lnTo>
                      <a:pt x="419" y="920"/>
                    </a:lnTo>
                    <a:lnTo>
                      <a:pt x="424" y="933"/>
                    </a:lnTo>
                    <a:lnTo>
                      <a:pt x="429" y="945"/>
                    </a:lnTo>
                    <a:lnTo>
                      <a:pt x="434" y="955"/>
                    </a:lnTo>
                    <a:lnTo>
                      <a:pt x="439" y="968"/>
                    </a:lnTo>
                    <a:lnTo>
                      <a:pt x="444" y="980"/>
                    </a:lnTo>
                    <a:lnTo>
                      <a:pt x="447" y="993"/>
                    </a:lnTo>
                    <a:lnTo>
                      <a:pt x="452" y="1005"/>
                    </a:lnTo>
                    <a:lnTo>
                      <a:pt x="457" y="1016"/>
                    </a:lnTo>
                    <a:lnTo>
                      <a:pt x="462" y="1028"/>
                    </a:lnTo>
                    <a:lnTo>
                      <a:pt x="467" y="1041"/>
                    </a:lnTo>
                    <a:lnTo>
                      <a:pt x="472" y="1053"/>
                    </a:lnTo>
                    <a:lnTo>
                      <a:pt x="477" y="1066"/>
                    </a:lnTo>
                    <a:lnTo>
                      <a:pt x="482" y="1076"/>
                    </a:lnTo>
                    <a:lnTo>
                      <a:pt x="487" y="1089"/>
                    </a:lnTo>
                    <a:lnTo>
                      <a:pt x="492" y="1101"/>
                    </a:lnTo>
                    <a:lnTo>
                      <a:pt x="497" y="1114"/>
                    </a:lnTo>
                    <a:lnTo>
                      <a:pt x="502" y="1124"/>
                    </a:lnTo>
                    <a:lnTo>
                      <a:pt x="505" y="1138"/>
                    </a:lnTo>
                    <a:lnTo>
                      <a:pt x="510" y="1149"/>
                    </a:lnTo>
                    <a:lnTo>
                      <a:pt x="515" y="1163"/>
                    </a:lnTo>
                    <a:lnTo>
                      <a:pt x="520" y="1174"/>
                    </a:lnTo>
                    <a:lnTo>
                      <a:pt x="525" y="118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18" name="Freeform 17"/>
              <p:cNvSpPr>
                <a:spLocks/>
              </p:cNvSpPr>
              <p:nvPr/>
            </p:nvSpPr>
            <p:spPr bwMode="auto">
              <a:xfrm>
                <a:off x="4224655" y="1017905"/>
                <a:ext cx="233045" cy="690245"/>
              </a:xfrm>
              <a:custGeom>
                <a:avLst/>
                <a:gdLst>
                  <a:gd name="T0" fmla="*/ 5 w 409"/>
                  <a:gd name="T1" fmla="*/ 12 h 1215"/>
                  <a:gd name="T2" fmla="*/ 15 w 409"/>
                  <a:gd name="T3" fmla="*/ 36 h 1215"/>
                  <a:gd name="T4" fmla="*/ 24 w 409"/>
                  <a:gd name="T5" fmla="*/ 60 h 1215"/>
                  <a:gd name="T6" fmla="*/ 34 w 409"/>
                  <a:gd name="T7" fmla="*/ 85 h 1215"/>
                  <a:gd name="T8" fmla="*/ 42 w 409"/>
                  <a:gd name="T9" fmla="*/ 110 h 1215"/>
                  <a:gd name="T10" fmla="*/ 52 w 409"/>
                  <a:gd name="T11" fmla="*/ 133 h 1215"/>
                  <a:gd name="T12" fmla="*/ 60 w 409"/>
                  <a:gd name="T13" fmla="*/ 158 h 1215"/>
                  <a:gd name="T14" fmla="*/ 70 w 409"/>
                  <a:gd name="T15" fmla="*/ 181 h 1215"/>
                  <a:gd name="T16" fmla="*/ 80 w 409"/>
                  <a:gd name="T17" fmla="*/ 206 h 1215"/>
                  <a:gd name="T18" fmla="*/ 88 w 409"/>
                  <a:gd name="T19" fmla="*/ 231 h 1215"/>
                  <a:gd name="T20" fmla="*/ 98 w 409"/>
                  <a:gd name="T21" fmla="*/ 256 h 1215"/>
                  <a:gd name="T22" fmla="*/ 105 w 409"/>
                  <a:gd name="T23" fmla="*/ 281 h 1215"/>
                  <a:gd name="T24" fmla="*/ 115 w 409"/>
                  <a:gd name="T25" fmla="*/ 304 h 1215"/>
                  <a:gd name="T26" fmla="*/ 123 w 409"/>
                  <a:gd name="T27" fmla="*/ 329 h 1215"/>
                  <a:gd name="T28" fmla="*/ 133 w 409"/>
                  <a:gd name="T29" fmla="*/ 352 h 1215"/>
                  <a:gd name="T30" fmla="*/ 142 w 409"/>
                  <a:gd name="T31" fmla="*/ 377 h 1215"/>
                  <a:gd name="T32" fmla="*/ 150 w 409"/>
                  <a:gd name="T33" fmla="*/ 402 h 1215"/>
                  <a:gd name="T34" fmla="*/ 158 w 409"/>
                  <a:gd name="T35" fmla="*/ 426 h 1215"/>
                  <a:gd name="T36" fmla="*/ 167 w 409"/>
                  <a:gd name="T37" fmla="*/ 451 h 1215"/>
                  <a:gd name="T38" fmla="*/ 175 w 409"/>
                  <a:gd name="T39" fmla="*/ 475 h 1215"/>
                  <a:gd name="T40" fmla="*/ 185 w 409"/>
                  <a:gd name="T41" fmla="*/ 500 h 1215"/>
                  <a:gd name="T42" fmla="*/ 193 w 409"/>
                  <a:gd name="T43" fmla="*/ 525 h 1215"/>
                  <a:gd name="T44" fmla="*/ 201 w 409"/>
                  <a:gd name="T45" fmla="*/ 549 h 1215"/>
                  <a:gd name="T46" fmla="*/ 210 w 409"/>
                  <a:gd name="T47" fmla="*/ 574 h 1215"/>
                  <a:gd name="T48" fmla="*/ 216 w 409"/>
                  <a:gd name="T49" fmla="*/ 597 h 1215"/>
                  <a:gd name="T50" fmla="*/ 226 w 409"/>
                  <a:gd name="T51" fmla="*/ 623 h 1215"/>
                  <a:gd name="T52" fmla="*/ 235 w 409"/>
                  <a:gd name="T53" fmla="*/ 647 h 1215"/>
                  <a:gd name="T54" fmla="*/ 243 w 409"/>
                  <a:gd name="T55" fmla="*/ 672 h 1215"/>
                  <a:gd name="T56" fmla="*/ 251 w 409"/>
                  <a:gd name="T57" fmla="*/ 697 h 1215"/>
                  <a:gd name="T58" fmla="*/ 260 w 409"/>
                  <a:gd name="T59" fmla="*/ 720 h 1215"/>
                  <a:gd name="T60" fmla="*/ 268 w 409"/>
                  <a:gd name="T61" fmla="*/ 747 h 1215"/>
                  <a:gd name="T62" fmla="*/ 275 w 409"/>
                  <a:gd name="T63" fmla="*/ 770 h 1215"/>
                  <a:gd name="T64" fmla="*/ 283 w 409"/>
                  <a:gd name="T65" fmla="*/ 795 h 1215"/>
                  <a:gd name="T66" fmla="*/ 290 w 409"/>
                  <a:gd name="T67" fmla="*/ 820 h 1215"/>
                  <a:gd name="T68" fmla="*/ 298 w 409"/>
                  <a:gd name="T69" fmla="*/ 845 h 1215"/>
                  <a:gd name="T70" fmla="*/ 306 w 409"/>
                  <a:gd name="T71" fmla="*/ 870 h 1215"/>
                  <a:gd name="T72" fmla="*/ 314 w 409"/>
                  <a:gd name="T73" fmla="*/ 893 h 1215"/>
                  <a:gd name="T74" fmla="*/ 323 w 409"/>
                  <a:gd name="T75" fmla="*/ 918 h 1215"/>
                  <a:gd name="T76" fmla="*/ 329 w 409"/>
                  <a:gd name="T77" fmla="*/ 943 h 1215"/>
                  <a:gd name="T78" fmla="*/ 336 w 409"/>
                  <a:gd name="T79" fmla="*/ 968 h 1215"/>
                  <a:gd name="T80" fmla="*/ 344 w 409"/>
                  <a:gd name="T81" fmla="*/ 993 h 1215"/>
                  <a:gd name="T82" fmla="*/ 351 w 409"/>
                  <a:gd name="T83" fmla="*/ 1018 h 1215"/>
                  <a:gd name="T84" fmla="*/ 359 w 409"/>
                  <a:gd name="T85" fmla="*/ 1043 h 1215"/>
                  <a:gd name="T86" fmla="*/ 368 w 409"/>
                  <a:gd name="T87" fmla="*/ 1066 h 1215"/>
                  <a:gd name="T88" fmla="*/ 374 w 409"/>
                  <a:gd name="T89" fmla="*/ 1092 h 1215"/>
                  <a:gd name="T90" fmla="*/ 383 w 409"/>
                  <a:gd name="T91" fmla="*/ 1116 h 1215"/>
                  <a:gd name="T92" fmla="*/ 389 w 409"/>
                  <a:gd name="T93" fmla="*/ 1141 h 1215"/>
                  <a:gd name="T94" fmla="*/ 396 w 409"/>
                  <a:gd name="T95" fmla="*/ 1167 h 1215"/>
                  <a:gd name="T96" fmla="*/ 403 w 409"/>
                  <a:gd name="T97" fmla="*/ 1191 h 1215"/>
                  <a:gd name="T98" fmla="*/ 409 w 409"/>
                  <a:gd name="T99" fmla="*/ 1215 h 1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409" h="1215">
                    <a:moveTo>
                      <a:pt x="0" y="0"/>
                    </a:moveTo>
                    <a:lnTo>
                      <a:pt x="5" y="12"/>
                    </a:lnTo>
                    <a:lnTo>
                      <a:pt x="10" y="25"/>
                    </a:lnTo>
                    <a:lnTo>
                      <a:pt x="15" y="36"/>
                    </a:lnTo>
                    <a:lnTo>
                      <a:pt x="19" y="50"/>
                    </a:lnTo>
                    <a:lnTo>
                      <a:pt x="24" y="60"/>
                    </a:lnTo>
                    <a:lnTo>
                      <a:pt x="29" y="73"/>
                    </a:lnTo>
                    <a:lnTo>
                      <a:pt x="34" y="85"/>
                    </a:lnTo>
                    <a:lnTo>
                      <a:pt x="39" y="98"/>
                    </a:lnTo>
                    <a:lnTo>
                      <a:pt x="42" y="110"/>
                    </a:lnTo>
                    <a:lnTo>
                      <a:pt x="47" y="121"/>
                    </a:lnTo>
                    <a:lnTo>
                      <a:pt x="52" y="133"/>
                    </a:lnTo>
                    <a:lnTo>
                      <a:pt x="55" y="146"/>
                    </a:lnTo>
                    <a:lnTo>
                      <a:pt x="60" y="158"/>
                    </a:lnTo>
                    <a:lnTo>
                      <a:pt x="65" y="171"/>
                    </a:lnTo>
                    <a:lnTo>
                      <a:pt x="70" y="181"/>
                    </a:lnTo>
                    <a:lnTo>
                      <a:pt x="75" y="194"/>
                    </a:lnTo>
                    <a:lnTo>
                      <a:pt x="80" y="206"/>
                    </a:lnTo>
                    <a:lnTo>
                      <a:pt x="83" y="219"/>
                    </a:lnTo>
                    <a:lnTo>
                      <a:pt x="88" y="231"/>
                    </a:lnTo>
                    <a:lnTo>
                      <a:pt x="93" y="243"/>
                    </a:lnTo>
                    <a:lnTo>
                      <a:pt x="98" y="256"/>
                    </a:lnTo>
                    <a:lnTo>
                      <a:pt x="100" y="268"/>
                    </a:lnTo>
                    <a:lnTo>
                      <a:pt x="105" y="281"/>
                    </a:lnTo>
                    <a:lnTo>
                      <a:pt x="110" y="293"/>
                    </a:lnTo>
                    <a:lnTo>
                      <a:pt x="115" y="304"/>
                    </a:lnTo>
                    <a:lnTo>
                      <a:pt x="118" y="316"/>
                    </a:lnTo>
                    <a:lnTo>
                      <a:pt x="123" y="329"/>
                    </a:lnTo>
                    <a:lnTo>
                      <a:pt x="128" y="341"/>
                    </a:lnTo>
                    <a:lnTo>
                      <a:pt x="133" y="352"/>
                    </a:lnTo>
                    <a:lnTo>
                      <a:pt x="137" y="366"/>
                    </a:lnTo>
                    <a:lnTo>
                      <a:pt x="142" y="377"/>
                    </a:lnTo>
                    <a:lnTo>
                      <a:pt x="147" y="391"/>
                    </a:lnTo>
                    <a:lnTo>
                      <a:pt x="150" y="402"/>
                    </a:lnTo>
                    <a:lnTo>
                      <a:pt x="155" y="414"/>
                    </a:lnTo>
                    <a:lnTo>
                      <a:pt x="158" y="426"/>
                    </a:lnTo>
                    <a:lnTo>
                      <a:pt x="162" y="439"/>
                    </a:lnTo>
                    <a:lnTo>
                      <a:pt x="167" y="451"/>
                    </a:lnTo>
                    <a:lnTo>
                      <a:pt x="172" y="464"/>
                    </a:lnTo>
                    <a:lnTo>
                      <a:pt x="175" y="475"/>
                    </a:lnTo>
                    <a:lnTo>
                      <a:pt x="180" y="487"/>
                    </a:lnTo>
                    <a:lnTo>
                      <a:pt x="185" y="500"/>
                    </a:lnTo>
                    <a:lnTo>
                      <a:pt x="188" y="512"/>
                    </a:lnTo>
                    <a:lnTo>
                      <a:pt x="193" y="525"/>
                    </a:lnTo>
                    <a:lnTo>
                      <a:pt x="196" y="535"/>
                    </a:lnTo>
                    <a:lnTo>
                      <a:pt x="201" y="549"/>
                    </a:lnTo>
                    <a:lnTo>
                      <a:pt x="206" y="562"/>
                    </a:lnTo>
                    <a:lnTo>
                      <a:pt x="210" y="574"/>
                    </a:lnTo>
                    <a:lnTo>
                      <a:pt x="215" y="585"/>
                    </a:lnTo>
                    <a:lnTo>
                      <a:pt x="216" y="597"/>
                    </a:lnTo>
                    <a:lnTo>
                      <a:pt x="221" y="610"/>
                    </a:lnTo>
                    <a:lnTo>
                      <a:pt x="226" y="623"/>
                    </a:lnTo>
                    <a:lnTo>
                      <a:pt x="230" y="635"/>
                    </a:lnTo>
                    <a:lnTo>
                      <a:pt x="235" y="647"/>
                    </a:lnTo>
                    <a:lnTo>
                      <a:pt x="238" y="658"/>
                    </a:lnTo>
                    <a:lnTo>
                      <a:pt x="243" y="672"/>
                    </a:lnTo>
                    <a:lnTo>
                      <a:pt x="246" y="685"/>
                    </a:lnTo>
                    <a:lnTo>
                      <a:pt x="251" y="697"/>
                    </a:lnTo>
                    <a:lnTo>
                      <a:pt x="255" y="708"/>
                    </a:lnTo>
                    <a:lnTo>
                      <a:pt x="260" y="720"/>
                    </a:lnTo>
                    <a:lnTo>
                      <a:pt x="263" y="733"/>
                    </a:lnTo>
                    <a:lnTo>
                      <a:pt x="268" y="747"/>
                    </a:lnTo>
                    <a:lnTo>
                      <a:pt x="271" y="758"/>
                    </a:lnTo>
                    <a:lnTo>
                      <a:pt x="275" y="770"/>
                    </a:lnTo>
                    <a:lnTo>
                      <a:pt x="278" y="783"/>
                    </a:lnTo>
                    <a:lnTo>
                      <a:pt x="283" y="795"/>
                    </a:lnTo>
                    <a:lnTo>
                      <a:pt x="286" y="808"/>
                    </a:lnTo>
                    <a:lnTo>
                      <a:pt x="290" y="820"/>
                    </a:lnTo>
                    <a:lnTo>
                      <a:pt x="295" y="831"/>
                    </a:lnTo>
                    <a:lnTo>
                      <a:pt x="298" y="845"/>
                    </a:lnTo>
                    <a:lnTo>
                      <a:pt x="303" y="856"/>
                    </a:lnTo>
                    <a:lnTo>
                      <a:pt x="306" y="870"/>
                    </a:lnTo>
                    <a:lnTo>
                      <a:pt x="309" y="881"/>
                    </a:lnTo>
                    <a:lnTo>
                      <a:pt x="314" y="893"/>
                    </a:lnTo>
                    <a:lnTo>
                      <a:pt x="318" y="906"/>
                    </a:lnTo>
                    <a:lnTo>
                      <a:pt x="323" y="918"/>
                    </a:lnTo>
                    <a:lnTo>
                      <a:pt x="326" y="931"/>
                    </a:lnTo>
                    <a:lnTo>
                      <a:pt x="329" y="943"/>
                    </a:lnTo>
                    <a:lnTo>
                      <a:pt x="333" y="954"/>
                    </a:lnTo>
                    <a:lnTo>
                      <a:pt x="336" y="968"/>
                    </a:lnTo>
                    <a:lnTo>
                      <a:pt x="339" y="981"/>
                    </a:lnTo>
                    <a:lnTo>
                      <a:pt x="344" y="993"/>
                    </a:lnTo>
                    <a:lnTo>
                      <a:pt x="348" y="1004"/>
                    </a:lnTo>
                    <a:lnTo>
                      <a:pt x="351" y="1018"/>
                    </a:lnTo>
                    <a:lnTo>
                      <a:pt x="356" y="1029"/>
                    </a:lnTo>
                    <a:lnTo>
                      <a:pt x="359" y="1043"/>
                    </a:lnTo>
                    <a:lnTo>
                      <a:pt x="363" y="1056"/>
                    </a:lnTo>
                    <a:lnTo>
                      <a:pt x="368" y="1066"/>
                    </a:lnTo>
                    <a:lnTo>
                      <a:pt x="371" y="1079"/>
                    </a:lnTo>
                    <a:lnTo>
                      <a:pt x="374" y="1092"/>
                    </a:lnTo>
                    <a:lnTo>
                      <a:pt x="378" y="1104"/>
                    </a:lnTo>
                    <a:lnTo>
                      <a:pt x="383" y="1116"/>
                    </a:lnTo>
                    <a:lnTo>
                      <a:pt x="386" y="1129"/>
                    </a:lnTo>
                    <a:lnTo>
                      <a:pt x="389" y="1141"/>
                    </a:lnTo>
                    <a:lnTo>
                      <a:pt x="391" y="1154"/>
                    </a:lnTo>
                    <a:lnTo>
                      <a:pt x="396" y="1167"/>
                    </a:lnTo>
                    <a:lnTo>
                      <a:pt x="399" y="1177"/>
                    </a:lnTo>
                    <a:lnTo>
                      <a:pt x="403" y="1191"/>
                    </a:lnTo>
                    <a:lnTo>
                      <a:pt x="406" y="1204"/>
                    </a:lnTo>
                    <a:lnTo>
                      <a:pt x="409" y="1215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19" name="Freeform 18"/>
              <p:cNvSpPr>
                <a:spLocks/>
              </p:cNvSpPr>
              <p:nvPr/>
            </p:nvSpPr>
            <p:spPr bwMode="auto">
              <a:xfrm>
                <a:off x="4457700" y="1708150"/>
                <a:ext cx="4445" cy="13970"/>
              </a:xfrm>
              <a:custGeom>
                <a:avLst/>
                <a:gdLst>
                  <a:gd name="T0" fmla="*/ 0 w 8"/>
                  <a:gd name="T1" fmla="*/ 0 h 25"/>
                  <a:gd name="T2" fmla="*/ 5 w 8"/>
                  <a:gd name="T3" fmla="*/ 14 h 25"/>
                  <a:gd name="T4" fmla="*/ 8 w 8"/>
                  <a:gd name="T5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25">
                    <a:moveTo>
                      <a:pt x="0" y="0"/>
                    </a:moveTo>
                    <a:lnTo>
                      <a:pt x="5" y="14"/>
                    </a:lnTo>
                    <a:lnTo>
                      <a:pt x="8" y="25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cxnSp>
            <p:nvCxnSpPr>
              <p:cNvPr id="20" name="Line 16"/>
              <p:cNvCxnSpPr>
                <a:cxnSpLocks noChangeShapeType="1"/>
              </p:cNvCxnSpPr>
              <p:nvPr/>
            </p:nvCxnSpPr>
            <p:spPr bwMode="auto">
              <a:xfrm>
                <a:off x="4346575" y="237490"/>
                <a:ext cx="363220" cy="142113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Line 17"/>
              <p:cNvCxnSpPr>
                <a:cxnSpLocks noChangeShapeType="1"/>
              </p:cNvCxnSpPr>
              <p:nvPr/>
            </p:nvCxnSpPr>
            <p:spPr bwMode="auto">
              <a:xfrm flipV="1">
                <a:off x="3927475" y="237490"/>
                <a:ext cx="419100" cy="10731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Line 18"/>
              <p:cNvCxnSpPr>
                <a:cxnSpLocks noChangeShapeType="1"/>
              </p:cNvCxnSpPr>
              <p:nvPr/>
            </p:nvCxnSpPr>
            <p:spPr bwMode="auto">
              <a:xfrm flipV="1">
                <a:off x="4462145" y="1658620"/>
                <a:ext cx="247650" cy="6350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Line 19"/>
              <p:cNvCxnSpPr>
                <a:cxnSpLocks noChangeShapeType="1"/>
              </p:cNvCxnSpPr>
              <p:nvPr/>
            </p:nvCxnSpPr>
            <p:spPr bwMode="auto">
              <a:xfrm>
                <a:off x="2750185" y="2145030"/>
                <a:ext cx="10160" cy="3429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Line 20"/>
              <p:cNvCxnSpPr>
                <a:cxnSpLocks noChangeShapeType="1"/>
              </p:cNvCxnSpPr>
              <p:nvPr/>
            </p:nvCxnSpPr>
            <p:spPr bwMode="auto">
              <a:xfrm>
                <a:off x="2851150" y="2525395"/>
                <a:ext cx="10160" cy="3556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5" name="Freeform 24"/>
              <p:cNvSpPr>
                <a:spLocks/>
              </p:cNvSpPr>
              <p:nvPr/>
            </p:nvSpPr>
            <p:spPr bwMode="auto">
              <a:xfrm>
                <a:off x="2716530" y="2061210"/>
                <a:ext cx="156210" cy="591820"/>
              </a:xfrm>
              <a:custGeom>
                <a:avLst/>
                <a:gdLst>
                  <a:gd name="T0" fmla="*/ 0 w 276"/>
                  <a:gd name="T1" fmla="*/ 0 h 1043"/>
                  <a:gd name="T2" fmla="*/ 12 w 276"/>
                  <a:gd name="T3" fmla="*/ 30 h 1043"/>
                  <a:gd name="T4" fmla="*/ 23 w 276"/>
                  <a:gd name="T5" fmla="*/ 60 h 1043"/>
                  <a:gd name="T6" fmla="*/ 35 w 276"/>
                  <a:gd name="T7" fmla="*/ 92 h 1043"/>
                  <a:gd name="T8" fmla="*/ 47 w 276"/>
                  <a:gd name="T9" fmla="*/ 122 h 1043"/>
                  <a:gd name="T10" fmla="*/ 55 w 276"/>
                  <a:gd name="T11" fmla="*/ 153 h 1043"/>
                  <a:gd name="T12" fmla="*/ 67 w 276"/>
                  <a:gd name="T13" fmla="*/ 183 h 1043"/>
                  <a:gd name="T14" fmla="*/ 77 w 276"/>
                  <a:gd name="T15" fmla="*/ 215 h 1043"/>
                  <a:gd name="T16" fmla="*/ 87 w 276"/>
                  <a:gd name="T17" fmla="*/ 245 h 1043"/>
                  <a:gd name="T18" fmla="*/ 98 w 276"/>
                  <a:gd name="T19" fmla="*/ 276 h 1043"/>
                  <a:gd name="T20" fmla="*/ 108 w 276"/>
                  <a:gd name="T21" fmla="*/ 306 h 1043"/>
                  <a:gd name="T22" fmla="*/ 116 w 276"/>
                  <a:gd name="T23" fmla="*/ 336 h 1043"/>
                  <a:gd name="T24" fmla="*/ 125 w 276"/>
                  <a:gd name="T25" fmla="*/ 368 h 1043"/>
                  <a:gd name="T26" fmla="*/ 135 w 276"/>
                  <a:gd name="T27" fmla="*/ 399 h 1043"/>
                  <a:gd name="T28" fmla="*/ 143 w 276"/>
                  <a:gd name="T29" fmla="*/ 431 h 1043"/>
                  <a:gd name="T30" fmla="*/ 153 w 276"/>
                  <a:gd name="T31" fmla="*/ 461 h 1043"/>
                  <a:gd name="T32" fmla="*/ 161 w 276"/>
                  <a:gd name="T33" fmla="*/ 493 h 1043"/>
                  <a:gd name="T34" fmla="*/ 170 w 276"/>
                  <a:gd name="T35" fmla="*/ 524 h 1043"/>
                  <a:gd name="T36" fmla="*/ 176 w 276"/>
                  <a:gd name="T37" fmla="*/ 556 h 1043"/>
                  <a:gd name="T38" fmla="*/ 185 w 276"/>
                  <a:gd name="T39" fmla="*/ 586 h 1043"/>
                  <a:gd name="T40" fmla="*/ 193 w 276"/>
                  <a:gd name="T41" fmla="*/ 619 h 1043"/>
                  <a:gd name="T42" fmla="*/ 200 w 276"/>
                  <a:gd name="T43" fmla="*/ 649 h 1043"/>
                  <a:gd name="T44" fmla="*/ 208 w 276"/>
                  <a:gd name="T45" fmla="*/ 682 h 1043"/>
                  <a:gd name="T46" fmla="*/ 215 w 276"/>
                  <a:gd name="T47" fmla="*/ 712 h 1043"/>
                  <a:gd name="T48" fmla="*/ 221 w 276"/>
                  <a:gd name="T49" fmla="*/ 745 h 1043"/>
                  <a:gd name="T50" fmla="*/ 229 w 276"/>
                  <a:gd name="T51" fmla="*/ 777 h 1043"/>
                  <a:gd name="T52" fmla="*/ 234 w 276"/>
                  <a:gd name="T53" fmla="*/ 807 h 1043"/>
                  <a:gd name="T54" fmla="*/ 239 w 276"/>
                  <a:gd name="T55" fmla="*/ 840 h 1043"/>
                  <a:gd name="T56" fmla="*/ 246 w 276"/>
                  <a:gd name="T57" fmla="*/ 872 h 1043"/>
                  <a:gd name="T58" fmla="*/ 253 w 276"/>
                  <a:gd name="T59" fmla="*/ 903 h 1043"/>
                  <a:gd name="T60" fmla="*/ 258 w 276"/>
                  <a:gd name="T61" fmla="*/ 935 h 1043"/>
                  <a:gd name="T62" fmla="*/ 263 w 276"/>
                  <a:gd name="T63" fmla="*/ 968 h 1043"/>
                  <a:gd name="T64" fmla="*/ 269 w 276"/>
                  <a:gd name="T65" fmla="*/ 1000 h 1043"/>
                  <a:gd name="T66" fmla="*/ 274 w 276"/>
                  <a:gd name="T67" fmla="*/ 1033 h 1043"/>
                  <a:gd name="T68" fmla="*/ 276 w 276"/>
                  <a:gd name="T69" fmla="*/ 1043 h 10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76" h="1043">
                    <a:moveTo>
                      <a:pt x="0" y="0"/>
                    </a:moveTo>
                    <a:lnTo>
                      <a:pt x="12" y="30"/>
                    </a:lnTo>
                    <a:lnTo>
                      <a:pt x="23" y="60"/>
                    </a:lnTo>
                    <a:lnTo>
                      <a:pt x="35" y="92"/>
                    </a:lnTo>
                    <a:lnTo>
                      <a:pt x="47" y="122"/>
                    </a:lnTo>
                    <a:lnTo>
                      <a:pt x="55" y="153"/>
                    </a:lnTo>
                    <a:lnTo>
                      <a:pt x="67" y="183"/>
                    </a:lnTo>
                    <a:lnTo>
                      <a:pt x="77" y="215"/>
                    </a:lnTo>
                    <a:lnTo>
                      <a:pt x="87" y="245"/>
                    </a:lnTo>
                    <a:lnTo>
                      <a:pt x="98" y="276"/>
                    </a:lnTo>
                    <a:lnTo>
                      <a:pt x="108" y="306"/>
                    </a:lnTo>
                    <a:lnTo>
                      <a:pt x="116" y="336"/>
                    </a:lnTo>
                    <a:lnTo>
                      <a:pt x="125" y="368"/>
                    </a:lnTo>
                    <a:lnTo>
                      <a:pt x="135" y="399"/>
                    </a:lnTo>
                    <a:lnTo>
                      <a:pt x="143" y="431"/>
                    </a:lnTo>
                    <a:lnTo>
                      <a:pt x="153" y="461"/>
                    </a:lnTo>
                    <a:lnTo>
                      <a:pt x="161" y="493"/>
                    </a:lnTo>
                    <a:lnTo>
                      <a:pt x="170" y="524"/>
                    </a:lnTo>
                    <a:lnTo>
                      <a:pt x="176" y="556"/>
                    </a:lnTo>
                    <a:lnTo>
                      <a:pt x="185" y="586"/>
                    </a:lnTo>
                    <a:lnTo>
                      <a:pt x="193" y="619"/>
                    </a:lnTo>
                    <a:lnTo>
                      <a:pt x="200" y="649"/>
                    </a:lnTo>
                    <a:lnTo>
                      <a:pt x="208" y="682"/>
                    </a:lnTo>
                    <a:lnTo>
                      <a:pt x="215" y="712"/>
                    </a:lnTo>
                    <a:lnTo>
                      <a:pt x="221" y="745"/>
                    </a:lnTo>
                    <a:lnTo>
                      <a:pt x="229" y="777"/>
                    </a:lnTo>
                    <a:lnTo>
                      <a:pt x="234" y="807"/>
                    </a:lnTo>
                    <a:lnTo>
                      <a:pt x="239" y="840"/>
                    </a:lnTo>
                    <a:lnTo>
                      <a:pt x="246" y="872"/>
                    </a:lnTo>
                    <a:lnTo>
                      <a:pt x="253" y="903"/>
                    </a:lnTo>
                    <a:lnTo>
                      <a:pt x="258" y="935"/>
                    </a:lnTo>
                    <a:lnTo>
                      <a:pt x="263" y="968"/>
                    </a:lnTo>
                    <a:lnTo>
                      <a:pt x="269" y="1000"/>
                    </a:lnTo>
                    <a:lnTo>
                      <a:pt x="274" y="1033"/>
                    </a:lnTo>
                    <a:lnTo>
                      <a:pt x="276" y="1043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cxnSp>
            <p:nvCxnSpPr>
              <p:cNvPr id="26" name="Line 22"/>
              <p:cNvCxnSpPr>
                <a:cxnSpLocks noChangeShapeType="1"/>
              </p:cNvCxnSpPr>
              <p:nvPr/>
            </p:nvCxnSpPr>
            <p:spPr bwMode="auto">
              <a:xfrm>
                <a:off x="2557145" y="2102485"/>
                <a:ext cx="155575" cy="59245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7" name="Line 23"/>
              <p:cNvCxnSpPr>
                <a:cxnSpLocks noChangeShapeType="1"/>
              </p:cNvCxnSpPr>
              <p:nvPr/>
            </p:nvCxnSpPr>
            <p:spPr bwMode="auto">
              <a:xfrm flipH="1">
                <a:off x="2557145" y="2061210"/>
                <a:ext cx="159385" cy="4127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8" name="Line 24"/>
              <p:cNvCxnSpPr>
                <a:cxnSpLocks noChangeShapeType="1"/>
              </p:cNvCxnSpPr>
              <p:nvPr/>
            </p:nvCxnSpPr>
            <p:spPr bwMode="auto">
              <a:xfrm flipH="1">
                <a:off x="2712720" y="2653030"/>
                <a:ext cx="160020" cy="4191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9" name="Freeform 28"/>
              <p:cNvSpPr>
                <a:spLocks/>
              </p:cNvSpPr>
              <p:nvPr/>
            </p:nvSpPr>
            <p:spPr bwMode="auto">
              <a:xfrm>
                <a:off x="2760345" y="2179320"/>
                <a:ext cx="90805" cy="346075"/>
              </a:xfrm>
              <a:custGeom>
                <a:avLst/>
                <a:gdLst>
                  <a:gd name="T0" fmla="*/ 2 w 161"/>
                  <a:gd name="T1" fmla="*/ 2 h 608"/>
                  <a:gd name="T2" fmla="*/ 4 w 161"/>
                  <a:gd name="T3" fmla="*/ 10 h 608"/>
                  <a:gd name="T4" fmla="*/ 9 w 161"/>
                  <a:gd name="T5" fmla="*/ 28 h 608"/>
                  <a:gd name="T6" fmla="*/ 15 w 161"/>
                  <a:gd name="T7" fmla="*/ 55 h 608"/>
                  <a:gd name="T8" fmla="*/ 25 w 161"/>
                  <a:gd name="T9" fmla="*/ 88 h 608"/>
                  <a:gd name="T10" fmla="*/ 35 w 161"/>
                  <a:gd name="T11" fmla="*/ 128 h 608"/>
                  <a:gd name="T12" fmla="*/ 47 w 161"/>
                  <a:gd name="T13" fmla="*/ 176 h 608"/>
                  <a:gd name="T14" fmla="*/ 60 w 161"/>
                  <a:gd name="T15" fmla="*/ 226 h 608"/>
                  <a:gd name="T16" fmla="*/ 75 w 161"/>
                  <a:gd name="T17" fmla="*/ 278 h 608"/>
                  <a:gd name="T18" fmla="*/ 88 w 161"/>
                  <a:gd name="T19" fmla="*/ 331 h 608"/>
                  <a:gd name="T20" fmla="*/ 102 w 161"/>
                  <a:gd name="T21" fmla="*/ 382 h 608"/>
                  <a:gd name="T22" fmla="*/ 115 w 161"/>
                  <a:gd name="T23" fmla="*/ 432 h 608"/>
                  <a:gd name="T24" fmla="*/ 128 w 161"/>
                  <a:gd name="T25" fmla="*/ 479 h 608"/>
                  <a:gd name="T26" fmla="*/ 138 w 161"/>
                  <a:gd name="T27" fmla="*/ 520 h 608"/>
                  <a:gd name="T28" fmla="*/ 148 w 161"/>
                  <a:gd name="T29" fmla="*/ 554 h 608"/>
                  <a:gd name="T30" fmla="*/ 153 w 161"/>
                  <a:gd name="T31" fmla="*/ 580 h 608"/>
                  <a:gd name="T32" fmla="*/ 158 w 161"/>
                  <a:gd name="T33" fmla="*/ 597 h 608"/>
                  <a:gd name="T34" fmla="*/ 161 w 161"/>
                  <a:gd name="T35" fmla="*/ 607 h 608"/>
                  <a:gd name="T36" fmla="*/ 161 w 161"/>
                  <a:gd name="T37" fmla="*/ 607 h 608"/>
                  <a:gd name="T38" fmla="*/ 158 w 161"/>
                  <a:gd name="T39" fmla="*/ 597 h 608"/>
                  <a:gd name="T40" fmla="*/ 153 w 161"/>
                  <a:gd name="T41" fmla="*/ 580 h 608"/>
                  <a:gd name="T42" fmla="*/ 148 w 161"/>
                  <a:gd name="T43" fmla="*/ 554 h 608"/>
                  <a:gd name="T44" fmla="*/ 138 w 161"/>
                  <a:gd name="T45" fmla="*/ 520 h 608"/>
                  <a:gd name="T46" fmla="*/ 128 w 161"/>
                  <a:gd name="T47" fmla="*/ 479 h 608"/>
                  <a:gd name="T48" fmla="*/ 115 w 161"/>
                  <a:gd name="T49" fmla="*/ 432 h 608"/>
                  <a:gd name="T50" fmla="*/ 102 w 161"/>
                  <a:gd name="T51" fmla="*/ 382 h 608"/>
                  <a:gd name="T52" fmla="*/ 88 w 161"/>
                  <a:gd name="T53" fmla="*/ 331 h 608"/>
                  <a:gd name="T54" fmla="*/ 75 w 161"/>
                  <a:gd name="T55" fmla="*/ 278 h 608"/>
                  <a:gd name="T56" fmla="*/ 60 w 161"/>
                  <a:gd name="T57" fmla="*/ 226 h 608"/>
                  <a:gd name="T58" fmla="*/ 47 w 161"/>
                  <a:gd name="T59" fmla="*/ 176 h 608"/>
                  <a:gd name="T60" fmla="*/ 35 w 161"/>
                  <a:gd name="T61" fmla="*/ 128 h 608"/>
                  <a:gd name="T62" fmla="*/ 25 w 161"/>
                  <a:gd name="T63" fmla="*/ 88 h 608"/>
                  <a:gd name="T64" fmla="*/ 15 w 161"/>
                  <a:gd name="T65" fmla="*/ 55 h 608"/>
                  <a:gd name="T66" fmla="*/ 9 w 161"/>
                  <a:gd name="T67" fmla="*/ 28 h 608"/>
                  <a:gd name="T68" fmla="*/ 4 w 161"/>
                  <a:gd name="T69" fmla="*/ 10 h 608"/>
                  <a:gd name="T70" fmla="*/ 2 w 161"/>
                  <a:gd name="T71" fmla="*/ 2 h 6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61" h="608">
                    <a:moveTo>
                      <a:pt x="0" y="0"/>
                    </a:moveTo>
                    <a:lnTo>
                      <a:pt x="2" y="2"/>
                    </a:lnTo>
                    <a:lnTo>
                      <a:pt x="2" y="5"/>
                    </a:lnTo>
                    <a:lnTo>
                      <a:pt x="4" y="10"/>
                    </a:lnTo>
                    <a:lnTo>
                      <a:pt x="5" y="17"/>
                    </a:lnTo>
                    <a:lnTo>
                      <a:pt x="9" y="28"/>
                    </a:lnTo>
                    <a:lnTo>
                      <a:pt x="12" y="40"/>
                    </a:lnTo>
                    <a:lnTo>
                      <a:pt x="15" y="55"/>
                    </a:lnTo>
                    <a:lnTo>
                      <a:pt x="20" y="70"/>
                    </a:lnTo>
                    <a:lnTo>
                      <a:pt x="25" y="88"/>
                    </a:lnTo>
                    <a:lnTo>
                      <a:pt x="30" y="108"/>
                    </a:lnTo>
                    <a:lnTo>
                      <a:pt x="35" y="128"/>
                    </a:lnTo>
                    <a:lnTo>
                      <a:pt x="40" y="151"/>
                    </a:lnTo>
                    <a:lnTo>
                      <a:pt x="47" y="176"/>
                    </a:lnTo>
                    <a:lnTo>
                      <a:pt x="53" y="199"/>
                    </a:lnTo>
                    <a:lnTo>
                      <a:pt x="60" y="226"/>
                    </a:lnTo>
                    <a:lnTo>
                      <a:pt x="67" y="251"/>
                    </a:lnTo>
                    <a:lnTo>
                      <a:pt x="75" y="278"/>
                    </a:lnTo>
                    <a:lnTo>
                      <a:pt x="82" y="303"/>
                    </a:lnTo>
                    <a:lnTo>
                      <a:pt x="88" y="331"/>
                    </a:lnTo>
                    <a:lnTo>
                      <a:pt x="95" y="357"/>
                    </a:lnTo>
                    <a:lnTo>
                      <a:pt x="102" y="382"/>
                    </a:lnTo>
                    <a:lnTo>
                      <a:pt x="108" y="409"/>
                    </a:lnTo>
                    <a:lnTo>
                      <a:pt x="115" y="432"/>
                    </a:lnTo>
                    <a:lnTo>
                      <a:pt x="122" y="457"/>
                    </a:lnTo>
                    <a:lnTo>
                      <a:pt x="128" y="479"/>
                    </a:lnTo>
                    <a:lnTo>
                      <a:pt x="133" y="500"/>
                    </a:lnTo>
                    <a:lnTo>
                      <a:pt x="138" y="520"/>
                    </a:lnTo>
                    <a:lnTo>
                      <a:pt x="143" y="539"/>
                    </a:lnTo>
                    <a:lnTo>
                      <a:pt x="148" y="554"/>
                    </a:lnTo>
                    <a:lnTo>
                      <a:pt x="151" y="569"/>
                    </a:lnTo>
                    <a:lnTo>
                      <a:pt x="153" y="580"/>
                    </a:lnTo>
                    <a:lnTo>
                      <a:pt x="156" y="590"/>
                    </a:lnTo>
                    <a:lnTo>
                      <a:pt x="158" y="597"/>
                    </a:lnTo>
                    <a:lnTo>
                      <a:pt x="160" y="604"/>
                    </a:lnTo>
                    <a:lnTo>
                      <a:pt x="161" y="607"/>
                    </a:lnTo>
                    <a:lnTo>
                      <a:pt x="161" y="608"/>
                    </a:lnTo>
                    <a:lnTo>
                      <a:pt x="161" y="607"/>
                    </a:lnTo>
                    <a:lnTo>
                      <a:pt x="160" y="604"/>
                    </a:lnTo>
                    <a:lnTo>
                      <a:pt x="158" y="597"/>
                    </a:lnTo>
                    <a:lnTo>
                      <a:pt x="156" y="590"/>
                    </a:lnTo>
                    <a:lnTo>
                      <a:pt x="153" y="580"/>
                    </a:lnTo>
                    <a:lnTo>
                      <a:pt x="151" y="569"/>
                    </a:lnTo>
                    <a:lnTo>
                      <a:pt x="148" y="554"/>
                    </a:lnTo>
                    <a:lnTo>
                      <a:pt x="143" y="539"/>
                    </a:lnTo>
                    <a:lnTo>
                      <a:pt x="138" y="520"/>
                    </a:lnTo>
                    <a:lnTo>
                      <a:pt x="133" y="500"/>
                    </a:lnTo>
                    <a:lnTo>
                      <a:pt x="128" y="479"/>
                    </a:lnTo>
                    <a:lnTo>
                      <a:pt x="122" y="457"/>
                    </a:lnTo>
                    <a:lnTo>
                      <a:pt x="115" y="432"/>
                    </a:lnTo>
                    <a:lnTo>
                      <a:pt x="108" y="409"/>
                    </a:lnTo>
                    <a:lnTo>
                      <a:pt x="102" y="382"/>
                    </a:lnTo>
                    <a:lnTo>
                      <a:pt x="95" y="357"/>
                    </a:lnTo>
                    <a:lnTo>
                      <a:pt x="88" y="331"/>
                    </a:lnTo>
                    <a:lnTo>
                      <a:pt x="82" y="303"/>
                    </a:lnTo>
                    <a:lnTo>
                      <a:pt x="75" y="278"/>
                    </a:lnTo>
                    <a:lnTo>
                      <a:pt x="67" y="251"/>
                    </a:lnTo>
                    <a:lnTo>
                      <a:pt x="60" y="226"/>
                    </a:lnTo>
                    <a:lnTo>
                      <a:pt x="53" y="199"/>
                    </a:lnTo>
                    <a:lnTo>
                      <a:pt x="47" y="176"/>
                    </a:lnTo>
                    <a:lnTo>
                      <a:pt x="40" y="151"/>
                    </a:lnTo>
                    <a:lnTo>
                      <a:pt x="35" y="128"/>
                    </a:lnTo>
                    <a:lnTo>
                      <a:pt x="30" y="108"/>
                    </a:lnTo>
                    <a:lnTo>
                      <a:pt x="25" y="88"/>
                    </a:lnTo>
                    <a:lnTo>
                      <a:pt x="20" y="70"/>
                    </a:lnTo>
                    <a:lnTo>
                      <a:pt x="15" y="55"/>
                    </a:lnTo>
                    <a:lnTo>
                      <a:pt x="12" y="40"/>
                    </a:lnTo>
                    <a:lnTo>
                      <a:pt x="9" y="28"/>
                    </a:lnTo>
                    <a:lnTo>
                      <a:pt x="5" y="17"/>
                    </a:lnTo>
                    <a:lnTo>
                      <a:pt x="4" y="10"/>
                    </a:lnTo>
                    <a:lnTo>
                      <a:pt x="2" y="5"/>
                    </a:lnTo>
                    <a:lnTo>
                      <a:pt x="2" y="2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30" name="Freeform 29"/>
              <p:cNvSpPr>
                <a:spLocks/>
              </p:cNvSpPr>
              <p:nvPr/>
            </p:nvSpPr>
            <p:spPr bwMode="auto">
              <a:xfrm>
                <a:off x="4667885" y="2179320"/>
                <a:ext cx="56515" cy="566420"/>
              </a:xfrm>
              <a:custGeom>
                <a:avLst/>
                <a:gdLst>
                  <a:gd name="T0" fmla="*/ 1 w 100"/>
                  <a:gd name="T1" fmla="*/ 10 h 1000"/>
                  <a:gd name="T2" fmla="*/ 5 w 100"/>
                  <a:gd name="T3" fmla="*/ 28 h 1000"/>
                  <a:gd name="T4" fmla="*/ 8 w 100"/>
                  <a:gd name="T5" fmla="*/ 48 h 1000"/>
                  <a:gd name="T6" fmla="*/ 11 w 100"/>
                  <a:gd name="T7" fmla="*/ 70 h 1000"/>
                  <a:gd name="T8" fmla="*/ 15 w 100"/>
                  <a:gd name="T9" fmla="*/ 88 h 1000"/>
                  <a:gd name="T10" fmla="*/ 18 w 100"/>
                  <a:gd name="T11" fmla="*/ 108 h 1000"/>
                  <a:gd name="T12" fmla="*/ 21 w 100"/>
                  <a:gd name="T13" fmla="*/ 128 h 1000"/>
                  <a:gd name="T14" fmla="*/ 23 w 100"/>
                  <a:gd name="T15" fmla="*/ 148 h 1000"/>
                  <a:gd name="T16" fmla="*/ 26 w 100"/>
                  <a:gd name="T17" fmla="*/ 168 h 1000"/>
                  <a:gd name="T18" fmla="*/ 30 w 100"/>
                  <a:gd name="T19" fmla="*/ 188 h 1000"/>
                  <a:gd name="T20" fmla="*/ 31 w 100"/>
                  <a:gd name="T21" fmla="*/ 208 h 1000"/>
                  <a:gd name="T22" fmla="*/ 35 w 100"/>
                  <a:gd name="T23" fmla="*/ 228 h 1000"/>
                  <a:gd name="T24" fmla="*/ 38 w 100"/>
                  <a:gd name="T25" fmla="*/ 248 h 1000"/>
                  <a:gd name="T26" fmla="*/ 40 w 100"/>
                  <a:gd name="T27" fmla="*/ 268 h 1000"/>
                  <a:gd name="T28" fmla="*/ 43 w 100"/>
                  <a:gd name="T29" fmla="*/ 288 h 1000"/>
                  <a:gd name="T30" fmla="*/ 46 w 100"/>
                  <a:gd name="T31" fmla="*/ 308 h 1000"/>
                  <a:gd name="T32" fmla="*/ 48 w 100"/>
                  <a:gd name="T33" fmla="*/ 328 h 1000"/>
                  <a:gd name="T34" fmla="*/ 51 w 100"/>
                  <a:gd name="T35" fmla="*/ 349 h 1000"/>
                  <a:gd name="T36" fmla="*/ 53 w 100"/>
                  <a:gd name="T37" fmla="*/ 368 h 1000"/>
                  <a:gd name="T38" fmla="*/ 56 w 100"/>
                  <a:gd name="T39" fmla="*/ 388 h 1000"/>
                  <a:gd name="T40" fmla="*/ 58 w 100"/>
                  <a:gd name="T41" fmla="*/ 409 h 1000"/>
                  <a:gd name="T42" fmla="*/ 60 w 100"/>
                  <a:gd name="T43" fmla="*/ 428 h 1000"/>
                  <a:gd name="T44" fmla="*/ 63 w 100"/>
                  <a:gd name="T45" fmla="*/ 449 h 1000"/>
                  <a:gd name="T46" fmla="*/ 65 w 100"/>
                  <a:gd name="T47" fmla="*/ 469 h 1000"/>
                  <a:gd name="T48" fmla="*/ 66 w 100"/>
                  <a:gd name="T49" fmla="*/ 489 h 1000"/>
                  <a:gd name="T50" fmla="*/ 70 w 100"/>
                  <a:gd name="T51" fmla="*/ 509 h 1000"/>
                  <a:gd name="T52" fmla="*/ 71 w 100"/>
                  <a:gd name="T53" fmla="*/ 531 h 1000"/>
                  <a:gd name="T54" fmla="*/ 73 w 100"/>
                  <a:gd name="T55" fmla="*/ 549 h 1000"/>
                  <a:gd name="T56" fmla="*/ 75 w 100"/>
                  <a:gd name="T57" fmla="*/ 571 h 1000"/>
                  <a:gd name="T58" fmla="*/ 76 w 100"/>
                  <a:gd name="T59" fmla="*/ 591 h 1000"/>
                  <a:gd name="T60" fmla="*/ 78 w 100"/>
                  <a:gd name="T61" fmla="*/ 610 h 1000"/>
                  <a:gd name="T62" fmla="*/ 80 w 100"/>
                  <a:gd name="T63" fmla="*/ 630 h 1000"/>
                  <a:gd name="T64" fmla="*/ 81 w 100"/>
                  <a:gd name="T65" fmla="*/ 652 h 1000"/>
                  <a:gd name="T66" fmla="*/ 81 w 100"/>
                  <a:gd name="T67" fmla="*/ 670 h 1000"/>
                  <a:gd name="T68" fmla="*/ 83 w 100"/>
                  <a:gd name="T69" fmla="*/ 692 h 1000"/>
                  <a:gd name="T70" fmla="*/ 85 w 100"/>
                  <a:gd name="T71" fmla="*/ 714 h 1000"/>
                  <a:gd name="T72" fmla="*/ 86 w 100"/>
                  <a:gd name="T73" fmla="*/ 732 h 1000"/>
                  <a:gd name="T74" fmla="*/ 88 w 100"/>
                  <a:gd name="T75" fmla="*/ 754 h 1000"/>
                  <a:gd name="T76" fmla="*/ 90 w 100"/>
                  <a:gd name="T77" fmla="*/ 775 h 1000"/>
                  <a:gd name="T78" fmla="*/ 90 w 100"/>
                  <a:gd name="T79" fmla="*/ 793 h 1000"/>
                  <a:gd name="T80" fmla="*/ 91 w 100"/>
                  <a:gd name="T81" fmla="*/ 815 h 1000"/>
                  <a:gd name="T82" fmla="*/ 93 w 100"/>
                  <a:gd name="T83" fmla="*/ 835 h 1000"/>
                  <a:gd name="T84" fmla="*/ 93 w 100"/>
                  <a:gd name="T85" fmla="*/ 855 h 1000"/>
                  <a:gd name="T86" fmla="*/ 95 w 100"/>
                  <a:gd name="T87" fmla="*/ 877 h 1000"/>
                  <a:gd name="T88" fmla="*/ 96 w 100"/>
                  <a:gd name="T89" fmla="*/ 895 h 1000"/>
                  <a:gd name="T90" fmla="*/ 96 w 100"/>
                  <a:gd name="T91" fmla="*/ 916 h 1000"/>
                  <a:gd name="T92" fmla="*/ 98 w 100"/>
                  <a:gd name="T93" fmla="*/ 938 h 1000"/>
                  <a:gd name="T94" fmla="*/ 98 w 100"/>
                  <a:gd name="T95" fmla="*/ 958 h 1000"/>
                  <a:gd name="T96" fmla="*/ 98 w 100"/>
                  <a:gd name="T97" fmla="*/ 978 h 1000"/>
                  <a:gd name="T98" fmla="*/ 100 w 100"/>
                  <a:gd name="T99" fmla="*/ 1000 h 1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00" h="1000">
                    <a:moveTo>
                      <a:pt x="0" y="0"/>
                    </a:moveTo>
                    <a:lnTo>
                      <a:pt x="1" y="10"/>
                    </a:lnTo>
                    <a:lnTo>
                      <a:pt x="3" y="19"/>
                    </a:lnTo>
                    <a:lnTo>
                      <a:pt x="5" y="28"/>
                    </a:lnTo>
                    <a:lnTo>
                      <a:pt x="6" y="38"/>
                    </a:lnTo>
                    <a:lnTo>
                      <a:pt x="8" y="48"/>
                    </a:lnTo>
                    <a:lnTo>
                      <a:pt x="10" y="58"/>
                    </a:lnTo>
                    <a:lnTo>
                      <a:pt x="11" y="70"/>
                    </a:lnTo>
                    <a:lnTo>
                      <a:pt x="13" y="78"/>
                    </a:lnTo>
                    <a:lnTo>
                      <a:pt x="15" y="88"/>
                    </a:lnTo>
                    <a:lnTo>
                      <a:pt x="16" y="98"/>
                    </a:lnTo>
                    <a:lnTo>
                      <a:pt x="18" y="108"/>
                    </a:lnTo>
                    <a:lnTo>
                      <a:pt x="20" y="118"/>
                    </a:lnTo>
                    <a:lnTo>
                      <a:pt x="21" y="128"/>
                    </a:lnTo>
                    <a:lnTo>
                      <a:pt x="23" y="138"/>
                    </a:lnTo>
                    <a:lnTo>
                      <a:pt x="23" y="148"/>
                    </a:lnTo>
                    <a:lnTo>
                      <a:pt x="25" y="158"/>
                    </a:lnTo>
                    <a:lnTo>
                      <a:pt x="26" y="168"/>
                    </a:lnTo>
                    <a:lnTo>
                      <a:pt x="28" y="178"/>
                    </a:lnTo>
                    <a:lnTo>
                      <a:pt x="30" y="188"/>
                    </a:lnTo>
                    <a:lnTo>
                      <a:pt x="30" y="198"/>
                    </a:lnTo>
                    <a:lnTo>
                      <a:pt x="31" y="208"/>
                    </a:lnTo>
                    <a:lnTo>
                      <a:pt x="33" y="218"/>
                    </a:lnTo>
                    <a:lnTo>
                      <a:pt x="35" y="228"/>
                    </a:lnTo>
                    <a:lnTo>
                      <a:pt x="36" y="238"/>
                    </a:lnTo>
                    <a:lnTo>
                      <a:pt x="38" y="248"/>
                    </a:lnTo>
                    <a:lnTo>
                      <a:pt x="40" y="258"/>
                    </a:lnTo>
                    <a:lnTo>
                      <a:pt x="40" y="268"/>
                    </a:lnTo>
                    <a:lnTo>
                      <a:pt x="41" y="278"/>
                    </a:lnTo>
                    <a:lnTo>
                      <a:pt x="43" y="288"/>
                    </a:lnTo>
                    <a:lnTo>
                      <a:pt x="45" y="298"/>
                    </a:lnTo>
                    <a:lnTo>
                      <a:pt x="46" y="308"/>
                    </a:lnTo>
                    <a:lnTo>
                      <a:pt x="46" y="318"/>
                    </a:lnTo>
                    <a:lnTo>
                      <a:pt x="48" y="328"/>
                    </a:lnTo>
                    <a:lnTo>
                      <a:pt x="50" y="338"/>
                    </a:lnTo>
                    <a:lnTo>
                      <a:pt x="51" y="349"/>
                    </a:lnTo>
                    <a:lnTo>
                      <a:pt x="51" y="359"/>
                    </a:lnTo>
                    <a:lnTo>
                      <a:pt x="53" y="368"/>
                    </a:lnTo>
                    <a:lnTo>
                      <a:pt x="55" y="378"/>
                    </a:lnTo>
                    <a:lnTo>
                      <a:pt x="56" y="388"/>
                    </a:lnTo>
                    <a:lnTo>
                      <a:pt x="56" y="399"/>
                    </a:lnTo>
                    <a:lnTo>
                      <a:pt x="58" y="409"/>
                    </a:lnTo>
                    <a:lnTo>
                      <a:pt x="60" y="419"/>
                    </a:lnTo>
                    <a:lnTo>
                      <a:pt x="60" y="428"/>
                    </a:lnTo>
                    <a:lnTo>
                      <a:pt x="61" y="439"/>
                    </a:lnTo>
                    <a:lnTo>
                      <a:pt x="63" y="449"/>
                    </a:lnTo>
                    <a:lnTo>
                      <a:pt x="63" y="459"/>
                    </a:lnTo>
                    <a:lnTo>
                      <a:pt x="65" y="469"/>
                    </a:lnTo>
                    <a:lnTo>
                      <a:pt x="66" y="479"/>
                    </a:lnTo>
                    <a:lnTo>
                      <a:pt x="66" y="489"/>
                    </a:lnTo>
                    <a:lnTo>
                      <a:pt x="68" y="499"/>
                    </a:lnTo>
                    <a:lnTo>
                      <a:pt x="70" y="509"/>
                    </a:lnTo>
                    <a:lnTo>
                      <a:pt x="70" y="519"/>
                    </a:lnTo>
                    <a:lnTo>
                      <a:pt x="71" y="531"/>
                    </a:lnTo>
                    <a:lnTo>
                      <a:pt x="71" y="541"/>
                    </a:lnTo>
                    <a:lnTo>
                      <a:pt x="73" y="549"/>
                    </a:lnTo>
                    <a:lnTo>
                      <a:pt x="75" y="559"/>
                    </a:lnTo>
                    <a:lnTo>
                      <a:pt x="75" y="571"/>
                    </a:lnTo>
                    <a:lnTo>
                      <a:pt x="76" y="581"/>
                    </a:lnTo>
                    <a:lnTo>
                      <a:pt x="76" y="591"/>
                    </a:lnTo>
                    <a:lnTo>
                      <a:pt x="78" y="601"/>
                    </a:lnTo>
                    <a:lnTo>
                      <a:pt x="78" y="610"/>
                    </a:lnTo>
                    <a:lnTo>
                      <a:pt x="80" y="620"/>
                    </a:lnTo>
                    <a:lnTo>
                      <a:pt x="80" y="630"/>
                    </a:lnTo>
                    <a:lnTo>
                      <a:pt x="81" y="642"/>
                    </a:lnTo>
                    <a:lnTo>
                      <a:pt x="81" y="652"/>
                    </a:lnTo>
                    <a:lnTo>
                      <a:pt x="81" y="660"/>
                    </a:lnTo>
                    <a:lnTo>
                      <a:pt x="81" y="670"/>
                    </a:lnTo>
                    <a:lnTo>
                      <a:pt x="83" y="682"/>
                    </a:lnTo>
                    <a:lnTo>
                      <a:pt x="83" y="692"/>
                    </a:lnTo>
                    <a:lnTo>
                      <a:pt x="85" y="702"/>
                    </a:lnTo>
                    <a:lnTo>
                      <a:pt x="85" y="714"/>
                    </a:lnTo>
                    <a:lnTo>
                      <a:pt x="86" y="722"/>
                    </a:lnTo>
                    <a:lnTo>
                      <a:pt x="86" y="732"/>
                    </a:lnTo>
                    <a:lnTo>
                      <a:pt x="86" y="744"/>
                    </a:lnTo>
                    <a:lnTo>
                      <a:pt x="88" y="754"/>
                    </a:lnTo>
                    <a:lnTo>
                      <a:pt x="88" y="763"/>
                    </a:lnTo>
                    <a:lnTo>
                      <a:pt x="90" y="775"/>
                    </a:lnTo>
                    <a:lnTo>
                      <a:pt x="90" y="783"/>
                    </a:lnTo>
                    <a:lnTo>
                      <a:pt x="90" y="793"/>
                    </a:lnTo>
                    <a:lnTo>
                      <a:pt x="91" y="803"/>
                    </a:lnTo>
                    <a:lnTo>
                      <a:pt x="91" y="815"/>
                    </a:lnTo>
                    <a:lnTo>
                      <a:pt x="91" y="825"/>
                    </a:lnTo>
                    <a:lnTo>
                      <a:pt x="93" y="835"/>
                    </a:lnTo>
                    <a:lnTo>
                      <a:pt x="93" y="845"/>
                    </a:lnTo>
                    <a:lnTo>
                      <a:pt x="93" y="855"/>
                    </a:lnTo>
                    <a:lnTo>
                      <a:pt x="95" y="865"/>
                    </a:lnTo>
                    <a:lnTo>
                      <a:pt x="95" y="877"/>
                    </a:lnTo>
                    <a:lnTo>
                      <a:pt x="95" y="887"/>
                    </a:lnTo>
                    <a:lnTo>
                      <a:pt x="96" y="895"/>
                    </a:lnTo>
                    <a:lnTo>
                      <a:pt x="96" y="906"/>
                    </a:lnTo>
                    <a:lnTo>
                      <a:pt x="96" y="916"/>
                    </a:lnTo>
                    <a:lnTo>
                      <a:pt x="96" y="926"/>
                    </a:lnTo>
                    <a:lnTo>
                      <a:pt x="98" y="938"/>
                    </a:lnTo>
                    <a:lnTo>
                      <a:pt x="98" y="948"/>
                    </a:lnTo>
                    <a:lnTo>
                      <a:pt x="98" y="958"/>
                    </a:lnTo>
                    <a:lnTo>
                      <a:pt x="98" y="968"/>
                    </a:lnTo>
                    <a:lnTo>
                      <a:pt x="98" y="978"/>
                    </a:lnTo>
                    <a:lnTo>
                      <a:pt x="100" y="990"/>
                    </a:lnTo>
                    <a:lnTo>
                      <a:pt x="100" y="100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31" name="Freeform 30"/>
              <p:cNvSpPr>
                <a:spLocks/>
              </p:cNvSpPr>
              <p:nvPr/>
            </p:nvSpPr>
            <p:spPr bwMode="auto">
              <a:xfrm>
                <a:off x="4697095" y="2745740"/>
                <a:ext cx="28575" cy="591185"/>
              </a:xfrm>
              <a:custGeom>
                <a:avLst/>
                <a:gdLst>
                  <a:gd name="T0" fmla="*/ 47 w 50"/>
                  <a:gd name="T1" fmla="*/ 10 h 1041"/>
                  <a:gd name="T2" fmla="*/ 47 w 50"/>
                  <a:gd name="T3" fmla="*/ 30 h 1041"/>
                  <a:gd name="T4" fmla="*/ 48 w 50"/>
                  <a:gd name="T5" fmla="*/ 51 h 1041"/>
                  <a:gd name="T6" fmla="*/ 48 w 50"/>
                  <a:gd name="T7" fmla="*/ 71 h 1041"/>
                  <a:gd name="T8" fmla="*/ 48 w 50"/>
                  <a:gd name="T9" fmla="*/ 91 h 1041"/>
                  <a:gd name="T10" fmla="*/ 48 w 50"/>
                  <a:gd name="T11" fmla="*/ 113 h 1041"/>
                  <a:gd name="T12" fmla="*/ 48 w 50"/>
                  <a:gd name="T13" fmla="*/ 133 h 1041"/>
                  <a:gd name="T14" fmla="*/ 50 w 50"/>
                  <a:gd name="T15" fmla="*/ 154 h 1041"/>
                  <a:gd name="T16" fmla="*/ 50 w 50"/>
                  <a:gd name="T17" fmla="*/ 176 h 1041"/>
                  <a:gd name="T18" fmla="*/ 50 w 50"/>
                  <a:gd name="T19" fmla="*/ 196 h 1041"/>
                  <a:gd name="T20" fmla="*/ 50 w 50"/>
                  <a:gd name="T21" fmla="*/ 216 h 1041"/>
                  <a:gd name="T22" fmla="*/ 50 w 50"/>
                  <a:gd name="T23" fmla="*/ 237 h 1041"/>
                  <a:gd name="T24" fmla="*/ 50 w 50"/>
                  <a:gd name="T25" fmla="*/ 257 h 1041"/>
                  <a:gd name="T26" fmla="*/ 48 w 50"/>
                  <a:gd name="T27" fmla="*/ 279 h 1041"/>
                  <a:gd name="T28" fmla="*/ 48 w 50"/>
                  <a:gd name="T29" fmla="*/ 301 h 1041"/>
                  <a:gd name="T30" fmla="*/ 48 w 50"/>
                  <a:gd name="T31" fmla="*/ 321 h 1041"/>
                  <a:gd name="T32" fmla="*/ 48 w 50"/>
                  <a:gd name="T33" fmla="*/ 342 h 1041"/>
                  <a:gd name="T34" fmla="*/ 48 w 50"/>
                  <a:gd name="T35" fmla="*/ 364 h 1041"/>
                  <a:gd name="T36" fmla="*/ 47 w 50"/>
                  <a:gd name="T37" fmla="*/ 382 h 1041"/>
                  <a:gd name="T38" fmla="*/ 47 w 50"/>
                  <a:gd name="T39" fmla="*/ 404 h 1041"/>
                  <a:gd name="T40" fmla="*/ 45 w 50"/>
                  <a:gd name="T41" fmla="*/ 424 h 1041"/>
                  <a:gd name="T42" fmla="*/ 45 w 50"/>
                  <a:gd name="T43" fmla="*/ 445 h 1041"/>
                  <a:gd name="T44" fmla="*/ 45 w 50"/>
                  <a:gd name="T45" fmla="*/ 467 h 1041"/>
                  <a:gd name="T46" fmla="*/ 43 w 50"/>
                  <a:gd name="T47" fmla="*/ 487 h 1041"/>
                  <a:gd name="T48" fmla="*/ 43 w 50"/>
                  <a:gd name="T49" fmla="*/ 508 h 1041"/>
                  <a:gd name="T50" fmla="*/ 42 w 50"/>
                  <a:gd name="T51" fmla="*/ 530 h 1041"/>
                  <a:gd name="T52" fmla="*/ 40 w 50"/>
                  <a:gd name="T53" fmla="*/ 550 h 1041"/>
                  <a:gd name="T54" fmla="*/ 40 w 50"/>
                  <a:gd name="T55" fmla="*/ 572 h 1041"/>
                  <a:gd name="T56" fmla="*/ 38 w 50"/>
                  <a:gd name="T57" fmla="*/ 593 h 1041"/>
                  <a:gd name="T58" fmla="*/ 37 w 50"/>
                  <a:gd name="T59" fmla="*/ 613 h 1041"/>
                  <a:gd name="T60" fmla="*/ 35 w 50"/>
                  <a:gd name="T61" fmla="*/ 636 h 1041"/>
                  <a:gd name="T62" fmla="*/ 35 w 50"/>
                  <a:gd name="T63" fmla="*/ 658 h 1041"/>
                  <a:gd name="T64" fmla="*/ 33 w 50"/>
                  <a:gd name="T65" fmla="*/ 678 h 1041"/>
                  <a:gd name="T66" fmla="*/ 32 w 50"/>
                  <a:gd name="T67" fmla="*/ 700 h 1041"/>
                  <a:gd name="T68" fmla="*/ 30 w 50"/>
                  <a:gd name="T69" fmla="*/ 720 h 1041"/>
                  <a:gd name="T70" fmla="*/ 28 w 50"/>
                  <a:gd name="T71" fmla="*/ 741 h 1041"/>
                  <a:gd name="T72" fmla="*/ 28 w 50"/>
                  <a:gd name="T73" fmla="*/ 763 h 1041"/>
                  <a:gd name="T74" fmla="*/ 27 w 50"/>
                  <a:gd name="T75" fmla="*/ 783 h 1041"/>
                  <a:gd name="T76" fmla="*/ 25 w 50"/>
                  <a:gd name="T77" fmla="*/ 804 h 1041"/>
                  <a:gd name="T78" fmla="*/ 23 w 50"/>
                  <a:gd name="T79" fmla="*/ 828 h 1041"/>
                  <a:gd name="T80" fmla="*/ 20 w 50"/>
                  <a:gd name="T81" fmla="*/ 848 h 1041"/>
                  <a:gd name="T82" fmla="*/ 18 w 50"/>
                  <a:gd name="T83" fmla="*/ 869 h 1041"/>
                  <a:gd name="T84" fmla="*/ 17 w 50"/>
                  <a:gd name="T85" fmla="*/ 891 h 1041"/>
                  <a:gd name="T86" fmla="*/ 15 w 50"/>
                  <a:gd name="T87" fmla="*/ 911 h 1041"/>
                  <a:gd name="T88" fmla="*/ 12 w 50"/>
                  <a:gd name="T89" fmla="*/ 934 h 1041"/>
                  <a:gd name="T90" fmla="*/ 10 w 50"/>
                  <a:gd name="T91" fmla="*/ 954 h 1041"/>
                  <a:gd name="T92" fmla="*/ 7 w 50"/>
                  <a:gd name="T93" fmla="*/ 976 h 1041"/>
                  <a:gd name="T94" fmla="*/ 5 w 50"/>
                  <a:gd name="T95" fmla="*/ 997 h 1041"/>
                  <a:gd name="T96" fmla="*/ 2 w 50"/>
                  <a:gd name="T97" fmla="*/ 1019 h 1041"/>
                  <a:gd name="T98" fmla="*/ 0 w 50"/>
                  <a:gd name="T99" fmla="*/ 1041 h 10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50" h="1041">
                    <a:moveTo>
                      <a:pt x="47" y="0"/>
                    </a:moveTo>
                    <a:lnTo>
                      <a:pt x="47" y="10"/>
                    </a:lnTo>
                    <a:lnTo>
                      <a:pt x="47" y="20"/>
                    </a:lnTo>
                    <a:lnTo>
                      <a:pt x="47" y="30"/>
                    </a:lnTo>
                    <a:lnTo>
                      <a:pt x="47" y="41"/>
                    </a:lnTo>
                    <a:lnTo>
                      <a:pt x="48" y="51"/>
                    </a:lnTo>
                    <a:lnTo>
                      <a:pt x="48" y="61"/>
                    </a:lnTo>
                    <a:lnTo>
                      <a:pt x="48" y="71"/>
                    </a:lnTo>
                    <a:lnTo>
                      <a:pt x="48" y="81"/>
                    </a:lnTo>
                    <a:lnTo>
                      <a:pt x="48" y="91"/>
                    </a:lnTo>
                    <a:lnTo>
                      <a:pt x="48" y="103"/>
                    </a:lnTo>
                    <a:lnTo>
                      <a:pt x="48" y="113"/>
                    </a:lnTo>
                    <a:lnTo>
                      <a:pt x="48" y="124"/>
                    </a:lnTo>
                    <a:lnTo>
                      <a:pt x="48" y="133"/>
                    </a:lnTo>
                    <a:lnTo>
                      <a:pt x="48" y="143"/>
                    </a:lnTo>
                    <a:lnTo>
                      <a:pt x="50" y="154"/>
                    </a:lnTo>
                    <a:lnTo>
                      <a:pt x="50" y="164"/>
                    </a:lnTo>
                    <a:lnTo>
                      <a:pt x="50" y="176"/>
                    </a:lnTo>
                    <a:lnTo>
                      <a:pt x="50" y="186"/>
                    </a:lnTo>
                    <a:lnTo>
                      <a:pt x="50" y="196"/>
                    </a:lnTo>
                    <a:lnTo>
                      <a:pt x="50" y="206"/>
                    </a:lnTo>
                    <a:lnTo>
                      <a:pt x="50" y="216"/>
                    </a:lnTo>
                    <a:lnTo>
                      <a:pt x="50" y="227"/>
                    </a:lnTo>
                    <a:lnTo>
                      <a:pt x="50" y="237"/>
                    </a:lnTo>
                    <a:lnTo>
                      <a:pt x="50" y="247"/>
                    </a:lnTo>
                    <a:lnTo>
                      <a:pt x="50" y="257"/>
                    </a:lnTo>
                    <a:lnTo>
                      <a:pt x="48" y="269"/>
                    </a:lnTo>
                    <a:lnTo>
                      <a:pt x="48" y="279"/>
                    </a:lnTo>
                    <a:lnTo>
                      <a:pt x="48" y="289"/>
                    </a:lnTo>
                    <a:lnTo>
                      <a:pt x="48" y="301"/>
                    </a:lnTo>
                    <a:lnTo>
                      <a:pt x="48" y="309"/>
                    </a:lnTo>
                    <a:lnTo>
                      <a:pt x="48" y="321"/>
                    </a:lnTo>
                    <a:lnTo>
                      <a:pt x="48" y="331"/>
                    </a:lnTo>
                    <a:lnTo>
                      <a:pt x="48" y="342"/>
                    </a:lnTo>
                    <a:lnTo>
                      <a:pt x="48" y="352"/>
                    </a:lnTo>
                    <a:lnTo>
                      <a:pt x="48" y="364"/>
                    </a:lnTo>
                    <a:lnTo>
                      <a:pt x="47" y="372"/>
                    </a:lnTo>
                    <a:lnTo>
                      <a:pt x="47" y="382"/>
                    </a:lnTo>
                    <a:lnTo>
                      <a:pt x="47" y="394"/>
                    </a:lnTo>
                    <a:lnTo>
                      <a:pt x="47" y="404"/>
                    </a:lnTo>
                    <a:lnTo>
                      <a:pt x="47" y="415"/>
                    </a:lnTo>
                    <a:lnTo>
                      <a:pt x="45" y="424"/>
                    </a:lnTo>
                    <a:lnTo>
                      <a:pt x="45" y="435"/>
                    </a:lnTo>
                    <a:lnTo>
                      <a:pt x="45" y="445"/>
                    </a:lnTo>
                    <a:lnTo>
                      <a:pt x="45" y="457"/>
                    </a:lnTo>
                    <a:lnTo>
                      <a:pt x="45" y="467"/>
                    </a:lnTo>
                    <a:lnTo>
                      <a:pt x="43" y="479"/>
                    </a:lnTo>
                    <a:lnTo>
                      <a:pt x="43" y="487"/>
                    </a:lnTo>
                    <a:lnTo>
                      <a:pt x="43" y="498"/>
                    </a:lnTo>
                    <a:lnTo>
                      <a:pt x="43" y="508"/>
                    </a:lnTo>
                    <a:lnTo>
                      <a:pt x="42" y="520"/>
                    </a:lnTo>
                    <a:lnTo>
                      <a:pt x="42" y="530"/>
                    </a:lnTo>
                    <a:lnTo>
                      <a:pt x="42" y="540"/>
                    </a:lnTo>
                    <a:lnTo>
                      <a:pt x="40" y="550"/>
                    </a:lnTo>
                    <a:lnTo>
                      <a:pt x="40" y="562"/>
                    </a:lnTo>
                    <a:lnTo>
                      <a:pt x="40" y="572"/>
                    </a:lnTo>
                    <a:lnTo>
                      <a:pt x="38" y="583"/>
                    </a:lnTo>
                    <a:lnTo>
                      <a:pt x="38" y="593"/>
                    </a:lnTo>
                    <a:lnTo>
                      <a:pt x="38" y="603"/>
                    </a:lnTo>
                    <a:lnTo>
                      <a:pt x="37" y="613"/>
                    </a:lnTo>
                    <a:lnTo>
                      <a:pt x="37" y="625"/>
                    </a:lnTo>
                    <a:lnTo>
                      <a:pt x="35" y="636"/>
                    </a:lnTo>
                    <a:lnTo>
                      <a:pt x="35" y="646"/>
                    </a:lnTo>
                    <a:lnTo>
                      <a:pt x="35" y="658"/>
                    </a:lnTo>
                    <a:lnTo>
                      <a:pt x="33" y="666"/>
                    </a:lnTo>
                    <a:lnTo>
                      <a:pt x="33" y="678"/>
                    </a:lnTo>
                    <a:lnTo>
                      <a:pt x="32" y="688"/>
                    </a:lnTo>
                    <a:lnTo>
                      <a:pt x="32" y="700"/>
                    </a:lnTo>
                    <a:lnTo>
                      <a:pt x="30" y="710"/>
                    </a:lnTo>
                    <a:lnTo>
                      <a:pt x="30" y="720"/>
                    </a:lnTo>
                    <a:lnTo>
                      <a:pt x="28" y="730"/>
                    </a:lnTo>
                    <a:lnTo>
                      <a:pt x="28" y="741"/>
                    </a:lnTo>
                    <a:lnTo>
                      <a:pt x="28" y="753"/>
                    </a:lnTo>
                    <a:lnTo>
                      <a:pt x="28" y="763"/>
                    </a:lnTo>
                    <a:lnTo>
                      <a:pt x="27" y="774"/>
                    </a:lnTo>
                    <a:lnTo>
                      <a:pt x="27" y="783"/>
                    </a:lnTo>
                    <a:lnTo>
                      <a:pt x="25" y="794"/>
                    </a:lnTo>
                    <a:lnTo>
                      <a:pt x="25" y="804"/>
                    </a:lnTo>
                    <a:lnTo>
                      <a:pt x="23" y="816"/>
                    </a:lnTo>
                    <a:lnTo>
                      <a:pt x="23" y="828"/>
                    </a:lnTo>
                    <a:lnTo>
                      <a:pt x="22" y="836"/>
                    </a:lnTo>
                    <a:lnTo>
                      <a:pt x="20" y="848"/>
                    </a:lnTo>
                    <a:lnTo>
                      <a:pt x="20" y="858"/>
                    </a:lnTo>
                    <a:lnTo>
                      <a:pt x="18" y="869"/>
                    </a:lnTo>
                    <a:lnTo>
                      <a:pt x="18" y="881"/>
                    </a:lnTo>
                    <a:lnTo>
                      <a:pt x="17" y="891"/>
                    </a:lnTo>
                    <a:lnTo>
                      <a:pt x="15" y="901"/>
                    </a:lnTo>
                    <a:lnTo>
                      <a:pt x="15" y="911"/>
                    </a:lnTo>
                    <a:lnTo>
                      <a:pt x="13" y="922"/>
                    </a:lnTo>
                    <a:lnTo>
                      <a:pt x="12" y="934"/>
                    </a:lnTo>
                    <a:lnTo>
                      <a:pt x="12" y="944"/>
                    </a:lnTo>
                    <a:lnTo>
                      <a:pt x="10" y="954"/>
                    </a:lnTo>
                    <a:lnTo>
                      <a:pt x="8" y="964"/>
                    </a:lnTo>
                    <a:lnTo>
                      <a:pt x="7" y="976"/>
                    </a:lnTo>
                    <a:lnTo>
                      <a:pt x="7" y="987"/>
                    </a:lnTo>
                    <a:lnTo>
                      <a:pt x="5" y="997"/>
                    </a:lnTo>
                    <a:lnTo>
                      <a:pt x="3" y="1009"/>
                    </a:lnTo>
                    <a:lnTo>
                      <a:pt x="2" y="1019"/>
                    </a:lnTo>
                    <a:lnTo>
                      <a:pt x="2" y="1029"/>
                    </a:lnTo>
                    <a:lnTo>
                      <a:pt x="0" y="1041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32" name="Freeform 31"/>
              <p:cNvSpPr>
                <a:spLocks/>
              </p:cNvSpPr>
              <p:nvPr/>
            </p:nvSpPr>
            <p:spPr bwMode="auto">
              <a:xfrm>
                <a:off x="4695825" y="3336925"/>
                <a:ext cx="1270" cy="12700"/>
              </a:xfrm>
              <a:custGeom>
                <a:avLst/>
                <a:gdLst>
                  <a:gd name="T0" fmla="*/ 3 w 3"/>
                  <a:gd name="T1" fmla="*/ 0 h 21"/>
                  <a:gd name="T2" fmla="*/ 1 w 3"/>
                  <a:gd name="T3" fmla="*/ 11 h 21"/>
                  <a:gd name="T4" fmla="*/ 0 w 3"/>
                  <a:gd name="T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1">
                    <a:moveTo>
                      <a:pt x="3" y="0"/>
                    </a:moveTo>
                    <a:lnTo>
                      <a:pt x="1" y="11"/>
                    </a:lnTo>
                    <a:lnTo>
                      <a:pt x="0" y="21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cxnSp>
            <p:nvCxnSpPr>
              <p:cNvPr id="33" name="Line 29"/>
              <p:cNvCxnSpPr>
                <a:cxnSpLocks noChangeShapeType="1"/>
              </p:cNvCxnSpPr>
              <p:nvPr/>
            </p:nvCxnSpPr>
            <p:spPr bwMode="auto">
              <a:xfrm>
                <a:off x="4862830" y="2124075"/>
                <a:ext cx="307340" cy="109156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Line 30"/>
              <p:cNvCxnSpPr>
                <a:cxnSpLocks noChangeShapeType="1"/>
              </p:cNvCxnSpPr>
              <p:nvPr/>
            </p:nvCxnSpPr>
            <p:spPr bwMode="auto">
              <a:xfrm flipV="1">
                <a:off x="4667885" y="2124075"/>
                <a:ext cx="194945" cy="5524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" name="Line 31"/>
              <p:cNvCxnSpPr>
                <a:cxnSpLocks noChangeShapeType="1"/>
              </p:cNvCxnSpPr>
              <p:nvPr/>
            </p:nvCxnSpPr>
            <p:spPr bwMode="auto">
              <a:xfrm flipV="1">
                <a:off x="4695825" y="3215640"/>
                <a:ext cx="474345" cy="13398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Line 32"/>
              <p:cNvCxnSpPr>
                <a:cxnSpLocks noChangeShapeType="1"/>
              </p:cNvCxnSpPr>
              <p:nvPr/>
            </p:nvCxnSpPr>
            <p:spPr bwMode="auto">
              <a:xfrm flipV="1">
                <a:off x="2594610" y="3091815"/>
                <a:ext cx="240030" cy="6350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" name="Line 33"/>
              <p:cNvCxnSpPr>
                <a:cxnSpLocks noChangeShapeType="1"/>
              </p:cNvCxnSpPr>
              <p:nvPr/>
            </p:nvCxnSpPr>
            <p:spPr bwMode="auto">
              <a:xfrm flipH="1">
                <a:off x="2459990" y="3332480"/>
                <a:ext cx="113030" cy="27051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" name="Line 34"/>
              <p:cNvCxnSpPr>
                <a:cxnSpLocks noChangeShapeType="1"/>
              </p:cNvCxnSpPr>
              <p:nvPr/>
            </p:nvCxnSpPr>
            <p:spPr bwMode="auto">
              <a:xfrm flipH="1">
                <a:off x="2467610" y="3540125"/>
                <a:ext cx="248920" cy="14541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9" name="Line 35"/>
              <p:cNvCxnSpPr>
                <a:cxnSpLocks noChangeShapeType="1"/>
              </p:cNvCxnSpPr>
              <p:nvPr/>
            </p:nvCxnSpPr>
            <p:spPr bwMode="auto">
              <a:xfrm flipH="1">
                <a:off x="2489200" y="3576955"/>
                <a:ext cx="249555" cy="14605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0" name="Line 36"/>
              <p:cNvCxnSpPr>
                <a:cxnSpLocks noChangeShapeType="1"/>
              </p:cNvCxnSpPr>
              <p:nvPr/>
            </p:nvCxnSpPr>
            <p:spPr bwMode="auto">
              <a:xfrm>
                <a:off x="2716530" y="3540125"/>
                <a:ext cx="22225" cy="3683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1" name="Line 37"/>
              <p:cNvCxnSpPr>
                <a:cxnSpLocks noChangeShapeType="1"/>
              </p:cNvCxnSpPr>
              <p:nvPr/>
            </p:nvCxnSpPr>
            <p:spPr bwMode="auto">
              <a:xfrm>
                <a:off x="2467610" y="3685540"/>
                <a:ext cx="21590" cy="3746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" name="Line 38"/>
              <p:cNvCxnSpPr>
                <a:cxnSpLocks noChangeShapeType="1"/>
              </p:cNvCxnSpPr>
              <p:nvPr/>
            </p:nvCxnSpPr>
            <p:spPr bwMode="auto">
              <a:xfrm flipH="1">
                <a:off x="2466340" y="3747135"/>
                <a:ext cx="623570" cy="36639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3" name="Line 39"/>
              <p:cNvCxnSpPr>
                <a:cxnSpLocks noChangeShapeType="1"/>
              </p:cNvCxnSpPr>
              <p:nvPr/>
            </p:nvCxnSpPr>
            <p:spPr bwMode="auto">
              <a:xfrm flipH="1">
                <a:off x="2487930" y="3785870"/>
                <a:ext cx="624840" cy="36512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4" name="Line 40"/>
              <p:cNvCxnSpPr>
                <a:cxnSpLocks noChangeShapeType="1"/>
              </p:cNvCxnSpPr>
              <p:nvPr/>
            </p:nvCxnSpPr>
            <p:spPr bwMode="auto">
              <a:xfrm>
                <a:off x="3089910" y="3747135"/>
                <a:ext cx="22860" cy="3873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5" name="Line 41"/>
              <p:cNvCxnSpPr>
                <a:cxnSpLocks noChangeShapeType="1"/>
              </p:cNvCxnSpPr>
              <p:nvPr/>
            </p:nvCxnSpPr>
            <p:spPr bwMode="auto">
              <a:xfrm>
                <a:off x="2466340" y="4113530"/>
                <a:ext cx="21590" cy="3746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6" name="Line 42"/>
              <p:cNvCxnSpPr>
                <a:cxnSpLocks noChangeShapeType="1"/>
              </p:cNvCxnSpPr>
              <p:nvPr/>
            </p:nvCxnSpPr>
            <p:spPr bwMode="auto">
              <a:xfrm flipH="1">
                <a:off x="2515235" y="3830955"/>
                <a:ext cx="624205" cy="36639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47" name="Freeform 46"/>
              <p:cNvSpPr>
                <a:spLocks/>
              </p:cNvSpPr>
              <p:nvPr/>
            </p:nvSpPr>
            <p:spPr bwMode="auto">
              <a:xfrm>
                <a:off x="237490" y="791210"/>
                <a:ext cx="4488180" cy="3235960"/>
              </a:xfrm>
              <a:custGeom>
                <a:avLst/>
                <a:gdLst>
                  <a:gd name="T0" fmla="*/ 0 w 7908"/>
                  <a:gd name="T1" fmla="*/ 0 h 5704"/>
                  <a:gd name="T2" fmla="*/ 6959 w 7908"/>
                  <a:gd name="T3" fmla="*/ 233 h 5704"/>
                  <a:gd name="T4" fmla="*/ 4528 w 7908"/>
                  <a:gd name="T5" fmla="*/ 2751 h 5704"/>
                  <a:gd name="T6" fmla="*/ 4534 w 7908"/>
                  <a:gd name="T7" fmla="*/ 2747 h 5704"/>
                  <a:gd name="T8" fmla="*/ 7908 w 7908"/>
                  <a:gd name="T9" fmla="*/ 3735 h 5704"/>
                  <a:gd name="T10" fmla="*/ 3993 w 7908"/>
                  <a:gd name="T11" fmla="*/ 4779 h 5704"/>
                  <a:gd name="T12" fmla="*/ 4116 w 7908"/>
                  <a:gd name="T13" fmla="*/ 4992 h 5704"/>
                  <a:gd name="T14" fmla="*/ 4152 w 7908"/>
                  <a:gd name="T15" fmla="*/ 5059 h 5704"/>
                  <a:gd name="T16" fmla="*/ 4438 w 7908"/>
                  <a:gd name="T17" fmla="*/ 5556 h 5704"/>
                  <a:gd name="T18" fmla="*/ 4478 w 7908"/>
                  <a:gd name="T19" fmla="*/ 5622 h 5704"/>
                  <a:gd name="T20" fmla="*/ 4524 w 7908"/>
                  <a:gd name="T21" fmla="*/ 5704 h 5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908" h="5704">
                    <a:moveTo>
                      <a:pt x="0" y="0"/>
                    </a:moveTo>
                    <a:lnTo>
                      <a:pt x="6959" y="233"/>
                    </a:lnTo>
                    <a:lnTo>
                      <a:pt x="4528" y="2751"/>
                    </a:lnTo>
                    <a:lnTo>
                      <a:pt x="4534" y="2747"/>
                    </a:lnTo>
                    <a:lnTo>
                      <a:pt x="7908" y="3735"/>
                    </a:lnTo>
                    <a:lnTo>
                      <a:pt x="3993" y="4779"/>
                    </a:lnTo>
                    <a:lnTo>
                      <a:pt x="4116" y="4992"/>
                    </a:lnTo>
                    <a:lnTo>
                      <a:pt x="4152" y="5059"/>
                    </a:lnTo>
                    <a:lnTo>
                      <a:pt x="4438" y="5556"/>
                    </a:lnTo>
                    <a:lnTo>
                      <a:pt x="4478" y="5622"/>
                    </a:lnTo>
                    <a:lnTo>
                      <a:pt x="4524" y="5704"/>
                    </a:lnTo>
                  </a:path>
                </a:pathLst>
              </a:custGeom>
              <a:noFill/>
              <a:ln w="9525">
                <a:solidFill>
                  <a:srgbClr val="FF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48" name="Freeform 47"/>
              <p:cNvSpPr>
                <a:spLocks/>
              </p:cNvSpPr>
              <p:nvPr/>
            </p:nvSpPr>
            <p:spPr bwMode="auto">
              <a:xfrm>
                <a:off x="237490" y="789940"/>
                <a:ext cx="4486910" cy="3237230"/>
              </a:xfrm>
              <a:custGeom>
                <a:avLst/>
                <a:gdLst>
                  <a:gd name="T0" fmla="*/ 0 w 7907"/>
                  <a:gd name="T1" fmla="*/ 0 h 5705"/>
                  <a:gd name="T2" fmla="*/ 6958 w 7907"/>
                  <a:gd name="T3" fmla="*/ 232 h 5705"/>
                  <a:gd name="T4" fmla="*/ 4528 w 7907"/>
                  <a:gd name="T5" fmla="*/ 2752 h 5705"/>
                  <a:gd name="T6" fmla="*/ 4534 w 7907"/>
                  <a:gd name="T7" fmla="*/ 2748 h 5705"/>
                  <a:gd name="T8" fmla="*/ 7907 w 7907"/>
                  <a:gd name="T9" fmla="*/ 3738 h 5705"/>
                  <a:gd name="T10" fmla="*/ 3993 w 7907"/>
                  <a:gd name="T11" fmla="*/ 4780 h 5705"/>
                  <a:gd name="T12" fmla="*/ 4116 w 7907"/>
                  <a:gd name="T13" fmla="*/ 4993 h 5705"/>
                  <a:gd name="T14" fmla="*/ 4152 w 7907"/>
                  <a:gd name="T15" fmla="*/ 5060 h 5705"/>
                  <a:gd name="T16" fmla="*/ 4438 w 7907"/>
                  <a:gd name="T17" fmla="*/ 5557 h 5705"/>
                  <a:gd name="T18" fmla="*/ 4478 w 7907"/>
                  <a:gd name="T19" fmla="*/ 5623 h 5705"/>
                  <a:gd name="T20" fmla="*/ 4524 w 7907"/>
                  <a:gd name="T21" fmla="*/ 5705 h 57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907" h="5705">
                    <a:moveTo>
                      <a:pt x="0" y="0"/>
                    </a:moveTo>
                    <a:lnTo>
                      <a:pt x="6958" y="232"/>
                    </a:lnTo>
                    <a:lnTo>
                      <a:pt x="4528" y="2752"/>
                    </a:lnTo>
                    <a:lnTo>
                      <a:pt x="4534" y="2748"/>
                    </a:lnTo>
                    <a:lnTo>
                      <a:pt x="7907" y="3738"/>
                    </a:lnTo>
                    <a:lnTo>
                      <a:pt x="3993" y="4780"/>
                    </a:lnTo>
                    <a:lnTo>
                      <a:pt x="4116" y="4993"/>
                    </a:lnTo>
                    <a:lnTo>
                      <a:pt x="4152" y="5060"/>
                    </a:lnTo>
                    <a:lnTo>
                      <a:pt x="4438" y="5557"/>
                    </a:lnTo>
                    <a:lnTo>
                      <a:pt x="4478" y="5623"/>
                    </a:lnTo>
                    <a:lnTo>
                      <a:pt x="4524" y="5705"/>
                    </a:lnTo>
                  </a:path>
                </a:pathLst>
              </a:custGeom>
              <a:noFill/>
              <a:ln w="9525">
                <a:solidFill>
                  <a:srgbClr val="FF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49" name="Freeform 48"/>
              <p:cNvSpPr>
                <a:spLocks/>
              </p:cNvSpPr>
              <p:nvPr/>
            </p:nvSpPr>
            <p:spPr bwMode="auto">
              <a:xfrm>
                <a:off x="238125" y="786765"/>
                <a:ext cx="4481830" cy="3240405"/>
              </a:xfrm>
              <a:custGeom>
                <a:avLst/>
                <a:gdLst>
                  <a:gd name="T0" fmla="*/ 0 w 7896"/>
                  <a:gd name="T1" fmla="*/ 0 h 5710"/>
                  <a:gd name="T2" fmla="*/ 6949 w 7896"/>
                  <a:gd name="T3" fmla="*/ 232 h 5710"/>
                  <a:gd name="T4" fmla="*/ 4526 w 7896"/>
                  <a:gd name="T5" fmla="*/ 2757 h 5710"/>
                  <a:gd name="T6" fmla="*/ 4532 w 7896"/>
                  <a:gd name="T7" fmla="*/ 2753 h 5710"/>
                  <a:gd name="T8" fmla="*/ 7896 w 7896"/>
                  <a:gd name="T9" fmla="*/ 3749 h 5710"/>
                  <a:gd name="T10" fmla="*/ 3991 w 7896"/>
                  <a:gd name="T11" fmla="*/ 4787 h 5710"/>
                  <a:gd name="T12" fmla="*/ 4112 w 7896"/>
                  <a:gd name="T13" fmla="*/ 4998 h 5710"/>
                  <a:gd name="T14" fmla="*/ 4150 w 7896"/>
                  <a:gd name="T15" fmla="*/ 5065 h 5710"/>
                  <a:gd name="T16" fmla="*/ 4436 w 7896"/>
                  <a:gd name="T17" fmla="*/ 5562 h 5710"/>
                  <a:gd name="T18" fmla="*/ 4476 w 7896"/>
                  <a:gd name="T19" fmla="*/ 5628 h 5710"/>
                  <a:gd name="T20" fmla="*/ 4522 w 7896"/>
                  <a:gd name="T21" fmla="*/ 5710 h 57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896" h="5710">
                    <a:moveTo>
                      <a:pt x="0" y="0"/>
                    </a:moveTo>
                    <a:lnTo>
                      <a:pt x="6949" y="232"/>
                    </a:lnTo>
                    <a:lnTo>
                      <a:pt x="4526" y="2757"/>
                    </a:lnTo>
                    <a:lnTo>
                      <a:pt x="4532" y="2753"/>
                    </a:lnTo>
                    <a:lnTo>
                      <a:pt x="7896" y="3749"/>
                    </a:lnTo>
                    <a:lnTo>
                      <a:pt x="3991" y="4787"/>
                    </a:lnTo>
                    <a:lnTo>
                      <a:pt x="4112" y="4998"/>
                    </a:lnTo>
                    <a:lnTo>
                      <a:pt x="4150" y="5065"/>
                    </a:lnTo>
                    <a:lnTo>
                      <a:pt x="4436" y="5562"/>
                    </a:lnTo>
                    <a:lnTo>
                      <a:pt x="4476" y="5628"/>
                    </a:lnTo>
                    <a:lnTo>
                      <a:pt x="4522" y="5710"/>
                    </a:lnTo>
                  </a:path>
                </a:pathLst>
              </a:custGeom>
              <a:noFill/>
              <a:ln w="9525">
                <a:solidFill>
                  <a:srgbClr val="FF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50" name="Freeform 49"/>
              <p:cNvSpPr>
                <a:spLocks/>
              </p:cNvSpPr>
              <p:nvPr/>
            </p:nvSpPr>
            <p:spPr bwMode="auto">
              <a:xfrm>
                <a:off x="238125" y="782955"/>
                <a:ext cx="4474845" cy="3244215"/>
              </a:xfrm>
              <a:custGeom>
                <a:avLst/>
                <a:gdLst>
                  <a:gd name="T0" fmla="*/ 0 w 7883"/>
                  <a:gd name="T1" fmla="*/ 0 h 5717"/>
                  <a:gd name="T2" fmla="*/ 6939 w 7883"/>
                  <a:gd name="T3" fmla="*/ 231 h 5717"/>
                  <a:gd name="T4" fmla="*/ 4524 w 7883"/>
                  <a:gd name="T5" fmla="*/ 2764 h 5717"/>
                  <a:gd name="T6" fmla="*/ 4530 w 7883"/>
                  <a:gd name="T7" fmla="*/ 2760 h 5717"/>
                  <a:gd name="T8" fmla="*/ 7883 w 7883"/>
                  <a:gd name="T9" fmla="*/ 3765 h 5717"/>
                  <a:gd name="T10" fmla="*/ 3987 w 7883"/>
                  <a:gd name="T11" fmla="*/ 4796 h 5717"/>
                  <a:gd name="T12" fmla="*/ 4110 w 7883"/>
                  <a:gd name="T13" fmla="*/ 5007 h 5717"/>
                  <a:gd name="T14" fmla="*/ 4148 w 7883"/>
                  <a:gd name="T15" fmla="*/ 5073 h 5717"/>
                  <a:gd name="T16" fmla="*/ 4434 w 7883"/>
                  <a:gd name="T17" fmla="*/ 5569 h 5717"/>
                  <a:gd name="T18" fmla="*/ 4474 w 7883"/>
                  <a:gd name="T19" fmla="*/ 5635 h 5717"/>
                  <a:gd name="T20" fmla="*/ 4520 w 7883"/>
                  <a:gd name="T21" fmla="*/ 5717 h 57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883" h="5717">
                    <a:moveTo>
                      <a:pt x="0" y="0"/>
                    </a:moveTo>
                    <a:lnTo>
                      <a:pt x="6939" y="231"/>
                    </a:lnTo>
                    <a:lnTo>
                      <a:pt x="4524" y="2764"/>
                    </a:lnTo>
                    <a:lnTo>
                      <a:pt x="4530" y="2760"/>
                    </a:lnTo>
                    <a:lnTo>
                      <a:pt x="7883" y="3765"/>
                    </a:lnTo>
                    <a:lnTo>
                      <a:pt x="3987" y="4796"/>
                    </a:lnTo>
                    <a:lnTo>
                      <a:pt x="4110" y="5007"/>
                    </a:lnTo>
                    <a:lnTo>
                      <a:pt x="4148" y="5073"/>
                    </a:lnTo>
                    <a:lnTo>
                      <a:pt x="4434" y="5569"/>
                    </a:lnTo>
                    <a:lnTo>
                      <a:pt x="4474" y="5635"/>
                    </a:lnTo>
                    <a:lnTo>
                      <a:pt x="4520" y="5717"/>
                    </a:lnTo>
                  </a:path>
                </a:pathLst>
              </a:custGeom>
              <a:noFill/>
              <a:ln w="9525">
                <a:solidFill>
                  <a:srgbClr val="FF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51" name="Freeform 50"/>
              <p:cNvSpPr>
                <a:spLocks/>
              </p:cNvSpPr>
              <p:nvPr/>
            </p:nvSpPr>
            <p:spPr bwMode="auto">
              <a:xfrm>
                <a:off x="239395" y="775335"/>
                <a:ext cx="4462145" cy="3251835"/>
              </a:xfrm>
              <a:custGeom>
                <a:avLst/>
                <a:gdLst>
                  <a:gd name="T0" fmla="*/ 0 w 7862"/>
                  <a:gd name="T1" fmla="*/ 0 h 5730"/>
                  <a:gd name="T2" fmla="*/ 6921 w 7862"/>
                  <a:gd name="T3" fmla="*/ 232 h 5730"/>
                  <a:gd name="T4" fmla="*/ 4523 w 7862"/>
                  <a:gd name="T5" fmla="*/ 2777 h 5730"/>
                  <a:gd name="T6" fmla="*/ 4529 w 7862"/>
                  <a:gd name="T7" fmla="*/ 2773 h 5730"/>
                  <a:gd name="T8" fmla="*/ 7862 w 7862"/>
                  <a:gd name="T9" fmla="*/ 3793 h 5730"/>
                  <a:gd name="T10" fmla="*/ 3986 w 7862"/>
                  <a:gd name="T11" fmla="*/ 4810 h 5730"/>
                  <a:gd name="T12" fmla="*/ 4107 w 7862"/>
                  <a:gd name="T13" fmla="*/ 5020 h 5730"/>
                  <a:gd name="T14" fmla="*/ 4145 w 7862"/>
                  <a:gd name="T15" fmla="*/ 5086 h 5730"/>
                  <a:gd name="T16" fmla="*/ 4433 w 7862"/>
                  <a:gd name="T17" fmla="*/ 5582 h 5730"/>
                  <a:gd name="T18" fmla="*/ 4473 w 7862"/>
                  <a:gd name="T19" fmla="*/ 5648 h 5730"/>
                  <a:gd name="T20" fmla="*/ 4519 w 7862"/>
                  <a:gd name="T21" fmla="*/ 5730 h 57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862" h="5730">
                    <a:moveTo>
                      <a:pt x="0" y="0"/>
                    </a:moveTo>
                    <a:lnTo>
                      <a:pt x="6921" y="232"/>
                    </a:lnTo>
                    <a:lnTo>
                      <a:pt x="4523" y="2777"/>
                    </a:lnTo>
                    <a:lnTo>
                      <a:pt x="4529" y="2773"/>
                    </a:lnTo>
                    <a:lnTo>
                      <a:pt x="7862" y="3793"/>
                    </a:lnTo>
                    <a:lnTo>
                      <a:pt x="3986" y="4810"/>
                    </a:lnTo>
                    <a:lnTo>
                      <a:pt x="4107" y="5020"/>
                    </a:lnTo>
                    <a:lnTo>
                      <a:pt x="4145" y="5086"/>
                    </a:lnTo>
                    <a:lnTo>
                      <a:pt x="4433" y="5582"/>
                    </a:lnTo>
                    <a:lnTo>
                      <a:pt x="4473" y="5648"/>
                    </a:lnTo>
                    <a:lnTo>
                      <a:pt x="4519" y="5730"/>
                    </a:lnTo>
                  </a:path>
                </a:pathLst>
              </a:custGeom>
              <a:noFill/>
              <a:ln w="9525">
                <a:solidFill>
                  <a:srgbClr val="FF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52" name="Freeform 51"/>
              <p:cNvSpPr>
                <a:spLocks/>
              </p:cNvSpPr>
              <p:nvPr/>
            </p:nvSpPr>
            <p:spPr bwMode="auto">
              <a:xfrm>
                <a:off x="237490" y="468630"/>
                <a:ext cx="4483735" cy="3558540"/>
              </a:xfrm>
              <a:custGeom>
                <a:avLst/>
                <a:gdLst>
                  <a:gd name="T0" fmla="*/ 0 w 7902"/>
                  <a:gd name="T1" fmla="*/ 0 h 6271"/>
                  <a:gd name="T2" fmla="*/ 6713 w 7902"/>
                  <a:gd name="T3" fmla="*/ 223 h 6271"/>
                  <a:gd name="T4" fmla="*/ 4446 w 7902"/>
                  <a:gd name="T5" fmla="*/ 3015 h 6271"/>
                  <a:gd name="T6" fmla="*/ 4445 w 7902"/>
                  <a:gd name="T7" fmla="*/ 3018 h 6271"/>
                  <a:gd name="T8" fmla="*/ 7902 w 7902"/>
                  <a:gd name="T9" fmla="*/ 3881 h 6271"/>
                  <a:gd name="T10" fmla="*/ 4032 w 7902"/>
                  <a:gd name="T11" fmla="*/ 5248 h 6271"/>
                  <a:gd name="T12" fmla="*/ 4167 w 7902"/>
                  <a:gd name="T13" fmla="*/ 5529 h 6271"/>
                  <a:gd name="T14" fmla="*/ 4202 w 7902"/>
                  <a:gd name="T15" fmla="*/ 5597 h 6271"/>
                  <a:gd name="T16" fmla="*/ 4448 w 7902"/>
                  <a:gd name="T17" fmla="*/ 6118 h 6271"/>
                  <a:gd name="T18" fmla="*/ 4483 w 7902"/>
                  <a:gd name="T19" fmla="*/ 6186 h 6271"/>
                  <a:gd name="T20" fmla="*/ 4526 w 7902"/>
                  <a:gd name="T21" fmla="*/ 6271 h 6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902" h="6271">
                    <a:moveTo>
                      <a:pt x="0" y="0"/>
                    </a:moveTo>
                    <a:lnTo>
                      <a:pt x="6713" y="223"/>
                    </a:lnTo>
                    <a:lnTo>
                      <a:pt x="4446" y="3015"/>
                    </a:lnTo>
                    <a:lnTo>
                      <a:pt x="4445" y="3018"/>
                    </a:lnTo>
                    <a:lnTo>
                      <a:pt x="7902" y="3881"/>
                    </a:lnTo>
                    <a:lnTo>
                      <a:pt x="4032" y="5248"/>
                    </a:lnTo>
                    <a:lnTo>
                      <a:pt x="4167" y="5529"/>
                    </a:lnTo>
                    <a:lnTo>
                      <a:pt x="4202" y="5597"/>
                    </a:lnTo>
                    <a:lnTo>
                      <a:pt x="4448" y="6118"/>
                    </a:lnTo>
                    <a:lnTo>
                      <a:pt x="4483" y="6186"/>
                    </a:lnTo>
                    <a:lnTo>
                      <a:pt x="4526" y="6271"/>
                    </a:lnTo>
                  </a:path>
                </a:pathLst>
              </a:custGeom>
              <a:noFill/>
              <a:ln w="9525">
                <a:solidFill>
                  <a:srgbClr val="FF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53" name="Freeform 52"/>
              <p:cNvSpPr>
                <a:spLocks/>
              </p:cNvSpPr>
              <p:nvPr/>
            </p:nvSpPr>
            <p:spPr bwMode="auto">
              <a:xfrm>
                <a:off x="237490" y="467360"/>
                <a:ext cx="4482465" cy="3559810"/>
              </a:xfrm>
              <a:custGeom>
                <a:avLst/>
                <a:gdLst>
                  <a:gd name="T0" fmla="*/ 0 w 7898"/>
                  <a:gd name="T1" fmla="*/ 0 h 6273"/>
                  <a:gd name="T2" fmla="*/ 6712 w 7898"/>
                  <a:gd name="T3" fmla="*/ 223 h 6273"/>
                  <a:gd name="T4" fmla="*/ 4446 w 7898"/>
                  <a:gd name="T5" fmla="*/ 3017 h 6273"/>
                  <a:gd name="T6" fmla="*/ 4445 w 7898"/>
                  <a:gd name="T7" fmla="*/ 3020 h 6273"/>
                  <a:gd name="T8" fmla="*/ 7898 w 7898"/>
                  <a:gd name="T9" fmla="*/ 3885 h 6273"/>
                  <a:gd name="T10" fmla="*/ 4032 w 7898"/>
                  <a:gd name="T11" fmla="*/ 5250 h 6273"/>
                  <a:gd name="T12" fmla="*/ 4167 w 7898"/>
                  <a:gd name="T13" fmla="*/ 5531 h 6273"/>
                  <a:gd name="T14" fmla="*/ 4202 w 7898"/>
                  <a:gd name="T15" fmla="*/ 5599 h 6273"/>
                  <a:gd name="T16" fmla="*/ 4448 w 7898"/>
                  <a:gd name="T17" fmla="*/ 6120 h 6273"/>
                  <a:gd name="T18" fmla="*/ 4483 w 7898"/>
                  <a:gd name="T19" fmla="*/ 6188 h 6273"/>
                  <a:gd name="T20" fmla="*/ 4526 w 7898"/>
                  <a:gd name="T21" fmla="*/ 6273 h 6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898" h="6273">
                    <a:moveTo>
                      <a:pt x="0" y="0"/>
                    </a:moveTo>
                    <a:lnTo>
                      <a:pt x="6712" y="223"/>
                    </a:lnTo>
                    <a:lnTo>
                      <a:pt x="4446" y="3017"/>
                    </a:lnTo>
                    <a:lnTo>
                      <a:pt x="4445" y="3020"/>
                    </a:lnTo>
                    <a:lnTo>
                      <a:pt x="7898" y="3885"/>
                    </a:lnTo>
                    <a:lnTo>
                      <a:pt x="4032" y="5250"/>
                    </a:lnTo>
                    <a:lnTo>
                      <a:pt x="4167" y="5531"/>
                    </a:lnTo>
                    <a:lnTo>
                      <a:pt x="4202" y="5599"/>
                    </a:lnTo>
                    <a:lnTo>
                      <a:pt x="4448" y="6120"/>
                    </a:lnTo>
                    <a:lnTo>
                      <a:pt x="4483" y="6188"/>
                    </a:lnTo>
                    <a:lnTo>
                      <a:pt x="4526" y="6273"/>
                    </a:lnTo>
                  </a:path>
                </a:pathLst>
              </a:custGeom>
              <a:noFill/>
              <a:ln w="9525">
                <a:solidFill>
                  <a:srgbClr val="FF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54" name="Freeform 53"/>
              <p:cNvSpPr>
                <a:spLocks/>
              </p:cNvSpPr>
              <p:nvPr/>
            </p:nvSpPr>
            <p:spPr bwMode="auto">
              <a:xfrm>
                <a:off x="238125" y="465455"/>
                <a:ext cx="4477385" cy="3561715"/>
              </a:xfrm>
              <a:custGeom>
                <a:avLst/>
                <a:gdLst>
                  <a:gd name="T0" fmla="*/ 0 w 7890"/>
                  <a:gd name="T1" fmla="*/ 0 h 6278"/>
                  <a:gd name="T2" fmla="*/ 6701 w 7890"/>
                  <a:gd name="T3" fmla="*/ 223 h 6278"/>
                  <a:gd name="T4" fmla="*/ 4444 w 7890"/>
                  <a:gd name="T5" fmla="*/ 3022 h 6278"/>
                  <a:gd name="T6" fmla="*/ 4443 w 7890"/>
                  <a:gd name="T7" fmla="*/ 3025 h 6278"/>
                  <a:gd name="T8" fmla="*/ 7890 w 7890"/>
                  <a:gd name="T9" fmla="*/ 3898 h 6278"/>
                  <a:gd name="T10" fmla="*/ 4030 w 7890"/>
                  <a:gd name="T11" fmla="*/ 5257 h 6278"/>
                  <a:gd name="T12" fmla="*/ 4165 w 7890"/>
                  <a:gd name="T13" fmla="*/ 5536 h 6278"/>
                  <a:gd name="T14" fmla="*/ 4198 w 7890"/>
                  <a:gd name="T15" fmla="*/ 5606 h 6278"/>
                  <a:gd name="T16" fmla="*/ 4446 w 7890"/>
                  <a:gd name="T17" fmla="*/ 6125 h 6278"/>
                  <a:gd name="T18" fmla="*/ 4481 w 7890"/>
                  <a:gd name="T19" fmla="*/ 6193 h 6278"/>
                  <a:gd name="T20" fmla="*/ 4524 w 7890"/>
                  <a:gd name="T21" fmla="*/ 6278 h 6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890" h="6278">
                    <a:moveTo>
                      <a:pt x="0" y="0"/>
                    </a:moveTo>
                    <a:lnTo>
                      <a:pt x="6701" y="223"/>
                    </a:lnTo>
                    <a:lnTo>
                      <a:pt x="4444" y="3022"/>
                    </a:lnTo>
                    <a:lnTo>
                      <a:pt x="4443" y="3025"/>
                    </a:lnTo>
                    <a:lnTo>
                      <a:pt x="7890" y="3898"/>
                    </a:lnTo>
                    <a:lnTo>
                      <a:pt x="4030" y="5257"/>
                    </a:lnTo>
                    <a:lnTo>
                      <a:pt x="4165" y="5536"/>
                    </a:lnTo>
                    <a:lnTo>
                      <a:pt x="4198" y="5606"/>
                    </a:lnTo>
                    <a:lnTo>
                      <a:pt x="4446" y="6125"/>
                    </a:lnTo>
                    <a:lnTo>
                      <a:pt x="4481" y="6193"/>
                    </a:lnTo>
                    <a:lnTo>
                      <a:pt x="4524" y="6278"/>
                    </a:lnTo>
                  </a:path>
                </a:pathLst>
              </a:custGeom>
              <a:noFill/>
              <a:ln w="9525">
                <a:solidFill>
                  <a:srgbClr val="FF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55" name="Freeform 54"/>
              <p:cNvSpPr>
                <a:spLocks/>
              </p:cNvSpPr>
              <p:nvPr/>
            </p:nvSpPr>
            <p:spPr bwMode="auto">
              <a:xfrm>
                <a:off x="238125" y="459740"/>
                <a:ext cx="4470400" cy="3567430"/>
              </a:xfrm>
              <a:custGeom>
                <a:avLst/>
                <a:gdLst>
                  <a:gd name="T0" fmla="*/ 0 w 7876"/>
                  <a:gd name="T1" fmla="*/ 0 h 6287"/>
                  <a:gd name="T2" fmla="*/ 6688 w 7876"/>
                  <a:gd name="T3" fmla="*/ 222 h 6287"/>
                  <a:gd name="T4" fmla="*/ 4442 w 7876"/>
                  <a:gd name="T5" fmla="*/ 3031 h 6287"/>
                  <a:gd name="T6" fmla="*/ 4441 w 7876"/>
                  <a:gd name="T7" fmla="*/ 3034 h 6287"/>
                  <a:gd name="T8" fmla="*/ 7876 w 7876"/>
                  <a:gd name="T9" fmla="*/ 3919 h 6287"/>
                  <a:gd name="T10" fmla="*/ 4028 w 7876"/>
                  <a:gd name="T11" fmla="*/ 5267 h 6287"/>
                  <a:gd name="T12" fmla="*/ 4161 w 7876"/>
                  <a:gd name="T13" fmla="*/ 5547 h 6287"/>
                  <a:gd name="T14" fmla="*/ 4196 w 7876"/>
                  <a:gd name="T15" fmla="*/ 5615 h 6287"/>
                  <a:gd name="T16" fmla="*/ 4444 w 7876"/>
                  <a:gd name="T17" fmla="*/ 6134 h 6287"/>
                  <a:gd name="T18" fmla="*/ 4479 w 7876"/>
                  <a:gd name="T19" fmla="*/ 6202 h 6287"/>
                  <a:gd name="T20" fmla="*/ 4522 w 7876"/>
                  <a:gd name="T21" fmla="*/ 6287 h 6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876" h="6287">
                    <a:moveTo>
                      <a:pt x="0" y="0"/>
                    </a:moveTo>
                    <a:lnTo>
                      <a:pt x="6688" y="222"/>
                    </a:lnTo>
                    <a:lnTo>
                      <a:pt x="4442" y="3031"/>
                    </a:lnTo>
                    <a:lnTo>
                      <a:pt x="4441" y="3034"/>
                    </a:lnTo>
                    <a:lnTo>
                      <a:pt x="7876" y="3919"/>
                    </a:lnTo>
                    <a:lnTo>
                      <a:pt x="4028" y="5267"/>
                    </a:lnTo>
                    <a:lnTo>
                      <a:pt x="4161" y="5547"/>
                    </a:lnTo>
                    <a:lnTo>
                      <a:pt x="4196" y="5615"/>
                    </a:lnTo>
                    <a:lnTo>
                      <a:pt x="4444" y="6134"/>
                    </a:lnTo>
                    <a:lnTo>
                      <a:pt x="4479" y="6202"/>
                    </a:lnTo>
                    <a:lnTo>
                      <a:pt x="4522" y="6287"/>
                    </a:lnTo>
                  </a:path>
                </a:pathLst>
              </a:custGeom>
              <a:noFill/>
              <a:ln w="9525">
                <a:solidFill>
                  <a:srgbClr val="FF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56" name="Freeform 55"/>
              <p:cNvSpPr>
                <a:spLocks/>
              </p:cNvSpPr>
              <p:nvPr/>
            </p:nvSpPr>
            <p:spPr bwMode="auto">
              <a:xfrm>
                <a:off x="239395" y="451485"/>
                <a:ext cx="4458970" cy="3575685"/>
              </a:xfrm>
              <a:custGeom>
                <a:avLst/>
                <a:gdLst>
                  <a:gd name="T0" fmla="*/ 0 w 7857"/>
                  <a:gd name="T1" fmla="*/ 0 h 6301"/>
                  <a:gd name="T2" fmla="*/ 6668 w 7857"/>
                  <a:gd name="T3" fmla="*/ 226 h 6301"/>
                  <a:gd name="T4" fmla="*/ 4441 w 7857"/>
                  <a:gd name="T5" fmla="*/ 3045 h 6301"/>
                  <a:gd name="T6" fmla="*/ 4440 w 7857"/>
                  <a:gd name="T7" fmla="*/ 3048 h 6301"/>
                  <a:gd name="T8" fmla="*/ 7857 w 7857"/>
                  <a:gd name="T9" fmla="*/ 3949 h 6301"/>
                  <a:gd name="T10" fmla="*/ 4026 w 7857"/>
                  <a:gd name="T11" fmla="*/ 5283 h 6301"/>
                  <a:gd name="T12" fmla="*/ 4160 w 7857"/>
                  <a:gd name="T13" fmla="*/ 5561 h 6301"/>
                  <a:gd name="T14" fmla="*/ 4194 w 7857"/>
                  <a:gd name="T15" fmla="*/ 5629 h 6301"/>
                  <a:gd name="T16" fmla="*/ 4443 w 7857"/>
                  <a:gd name="T17" fmla="*/ 6148 h 6301"/>
                  <a:gd name="T18" fmla="*/ 4478 w 7857"/>
                  <a:gd name="T19" fmla="*/ 6216 h 6301"/>
                  <a:gd name="T20" fmla="*/ 4521 w 7857"/>
                  <a:gd name="T21" fmla="*/ 6301 h 6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857" h="6301">
                    <a:moveTo>
                      <a:pt x="0" y="0"/>
                    </a:moveTo>
                    <a:lnTo>
                      <a:pt x="6668" y="226"/>
                    </a:lnTo>
                    <a:lnTo>
                      <a:pt x="4441" y="3045"/>
                    </a:lnTo>
                    <a:lnTo>
                      <a:pt x="4440" y="3048"/>
                    </a:lnTo>
                    <a:lnTo>
                      <a:pt x="7857" y="3949"/>
                    </a:lnTo>
                    <a:lnTo>
                      <a:pt x="4026" y="5283"/>
                    </a:lnTo>
                    <a:lnTo>
                      <a:pt x="4160" y="5561"/>
                    </a:lnTo>
                    <a:lnTo>
                      <a:pt x="4194" y="5629"/>
                    </a:lnTo>
                    <a:lnTo>
                      <a:pt x="4443" y="6148"/>
                    </a:lnTo>
                    <a:lnTo>
                      <a:pt x="4478" y="6216"/>
                    </a:lnTo>
                    <a:lnTo>
                      <a:pt x="4521" y="6301"/>
                    </a:lnTo>
                  </a:path>
                </a:pathLst>
              </a:custGeom>
              <a:noFill/>
              <a:ln w="9525">
                <a:solidFill>
                  <a:srgbClr val="FF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57" name="Freeform 56"/>
              <p:cNvSpPr>
                <a:spLocks/>
              </p:cNvSpPr>
              <p:nvPr/>
            </p:nvSpPr>
            <p:spPr bwMode="auto">
              <a:xfrm>
                <a:off x="237490" y="1124585"/>
                <a:ext cx="4476750" cy="2902585"/>
              </a:xfrm>
              <a:custGeom>
                <a:avLst/>
                <a:gdLst>
                  <a:gd name="T0" fmla="*/ 0 w 7890"/>
                  <a:gd name="T1" fmla="*/ 0 h 5115"/>
                  <a:gd name="T2" fmla="*/ 7185 w 7890"/>
                  <a:gd name="T3" fmla="*/ 239 h 5115"/>
                  <a:gd name="T4" fmla="*/ 4606 w 7890"/>
                  <a:gd name="T5" fmla="*/ 2464 h 5115"/>
                  <a:gd name="T6" fmla="*/ 4604 w 7890"/>
                  <a:gd name="T7" fmla="*/ 2466 h 5115"/>
                  <a:gd name="T8" fmla="*/ 7890 w 7890"/>
                  <a:gd name="T9" fmla="*/ 3568 h 5115"/>
                  <a:gd name="T10" fmla="*/ 3954 w 7890"/>
                  <a:gd name="T11" fmla="*/ 4280 h 5115"/>
                  <a:gd name="T12" fmla="*/ 4061 w 7890"/>
                  <a:gd name="T13" fmla="*/ 4436 h 5115"/>
                  <a:gd name="T14" fmla="*/ 4102 w 7890"/>
                  <a:gd name="T15" fmla="*/ 4500 h 5115"/>
                  <a:gd name="T16" fmla="*/ 4428 w 7890"/>
                  <a:gd name="T17" fmla="*/ 4973 h 5115"/>
                  <a:gd name="T18" fmla="*/ 4471 w 7890"/>
                  <a:gd name="T19" fmla="*/ 5038 h 5115"/>
                  <a:gd name="T20" fmla="*/ 4524 w 7890"/>
                  <a:gd name="T21" fmla="*/ 5115 h 5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890" h="5115">
                    <a:moveTo>
                      <a:pt x="0" y="0"/>
                    </a:moveTo>
                    <a:lnTo>
                      <a:pt x="7185" y="239"/>
                    </a:lnTo>
                    <a:lnTo>
                      <a:pt x="4606" y="2464"/>
                    </a:lnTo>
                    <a:lnTo>
                      <a:pt x="4604" y="2466"/>
                    </a:lnTo>
                    <a:lnTo>
                      <a:pt x="7890" y="3568"/>
                    </a:lnTo>
                    <a:lnTo>
                      <a:pt x="3954" y="4280"/>
                    </a:lnTo>
                    <a:lnTo>
                      <a:pt x="4061" y="4436"/>
                    </a:lnTo>
                    <a:lnTo>
                      <a:pt x="4102" y="4500"/>
                    </a:lnTo>
                    <a:lnTo>
                      <a:pt x="4428" y="4973"/>
                    </a:lnTo>
                    <a:lnTo>
                      <a:pt x="4471" y="5038"/>
                    </a:lnTo>
                    <a:lnTo>
                      <a:pt x="4524" y="5115"/>
                    </a:lnTo>
                  </a:path>
                </a:pathLst>
              </a:custGeom>
              <a:noFill/>
              <a:ln w="9525">
                <a:solidFill>
                  <a:srgbClr val="FF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58" name="Freeform 57"/>
              <p:cNvSpPr>
                <a:spLocks/>
              </p:cNvSpPr>
              <p:nvPr/>
            </p:nvSpPr>
            <p:spPr bwMode="auto">
              <a:xfrm>
                <a:off x="237490" y="1123950"/>
                <a:ext cx="4476750" cy="2903220"/>
              </a:xfrm>
              <a:custGeom>
                <a:avLst/>
                <a:gdLst>
                  <a:gd name="T0" fmla="*/ 0 w 7888"/>
                  <a:gd name="T1" fmla="*/ 0 h 5117"/>
                  <a:gd name="T2" fmla="*/ 7184 w 7888"/>
                  <a:gd name="T3" fmla="*/ 240 h 5117"/>
                  <a:gd name="T4" fmla="*/ 4606 w 7888"/>
                  <a:gd name="T5" fmla="*/ 2466 h 5117"/>
                  <a:gd name="T6" fmla="*/ 4604 w 7888"/>
                  <a:gd name="T7" fmla="*/ 2468 h 5117"/>
                  <a:gd name="T8" fmla="*/ 7888 w 7888"/>
                  <a:gd name="T9" fmla="*/ 3572 h 5117"/>
                  <a:gd name="T10" fmla="*/ 3954 w 7888"/>
                  <a:gd name="T11" fmla="*/ 4282 h 5117"/>
                  <a:gd name="T12" fmla="*/ 4061 w 7888"/>
                  <a:gd name="T13" fmla="*/ 4438 h 5117"/>
                  <a:gd name="T14" fmla="*/ 4102 w 7888"/>
                  <a:gd name="T15" fmla="*/ 4502 h 5117"/>
                  <a:gd name="T16" fmla="*/ 4428 w 7888"/>
                  <a:gd name="T17" fmla="*/ 4975 h 5117"/>
                  <a:gd name="T18" fmla="*/ 4471 w 7888"/>
                  <a:gd name="T19" fmla="*/ 5040 h 5117"/>
                  <a:gd name="T20" fmla="*/ 4524 w 7888"/>
                  <a:gd name="T21" fmla="*/ 5117 h 5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888" h="5117">
                    <a:moveTo>
                      <a:pt x="0" y="0"/>
                    </a:moveTo>
                    <a:lnTo>
                      <a:pt x="7184" y="240"/>
                    </a:lnTo>
                    <a:lnTo>
                      <a:pt x="4606" y="2466"/>
                    </a:lnTo>
                    <a:lnTo>
                      <a:pt x="4604" y="2468"/>
                    </a:lnTo>
                    <a:lnTo>
                      <a:pt x="7888" y="3572"/>
                    </a:lnTo>
                    <a:lnTo>
                      <a:pt x="3954" y="4282"/>
                    </a:lnTo>
                    <a:lnTo>
                      <a:pt x="4061" y="4438"/>
                    </a:lnTo>
                    <a:lnTo>
                      <a:pt x="4102" y="4502"/>
                    </a:lnTo>
                    <a:lnTo>
                      <a:pt x="4428" y="4975"/>
                    </a:lnTo>
                    <a:lnTo>
                      <a:pt x="4471" y="5040"/>
                    </a:lnTo>
                    <a:lnTo>
                      <a:pt x="4524" y="5117"/>
                    </a:lnTo>
                  </a:path>
                </a:pathLst>
              </a:custGeom>
              <a:noFill/>
              <a:ln w="9525">
                <a:solidFill>
                  <a:srgbClr val="FF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59" name="Freeform 58"/>
              <p:cNvSpPr>
                <a:spLocks/>
              </p:cNvSpPr>
              <p:nvPr/>
            </p:nvSpPr>
            <p:spPr bwMode="auto">
              <a:xfrm>
                <a:off x="238125" y="1121410"/>
                <a:ext cx="4471670" cy="2905760"/>
              </a:xfrm>
              <a:custGeom>
                <a:avLst/>
                <a:gdLst>
                  <a:gd name="T0" fmla="*/ 0 w 7880"/>
                  <a:gd name="T1" fmla="*/ 0 h 5122"/>
                  <a:gd name="T2" fmla="*/ 7177 w 7880"/>
                  <a:gd name="T3" fmla="*/ 240 h 5122"/>
                  <a:gd name="T4" fmla="*/ 4604 w 7880"/>
                  <a:gd name="T5" fmla="*/ 2471 h 5122"/>
                  <a:gd name="T6" fmla="*/ 4602 w 7880"/>
                  <a:gd name="T7" fmla="*/ 2473 h 5122"/>
                  <a:gd name="T8" fmla="*/ 7880 w 7880"/>
                  <a:gd name="T9" fmla="*/ 3580 h 5122"/>
                  <a:gd name="T10" fmla="*/ 3951 w 7880"/>
                  <a:gd name="T11" fmla="*/ 4289 h 5122"/>
                  <a:gd name="T12" fmla="*/ 4059 w 7880"/>
                  <a:gd name="T13" fmla="*/ 4443 h 5122"/>
                  <a:gd name="T14" fmla="*/ 4100 w 7880"/>
                  <a:gd name="T15" fmla="*/ 4508 h 5122"/>
                  <a:gd name="T16" fmla="*/ 4426 w 7880"/>
                  <a:gd name="T17" fmla="*/ 4980 h 5122"/>
                  <a:gd name="T18" fmla="*/ 4468 w 7880"/>
                  <a:gd name="T19" fmla="*/ 5045 h 5122"/>
                  <a:gd name="T20" fmla="*/ 4522 w 7880"/>
                  <a:gd name="T21" fmla="*/ 5122 h 5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880" h="5122">
                    <a:moveTo>
                      <a:pt x="0" y="0"/>
                    </a:moveTo>
                    <a:lnTo>
                      <a:pt x="7177" y="240"/>
                    </a:lnTo>
                    <a:lnTo>
                      <a:pt x="4604" y="2471"/>
                    </a:lnTo>
                    <a:lnTo>
                      <a:pt x="4602" y="2473"/>
                    </a:lnTo>
                    <a:lnTo>
                      <a:pt x="7880" y="3580"/>
                    </a:lnTo>
                    <a:lnTo>
                      <a:pt x="3951" y="4289"/>
                    </a:lnTo>
                    <a:lnTo>
                      <a:pt x="4059" y="4443"/>
                    </a:lnTo>
                    <a:lnTo>
                      <a:pt x="4100" y="4508"/>
                    </a:lnTo>
                    <a:lnTo>
                      <a:pt x="4426" y="4980"/>
                    </a:lnTo>
                    <a:lnTo>
                      <a:pt x="4468" y="5045"/>
                    </a:lnTo>
                    <a:lnTo>
                      <a:pt x="4522" y="5122"/>
                    </a:lnTo>
                  </a:path>
                </a:pathLst>
              </a:custGeom>
              <a:noFill/>
              <a:ln w="9525">
                <a:solidFill>
                  <a:srgbClr val="FF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60" name="Freeform 59"/>
              <p:cNvSpPr>
                <a:spLocks/>
              </p:cNvSpPr>
              <p:nvPr/>
            </p:nvSpPr>
            <p:spPr bwMode="auto">
              <a:xfrm>
                <a:off x="238125" y="1116965"/>
                <a:ext cx="4463415" cy="2910205"/>
              </a:xfrm>
              <a:custGeom>
                <a:avLst/>
                <a:gdLst>
                  <a:gd name="T0" fmla="*/ 0 w 7863"/>
                  <a:gd name="T1" fmla="*/ 0 h 5128"/>
                  <a:gd name="T2" fmla="*/ 7166 w 7863"/>
                  <a:gd name="T3" fmla="*/ 239 h 5128"/>
                  <a:gd name="T4" fmla="*/ 4602 w 7863"/>
                  <a:gd name="T5" fmla="*/ 2477 h 5128"/>
                  <a:gd name="T6" fmla="*/ 4600 w 7863"/>
                  <a:gd name="T7" fmla="*/ 2479 h 5128"/>
                  <a:gd name="T8" fmla="*/ 7863 w 7863"/>
                  <a:gd name="T9" fmla="*/ 3595 h 5128"/>
                  <a:gd name="T10" fmla="*/ 3949 w 7863"/>
                  <a:gd name="T11" fmla="*/ 4296 h 5128"/>
                  <a:gd name="T12" fmla="*/ 4057 w 7863"/>
                  <a:gd name="T13" fmla="*/ 4449 h 5128"/>
                  <a:gd name="T14" fmla="*/ 4098 w 7863"/>
                  <a:gd name="T15" fmla="*/ 4514 h 5128"/>
                  <a:gd name="T16" fmla="*/ 4424 w 7863"/>
                  <a:gd name="T17" fmla="*/ 4986 h 5128"/>
                  <a:gd name="T18" fmla="*/ 4466 w 7863"/>
                  <a:gd name="T19" fmla="*/ 5051 h 5128"/>
                  <a:gd name="T20" fmla="*/ 4520 w 7863"/>
                  <a:gd name="T21" fmla="*/ 5128 h 5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863" h="5128">
                    <a:moveTo>
                      <a:pt x="0" y="0"/>
                    </a:moveTo>
                    <a:lnTo>
                      <a:pt x="7166" y="239"/>
                    </a:lnTo>
                    <a:lnTo>
                      <a:pt x="4602" y="2477"/>
                    </a:lnTo>
                    <a:lnTo>
                      <a:pt x="4600" y="2479"/>
                    </a:lnTo>
                    <a:lnTo>
                      <a:pt x="7863" y="3595"/>
                    </a:lnTo>
                    <a:lnTo>
                      <a:pt x="3949" y="4296"/>
                    </a:lnTo>
                    <a:lnTo>
                      <a:pt x="4057" y="4449"/>
                    </a:lnTo>
                    <a:lnTo>
                      <a:pt x="4098" y="4514"/>
                    </a:lnTo>
                    <a:lnTo>
                      <a:pt x="4424" y="4986"/>
                    </a:lnTo>
                    <a:lnTo>
                      <a:pt x="4466" y="5051"/>
                    </a:lnTo>
                    <a:lnTo>
                      <a:pt x="4520" y="5128"/>
                    </a:lnTo>
                  </a:path>
                </a:pathLst>
              </a:custGeom>
              <a:noFill/>
              <a:ln w="9525">
                <a:solidFill>
                  <a:srgbClr val="FF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61" name="Freeform 60"/>
              <p:cNvSpPr>
                <a:spLocks/>
              </p:cNvSpPr>
              <p:nvPr/>
            </p:nvSpPr>
            <p:spPr bwMode="auto">
              <a:xfrm>
                <a:off x="239395" y="1109980"/>
                <a:ext cx="4450715" cy="2917190"/>
              </a:xfrm>
              <a:custGeom>
                <a:avLst/>
                <a:gdLst>
                  <a:gd name="T0" fmla="*/ 0 w 7842"/>
                  <a:gd name="T1" fmla="*/ 0 h 5140"/>
                  <a:gd name="T2" fmla="*/ 7150 w 7842"/>
                  <a:gd name="T3" fmla="*/ 241 h 5140"/>
                  <a:gd name="T4" fmla="*/ 4601 w 7842"/>
                  <a:gd name="T5" fmla="*/ 2489 h 5140"/>
                  <a:gd name="T6" fmla="*/ 4599 w 7842"/>
                  <a:gd name="T7" fmla="*/ 2491 h 5140"/>
                  <a:gd name="T8" fmla="*/ 7842 w 7842"/>
                  <a:gd name="T9" fmla="*/ 3618 h 5140"/>
                  <a:gd name="T10" fmla="*/ 3948 w 7842"/>
                  <a:gd name="T11" fmla="*/ 4310 h 5140"/>
                  <a:gd name="T12" fmla="*/ 4054 w 7842"/>
                  <a:gd name="T13" fmla="*/ 4463 h 5140"/>
                  <a:gd name="T14" fmla="*/ 4096 w 7842"/>
                  <a:gd name="T15" fmla="*/ 4526 h 5140"/>
                  <a:gd name="T16" fmla="*/ 4423 w 7842"/>
                  <a:gd name="T17" fmla="*/ 4998 h 5140"/>
                  <a:gd name="T18" fmla="*/ 4465 w 7842"/>
                  <a:gd name="T19" fmla="*/ 5063 h 5140"/>
                  <a:gd name="T20" fmla="*/ 4519 w 7842"/>
                  <a:gd name="T21" fmla="*/ 5140 h 5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842" h="5140">
                    <a:moveTo>
                      <a:pt x="0" y="0"/>
                    </a:moveTo>
                    <a:lnTo>
                      <a:pt x="7150" y="241"/>
                    </a:lnTo>
                    <a:lnTo>
                      <a:pt x="4601" y="2489"/>
                    </a:lnTo>
                    <a:lnTo>
                      <a:pt x="4599" y="2491"/>
                    </a:lnTo>
                    <a:lnTo>
                      <a:pt x="7842" y="3618"/>
                    </a:lnTo>
                    <a:lnTo>
                      <a:pt x="3948" y="4310"/>
                    </a:lnTo>
                    <a:lnTo>
                      <a:pt x="4054" y="4463"/>
                    </a:lnTo>
                    <a:lnTo>
                      <a:pt x="4096" y="4526"/>
                    </a:lnTo>
                    <a:lnTo>
                      <a:pt x="4423" y="4998"/>
                    </a:lnTo>
                    <a:lnTo>
                      <a:pt x="4465" y="5063"/>
                    </a:lnTo>
                    <a:lnTo>
                      <a:pt x="4519" y="5140"/>
                    </a:lnTo>
                  </a:path>
                </a:pathLst>
              </a:custGeom>
              <a:noFill/>
              <a:ln w="9525">
                <a:solidFill>
                  <a:srgbClr val="FF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62" name="Freeform 61"/>
              <p:cNvSpPr>
                <a:spLocks/>
              </p:cNvSpPr>
              <p:nvPr/>
            </p:nvSpPr>
            <p:spPr bwMode="auto">
              <a:xfrm>
                <a:off x="3927475" y="344805"/>
                <a:ext cx="297180" cy="673100"/>
              </a:xfrm>
              <a:custGeom>
                <a:avLst/>
                <a:gdLst>
                  <a:gd name="T0" fmla="*/ 7 w 525"/>
                  <a:gd name="T1" fmla="*/ 10 h 1186"/>
                  <a:gd name="T2" fmla="*/ 18 w 525"/>
                  <a:gd name="T3" fmla="*/ 35 h 1186"/>
                  <a:gd name="T4" fmla="*/ 30 w 525"/>
                  <a:gd name="T5" fmla="*/ 60 h 1186"/>
                  <a:gd name="T6" fmla="*/ 40 w 525"/>
                  <a:gd name="T7" fmla="*/ 82 h 1186"/>
                  <a:gd name="T8" fmla="*/ 53 w 525"/>
                  <a:gd name="T9" fmla="*/ 107 h 1186"/>
                  <a:gd name="T10" fmla="*/ 65 w 525"/>
                  <a:gd name="T11" fmla="*/ 130 h 1186"/>
                  <a:gd name="T12" fmla="*/ 77 w 525"/>
                  <a:gd name="T13" fmla="*/ 153 h 1186"/>
                  <a:gd name="T14" fmla="*/ 88 w 525"/>
                  <a:gd name="T15" fmla="*/ 178 h 1186"/>
                  <a:gd name="T16" fmla="*/ 98 w 525"/>
                  <a:gd name="T17" fmla="*/ 202 h 1186"/>
                  <a:gd name="T18" fmla="*/ 110 w 525"/>
                  <a:gd name="T19" fmla="*/ 225 h 1186"/>
                  <a:gd name="T20" fmla="*/ 121 w 525"/>
                  <a:gd name="T21" fmla="*/ 248 h 1186"/>
                  <a:gd name="T22" fmla="*/ 133 w 525"/>
                  <a:gd name="T23" fmla="*/ 273 h 1186"/>
                  <a:gd name="T24" fmla="*/ 145 w 525"/>
                  <a:gd name="T25" fmla="*/ 298 h 1186"/>
                  <a:gd name="T26" fmla="*/ 155 w 525"/>
                  <a:gd name="T27" fmla="*/ 320 h 1186"/>
                  <a:gd name="T28" fmla="*/ 165 w 525"/>
                  <a:gd name="T29" fmla="*/ 345 h 1186"/>
                  <a:gd name="T30" fmla="*/ 176 w 525"/>
                  <a:gd name="T31" fmla="*/ 368 h 1186"/>
                  <a:gd name="T32" fmla="*/ 188 w 525"/>
                  <a:gd name="T33" fmla="*/ 393 h 1186"/>
                  <a:gd name="T34" fmla="*/ 200 w 525"/>
                  <a:gd name="T35" fmla="*/ 416 h 1186"/>
                  <a:gd name="T36" fmla="*/ 211 w 525"/>
                  <a:gd name="T37" fmla="*/ 439 h 1186"/>
                  <a:gd name="T38" fmla="*/ 220 w 525"/>
                  <a:gd name="T39" fmla="*/ 464 h 1186"/>
                  <a:gd name="T40" fmla="*/ 231 w 525"/>
                  <a:gd name="T41" fmla="*/ 488 h 1186"/>
                  <a:gd name="T42" fmla="*/ 243 w 525"/>
                  <a:gd name="T43" fmla="*/ 511 h 1186"/>
                  <a:gd name="T44" fmla="*/ 253 w 525"/>
                  <a:gd name="T45" fmla="*/ 536 h 1186"/>
                  <a:gd name="T46" fmla="*/ 264 w 525"/>
                  <a:gd name="T47" fmla="*/ 559 h 1186"/>
                  <a:gd name="T48" fmla="*/ 274 w 525"/>
                  <a:gd name="T49" fmla="*/ 584 h 1186"/>
                  <a:gd name="T50" fmla="*/ 284 w 525"/>
                  <a:gd name="T51" fmla="*/ 607 h 1186"/>
                  <a:gd name="T52" fmla="*/ 296 w 525"/>
                  <a:gd name="T53" fmla="*/ 632 h 1186"/>
                  <a:gd name="T54" fmla="*/ 306 w 525"/>
                  <a:gd name="T55" fmla="*/ 654 h 1186"/>
                  <a:gd name="T56" fmla="*/ 318 w 525"/>
                  <a:gd name="T57" fmla="*/ 679 h 1186"/>
                  <a:gd name="T58" fmla="*/ 328 w 525"/>
                  <a:gd name="T59" fmla="*/ 704 h 1186"/>
                  <a:gd name="T60" fmla="*/ 336 w 525"/>
                  <a:gd name="T61" fmla="*/ 727 h 1186"/>
                  <a:gd name="T62" fmla="*/ 347 w 525"/>
                  <a:gd name="T63" fmla="*/ 752 h 1186"/>
                  <a:gd name="T64" fmla="*/ 357 w 525"/>
                  <a:gd name="T65" fmla="*/ 775 h 1186"/>
                  <a:gd name="T66" fmla="*/ 369 w 525"/>
                  <a:gd name="T67" fmla="*/ 800 h 1186"/>
                  <a:gd name="T68" fmla="*/ 379 w 525"/>
                  <a:gd name="T69" fmla="*/ 823 h 1186"/>
                  <a:gd name="T70" fmla="*/ 387 w 525"/>
                  <a:gd name="T71" fmla="*/ 847 h 1186"/>
                  <a:gd name="T72" fmla="*/ 397 w 525"/>
                  <a:gd name="T73" fmla="*/ 872 h 1186"/>
                  <a:gd name="T74" fmla="*/ 409 w 525"/>
                  <a:gd name="T75" fmla="*/ 895 h 1186"/>
                  <a:gd name="T76" fmla="*/ 419 w 525"/>
                  <a:gd name="T77" fmla="*/ 920 h 1186"/>
                  <a:gd name="T78" fmla="*/ 429 w 525"/>
                  <a:gd name="T79" fmla="*/ 945 h 1186"/>
                  <a:gd name="T80" fmla="*/ 439 w 525"/>
                  <a:gd name="T81" fmla="*/ 968 h 1186"/>
                  <a:gd name="T82" fmla="*/ 447 w 525"/>
                  <a:gd name="T83" fmla="*/ 993 h 1186"/>
                  <a:gd name="T84" fmla="*/ 457 w 525"/>
                  <a:gd name="T85" fmla="*/ 1016 h 1186"/>
                  <a:gd name="T86" fmla="*/ 467 w 525"/>
                  <a:gd name="T87" fmla="*/ 1041 h 1186"/>
                  <a:gd name="T88" fmla="*/ 477 w 525"/>
                  <a:gd name="T89" fmla="*/ 1066 h 1186"/>
                  <a:gd name="T90" fmla="*/ 487 w 525"/>
                  <a:gd name="T91" fmla="*/ 1089 h 1186"/>
                  <a:gd name="T92" fmla="*/ 497 w 525"/>
                  <a:gd name="T93" fmla="*/ 1114 h 1186"/>
                  <a:gd name="T94" fmla="*/ 505 w 525"/>
                  <a:gd name="T95" fmla="*/ 1138 h 1186"/>
                  <a:gd name="T96" fmla="*/ 515 w 525"/>
                  <a:gd name="T97" fmla="*/ 1163 h 1186"/>
                  <a:gd name="T98" fmla="*/ 525 w 525"/>
                  <a:gd name="T99" fmla="*/ 1186 h 1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525" h="1186">
                    <a:moveTo>
                      <a:pt x="0" y="0"/>
                    </a:moveTo>
                    <a:lnTo>
                      <a:pt x="7" y="10"/>
                    </a:lnTo>
                    <a:lnTo>
                      <a:pt x="12" y="24"/>
                    </a:lnTo>
                    <a:lnTo>
                      <a:pt x="18" y="35"/>
                    </a:lnTo>
                    <a:lnTo>
                      <a:pt x="25" y="47"/>
                    </a:lnTo>
                    <a:lnTo>
                      <a:pt x="30" y="60"/>
                    </a:lnTo>
                    <a:lnTo>
                      <a:pt x="35" y="70"/>
                    </a:lnTo>
                    <a:lnTo>
                      <a:pt x="40" y="82"/>
                    </a:lnTo>
                    <a:lnTo>
                      <a:pt x="47" y="95"/>
                    </a:lnTo>
                    <a:lnTo>
                      <a:pt x="53" y="107"/>
                    </a:lnTo>
                    <a:lnTo>
                      <a:pt x="58" y="118"/>
                    </a:lnTo>
                    <a:lnTo>
                      <a:pt x="65" y="130"/>
                    </a:lnTo>
                    <a:lnTo>
                      <a:pt x="70" y="142"/>
                    </a:lnTo>
                    <a:lnTo>
                      <a:pt x="77" y="153"/>
                    </a:lnTo>
                    <a:lnTo>
                      <a:pt x="82" y="167"/>
                    </a:lnTo>
                    <a:lnTo>
                      <a:pt x="88" y="178"/>
                    </a:lnTo>
                    <a:lnTo>
                      <a:pt x="93" y="188"/>
                    </a:lnTo>
                    <a:lnTo>
                      <a:pt x="98" y="202"/>
                    </a:lnTo>
                    <a:lnTo>
                      <a:pt x="103" y="213"/>
                    </a:lnTo>
                    <a:lnTo>
                      <a:pt x="110" y="225"/>
                    </a:lnTo>
                    <a:lnTo>
                      <a:pt x="115" y="238"/>
                    </a:lnTo>
                    <a:lnTo>
                      <a:pt x="121" y="248"/>
                    </a:lnTo>
                    <a:lnTo>
                      <a:pt x="126" y="260"/>
                    </a:lnTo>
                    <a:lnTo>
                      <a:pt x="133" y="273"/>
                    </a:lnTo>
                    <a:lnTo>
                      <a:pt x="138" y="285"/>
                    </a:lnTo>
                    <a:lnTo>
                      <a:pt x="145" y="298"/>
                    </a:lnTo>
                    <a:lnTo>
                      <a:pt x="150" y="308"/>
                    </a:lnTo>
                    <a:lnTo>
                      <a:pt x="155" y="320"/>
                    </a:lnTo>
                    <a:lnTo>
                      <a:pt x="160" y="333"/>
                    </a:lnTo>
                    <a:lnTo>
                      <a:pt x="165" y="345"/>
                    </a:lnTo>
                    <a:lnTo>
                      <a:pt x="171" y="356"/>
                    </a:lnTo>
                    <a:lnTo>
                      <a:pt x="176" y="368"/>
                    </a:lnTo>
                    <a:lnTo>
                      <a:pt x="183" y="379"/>
                    </a:lnTo>
                    <a:lnTo>
                      <a:pt x="188" y="393"/>
                    </a:lnTo>
                    <a:lnTo>
                      <a:pt x="195" y="404"/>
                    </a:lnTo>
                    <a:lnTo>
                      <a:pt x="200" y="416"/>
                    </a:lnTo>
                    <a:lnTo>
                      <a:pt x="205" y="428"/>
                    </a:lnTo>
                    <a:lnTo>
                      <a:pt x="211" y="439"/>
                    </a:lnTo>
                    <a:lnTo>
                      <a:pt x="215" y="451"/>
                    </a:lnTo>
                    <a:lnTo>
                      <a:pt x="220" y="464"/>
                    </a:lnTo>
                    <a:lnTo>
                      <a:pt x="226" y="476"/>
                    </a:lnTo>
                    <a:lnTo>
                      <a:pt x="231" y="488"/>
                    </a:lnTo>
                    <a:lnTo>
                      <a:pt x="236" y="499"/>
                    </a:lnTo>
                    <a:lnTo>
                      <a:pt x="243" y="511"/>
                    </a:lnTo>
                    <a:lnTo>
                      <a:pt x="248" y="524"/>
                    </a:lnTo>
                    <a:lnTo>
                      <a:pt x="253" y="536"/>
                    </a:lnTo>
                    <a:lnTo>
                      <a:pt x="259" y="547"/>
                    </a:lnTo>
                    <a:lnTo>
                      <a:pt x="264" y="559"/>
                    </a:lnTo>
                    <a:lnTo>
                      <a:pt x="269" y="571"/>
                    </a:lnTo>
                    <a:lnTo>
                      <a:pt x="274" y="584"/>
                    </a:lnTo>
                    <a:lnTo>
                      <a:pt x="279" y="596"/>
                    </a:lnTo>
                    <a:lnTo>
                      <a:pt x="284" y="607"/>
                    </a:lnTo>
                    <a:lnTo>
                      <a:pt x="289" y="619"/>
                    </a:lnTo>
                    <a:lnTo>
                      <a:pt x="296" y="632"/>
                    </a:lnTo>
                    <a:lnTo>
                      <a:pt x="301" y="644"/>
                    </a:lnTo>
                    <a:lnTo>
                      <a:pt x="306" y="654"/>
                    </a:lnTo>
                    <a:lnTo>
                      <a:pt x="311" y="667"/>
                    </a:lnTo>
                    <a:lnTo>
                      <a:pt x="318" y="679"/>
                    </a:lnTo>
                    <a:lnTo>
                      <a:pt x="323" y="692"/>
                    </a:lnTo>
                    <a:lnTo>
                      <a:pt x="328" y="704"/>
                    </a:lnTo>
                    <a:lnTo>
                      <a:pt x="331" y="714"/>
                    </a:lnTo>
                    <a:lnTo>
                      <a:pt x="336" y="727"/>
                    </a:lnTo>
                    <a:lnTo>
                      <a:pt x="343" y="739"/>
                    </a:lnTo>
                    <a:lnTo>
                      <a:pt x="347" y="752"/>
                    </a:lnTo>
                    <a:lnTo>
                      <a:pt x="352" y="764"/>
                    </a:lnTo>
                    <a:lnTo>
                      <a:pt x="357" y="775"/>
                    </a:lnTo>
                    <a:lnTo>
                      <a:pt x="362" y="787"/>
                    </a:lnTo>
                    <a:lnTo>
                      <a:pt x="369" y="800"/>
                    </a:lnTo>
                    <a:lnTo>
                      <a:pt x="374" y="812"/>
                    </a:lnTo>
                    <a:lnTo>
                      <a:pt x="379" y="823"/>
                    </a:lnTo>
                    <a:lnTo>
                      <a:pt x="384" y="835"/>
                    </a:lnTo>
                    <a:lnTo>
                      <a:pt x="387" y="847"/>
                    </a:lnTo>
                    <a:lnTo>
                      <a:pt x="392" y="860"/>
                    </a:lnTo>
                    <a:lnTo>
                      <a:pt x="397" y="872"/>
                    </a:lnTo>
                    <a:lnTo>
                      <a:pt x="402" y="885"/>
                    </a:lnTo>
                    <a:lnTo>
                      <a:pt x="409" y="895"/>
                    </a:lnTo>
                    <a:lnTo>
                      <a:pt x="414" y="908"/>
                    </a:lnTo>
                    <a:lnTo>
                      <a:pt x="419" y="920"/>
                    </a:lnTo>
                    <a:lnTo>
                      <a:pt x="424" y="933"/>
                    </a:lnTo>
                    <a:lnTo>
                      <a:pt x="429" y="945"/>
                    </a:lnTo>
                    <a:lnTo>
                      <a:pt x="434" y="955"/>
                    </a:lnTo>
                    <a:lnTo>
                      <a:pt x="439" y="968"/>
                    </a:lnTo>
                    <a:lnTo>
                      <a:pt x="444" y="980"/>
                    </a:lnTo>
                    <a:lnTo>
                      <a:pt x="447" y="993"/>
                    </a:lnTo>
                    <a:lnTo>
                      <a:pt x="452" y="1005"/>
                    </a:lnTo>
                    <a:lnTo>
                      <a:pt x="457" y="1016"/>
                    </a:lnTo>
                    <a:lnTo>
                      <a:pt x="462" y="1028"/>
                    </a:lnTo>
                    <a:lnTo>
                      <a:pt x="467" y="1041"/>
                    </a:lnTo>
                    <a:lnTo>
                      <a:pt x="472" y="1053"/>
                    </a:lnTo>
                    <a:lnTo>
                      <a:pt x="477" y="1066"/>
                    </a:lnTo>
                    <a:lnTo>
                      <a:pt x="482" y="1076"/>
                    </a:lnTo>
                    <a:lnTo>
                      <a:pt x="487" y="1089"/>
                    </a:lnTo>
                    <a:lnTo>
                      <a:pt x="492" y="1101"/>
                    </a:lnTo>
                    <a:lnTo>
                      <a:pt x="497" y="1114"/>
                    </a:lnTo>
                    <a:lnTo>
                      <a:pt x="502" y="1124"/>
                    </a:lnTo>
                    <a:lnTo>
                      <a:pt x="505" y="1138"/>
                    </a:lnTo>
                    <a:lnTo>
                      <a:pt x="510" y="1149"/>
                    </a:lnTo>
                    <a:lnTo>
                      <a:pt x="515" y="1163"/>
                    </a:lnTo>
                    <a:lnTo>
                      <a:pt x="520" y="1174"/>
                    </a:lnTo>
                    <a:lnTo>
                      <a:pt x="525" y="118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63" name="Freeform 62"/>
              <p:cNvSpPr>
                <a:spLocks/>
              </p:cNvSpPr>
              <p:nvPr/>
            </p:nvSpPr>
            <p:spPr bwMode="auto">
              <a:xfrm>
                <a:off x="4224655" y="1017905"/>
                <a:ext cx="233045" cy="690245"/>
              </a:xfrm>
              <a:custGeom>
                <a:avLst/>
                <a:gdLst>
                  <a:gd name="T0" fmla="*/ 5 w 409"/>
                  <a:gd name="T1" fmla="*/ 12 h 1215"/>
                  <a:gd name="T2" fmla="*/ 15 w 409"/>
                  <a:gd name="T3" fmla="*/ 36 h 1215"/>
                  <a:gd name="T4" fmla="*/ 24 w 409"/>
                  <a:gd name="T5" fmla="*/ 60 h 1215"/>
                  <a:gd name="T6" fmla="*/ 34 w 409"/>
                  <a:gd name="T7" fmla="*/ 85 h 1215"/>
                  <a:gd name="T8" fmla="*/ 42 w 409"/>
                  <a:gd name="T9" fmla="*/ 110 h 1215"/>
                  <a:gd name="T10" fmla="*/ 52 w 409"/>
                  <a:gd name="T11" fmla="*/ 133 h 1215"/>
                  <a:gd name="T12" fmla="*/ 60 w 409"/>
                  <a:gd name="T13" fmla="*/ 158 h 1215"/>
                  <a:gd name="T14" fmla="*/ 70 w 409"/>
                  <a:gd name="T15" fmla="*/ 181 h 1215"/>
                  <a:gd name="T16" fmla="*/ 80 w 409"/>
                  <a:gd name="T17" fmla="*/ 206 h 1215"/>
                  <a:gd name="T18" fmla="*/ 88 w 409"/>
                  <a:gd name="T19" fmla="*/ 231 h 1215"/>
                  <a:gd name="T20" fmla="*/ 98 w 409"/>
                  <a:gd name="T21" fmla="*/ 256 h 1215"/>
                  <a:gd name="T22" fmla="*/ 105 w 409"/>
                  <a:gd name="T23" fmla="*/ 281 h 1215"/>
                  <a:gd name="T24" fmla="*/ 115 w 409"/>
                  <a:gd name="T25" fmla="*/ 304 h 1215"/>
                  <a:gd name="T26" fmla="*/ 123 w 409"/>
                  <a:gd name="T27" fmla="*/ 329 h 1215"/>
                  <a:gd name="T28" fmla="*/ 133 w 409"/>
                  <a:gd name="T29" fmla="*/ 352 h 1215"/>
                  <a:gd name="T30" fmla="*/ 142 w 409"/>
                  <a:gd name="T31" fmla="*/ 377 h 1215"/>
                  <a:gd name="T32" fmla="*/ 150 w 409"/>
                  <a:gd name="T33" fmla="*/ 402 h 1215"/>
                  <a:gd name="T34" fmla="*/ 158 w 409"/>
                  <a:gd name="T35" fmla="*/ 426 h 1215"/>
                  <a:gd name="T36" fmla="*/ 167 w 409"/>
                  <a:gd name="T37" fmla="*/ 451 h 1215"/>
                  <a:gd name="T38" fmla="*/ 175 w 409"/>
                  <a:gd name="T39" fmla="*/ 475 h 1215"/>
                  <a:gd name="T40" fmla="*/ 185 w 409"/>
                  <a:gd name="T41" fmla="*/ 500 h 1215"/>
                  <a:gd name="T42" fmla="*/ 193 w 409"/>
                  <a:gd name="T43" fmla="*/ 525 h 1215"/>
                  <a:gd name="T44" fmla="*/ 201 w 409"/>
                  <a:gd name="T45" fmla="*/ 549 h 1215"/>
                  <a:gd name="T46" fmla="*/ 210 w 409"/>
                  <a:gd name="T47" fmla="*/ 574 h 1215"/>
                  <a:gd name="T48" fmla="*/ 216 w 409"/>
                  <a:gd name="T49" fmla="*/ 597 h 1215"/>
                  <a:gd name="T50" fmla="*/ 226 w 409"/>
                  <a:gd name="T51" fmla="*/ 623 h 1215"/>
                  <a:gd name="T52" fmla="*/ 235 w 409"/>
                  <a:gd name="T53" fmla="*/ 647 h 1215"/>
                  <a:gd name="T54" fmla="*/ 243 w 409"/>
                  <a:gd name="T55" fmla="*/ 672 h 1215"/>
                  <a:gd name="T56" fmla="*/ 251 w 409"/>
                  <a:gd name="T57" fmla="*/ 697 h 1215"/>
                  <a:gd name="T58" fmla="*/ 260 w 409"/>
                  <a:gd name="T59" fmla="*/ 720 h 1215"/>
                  <a:gd name="T60" fmla="*/ 268 w 409"/>
                  <a:gd name="T61" fmla="*/ 747 h 1215"/>
                  <a:gd name="T62" fmla="*/ 275 w 409"/>
                  <a:gd name="T63" fmla="*/ 770 h 1215"/>
                  <a:gd name="T64" fmla="*/ 283 w 409"/>
                  <a:gd name="T65" fmla="*/ 795 h 1215"/>
                  <a:gd name="T66" fmla="*/ 290 w 409"/>
                  <a:gd name="T67" fmla="*/ 820 h 1215"/>
                  <a:gd name="T68" fmla="*/ 298 w 409"/>
                  <a:gd name="T69" fmla="*/ 845 h 1215"/>
                  <a:gd name="T70" fmla="*/ 306 w 409"/>
                  <a:gd name="T71" fmla="*/ 870 h 1215"/>
                  <a:gd name="T72" fmla="*/ 314 w 409"/>
                  <a:gd name="T73" fmla="*/ 893 h 1215"/>
                  <a:gd name="T74" fmla="*/ 323 w 409"/>
                  <a:gd name="T75" fmla="*/ 918 h 1215"/>
                  <a:gd name="T76" fmla="*/ 329 w 409"/>
                  <a:gd name="T77" fmla="*/ 943 h 1215"/>
                  <a:gd name="T78" fmla="*/ 336 w 409"/>
                  <a:gd name="T79" fmla="*/ 968 h 1215"/>
                  <a:gd name="T80" fmla="*/ 344 w 409"/>
                  <a:gd name="T81" fmla="*/ 993 h 1215"/>
                  <a:gd name="T82" fmla="*/ 351 w 409"/>
                  <a:gd name="T83" fmla="*/ 1018 h 1215"/>
                  <a:gd name="T84" fmla="*/ 359 w 409"/>
                  <a:gd name="T85" fmla="*/ 1043 h 1215"/>
                  <a:gd name="T86" fmla="*/ 368 w 409"/>
                  <a:gd name="T87" fmla="*/ 1066 h 1215"/>
                  <a:gd name="T88" fmla="*/ 374 w 409"/>
                  <a:gd name="T89" fmla="*/ 1092 h 1215"/>
                  <a:gd name="T90" fmla="*/ 383 w 409"/>
                  <a:gd name="T91" fmla="*/ 1116 h 1215"/>
                  <a:gd name="T92" fmla="*/ 389 w 409"/>
                  <a:gd name="T93" fmla="*/ 1141 h 1215"/>
                  <a:gd name="T94" fmla="*/ 396 w 409"/>
                  <a:gd name="T95" fmla="*/ 1167 h 1215"/>
                  <a:gd name="T96" fmla="*/ 403 w 409"/>
                  <a:gd name="T97" fmla="*/ 1191 h 1215"/>
                  <a:gd name="T98" fmla="*/ 409 w 409"/>
                  <a:gd name="T99" fmla="*/ 1215 h 1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409" h="1215">
                    <a:moveTo>
                      <a:pt x="0" y="0"/>
                    </a:moveTo>
                    <a:lnTo>
                      <a:pt x="5" y="12"/>
                    </a:lnTo>
                    <a:lnTo>
                      <a:pt x="10" y="25"/>
                    </a:lnTo>
                    <a:lnTo>
                      <a:pt x="15" y="36"/>
                    </a:lnTo>
                    <a:lnTo>
                      <a:pt x="19" y="50"/>
                    </a:lnTo>
                    <a:lnTo>
                      <a:pt x="24" y="60"/>
                    </a:lnTo>
                    <a:lnTo>
                      <a:pt x="29" y="73"/>
                    </a:lnTo>
                    <a:lnTo>
                      <a:pt x="34" y="85"/>
                    </a:lnTo>
                    <a:lnTo>
                      <a:pt x="39" y="98"/>
                    </a:lnTo>
                    <a:lnTo>
                      <a:pt x="42" y="110"/>
                    </a:lnTo>
                    <a:lnTo>
                      <a:pt x="47" y="121"/>
                    </a:lnTo>
                    <a:lnTo>
                      <a:pt x="52" y="133"/>
                    </a:lnTo>
                    <a:lnTo>
                      <a:pt x="55" y="146"/>
                    </a:lnTo>
                    <a:lnTo>
                      <a:pt x="60" y="158"/>
                    </a:lnTo>
                    <a:lnTo>
                      <a:pt x="65" y="171"/>
                    </a:lnTo>
                    <a:lnTo>
                      <a:pt x="70" y="181"/>
                    </a:lnTo>
                    <a:lnTo>
                      <a:pt x="75" y="194"/>
                    </a:lnTo>
                    <a:lnTo>
                      <a:pt x="80" y="206"/>
                    </a:lnTo>
                    <a:lnTo>
                      <a:pt x="83" y="219"/>
                    </a:lnTo>
                    <a:lnTo>
                      <a:pt x="88" y="231"/>
                    </a:lnTo>
                    <a:lnTo>
                      <a:pt x="93" y="243"/>
                    </a:lnTo>
                    <a:lnTo>
                      <a:pt x="98" y="256"/>
                    </a:lnTo>
                    <a:lnTo>
                      <a:pt x="100" y="268"/>
                    </a:lnTo>
                    <a:lnTo>
                      <a:pt x="105" y="281"/>
                    </a:lnTo>
                    <a:lnTo>
                      <a:pt x="110" y="293"/>
                    </a:lnTo>
                    <a:lnTo>
                      <a:pt x="115" y="304"/>
                    </a:lnTo>
                    <a:lnTo>
                      <a:pt x="118" y="316"/>
                    </a:lnTo>
                    <a:lnTo>
                      <a:pt x="123" y="329"/>
                    </a:lnTo>
                    <a:lnTo>
                      <a:pt x="128" y="341"/>
                    </a:lnTo>
                    <a:lnTo>
                      <a:pt x="133" y="352"/>
                    </a:lnTo>
                    <a:lnTo>
                      <a:pt x="137" y="366"/>
                    </a:lnTo>
                    <a:lnTo>
                      <a:pt x="142" y="377"/>
                    </a:lnTo>
                    <a:lnTo>
                      <a:pt x="147" y="391"/>
                    </a:lnTo>
                    <a:lnTo>
                      <a:pt x="150" y="402"/>
                    </a:lnTo>
                    <a:lnTo>
                      <a:pt x="155" y="414"/>
                    </a:lnTo>
                    <a:lnTo>
                      <a:pt x="158" y="426"/>
                    </a:lnTo>
                    <a:lnTo>
                      <a:pt x="162" y="439"/>
                    </a:lnTo>
                    <a:lnTo>
                      <a:pt x="167" y="451"/>
                    </a:lnTo>
                    <a:lnTo>
                      <a:pt x="172" y="464"/>
                    </a:lnTo>
                    <a:lnTo>
                      <a:pt x="175" y="475"/>
                    </a:lnTo>
                    <a:lnTo>
                      <a:pt x="180" y="487"/>
                    </a:lnTo>
                    <a:lnTo>
                      <a:pt x="185" y="500"/>
                    </a:lnTo>
                    <a:lnTo>
                      <a:pt x="188" y="512"/>
                    </a:lnTo>
                    <a:lnTo>
                      <a:pt x="193" y="525"/>
                    </a:lnTo>
                    <a:lnTo>
                      <a:pt x="196" y="535"/>
                    </a:lnTo>
                    <a:lnTo>
                      <a:pt x="201" y="549"/>
                    </a:lnTo>
                    <a:lnTo>
                      <a:pt x="206" y="562"/>
                    </a:lnTo>
                    <a:lnTo>
                      <a:pt x="210" y="574"/>
                    </a:lnTo>
                    <a:lnTo>
                      <a:pt x="215" y="585"/>
                    </a:lnTo>
                    <a:lnTo>
                      <a:pt x="216" y="597"/>
                    </a:lnTo>
                    <a:lnTo>
                      <a:pt x="221" y="610"/>
                    </a:lnTo>
                    <a:lnTo>
                      <a:pt x="226" y="623"/>
                    </a:lnTo>
                    <a:lnTo>
                      <a:pt x="230" y="635"/>
                    </a:lnTo>
                    <a:lnTo>
                      <a:pt x="235" y="647"/>
                    </a:lnTo>
                    <a:lnTo>
                      <a:pt x="238" y="658"/>
                    </a:lnTo>
                    <a:lnTo>
                      <a:pt x="243" y="672"/>
                    </a:lnTo>
                    <a:lnTo>
                      <a:pt x="246" y="685"/>
                    </a:lnTo>
                    <a:lnTo>
                      <a:pt x="251" y="697"/>
                    </a:lnTo>
                    <a:lnTo>
                      <a:pt x="255" y="708"/>
                    </a:lnTo>
                    <a:lnTo>
                      <a:pt x="260" y="720"/>
                    </a:lnTo>
                    <a:lnTo>
                      <a:pt x="263" y="733"/>
                    </a:lnTo>
                    <a:lnTo>
                      <a:pt x="268" y="747"/>
                    </a:lnTo>
                    <a:lnTo>
                      <a:pt x="271" y="758"/>
                    </a:lnTo>
                    <a:lnTo>
                      <a:pt x="275" y="770"/>
                    </a:lnTo>
                    <a:lnTo>
                      <a:pt x="278" y="783"/>
                    </a:lnTo>
                    <a:lnTo>
                      <a:pt x="283" y="795"/>
                    </a:lnTo>
                    <a:lnTo>
                      <a:pt x="286" y="808"/>
                    </a:lnTo>
                    <a:lnTo>
                      <a:pt x="290" y="820"/>
                    </a:lnTo>
                    <a:lnTo>
                      <a:pt x="295" y="831"/>
                    </a:lnTo>
                    <a:lnTo>
                      <a:pt x="298" y="845"/>
                    </a:lnTo>
                    <a:lnTo>
                      <a:pt x="303" y="856"/>
                    </a:lnTo>
                    <a:lnTo>
                      <a:pt x="306" y="870"/>
                    </a:lnTo>
                    <a:lnTo>
                      <a:pt x="309" y="881"/>
                    </a:lnTo>
                    <a:lnTo>
                      <a:pt x="314" y="893"/>
                    </a:lnTo>
                    <a:lnTo>
                      <a:pt x="318" y="906"/>
                    </a:lnTo>
                    <a:lnTo>
                      <a:pt x="323" y="918"/>
                    </a:lnTo>
                    <a:lnTo>
                      <a:pt x="326" y="931"/>
                    </a:lnTo>
                    <a:lnTo>
                      <a:pt x="329" y="943"/>
                    </a:lnTo>
                    <a:lnTo>
                      <a:pt x="333" y="954"/>
                    </a:lnTo>
                    <a:lnTo>
                      <a:pt x="336" y="968"/>
                    </a:lnTo>
                    <a:lnTo>
                      <a:pt x="339" y="981"/>
                    </a:lnTo>
                    <a:lnTo>
                      <a:pt x="344" y="993"/>
                    </a:lnTo>
                    <a:lnTo>
                      <a:pt x="348" y="1004"/>
                    </a:lnTo>
                    <a:lnTo>
                      <a:pt x="351" y="1018"/>
                    </a:lnTo>
                    <a:lnTo>
                      <a:pt x="356" y="1029"/>
                    </a:lnTo>
                    <a:lnTo>
                      <a:pt x="359" y="1043"/>
                    </a:lnTo>
                    <a:lnTo>
                      <a:pt x="363" y="1056"/>
                    </a:lnTo>
                    <a:lnTo>
                      <a:pt x="368" y="1066"/>
                    </a:lnTo>
                    <a:lnTo>
                      <a:pt x="371" y="1079"/>
                    </a:lnTo>
                    <a:lnTo>
                      <a:pt x="374" y="1092"/>
                    </a:lnTo>
                    <a:lnTo>
                      <a:pt x="378" y="1104"/>
                    </a:lnTo>
                    <a:lnTo>
                      <a:pt x="383" y="1116"/>
                    </a:lnTo>
                    <a:lnTo>
                      <a:pt x="386" y="1129"/>
                    </a:lnTo>
                    <a:lnTo>
                      <a:pt x="389" y="1141"/>
                    </a:lnTo>
                    <a:lnTo>
                      <a:pt x="391" y="1154"/>
                    </a:lnTo>
                    <a:lnTo>
                      <a:pt x="396" y="1167"/>
                    </a:lnTo>
                    <a:lnTo>
                      <a:pt x="399" y="1177"/>
                    </a:lnTo>
                    <a:lnTo>
                      <a:pt x="403" y="1191"/>
                    </a:lnTo>
                    <a:lnTo>
                      <a:pt x="406" y="1204"/>
                    </a:lnTo>
                    <a:lnTo>
                      <a:pt x="409" y="1215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64" name="Freeform 63"/>
              <p:cNvSpPr>
                <a:spLocks/>
              </p:cNvSpPr>
              <p:nvPr/>
            </p:nvSpPr>
            <p:spPr bwMode="auto">
              <a:xfrm>
                <a:off x="4457700" y="1708150"/>
                <a:ext cx="4445" cy="13970"/>
              </a:xfrm>
              <a:custGeom>
                <a:avLst/>
                <a:gdLst>
                  <a:gd name="T0" fmla="*/ 0 w 8"/>
                  <a:gd name="T1" fmla="*/ 0 h 25"/>
                  <a:gd name="T2" fmla="*/ 5 w 8"/>
                  <a:gd name="T3" fmla="*/ 14 h 25"/>
                  <a:gd name="T4" fmla="*/ 8 w 8"/>
                  <a:gd name="T5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25">
                    <a:moveTo>
                      <a:pt x="0" y="0"/>
                    </a:moveTo>
                    <a:lnTo>
                      <a:pt x="5" y="14"/>
                    </a:lnTo>
                    <a:lnTo>
                      <a:pt x="8" y="25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cxnSp>
            <p:nvCxnSpPr>
              <p:cNvPr id="65" name="Line 61"/>
              <p:cNvCxnSpPr>
                <a:cxnSpLocks noChangeShapeType="1"/>
              </p:cNvCxnSpPr>
              <p:nvPr/>
            </p:nvCxnSpPr>
            <p:spPr bwMode="auto">
              <a:xfrm>
                <a:off x="4346575" y="237490"/>
                <a:ext cx="363220" cy="142113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6" name="Line 62"/>
              <p:cNvCxnSpPr>
                <a:cxnSpLocks noChangeShapeType="1"/>
              </p:cNvCxnSpPr>
              <p:nvPr/>
            </p:nvCxnSpPr>
            <p:spPr bwMode="auto">
              <a:xfrm flipV="1">
                <a:off x="3927475" y="237490"/>
                <a:ext cx="419100" cy="10731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7" name="Line 63"/>
              <p:cNvCxnSpPr>
                <a:cxnSpLocks noChangeShapeType="1"/>
              </p:cNvCxnSpPr>
              <p:nvPr/>
            </p:nvCxnSpPr>
            <p:spPr bwMode="auto">
              <a:xfrm flipV="1">
                <a:off x="4462145" y="1658620"/>
                <a:ext cx="247650" cy="6350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8" name="Line 64"/>
              <p:cNvCxnSpPr>
                <a:cxnSpLocks noChangeShapeType="1"/>
              </p:cNvCxnSpPr>
              <p:nvPr/>
            </p:nvCxnSpPr>
            <p:spPr bwMode="auto">
              <a:xfrm>
                <a:off x="2750185" y="2145030"/>
                <a:ext cx="10160" cy="3429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9" name="Line 65"/>
              <p:cNvCxnSpPr>
                <a:cxnSpLocks noChangeShapeType="1"/>
              </p:cNvCxnSpPr>
              <p:nvPr/>
            </p:nvCxnSpPr>
            <p:spPr bwMode="auto">
              <a:xfrm>
                <a:off x="2851150" y="2525395"/>
                <a:ext cx="10160" cy="3556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70" name="Freeform 69"/>
              <p:cNvSpPr>
                <a:spLocks/>
              </p:cNvSpPr>
              <p:nvPr/>
            </p:nvSpPr>
            <p:spPr bwMode="auto">
              <a:xfrm>
                <a:off x="2716530" y="2061210"/>
                <a:ext cx="156210" cy="591820"/>
              </a:xfrm>
              <a:custGeom>
                <a:avLst/>
                <a:gdLst>
                  <a:gd name="T0" fmla="*/ 0 w 276"/>
                  <a:gd name="T1" fmla="*/ 0 h 1043"/>
                  <a:gd name="T2" fmla="*/ 12 w 276"/>
                  <a:gd name="T3" fmla="*/ 30 h 1043"/>
                  <a:gd name="T4" fmla="*/ 23 w 276"/>
                  <a:gd name="T5" fmla="*/ 60 h 1043"/>
                  <a:gd name="T6" fmla="*/ 35 w 276"/>
                  <a:gd name="T7" fmla="*/ 92 h 1043"/>
                  <a:gd name="T8" fmla="*/ 47 w 276"/>
                  <a:gd name="T9" fmla="*/ 122 h 1043"/>
                  <a:gd name="T10" fmla="*/ 55 w 276"/>
                  <a:gd name="T11" fmla="*/ 153 h 1043"/>
                  <a:gd name="T12" fmla="*/ 67 w 276"/>
                  <a:gd name="T13" fmla="*/ 183 h 1043"/>
                  <a:gd name="T14" fmla="*/ 77 w 276"/>
                  <a:gd name="T15" fmla="*/ 215 h 1043"/>
                  <a:gd name="T16" fmla="*/ 87 w 276"/>
                  <a:gd name="T17" fmla="*/ 245 h 1043"/>
                  <a:gd name="T18" fmla="*/ 98 w 276"/>
                  <a:gd name="T19" fmla="*/ 276 h 1043"/>
                  <a:gd name="T20" fmla="*/ 108 w 276"/>
                  <a:gd name="T21" fmla="*/ 306 h 1043"/>
                  <a:gd name="T22" fmla="*/ 116 w 276"/>
                  <a:gd name="T23" fmla="*/ 336 h 1043"/>
                  <a:gd name="T24" fmla="*/ 125 w 276"/>
                  <a:gd name="T25" fmla="*/ 368 h 1043"/>
                  <a:gd name="T26" fmla="*/ 135 w 276"/>
                  <a:gd name="T27" fmla="*/ 399 h 1043"/>
                  <a:gd name="T28" fmla="*/ 143 w 276"/>
                  <a:gd name="T29" fmla="*/ 431 h 1043"/>
                  <a:gd name="T30" fmla="*/ 153 w 276"/>
                  <a:gd name="T31" fmla="*/ 461 h 1043"/>
                  <a:gd name="T32" fmla="*/ 161 w 276"/>
                  <a:gd name="T33" fmla="*/ 493 h 1043"/>
                  <a:gd name="T34" fmla="*/ 170 w 276"/>
                  <a:gd name="T35" fmla="*/ 524 h 1043"/>
                  <a:gd name="T36" fmla="*/ 176 w 276"/>
                  <a:gd name="T37" fmla="*/ 556 h 1043"/>
                  <a:gd name="T38" fmla="*/ 185 w 276"/>
                  <a:gd name="T39" fmla="*/ 586 h 1043"/>
                  <a:gd name="T40" fmla="*/ 193 w 276"/>
                  <a:gd name="T41" fmla="*/ 619 h 1043"/>
                  <a:gd name="T42" fmla="*/ 200 w 276"/>
                  <a:gd name="T43" fmla="*/ 649 h 1043"/>
                  <a:gd name="T44" fmla="*/ 208 w 276"/>
                  <a:gd name="T45" fmla="*/ 682 h 1043"/>
                  <a:gd name="T46" fmla="*/ 215 w 276"/>
                  <a:gd name="T47" fmla="*/ 712 h 1043"/>
                  <a:gd name="T48" fmla="*/ 221 w 276"/>
                  <a:gd name="T49" fmla="*/ 745 h 1043"/>
                  <a:gd name="T50" fmla="*/ 229 w 276"/>
                  <a:gd name="T51" fmla="*/ 777 h 1043"/>
                  <a:gd name="T52" fmla="*/ 234 w 276"/>
                  <a:gd name="T53" fmla="*/ 807 h 1043"/>
                  <a:gd name="T54" fmla="*/ 239 w 276"/>
                  <a:gd name="T55" fmla="*/ 840 h 1043"/>
                  <a:gd name="T56" fmla="*/ 246 w 276"/>
                  <a:gd name="T57" fmla="*/ 872 h 1043"/>
                  <a:gd name="T58" fmla="*/ 253 w 276"/>
                  <a:gd name="T59" fmla="*/ 903 h 1043"/>
                  <a:gd name="T60" fmla="*/ 258 w 276"/>
                  <a:gd name="T61" fmla="*/ 935 h 1043"/>
                  <a:gd name="T62" fmla="*/ 263 w 276"/>
                  <a:gd name="T63" fmla="*/ 968 h 1043"/>
                  <a:gd name="T64" fmla="*/ 269 w 276"/>
                  <a:gd name="T65" fmla="*/ 1000 h 1043"/>
                  <a:gd name="T66" fmla="*/ 274 w 276"/>
                  <a:gd name="T67" fmla="*/ 1033 h 1043"/>
                  <a:gd name="T68" fmla="*/ 276 w 276"/>
                  <a:gd name="T69" fmla="*/ 1043 h 10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76" h="1043">
                    <a:moveTo>
                      <a:pt x="0" y="0"/>
                    </a:moveTo>
                    <a:lnTo>
                      <a:pt x="12" y="30"/>
                    </a:lnTo>
                    <a:lnTo>
                      <a:pt x="23" y="60"/>
                    </a:lnTo>
                    <a:lnTo>
                      <a:pt x="35" y="92"/>
                    </a:lnTo>
                    <a:lnTo>
                      <a:pt x="47" y="122"/>
                    </a:lnTo>
                    <a:lnTo>
                      <a:pt x="55" y="153"/>
                    </a:lnTo>
                    <a:lnTo>
                      <a:pt x="67" y="183"/>
                    </a:lnTo>
                    <a:lnTo>
                      <a:pt x="77" y="215"/>
                    </a:lnTo>
                    <a:lnTo>
                      <a:pt x="87" y="245"/>
                    </a:lnTo>
                    <a:lnTo>
                      <a:pt x="98" y="276"/>
                    </a:lnTo>
                    <a:lnTo>
                      <a:pt x="108" y="306"/>
                    </a:lnTo>
                    <a:lnTo>
                      <a:pt x="116" y="336"/>
                    </a:lnTo>
                    <a:lnTo>
                      <a:pt x="125" y="368"/>
                    </a:lnTo>
                    <a:lnTo>
                      <a:pt x="135" y="399"/>
                    </a:lnTo>
                    <a:lnTo>
                      <a:pt x="143" y="431"/>
                    </a:lnTo>
                    <a:lnTo>
                      <a:pt x="153" y="461"/>
                    </a:lnTo>
                    <a:lnTo>
                      <a:pt x="161" y="493"/>
                    </a:lnTo>
                    <a:lnTo>
                      <a:pt x="170" y="524"/>
                    </a:lnTo>
                    <a:lnTo>
                      <a:pt x="176" y="556"/>
                    </a:lnTo>
                    <a:lnTo>
                      <a:pt x="185" y="586"/>
                    </a:lnTo>
                    <a:lnTo>
                      <a:pt x="193" y="619"/>
                    </a:lnTo>
                    <a:lnTo>
                      <a:pt x="200" y="649"/>
                    </a:lnTo>
                    <a:lnTo>
                      <a:pt x="208" y="682"/>
                    </a:lnTo>
                    <a:lnTo>
                      <a:pt x="215" y="712"/>
                    </a:lnTo>
                    <a:lnTo>
                      <a:pt x="221" y="745"/>
                    </a:lnTo>
                    <a:lnTo>
                      <a:pt x="229" y="777"/>
                    </a:lnTo>
                    <a:lnTo>
                      <a:pt x="234" y="807"/>
                    </a:lnTo>
                    <a:lnTo>
                      <a:pt x="239" y="840"/>
                    </a:lnTo>
                    <a:lnTo>
                      <a:pt x="246" y="872"/>
                    </a:lnTo>
                    <a:lnTo>
                      <a:pt x="253" y="903"/>
                    </a:lnTo>
                    <a:lnTo>
                      <a:pt x="258" y="935"/>
                    </a:lnTo>
                    <a:lnTo>
                      <a:pt x="263" y="968"/>
                    </a:lnTo>
                    <a:lnTo>
                      <a:pt x="269" y="1000"/>
                    </a:lnTo>
                    <a:lnTo>
                      <a:pt x="274" y="1033"/>
                    </a:lnTo>
                    <a:lnTo>
                      <a:pt x="276" y="1043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cxnSp>
            <p:nvCxnSpPr>
              <p:cNvPr id="71" name="Line 67"/>
              <p:cNvCxnSpPr>
                <a:cxnSpLocks noChangeShapeType="1"/>
              </p:cNvCxnSpPr>
              <p:nvPr/>
            </p:nvCxnSpPr>
            <p:spPr bwMode="auto">
              <a:xfrm>
                <a:off x="2557145" y="2102485"/>
                <a:ext cx="155575" cy="59245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2" name="Line 68"/>
              <p:cNvCxnSpPr>
                <a:cxnSpLocks noChangeShapeType="1"/>
              </p:cNvCxnSpPr>
              <p:nvPr/>
            </p:nvCxnSpPr>
            <p:spPr bwMode="auto">
              <a:xfrm flipH="1">
                <a:off x="2557145" y="2061210"/>
                <a:ext cx="159385" cy="4127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3" name="Line 69"/>
              <p:cNvCxnSpPr>
                <a:cxnSpLocks noChangeShapeType="1"/>
              </p:cNvCxnSpPr>
              <p:nvPr/>
            </p:nvCxnSpPr>
            <p:spPr bwMode="auto">
              <a:xfrm flipH="1">
                <a:off x="2712720" y="2653030"/>
                <a:ext cx="160020" cy="4191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74" name="Freeform 73"/>
              <p:cNvSpPr>
                <a:spLocks/>
              </p:cNvSpPr>
              <p:nvPr/>
            </p:nvSpPr>
            <p:spPr bwMode="auto">
              <a:xfrm>
                <a:off x="4667885" y="2179320"/>
                <a:ext cx="56515" cy="566420"/>
              </a:xfrm>
              <a:custGeom>
                <a:avLst/>
                <a:gdLst>
                  <a:gd name="T0" fmla="*/ 1 w 100"/>
                  <a:gd name="T1" fmla="*/ 10 h 1000"/>
                  <a:gd name="T2" fmla="*/ 5 w 100"/>
                  <a:gd name="T3" fmla="*/ 28 h 1000"/>
                  <a:gd name="T4" fmla="*/ 8 w 100"/>
                  <a:gd name="T5" fmla="*/ 48 h 1000"/>
                  <a:gd name="T6" fmla="*/ 11 w 100"/>
                  <a:gd name="T7" fmla="*/ 70 h 1000"/>
                  <a:gd name="T8" fmla="*/ 15 w 100"/>
                  <a:gd name="T9" fmla="*/ 88 h 1000"/>
                  <a:gd name="T10" fmla="*/ 18 w 100"/>
                  <a:gd name="T11" fmla="*/ 108 h 1000"/>
                  <a:gd name="T12" fmla="*/ 21 w 100"/>
                  <a:gd name="T13" fmla="*/ 128 h 1000"/>
                  <a:gd name="T14" fmla="*/ 23 w 100"/>
                  <a:gd name="T15" fmla="*/ 148 h 1000"/>
                  <a:gd name="T16" fmla="*/ 26 w 100"/>
                  <a:gd name="T17" fmla="*/ 168 h 1000"/>
                  <a:gd name="T18" fmla="*/ 30 w 100"/>
                  <a:gd name="T19" fmla="*/ 188 h 1000"/>
                  <a:gd name="T20" fmla="*/ 31 w 100"/>
                  <a:gd name="T21" fmla="*/ 208 h 1000"/>
                  <a:gd name="T22" fmla="*/ 35 w 100"/>
                  <a:gd name="T23" fmla="*/ 228 h 1000"/>
                  <a:gd name="T24" fmla="*/ 38 w 100"/>
                  <a:gd name="T25" fmla="*/ 248 h 1000"/>
                  <a:gd name="T26" fmla="*/ 40 w 100"/>
                  <a:gd name="T27" fmla="*/ 268 h 1000"/>
                  <a:gd name="T28" fmla="*/ 43 w 100"/>
                  <a:gd name="T29" fmla="*/ 288 h 1000"/>
                  <a:gd name="T30" fmla="*/ 46 w 100"/>
                  <a:gd name="T31" fmla="*/ 308 h 1000"/>
                  <a:gd name="T32" fmla="*/ 48 w 100"/>
                  <a:gd name="T33" fmla="*/ 328 h 1000"/>
                  <a:gd name="T34" fmla="*/ 51 w 100"/>
                  <a:gd name="T35" fmla="*/ 349 h 1000"/>
                  <a:gd name="T36" fmla="*/ 53 w 100"/>
                  <a:gd name="T37" fmla="*/ 368 h 1000"/>
                  <a:gd name="T38" fmla="*/ 56 w 100"/>
                  <a:gd name="T39" fmla="*/ 388 h 1000"/>
                  <a:gd name="T40" fmla="*/ 58 w 100"/>
                  <a:gd name="T41" fmla="*/ 409 h 1000"/>
                  <a:gd name="T42" fmla="*/ 60 w 100"/>
                  <a:gd name="T43" fmla="*/ 428 h 1000"/>
                  <a:gd name="T44" fmla="*/ 63 w 100"/>
                  <a:gd name="T45" fmla="*/ 449 h 1000"/>
                  <a:gd name="T46" fmla="*/ 65 w 100"/>
                  <a:gd name="T47" fmla="*/ 469 h 1000"/>
                  <a:gd name="T48" fmla="*/ 66 w 100"/>
                  <a:gd name="T49" fmla="*/ 489 h 1000"/>
                  <a:gd name="T50" fmla="*/ 70 w 100"/>
                  <a:gd name="T51" fmla="*/ 509 h 1000"/>
                  <a:gd name="T52" fmla="*/ 71 w 100"/>
                  <a:gd name="T53" fmla="*/ 531 h 1000"/>
                  <a:gd name="T54" fmla="*/ 73 w 100"/>
                  <a:gd name="T55" fmla="*/ 549 h 1000"/>
                  <a:gd name="T56" fmla="*/ 75 w 100"/>
                  <a:gd name="T57" fmla="*/ 571 h 1000"/>
                  <a:gd name="T58" fmla="*/ 76 w 100"/>
                  <a:gd name="T59" fmla="*/ 591 h 1000"/>
                  <a:gd name="T60" fmla="*/ 78 w 100"/>
                  <a:gd name="T61" fmla="*/ 610 h 1000"/>
                  <a:gd name="T62" fmla="*/ 80 w 100"/>
                  <a:gd name="T63" fmla="*/ 630 h 1000"/>
                  <a:gd name="T64" fmla="*/ 81 w 100"/>
                  <a:gd name="T65" fmla="*/ 652 h 1000"/>
                  <a:gd name="T66" fmla="*/ 81 w 100"/>
                  <a:gd name="T67" fmla="*/ 670 h 1000"/>
                  <a:gd name="T68" fmla="*/ 83 w 100"/>
                  <a:gd name="T69" fmla="*/ 692 h 1000"/>
                  <a:gd name="T70" fmla="*/ 85 w 100"/>
                  <a:gd name="T71" fmla="*/ 714 h 1000"/>
                  <a:gd name="T72" fmla="*/ 86 w 100"/>
                  <a:gd name="T73" fmla="*/ 732 h 1000"/>
                  <a:gd name="T74" fmla="*/ 88 w 100"/>
                  <a:gd name="T75" fmla="*/ 754 h 1000"/>
                  <a:gd name="T76" fmla="*/ 90 w 100"/>
                  <a:gd name="T77" fmla="*/ 775 h 1000"/>
                  <a:gd name="T78" fmla="*/ 90 w 100"/>
                  <a:gd name="T79" fmla="*/ 793 h 1000"/>
                  <a:gd name="T80" fmla="*/ 91 w 100"/>
                  <a:gd name="T81" fmla="*/ 815 h 1000"/>
                  <a:gd name="T82" fmla="*/ 93 w 100"/>
                  <a:gd name="T83" fmla="*/ 835 h 1000"/>
                  <a:gd name="T84" fmla="*/ 93 w 100"/>
                  <a:gd name="T85" fmla="*/ 855 h 1000"/>
                  <a:gd name="T86" fmla="*/ 95 w 100"/>
                  <a:gd name="T87" fmla="*/ 877 h 1000"/>
                  <a:gd name="T88" fmla="*/ 96 w 100"/>
                  <a:gd name="T89" fmla="*/ 895 h 1000"/>
                  <a:gd name="T90" fmla="*/ 96 w 100"/>
                  <a:gd name="T91" fmla="*/ 916 h 1000"/>
                  <a:gd name="T92" fmla="*/ 98 w 100"/>
                  <a:gd name="T93" fmla="*/ 938 h 1000"/>
                  <a:gd name="T94" fmla="*/ 98 w 100"/>
                  <a:gd name="T95" fmla="*/ 958 h 1000"/>
                  <a:gd name="T96" fmla="*/ 98 w 100"/>
                  <a:gd name="T97" fmla="*/ 978 h 1000"/>
                  <a:gd name="T98" fmla="*/ 100 w 100"/>
                  <a:gd name="T99" fmla="*/ 1000 h 1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00" h="1000">
                    <a:moveTo>
                      <a:pt x="0" y="0"/>
                    </a:moveTo>
                    <a:lnTo>
                      <a:pt x="1" y="10"/>
                    </a:lnTo>
                    <a:lnTo>
                      <a:pt x="3" y="19"/>
                    </a:lnTo>
                    <a:lnTo>
                      <a:pt x="5" y="28"/>
                    </a:lnTo>
                    <a:lnTo>
                      <a:pt x="6" y="38"/>
                    </a:lnTo>
                    <a:lnTo>
                      <a:pt x="8" y="48"/>
                    </a:lnTo>
                    <a:lnTo>
                      <a:pt x="10" y="58"/>
                    </a:lnTo>
                    <a:lnTo>
                      <a:pt x="11" y="70"/>
                    </a:lnTo>
                    <a:lnTo>
                      <a:pt x="13" y="78"/>
                    </a:lnTo>
                    <a:lnTo>
                      <a:pt x="15" y="88"/>
                    </a:lnTo>
                    <a:lnTo>
                      <a:pt x="16" y="98"/>
                    </a:lnTo>
                    <a:lnTo>
                      <a:pt x="18" y="108"/>
                    </a:lnTo>
                    <a:lnTo>
                      <a:pt x="20" y="118"/>
                    </a:lnTo>
                    <a:lnTo>
                      <a:pt x="21" y="128"/>
                    </a:lnTo>
                    <a:lnTo>
                      <a:pt x="23" y="138"/>
                    </a:lnTo>
                    <a:lnTo>
                      <a:pt x="23" y="148"/>
                    </a:lnTo>
                    <a:lnTo>
                      <a:pt x="25" y="158"/>
                    </a:lnTo>
                    <a:lnTo>
                      <a:pt x="26" y="168"/>
                    </a:lnTo>
                    <a:lnTo>
                      <a:pt x="28" y="178"/>
                    </a:lnTo>
                    <a:lnTo>
                      <a:pt x="30" y="188"/>
                    </a:lnTo>
                    <a:lnTo>
                      <a:pt x="30" y="198"/>
                    </a:lnTo>
                    <a:lnTo>
                      <a:pt x="31" y="208"/>
                    </a:lnTo>
                    <a:lnTo>
                      <a:pt x="33" y="218"/>
                    </a:lnTo>
                    <a:lnTo>
                      <a:pt x="35" y="228"/>
                    </a:lnTo>
                    <a:lnTo>
                      <a:pt x="36" y="238"/>
                    </a:lnTo>
                    <a:lnTo>
                      <a:pt x="38" y="248"/>
                    </a:lnTo>
                    <a:lnTo>
                      <a:pt x="40" y="258"/>
                    </a:lnTo>
                    <a:lnTo>
                      <a:pt x="40" y="268"/>
                    </a:lnTo>
                    <a:lnTo>
                      <a:pt x="41" y="278"/>
                    </a:lnTo>
                    <a:lnTo>
                      <a:pt x="43" y="288"/>
                    </a:lnTo>
                    <a:lnTo>
                      <a:pt x="45" y="298"/>
                    </a:lnTo>
                    <a:lnTo>
                      <a:pt x="46" y="308"/>
                    </a:lnTo>
                    <a:lnTo>
                      <a:pt x="46" y="318"/>
                    </a:lnTo>
                    <a:lnTo>
                      <a:pt x="48" y="328"/>
                    </a:lnTo>
                    <a:lnTo>
                      <a:pt x="50" y="338"/>
                    </a:lnTo>
                    <a:lnTo>
                      <a:pt x="51" y="349"/>
                    </a:lnTo>
                    <a:lnTo>
                      <a:pt x="51" y="359"/>
                    </a:lnTo>
                    <a:lnTo>
                      <a:pt x="53" y="368"/>
                    </a:lnTo>
                    <a:lnTo>
                      <a:pt x="55" y="378"/>
                    </a:lnTo>
                    <a:lnTo>
                      <a:pt x="56" y="388"/>
                    </a:lnTo>
                    <a:lnTo>
                      <a:pt x="56" y="399"/>
                    </a:lnTo>
                    <a:lnTo>
                      <a:pt x="58" y="409"/>
                    </a:lnTo>
                    <a:lnTo>
                      <a:pt x="60" y="419"/>
                    </a:lnTo>
                    <a:lnTo>
                      <a:pt x="60" y="428"/>
                    </a:lnTo>
                    <a:lnTo>
                      <a:pt x="61" y="439"/>
                    </a:lnTo>
                    <a:lnTo>
                      <a:pt x="63" y="449"/>
                    </a:lnTo>
                    <a:lnTo>
                      <a:pt x="63" y="459"/>
                    </a:lnTo>
                    <a:lnTo>
                      <a:pt x="65" y="469"/>
                    </a:lnTo>
                    <a:lnTo>
                      <a:pt x="66" y="479"/>
                    </a:lnTo>
                    <a:lnTo>
                      <a:pt x="66" y="489"/>
                    </a:lnTo>
                    <a:lnTo>
                      <a:pt x="68" y="499"/>
                    </a:lnTo>
                    <a:lnTo>
                      <a:pt x="70" y="509"/>
                    </a:lnTo>
                    <a:lnTo>
                      <a:pt x="70" y="519"/>
                    </a:lnTo>
                    <a:lnTo>
                      <a:pt x="71" y="531"/>
                    </a:lnTo>
                    <a:lnTo>
                      <a:pt x="71" y="541"/>
                    </a:lnTo>
                    <a:lnTo>
                      <a:pt x="73" y="549"/>
                    </a:lnTo>
                    <a:lnTo>
                      <a:pt x="75" y="559"/>
                    </a:lnTo>
                    <a:lnTo>
                      <a:pt x="75" y="571"/>
                    </a:lnTo>
                    <a:lnTo>
                      <a:pt x="76" y="581"/>
                    </a:lnTo>
                    <a:lnTo>
                      <a:pt x="76" y="591"/>
                    </a:lnTo>
                    <a:lnTo>
                      <a:pt x="78" y="601"/>
                    </a:lnTo>
                    <a:lnTo>
                      <a:pt x="78" y="610"/>
                    </a:lnTo>
                    <a:lnTo>
                      <a:pt x="80" y="620"/>
                    </a:lnTo>
                    <a:lnTo>
                      <a:pt x="80" y="630"/>
                    </a:lnTo>
                    <a:lnTo>
                      <a:pt x="81" y="642"/>
                    </a:lnTo>
                    <a:lnTo>
                      <a:pt x="81" y="652"/>
                    </a:lnTo>
                    <a:lnTo>
                      <a:pt x="81" y="660"/>
                    </a:lnTo>
                    <a:lnTo>
                      <a:pt x="81" y="670"/>
                    </a:lnTo>
                    <a:lnTo>
                      <a:pt x="83" y="682"/>
                    </a:lnTo>
                    <a:lnTo>
                      <a:pt x="83" y="692"/>
                    </a:lnTo>
                    <a:lnTo>
                      <a:pt x="85" y="702"/>
                    </a:lnTo>
                    <a:lnTo>
                      <a:pt x="85" y="714"/>
                    </a:lnTo>
                    <a:lnTo>
                      <a:pt x="86" y="722"/>
                    </a:lnTo>
                    <a:lnTo>
                      <a:pt x="86" y="732"/>
                    </a:lnTo>
                    <a:lnTo>
                      <a:pt x="86" y="744"/>
                    </a:lnTo>
                    <a:lnTo>
                      <a:pt x="88" y="754"/>
                    </a:lnTo>
                    <a:lnTo>
                      <a:pt x="88" y="763"/>
                    </a:lnTo>
                    <a:lnTo>
                      <a:pt x="90" y="775"/>
                    </a:lnTo>
                    <a:lnTo>
                      <a:pt x="90" y="783"/>
                    </a:lnTo>
                    <a:lnTo>
                      <a:pt x="90" y="793"/>
                    </a:lnTo>
                    <a:lnTo>
                      <a:pt x="91" y="803"/>
                    </a:lnTo>
                    <a:lnTo>
                      <a:pt x="91" y="815"/>
                    </a:lnTo>
                    <a:lnTo>
                      <a:pt x="91" y="825"/>
                    </a:lnTo>
                    <a:lnTo>
                      <a:pt x="93" y="835"/>
                    </a:lnTo>
                    <a:lnTo>
                      <a:pt x="93" y="845"/>
                    </a:lnTo>
                    <a:lnTo>
                      <a:pt x="93" y="855"/>
                    </a:lnTo>
                    <a:lnTo>
                      <a:pt x="95" y="865"/>
                    </a:lnTo>
                    <a:lnTo>
                      <a:pt x="95" y="877"/>
                    </a:lnTo>
                    <a:lnTo>
                      <a:pt x="95" y="887"/>
                    </a:lnTo>
                    <a:lnTo>
                      <a:pt x="96" y="895"/>
                    </a:lnTo>
                    <a:lnTo>
                      <a:pt x="96" y="906"/>
                    </a:lnTo>
                    <a:lnTo>
                      <a:pt x="96" y="916"/>
                    </a:lnTo>
                    <a:lnTo>
                      <a:pt x="96" y="926"/>
                    </a:lnTo>
                    <a:lnTo>
                      <a:pt x="98" y="938"/>
                    </a:lnTo>
                    <a:lnTo>
                      <a:pt x="98" y="948"/>
                    </a:lnTo>
                    <a:lnTo>
                      <a:pt x="98" y="958"/>
                    </a:lnTo>
                    <a:lnTo>
                      <a:pt x="98" y="968"/>
                    </a:lnTo>
                    <a:lnTo>
                      <a:pt x="98" y="978"/>
                    </a:lnTo>
                    <a:lnTo>
                      <a:pt x="100" y="990"/>
                    </a:lnTo>
                    <a:lnTo>
                      <a:pt x="100" y="100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75" name="Freeform 74"/>
              <p:cNvSpPr>
                <a:spLocks/>
              </p:cNvSpPr>
              <p:nvPr/>
            </p:nvSpPr>
            <p:spPr bwMode="auto">
              <a:xfrm>
                <a:off x="4697095" y="2745740"/>
                <a:ext cx="28575" cy="591185"/>
              </a:xfrm>
              <a:custGeom>
                <a:avLst/>
                <a:gdLst>
                  <a:gd name="T0" fmla="*/ 47 w 50"/>
                  <a:gd name="T1" fmla="*/ 10 h 1041"/>
                  <a:gd name="T2" fmla="*/ 47 w 50"/>
                  <a:gd name="T3" fmla="*/ 30 h 1041"/>
                  <a:gd name="T4" fmla="*/ 48 w 50"/>
                  <a:gd name="T5" fmla="*/ 51 h 1041"/>
                  <a:gd name="T6" fmla="*/ 48 w 50"/>
                  <a:gd name="T7" fmla="*/ 71 h 1041"/>
                  <a:gd name="T8" fmla="*/ 48 w 50"/>
                  <a:gd name="T9" fmla="*/ 91 h 1041"/>
                  <a:gd name="T10" fmla="*/ 48 w 50"/>
                  <a:gd name="T11" fmla="*/ 113 h 1041"/>
                  <a:gd name="T12" fmla="*/ 48 w 50"/>
                  <a:gd name="T13" fmla="*/ 133 h 1041"/>
                  <a:gd name="T14" fmla="*/ 50 w 50"/>
                  <a:gd name="T15" fmla="*/ 154 h 1041"/>
                  <a:gd name="T16" fmla="*/ 50 w 50"/>
                  <a:gd name="T17" fmla="*/ 176 h 1041"/>
                  <a:gd name="T18" fmla="*/ 50 w 50"/>
                  <a:gd name="T19" fmla="*/ 196 h 1041"/>
                  <a:gd name="T20" fmla="*/ 50 w 50"/>
                  <a:gd name="T21" fmla="*/ 216 h 1041"/>
                  <a:gd name="T22" fmla="*/ 50 w 50"/>
                  <a:gd name="T23" fmla="*/ 237 h 1041"/>
                  <a:gd name="T24" fmla="*/ 50 w 50"/>
                  <a:gd name="T25" fmla="*/ 257 h 1041"/>
                  <a:gd name="T26" fmla="*/ 48 w 50"/>
                  <a:gd name="T27" fmla="*/ 279 h 1041"/>
                  <a:gd name="T28" fmla="*/ 48 w 50"/>
                  <a:gd name="T29" fmla="*/ 301 h 1041"/>
                  <a:gd name="T30" fmla="*/ 48 w 50"/>
                  <a:gd name="T31" fmla="*/ 321 h 1041"/>
                  <a:gd name="T32" fmla="*/ 48 w 50"/>
                  <a:gd name="T33" fmla="*/ 342 h 1041"/>
                  <a:gd name="T34" fmla="*/ 48 w 50"/>
                  <a:gd name="T35" fmla="*/ 364 h 1041"/>
                  <a:gd name="T36" fmla="*/ 47 w 50"/>
                  <a:gd name="T37" fmla="*/ 382 h 1041"/>
                  <a:gd name="T38" fmla="*/ 47 w 50"/>
                  <a:gd name="T39" fmla="*/ 404 h 1041"/>
                  <a:gd name="T40" fmla="*/ 45 w 50"/>
                  <a:gd name="T41" fmla="*/ 424 h 1041"/>
                  <a:gd name="T42" fmla="*/ 45 w 50"/>
                  <a:gd name="T43" fmla="*/ 445 h 1041"/>
                  <a:gd name="T44" fmla="*/ 45 w 50"/>
                  <a:gd name="T45" fmla="*/ 467 h 1041"/>
                  <a:gd name="T46" fmla="*/ 43 w 50"/>
                  <a:gd name="T47" fmla="*/ 487 h 1041"/>
                  <a:gd name="T48" fmla="*/ 43 w 50"/>
                  <a:gd name="T49" fmla="*/ 508 h 1041"/>
                  <a:gd name="T50" fmla="*/ 42 w 50"/>
                  <a:gd name="T51" fmla="*/ 530 h 1041"/>
                  <a:gd name="T52" fmla="*/ 40 w 50"/>
                  <a:gd name="T53" fmla="*/ 550 h 1041"/>
                  <a:gd name="T54" fmla="*/ 40 w 50"/>
                  <a:gd name="T55" fmla="*/ 572 h 1041"/>
                  <a:gd name="T56" fmla="*/ 38 w 50"/>
                  <a:gd name="T57" fmla="*/ 593 h 1041"/>
                  <a:gd name="T58" fmla="*/ 37 w 50"/>
                  <a:gd name="T59" fmla="*/ 613 h 1041"/>
                  <a:gd name="T60" fmla="*/ 35 w 50"/>
                  <a:gd name="T61" fmla="*/ 636 h 1041"/>
                  <a:gd name="T62" fmla="*/ 35 w 50"/>
                  <a:gd name="T63" fmla="*/ 658 h 1041"/>
                  <a:gd name="T64" fmla="*/ 33 w 50"/>
                  <a:gd name="T65" fmla="*/ 678 h 1041"/>
                  <a:gd name="T66" fmla="*/ 32 w 50"/>
                  <a:gd name="T67" fmla="*/ 700 h 1041"/>
                  <a:gd name="T68" fmla="*/ 30 w 50"/>
                  <a:gd name="T69" fmla="*/ 720 h 1041"/>
                  <a:gd name="T70" fmla="*/ 28 w 50"/>
                  <a:gd name="T71" fmla="*/ 741 h 1041"/>
                  <a:gd name="T72" fmla="*/ 28 w 50"/>
                  <a:gd name="T73" fmla="*/ 763 h 1041"/>
                  <a:gd name="T74" fmla="*/ 27 w 50"/>
                  <a:gd name="T75" fmla="*/ 783 h 1041"/>
                  <a:gd name="T76" fmla="*/ 25 w 50"/>
                  <a:gd name="T77" fmla="*/ 804 h 1041"/>
                  <a:gd name="T78" fmla="*/ 23 w 50"/>
                  <a:gd name="T79" fmla="*/ 828 h 1041"/>
                  <a:gd name="T80" fmla="*/ 20 w 50"/>
                  <a:gd name="T81" fmla="*/ 848 h 1041"/>
                  <a:gd name="T82" fmla="*/ 18 w 50"/>
                  <a:gd name="T83" fmla="*/ 869 h 1041"/>
                  <a:gd name="T84" fmla="*/ 17 w 50"/>
                  <a:gd name="T85" fmla="*/ 891 h 1041"/>
                  <a:gd name="T86" fmla="*/ 15 w 50"/>
                  <a:gd name="T87" fmla="*/ 911 h 1041"/>
                  <a:gd name="T88" fmla="*/ 12 w 50"/>
                  <a:gd name="T89" fmla="*/ 934 h 1041"/>
                  <a:gd name="T90" fmla="*/ 10 w 50"/>
                  <a:gd name="T91" fmla="*/ 954 h 1041"/>
                  <a:gd name="T92" fmla="*/ 7 w 50"/>
                  <a:gd name="T93" fmla="*/ 976 h 1041"/>
                  <a:gd name="T94" fmla="*/ 5 w 50"/>
                  <a:gd name="T95" fmla="*/ 997 h 1041"/>
                  <a:gd name="T96" fmla="*/ 2 w 50"/>
                  <a:gd name="T97" fmla="*/ 1019 h 1041"/>
                  <a:gd name="T98" fmla="*/ 0 w 50"/>
                  <a:gd name="T99" fmla="*/ 1041 h 10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50" h="1041">
                    <a:moveTo>
                      <a:pt x="47" y="0"/>
                    </a:moveTo>
                    <a:lnTo>
                      <a:pt x="47" y="10"/>
                    </a:lnTo>
                    <a:lnTo>
                      <a:pt x="47" y="20"/>
                    </a:lnTo>
                    <a:lnTo>
                      <a:pt x="47" y="30"/>
                    </a:lnTo>
                    <a:lnTo>
                      <a:pt x="47" y="41"/>
                    </a:lnTo>
                    <a:lnTo>
                      <a:pt x="48" y="51"/>
                    </a:lnTo>
                    <a:lnTo>
                      <a:pt x="48" y="61"/>
                    </a:lnTo>
                    <a:lnTo>
                      <a:pt x="48" y="71"/>
                    </a:lnTo>
                    <a:lnTo>
                      <a:pt x="48" y="81"/>
                    </a:lnTo>
                    <a:lnTo>
                      <a:pt x="48" y="91"/>
                    </a:lnTo>
                    <a:lnTo>
                      <a:pt x="48" y="103"/>
                    </a:lnTo>
                    <a:lnTo>
                      <a:pt x="48" y="113"/>
                    </a:lnTo>
                    <a:lnTo>
                      <a:pt x="48" y="124"/>
                    </a:lnTo>
                    <a:lnTo>
                      <a:pt x="48" y="133"/>
                    </a:lnTo>
                    <a:lnTo>
                      <a:pt x="48" y="143"/>
                    </a:lnTo>
                    <a:lnTo>
                      <a:pt x="50" y="154"/>
                    </a:lnTo>
                    <a:lnTo>
                      <a:pt x="50" y="164"/>
                    </a:lnTo>
                    <a:lnTo>
                      <a:pt x="50" y="176"/>
                    </a:lnTo>
                    <a:lnTo>
                      <a:pt x="50" y="186"/>
                    </a:lnTo>
                    <a:lnTo>
                      <a:pt x="50" y="196"/>
                    </a:lnTo>
                    <a:lnTo>
                      <a:pt x="50" y="206"/>
                    </a:lnTo>
                    <a:lnTo>
                      <a:pt x="50" y="216"/>
                    </a:lnTo>
                    <a:lnTo>
                      <a:pt x="50" y="227"/>
                    </a:lnTo>
                    <a:lnTo>
                      <a:pt x="50" y="237"/>
                    </a:lnTo>
                    <a:lnTo>
                      <a:pt x="50" y="247"/>
                    </a:lnTo>
                    <a:lnTo>
                      <a:pt x="50" y="257"/>
                    </a:lnTo>
                    <a:lnTo>
                      <a:pt x="48" y="269"/>
                    </a:lnTo>
                    <a:lnTo>
                      <a:pt x="48" y="279"/>
                    </a:lnTo>
                    <a:lnTo>
                      <a:pt x="48" y="289"/>
                    </a:lnTo>
                    <a:lnTo>
                      <a:pt x="48" y="301"/>
                    </a:lnTo>
                    <a:lnTo>
                      <a:pt x="48" y="309"/>
                    </a:lnTo>
                    <a:lnTo>
                      <a:pt x="48" y="321"/>
                    </a:lnTo>
                    <a:lnTo>
                      <a:pt x="48" y="331"/>
                    </a:lnTo>
                    <a:lnTo>
                      <a:pt x="48" y="342"/>
                    </a:lnTo>
                    <a:lnTo>
                      <a:pt x="48" y="352"/>
                    </a:lnTo>
                    <a:lnTo>
                      <a:pt x="48" y="364"/>
                    </a:lnTo>
                    <a:lnTo>
                      <a:pt x="47" y="372"/>
                    </a:lnTo>
                    <a:lnTo>
                      <a:pt x="47" y="382"/>
                    </a:lnTo>
                    <a:lnTo>
                      <a:pt x="47" y="394"/>
                    </a:lnTo>
                    <a:lnTo>
                      <a:pt x="47" y="404"/>
                    </a:lnTo>
                    <a:lnTo>
                      <a:pt x="47" y="415"/>
                    </a:lnTo>
                    <a:lnTo>
                      <a:pt x="45" y="424"/>
                    </a:lnTo>
                    <a:lnTo>
                      <a:pt x="45" y="435"/>
                    </a:lnTo>
                    <a:lnTo>
                      <a:pt x="45" y="445"/>
                    </a:lnTo>
                    <a:lnTo>
                      <a:pt x="45" y="457"/>
                    </a:lnTo>
                    <a:lnTo>
                      <a:pt x="45" y="467"/>
                    </a:lnTo>
                    <a:lnTo>
                      <a:pt x="43" y="479"/>
                    </a:lnTo>
                    <a:lnTo>
                      <a:pt x="43" y="487"/>
                    </a:lnTo>
                    <a:lnTo>
                      <a:pt x="43" y="498"/>
                    </a:lnTo>
                    <a:lnTo>
                      <a:pt x="43" y="508"/>
                    </a:lnTo>
                    <a:lnTo>
                      <a:pt x="42" y="520"/>
                    </a:lnTo>
                    <a:lnTo>
                      <a:pt x="42" y="530"/>
                    </a:lnTo>
                    <a:lnTo>
                      <a:pt x="42" y="540"/>
                    </a:lnTo>
                    <a:lnTo>
                      <a:pt x="40" y="550"/>
                    </a:lnTo>
                    <a:lnTo>
                      <a:pt x="40" y="562"/>
                    </a:lnTo>
                    <a:lnTo>
                      <a:pt x="40" y="572"/>
                    </a:lnTo>
                    <a:lnTo>
                      <a:pt x="38" y="583"/>
                    </a:lnTo>
                    <a:lnTo>
                      <a:pt x="38" y="593"/>
                    </a:lnTo>
                    <a:lnTo>
                      <a:pt x="38" y="603"/>
                    </a:lnTo>
                    <a:lnTo>
                      <a:pt x="37" y="613"/>
                    </a:lnTo>
                    <a:lnTo>
                      <a:pt x="37" y="625"/>
                    </a:lnTo>
                    <a:lnTo>
                      <a:pt x="35" y="636"/>
                    </a:lnTo>
                    <a:lnTo>
                      <a:pt x="35" y="646"/>
                    </a:lnTo>
                    <a:lnTo>
                      <a:pt x="35" y="658"/>
                    </a:lnTo>
                    <a:lnTo>
                      <a:pt x="33" y="666"/>
                    </a:lnTo>
                    <a:lnTo>
                      <a:pt x="33" y="678"/>
                    </a:lnTo>
                    <a:lnTo>
                      <a:pt x="32" y="688"/>
                    </a:lnTo>
                    <a:lnTo>
                      <a:pt x="32" y="700"/>
                    </a:lnTo>
                    <a:lnTo>
                      <a:pt x="30" y="710"/>
                    </a:lnTo>
                    <a:lnTo>
                      <a:pt x="30" y="720"/>
                    </a:lnTo>
                    <a:lnTo>
                      <a:pt x="28" y="730"/>
                    </a:lnTo>
                    <a:lnTo>
                      <a:pt x="28" y="741"/>
                    </a:lnTo>
                    <a:lnTo>
                      <a:pt x="28" y="753"/>
                    </a:lnTo>
                    <a:lnTo>
                      <a:pt x="28" y="763"/>
                    </a:lnTo>
                    <a:lnTo>
                      <a:pt x="27" y="774"/>
                    </a:lnTo>
                    <a:lnTo>
                      <a:pt x="27" y="783"/>
                    </a:lnTo>
                    <a:lnTo>
                      <a:pt x="25" y="794"/>
                    </a:lnTo>
                    <a:lnTo>
                      <a:pt x="25" y="804"/>
                    </a:lnTo>
                    <a:lnTo>
                      <a:pt x="23" y="816"/>
                    </a:lnTo>
                    <a:lnTo>
                      <a:pt x="23" y="828"/>
                    </a:lnTo>
                    <a:lnTo>
                      <a:pt x="22" y="836"/>
                    </a:lnTo>
                    <a:lnTo>
                      <a:pt x="20" y="848"/>
                    </a:lnTo>
                    <a:lnTo>
                      <a:pt x="20" y="858"/>
                    </a:lnTo>
                    <a:lnTo>
                      <a:pt x="18" y="869"/>
                    </a:lnTo>
                    <a:lnTo>
                      <a:pt x="18" y="881"/>
                    </a:lnTo>
                    <a:lnTo>
                      <a:pt x="17" y="891"/>
                    </a:lnTo>
                    <a:lnTo>
                      <a:pt x="15" y="901"/>
                    </a:lnTo>
                    <a:lnTo>
                      <a:pt x="15" y="911"/>
                    </a:lnTo>
                    <a:lnTo>
                      <a:pt x="13" y="922"/>
                    </a:lnTo>
                    <a:lnTo>
                      <a:pt x="12" y="934"/>
                    </a:lnTo>
                    <a:lnTo>
                      <a:pt x="12" y="944"/>
                    </a:lnTo>
                    <a:lnTo>
                      <a:pt x="10" y="954"/>
                    </a:lnTo>
                    <a:lnTo>
                      <a:pt x="8" y="964"/>
                    </a:lnTo>
                    <a:lnTo>
                      <a:pt x="7" y="976"/>
                    </a:lnTo>
                    <a:lnTo>
                      <a:pt x="7" y="987"/>
                    </a:lnTo>
                    <a:lnTo>
                      <a:pt x="5" y="997"/>
                    </a:lnTo>
                    <a:lnTo>
                      <a:pt x="3" y="1009"/>
                    </a:lnTo>
                    <a:lnTo>
                      <a:pt x="2" y="1019"/>
                    </a:lnTo>
                    <a:lnTo>
                      <a:pt x="2" y="1029"/>
                    </a:lnTo>
                    <a:lnTo>
                      <a:pt x="0" y="1041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76" name="Freeform 75"/>
              <p:cNvSpPr>
                <a:spLocks/>
              </p:cNvSpPr>
              <p:nvPr/>
            </p:nvSpPr>
            <p:spPr bwMode="auto">
              <a:xfrm>
                <a:off x="4695825" y="3336925"/>
                <a:ext cx="1270" cy="12700"/>
              </a:xfrm>
              <a:custGeom>
                <a:avLst/>
                <a:gdLst>
                  <a:gd name="T0" fmla="*/ 3 w 3"/>
                  <a:gd name="T1" fmla="*/ 0 h 21"/>
                  <a:gd name="T2" fmla="*/ 1 w 3"/>
                  <a:gd name="T3" fmla="*/ 11 h 21"/>
                  <a:gd name="T4" fmla="*/ 0 w 3"/>
                  <a:gd name="T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1">
                    <a:moveTo>
                      <a:pt x="3" y="0"/>
                    </a:moveTo>
                    <a:lnTo>
                      <a:pt x="1" y="11"/>
                    </a:lnTo>
                    <a:lnTo>
                      <a:pt x="0" y="21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cxnSp>
            <p:nvCxnSpPr>
              <p:cNvPr id="77" name="Line 73"/>
              <p:cNvCxnSpPr>
                <a:cxnSpLocks noChangeShapeType="1"/>
              </p:cNvCxnSpPr>
              <p:nvPr/>
            </p:nvCxnSpPr>
            <p:spPr bwMode="auto">
              <a:xfrm>
                <a:off x="4862830" y="2124075"/>
                <a:ext cx="307340" cy="109156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8" name="Line 74"/>
              <p:cNvCxnSpPr>
                <a:cxnSpLocks noChangeShapeType="1"/>
              </p:cNvCxnSpPr>
              <p:nvPr/>
            </p:nvCxnSpPr>
            <p:spPr bwMode="auto">
              <a:xfrm flipV="1">
                <a:off x="4667885" y="2124075"/>
                <a:ext cx="194945" cy="5524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9" name="Line 75"/>
              <p:cNvCxnSpPr>
                <a:cxnSpLocks noChangeShapeType="1"/>
              </p:cNvCxnSpPr>
              <p:nvPr/>
            </p:nvCxnSpPr>
            <p:spPr bwMode="auto">
              <a:xfrm flipV="1">
                <a:off x="4695825" y="3215640"/>
                <a:ext cx="474345" cy="13398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0" name="Line 76"/>
              <p:cNvCxnSpPr>
                <a:cxnSpLocks noChangeShapeType="1"/>
              </p:cNvCxnSpPr>
              <p:nvPr/>
            </p:nvCxnSpPr>
            <p:spPr bwMode="auto">
              <a:xfrm flipH="1">
                <a:off x="2459990" y="3332480"/>
                <a:ext cx="113030" cy="27051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1" name="Line 77"/>
              <p:cNvCxnSpPr>
                <a:cxnSpLocks noChangeShapeType="1"/>
              </p:cNvCxnSpPr>
              <p:nvPr/>
            </p:nvCxnSpPr>
            <p:spPr bwMode="auto">
              <a:xfrm flipH="1">
                <a:off x="2376805" y="3335655"/>
                <a:ext cx="113665" cy="27051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2" name="Line 78"/>
              <p:cNvCxnSpPr>
                <a:cxnSpLocks noChangeShapeType="1"/>
              </p:cNvCxnSpPr>
              <p:nvPr/>
            </p:nvCxnSpPr>
            <p:spPr bwMode="auto">
              <a:xfrm flipH="1" flipV="1">
                <a:off x="2491740" y="3336290"/>
                <a:ext cx="85090" cy="63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3" name="Line 79"/>
              <p:cNvCxnSpPr>
                <a:cxnSpLocks noChangeShapeType="1"/>
              </p:cNvCxnSpPr>
              <p:nvPr/>
            </p:nvCxnSpPr>
            <p:spPr bwMode="auto">
              <a:xfrm flipH="1">
                <a:off x="2467610" y="3540125"/>
                <a:ext cx="248920" cy="14541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4" name="Line 80"/>
              <p:cNvCxnSpPr>
                <a:cxnSpLocks noChangeShapeType="1"/>
              </p:cNvCxnSpPr>
              <p:nvPr/>
            </p:nvCxnSpPr>
            <p:spPr bwMode="auto">
              <a:xfrm flipH="1">
                <a:off x="2489200" y="3576955"/>
                <a:ext cx="249555" cy="14605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5" name="Line 81"/>
              <p:cNvCxnSpPr>
                <a:cxnSpLocks noChangeShapeType="1"/>
              </p:cNvCxnSpPr>
              <p:nvPr/>
            </p:nvCxnSpPr>
            <p:spPr bwMode="auto">
              <a:xfrm>
                <a:off x="2716530" y="3540125"/>
                <a:ext cx="22225" cy="3683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6" name="Line 82"/>
              <p:cNvCxnSpPr>
                <a:cxnSpLocks noChangeShapeType="1"/>
              </p:cNvCxnSpPr>
              <p:nvPr/>
            </p:nvCxnSpPr>
            <p:spPr bwMode="auto">
              <a:xfrm>
                <a:off x="2467610" y="3685540"/>
                <a:ext cx="21590" cy="3746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7" name="Line 83"/>
              <p:cNvCxnSpPr>
                <a:cxnSpLocks noChangeShapeType="1"/>
              </p:cNvCxnSpPr>
              <p:nvPr/>
            </p:nvCxnSpPr>
            <p:spPr bwMode="auto">
              <a:xfrm flipH="1">
                <a:off x="2466340" y="3747135"/>
                <a:ext cx="623570" cy="36639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8" name="Line 84"/>
              <p:cNvCxnSpPr>
                <a:cxnSpLocks noChangeShapeType="1"/>
              </p:cNvCxnSpPr>
              <p:nvPr/>
            </p:nvCxnSpPr>
            <p:spPr bwMode="auto">
              <a:xfrm flipH="1">
                <a:off x="2487930" y="3785870"/>
                <a:ext cx="624840" cy="36512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9" name="Line 85"/>
              <p:cNvCxnSpPr>
                <a:cxnSpLocks noChangeShapeType="1"/>
              </p:cNvCxnSpPr>
              <p:nvPr/>
            </p:nvCxnSpPr>
            <p:spPr bwMode="auto">
              <a:xfrm>
                <a:off x="3089910" y="3747135"/>
                <a:ext cx="22860" cy="3873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0" name="Line 86"/>
              <p:cNvCxnSpPr>
                <a:cxnSpLocks noChangeShapeType="1"/>
              </p:cNvCxnSpPr>
              <p:nvPr/>
            </p:nvCxnSpPr>
            <p:spPr bwMode="auto">
              <a:xfrm>
                <a:off x="2466340" y="4113530"/>
                <a:ext cx="21590" cy="3746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1" name="Line 87"/>
              <p:cNvCxnSpPr>
                <a:cxnSpLocks noChangeShapeType="1"/>
              </p:cNvCxnSpPr>
              <p:nvPr/>
            </p:nvCxnSpPr>
            <p:spPr bwMode="auto">
              <a:xfrm flipH="1">
                <a:off x="2515235" y="3830955"/>
                <a:ext cx="624205" cy="36639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92" name="Freeform 91"/>
              <p:cNvSpPr>
                <a:spLocks/>
              </p:cNvSpPr>
              <p:nvPr/>
            </p:nvSpPr>
            <p:spPr bwMode="auto">
              <a:xfrm>
                <a:off x="238125" y="892175"/>
                <a:ext cx="4476115" cy="3107690"/>
              </a:xfrm>
              <a:custGeom>
                <a:avLst/>
                <a:gdLst>
                  <a:gd name="T0" fmla="*/ 0 w 7888"/>
                  <a:gd name="T1" fmla="*/ 0 h 5476"/>
                  <a:gd name="T2" fmla="*/ 6984 w 7888"/>
                  <a:gd name="T3" fmla="*/ 141 h 5476"/>
                  <a:gd name="T4" fmla="*/ 4526 w 7888"/>
                  <a:gd name="T5" fmla="*/ 2571 h 5476"/>
                  <a:gd name="T6" fmla="*/ 4532 w 7888"/>
                  <a:gd name="T7" fmla="*/ 2567 h 5476"/>
                  <a:gd name="T8" fmla="*/ 7888 w 7888"/>
                  <a:gd name="T9" fmla="*/ 3465 h 5476"/>
                  <a:gd name="T10" fmla="*/ 4035 w 7888"/>
                  <a:gd name="T11" fmla="*/ 4489 h 5476"/>
                  <a:gd name="T12" fmla="*/ 4193 w 7888"/>
                  <a:gd name="T13" fmla="*/ 4766 h 5476"/>
                  <a:gd name="T14" fmla="*/ 4233 w 7888"/>
                  <a:gd name="T15" fmla="*/ 4830 h 5476"/>
                  <a:gd name="T16" fmla="*/ 4519 w 7888"/>
                  <a:gd name="T17" fmla="*/ 5328 h 5476"/>
                  <a:gd name="T18" fmla="*/ 4557 w 7888"/>
                  <a:gd name="T19" fmla="*/ 5394 h 5476"/>
                  <a:gd name="T20" fmla="*/ 4604 w 7888"/>
                  <a:gd name="T21" fmla="*/ 5476 h 54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888" h="5476">
                    <a:moveTo>
                      <a:pt x="0" y="0"/>
                    </a:moveTo>
                    <a:lnTo>
                      <a:pt x="6984" y="141"/>
                    </a:lnTo>
                    <a:lnTo>
                      <a:pt x="4526" y="2571"/>
                    </a:lnTo>
                    <a:lnTo>
                      <a:pt x="4532" y="2567"/>
                    </a:lnTo>
                    <a:lnTo>
                      <a:pt x="7888" y="3465"/>
                    </a:lnTo>
                    <a:lnTo>
                      <a:pt x="4035" y="4489"/>
                    </a:lnTo>
                    <a:lnTo>
                      <a:pt x="4193" y="4766"/>
                    </a:lnTo>
                    <a:lnTo>
                      <a:pt x="4233" y="4830"/>
                    </a:lnTo>
                    <a:lnTo>
                      <a:pt x="4519" y="5328"/>
                    </a:lnTo>
                    <a:lnTo>
                      <a:pt x="4557" y="5394"/>
                    </a:lnTo>
                    <a:lnTo>
                      <a:pt x="4604" y="5476"/>
                    </a:lnTo>
                  </a:path>
                </a:pathLst>
              </a:custGeom>
              <a:noFill/>
              <a:ln w="9525">
                <a:solidFill>
                  <a:srgbClr val="8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93" name="Freeform 92"/>
              <p:cNvSpPr>
                <a:spLocks/>
              </p:cNvSpPr>
              <p:nvPr/>
            </p:nvSpPr>
            <p:spPr bwMode="auto">
              <a:xfrm>
                <a:off x="240665" y="878840"/>
                <a:ext cx="4451985" cy="3121025"/>
              </a:xfrm>
              <a:custGeom>
                <a:avLst/>
                <a:gdLst>
                  <a:gd name="T0" fmla="*/ 0 w 7843"/>
                  <a:gd name="T1" fmla="*/ 0 h 5501"/>
                  <a:gd name="T2" fmla="*/ 6944 w 7843"/>
                  <a:gd name="T3" fmla="*/ 141 h 5501"/>
                  <a:gd name="T4" fmla="*/ 4521 w 7843"/>
                  <a:gd name="T5" fmla="*/ 2596 h 5501"/>
                  <a:gd name="T6" fmla="*/ 4527 w 7843"/>
                  <a:gd name="T7" fmla="*/ 2592 h 5501"/>
                  <a:gd name="T8" fmla="*/ 7843 w 7843"/>
                  <a:gd name="T9" fmla="*/ 3522 h 5501"/>
                  <a:gd name="T10" fmla="*/ 4029 w 7843"/>
                  <a:gd name="T11" fmla="*/ 4519 h 5501"/>
                  <a:gd name="T12" fmla="*/ 4187 w 7843"/>
                  <a:gd name="T13" fmla="*/ 4791 h 5501"/>
                  <a:gd name="T14" fmla="*/ 4225 w 7843"/>
                  <a:gd name="T15" fmla="*/ 4857 h 5501"/>
                  <a:gd name="T16" fmla="*/ 4514 w 7843"/>
                  <a:gd name="T17" fmla="*/ 5354 h 5501"/>
                  <a:gd name="T18" fmla="*/ 4551 w 7843"/>
                  <a:gd name="T19" fmla="*/ 5419 h 5501"/>
                  <a:gd name="T20" fmla="*/ 4599 w 7843"/>
                  <a:gd name="T21" fmla="*/ 5501 h 55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843" h="5501">
                    <a:moveTo>
                      <a:pt x="0" y="0"/>
                    </a:moveTo>
                    <a:lnTo>
                      <a:pt x="6944" y="141"/>
                    </a:lnTo>
                    <a:lnTo>
                      <a:pt x="4521" y="2596"/>
                    </a:lnTo>
                    <a:lnTo>
                      <a:pt x="4527" y="2592"/>
                    </a:lnTo>
                    <a:lnTo>
                      <a:pt x="7843" y="3522"/>
                    </a:lnTo>
                    <a:lnTo>
                      <a:pt x="4029" y="4519"/>
                    </a:lnTo>
                    <a:lnTo>
                      <a:pt x="4187" y="4791"/>
                    </a:lnTo>
                    <a:lnTo>
                      <a:pt x="4225" y="4857"/>
                    </a:lnTo>
                    <a:lnTo>
                      <a:pt x="4514" y="5354"/>
                    </a:lnTo>
                    <a:lnTo>
                      <a:pt x="4551" y="5419"/>
                    </a:lnTo>
                    <a:lnTo>
                      <a:pt x="4599" y="5501"/>
                    </a:lnTo>
                  </a:path>
                </a:pathLst>
              </a:custGeom>
              <a:noFill/>
              <a:ln w="9525">
                <a:solidFill>
                  <a:srgbClr val="8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94" name="Freeform 93"/>
              <p:cNvSpPr>
                <a:spLocks/>
              </p:cNvSpPr>
              <p:nvPr/>
            </p:nvSpPr>
            <p:spPr bwMode="auto">
              <a:xfrm>
                <a:off x="243840" y="854710"/>
                <a:ext cx="4408805" cy="3145155"/>
              </a:xfrm>
              <a:custGeom>
                <a:avLst/>
                <a:gdLst>
                  <a:gd name="T0" fmla="*/ 0 w 7770"/>
                  <a:gd name="T1" fmla="*/ 0 h 5543"/>
                  <a:gd name="T2" fmla="*/ 6884 w 7770"/>
                  <a:gd name="T3" fmla="*/ 143 h 5543"/>
                  <a:gd name="T4" fmla="*/ 4516 w 7770"/>
                  <a:gd name="T5" fmla="*/ 2638 h 5543"/>
                  <a:gd name="T6" fmla="*/ 4522 w 7770"/>
                  <a:gd name="T7" fmla="*/ 2634 h 5543"/>
                  <a:gd name="T8" fmla="*/ 7770 w 7770"/>
                  <a:gd name="T9" fmla="*/ 3614 h 5543"/>
                  <a:gd name="T10" fmla="*/ 4020 w 7770"/>
                  <a:gd name="T11" fmla="*/ 4570 h 5543"/>
                  <a:gd name="T12" fmla="*/ 4177 w 7770"/>
                  <a:gd name="T13" fmla="*/ 4836 h 5543"/>
                  <a:gd name="T14" fmla="*/ 4217 w 7770"/>
                  <a:gd name="T15" fmla="*/ 4902 h 5543"/>
                  <a:gd name="T16" fmla="*/ 4507 w 7770"/>
                  <a:gd name="T17" fmla="*/ 5396 h 5543"/>
                  <a:gd name="T18" fmla="*/ 4546 w 7770"/>
                  <a:gd name="T19" fmla="*/ 5461 h 5543"/>
                  <a:gd name="T20" fmla="*/ 4594 w 7770"/>
                  <a:gd name="T21" fmla="*/ 5543 h 55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770" h="5543">
                    <a:moveTo>
                      <a:pt x="0" y="0"/>
                    </a:moveTo>
                    <a:lnTo>
                      <a:pt x="6884" y="143"/>
                    </a:lnTo>
                    <a:lnTo>
                      <a:pt x="4516" y="2638"/>
                    </a:lnTo>
                    <a:lnTo>
                      <a:pt x="4522" y="2634"/>
                    </a:lnTo>
                    <a:lnTo>
                      <a:pt x="7770" y="3614"/>
                    </a:lnTo>
                    <a:lnTo>
                      <a:pt x="4020" y="4570"/>
                    </a:lnTo>
                    <a:lnTo>
                      <a:pt x="4177" y="4836"/>
                    </a:lnTo>
                    <a:lnTo>
                      <a:pt x="4217" y="4902"/>
                    </a:lnTo>
                    <a:lnTo>
                      <a:pt x="4507" y="5396"/>
                    </a:lnTo>
                    <a:lnTo>
                      <a:pt x="4546" y="5461"/>
                    </a:lnTo>
                    <a:lnTo>
                      <a:pt x="4594" y="5543"/>
                    </a:lnTo>
                  </a:path>
                </a:pathLst>
              </a:custGeom>
              <a:noFill/>
              <a:ln w="9525">
                <a:solidFill>
                  <a:srgbClr val="8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95" name="Freeform 94"/>
              <p:cNvSpPr>
                <a:spLocks/>
              </p:cNvSpPr>
              <p:nvPr/>
            </p:nvSpPr>
            <p:spPr bwMode="auto">
              <a:xfrm>
                <a:off x="248285" y="820420"/>
                <a:ext cx="4346575" cy="3179445"/>
              </a:xfrm>
              <a:custGeom>
                <a:avLst/>
                <a:gdLst>
                  <a:gd name="T0" fmla="*/ 0 w 7657"/>
                  <a:gd name="T1" fmla="*/ 0 h 5603"/>
                  <a:gd name="T2" fmla="*/ 6788 w 7657"/>
                  <a:gd name="T3" fmla="*/ 143 h 5603"/>
                  <a:gd name="T4" fmla="*/ 4506 w 7657"/>
                  <a:gd name="T5" fmla="*/ 2698 h 5603"/>
                  <a:gd name="T6" fmla="*/ 4512 w 7657"/>
                  <a:gd name="T7" fmla="*/ 2694 h 5603"/>
                  <a:gd name="T8" fmla="*/ 7657 w 7657"/>
                  <a:gd name="T9" fmla="*/ 3747 h 5603"/>
                  <a:gd name="T10" fmla="*/ 4005 w 7657"/>
                  <a:gd name="T11" fmla="*/ 4640 h 5603"/>
                  <a:gd name="T12" fmla="*/ 4162 w 7657"/>
                  <a:gd name="T13" fmla="*/ 4899 h 5603"/>
                  <a:gd name="T14" fmla="*/ 4202 w 7657"/>
                  <a:gd name="T15" fmla="*/ 4966 h 5603"/>
                  <a:gd name="T16" fmla="*/ 4496 w 7657"/>
                  <a:gd name="T17" fmla="*/ 5456 h 5603"/>
                  <a:gd name="T18" fmla="*/ 4536 w 7657"/>
                  <a:gd name="T19" fmla="*/ 5521 h 5603"/>
                  <a:gd name="T20" fmla="*/ 4584 w 7657"/>
                  <a:gd name="T21" fmla="*/ 5603 h 56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657" h="5603">
                    <a:moveTo>
                      <a:pt x="0" y="0"/>
                    </a:moveTo>
                    <a:lnTo>
                      <a:pt x="6788" y="143"/>
                    </a:lnTo>
                    <a:lnTo>
                      <a:pt x="4506" y="2698"/>
                    </a:lnTo>
                    <a:lnTo>
                      <a:pt x="4512" y="2694"/>
                    </a:lnTo>
                    <a:lnTo>
                      <a:pt x="7657" y="3747"/>
                    </a:lnTo>
                    <a:lnTo>
                      <a:pt x="4005" y="4640"/>
                    </a:lnTo>
                    <a:lnTo>
                      <a:pt x="4162" y="4899"/>
                    </a:lnTo>
                    <a:lnTo>
                      <a:pt x="4202" y="4966"/>
                    </a:lnTo>
                    <a:lnTo>
                      <a:pt x="4496" y="5456"/>
                    </a:lnTo>
                    <a:lnTo>
                      <a:pt x="4536" y="5521"/>
                    </a:lnTo>
                    <a:lnTo>
                      <a:pt x="4584" y="5603"/>
                    </a:lnTo>
                  </a:path>
                </a:pathLst>
              </a:custGeom>
              <a:noFill/>
              <a:ln w="9525">
                <a:solidFill>
                  <a:srgbClr val="8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96" name="Freeform 95"/>
              <p:cNvSpPr>
                <a:spLocks/>
              </p:cNvSpPr>
              <p:nvPr/>
            </p:nvSpPr>
            <p:spPr bwMode="auto">
              <a:xfrm>
                <a:off x="254000" y="775335"/>
                <a:ext cx="4254500" cy="3224530"/>
              </a:xfrm>
              <a:custGeom>
                <a:avLst/>
                <a:gdLst>
                  <a:gd name="T0" fmla="*/ 0 w 7496"/>
                  <a:gd name="T1" fmla="*/ 0 h 5682"/>
                  <a:gd name="T2" fmla="*/ 6645 w 7496"/>
                  <a:gd name="T3" fmla="*/ 133 h 5682"/>
                  <a:gd name="T4" fmla="*/ 4496 w 7496"/>
                  <a:gd name="T5" fmla="*/ 2777 h 5682"/>
                  <a:gd name="T6" fmla="*/ 4501 w 7496"/>
                  <a:gd name="T7" fmla="*/ 2772 h 5682"/>
                  <a:gd name="T8" fmla="*/ 7496 w 7496"/>
                  <a:gd name="T9" fmla="*/ 3929 h 5682"/>
                  <a:gd name="T10" fmla="*/ 3989 w 7496"/>
                  <a:gd name="T11" fmla="*/ 4737 h 5682"/>
                  <a:gd name="T12" fmla="*/ 4143 w 7496"/>
                  <a:gd name="T13" fmla="*/ 4985 h 5682"/>
                  <a:gd name="T14" fmla="*/ 4182 w 7496"/>
                  <a:gd name="T15" fmla="*/ 5050 h 5682"/>
                  <a:gd name="T16" fmla="*/ 4484 w 7496"/>
                  <a:gd name="T17" fmla="*/ 5537 h 5682"/>
                  <a:gd name="T18" fmla="*/ 4524 w 7496"/>
                  <a:gd name="T19" fmla="*/ 5600 h 5682"/>
                  <a:gd name="T20" fmla="*/ 4574 w 7496"/>
                  <a:gd name="T21" fmla="*/ 5682 h 56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496" h="5682">
                    <a:moveTo>
                      <a:pt x="0" y="0"/>
                    </a:moveTo>
                    <a:lnTo>
                      <a:pt x="6645" y="133"/>
                    </a:lnTo>
                    <a:lnTo>
                      <a:pt x="4496" y="2777"/>
                    </a:lnTo>
                    <a:lnTo>
                      <a:pt x="4501" y="2772"/>
                    </a:lnTo>
                    <a:lnTo>
                      <a:pt x="7496" y="3929"/>
                    </a:lnTo>
                    <a:lnTo>
                      <a:pt x="3989" y="4737"/>
                    </a:lnTo>
                    <a:lnTo>
                      <a:pt x="4143" y="4985"/>
                    </a:lnTo>
                    <a:lnTo>
                      <a:pt x="4182" y="5050"/>
                    </a:lnTo>
                    <a:lnTo>
                      <a:pt x="4484" y="5537"/>
                    </a:lnTo>
                    <a:lnTo>
                      <a:pt x="4524" y="5600"/>
                    </a:lnTo>
                    <a:lnTo>
                      <a:pt x="4574" y="5682"/>
                    </a:lnTo>
                  </a:path>
                </a:pathLst>
              </a:custGeom>
              <a:noFill/>
              <a:ln w="9525">
                <a:solidFill>
                  <a:srgbClr val="8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97" name="Freeform 96"/>
              <p:cNvSpPr>
                <a:spLocks/>
              </p:cNvSpPr>
              <p:nvPr/>
            </p:nvSpPr>
            <p:spPr bwMode="auto">
              <a:xfrm>
                <a:off x="238125" y="569595"/>
                <a:ext cx="4470400" cy="3430270"/>
              </a:xfrm>
              <a:custGeom>
                <a:avLst/>
                <a:gdLst>
                  <a:gd name="T0" fmla="*/ 0 w 7876"/>
                  <a:gd name="T1" fmla="*/ 0 h 6045"/>
                  <a:gd name="T2" fmla="*/ 6739 w 7876"/>
                  <a:gd name="T3" fmla="*/ 136 h 6045"/>
                  <a:gd name="T4" fmla="*/ 4444 w 7876"/>
                  <a:gd name="T5" fmla="*/ 2837 h 6045"/>
                  <a:gd name="T6" fmla="*/ 4443 w 7876"/>
                  <a:gd name="T7" fmla="*/ 2840 h 6045"/>
                  <a:gd name="T8" fmla="*/ 7876 w 7876"/>
                  <a:gd name="T9" fmla="*/ 3613 h 6045"/>
                  <a:gd name="T10" fmla="*/ 4080 w 7876"/>
                  <a:gd name="T11" fmla="*/ 4952 h 6045"/>
                  <a:gd name="T12" fmla="*/ 4246 w 7876"/>
                  <a:gd name="T13" fmla="*/ 5303 h 6045"/>
                  <a:gd name="T14" fmla="*/ 4281 w 7876"/>
                  <a:gd name="T15" fmla="*/ 5373 h 6045"/>
                  <a:gd name="T16" fmla="*/ 4529 w 7876"/>
                  <a:gd name="T17" fmla="*/ 5892 h 6045"/>
                  <a:gd name="T18" fmla="*/ 4564 w 7876"/>
                  <a:gd name="T19" fmla="*/ 5960 h 6045"/>
                  <a:gd name="T20" fmla="*/ 4604 w 7876"/>
                  <a:gd name="T21" fmla="*/ 6045 h 60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876" h="6045">
                    <a:moveTo>
                      <a:pt x="0" y="0"/>
                    </a:moveTo>
                    <a:lnTo>
                      <a:pt x="6739" y="136"/>
                    </a:lnTo>
                    <a:lnTo>
                      <a:pt x="4444" y="2837"/>
                    </a:lnTo>
                    <a:lnTo>
                      <a:pt x="4443" y="2840"/>
                    </a:lnTo>
                    <a:lnTo>
                      <a:pt x="7876" y="3613"/>
                    </a:lnTo>
                    <a:lnTo>
                      <a:pt x="4080" y="4952"/>
                    </a:lnTo>
                    <a:lnTo>
                      <a:pt x="4246" y="5303"/>
                    </a:lnTo>
                    <a:lnTo>
                      <a:pt x="4281" y="5373"/>
                    </a:lnTo>
                    <a:lnTo>
                      <a:pt x="4529" y="5892"/>
                    </a:lnTo>
                    <a:lnTo>
                      <a:pt x="4564" y="5960"/>
                    </a:lnTo>
                    <a:lnTo>
                      <a:pt x="4604" y="6045"/>
                    </a:lnTo>
                  </a:path>
                </a:pathLst>
              </a:custGeom>
              <a:noFill/>
              <a:ln w="9525">
                <a:solidFill>
                  <a:srgbClr val="8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98" name="Freeform 97"/>
              <p:cNvSpPr>
                <a:spLocks/>
              </p:cNvSpPr>
              <p:nvPr/>
            </p:nvSpPr>
            <p:spPr bwMode="auto">
              <a:xfrm>
                <a:off x="240665" y="553720"/>
                <a:ext cx="4445000" cy="3446145"/>
              </a:xfrm>
              <a:custGeom>
                <a:avLst/>
                <a:gdLst>
                  <a:gd name="T0" fmla="*/ 0 w 7831"/>
                  <a:gd name="T1" fmla="*/ 0 h 6073"/>
                  <a:gd name="T2" fmla="*/ 6700 w 7831"/>
                  <a:gd name="T3" fmla="*/ 138 h 6073"/>
                  <a:gd name="T4" fmla="*/ 4439 w 7831"/>
                  <a:gd name="T5" fmla="*/ 2865 h 6073"/>
                  <a:gd name="T6" fmla="*/ 4438 w 7831"/>
                  <a:gd name="T7" fmla="*/ 2868 h 6073"/>
                  <a:gd name="T8" fmla="*/ 7831 w 7831"/>
                  <a:gd name="T9" fmla="*/ 3678 h 6073"/>
                  <a:gd name="T10" fmla="*/ 4072 w 7831"/>
                  <a:gd name="T11" fmla="*/ 4987 h 6073"/>
                  <a:gd name="T12" fmla="*/ 4238 w 7831"/>
                  <a:gd name="T13" fmla="*/ 5333 h 6073"/>
                  <a:gd name="T14" fmla="*/ 4275 w 7831"/>
                  <a:gd name="T15" fmla="*/ 5401 h 6073"/>
                  <a:gd name="T16" fmla="*/ 4524 w 7831"/>
                  <a:gd name="T17" fmla="*/ 5920 h 6073"/>
                  <a:gd name="T18" fmla="*/ 4559 w 7831"/>
                  <a:gd name="T19" fmla="*/ 5988 h 6073"/>
                  <a:gd name="T20" fmla="*/ 4600 w 7831"/>
                  <a:gd name="T21" fmla="*/ 6073 h 60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831" h="6073">
                    <a:moveTo>
                      <a:pt x="0" y="0"/>
                    </a:moveTo>
                    <a:lnTo>
                      <a:pt x="6700" y="138"/>
                    </a:lnTo>
                    <a:lnTo>
                      <a:pt x="4439" y="2865"/>
                    </a:lnTo>
                    <a:lnTo>
                      <a:pt x="4438" y="2868"/>
                    </a:lnTo>
                    <a:lnTo>
                      <a:pt x="7831" y="3678"/>
                    </a:lnTo>
                    <a:lnTo>
                      <a:pt x="4072" y="4987"/>
                    </a:lnTo>
                    <a:lnTo>
                      <a:pt x="4238" y="5333"/>
                    </a:lnTo>
                    <a:lnTo>
                      <a:pt x="4275" y="5401"/>
                    </a:lnTo>
                    <a:lnTo>
                      <a:pt x="4524" y="5920"/>
                    </a:lnTo>
                    <a:lnTo>
                      <a:pt x="4559" y="5988"/>
                    </a:lnTo>
                    <a:lnTo>
                      <a:pt x="4600" y="6073"/>
                    </a:lnTo>
                  </a:path>
                </a:pathLst>
              </a:custGeom>
              <a:noFill/>
              <a:ln w="9525">
                <a:solidFill>
                  <a:srgbClr val="8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99" name="Freeform 98"/>
              <p:cNvSpPr>
                <a:spLocks/>
              </p:cNvSpPr>
              <p:nvPr/>
            </p:nvSpPr>
            <p:spPr bwMode="auto">
              <a:xfrm>
                <a:off x="243840" y="528955"/>
                <a:ext cx="4404360" cy="3470910"/>
              </a:xfrm>
              <a:custGeom>
                <a:avLst/>
                <a:gdLst>
                  <a:gd name="T0" fmla="*/ 0 w 7762"/>
                  <a:gd name="T1" fmla="*/ 0 h 6116"/>
                  <a:gd name="T2" fmla="*/ 6631 w 7762"/>
                  <a:gd name="T3" fmla="*/ 139 h 6116"/>
                  <a:gd name="T4" fmla="*/ 4434 w 7762"/>
                  <a:gd name="T5" fmla="*/ 2908 h 6116"/>
                  <a:gd name="T6" fmla="*/ 4433 w 7762"/>
                  <a:gd name="T7" fmla="*/ 2911 h 6116"/>
                  <a:gd name="T8" fmla="*/ 7762 w 7762"/>
                  <a:gd name="T9" fmla="*/ 3781 h 6116"/>
                  <a:gd name="T10" fmla="*/ 4064 w 7762"/>
                  <a:gd name="T11" fmla="*/ 5038 h 6116"/>
                  <a:gd name="T12" fmla="*/ 4230 w 7762"/>
                  <a:gd name="T13" fmla="*/ 5379 h 6116"/>
                  <a:gd name="T14" fmla="*/ 4265 w 7762"/>
                  <a:gd name="T15" fmla="*/ 5445 h 6116"/>
                  <a:gd name="T16" fmla="*/ 4517 w 7762"/>
                  <a:gd name="T17" fmla="*/ 5963 h 6116"/>
                  <a:gd name="T18" fmla="*/ 4554 w 7762"/>
                  <a:gd name="T19" fmla="*/ 6031 h 6116"/>
                  <a:gd name="T20" fmla="*/ 4595 w 7762"/>
                  <a:gd name="T21" fmla="*/ 6116 h 6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762" h="6116">
                    <a:moveTo>
                      <a:pt x="0" y="0"/>
                    </a:moveTo>
                    <a:lnTo>
                      <a:pt x="6631" y="139"/>
                    </a:lnTo>
                    <a:lnTo>
                      <a:pt x="4434" y="2908"/>
                    </a:lnTo>
                    <a:lnTo>
                      <a:pt x="4433" y="2911"/>
                    </a:lnTo>
                    <a:lnTo>
                      <a:pt x="7762" y="3781"/>
                    </a:lnTo>
                    <a:lnTo>
                      <a:pt x="4064" y="5038"/>
                    </a:lnTo>
                    <a:lnTo>
                      <a:pt x="4230" y="5379"/>
                    </a:lnTo>
                    <a:lnTo>
                      <a:pt x="4265" y="5445"/>
                    </a:lnTo>
                    <a:lnTo>
                      <a:pt x="4517" y="5963"/>
                    </a:lnTo>
                    <a:lnTo>
                      <a:pt x="4554" y="6031"/>
                    </a:lnTo>
                    <a:lnTo>
                      <a:pt x="4595" y="6116"/>
                    </a:lnTo>
                  </a:path>
                </a:pathLst>
              </a:custGeom>
              <a:noFill/>
              <a:ln w="9525">
                <a:solidFill>
                  <a:srgbClr val="8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100" name="Freeform 99"/>
              <p:cNvSpPr>
                <a:spLocks/>
              </p:cNvSpPr>
              <p:nvPr/>
            </p:nvSpPr>
            <p:spPr bwMode="auto">
              <a:xfrm>
                <a:off x="248285" y="494030"/>
                <a:ext cx="4344670" cy="3505835"/>
              </a:xfrm>
              <a:custGeom>
                <a:avLst/>
                <a:gdLst>
                  <a:gd name="T0" fmla="*/ 0 w 7654"/>
                  <a:gd name="T1" fmla="*/ 0 h 6180"/>
                  <a:gd name="T2" fmla="*/ 6523 w 7654"/>
                  <a:gd name="T3" fmla="*/ 137 h 6180"/>
                  <a:gd name="T4" fmla="*/ 4424 w 7654"/>
                  <a:gd name="T5" fmla="*/ 2972 h 6180"/>
                  <a:gd name="T6" fmla="*/ 4423 w 7654"/>
                  <a:gd name="T7" fmla="*/ 2975 h 6180"/>
                  <a:gd name="T8" fmla="*/ 7654 w 7654"/>
                  <a:gd name="T9" fmla="*/ 3931 h 6180"/>
                  <a:gd name="T10" fmla="*/ 4047 w 7654"/>
                  <a:gd name="T11" fmla="*/ 5117 h 6180"/>
                  <a:gd name="T12" fmla="*/ 4213 w 7654"/>
                  <a:gd name="T13" fmla="*/ 5448 h 6180"/>
                  <a:gd name="T14" fmla="*/ 4248 w 7654"/>
                  <a:gd name="T15" fmla="*/ 5513 h 6180"/>
                  <a:gd name="T16" fmla="*/ 4506 w 7654"/>
                  <a:gd name="T17" fmla="*/ 6028 h 6180"/>
                  <a:gd name="T18" fmla="*/ 4542 w 7654"/>
                  <a:gd name="T19" fmla="*/ 6095 h 6180"/>
                  <a:gd name="T20" fmla="*/ 4584 w 7654"/>
                  <a:gd name="T21" fmla="*/ 6180 h 6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654" h="6180">
                    <a:moveTo>
                      <a:pt x="0" y="0"/>
                    </a:moveTo>
                    <a:lnTo>
                      <a:pt x="6523" y="137"/>
                    </a:lnTo>
                    <a:lnTo>
                      <a:pt x="4424" y="2972"/>
                    </a:lnTo>
                    <a:lnTo>
                      <a:pt x="4423" y="2975"/>
                    </a:lnTo>
                    <a:lnTo>
                      <a:pt x="7654" y="3931"/>
                    </a:lnTo>
                    <a:lnTo>
                      <a:pt x="4047" y="5117"/>
                    </a:lnTo>
                    <a:lnTo>
                      <a:pt x="4213" y="5448"/>
                    </a:lnTo>
                    <a:lnTo>
                      <a:pt x="4248" y="5513"/>
                    </a:lnTo>
                    <a:lnTo>
                      <a:pt x="4506" y="6028"/>
                    </a:lnTo>
                    <a:lnTo>
                      <a:pt x="4542" y="6095"/>
                    </a:lnTo>
                    <a:lnTo>
                      <a:pt x="4584" y="6180"/>
                    </a:lnTo>
                  </a:path>
                </a:pathLst>
              </a:custGeom>
              <a:noFill/>
              <a:ln w="9525">
                <a:solidFill>
                  <a:srgbClr val="8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101" name="Freeform 100"/>
              <p:cNvSpPr>
                <a:spLocks/>
              </p:cNvSpPr>
              <p:nvPr/>
            </p:nvSpPr>
            <p:spPr bwMode="auto">
              <a:xfrm>
                <a:off x="254000" y="442595"/>
                <a:ext cx="4254500" cy="3558540"/>
              </a:xfrm>
              <a:custGeom>
                <a:avLst/>
                <a:gdLst>
                  <a:gd name="T0" fmla="*/ 0 w 7496"/>
                  <a:gd name="T1" fmla="*/ 0 h 6270"/>
                  <a:gd name="T2" fmla="*/ 6364 w 7496"/>
                  <a:gd name="T3" fmla="*/ 129 h 6270"/>
                  <a:gd name="T4" fmla="*/ 4416 w 7496"/>
                  <a:gd name="T5" fmla="*/ 3061 h 6270"/>
                  <a:gd name="T6" fmla="*/ 4413 w 7496"/>
                  <a:gd name="T7" fmla="*/ 3064 h 6270"/>
                  <a:gd name="T8" fmla="*/ 7496 w 7496"/>
                  <a:gd name="T9" fmla="*/ 4148 h 6270"/>
                  <a:gd name="T10" fmla="*/ 4029 w 7496"/>
                  <a:gd name="T11" fmla="*/ 5229 h 6270"/>
                  <a:gd name="T12" fmla="*/ 4192 w 7496"/>
                  <a:gd name="T13" fmla="*/ 5542 h 6270"/>
                  <a:gd name="T14" fmla="*/ 4226 w 7496"/>
                  <a:gd name="T15" fmla="*/ 5608 h 6270"/>
                  <a:gd name="T16" fmla="*/ 4492 w 7496"/>
                  <a:gd name="T17" fmla="*/ 6119 h 6270"/>
                  <a:gd name="T18" fmla="*/ 4529 w 7496"/>
                  <a:gd name="T19" fmla="*/ 6185 h 6270"/>
                  <a:gd name="T20" fmla="*/ 4572 w 7496"/>
                  <a:gd name="T21" fmla="*/ 6270 h 6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496" h="6270">
                    <a:moveTo>
                      <a:pt x="0" y="0"/>
                    </a:moveTo>
                    <a:lnTo>
                      <a:pt x="6364" y="129"/>
                    </a:lnTo>
                    <a:lnTo>
                      <a:pt x="4416" y="3061"/>
                    </a:lnTo>
                    <a:lnTo>
                      <a:pt x="4413" y="3064"/>
                    </a:lnTo>
                    <a:lnTo>
                      <a:pt x="7496" y="4148"/>
                    </a:lnTo>
                    <a:lnTo>
                      <a:pt x="4029" y="5229"/>
                    </a:lnTo>
                    <a:lnTo>
                      <a:pt x="4192" y="5542"/>
                    </a:lnTo>
                    <a:lnTo>
                      <a:pt x="4226" y="5608"/>
                    </a:lnTo>
                    <a:lnTo>
                      <a:pt x="4492" y="6119"/>
                    </a:lnTo>
                    <a:lnTo>
                      <a:pt x="4529" y="6185"/>
                    </a:lnTo>
                    <a:lnTo>
                      <a:pt x="4572" y="6270"/>
                    </a:lnTo>
                  </a:path>
                </a:pathLst>
              </a:custGeom>
              <a:noFill/>
              <a:ln w="9525">
                <a:solidFill>
                  <a:srgbClr val="8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102" name="Freeform 101"/>
              <p:cNvSpPr>
                <a:spLocks/>
              </p:cNvSpPr>
              <p:nvPr/>
            </p:nvSpPr>
            <p:spPr bwMode="auto">
              <a:xfrm>
                <a:off x="238125" y="1226820"/>
                <a:ext cx="4470400" cy="2774315"/>
              </a:xfrm>
              <a:custGeom>
                <a:avLst/>
                <a:gdLst>
                  <a:gd name="T0" fmla="*/ 0 w 7876"/>
                  <a:gd name="T1" fmla="*/ 0 h 4889"/>
                  <a:gd name="T2" fmla="*/ 7203 w 7876"/>
                  <a:gd name="T3" fmla="*/ 147 h 4889"/>
                  <a:gd name="T4" fmla="*/ 4604 w 7876"/>
                  <a:gd name="T5" fmla="*/ 2285 h 4889"/>
                  <a:gd name="T6" fmla="*/ 4602 w 7876"/>
                  <a:gd name="T7" fmla="*/ 2287 h 4889"/>
                  <a:gd name="T8" fmla="*/ 7876 w 7876"/>
                  <a:gd name="T9" fmla="*/ 3300 h 4889"/>
                  <a:gd name="T10" fmla="*/ 3996 w 7876"/>
                  <a:gd name="T11" fmla="*/ 3998 h 4889"/>
                  <a:gd name="T12" fmla="*/ 4140 w 7876"/>
                  <a:gd name="T13" fmla="*/ 4209 h 4889"/>
                  <a:gd name="T14" fmla="*/ 4183 w 7876"/>
                  <a:gd name="T15" fmla="*/ 4274 h 4889"/>
                  <a:gd name="T16" fmla="*/ 4509 w 7876"/>
                  <a:gd name="T17" fmla="*/ 4746 h 4889"/>
                  <a:gd name="T18" fmla="*/ 4549 w 7876"/>
                  <a:gd name="T19" fmla="*/ 4809 h 4889"/>
                  <a:gd name="T20" fmla="*/ 4604 w 7876"/>
                  <a:gd name="T21" fmla="*/ 4889 h 4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876" h="4889">
                    <a:moveTo>
                      <a:pt x="0" y="0"/>
                    </a:moveTo>
                    <a:lnTo>
                      <a:pt x="7203" y="147"/>
                    </a:lnTo>
                    <a:lnTo>
                      <a:pt x="4604" y="2285"/>
                    </a:lnTo>
                    <a:lnTo>
                      <a:pt x="4602" y="2287"/>
                    </a:lnTo>
                    <a:lnTo>
                      <a:pt x="7876" y="3300"/>
                    </a:lnTo>
                    <a:lnTo>
                      <a:pt x="3996" y="3998"/>
                    </a:lnTo>
                    <a:lnTo>
                      <a:pt x="4140" y="4209"/>
                    </a:lnTo>
                    <a:lnTo>
                      <a:pt x="4183" y="4274"/>
                    </a:lnTo>
                    <a:lnTo>
                      <a:pt x="4509" y="4746"/>
                    </a:lnTo>
                    <a:lnTo>
                      <a:pt x="4549" y="4809"/>
                    </a:lnTo>
                    <a:lnTo>
                      <a:pt x="4604" y="4889"/>
                    </a:lnTo>
                  </a:path>
                </a:pathLst>
              </a:custGeom>
              <a:noFill/>
              <a:ln w="9525">
                <a:solidFill>
                  <a:srgbClr val="8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103" name="Freeform 102"/>
              <p:cNvSpPr>
                <a:spLocks/>
              </p:cNvSpPr>
              <p:nvPr/>
            </p:nvSpPr>
            <p:spPr bwMode="auto">
              <a:xfrm>
                <a:off x="240665" y="1213485"/>
                <a:ext cx="4443095" cy="2787650"/>
              </a:xfrm>
              <a:custGeom>
                <a:avLst/>
                <a:gdLst>
                  <a:gd name="T0" fmla="*/ 0 w 7828"/>
                  <a:gd name="T1" fmla="*/ 0 h 4912"/>
                  <a:gd name="T2" fmla="*/ 7170 w 7828"/>
                  <a:gd name="T3" fmla="*/ 146 h 4912"/>
                  <a:gd name="T4" fmla="*/ 4599 w 7828"/>
                  <a:gd name="T5" fmla="*/ 2308 h 4912"/>
                  <a:gd name="T6" fmla="*/ 4597 w 7828"/>
                  <a:gd name="T7" fmla="*/ 2310 h 4912"/>
                  <a:gd name="T8" fmla="*/ 7828 w 7828"/>
                  <a:gd name="T9" fmla="*/ 3349 h 4912"/>
                  <a:gd name="T10" fmla="*/ 3989 w 7828"/>
                  <a:gd name="T11" fmla="*/ 4026 h 4912"/>
                  <a:gd name="T12" fmla="*/ 4132 w 7828"/>
                  <a:gd name="T13" fmla="*/ 4234 h 4912"/>
                  <a:gd name="T14" fmla="*/ 4175 w 7828"/>
                  <a:gd name="T15" fmla="*/ 4299 h 4912"/>
                  <a:gd name="T16" fmla="*/ 4502 w 7828"/>
                  <a:gd name="T17" fmla="*/ 4769 h 4912"/>
                  <a:gd name="T18" fmla="*/ 4544 w 7828"/>
                  <a:gd name="T19" fmla="*/ 4832 h 4912"/>
                  <a:gd name="T20" fmla="*/ 4599 w 7828"/>
                  <a:gd name="T21" fmla="*/ 4912 h 49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828" h="4912">
                    <a:moveTo>
                      <a:pt x="0" y="0"/>
                    </a:moveTo>
                    <a:lnTo>
                      <a:pt x="7170" y="146"/>
                    </a:lnTo>
                    <a:lnTo>
                      <a:pt x="4599" y="2308"/>
                    </a:lnTo>
                    <a:lnTo>
                      <a:pt x="4597" y="2310"/>
                    </a:lnTo>
                    <a:lnTo>
                      <a:pt x="7828" y="3349"/>
                    </a:lnTo>
                    <a:lnTo>
                      <a:pt x="3989" y="4026"/>
                    </a:lnTo>
                    <a:lnTo>
                      <a:pt x="4132" y="4234"/>
                    </a:lnTo>
                    <a:lnTo>
                      <a:pt x="4175" y="4299"/>
                    </a:lnTo>
                    <a:lnTo>
                      <a:pt x="4502" y="4769"/>
                    </a:lnTo>
                    <a:lnTo>
                      <a:pt x="4544" y="4832"/>
                    </a:lnTo>
                    <a:lnTo>
                      <a:pt x="4599" y="4912"/>
                    </a:lnTo>
                  </a:path>
                </a:pathLst>
              </a:custGeom>
              <a:noFill/>
              <a:ln w="9525">
                <a:solidFill>
                  <a:srgbClr val="8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104" name="Freeform 103"/>
              <p:cNvSpPr>
                <a:spLocks/>
              </p:cNvSpPr>
              <p:nvPr/>
            </p:nvSpPr>
            <p:spPr bwMode="auto">
              <a:xfrm>
                <a:off x="243840" y="1191895"/>
                <a:ext cx="4399915" cy="2809240"/>
              </a:xfrm>
              <a:custGeom>
                <a:avLst/>
                <a:gdLst>
                  <a:gd name="T0" fmla="*/ 0 w 7753"/>
                  <a:gd name="T1" fmla="*/ 0 h 4950"/>
                  <a:gd name="T2" fmla="*/ 7115 w 7753"/>
                  <a:gd name="T3" fmla="*/ 148 h 4950"/>
                  <a:gd name="T4" fmla="*/ 4594 w 7753"/>
                  <a:gd name="T5" fmla="*/ 2346 h 4950"/>
                  <a:gd name="T6" fmla="*/ 4592 w 7753"/>
                  <a:gd name="T7" fmla="*/ 2348 h 4950"/>
                  <a:gd name="T8" fmla="*/ 7753 w 7753"/>
                  <a:gd name="T9" fmla="*/ 3429 h 4950"/>
                  <a:gd name="T10" fmla="*/ 3981 w 7753"/>
                  <a:gd name="T11" fmla="*/ 4071 h 4950"/>
                  <a:gd name="T12" fmla="*/ 4123 w 7753"/>
                  <a:gd name="T13" fmla="*/ 4275 h 4950"/>
                  <a:gd name="T14" fmla="*/ 4167 w 7753"/>
                  <a:gd name="T15" fmla="*/ 4338 h 4950"/>
                  <a:gd name="T16" fmla="*/ 4497 w 7753"/>
                  <a:gd name="T17" fmla="*/ 4809 h 4950"/>
                  <a:gd name="T18" fmla="*/ 4539 w 7753"/>
                  <a:gd name="T19" fmla="*/ 4870 h 4950"/>
                  <a:gd name="T20" fmla="*/ 4594 w 7753"/>
                  <a:gd name="T21" fmla="*/ 4950 h 49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753" h="4950">
                    <a:moveTo>
                      <a:pt x="0" y="0"/>
                    </a:moveTo>
                    <a:lnTo>
                      <a:pt x="7115" y="148"/>
                    </a:lnTo>
                    <a:lnTo>
                      <a:pt x="4594" y="2346"/>
                    </a:lnTo>
                    <a:lnTo>
                      <a:pt x="4592" y="2348"/>
                    </a:lnTo>
                    <a:lnTo>
                      <a:pt x="7753" y="3429"/>
                    </a:lnTo>
                    <a:lnTo>
                      <a:pt x="3981" y="4071"/>
                    </a:lnTo>
                    <a:lnTo>
                      <a:pt x="4123" y="4275"/>
                    </a:lnTo>
                    <a:lnTo>
                      <a:pt x="4167" y="4338"/>
                    </a:lnTo>
                    <a:lnTo>
                      <a:pt x="4497" y="4809"/>
                    </a:lnTo>
                    <a:lnTo>
                      <a:pt x="4539" y="4870"/>
                    </a:lnTo>
                    <a:lnTo>
                      <a:pt x="4594" y="4950"/>
                    </a:lnTo>
                  </a:path>
                </a:pathLst>
              </a:custGeom>
              <a:noFill/>
              <a:ln w="9525">
                <a:solidFill>
                  <a:srgbClr val="8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105" name="Freeform 104"/>
              <p:cNvSpPr>
                <a:spLocks/>
              </p:cNvSpPr>
              <p:nvPr/>
            </p:nvSpPr>
            <p:spPr bwMode="auto">
              <a:xfrm>
                <a:off x="243840" y="1176020"/>
                <a:ext cx="4333875" cy="2839720"/>
              </a:xfrm>
              <a:custGeom>
                <a:avLst/>
                <a:gdLst>
                  <a:gd name="T0" fmla="*/ 0 w 7635"/>
                  <a:gd name="T1" fmla="*/ 0 h 5005"/>
                  <a:gd name="T2" fmla="*/ 7029 w 7635"/>
                  <a:gd name="T3" fmla="*/ 148 h 5005"/>
                  <a:gd name="T4" fmla="*/ 4584 w 7635"/>
                  <a:gd name="T5" fmla="*/ 2401 h 5005"/>
                  <a:gd name="T6" fmla="*/ 4582 w 7635"/>
                  <a:gd name="T7" fmla="*/ 2403 h 5005"/>
                  <a:gd name="T8" fmla="*/ 7635 w 7635"/>
                  <a:gd name="T9" fmla="*/ 3544 h 5005"/>
                  <a:gd name="T10" fmla="*/ 3967 w 7635"/>
                  <a:gd name="T11" fmla="*/ 4136 h 5005"/>
                  <a:gd name="T12" fmla="*/ 4107 w 7635"/>
                  <a:gd name="T13" fmla="*/ 4333 h 5005"/>
                  <a:gd name="T14" fmla="*/ 4152 w 7635"/>
                  <a:gd name="T15" fmla="*/ 4395 h 5005"/>
                  <a:gd name="T16" fmla="*/ 4486 w 7635"/>
                  <a:gd name="T17" fmla="*/ 4864 h 5005"/>
                  <a:gd name="T18" fmla="*/ 4527 w 7635"/>
                  <a:gd name="T19" fmla="*/ 4925 h 5005"/>
                  <a:gd name="T20" fmla="*/ 4584 w 7635"/>
                  <a:gd name="T21" fmla="*/ 5005 h 50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635" h="5005">
                    <a:moveTo>
                      <a:pt x="0" y="0"/>
                    </a:moveTo>
                    <a:lnTo>
                      <a:pt x="7029" y="148"/>
                    </a:lnTo>
                    <a:lnTo>
                      <a:pt x="4584" y="2401"/>
                    </a:lnTo>
                    <a:lnTo>
                      <a:pt x="4582" y="2403"/>
                    </a:lnTo>
                    <a:lnTo>
                      <a:pt x="7635" y="3544"/>
                    </a:lnTo>
                    <a:lnTo>
                      <a:pt x="3967" y="4136"/>
                    </a:lnTo>
                    <a:lnTo>
                      <a:pt x="4107" y="4333"/>
                    </a:lnTo>
                    <a:lnTo>
                      <a:pt x="4152" y="4395"/>
                    </a:lnTo>
                    <a:lnTo>
                      <a:pt x="4486" y="4864"/>
                    </a:lnTo>
                    <a:lnTo>
                      <a:pt x="4527" y="4925"/>
                    </a:lnTo>
                    <a:lnTo>
                      <a:pt x="4584" y="5005"/>
                    </a:lnTo>
                  </a:path>
                </a:pathLst>
              </a:custGeom>
              <a:noFill/>
              <a:ln w="9525">
                <a:solidFill>
                  <a:srgbClr val="8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106" name="Freeform 105"/>
              <p:cNvSpPr>
                <a:spLocks/>
              </p:cNvSpPr>
              <p:nvPr/>
            </p:nvSpPr>
            <p:spPr bwMode="auto">
              <a:xfrm>
                <a:off x="254000" y="1120140"/>
                <a:ext cx="4242435" cy="2879725"/>
              </a:xfrm>
              <a:custGeom>
                <a:avLst/>
                <a:gdLst>
                  <a:gd name="T0" fmla="*/ 0 w 7472"/>
                  <a:gd name="T1" fmla="*/ 0 h 5075"/>
                  <a:gd name="T2" fmla="*/ 6899 w 7472"/>
                  <a:gd name="T3" fmla="*/ 139 h 5075"/>
                  <a:gd name="T4" fmla="*/ 4574 w 7472"/>
                  <a:gd name="T5" fmla="*/ 2471 h 5075"/>
                  <a:gd name="T6" fmla="*/ 4572 w 7472"/>
                  <a:gd name="T7" fmla="*/ 2474 h 5075"/>
                  <a:gd name="T8" fmla="*/ 7472 w 7472"/>
                  <a:gd name="T9" fmla="*/ 3698 h 5075"/>
                  <a:gd name="T10" fmla="*/ 3951 w 7472"/>
                  <a:gd name="T11" fmla="*/ 4220 h 5075"/>
                  <a:gd name="T12" fmla="*/ 4090 w 7472"/>
                  <a:gd name="T13" fmla="*/ 4408 h 5075"/>
                  <a:gd name="T14" fmla="*/ 4133 w 7472"/>
                  <a:gd name="T15" fmla="*/ 4471 h 5075"/>
                  <a:gd name="T16" fmla="*/ 4474 w 7472"/>
                  <a:gd name="T17" fmla="*/ 4935 h 5075"/>
                  <a:gd name="T18" fmla="*/ 4517 w 7472"/>
                  <a:gd name="T19" fmla="*/ 4998 h 5075"/>
                  <a:gd name="T20" fmla="*/ 4574 w 7472"/>
                  <a:gd name="T21" fmla="*/ 5075 h 50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472" h="5075">
                    <a:moveTo>
                      <a:pt x="0" y="0"/>
                    </a:moveTo>
                    <a:lnTo>
                      <a:pt x="6899" y="139"/>
                    </a:lnTo>
                    <a:lnTo>
                      <a:pt x="4574" y="2471"/>
                    </a:lnTo>
                    <a:lnTo>
                      <a:pt x="4572" y="2474"/>
                    </a:lnTo>
                    <a:lnTo>
                      <a:pt x="7472" y="3698"/>
                    </a:lnTo>
                    <a:lnTo>
                      <a:pt x="3951" y="4220"/>
                    </a:lnTo>
                    <a:lnTo>
                      <a:pt x="4090" y="4408"/>
                    </a:lnTo>
                    <a:lnTo>
                      <a:pt x="4133" y="4471"/>
                    </a:lnTo>
                    <a:lnTo>
                      <a:pt x="4474" y="4935"/>
                    </a:lnTo>
                    <a:lnTo>
                      <a:pt x="4517" y="4998"/>
                    </a:lnTo>
                    <a:lnTo>
                      <a:pt x="4574" y="5075"/>
                    </a:lnTo>
                  </a:path>
                </a:pathLst>
              </a:custGeom>
              <a:noFill/>
              <a:ln w="9525">
                <a:solidFill>
                  <a:srgbClr val="8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107" name="Freeform 106"/>
              <p:cNvSpPr>
                <a:spLocks/>
              </p:cNvSpPr>
              <p:nvPr/>
            </p:nvSpPr>
            <p:spPr bwMode="auto">
              <a:xfrm>
                <a:off x="3927475" y="344805"/>
                <a:ext cx="297180" cy="673100"/>
              </a:xfrm>
              <a:custGeom>
                <a:avLst/>
                <a:gdLst>
                  <a:gd name="T0" fmla="*/ 7 w 525"/>
                  <a:gd name="T1" fmla="*/ 10 h 1186"/>
                  <a:gd name="T2" fmla="*/ 18 w 525"/>
                  <a:gd name="T3" fmla="*/ 35 h 1186"/>
                  <a:gd name="T4" fmla="*/ 30 w 525"/>
                  <a:gd name="T5" fmla="*/ 60 h 1186"/>
                  <a:gd name="T6" fmla="*/ 40 w 525"/>
                  <a:gd name="T7" fmla="*/ 82 h 1186"/>
                  <a:gd name="T8" fmla="*/ 53 w 525"/>
                  <a:gd name="T9" fmla="*/ 107 h 1186"/>
                  <a:gd name="T10" fmla="*/ 65 w 525"/>
                  <a:gd name="T11" fmla="*/ 130 h 1186"/>
                  <a:gd name="T12" fmla="*/ 77 w 525"/>
                  <a:gd name="T13" fmla="*/ 153 h 1186"/>
                  <a:gd name="T14" fmla="*/ 88 w 525"/>
                  <a:gd name="T15" fmla="*/ 178 h 1186"/>
                  <a:gd name="T16" fmla="*/ 98 w 525"/>
                  <a:gd name="T17" fmla="*/ 202 h 1186"/>
                  <a:gd name="T18" fmla="*/ 110 w 525"/>
                  <a:gd name="T19" fmla="*/ 225 h 1186"/>
                  <a:gd name="T20" fmla="*/ 121 w 525"/>
                  <a:gd name="T21" fmla="*/ 248 h 1186"/>
                  <a:gd name="T22" fmla="*/ 133 w 525"/>
                  <a:gd name="T23" fmla="*/ 273 h 1186"/>
                  <a:gd name="T24" fmla="*/ 145 w 525"/>
                  <a:gd name="T25" fmla="*/ 298 h 1186"/>
                  <a:gd name="T26" fmla="*/ 155 w 525"/>
                  <a:gd name="T27" fmla="*/ 320 h 1186"/>
                  <a:gd name="T28" fmla="*/ 165 w 525"/>
                  <a:gd name="T29" fmla="*/ 345 h 1186"/>
                  <a:gd name="T30" fmla="*/ 176 w 525"/>
                  <a:gd name="T31" fmla="*/ 368 h 1186"/>
                  <a:gd name="T32" fmla="*/ 188 w 525"/>
                  <a:gd name="T33" fmla="*/ 393 h 1186"/>
                  <a:gd name="T34" fmla="*/ 200 w 525"/>
                  <a:gd name="T35" fmla="*/ 416 h 1186"/>
                  <a:gd name="T36" fmla="*/ 211 w 525"/>
                  <a:gd name="T37" fmla="*/ 439 h 1186"/>
                  <a:gd name="T38" fmla="*/ 220 w 525"/>
                  <a:gd name="T39" fmla="*/ 464 h 1186"/>
                  <a:gd name="T40" fmla="*/ 231 w 525"/>
                  <a:gd name="T41" fmla="*/ 488 h 1186"/>
                  <a:gd name="T42" fmla="*/ 243 w 525"/>
                  <a:gd name="T43" fmla="*/ 511 h 1186"/>
                  <a:gd name="T44" fmla="*/ 253 w 525"/>
                  <a:gd name="T45" fmla="*/ 536 h 1186"/>
                  <a:gd name="T46" fmla="*/ 264 w 525"/>
                  <a:gd name="T47" fmla="*/ 559 h 1186"/>
                  <a:gd name="T48" fmla="*/ 274 w 525"/>
                  <a:gd name="T49" fmla="*/ 584 h 1186"/>
                  <a:gd name="T50" fmla="*/ 284 w 525"/>
                  <a:gd name="T51" fmla="*/ 607 h 1186"/>
                  <a:gd name="T52" fmla="*/ 296 w 525"/>
                  <a:gd name="T53" fmla="*/ 632 h 1186"/>
                  <a:gd name="T54" fmla="*/ 306 w 525"/>
                  <a:gd name="T55" fmla="*/ 654 h 1186"/>
                  <a:gd name="T56" fmla="*/ 318 w 525"/>
                  <a:gd name="T57" fmla="*/ 679 h 1186"/>
                  <a:gd name="T58" fmla="*/ 328 w 525"/>
                  <a:gd name="T59" fmla="*/ 704 h 1186"/>
                  <a:gd name="T60" fmla="*/ 336 w 525"/>
                  <a:gd name="T61" fmla="*/ 727 h 1186"/>
                  <a:gd name="T62" fmla="*/ 347 w 525"/>
                  <a:gd name="T63" fmla="*/ 752 h 1186"/>
                  <a:gd name="T64" fmla="*/ 357 w 525"/>
                  <a:gd name="T65" fmla="*/ 775 h 1186"/>
                  <a:gd name="T66" fmla="*/ 369 w 525"/>
                  <a:gd name="T67" fmla="*/ 800 h 1186"/>
                  <a:gd name="T68" fmla="*/ 379 w 525"/>
                  <a:gd name="T69" fmla="*/ 823 h 1186"/>
                  <a:gd name="T70" fmla="*/ 387 w 525"/>
                  <a:gd name="T71" fmla="*/ 847 h 1186"/>
                  <a:gd name="T72" fmla="*/ 397 w 525"/>
                  <a:gd name="T73" fmla="*/ 872 h 1186"/>
                  <a:gd name="T74" fmla="*/ 409 w 525"/>
                  <a:gd name="T75" fmla="*/ 895 h 1186"/>
                  <a:gd name="T76" fmla="*/ 419 w 525"/>
                  <a:gd name="T77" fmla="*/ 920 h 1186"/>
                  <a:gd name="T78" fmla="*/ 429 w 525"/>
                  <a:gd name="T79" fmla="*/ 945 h 1186"/>
                  <a:gd name="T80" fmla="*/ 439 w 525"/>
                  <a:gd name="T81" fmla="*/ 968 h 1186"/>
                  <a:gd name="T82" fmla="*/ 447 w 525"/>
                  <a:gd name="T83" fmla="*/ 993 h 1186"/>
                  <a:gd name="T84" fmla="*/ 457 w 525"/>
                  <a:gd name="T85" fmla="*/ 1016 h 1186"/>
                  <a:gd name="T86" fmla="*/ 467 w 525"/>
                  <a:gd name="T87" fmla="*/ 1041 h 1186"/>
                  <a:gd name="T88" fmla="*/ 477 w 525"/>
                  <a:gd name="T89" fmla="*/ 1066 h 1186"/>
                  <a:gd name="T90" fmla="*/ 487 w 525"/>
                  <a:gd name="T91" fmla="*/ 1089 h 1186"/>
                  <a:gd name="T92" fmla="*/ 497 w 525"/>
                  <a:gd name="T93" fmla="*/ 1114 h 1186"/>
                  <a:gd name="T94" fmla="*/ 505 w 525"/>
                  <a:gd name="T95" fmla="*/ 1138 h 1186"/>
                  <a:gd name="T96" fmla="*/ 515 w 525"/>
                  <a:gd name="T97" fmla="*/ 1163 h 1186"/>
                  <a:gd name="T98" fmla="*/ 525 w 525"/>
                  <a:gd name="T99" fmla="*/ 1186 h 1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525" h="1186">
                    <a:moveTo>
                      <a:pt x="0" y="0"/>
                    </a:moveTo>
                    <a:lnTo>
                      <a:pt x="7" y="10"/>
                    </a:lnTo>
                    <a:lnTo>
                      <a:pt x="12" y="24"/>
                    </a:lnTo>
                    <a:lnTo>
                      <a:pt x="18" y="35"/>
                    </a:lnTo>
                    <a:lnTo>
                      <a:pt x="25" y="47"/>
                    </a:lnTo>
                    <a:lnTo>
                      <a:pt x="30" y="60"/>
                    </a:lnTo>
                    <a:lnTo>
                      <a:pt x="35" y="70"/>
                    </a:lnTo>
                    <a:lnTo>
                      <a:pt x="40" y="82"/>
                    </a:lnTo>
                    <a:lnTo>
                      <a:pt x="47" y="95"/>
                    </a:lnTo>
                    <a:lnTo>
                      <a:pt x="53" y="107"/>
                    </a:lnTo>
                    <a:lnTo>
                      <a:pt x="58" y="118"/>
                    </a:lnTo>
                    <a:lnTo>
                      <a:pt x="65" y="130"/>
                    </a:lnTo>
                    <a:lnTo>
                      <a:pt x="70" y="142"/>
                    </a:lnTo>
                    <a:lnTo>
                      <a:pt x="77" y="153"/>
                    </a:lnTo>
                    <a:lnTo>
                      <a:pt x="82" y="167"/>
                    </a:lnTo>
                    <a:lnTo>
                      <a:pt x="88" y="178"/>
                    </a:lnTo>
                    <a:lnTo>
                      <a:pt x="93" y="188"/>
                    </a:lnTo>
                    <a:lnTo>
                      <a:pt x="98" y="202"/>
                    </a:lnTo>
                    <a:lnTo>
                      <a:pt x="103" y="213"/>
                    </a:lnTo>
                    <a:lnTo>
                      <a:pt x="110" y="225"/>
                    </a:lnTo>
                    <a:lnTo>
                      <a:pt x="115" y="238"/>
                    </a:lnTo>
                    <a:lnTo>
                      <a:pt x="121" y="248"/>
                    </a:lnTo>
                    <a:lnTo>
                      <a:pt x="126" y="260"/>
                    </a:lnTo>
                    <a:lnTo>
                      <a:pt x="133" y="273"/>
                    </a:lnTo>
                    <a:lnTo>
                      <a:pt x="138" y="285"/>
                    </a:lnTo>
                    <a:lnTo>
                      <a:pt x="145" y="298"/>
                    </a:lnTo>
                    <a:lnTo>
                      <a:pt x="150" y="308"/>
                    </a:lnTo>
                    <a:lnTo>
                      <a:pt x="155" y="320"/>
                    </a:lnTo>
                    <a:lnTo>
                      <a:pt x="160" y="333"/>
                    </a:lnTo>
                    <a:lnTo>
                      <a:pt x="165" y="345"/>
                    </a:lnTo>
                    <a:lnTo>
                      <a:pt x="171" y="356"/>
                    </a:lnTo>
                    <a:lnTo>
                      <a:pt x="176" y="368"/>
                    </a:lnTo>
                    <a:lnTo>
                      <a:pt x="183" y="379"/>
                    </a:lnTo>
                    <a:lnTo>
                      <a:pt x="188" y="393"/>
                    </a:lnTo>
                    <a:lnTo>
                      <a:pt x="195" y="404"/>
                    </a:lnTo>
                    <a:lnTo>
                      <a:pt x="200" y="416"/>
                    </a:lnTo>
                    <a:lnTo>
                      <a:pt x="205" y="428"/>
                    </a:lnTo>
                    <a:lnTo>
                      <a:pt x="211" y="439"/>
                    </a:lnTo>
                    <a:lnTo>
                      <a:pt x="215" y="451"/>
                    </a:lnTo>
                    <a:lnTo>
                      <a:pt x="220" y="464"/>
                    </a:lnTo>
                    <a:lnTo>
                      <a:pt x="226" y="476"/>
                    </a:lnTo>
                    <a:lnTo>
                      <a:pt x="231" y="488"/>
                    </a:lnTo>
                    <a:lnTo>
                      <a:pt x="236" y="499"/>
                    </a:lnTo>
                    <a:lnTo>
                      <a:pt x="243" y="511"/>
                    </a:lnTo>
                    <a:lnTo>
                      <a:pt x="248" y="524"/>
                    </a:lnTo>
                    <a:lnTo>
                      <a:pt x="253" y="536"/>
                    </a:lnTo>
                    <a:lnTo>
                      <a:pt x="259" y="547"/>
                    </a:lnTo>
                    <a:lnTo>
                      <a:pt x="264" y="559"/>
                    </a:lnTo>
                    <a:lnTo>
                      <a:pt x="269" y="571"/>
                    </a:lnTo>
                    <a:lnTo>
                      <a:pt x="274" y="584"/>
                    </a:lnTo>
                    <a:lnTo>
                      <a:pt x="279" y="596"/>
                    </a:lnTo>
                    <a:lnTo>
                      <a:pt x="284" y="607"/>
                    </a:lnTo>
                    <a:lnTo>
                      <a:pt x="289" y="619"/>
                    </a:lnTo>
                    <a:lnTo>
                      <a:pt x="296" y="632"/>
                    </a:lnTo>
                    <a:lnTo>
                      <a:pt x="301" y="644"/>
                    </a:lnTo>
                    <a:lnTo>
                      <a:pt x="306" y="654"/>
                    </a:lnTo>
                    <a:lnTo>
                      <a:pt x="311" y="667"/>
                    </a:lnTo>
                    <a:lnTo>
                      <a:pt x="318" y="679"/>
                    </a:lnTo>
                    <a:lnTo>
                      <a:pt x="323" y="692"/>
                    </a:lnTo>
                    <a:lnTo>
                      <a:pt x="328" y="704"/>
                    </a:lnTo>
                    <a:lnTo>
                      <a:pt x="331" y="714"/>
                    </a:lnTo>
                    <a:lnTo>
                      <a:pt x="336" y="727"/>
                    </a:lnTo>
                    <a:lnTo>
                      <a:pt x="343" y="739"/>
                    </a:lnTo>
                    <a:lnTo>
                      <a:pt x="347" y="752"/>
                    </a:lnTo>
                    <a:lnTo>
                      <a:pt x="352" y="764"/>
                    </a:lnTo>
                    <a:lnTo>
                      <a:pt x="357" y="775"/>
                    </a:lnTo>
                    <a:lnTo>
                      <a:pt x="362" y="787"/>
                    </a:lnTo>
                    <a:lnTo>
                      <a:pt x="369" y="800"/>
                    </a:lnTo>
                    <a:lnTo>
                      <a:pt x="374" y="812"/>
                    </a:lnTo>
                    <a:lnTo>
                      <a:pt x="379" y="823"/>
                    </a:lnTo>
                    <a:lnTo>
                      <a:pt x="384" y="835"/>
                    </a:lnTo>
                    <a:lnTo>
                      <a:pt x="387" y="847"/>
                    </a:lnTo>
                    <a:lnTo>
                      <a:pt x="392" y="860"/>
                    </a:lnTo>
                    <a:lnTo>
                      <a:pt x="397" y="872"/>
                    </a:lnTo>
                    <a:lnTo>
                      <a:pt x="402" y="885"/>
                    </a:lnTo>
                    <a:lnTo>
                      <a:pt x="409" y="895"/>
                    </a:lnTo>
                    <a:lnTo>
                      <a:pt x="414" y="908"/>
                    </a:lnTo>
                    <a:lnTo>
                      <a:pt x="419" y="920"/>
                    </a:lnTo>
                    <a:lnTo>
                      <a:pt x="424" y="933"/>
                    </a:lnTo>
                    <a:lnTo>
                      <a:pt x="429" y="945"/>
                    </a:lnTo>
                    <a:lnTo>
                      <a:pt x="434" y="955"/>
                    </a:lnTo>
                    <a:lnTo>
                      <a:pt x="439" y="968"/>
                    </a:lnTo>
                    <a:lnTo>
                      <a:pt x="444" y="980"/>
                    </a:lnTo>
                    <a:lnTo>
                      <a:pt x="447" y="993"/>
                    </a:lnTo>
                    <a:lnTo>
                      <a:pt x="452" y="1005"/>
                    </a:lnTo>
                    <a:lnTo>
                      <a:pt x="457" y="1016"/>
                    </a:lnTo>
                    <a:lnTo>
                      <a:pt x="462" y="1028"/>
                    </a:lnTo>
                    <a:lnTo>
                      <a:pt x="467" y="1041"/>
                    </a:lnTo>
                    <a:lnTo>
                      <a:pt x="472" y="1053"/>
                    </a:lnTo>
                    <a:lnTo>
                      <a:pt x="477" y="1066"/>
                    </a:lnTo>
                    <a:lnTo>
                      <a:pt x="482" y="1076"/>
                    </a:lnTo>
                    <a:lnTo>
                      <a:pt x="487" y="1089"/>
                    </a:lnTo>
                    <a:lnTo>
                      <a:pt x="492" y="1101"/>
                    </a:lnTo>
                    <a:lnTo>
                      <a:pt x="497" y="1114"/>
                    </a:lnTo>
                    <a:lnTo>
                      <a:pt x="502" y="1124"/>
                    </a:lnTo>
                    <a:lnTo>
                      <a:pt x="505" y="1138"/>
                    </a:lnTo>
                    <a:lnTo>
                      <a:pt x="510" y="1149"/>
                    </a:lnTo>
                    <a:lnTo>
                      <a:pt x="515" y="1163"/>
                    </a:lnTo>
                    <a:lnTo>
                      <a:pt x="520" y="1174"/>
                    </a:lnTo>
                    <a:lnTo>
                      <a:pt x="525" y="118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108" name="Freeform 107"/>
              <p:cNvSpPr>
                <a:spLocks/>
              </p:cNvSpPr>
              <p:nvPr/>
            </p:nvSpPr>
            <p:spPr bwMode="auto">
              <a:xfrm>
                <a:off x="4224655" y="1017905"/>
                <a:ext cx="233045" cy="690245"/>
              </a:xfrm>
              <a:custGeom>
                <a:avLst/>
                <a:gdLst>
                  <a:gd name="T0" fmla="*/ 5 w 409"/>
                  <a:gd name="T1" fmla="*/ 12 h 1215"/>
                  <a:gd name="T2" fmla="*/ 15 w 409"/>
                  <a:gd name="T3" fmla="*/ 36 h 1215"/>
                  <a:gd name="T4" fmla="*/ 24 w 409"/>
                  <a:gd name="T5" fmla="*/ 60 h 1215"/>
                  <a:gd name="T6" fmla="*/ 34 w 409"/>
                  <a:gd name="T7" fmla="*/ 85 h 1215"/>
                  <a:gd name="T8" fmla="*/ 42 w 409"/>
                  <a:gd name="T9" fmla="*/ 110 h 1215"/>
                  <a:gd name="T10" fmla="*/ 52 w 409"/>
                  <a:gd name="T11" fmla="*/ 133 h 1215"/>
                  <a:gd name="T12" fmla="*/ 60 w 409"/>
                  <a:gd name="T13" fmla="*/ 158 h 1215"/>
                  <a:gd name="T14" fmla="*/ 70 w 409"/>
                  <a:gd name="T15" fmla="*/ 181 h 1215"/>
                  <a:gd name="T16" fmla="*/ 80 w 409"/>
                  <a:gd name="T17" fmla="*/ 206 h 1215"/>
                  <a:gd name="T18" fmla="*/ 88 w 409"/>
                  <a:gd name="T19" fmla="*/ 231 h 1215"/>
                  <a:gd name="T20" fmla="*/ 98 w 409"/>
                  <a:gd name="T21" fmla="*/ 256 h 1215"/>
                  <a:gd name="T22" fmla="*/ 105 w 409"/>
                  <a:gd name="T23" fmla="*/ 281 h 1215"/>
                  <a:gd name="T24" fmla="*/ 115 w 409"/>
                  <a:gd name="T25" fmla="*/ 304 h 1215"/>
                  <a:gd name="T26" fmla="*/ 123 w 409"/>
                  <a:gd name="T27" fmla="*/ 329 h 1215"/>
                  <a:gd name="T28" fmla="*/ 133 w 409"/>
                  <a:gd name="T29" fmla="*/ 352 h 1215"/>
                  <a:gd name="T30" fmla="*/ 142 w 409"/>
                  <a:gd name="T31" fmla="*/ 377 h 1215"/>
                  <a:gd name="T32" fmla="*/ 150 w 409"/>
                  <a:gd name="T33" fmla="*/ 402 h 1215"/>
                  <a:gd name="T34" fmla="*/ 158 w 409"/>
                  <a:gd name="T35" fmla="*/ 426 h 1215"/>
                  <a:gd name="T36" fmla="*/ 167 w 409"/>
                  <a:gd name="T37" fmla="*/ 451 h 1215"/>
                  <a:gd name="T38" fmla="*/ 175 w 409"/>
                  <a:gd name="T39" fmla="*/ 475 h 1215"/>
                  <a:gd name="T40" fmla="*/ 185 w 409"/>
                  <a:gd name="T41" fmla="*/ 500 h 1215"/>
                  <a:gd name="T42" fmla="*/ 193 w 409"/>
                  <a:gd name="T43" fmla="*/ 525 h 1215"/>
                  <a:gd name="T44" fmla="*/ 201 w 409"/>
                  <a:gd name="T45" fmla="*/ 549 h 1215"/>
                  <a:gd name="T46" fmla="*/ 210 w 409"/>
                  <a:gd name="T47" fmla="*/ 574 h 1215"/>
                  <a:gd name="T48" fmla="*/ 216 w 409"/>
                  <a:gd name="T49" fmla="*/ 597 h 1215"/>
                  <a:gd name="T50" fmla="*/ 226 w 409"/>
                  <a:gd name="T51" fmla="*/ 623 h 1215"/>
                  <a:gd name="T52" fmla="*/ 235 w 409"/>
                  <a:gd name="T53" fmla="*/ 647 h 1215"/>
                  <a:gd name="T54" fmla="*/ 243 w 409"/>
                  <a:gd name="T55" fmla="*/ 672 h 1215"/>
                  <a:gd name="T56" fmla="*/ 251 w 409"/>
                  <a:gd name="T57" fmla="*/ 697 h 1215"/>
                  <a:gd name="T58" fmla="*/ 260 w 409"/>
                  <a:gd name="T59" fmla="*/ 720 h 1215"/>
                  <a:gd name="T60" fmla="*/ 268 w 409"/>
                  <a:gd name="T61" fmla="*/ 747 h 1215"/>
                  <a:gd name="T62" fmla="*/ 275 w 409"/>
                  <a:gd name="T63" fmla="*/ 770 h 1215"/>
                  <a:gd name="T64" fmla="*/ 283 w 409"/>
                  <a:gd name="T65" fmla="*/ 795 h 1215"/>
                  <a:gd name="T66" fmla="*/ 290 w 409"/>
                  <a:gd name="T67" fmla="*/ 820 h 1215"/>
                  <a:gd name="T68" fmla="*/ 298 w 409"/>
                  <a:gd name="T69" fmla="*/ 845 h 1215"/>
                  <a:gd name="T70" fmla="*/ 306 w 409"/>
                  <a:gd name="T71" fmla="*/ 870 h 1215"/>
                  <a:gd name="T72" fmla="*/ 314 w 409"/>
                  <a:gd name="T73" fmla="*/ 893 h 1215"/>
                  <a:gd name="T74" fmla="*/ 323 w 409"/>
                  <a:gd name="T75" fmla="*/ 918 h 1215"/>
                  <a:gd name="T76" fmla="*/ 329 w 409"/>
                  <a:gd name="T77" fmla="*/ 943 h 1215"/>
                  <a:gd name="T78" fmla="*/ 336 w 409"/>
                  <a:gd name="T79" fmla="*/ 968 h 1215"/>
                  <a:gd name="T80" fmla="*/ 344 w 409"/>
                  <a:gd name="T81" fmla="*/ 993 h 1215"/>
                  <a:gd name="T82" fmla="*/ 351 w 409"/>
                  <a:gd name="T83" fmla="*/ 1018 h 1215"/>
                  <a:gd name="T84" fmla="*/ 359 w 409"/>
                  <a:gd name="T85" fmla="*/ 1043 h 1215"/>
                  <a:gd name="T86" fmla="*/ 368 w 409"/>
                  <a:gd name="T87" fmla="*/ 1066 h 1215"/>
                  <a:gd name="T88" fmla="*/ 374 w 409"/>
                  <a:gd name="T89" fmla="*/ 1092 h 1215"/>
                  <a:gd name="T90" fmla="*/ 383 w 409"/>
                  <a:gd name="T91" fmla="*/ 1116 h 1215"/>
                  <a:gd name="T92" fmla="*/ 389 w 409"/>
                  <a:gd name="T93" fmla="*/ 1141 h 1215"/>
                  <a:gd name="T94" fmla="*/ 396 w 409"/>
                  <a:gd name="T95" fmla="*/ 1167 h 1215"/>
                  <a:gd name="T96" fmla="*/ 403 w 409"/>
                  <a:gd name="T97" fmla="*/ 1191 h 1215"/>
                  <a:gd name="T98" fmla="*/ 409 w 409"/>
                  <a:gd name="T99" fmla="*/ 1215 h 1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409" h="1215">
                    <a:moveTo>
                      <a:pt x="0" y="0"/>
                    </a:moveTo>
                    <a:lnTo>
                      <a:pt x="5" y="12"/>
                    </a:lnTo>
                    <a:lnTo>
                      <a:pt x="10" y="25"/>
                    </a:lnTo>
                    <a:lnTo>
                      <a:pt x="15" y="36"/>
                    </a:lnTo>
                    <a:lnTo>
                      <a:pt x="19" y="50"/>
                    </a:lnTo>
                    <a:lnTo>
                      <a:pt x="24" y="60"/>
                    </a:lnTo>
                    <a:lnTo>
                      <a:pt x="29" y="73"/>
                    </a:lnTo>
                    <a:lnTo>
                      <a:pt x="34" y="85"/>
                    </a:lnTo>
                    <a:lnTo>
                      <a:pt x="39" y="98"/>
                    </a:lnTo>
                    <a:lnTo>
                      <a:pt x="42" y="110"/>
                    </a:lnTo>
                    <a:lnTo>
                      <a:pt x="47" y="121"/>
                    </a:lnTo>
                    <a:lnTo>
                      <a:pt x="52" y="133"/>
                    </a:lnTo>
                    <a:lnTo>
                      <a:pt x="55" y="146"/>
                    </a:lnTo>
                    <a:lnTo>
                      <a:pt x="60" y="158"/>
                    </a:lnTo>
                    <a:lnTo>
                      <a:pt x="65" y="171"/>
                    </a:lnTo>
                    <a:lnTo>
                      <a:pt x="70" y="181"/>
                    </a:lnTo>
                    <a:lnTo>
                      <a:pt x="75" y="194"/>
                    </a:lnTo>
                    <a:lnTo>
                      <a:pt x="80" y="206"/>
                    </a:lnTo>
                    <a:lnTo>
                      <a:pt x="83" y="219"/>
                    </a:lnTo>
                    <a:lnTo>
                      <a:pt x="88" y="231"/>
                    </a:lnTo>
                    <a:lnTo>
                      <a:pt x="93" y="243"/>
                    </a:lnTo>
                    <a:lnTo>
                      <a:pt x="98" y="256"/>
                    </a:lnTo>
                    <a:lnTo>
                      <a:pt x="100" y="268"/>
                    </a:lnTo>
                    <a:lnTo>
                      <a:pt x="105" y="281"/>
                    </a:lnTo>
                    <a:lnTo>
                      <a:pt x="110" y="293"/>
                    </a:lnTo>
                    <a:lnTo>
                      <a:pt x="115" y="304"/>
                    </a:lnTo>
                    <a:lnTo>
                      <a:pt x="118" y="316"/>
                    </a:lnTo>
                    <a:lnTo>
                      <a:pt x="123" y="329"/>
                    </a:lnTo>
                    <a:lnTo>
                      <a:pt x="128" y="341"/>
                    </a:lnTo>
                    <a:lnTo>
                      <a:pt x="133" y="352"/>
                    </a:lnTo>
                    <a:lnTo>
                      <a:pt x="137" y="366"/>
                    </a:lnTo>
                    <a:lnTo>
                      <a:pt x="142" y="377"/>
                    </a:lnTo>
                    <a:lnTo>
                      <a:pt x="147" y="391"/>
                    </a:lnTo>
                    <a:lnTo>
                      <a:pt x="150" y="402"/>
                    </a:lnTo>
                    <a:lnTo>
                      <a:pt x="155" y="414"/>
                    </a:lnTo>
                    <a:lnTo>
                      <a:pt x="158" y="426"/>
                    </a:lnTo>
                    <a:lnTo>
                      <a:pt x="162" y="439"/>
                    </a:lnTo>
                    <a:lnTo>
                      <a:pt x="167" y="451"/>
                    </a:lnTo>
                    <a:lnTo>
                      <a:pt x="172" y="464"/>
                    </a:lnTo>
                    <a:lnTo>
                      <a:pt x="175" y="475"/>
                    </a:lnTo>
                    <a:lnTo>
                      <a:pt x="180" y="487"/>
                    </a:lnTo>
                    <a:lnTo>
                      <a:pt x="185" y="500"/>
                    </a:lnTo>
                    <a:lnTo>
                      <a:pt x="188" y="512"/>
                    </a:lnTo>
                    <a:lnTo>
                      <a:pt x="193" y="525"/>
                    </a:lnTo>
                    <a:lnTo>
                      <a:pt x="196" y="535"/>
                    </a:lnTo>
                    <a:lnTo>
                      <a:pt x="201" y="549"/>
                    </a:lnTo>
                    <a:lnTo>
                      <a:pt x="206" y="562"/>
                    </a:lnTo>
                    <a:lnTo>
                      <a:pt x="210" y="574"/>
                    </a:lnTo>
                    <a:lnTo>
                      <a:pt x="215" y="585"/>
                    </a:lnTo>
                    <a:lnTo>
                      <a:pt x="216" y="597"/>
                    </a:lnTo>
                    <a:lnTo>
                      <a:pt x="221" y="610"/>
                    </a:lnTo>
                    <a:lnTo>
                      <a:pt x="226" y="623"/>
                    </a:lnTo>
                    <a:lnTo>
                      <a:pt x="230" y="635"/>
                    </a:lnTo>
                    <a:lnTo>
                      <a:pt x="235" y="647"/>
                    </a:lnTo>
                    <a:lnTo>
                      <a:pt x="238" y="658"/>
                    </a:lnTo>
                    <a:lnTo>
                      <a:pt x="243" y="672"/>
                    </a:lnTo>
                    <a:lnTo>
                      <a:pt x="246" y="685"/>
                    </a:lnTo>
                    <a:lnTo>
                      <a:pt x="251" y="697"/>
                    </a:lnTo>
                    <a:lnTo>
                      <a:pt x="255" y="708"/>
                    </a:lnTo>
                    <a:lnTo>
                      <a:pt x="260" y="720"/>
                    </a:lnTo>
                    <a:lnTo>
                      <a:pt x="263" y="733"/>
                    </a:lnTo>
                    <a:lnTo>
                      <a:pt x="268" y="747"/>
                    </a:lnTo>
                    <a:lnTo>
                      <a:pt x="271" y="758"/>
                    </a:lnTo>
                    <a:lnTo>
                      <a:pt x="275" y="770"/>
                    </a:lnTo>
                    <a:lnTo>
                      <a:pt x="278" y="783"/>
                    </a:lnTo>
                    <a:lnTo>
                      <a:pt x="283" y="795"/>
                    </a:lnTo>
                    <a:lnTo>
                      <a:pt x="286" y="808"/>
                    </a:lnTo>
                    <a:lnTo>
                      <a:pt x="290" y="820"/>
                    </a:lnTo>
                    <a:lnTo>
                      <a:pt x="295" y="831"/>
                    </a:lnTo>
                    <a:lnTo>
                      <a:pt x="298" y="845"/>
                    </a:lnTo>
                    <a:lnTo>
                      <a:pt x="303" y="856"/>
                    </a:lnTo>
                    <a:lnTo>
                      <a:pt x="306" y="870"/>
                    </a:lnTo>
                    <a:lnTo>
                      <a:pt x="309" y="881"/>
                    </a:lnTo>
                    <a:lnTo>
                      <a:pt x="314" y="893"/>
                    </a:lnTo>
                    <a:lnTo>
                      <a:pt x="318" y="906"/>
                    </a:lnTo>
                    <a:lnTo>
                      <a:pt x="323" y="918"/>
                    </a:lnTo>
                    <a:lnTo>
                      <a:pt x="326" y="931"/>
                    </a:lnTo>
                    <a:lnTo>
                      <a:pt x="329" y="943"/>
                    </a:lnTo>
                    <a:lnTo>
                      <a:pt x="333" y="954"/>
                    </a:lnTo>
                    <a:lnTo>
                      <a:pt x="336" y="968"/>
                    </a:lnTo>
                    <a:lnTo>
                      <a:pt x="339" y="981"/>
                    </a:lnTo>
                    <a:lnTo>
                      <a:pt x="344" y="993"/>
                    </a:lnTo>
                    <a:lnTo>
                      <a:pt x="348" y="1004"/>
                    </a:lnTo>
                    <a:lnTo>
                      <a:pt x="351" y="1018"/>
                    </a:lnTo>
                    <a:lnTo>
                      <a:pt x="356" y="1029"/>
                    </a:lnTo>
                    <a:lnTo>
                      <a:pt x="359" y="1043"/>
                    </a:lnTo>
                    <a:lnTo>
                      <a:pt x="363" y="1056"/>
                    </a:lnTo>
                    <a:lnTo>
                      <a:pt x="368" y="1066"/>
                    </a:lnTo>
                    <a:lnTo>
                      <a:pt x="371" y="1079"/>
                    </a:lnTo>
                    <a:lnTo>
                      <a:pt x="374" y="1092"/>
                    </a:lnTo>
                    <a:lnTo>
                      <a:pt x="378" y="1104"/>
                    </a:lnTo>
                    <a:lnTo>
                      <a:pt x="383" y="1116"/>
                    </a:lnTo>
                    <a:lnTo>
                      <a:pt x="386" y="1129"/>
                    </a:lnTo>
                    <a:lnTo>
                      <a:pt x="389" y="1141"/>
                    </a:lnTo>
                    <a:lnTo>
                      <a:pt x="391" y="1154"/>
                    </a:lnTo>
                    <a:lnTo>
                      <a:pt x="396" y="1167"/>
                    </a:lnTo>
                    <a:lnTo>
                      <a:pt x="399" y="1177"/>
                    </a:lnTo>
                    <a:lnTo>
                      <a:pt x="403" y="1191"/>
                    </a:lnTo>
                    <a:lnTo>
                      <a:pt x="406" y="1204"/>
                    </a:lnTo>
                    <a:lnTo>
                      <a:pt x="409" y="1215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109" name="Freeform 108"/>
              <p:cNvSpPr>
                <a:spLocks/>
              </p:cNvSpPr>
              <p:nvPr/>
            </p:nvSpPr>
            <p:spPr bwMode="auto">
              <a:xfrm>
                <a:off x="4457700" y="1708150"/>
                <a:ext cx="4445" cy="13970"/>
              </a:xfrm>
              <a:custGeom>
                <a:avLst/>
                <a:gdLst>
                  <a:gd name="T0" fmla="*/ 0 w 8"/>
                  <a:gd name="T1" fmla="*/ 0 h 25"/>
                  <a:gd name="T2" fmla="*/ 5 w 8"/>
                  <a:gd name="T3" fmla="*/ 14 h 25"/>
                  <a:gd name="T4" fmla="*/ 8 w 8"/>
                  <a:gd name="T5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25">
                    <a:moveTo>
                      <a:pt x="0" y="0"/>
                    </a:moveTo>
                    <a:lnTo>
                      <a:pt x="5" y="14"/>
                    </a:lnTo>
                    <a:lnTo>
                      <a:pt x="8" y="25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cxnSp>
            <p:nvCxnSpPr>
              <p:cNvPr id="110" name="Line 106"/>
              <p:cNvCxnSpPr>
                <a:cxnSpLocks noChangeShapeType="1"/>
              </p:cNvCxnSpPr>
              <p:nvPr/>
            </p:nvCxnSpPr>
            <p:spPr bwMode="auto">
              <a:xfrm>
                <a:off x="4346575" y="237490"/>
                <a:ext cx="363220" cy="142113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1" name="Line 107"/>
              <p:cNvCxnSpPr>
                <a:cxnSpLocks noChangeShapeType="1"/>
              </p:cNvCxnSpPr>
              <p:nvPr/>
            </p:nvCxnSpPr>
            <p:spPr bwMode="auto">
              <a:xfrm flipV="1">
                <a:off x="3927475" y="237490"/>
                <a:ext cx="419100" cy="10731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2" name="Line 108"/>
              <p:cNvCxnSpPr>
                <a:cxnSpLocks noChangeShapeType="1"/>
              </p:cNvCxnSpPr>
              <p:nvPr/>
            </p:nvCxnSpPr>
            <p:spPr bwMode="auto">
              <a:xfrm flipV="1">
                <a:off x="4462145" y="1658620"/>
                <a:ext cx="247650" cy="6350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3" name="Line 109"/>
              <p:cNvCxnSpPr>
                <a:cxnSpLocks noChangeShapeType="1"/>
              </p:cNvCxnSpPr>
              <p:nvPr/>
            </p:nvCxnSpPr>
            <p:spPr bwMode="auto">
              <a:xfrm>
                <a:off x="2750185" y="2145030"/>
                <a:ext cx="10160" cy="3429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4" name="Line 110"/>
              <p:cNvCxnSpPr>
                <a:cxnSpLocks noChangeShapeType="1"/>
              </p:cNvCxnSpPr>
              <p:nvPr/>
            </p:nvCxnSpPr>
            <p:spPr bwMode="auto">
              <a:xfrm>
                <a:off x="2851150" y="2525395"/>
                <a:ext cx="10160" cy="3556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15" name="Freeform 114"/>
              <p:cNvSpPr>
                <a:spLocks/>
              </p:cNvSpPr>
              <p:nvPr/>
            </p:nvSpPr>
            <p:spPr bwMode="auto">
              <a:xfrm>
                <a:off x="2716530" y="2061210"/>
                <a:ext cx="156210" cy="591820"/>
              </a:xfrm>
              <a:custGeom>
                <a:avLst/>
                <a:gdLst>
                  <a:gd name="T0" fmla="*/ 0 w 276"/>
                  <a:gd name="T1" fmla="*/ 0 h 1043"/>
                  <a:gd name="T2" fmla="*/ 12 w 276"/>
                  <a:gd name="T3" fmla="*/ 30 h 1043"/>
                  <a:gd name="T4" fmla="*/ 23 w 276"/>
                  <a:gd name="T5" fmla="*/ 60 h 1043"/>
                  <a:gd name="T6" fmla="*/ 35 w 276"/>
                  <a:gd name="T7" fmla="*/ 92 h 1043"/>
                  <a:gd name="T8" fmla="*/ 47 w 276"/>
                  <a:gd name="T9" fmla="*/ 122 h 1043"/>
                  <a:gd name="T10" fmla="*/ 55 w 276"/>
                  <a:gd name="T11" fmla="*/ 153 h 1043"/>
                  <a:gd name="T12" fmla="*/ 67 w 276"/>
                  <a:gd name="T13" fmla="*/ 183 h 1043"/>
                  <a:gd name="T14" fmla="*/ 77 w 276"/>
                  <a:gd name="T15" fmla="*/ 215 h 1043"/>
                  <a:gd name="T16" fmla="*/ 87 w 276"/>
                  <a:gd name="T17" fmla="*/ 245 h 1043"/>
                  <a:gd name="T18" fmla="*/ 98 w 276"/>
                  <a:gd name="T19" fmla="*/ 276 h 1043"/>
                  <a:gd name="T20" fmla="*/ 108 w 276"/>
                  <a:gd name="T21" fmla="*/ 306 h 1043"/>
                  <a:gd name="T22" fmla="*/ 116 w 276"/>
                  <a:gd name="T23" fmla="*/ 336 h 1043"/>
                  <a:gd name="T24" fmla="*/ 125 w 276"/>
                  <a:gd name="T25" fmla="*/ 368 h 1043"/>
                  <a:gd name="T26" fmla="*/ 135 w 276"/>
                  <a:gd name="T27" fmla="*/ 399 h 1043"/>
                  <a:gd name="T28" fmla="*/ 143 w 276"/>
                  <a:gd name="T29" fmla="*/ 431 h 1043"/>
                  <a:gd name="T30" fmla="*/ 153 w 276"/>
                  <a:gd name="T31" fmla="*/ 461 h 1043"/>
                  <a:gd name="T32" fmla="*/ 161 w 276"/>
                  <a:gd name="T33" fmla="*/ 493 h 1043"/>
                  <a:gd name="T34" fmla="*/ 170 w 276"/>
                  <a:gd name="T35" fmla="*/ 524 h 1043"/>
                  <a:gd name="T36" fmla="*/ 176 w 276"/>
                  <a:gd name="T37" fmla="*/ 556 h 1043"/>
                  <a:gd name="T38" fmla="*/ 185 w 276"/>
                  <a:gd name="T39" fmla="*/ 586 h 1043"/>
                  <a:gd name="T40" fmla="*/ 193 w 276"/>
                  <a:gd name="T41" fmla="*/ 619 h 1043"/>
                  <a:gd name="T42" fmla="*/ 200 w 276"/>
                  <a:gd name="T43" fmla="*/ 649 h 1043"/>
                  <a:gd name="T44" fmla="*/ 208 w 276"/>
                  <a:gd name="T45" fmla="*/ 682 h 1043"/>
                  <a:gd name="T46" fmla="*/ 215 w 276"/>
                  <a:gd name="T47" fmla="*/ 712 h 1043"/>
                  <a:gd name="T48" fmla="*/ 221 w 276"/>
                  <a:gd name="T49" fmla="*/ 745 h 1043"/>
                  <a:gd name="T50" fmla="*/ 229 w 276"/>
                  <a:gd name="T51" fmla="*/ 777 h 1043"/>
                  <a:gd name="T52" fmla="*/ 234 w 276"/>
                  <a:gd name="T53" fmla="*/ 807 h 1043"/>
                  <a:gd name="T54" fmla="*/ 239 w 276"/>
                  <a:gd name="T55" fmla="*/ 840 h 1043"/>
                  <a:gd name="T56" fmla="*/ 246 w 276"/>
                  <a:gd name="T57" fmla="*/ 872 h 1043"/>
                  <a:gd name="T58" fmla="*/ 253 w 276"/>
                  <a:gd name="T59" fmla="*/ 903 h 1043"/>
                  <a:gd name="T60" fmla="*/ 258 w 276"/>
                  <a:gd name="T61" fmla="*/ 935 h 1043"/>
                  <a:gd name="T62" fmla="*/ 263 w 276"/>
                  <a:gd name="T63" fmla="*/ 968 h 1043"/>
                  <a:gd name="T64" fmla="*/ 269 w 276"/>
                  <a:gd name="T65" fmla="*/ 1000 h 1043"/>
                  <a:gd name="T66" fmla="*/ 274 w 276"/>
                  <a:gd name="T67" fmla="*/ 1033 h 1043"/>
                  <a:gd name="T68" fmla="*/ 276 w 276"/>
                  <a:gd name="T69" fmla="*/ 1043 h 10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76" h="1043">
                    <a:moveTo>
                      <a:pt x="0" y="0"/>
                    </a:moveTo>
                    <a:lnTo>
                      <a:pt x="12" y="30"/>
                    </a:lnTo>
                    <a:lnTo>
                      <a:pt x="23" y="60"/>
                    </a:lnTo>
                    <a:lnTo>
                      <a:pt x="35" y="92"/>
                    </a:lnTo>
                    <a:lnTo>
                      <a:pt x="47" y="122"/>
                    </a:lnTo>
                    <a:lnTo>
                      <a:pt x="55" y="153"/>
                    </a:lnTo>
                    <a:lnTo>
                      <a:pt x="67" y="183"/>
                    </a:lnTo>
                    <a:lnTo>
                      <a:pt x="77" y="215"/>
                    </a:lnTo>
                    <a:lnTo>
                      <a:pt x="87" y="245"/>
                    </a:lnTo>
                    <a:lnTo>
                      <a:pt x="98" y="276"/>
                    </a:lnTo>
                    <a:lnTo>
                      <a:pt x="108" y="306"/>
                    </a:lnTo>
                    <a:lnTo>
                      <a:pt x="116" y="336"/>
                    </a:lnTo>
                    <a:lnTo>
                      <a:pt x="125" y="368"/>
                    </a:lnTo>
                    <a:lnTo>
                      <a:pt x="135" y="399"/>
                    </a:lnTo>
                    <a:lnTo>
                      <a:pt x="143" y="431"/>
                    </a:lnTo>
                    <a:lnTo>
                      <a:pt x="153" y="461"/>
                    </a:lnTo>
                    <a:lnTo>
                      <a:pt x="161" y="493"/>
                    </a:lnTo>
                    <a:lnTo>
                      <a:pt x="170" y="524"/>
                    </a:lnTo>
                    <a:lnTo>
                      <a:pt x="176" y="556"/>
                    </a:lnTo>
                    <a:lnTo>
                      <a:pt x="185" y="586"/>
                    </a:lnTo>
                    <a:lnTo>
                      <a:pt x="193" y="619"/>
                    </a:lnTo>
                    <a:lnTo>
                      <a:pt x="200" y="649"/>
                    </a:lnTo>
                    <a:lnTo>
                      <a:pt x="208" y="682"/>
                    </a:lnTo>
                    <a:lnTo>
                      <a:pt x="215" y="712"/>
                    </a:lnTo>
                    <a:lnTo>
                      <a:pt x="221" y="745"/>
                    </a:lnTo>
                    <a:lnTo>
                      <a:pt x="229" y="777"/>
                    </a:lnTo>
                    <a:lnTo>
                      <a:pt x="234" y="807"/>
                    </a:lnTo>
                    <a:lnTo>
                      <a:pt x="239" y="840"/>
                    </a:lnTo>
                    <a:lnTo>
                      <a:pt x="246" y="872"/>
                    </a:lnTo>
                    <a:lnTo>
                      <a:pt x="253" y="903"/>
                    </a:lnTo>
                    <a:lnTo>
                      <a:pt x="258" y="935"/>
                    </a:lnTo>
                    <a:lnTo>
                      <a:pt x="263" y="968"/>
                    </a:lnTo>
                    <a:lnTo>
                      <a:pt x="269" y="1000"/>
                    </a:lnTo>
                    <a:lnTo>
                      <a:pt x="274" y="1033"/>
                    </a:lnTo>
                    <a:lnTo>
                      <a:pt x="276" y="1043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cxnSp>
            <p:nvCxnSpPr>
              <p:cNvPr id="116" name="Line 112"/>
              <p:cNvCxnSpPr>
                <a:cxnSpLocks noChangeShapeType="1"/>
              </p:cNvCxnSpPr>
              <p:nvPr/>
            </p:nvCxnSpPr>
            <p:spPr bwMode="auto">
              <a:xfrm>
                <a:off x="2557145" y="2102485"/>
                <a:ext cx="155575" cy="59245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7" name="Line 113"/>
              <p:cNvCxnSpPr>
                <a:cxnSpLocks noChangeShapeType="1"/>
              </p:cNvCxnSpPr>
              <p:nvPr/>
            </p:nvCxnSpPr>
            <p:spPr bwMode="auto">
              <a:xfrm flipH="1">
                <a:off x="2557145" y="2061210"/>
                <a:ext cx="159385" cy="4127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8" name="Line 114"/>
              <p:cNvCxnSpPr>
                <a:cxnSpLocks noChangeShapeType="1"/>
              </p:cNvCxnSpPr>
              <p:nvPr/>
            </p:nvCxnSpPr>
            <p:spPr bwMode="auto">
              <a:xfrm flipH="1">
                <a:off x="2712720" y="2653030"/>
                <a:ext cx="160020" cy="4191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19" name="Freeform 118"/>
              <p:cNvSpPr>
                <a:spLocks/>
              </p:cNvSpPr>
              <p:nvPr/>
            </p:nvSpPr>
            <p:spPr bwMode="auto">
              <a:xfrm>
                <a:off x="4667885" y="2179320"/>
                <a:ext cx="56515" cy="566420"/>
              </a:xfrm>
              <a:custGeom>
                <a:avLst/>
                <a:gdLst>
                  <a:gd name="T0" fmla="*/ 1 w 100"/>
                  <a:gd name="T1" fmla="*/ 10 h 1000"/>
                  <a:gd name="T2" fmla="*/ 5 w 100"/>
                  <a:gd name="T3" fmla="*/ 28 h 1000"/>
                  <a:gd name="T4" fmla="*/ 8 w 100"/>
                  <a:gd name="T5" fmla="*/ 48 h 1000"/>
                  <a:gd name="T6" fmla="*/ 11 w 100"/>
                  <a:gd name="T7" fmla="*/ 70 h 1000"/>
                  <a:gd name="T8" fmla="*/ 15 w 100"/>
                  <a:gd name="T9" fmla="*/ 88 h 1000"/>
                  <a:gd name="T10" fmla="*/ 18 w 100"/>
                  <a:gd name="T11" fmla="*/ 108 h 1000"/>
                  <a:gd name="T12" fmla="*/ 21 w 100"/>
                  <a:gd name="T13" fmla="*/ 128 h 1000"/>
                  <a:gd name="T14" fmla="*/ 23 w 100"/>
                  <a:gd name="T15" fmla="*/ 148 h 1000"/>
                  <a:gd name="T16" fmla="*/ 26 w 100"/>
                  <a:gd name="T17" fmla="*/ 168 h 1000"/>
                  <a:gd name="T18" fmla="*/ 30 w 100"/>
                  <a:gd name="T19" fmla="*/ 188 h 1000"/>
                  <a:gd name="T20" fmla="*/ 31 w 100"/>
                  <a:gd name="T21" fmla="*/ 208 h 1000"/>
                  <a:gd name="T22" fmla="*/ 35 w 100"/>
                  <a:gd name="T23" fmla="*/ 228 h 1000"/>
                  <a:gd name="T24" fmla="*/ 38 w 100"/>
                  <a:gd name="T25" fmla="*/ 248 h 1000"/>
                  <a:gd name="T26" fmla="*/ 40 w 100"/>
                  <a:gd name="T27" fmla="*/ 268 h 1000"/>
                  <a:gd name="T28" fmla="*/ 43 w 100"/>
                  <a:gd name="T29" fmla="*/ 288 h 1000"/>
                  <a:gd name="T30" fmla="*/ 46 w 100"/>
                  <a:gd name="T31" fmla="*/ 308 h 1000"/>
                  <a:gd name="T32" fmla="*/ 48 w 100"/>
                  <a:gd name="T33" fmla="*/ 328 h 1000"/>
                  <a:gd name="T34" fmla="*/ 51 w 100"/>
                  <a:gd name="T35" fmla="*/ 349 h 1000"/>
                  <a:gd name="T36" fmla="*/ 53 w 100"/>
                  <a:gd name="T37" fmla="*/ 368 h 1000"/>
                  <a:gd name="T38" fmla="*/ 56 w 100"/>
                  <a:gd name="T39" fmla="*/ 388 h 1000"/>
                  <a:gd name="T40" fmla="*/ 58 w 100"/>
                  <a:gd name="T41" fmla="*/ 409 h 1000"/>
                  <a:gd name="T42" fmla="*/ 60 w 100"/>
                  <a:gd name="T43" fmla="*/ 428 h 1000"/>
                  <a:gd name="T44" fmla="*/ 63 w 100"/>
                  <a:gd name="T45" fmla="*/ 449 h 1000"/>
                  <a:gd name="T46" fmla="*/ 65 w 100"/>
                  <a:gd name="T47" fmla="*/ 469 h 1000"/>
                  <a:gd name="T48" fmla="*/ 66 w 100"/>
                  <a:gd name="T49" fmla="*/ 489 h 1000"/>
                  <a:gd name="T50" fmla="*/ 70 w 100"/>
                  <a:gd name="T51" fmla="*/ 509 h 1000"/>
                  <a:gd name="T52" fmla="*/ 71 w 100"/>
                  <a:gd name="T53" fmla="*/ 531 h 1000"/>
                  <a:gd name="T54" fmla="*/ 73 w 100"/>
                  <a:gd name="T55" fmla="*/ 549 h 1000"/>
                  <a:gd name="T56" fmla="*/ 75 w 100"/>
                  <a:gd name="T57" fmla="*/ 571 h 1000"/>
                  <a:gd name="T58" fmla="*/ 76 w 100"/>
                  <a:gd name="T59" fmla="*/ 591 h 1000"/>
                  <a:gd name="T60" fmla="*/ 78 w 100"/>
                  <a:gd name="T61" fmla="*/ 610 h 1000"/>
                  <a:gd name="T62" fmla="*/ 80 w 100"/>
                  <a:gd name="T63" fmla="*/ 630 h 1000"/>
                  <a:gd name="T64" fmla="*/ 81 w 100"/>
                  <a:gd name="T65" fmla="*/ 652 h 1000"/>
                  <a:gd name="T66" fmla="*/ 81 w 100"/>
                  <a:gd name="T67" fmla="*/ 670 h 1000"/>
                  <a:gd name="T68" fmla="*/ 83 w 100"/>
                  <a:gd name="T69" fmla="*/ 692 h 1000"/>
                  <a:gd name="T70" fmla="*/ 85 w 100"/>
                  <a:gd name="T71" fmla="*/ 714 h 1000"/>
                  <a:gd name="T72" fmla="*/ 86 w 100"/>
                  <a:gd name="T73" fmla="*/ 732 h 1000"/>
                  <a:gd name="T74" fmla="*/ 88 w 100"/>
                  <a:gd name="T75" fmla="*/ 754 h 1000"/>
                  <a:gd name="T76" fmla="*/ 90 w 100"/>
                  <a:gd name="T77" fmla="*/ 775 h 1000"/>
                  <a:gd name="T78" fmla="*/ 90 w 100"/>
                  <a:gd name="T79" fmla="*/ 793 h 1000"/>
                  <a:gd name="T80" fmla="*/ 91 w 100"/>
                  <a:gd name="T81" fmla="*/ 815 h 1000"/>
                  <a:gd name="T82" fmla="*/ 93 w 100"/>
                  <a:gd name="T83" fmla="*/ 835 h 1000"/>
                  <a:gd name="T84" fmla="*/ 93 w 100"/>
                  <a:gd name="T85" fmla="*/ 855 h 1000"/>
                  <a:gd name="T86" fmla="*/ 95 w 100"/>
                  <a:gd name="T87" fmla="*/ 877 h 1000"/>
                  <a:gd name="T88" fmla="*/ 96 w 100"/>
                  <a:gd name="T89" fmla="*/ 895 h 1000"/>
                  <a:gd name="T90" fmla="*/ 96 w 100"/>
                  <a:gd name="T91" fmla="*/ 916 h 1000"/>
                  <a:gd name="T92" fmla="*/ 98 w 100"/>
                  <a:gd name="T93" fmla="*/ 938 h 1000"/>
                  <a:gd name="T94" fmla="*/ 98 w 100"/>
                  <a:gd name="T95" fmla="*/ 958 h 1000"/>
                  <a:gd name="T96" fmla="*/ 98 w 100"/>
                  <a:gd name="T97" fmla="*/ 978 h 1000"/>
                  <a:gd name="T98" fmla="*/ 100 w 100"/>
                  <a:gd name="T99" fmla="*/ 1000 h 1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00" h="1000">
                    <a:moveTo>
                      <a:pt x="0" y="0"/>
                    </a:moveTo>
                    <a:lnTo>
                      <a:pt x="1" y="10"/>
                    </a:lnTo>
                    <a:lnTo>
                      <a:pt x="3" y="19"/>
                    </a:lnTo>
                    <a:lnTo>
                      <a:pt x="5" y="28"/>
                    </a:lnTo>
                    <a:lnTo>
                      <a:pt x="6" y="38"/>
                    </a:lnTo>
                    <a:lnTo>
                      <a:pt x="8" y="48"/>
                    </a:lnTo>
                    <a:lnTo>
                      <a:pt x="10" y="58"/>
                    </a:lnTo>
                    <a:lnTo>
                      <a:pt x="11" y="70"/>
                    </a:lnTo>
                    <a:lnTo>
                      <a:pt x="13" y="78"/>
                    </a:lnTo>
                    <a:lnTo>
                      <a:pt x="15" y="88"/>
                    </a:lnTo>
                    <a:lnTo>
                      <a:pt x="16" y="98"/>
                    </a:lnTo>
                    <a:lnTo>
                      <a:pt x="18" y="108"/>
                    </a:lnTo>
                    <a:lnTo>
                      <a:pt x="20" y="118"/>
                    </a:lnTo>
                    <a:lnTo>
                      <a:pt x="21" y="128"/>
                    </a:lnTo>
                    <a:lnTo>
                      <a:pt x="23" y="138"/>
                    </a:lnTo>
                    <a:lnTo>
                      <a:pt x="23" y="148"/>
                    </a:lnTo>
                    <a:lnTo>
                      <a:pt x="25" y="158"/>
                    </a:lnTo>
                    <a:lnTo>
                      <a:pt x="26" y="168"/>
                    </a:lnTo>
                    <a:lnTo>
                      <a:pt x="28" y="178"/>
                    </a:lnTo>
                    <a:lnTo>
                      <a:pt x="30" y="188"/>
                    </a:lnTo>
                    <a:lnTo>
                      <a:pt x="30" y="198"/>
                    </a:lnTo>
                    <a:lnTo>
                      <a:pt x="31" y="208"/>
                    </a:lnTo>
                    <a:lnTo>
                      <a:pt x="33" y="218"/>
                    </a:lnTo>
                    <a:lnTo>
                      <a:pt x="35" y="228"/>
                    </a:lnTo>
                    <a:lnTo>
                      <a:pt x="36" y="238"/>
                    </a:lnTo>
                    <a:lnTo>
                      <a:pt x="38" y="248"/>
                    </a:lnTo>
                    <a:lnTo>
                      <a:pt x="40" y="258"/>
                    </a:lnTo>
                    <a:lnTo>
                      <a:pt x="40" y="268"/>
                    </a:lnTo>
                    <a:lnTo>
                      <a:pt x="41" y="278"/>
                    </a:lnTo>
                    <a:lnTo>
                      <a:pt x="43" y="288"/>
                    </a:lnTo>
                    <a:lnTo>
                      <a:pt x="45" y="298"/>
                    </a:lnTo>
                    <a:lnTo>
                      <a:pt x="46" y="308"/>
                    </a:lnTo>
                    <a:lnTo>
                      <a:pt x="46" y="318"/>
                    </a:lnTo>
                    <a:lnTo>
                      <a:pt x="48" y="328"/>
                    </a:lnTo>
                    <a:lnTo>
                      <a:pt x="50" y="338"/>
                    </a:lnTo>
                    <a:lnTo>
                      <a:pt x="51" y="349"/>
                    </a:lnTo>
                    <a:lnTo>
                      <a:pt x="51" y="359"/>
                    </a:lnTo>
                    <a:lnTo>
                      <a:pt x="53" y="368"/>
                    </a:lnTo>
                    <a:lnTo>
                      <a:pt x="55" y="378"/>
                    </a:lnTo>
                    <a:lnTo>
                      <a:pt x="56" y="388"/>
                    </a:lnTo>
                    <a:lnTo>
                      <a:pt x="56" y="399"/>
                    </a:lnTo>
                    <a:lnTo>
                      <a:pt x="58" y="409"/>
                    </a:lnTo>
                    <a:lnTo>
                      <a:pt x="60" y="419"/>
                    </a:lnTo>
                    <a:lnTo>
                      <a:pt x="60" y="428"/>
                    </a:lnTo>
                    <a:lnTo>
                      <a:pt x="61" y="439"/>
                    </a:lnTo>
                    <a:lnTo>
                      <a:pt x="63" y="449"/>
                    </a:lnTo>
                    <a:lnTo>
                      <a:pt x="63" y="459"/>
                    </a:lnTo>
                    <a:lnTo>
                      <a:pt x="65" y="469"/>
                    </a:lnTo>
                    <a:lnTo>
                      <a:pt x="66" y="479"/>
                    </a:lnTo>
                    <a:lnTo>
                      <a:pt x="66" y="489"/>
                    </a:lnTo>
                    <a:lnTo>
                      <a:pt x="68" y="499"/>
                    </a:lnTo>
                    <a:lnTo>
                      <a:pt x="70" y="509"/>
                    </a:lnTo>
                    <a:lnTo>
                      <a:pt x="70" y="519"/>
                    </a:lnTo>
                    <a:lnTo>
                      <a:pt x="71" y="531"/>
                    </a:lnTo>
                    <a:lnTo>
                      <a:pt x="71" y="541"/>
                    </a:lnTo>
                    <a:lnTo>
                      <a:pt x="73" y="549"/>
                    </a:lnTo>
                    <a:lnTo>
                      <a:pt x="75" y="559"/>
                    </a:lnTo>
                    <a:lnTo>
                      <a:pt x="75" y="571"/>
                    </a:lnTo>
                    <a:lnTo>
                      <a:pt x="76" y="581"/>
                    </a:lnTo>
                    <a:lnTo>
                      <a:pt x="76" y="591"/>
                    </a:lnTo>
                    <a:lnTo>
                      <a:pt x="78" y="601"/>
                    </a:lnTo>
                    <a:lnTo>
                      <a:pt x="78" y="610"/>
                    </a:lnTo>
                    <a:lnTo>
                      <a:pt x="80" y="620"/>
                    </a:lnTo>
                    <a:lnTo>
                      <a:pt x="80" y="630"/>
                    </a:lnTo>
                    <a:lnTo>
                      <a:pt x="81" y="642"/>
                    </a:lnTo>
                    <a:lnTo>
                      <a:pt x="81" y="652"/>
                    </a:lnTo>
                    <a:lnTo>
                      <a:pt x="81" y="660"/>
                    </a:lnTo>
                    <a:lnTo>
                      <a:pt x="81" y="670"/>
                    </a:lnTo>
                    <a:lnTo>
                      <a:pt x="83" y="682"/>
                    </a:lnTo>
                    <a:lnTo>
                      <a:pt x="83" y="692"/>
                    </a:lnTo>
                    <a:lnTo>
                      <a:pt x="85" y="702"/>
                    </a:lnTo>
                    <a:lnTo>
                      <a:pt x="85" y="714"/>
                    </a:lnTo>
                    <a:lnTo>
                      <a:pt x="86" y="722"/>
                    </a:lnTo>
                    <a:lnTo>
                      <a:pt x="86" y="732"/>
                    </a:lnTo>
                    <a:lnTo>
                      <a:pt x="86" y="744"/>
                    </a:lnTo>
                    <a:lnTo>
                      <a:pt x="88" y="754"/>
                    </a:lnTo>
                    <a:lnTo>
                      <a:pt x="88" y="763"/>
                    </a:lnTo>
                    <a:lnTo>
                      <a:pt x="90" y="775"/>
                    </a:lnTo>
                    <a:lnTo>
                      <a:pt x="90" y="783"/>
                    </a:lnTo>
                    <a:lnTo>
                      <a:pt x="90" y="793"/>
                    </a:lnTo>
                    <a:lnTo>
                      <a:pt x="91" y="803"/>
                    </a:lnTo>
                    <a:lnTo>
                      <a:pt x="91" y="815"/>
                    </a:lnTo>
                    <a:lnTo>
                      <a:pt x="91" y="825"/>
                    </a:lnTo>
                    <a:lnTo>
                      <a:pt x="93" y="835"/>
                    </a:lnTo>
                    <a:lnTo>
                      <a:pt x="93" y="845"/>
                    </a:lnTo>
                    <a:lnTo>
                      <a:pt x="93" y="855"/>
                    </a:lnTo>
                    <a:lnTo>
                      <a:pt x="95" y="865"/>
                    </a:lnTo>
                    <a:lnTo>
                      <a:pt x="95" y="877"/>
                    </a:lnTo>
                    <a:lnTo>
                      <a:pt x="95" y="887"/>
                    </a:lnTo>
                    <a:lnTo>
                      <a:pt x="96" y="895"/>
                    </a:lnTo>
                    <a:lnTo>
                      <a:pt x="96" y="906"/>
                    </a:lnTo>
                    <a:lnTo>
                      <a:pt x="96" y="916"/>
                    </a:lnTo>
                    <a:lnTo>
                      <a:pt x="96" y="926"/>
                    </a:lnTo>
                    <a:lnTo>
                      <a:pt x="98" y="938"/>
                    </a:lnTo>
                    <a:lnTo>
                      <a:pt x="98" y="948"/>
                    </a:lnTo>
                    <a:lnTo>
                      <a:pt x="98" y="958"/>
                    </a:lnTo>
                    <a:lnTo>
                      <a:pt x="98" y="968"/>
                    </a:lnTo>
                    <a:lnTo>
                      <a:pt x="98" y="978"/>
                    </a:lnTo>
                    <a:lnTo>
                      <a:pt x="100" y="990"/>
                    </a:lnTo>
                    <a:lnTo>
                      <a:pt x="100" y="100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120" name="Freeform 119"/>
              <p:cNvSpPr>
                <a:spLocks/>
              </p:cNvSpPr>
              <p:nvPr/>
            </p:nvSpPr>
            <p:spPr bwMode="auto">
              <a:xfrm>
                <a:off x="4697095" y="2745740"/>
                <a:ext cx="28575" cy="591185"/>
              </a:xfrm>
              <a:custGeom>
                <a:avLst/>
                <a:gdLst>
                  <a:gd name="T0" fmla="*/ 47 w 50"/>
                  <a:gd name="T1" fmla="*/ 10 h 1041"/>
                  <a:gd name="T2" fmla="*/ 47 w 50"/>
                  <a:gd name="T3" fmla="*/ 30 h 1041"/>
                  <a:gd name="T4" fmla="*/ 48 w 50"/>
                  <a:gd name="T5" fmla="*/ 51 h 1041"/>
                  <a:gd name="T6" fmla="*/ 48 w 50"/>
                  <a:gd name="T7" fmla="*/ 71 h 1041"/>
                  <a:gd name="T8" fmla="*/ 48 w 50"/>
                  <a:gd name="T9" fmla="*/ 91 h 1041"/>
                  <a:gd name="T10" fmla="*/ 48 w 50"/>
                  <a:gd name="T11" fmla="*/ 113 h 1041"/>
                  <a:gd name="T12" fmla="*/ 48 w 50"/>
                  <a:gd name="T13" fmla="*/ 133 h 1041"/>
                  <a:gd name="T14" fmla="*/ 50 w 50"/>
                  <a:gd name="T15" fmla="*/ 154 h 1041"/>
                  <a:gd name="T16" fmla="*/ 50 w 50"/>
                  <a:gd name="T17" fmla="*/ 176 h 1041"/>
                  <a:gd name="T18" fmla="*/ 50 w 50"/>
                  <a:gd name="T19" fmla="*/ 196 h 1041"/>
                  <a:gd name="T20" fmla="*/ 50 w 50"/>
                  <a:gd name="T21" fmla="*/ 216 h 1041"/>
                  <a:gd name="T22" fmla="*/ 50 w 50"/>
                  <a:gd name="T23" fmla="*/ 237 h 1041"/>
                  <a:gd name="T24" fmla="*/ 50 w 50"/>
                  <a:gd name="T25" fmla="*/ 257 h 1041"/>
                  <a:gd name="T26" fmla="*/ 48 w 50"/>
                  <a:gd name="T27" fmla="*/ 279 h 1041"/>
                  <a:gd name="T28" fmla="*/ 48 w 50"/>
                  <a:gd name="T29" fmla="*/ 301 h 1041"/>
                  <a:gd name="T30" fmla="*/ 48 w 50"/>
                  <a:gd name="T31" fmla="*/ 321 h 1041"/>
                  <a:gd name="T32" fmla="*/ 48 w 50"/>
                  <a:gd name="T33" fmla="*/ 342 h 1041"/>
                  <a:gd name="T34" fmla="*/ 48 w 50"/>
                  <a:gd name="T35" fmla="*/ 364 h 1041"/>
                  <a:gd name="T36" fmla="*/ 47 w 50"/>
                  <a:gd name="T37" fmla="*/ 382 h 1041"/>
                  <a:gd name="T38" fmla="*/ 47 w 50"/>
                  <a:gd name="T39" fmla="*/ 404 h 1041"/>
                  <a:gd name="T40" fmla="*/ 45 w 50"/>
                  <a:gd name="T41" fmla="*/ 424 h 1041"/>
                  <a:gd name="T42" fmla="*/ 45 w 50"/>
                  <a:gd name="T43" fmla="*/ 445 h 1041"/>
                  <a:gd name="T44" fmla="*/ 45 w 50"/>
                  <a:gd name="T45" fmla="*/ 467 h 1041"/>
                  <a:gd name="T46" fmla="*/ 43 w 50"/>
                  <a:gd name="T47" fmla="*/ 487 h 1041"/>
                  <a:gd name="T48" fmla="*/ 43 w 50"/>
                  <a:gd name="T49" fmla="*/ 508 h 1041"/>
                  <a:gd name="T50" fmla="*/ 42 w 50"/>
                  <a:gd name="T51" fmla="*/ 530 h 1041"/>
                  <a:gd name="T52" fmla="*/ 40 w 50"/>
                  <a:gd name="T53" fmla="*/ 550 h 1041"/>
                  <a:gd name="T54" fmla="*/ 40 w 50"/>
                  <a:gd name="T55" fmla="*/ 572 h 1041"/>
                  <a:gd name="T56" fmla="*/ 38 w 50"/>
                  <a:gd name="T57" fmla="*/ 593 h 1041"/>
                  <a:gd name="T58" fmla="*/ 37 w 50"/>
                  <a:gd name="T59" fmla="*/ 613 h 1041"/>
                  <a:gd name="T60" fmla="*/ 35 w 50"/>
                  <a:gd name="T61" fmla="*/ 636 h 1041"/>
                  <a:gd name="T62" fmla="*/ 35 w 50"/>
                  <a:gd name="T63" fmla="*/ 658 h 1041"/>
                  <a:gd name="T64" fmla="*/ 33 w 50"/>
                  <a:gd name="T65" fmla="*/ 678 h 1041"/>
                  <a:gd name="T66" fmla="*/ 32 w 50"/>
                  <a:gd name="T67" fmla="*/ 700 h 1041"/>
                  <a:gd name="T68" fmla="*/ 30 w 50"/>
                  <a:gd name="T69" fmla="*/ 720 h 1041"/>
                  <a:gd name="T70" fmla="*/ 28 w 50"/>
                  <a:gd name="T71" fmla="*/ 741 h 1041"/>
                  <a:gd name="T72" fmla="*/ 28 w 50"/>
                  <a:gd name="T73" fmla="*/ 763 h 1041"/>
                  <a:gd name="T74" fmla="*/ 27 w 50"/>
                  <a:gd name="T75" fmla="*/ 783 h 1041"/>
                  <a:gd name="T76" fmla="*/ 25 w 50"/>
                  <a:gd name="T77" fmla="*/ 804 h 1041"/>
                  <a:gd name="T78" fmla="*/ 23 w 50"/>
                  <a:gd name="T79" fmla="*/ 828 h 1041"/>
                  <a:gd name="T80" fmla="*/ 20 w 50"/>
                  <a:gd name="T81" fmla="*/ 848 h 1041"/>
                  <a:gd name="T82" fmla="*/ 18 w 50"/>
                  <a:gd name="T83" fmla="*/ 869 h 1041"/>
                  <a:gd name="T84" fmla="*/ 17 w 50"/>
                  <a:gd name="T85" fmla="*/ 891 h 1041"/>
                  <a:gd name="T86" fmla="*/ 15 w 50"/>
                  <a:gd name="T87" fmla="*/ 911 h 1041"/>
                  <a:gd name="T88" fmla="*/ 12 w 50"/>
                  <a:gd name="T89" fmla="*/ 934 h 1041"/>
                  <a:gd name="T90" fmla="*/ 10 w 50"/>
                  <a:gd name="T91" fmla="*/ 954 h 1041"/>
                  <a:gd name="T92" fmla="*/ 7 w 50"/>
                  <a:gd name="T93" fmla="*/ 976 h 1041"/>
                  <a:gd name="T94" fmla="*/ 5 w 50"/>
                  <a:gd name="T95" fmla="*/ 997 h 1041"/>
                  <a:gd name="T96" fmla="*/ 2 w 50"/>
                  <a:gd name="T97" fmla="*/ 1019 h 1041"/>
                  <a:gd name="T98" fmla="*/ 0 w 50"/>
                  <a:gd name="T99" fmla="*/ 1041 h 10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50" h="1041">
                    <a:moveTo>
                      <a:pt x="47" y="0"/>
                    </a:moveTo>
                    <a:lnTo>
                      <a:pt x="47" y="10"/>
                    </a:lnTo>
                    <a:lnTo>
                      <a:pt x="47" y="20"/>
                    </a:lnTo>
                    <a:lnTo>
                      <a:pt x="47" y="30"/>
                    </a:lnTo>
                    <a:lnTo>
                      <a:pt x="47" y="41"/>
                    </a:lnTo>
                    <a:lnTo>
                      <a:pt x="48" y="51"/>
                    </a:lnTo>
                    <a:lnTo>
                      <a:pt x="48" y="61"/>
                    </a:lnTo>
                    <a:lnTo>
                      <a:pt x="48" y="71"/>
                    </a:lnTo>
                    <a:lnTo>
                      <a:pt x="48" y="81"/>
                    </a:lnTo>
                    <a:lnTo>
                      <a:pt x="48" y="91"/>
                    </a:lnTo>
                    <a:lnTo>
                      <a:pt x="48" y="103"/>
                    </a:lnTo>
                    <a:lnTo>
                      <a:pt x="48" y="113"/>
                    </a:lnTo>
                    <a:lnTo>
                      <a:pt x="48" y="124"/>
                    </a:lnTo>
                    <a:lnTo>
                      <a:pt x="48" y="133"/>
                    </a:lnTo>
                    <a:lnTo>
                      <a:pt x="48" y="143"/>
                    </a:lnTo>
                    <a:lnTo>
                      <a:pt x="50" y="154"/>
                    </a:lnTo>
                    <a:lnTo>
                      <a:pt x="50" y="164"/>
                    </a:lnTo>
                    <a:lnTo>
                      <a:pt x="50" y="176"/>
                    </a:lnTo>
                    <a:lnTo>
                      <a:pt x="50" y="186"/>
                    </a:lnTo>
                    <a:lnTo>
                      <a:pt x="50" y="196"/>
                    </a:lnTo>
                    <a:lnTo>
                      <a:pt x="50" y="206"/>
                    </a:lnTo>
                    <a:lnTo>
                      <a:pt x="50" y="216"/>
                    </a:lnTo>
                    <a:lnTo>
                      <a:pt x="50" y="227"/>
                    </a:lnTo>
                    <a:lnTo>
                      <a:pt x="50" y="237"/>
                    </a:lnTo>
                    <a:lnTo>
                      <a:pt x="50" y="247"/>
                    </a:lnTo>
                    <a:lnTo>
                      <a:pt x="50" y="257"/>
                    </a:lnTo>
                    <a:lnTo>
                      <a:pt x="48" y="269"/>
                    </a:lnTo>
                    <a:lnTo>
                      <a:pt x="48" y="279"/>
                    </a:lnTo>
                    <a:lnTo>
                      <a:pt x="48" y="289"/>
                    </a:lnTo>
                    <a:lnTo>
                      <a:pt x="48" y="301"/>
                    </a:lnTo>
                    <a:lnTo>
                      <a:pt x="48" y="309"/>
                    </a:lnTo>
                    <a:lnTo>
                      <a:pt x="48" y="321"/>
                    </a:lnTo>
                    <a:lnTo>
                      <a:pt x="48" y="331"/>
                    </a:lnTo>
                    <a:lnTo>
                      <a:pt x="48" y="342"/>
                    </a:lnTo>
                    <a:lnTo>
                      <a:pt x="48" y="352"/>
                    </a:lnTo>
                    <a:lnTo>
                      <a:pt x="48" y="364"/>
                    </a:lnTo>
                    <a:lnTo>
                      <a:pt x="47" y="372"/>
                    </a:lnTo>
                    <a:lnTo>
                      <a:pt x="47" y="382"/>
                    </a:lnTo>
                    <a:lnTo>
                      <a:pt x="47" y="394"/>
                    </a:lnTo>
                    <a:lnTo>
                      <a:pt x="47" y="404"/>
                    </a:lnTo>
                    <a:lnTo>
                      <a:pt x="47" y="415"/>
                    </a:lnTo>
                    <a:lnTo>
                      <a:pt x="45" y="424"/>
                    </a:lnTo>
                    <a:lnTo>
                      <a:pt x="45" y="435"/>
                    </a:lnTo>
                    <a:lnTo>
                      <a:pt x="45" y="445"/>
                    </a:lnTo>
                    <a:lnTo>
                      <a:pt x="45" y="457"/>
                    </a:lnTo>
                    <a:lnTo>
                      <a:pt x="45" y="467"/>
                    </a:lnTo>
                    <a:lnTo>
                      <a:pt x="43" y="479"/>
                    </a:lnTo>
                    <a:lnTo>
                      <a:pt x="43" y="487"/>
                    </a:lnTo>
                    <a:lnTo>
                      <a:pt x="43" y="498"/>
                    </a:lnTo>
                    <a:lnTo>
                      <a:pt x="43" y="508"/>
                    </a:lnTo>
                    <a:lnTo>
                      <a:pt x="42" y="520"/>
                    </a:lnTo>
                    <a:lnTo>
                      <a:pt x="42" y="530"/>
                    </a:lnTo>
                    <a:lnTo>
                      <a:pt x="42" y="540"/>
                    </a:lnTo>
                    <a:lnTo>
                      <a:pt x="40" y="550"/>
                    </a:lnTo>
                    <a:lnTo>
                      <a:pt x="40" y="562"/>
                    </a:lnTo>
                    <a:lnTo>
                      <a:pt x="40" y="572"/>
                    </a:lnTo>
                    <a:lnTo>
                      <a:pt x="38" y="583"/>
                    </a:lnTo>
                    <a:lnTo>
                      <a:pt x="38" y="593"/>
                    </a:lnTo>
                    <a:lnTo>
                      <a:pt x="38" y="603"/>
                    </a:lnTo>
                    <a:lnTo>
                      <a:pt x="37" y="613"/>
                    </a:lnTo>
                    <a:lnTo>
                      <a:pt x="37" y="625"/>
                    </a:lnTo>
                    <a:lnTo>
                      <a:pt x="35" y="636"/>
                    </a:lnTo>
                    <a:lnTo>
                      <a:pt x="35" y="646"/>
                    </a:lnTo>
                    <a:lnTo>
                      <a:pt x="35" y="658"/>
                    </a:lnTo>
                    <a:lnTo>
                      <a:pt x="33" y="666"/>
                    </a:lnTo>
                    <a:lnTo>
                      <a:pt x="33" y="678"/>
                    </a:lnTo>
                    <a:lnTo>
                      <a:pt x="32" y="688"/>
                    </a:lnTo>
                    <a:lnTo>
                      <a:pt x="32" y="700"/>
                    </a:lnTo>
                    <a:lnTo>
                      <a:pt x="30" y="710"/>
                    </a:lnTo>
                    <a:lnTo>
                      <a:pt x="30" y="720"/>
                    </a:lnTo>
                    <a:lnTo>
                      <a:pt x="28" y="730"/>
                    </a:lnTo>
                    <a:lnTo>
                      <a:pt x="28" y="741"/>
                    </a:lnTo>
                    <a:lnTo>
                      <a:pt x="28" y="753"/>
                    </a:lnTo>
                    <a:lnTo>
                      <a:pt x="28" y="763"/>
                    </a:lnTo>
                    <a:lnTo>
                      <a:pt x="27" y="774"/>
                    </a:lnTo>
                    <a:lnTo>
                      <a:pt x="27" y="783"/>
                    </a:lnTo>
                    <a:lnTo>
                      <a:pt x="25" y="794"/>
                    </a:lnTo>
                    <a:lnTo>
                      <a:pt x="25" y="804"/>
                    </a:lnTo>
                    <a:lnTo>
                      <a:pt x="23" y="816"/>
                    </a:lnTo>
                    <a:lnTo>
                      <a:pt x="23" y="828"/>
                    </a:lnTo>
                    <a:lnTo>
                      <a:pt x="22" y="836"/>
                    </a:lnTo>
                    <a:lnTo>
                      <a:pt x="20" y="848"/>
                    </a:lnTo>
                    <a:lnTo>
                      <a:pt x="20" y="858"/>
                    </a:lnTo>
                    <a:lnTo>
                      <a:pt x="18" y="869"/>
                    </a:lnTo>
                    <a:lnTo>
                      <a:pt x="18" y="881"/>
                    </a:lnTo>
                    <a:lnTo>
                      <a:pt x="17" y="891"/>
                    </a:lnTo>
                    <a:lnTo>
                      <a:pt x="15" y="901"/>
                    </a:lnTo>
                    <a:lnTo>
                      <a:pt x="15" y="911"/>
                    </a:lnTo>
                    <a:lnTo>
                      <a:pt x="13" y="922"/>
                    </a:lnTo>
                    <a:lnTo>
                      <a:pt x="12" y="934"/>
                    </a:lnTo>
                    <a:lnTo>
                      <a:pt x="12" y="944"/>
                    </a:lnTo>
                    <a:lnTo>
                      <a:pt x="10" y="954"/>
                    </a:lnTo>
                    <a:lnTo>
                      <a:pt x="8" y="964"/>
                    </a:lnTo>
                    <a:lnTo>
                      <a:pt x="7" y="976"/>
                    </a:lnTo>
                    <a:lnTo>
                      <a:pt x="7" y="987"/>
                    </a:lnTo>
                    <a:lnTo>
                      <a:pt x="5" y="997"/>
                    </a:lnTo>
                    <a:lnTo>
                      <a:pt x="3" y="1009"/>
                    </a:lnTo>
                    <a:lnTo>
                      <a:pt x="2" y="1019"/>
                    </a:lnTo>
                    <a:lnTo>
                      <a:pt x="2" y="1029"/>
                    </a:lnTo>
                    <a:lnTo>
                      <a:pt x="0" y="1041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121" name="Freeform 120"/>
              <p:cNvSpPr>
                <a:spLocks/>
              </p:cNvSpPr>
              <p:nvPr/>
            </p:nvSpPr>
            <p:spPr bwMode="auto">
              <a:xfrm>
                <a:off x="4695825" y="3336925"/>
                <a:ext cx="1270" cy="12700"/>
              </a:xfrm>
              <a:custGeom>
                <a:avLst/>
                <a:gdLst>
                  <a:gd name="T0" fmla="*/ 3 w 3"/>
                  <a:gd name="T1" fmla="*/ 0 h 21"/>
                  <a:gd name="T2" fmla="*/ 1 w 3"/>
                  <a:gd name="T3" fmla="*/ 11 h 21"/>
                  <a:gd name="T4" fmla="*/ 0 w 3"/>
                  <a:gd name="T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1">
                    <a:moveTo>
                      <a:pt x="3" y="0"/>
                    </a:moveTo>
                    <a:lnTo>
                      <a:pt x="1" y="11"/>
                    </a:lnTo>
                    <a:lnTo>
                      <a:pt x="0" y="21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cxnSp>
            <p:nvCxnSpPr>
              <p:cNvPr id="122" name="Line 118"/>
              <p:cNvCxnSpPr>
                <a:cxnSpLocks noChangeShapeType="1"/>
              </p:cNvCxnSpPr>
              <p:nvPr/>
            </p:nvCxnSpPr>
            <p:spPr bwMode="auto">
              <a:xfrm>
                <a:off x="4862830" y="2124075"/>
                <a:ext cx="307340" cy="109156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3" name="Line 119"/>
              <p:cNvCxnSpPr>
                <a:cxnSpLocks noChangeShapeType="1"/>
              </p:cNvCxnSpPr>
              <p:nvPr/>
            </p:nvCxnSpPr>
            <p:spPr bwMode="auto">
              <a:xfrm flipV="1">
                <a:off x="4667885" y="2124075"/>
                <a:ext cx="194945" cy="5524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4" name="Line 120"/>
              <p:cNvCxnSpPr>
                <a:cxnSpLocks noChangeShapeType="1"/>
              </p:cNvCxnSpPr>
              <p:nvPr/>
            </p:nvCxnSpPr>
            <p:spPr bwMode="auto">
              <a:xfrm flipV="1">
                <a:off x="4695825" y="3215640"/>
                <a:ext cx="474345" cy="13398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5" name="Line 121"/>
              <p:cNvCxnSpPr>
                <a:cxnSpLocks noChangeShapeType="1"/>
              </p:cNvCxnSpPr>
              <p:nvPr/>
            </p:nvCxnSpPr>
            <p:spPr bwMode="auto">
              <a:xfrm>
                <a:off x="1911350" y="3188335"/>
                <a:ext cx="71755" cy="28067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6" name="Line 122"/>
              <p:cNvCxnSpPr>
                <a:cxnSpLocks noChangeShapeType="1"/>
              </p:cNvCxnSpPr>
              <p:nvPr/>
            </p:nvCxnSpPr>
            <p:spPr bwMode="auto">
              <a:xfrm>
                <a:off x="1869440" y="3199765"/>
                <a:ext cx="73025" cy="28067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7" name="Line 123"/>
              <p:cNvCxnSpPr>
                <a:cxnSpLocks noChangeShapeType="1"/>
              </p:cNvCxnSpPr>
              <p:nvPr/>
            </p:nvCxnSpPr>
            <p:spPr bwMode="auto">
              <a:xfrm flipH="1">
                <a:off x="1869440" y="3188335"/>
                <a:ext cx="41910" cy="1143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8" name="Line 124"/>
              <p:cNvCxnSpPr>
                <a:cxnSpLocks noChangeShapeType="1"/>
              </p:cNvCxnSpPr>
              <p:nvPr/>
            </p:nvCxnSpPr>
            <p:spPr bwMode="auto">
              <a:xfrm flipH="1">
                <a:off x="1942465" y="3469005"/>
                <a:ext cx="40640" cy="1143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29" name="Line 125"/>
              <p:cNvCxnSpPr>
                <a:cxnSpLocks noChangeShapeType="1"/>
              </p:cNvCxnSpPr>
              <p:nvPr/>
            </p:nvCxnSpPr>
            <p:spPr bwMode="auto">
              <a:xfrm>
                <a:off x="1814195" y="2990850"/>
                <a:ext cx="180340" cy="69913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0" name="Line 126"/>
              <p:cNvCxnSpPr>
                <a:cxnSpLocks noChangeShapeType="1"/>
              </p:cNvCxnSpPr>
              <p:nvPr/>
            </p:nvCxnSpPr>
            <p:spPr bwMode="auto">
              <a:xfrm>
                <a:off x="1772920" y="3001010"/>
                <a:ext cx="178435" cy="70040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1" name="Line 127"/>
              <p:cNvCxnSpPr>
                <a:cxnSpLocks noChangeShapeType="1"/>
              </p:cNvCxnSpPr>
              <p:nvPr/>
            </p:nvCxnSpPr>
            <p:spPr bwMode="auto">
              <a:xfrm flipH="1">
                <a:off x="1772920" y="2990850"/>
                <a:ext cx="41275" cy="1016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2" name="Line 128"/>
              <p:cNvCxnSpPr>
                <a:cxnSpLocks noChangeShapeType="1"/>
              </p:cNvCxnSpPr>
              <p:nvPr/>
            </p:nvCxnSpPr>
            <p:spPr bwMode="auto">
              <a:xfrm flipH="1">
                <a:off x="1951355" y="3689985"/>
                <a:ext cx="43180" cy="1143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3" name="Line 129"/>
              <p:cNvCxnSpPr>
                <a:cxnSpLocks noChangeShapeType="1"/>
              </p:cNvCxnSpPr>
              <p:nvPr/>
            </p:nvCxnSpPr>
            <p:spPr bwMode="auto">
              <a:xfrm>
                <a:off x="1749425" y="3007995"/>
                <a:ext cx="180340" cy="70040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34" name="Freeform 133"/>
              <p:cNvSpPr>
                <a:spLocks/>
              </p:cNvSpPr>
              <p:nvPr/>
            </p:nvSpPr>
            <p:spPr bwMode="auto">
              <a:xfrm>
                <a:off x="254000" y="1536065"/>
                <a:ext cx="4290060" cy="1784350"/>
              </a:xfrm>
              <a:custGeom>
                <a:avLst/>
                <a:gdLst>
                  <a:gd name="T0" fmla="*/ 0 w 7557"/>
                  <a:gd name="T1" fmla="*/ 377 h 3143"/>
                  <a:gd name="T2" fmla="*/ 7143 w 7557"/>
                  <a:gd name="T3" fmla="*/ 0 h 3143"/>
                  <a:gd name="T4" fmla="*/ 4574 w 7557"/>
                  <a:gd name="T5" fmla="*/ 1739 h 3143"/>
                  <a:gd name="T6" fmla="*/ 4572 w 7557"/>
                  <a:gd name="T7" fmla="*/ 1741 h 3143"/>
                  <a:gd name="T8" fmla="*/ 7557 w 7557"/>
                  <a:gd name="T9" fmla="*/ 2373 h 3143"/>
                  <a:gd name="T10" fmla="*/ 2970 w 7557"/>
                  <a:gd name="T11" fmla="*/ 3106 h 3143"/>
                  <a:gd name="T12" fmla="*/ 2894 w 7557"/>
                  <a:gd name="T13" fmla="*/ 3121 h 3143"/>
                  <a:gd name="T14" fmla="*/ 2892 w 7557"/>
                  <a:gd name="T15" fmla="*/ 3121 h 3143"/>
                  <a:gd name="T16" fmla="*/ 2815 w 7557"/>
                  <a:gd name="T17" fmla="*/ 3136 h 3143"/>
                  <a:gd name="T18" fmla="*/ 2774 w 7557"/>
                  <a:gd name="T19" fmla="*/ 3143 h 3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557" h="3143">
                    <a:moveTo>
                      <a:pt x="0" y="377"/>
                    </a:moveTo>
                    <a:lnTo>
                      <a:pt x="7143" y="0"/>
                    </a:lnTo>
                    <a:lnTo>
                      <a:pt x="4574" y="1739"/>
                    </a:lnTo>
                    <a:lnTo>
                      <a:pt x="4572" y="1741"/>
                    </a:lnTo>
                    <a:lnTo>
                      <a:pt x="7557" y="2373"/>
                    </a:lnTo>
                    <a:lnTo>
                      <a:pt x="2970" y="3106"/>
                    </a:lnTo>
                    <a:lnTo>
                      <a:pt x="2894" y="3121"/>
                    </a:lnTo>
                    <a:lnTo>
                      <a:pt x="2892" y="3121"/>
                    </a:lnTo>
                    <a:lnTo>
                      <a:pt x="2815" y="3136"/>
                    </a:lnTo>
                    <a:lnTo>
                      <a:pt x="2774" y="3143"/>
                    </a:lnTo>
                  </a:path>
                </a:pathLst>
              </a:custGeom>
              <a:noFill/>
              <a:ln w="9525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135" name="Freeform 134"/>
              <p:cNvSpPr>
                <a:spLocks/>
              </p:cNvSpPr>
              <p:nvPr/>
            </p:nvSpPr>
            <p:spPr bwMode="auto">
              <a:xfrm>
                <a:off x="3927475" y="344805"/>
                <a:ext cx="297180" cy="673100"/>
              </a:xfrm>
              <a:custGeom>
                <a:avLst/>
                <a:gdLst>
                  <a:gd name="T0" fmla="*/ 7 w 525"/>
                  <a:gd name="T1" fmla="*/ 10 h 1186"/>
                  <a:gd name="T2" fmla="*/ 18 w 525"/>
                  <a:gd name="T3" fmla="*/ 35 h 1186"/>
                  <a:gd name="T4" fmla="*/ 30 w 525"/>
                  <a:gd name="T5" fmla="*/ 60 h 1186"/>
                  <a:gd name="T6" fmla="*/ 40 w 525"/>
                  <a:gd name="T7" fmla="*/ 82 h 1186"/>
                  <a:gd name="T8" fmla="*/ 53 w 525"/>
                  <a:gd name="T9" fmla="*/ 107 h 1186"/>
                  <a:gd name="T10" fmla="*/ 65 w 525"/>
                  <a:gd name="T11" fmla="*/ 130 h 1186"/>
                  <a:gd name="T12" fmla="*/ 77 w 525"/>
                  <a:gd name="T13" fmla="*/ 153 h 1186"/>
                  <a:gd name="T14" fmla="*/ 88 w 525"/>
                  <a:gd name="T15" fmla="*/ 178 h 1186"/>
                  <a:gd name="T16" fmla="*/ 98 w 525"/>
                  <a:gd name="T17" fmla="*/ 202 h 1186"/>
                  <a:gd name="T18" fmla="*/ 110 w 525"/>
                  <a:gd name="T19" fmla="*/ 225 h 1186"/>
                  <a:gd name="T20" fmla="*/ 121 w 525"/>
                  <a:gd name="T21" fmla="*/ 248 h 1186"/>
                  <a:gd name="T22" fmla="*/ 133 w 525"/>
                  <a:gd name="T23" fmla="*/ 273 h 1186"/>
                  <a:gd name="T24" fmla="*/ 145 w 525"/>
                  <a:gd name="T25" fmla="*/ 298 h 1186"/>
                  <a:gd name="T26" fmla="*/ 155 w 525"/>
                  <a:gd name="T27" fmla="*/ 320 h 1186"/>
                  <a:gd name="T28" fmla="*/ 165 w 525"/>
                  <a:gd name="T29" fmla="*/ 345 h 1186"/>
                  <a:gd name="T30" fmla="*/ 176 w 525"/>
                  <a:gd name="T31" fmla="*/ 368 h 1186"/>
                  <a:gd name="T32" fmla="*/ 188 w 525"/>
                  <a:gd name="T33" fmla="*/ 393 h 1186"/>
                  <a:gd name="T34" fmla="*/ 200 w 525"/>
                  <a:gd name="T35" fmla="*/ 416 h 1186"/>
                  <a:gd name="T36" fmla="*/ 211 w 525"/>
                  <a:gd name="T37" fmla="*/ 439 h 1186"/>
                  <a:gd name="T38" fmla="*/ 220 w 525"/>
                  <a:gd name="T39" fmla="*/ 464 h 1186"/>
                  <a:gd name="T40" fmla="*/ 231 w 525"/>
                  <a:gd name="T41" fmla="*/ 488 h 1186"/>
                  <a:gd name="T42" fmla="*/ 243 w 525"/>
                  <a:gd name="T43" fmla="*/ 511 h 1186"/>
                  <a:gd name="T44" fmla="*/ 253 w 525"/>
                  <a:gd name="T45" fmla="*/ 536 h 1186"/>
                  <a:gd name="T46" fmla="*/ 264 w 525"/>
                  <a:gd name="T47" fmla="*/ 559 h 1186"/>
                  <a:gd name="T48" fmla="*/ 274 w 525"/>
                  <a:gd name="T49" fmla="*/ 584 h 1186"/>
                  <a:gd name="T50" fmla="*/ 284 w 525"/>
                  <a:gd name="T51" fmla="*/ 607 h 1186"/>
                  <a:gd name="T52" fmla="*/ 296 w 525"/>
                  <a:gd name="T53" fmla="*/ 632 h 1186"/>
                  <a:gd name="T54" fmla="*/ 306 w 525"/>
                  <a:gd name="T55" fmla="*/ 654 h 1186"/>
                  <a:gd name="T56" fmla="*/ 318 w 525"/>
                  <a:gd name="T57" fmla="*/ 679 h 1186"/>
                  <a:gd name="T58" fmla="*/ 328 w 525"/>
                  <a:gd name="T59" fmla="*/ 704 h 1186"/>
                  <a:gd name="T60" fmla="*/ 336 w 525"/>
                  <a:gd name="T61" fmla="*/ 727 h 1186"/>
                  <a:gd name="T62" fmla="*/ 347 w 525"/>
                  <a:gd name="T63" fmla="*/ 752 h 1186"/>
                  <a:gd name="T64" fmla="*/ 357 w 525"/>
                  <a:gd name="T65" fmla="*/ 775 h 1186"/>
                  <a:gd name="T66" fmla="*/ 369 w 525"/>
                  <a:gd name="T67" fmla="*/ 800 h 1186"/>
                  <a:gd name="T68" fmla="*/ 379 w 525"/>
                  <a:gd name="T69" fmla="*/ 823 h 1186"/>
                  <a:gd name="T70" fmla="*/ 387 w 525"/>
                  <a:gd name="T71" fmla="*/ 847 h 1186"/>
                  <a:gd name="T72" fmla="*/ 397 w 525"/>
                  <a:gd name="T73" fmla="*/ 872 h 1186"/>
                  <a:gd name="T74" fmla="*/ 409 w 525"/>
                  <a:gd name="T75" fmla="*/ 895 h 1186"/>
                  <a:gd name="T76" fmla="*/ 419 w 525"/>
                  <a:gd name="T77" fmla="*/ 920 h 1186"/>
                  <a:gd name="T78" fmla="*/ 429 w 525"/>
                  <a:gd name="T79" fmla="*/ 945 h 1186"/>
                  <a:gd name="T80" fmla="*/ 439 w 525"/>
                  <a:gd name="T81" fmla="*/ 968 h 1186"/>
                  <a:gd name="T82" fmla="*/ 447 w 525"/>
                  <a:gd name="T83" fmla="*/ 993 h 1186"/>
                  <a:gd name="T84" fmla="*/ 457 w 525"/>
                  <a:gd name="T85" fmla="*/ 1016 h 1186"/>
                  <a:gd name="T86" fmla="*/ 467 w 525"/>
                  <a:gd name="T87" fmla="*/ 1041 h 1186"/>
                  <a:gd name="T88" fmla="*/ 477 w 525"/>
                  <a:gd name="T89" fmla="*/ 1066 h 1186"/>
                  <a:gd name="T90" fmla="*/ 487 w 525"/>
                  <a:gd name="T91" fmla="*/ 1089 h 1186"/>
                  <a:gd name="T92" fmla="*/ 497 w 525"/>
                  <a:gd name="T93" fmla="*/ 1114 h 1186"/>
                  <a:gd name="T94" fmla="*/ 505 w 525"/>
                  <a:gd name="T95" fmla="*/ 1138 h 1186"/>
                  <a:gd name="T96" fmla="*/ 515 w 525"/>
                  <a:gd name="T97" fmla="*/ 1163 h 1186"/>
                  <a:gd name="T98" fmla="*/ 525 w 525"/>
                  <a:gd name="T99" fmla="*/ 1186 h 1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525" h="1186">
                    <a:moveTo>
                      <a:pt x="0" y="0"/>
                    </a:moveTo>
                    <a:lnTo>
                      <a:pt x="7" y="10"/>
                    </a:lnTo>
                    <a:lnTo>
                      <a:pt x="12" y="24"/>
                    </a:lnTo>
                    <a:lnTo>
                      <a:pt x="18" y="35"/>
                    </a:lnTo>
                    <a:lnTo>
                      <a:pt x="25" y="47"/>
                    </a:lnTo>
                    <a:lnTo>
                      <a:pt x="30" y="60"/>
                    </a:lnTo>
                    <a:lnTo>
                      <a:pt x="35" y="70"/>
                    </a:lnTo>
                    <a:lnTo>
                      <a:pt x="40" y="82"/>
                    </a:lnTo>
                    <a:lnTo>
                      <a:pt x="47" y="95"/>
                    </a:lnTo>
                    <a:lnTo>
                      <a:pt x="53" y="107"/>
                    </a:lnTo>
                    <a:lnTo>
                      <a:pt x="58" y="118"/>
                    </a:lnTo>
                    <a:lnTo>
                      <a:pt x="65" y="130"/>
                    </a:lnTo>
                    <a:lnTo>
                      <a:pt x="70" y="142"/>
                    </a:lnTo>
                    <a:lnTo>
                      <a:pt x="77" y="153"/>
                    </a:lnTo>
                    <a:lnTo>
                      <a:pt x="82" y="167"/>
                    </a:lnTo>
                    <a:lnTo>
                      <a:pt x="88" y="178"/>
                    </a:lnTo>
                    <a:lnTo>
                      <a:pt x="93" y="188"/>
                    </a:lnTo>
                    <a:lnTo>
                      <a:pt x="98" y="202"/>
                    </a:lnTo>
                    <a:lnTo>
                      <a:pt x="103" y="213"/>
                    </a:lnTo>
                    <a:lnTo>
                      <a:pt x="110" y="225"/>
                    </a:lnTo>
                    <a:lnTo>
                      <a:pt x="115" y="238"/>
                    </a:lnTo>
                    <a:lnTo>
                      <a:pt x="121" y="248"/>
                    </a:lnTo>
                    <a:lnTo>
                      <a:pt x="126" y="260"/>
                    </a:lnTo>
                    <a:lnTo>
                      <a:pt x="133" y="273"/>
                    </a:lnTo>
                    <a:lnTo>
                      <a:pt x="138" y="285"/>
                    </a:lnTo>
                    <a:lnTo>
                      <a:pt x="145" y="298"/>
                    </a:lnTo>
                    <a:lnTo>
                      <a:pt x="150" y="308"/>
                    </a:lnTo>
                    <a:lnTo>
                      <a:pt x="155" y="320"/>
                    </a:lnTo>
                    <a:lnTo>
                      <a:pt x="160" y="333"/>
                    </a:lnTo>
                    <a:lnTo>
                      <a:pt x="165" y="345"/>
                    </a:lnTo>
                    <a:lnTo>
                      <a:pt x="171" y="356"/>
                    </a:lnTo>
                    <a:lnTo>
                      <a:pt x="176" y="368"/>
                    </a:lnTo>
                    <a:lnTo>
                      <a:pt x="183" y="379"/>
                    </a:lnTo>
                    <a:lnTo>
                      <a:pt x="188" y="393"/>
                    </a:lnTo>
                    <a:lnTo>
                      <a:pt x="195" y="404"/>
                    </a:lnTo>
                    <a:lnTo>
                      <a:pt x="200" y="416"/>
                    </a:lnTo>
                    <a:lnTo>
                      <a:pt x="205" y="428"/>
                    </a:lnTo>
                    <a:lnTo>
                      <a:pt x="211" y="439"/>
                    </a:lnTo>
                    <a:lnTo>
                      <a:pt x="215" y="451"/>
                    </a:lnTo>
                    <a:lnTo>
                      <a:pt x="220" y="464"/>
                    </a:lnTo>
                    <a:lnTo>
                      <a:pt x="226" y="476"/>
                    </a:lnTo>
                    <a:lnTo>
                      <a:pt x="231" y="488"/>
                    </a:lnTo>
                    <a:lnTo>
                      <a:pt x="236" y="499"/>
                    </a:lnTo>
                    <a:lnTo>
                      <a:pt x="243" y="511"/>
                    </a:lnTo>
                    <a:lnTo>
                      <a:pt x="248" y="524"/>
                    </a:lnTo>
                    <a:lnTo>
                      <a:pt x="253" y="536"/>
                    </a:lnTo>
                    <a:lnTo>
                      <a:pt x="259" y="547"/>
                    </a:lnTo>
                    <a:lnTo>
                      <a:pt x="264" y="559"/>
                    </a:lnTo>
                    <a:lnTo>
                      <a:pt x="269" y="571"/>
                    </a:lnTo>
                    <a:lnTo>
                      <a:pt x="274" y="584"/>
                    </a:lnTo>
                    <a:lnTo>
                      <a:pt x="279" y="596"/>
                    </a:lnTo>
                    <a:lnTo>
                      <a:pt x="284" y="607"/>
                    </a:lnTo>
                    <a:lnTo>
                      <a:pt x="289" y="619"/>
                    </a:lnTo>
                    <a:lnTo>
                      <a:pt x="296" y="632"/>
                    </a:lnTo>
                    <a:lnTo>
                      <a:pt x="301" y="644"/>
                    </a:lnTo>
                    <a:lnTo>
                      <a:pt x="306" y="654"/>
                    </a:lnTo>
                    <a:lnTo>
                      <a:pt x="311" y="667"/>
                    </a:lnTo>
                    <a:lnTo>
                      <a:pt x="318" y="679"/>
                    </a:lnTo>
                    <a:lnTo>
                      <a:pt x="323" y="692"/>
                    </a:lnTo>
                    <a:lnTo>
                      <a:pt x="328" y="704"/>
                    </a:lnTo>
                    <a:lnTo>
                      <a:pt x="331" y="714"/>
                    </a:lnTo>
                    <a:lnTo>
                      <a:pt x="336" y="727"/>
                    </a:lnTo>
                    <a:lnTo>
                      <a:pt x="343" y="739"/>
                    </a:lnTo>
                    <a:lnTo>
                      <a:pt x="347" y="752"/>
                    </a:lnTo>
                    <a:lnTo>
                      <a:pt x="352" y="764"/>
                    </a:lnTo>
                    <a:lnTo>
                      <a:pt x="357" y="775"/>
                    </a:lnTo>
                    <a:lnTo>
                      <a:pt x="362" y="787"/>
                    </a:lnTo>
                    <a:lnTo>
                      <a:pt x="369" y="800"/>
                    </a:lnTo>
                    <a:lnTo>
                      <a:pt x="374" y="812"/>
                    </a:lnTo>
                    <a:lnTo>
                      <a:pt x="379" y="823"/>
                    </a:lnTo>
                    <a:lnTo>
                      <a:pt x="384" y="835"/>
                    </a:lnTo>
                    <a:lnTo>
                      <a:pt x="387" y="847"/>
                    </a:lnTo>
                    <a:lnTo>
                      <a:pt x="392" y="860"/>
                    </a:lnTo>
                    <a:lnTo>
                      <a:pt x="397" y="872"/>
                    </a:lnTo>
                    <a:lnTo>
                      <a:pt x="402" y="885"/>
                    </a:lnTo>
                    <a:lnTo>
                      <a:pt x="409" y="895"/>
                    </a:lnTo>
                    <a:lnTo>
                      <a:pt x="414" y="908"/>
                    </a:lnTo>
                    <a:lnTo>
                      <a:pt x="419" y="920"/>
                    </a:lnTo>
                    <a:lnTo>
                      <a:pt x="424" y="933"/>
                    </a:lnTo>
                    <a:lnTo>
                      <a:pt x="429" y="945"/>
                    </a:lnTo>
                    <a:lnTo>
                      <a:pt x="434" y="955"/>
                    </a:lnTo>
                    <a:lnTo>
                      <a:pt x="439" y="968"/>
                    </a:lnTo>
                    <a:lnTo>
                      <a:pt x="444" y="980"/>
                    </a:lnTo>
                    <a:lnTo>
                      <a:pt x="447" y="993"/>
                    </a:lnTo>
                    <a:lnTo>
                      <a:pt x="452" y="1005"/>
                    </a:lnTo>
                    <a:lnTo>
                      <a:pt x="457" y="1016"/>
                    </a:lnTo>
                    <a:lnTo>
                      <a:pt x="462" y="1028"/>
                    </a:lnTo>
                    <a:lnTo>
                      <a:pt x="467" y="1041"/>
                    </a:lnTo>
                    <a:lnTo>
                      <a:pt x="472" y="1053"/>
                    </a:lnTo>
                    <a:lnTo>
                      <a:pt x="477" y="1066"/>
                    </a:lnTo>
                    <a:lnTo>
                      <a:pt x="482" y="1076"/>
                    </a:lnTo>
                    <a:lnTo>
                      <a:pt x="487" y="1089"/>
                    </a:lnTo>
                    <a:lnTo>
                      <a:pt x="492" y="1101"/>
                    </a:lnTo>
                    <a:lnTo>
                      <a:pt x="497" y="1114"/>
                    </a:lnTo>
                    <a:lnTo>
                      <a:pt x="502" y="1124"/>
                    </a:lnTo>
                    <a:lnTo>
                      <a:pt x="505" y="1138"/>
                    </a:lnTo>
                    <a:lnTo>
                      <a:pt x="510" y="1149"/>
                    </a:lnTo>
                    <a:lnTo>
                      <a:pt x="515" y="1163"/>
                    </a:lnTo>
                    <a:lnTo>
                      <a:pt x="520" y="1174"/>
                    </a:lnTo>
                    <a:lnTo>
                      <a:pt x="525" y="118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136" name="Freeform 135"/>
              <p:cNvSpPr>
                <a:spLocks/>
              </p:cNvSpPr>
              <p:nvPr/>
            </p:nvSpPr>
            <p:spPr bwMode="auto">
              <a:xfrm>
                <a:off x="4224655" y="1017905"/>
                <a:ext cx="233045" cy="690245"/>
              </a:xfrm>
              <a:custGeom>
                <a:avLst/>
                <a:gdLst>
                  <a:gd name="T0" fmla="*/ 5 w 409"/>
                  <a:gd name="T1" fmla="*/ 12 h 1215"/>
                  <a:gd name="T2" fmla="*/ 15 w 409"/>
                  <a:gd name="T3" fmla="*/ 36 h 1215"/>
                  <a:gd name="T4" fmla="*/ 24 w 409"/>
                  <a:gd name="T5" fmla="*/ 60 h 1215"/>
                  <a:gd name="T6" fmla="*/ 34 w 409"/>
                  <a:gd name="T7" fmla="*/ 85 h 1215"/>
                  <a:gd name="T8" fmla="*/ 42 w 409"/>
                  <a:gd name="T9" fmla="*/ 110 h 1215"/>
                  <a:gd name="T10" fmla="*/ 52 w 409"/>
                  <a:gd name="T11" fmla="*/ 133 h 1215"/>
                  <a:gd name="T12" fmla="*/ 60 w 409"/>
                  <a:gd name="T13" fmla="*/ 158 h 1215"/>
                  <a:gd name="T14" fmla="*/ 70 w 409"/>
                  <a:gd name="T15" fmla="*/ 181 h 1215"/>
                  <a:gd name="T16" fmla="*/ 80 w 409"/>
                  <a:gd name="T17" fmla="*/ 206 h 1215"/>
                  <a:gd name="T18" fmla="*/ 88 w 409"/>
                  <a:gd name="T19" fmla="*/ 231 h 1215"/>
                  <a:gd name="T20" fmla="*/ 98 w 409"/>
                  <a:gd name="T21" fmla="*/ 256 h 1215"/>
                  <a:gd name="T22" fmla="*/ 105 w 409"/>
                  <a:gd name="T23" fmla="*/ 281 h 1215"/>
                  <a:gd name="T24" fmla="*/ 115 w 409"/>
                  <a:gd name="T25" fmla="*/ 304 h 1215"/>
                  <a:gd name="T26" fmla="*/ 123 w 409"/>
                  <a:gd name="T27" fmla="*/ 329 h 1215"/>
                  <a:gd name="T28" fmla="*/ 133 w 409"/>
                  <a:gd name="T29" fmla="*/ 352 h 1215"/>
                  <a:gd name="T30" fmla="*/ 142 w 409"/>
                  <a:gd name="T31" fmla="*/ 377 h 1215"/>
                  <a:gd name="T32" fmla="*/ 150 w 409"/>
                  <a:gd name="T33" fmla="*/ 402 h 1215"/>
                  <a:gd name="T34" fmla="*/ 158 w 409"/>
                  <a:gd name="T35" fmla="*/ 426 h 1215"/>
                  <a:gd name="T36" fmla="*/ 167 w 409"/>
                  <a:gd name="T37" fmla="*/ 451 h 1215"/>
                  <a:gd name="T38" fmla="*/ 175 w 409"/>
                  <a:gd name="T39" fmla="*/ 475 h 1215"/>
                  <a:gd name="T40" fmla="*/ 185 w 409"/>
                  <a:gd name="T41" fmla="*/ 500 h 1215"/>
                  <a:gd name="T42" fmla="*/ 193 w 409"/>
                  <a:gd name="T43" fmla="*/ 525 h 1215"/>
                  <a:gd name="T44" fmla="*/ 201 w 409"/>
                  <a:gd name="T45" fmla="*/ 549 h 1215"/>
                  <a:gd name="T46" fmla="*/ 210 w 409"/>
                  <a:gd name="T47" fmla="*/ 574 h 1215"/>
                  <a:gd name="T48" fmla="*/ 216 w 409"/>
                  <a:gd name="T49" fmla="*/ 597 h 1215"/>
                  <a:gd name="T50" fmla="*/ 226 w 409"/>
                  <a:gd name="T51" fmla="*/ 623 h 1215"/>
                  <a:gd name="T52" fmla="*/ 235 w 409"/>
                  <a:gd name="T53" fmla="*/ 647 h 1215"/>
                  <a:gd name="T54" fmla="*/ 243 w 409"/>
                  <a:gd name="T55" fmla="*/ 672 h 1215"/>
                  <a:gd name="T56" fmla="*/ 251 w 409"/>
                  <a:gd name="T57" fmla="*/ 697 h 1215"/>
                  <a:gd name="T58" fmla="*/ 260 w 409"/>
                  <a:gd name="T59" fmla="*/ 720 h 1215"/>
                  <a:gd name="T60" fmla="*/ 268 w 409"/>
                  <a:gd name="T61" fmla="*/ 747 h 1215"/>
                  <a:gd name="T62" fmla="*/ 275 w 409"/>
                  <a:gd name="T63" fmla="*/ 770 h 1215"/>
                  <a:gd name="T64" fmla="*/ 283 w 409"/>
                  <a:gd name="T65" fmla="*/ 795 h 1215"/>
                  <a:gd name="T66" fmla="*/ 290 w 409"/>
                  <a:gd name="T67" fmla="*/ 820 h 1215"/>
                  <a:gd name="T68" fmla="*/ 298 w 409"/>
                  <a:gd name="T69" fmla="*/ 845 h 1215"/>
                  <a:gd name="T70" fmla="*/ 306 w 409"/>
                  <a:gd name="T71" fmla="*/ 870 h 1215"/>
                  <a:gd name="T72" fmla="*/ 314 w 409"/>
                  <a:gd name="T73" fmla="*/ 893 h 1215"/>
                  <a:gd name="T74" fmla="*/ 323 w 409"/>
                  <a:gd name="T75" fmla="*/ 918 h 1215"/>
                  <a:gd name="T76" fmla="*/ 329 w 409"/>
                  <a:gd name="T77" fmla="*/ 943 h 1215"/>
                  <a:gd name="T78" fmla="*/ 336 w 409"/>
                  <a:gd name="T79" fmla="*/ 968 h 1215"/>
                  <a:gd name="T80" fmla="*/ 344 w 409"/>
                  <a:gd name="T81" fmla="*/ 993 h 1215"/>
                  <a:gd name="T82" fmla="*/ 351 w 409"/>
                  <a:gd name="T83" fmla="*/ 1018 h 1215"/>
                  <a:gd name="T84" fmla="*/ 359 w 409"/>
                  <a:gd name="T85" fmla="*/ 1043 h 1215"/>
                  <a:gd name="T86" fmla="*/ 368 w 409"/>
                  <a:gd name="T87" fmla="*/ 1066 h 1215"/>
                  <a:gd name="T88" fmla="*/ 374 w 409"/>
                  <a:gd name="T89" fmla="*/ 1092 h 1215"/>
                  <a:gd name="T90" fmla="*/ 383 w 409"/>
                  <a:gd name="T91" fmla="*/ 1116 h 1215"/>
                  <a:gd name="T92" fmla="*/ 389 w 409"/>
                  <a:gd name="T93" fmla="*/ 1141 h 1215"/>
                  <a:gd name="T94" fmla="*/ 396 w 409"/>
                  <a:gd name="T95" fmla="*/ 1167 h 1215"/>
                  <a:gd name="T96" fmla="*/ 403 w 409"/>
                  <a:gd name="T97" fmla="*/ 1191 h 1215"/>
                  <a:gd name="T98" fmla="*/ 409 w 409"/>
                  <a:gd name="T99" fmla="*/ 1215 h 1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409" h="1215">
                    <a:moveTo>
                      <a:pt x="0" y="0"/>
                    </a:moveTo>
                    <a:lnTo>
                      <a:pt x="5" y="12"/>
                    </a:lnTo>
                    <a:lnTo>
                      <a:pt x="10" y="25"/>
                    </a:lnTo>
                    <a:lnTo>
                      <a:pt x="15" y="36"/>
                    </a:lnTo>
                    <a:lnTo>
                      <a:pt x="19" y="50"/>
                    </a:lnTo>
                    <a:lnTo>
                      <a:pt x="24" y="60"/>
                    </a:lnTo>
                    <a:lnTo>
                      <a:pt x="29" y="73"/>
                    </a:lnTo>
                    <a:lnTo>
                      <a:pt x="34" y="85"/>
                    </a:lnTo>
                    <a:lnTo>
                      <a:pt x="39" y="98"/>
                    </a:lnTo>
                    <a:lnTo>
                      <a:pt x="42" y="110"/>
                    </a:lnTo>
                    <a:lnTo>
                      <a:pt x="47" y="121"/>
                    </a:lnTo>
                    <a:lnTo>
                      <a:pt x="52" y="133"/>
                    </a:lnTo>
                    <a:lnTo>
                      <a:pt x="55" y="146"/>
                    </a:lnTo>
                    <a:lnTo>
                      <a:pt x="60" y="158"/>
                    </a:lnTo>
                    <a:lnTo>
                      <a:pt x="65" y="171"/>
                    </a:lnTo>
                    <a:lnTo>
                      <a:pt x="70" y="181"/>
                    </a:lnTo>
                    <a:lnTo>
                      <a:pt x="75" y="194"/>
                    </a:lnTo>
                    <a:lnTo>
                      <a:pt x="80" y="206"/>
                    </a:lnTo>
                    <a:lnTo>
                      <a:pt x="83" y="219"/>
                    </a:lnTo>
                    <a:lnTo>
                      <a:pt x="88" y="231"/>
                    </a:lnTo>
                    <a:lnTo>
                      <a:pt x="93" y="243"/>
                    </a:lnTo>
                    <a:lnTo>
                      <a:pt x="98" y="256"/>
                    </a:lnTo>
                    <a:lnTo>
                      <a:pt x="100" y="268"/>
                    </a:lnTo>
                    <a:lnTo>
                      <a:pt x="105" y="281"/>
                    </a:lnTo>
                    <a:lnTo>
                      <a:pt x="110" y="293"/>
                    </a:lnTo>
                    <a:lnTo>
                      <a:pt x="115" y="304"/>
                    </a:lnTo>
                    <a:lnTo>
                      <a:pt x="118" y="316"/>
                    </a:lnTo>
                    <a:lnTo>
                      <a:pt x="123" y="329"/>
                    </a:lnTo>
                    <a:lnTo>
                      <a:pt x="128" y="341"/>
                    </a:lnTo>
                    <a:lnTo>
                      <a:pt x="133" y="352"/>
                    </a:lnTo>
                    <a:lnTo>
                      <a:pt x="137" y="366"/>
                    </a:lnTo>
                    <a:lnTo>
                      <a:pt x="142" y="377"/>
                    </a:lnTo>
                    <a:lnTo>
                      <a:pt x="147" y="391"/>
                    </a:lnTo>
                    <a:lnTo>
                      <a:pt x="150" y="402"/>
                    </a:lnTo>
                    <a:lnTo>
                      <a:pt x="155" y="414"/>
                    </a:lnTo>
                    <a:lnTo>
                      <a:pt x="158" y="426"/>
                    </a:lnTo>
                    <a:lnTo>
                      <a:pt x="162" y="439"/>
                    </a:lnTo>
                    <a:lnTo>
                      <a:pt x="167" y="451"/>
                    </a:lnTo>
                    <a:lnTo>
                      <a:pt x="172" y="464"/>
                    </a:lnTo>
                    <a:lnTo>
                      <a:pt x="175" y="475"/>
                    </a:lnTo>
                    <a:lnTo>
                      <a:pt x="180" y="487"/>
                    </a:lnTo>
                    <a:lnTo>
                      <a:pt x="185" y="500"/>
                    </a:lnTo>
                    <a:lnTo>
                      <a:pt x="188" y="512"/>
                    </a:lnTo>
                    <a:lnTo>
                      <a:pt x="193" y="525"/>
                    </a:lnTo>
                    <a:lnTo>
                      <a:pt x="196" y="535"/>
                    </a:lnTo>
                    <a:lnTo>
                      <a:pt x="201" y="549"/>
                    </a:lnTo>
                    <a:lnTo>
                      <a:pt x="206" y="562"/>
                    </a:lnTo>
                    <a:lnTo>
                      <a:pt x="210" y="574"/>
                    </a:lnTo>
                    <a:lnTo>
                      <a:pt x="215" y="585"/>
                    </a:lnTo>
                    <a:lnTo>
                      <a:pt x="216" y="597"/>
                    </a:lnTo>
                    <a:lnTo>
                      <a:pt x="221" y="610"/>
                    </a:lnTo>
                    <a:lnTo>
                      <a:pt x="226" y="623"/>
                    </a:lnTo>
                    <a:lnTo>
                      <a:pt x="230" y="635"/>
                    </a:lnTo>
                    <a:lnTo>
                      <a:pt x="235" y="647"/>
                    </a:lnTo>
                    <a:lnTo>
                      <a:pt x="238" y="658"/>
                    </a:lnTo>
                    <a:lnTo>
                      <a:pt x="243" y="672"/>
                    </a:lnTo>
                    <a:lnTo>
                      <a:pt x="246" y="685"/>
                    </a:lnTo>
                    <a:lnTo>
                      <a:pt x="251" y="697"/>
                    </a:lnTo>
                    <a:lnTo>
                      <a:pt x="255" y="708"/>
                    </a:lnTo>
                    <a:lnTo>
                      <a:pt x="260" y="720"/>
                    </a:lnTo>
                    <a:lnTo>
                      <a:pt x="263" y="733"/>
                    </a:lnTo>
                    <a:lnTo>
                      <a:pt x="268" y="747"/>
                    </a:lnTo>
                    <a:lnTo>
                      <a:pt x="271" y="758"/>
                    </a:lnTo>
                    <a:lnTo>
                      <a:pt x="275" y="770"/>
                    </a:lnTo>
                    <a:lnTo>
                      <a:pt x="278" y="783"/>
                    </a:lnTo>
                    <a:lnTo>
                      <a:pt x="283" y="795"/>
                    </a:lnTo>
                    <a:lnTo>
                      <a:pt x="286" y="808"/>
                    </a:lnTo>
                    <a:lnTo>
                      <a:pt x="290" y="820"/>
                    </a:lnTo>
                    <a:lnTo>
                      <a:pt x="295" y="831"/>
                    </a:lnTo>
                    <a:lnTo>
                      <a:pt x="298" y="845"/>
                    </a:lnTo>
                    <a:lnTo>
                      <a:pt x="303" y="856"/>
                    </a:lnTo>
                    <a:lnTo>
                      <a:pt x="306" y="870"/>
                    </a:lnTo>
                    <a:lnTo>
                      <a:pt x="309" y="881"/>
                    </a:lnTo>
                    <a:lnTo>
                      <a:pt x="314" y="893"/>
                    </a:lnTo>
                    <a:lnTo>
                      <a:pt x="318" y="906"/>
                    </a:lnTo>
                    <a:lnTo>
                      <a:pt x="323" y="918"/>
                    </a:lnTo>
                    <a:lnTo>
                      <a:pt x="326" y="931"/>
                    </a:lnTo>
                    <a:lnTo>
                      <a:pt x="329" y="943"/>
                    </a:lnTo>
                    <a:lnTo>
                      <a:pt x="333" y="954"/>
                    </a:lnTo>
                    <a:lnTo>
                      <a:pt x="336" y="968"/>
                    </a:lnTo>
                    <a:lnTo>
                      <a:pt x="339" y="981"/>
                    </a:lnTo>
                    <a:lnTo>
                      <a:pt x="344" y="993"/>
                    </a:lnTo>
                    <a:lnTo>
                      <a:pt x="348" y="1004"/>
                    </a:lnTo>
                    <a:lnTo>
                      <a:pt x="351" y="1018"/>
                    </a:lnTo>
                    <a:lnTo>
                      <a:pt x="356" y="1029"/>
                    </a:lnTo>
                    <a:lnTo>
                      <a:pt x="359" y="1043"/>
                    </a:lnTo>
                    <a:lnTo>
                      <a:pt x="363" y="1056"/>
                    </a:lnTo>
                    <a:lnTo>
                      <a:pt x="368" y="1066"/>
                    </a:lnTo>
                    <a:lnTo>
                      <a:pt x="371" y="1079"/>
                    </a:lnTo>
                    <a:lnTo>
                      <a:pt x="374" y="1092"/>
                    </a:lnTo>
                    <a:lnTo>
                      <a:pt x="378" y="1104"/>
                    </a:lnTo>
                    <a:lnTo>
                      <a:pt x="383" y="1116"/>
                    </a:lnTo>
                    <a:lnTo>
                      <a:pt x="386" y="1129"/>
                    </a:lnTo>
                    <a:lnTo>
                      <a:pt x="389" y="1141"/>
                    </a:lnTo>
                    <a:lnTo>
                      <a:pt x="391" y="1154"/>
                    </a:lnTo>
                    <a:lnTo>
                      <a:pt x="396" y="1167"/>
                    </a:lnTo>
                    <a:lnTo>
                      <a:pt x="399" y="1177"/>
                    </a:lnTo>
                    <a:lnTo>
                      <a:pt x="403" y="1191"/>
                    </a:lnTo>
                    <a:lnTo>
                      <a:pt x="406" y="1204"/>
                    </a:lnTo>
                    <a:lnTo>
                      <a:pt x="409" y="1215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137" name="Freeform 136"/>
              <p:cNvSpPr>
                <a:spLocks/>
              </p:cNvSpPr>
              <p:nvPr/>
            </p:nvSpPr>
            <p:spPr bwMode="auto">
              <a:xfrm>
                <a:off x="4457700" y="1708150"/>
                <a:ext cx="4445" cy="13970"/>
              </a:xfrm>
              <a:custGeom>
                <a:avLst/>
                <a:gdLst>
                  <a:gd name="T0" fmla="*/ 0 w 8"/>
                  <a:gd name="T1" fmla="*/ 0 h 25"/>
                  <a:gd name="T2" fmla="*/ 5 w 8"/>
                  <a:gd name="T3" fmla="*/ 14 h 25"/>
                  <a:gd name="T4" fmla="*/ 8 w 8"/>
                  <a:gd name="T5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25">
                    <a:moveTo>
                      <a:pt x="0" y="0"/>
                    </a:moveTo>
                    <a:lnTo>
                      <a:pt x="5" y="14"/>
                    </a:lnTo>
                    <a:lnTo>
                      <a:pt x="8" y="25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cxnSp>
            <p:nvCxnSpPr>
              <p:cNvPr id="138" name="Line 147"/>
              <p:cNvCxnSpPr>
                <a:cxnSpLocks noChangeShapeType="1"/>
              </p:cNvCxnSpPr>
              <p:nvPr/>
            </p:nvCxnSpPr>
            <p:spPr bwMode="auto">
              <a:xfrm>
                <a:off x="4346575" y="237490"/>
                <a:ext cx="363220" cy="142113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9" name="Line 148"/>
              <p:cNvCxnSpPr>
                <a:cxnSpLocks noChangeShapeType="1"/>
              </p:cNvCxnSpPr>
              <p:nvPr/>
            </p:nvCxnSpPr>
            <p:spPr bwMode="auto">
              <a:xfrm flipV="1">
                <a:off x="3927475" y="237490"/>
                <a:ext cx="419100" cy="10731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0" name="Line 149"/>
              <p:cNvCxnSpPr>
                <a:cxnSpLocks noChangeShapeType="1"/>
              </p:cNvCxnSpPr>
              <p:nvPr/>
            </p:nvCxnSpPr>
            <p:spPr bwMode="auto">
              <a:xfrm flipV="1">
                <a:off x="4462145" y="1658620"/>
                <a:ext cx="247650" cy="6350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1" name="Line 150"/>
              <p:cNvCxnSpPr>
                <a:cxnSpLocks noChangeShapeType="1"/>
              </p:cNvCxnSpPr>
              <p:nvPr/>
            </p:nvCxnSpPr>
            <p:spPr bwMode="auto">
              <a:xfrm>
                <a:off x="2750185" y="2145030"/>
                <a:ext cx="10160" cy="3429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2" name="Line 151"/>
              <p:cNvCxnSpPr>
                <a:cxnSpLocks noChangeShapeType="1"/>
              </p:cNvCxnSpPr>
              <p:nvPr/>
            </p:nvCxnSpPr>
            <p:spPr bwMode="auto">
              <a:xfrm>
                <a:off x="2851150" y="2525395"/>
                <a:ext cx="10160" cy="3556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43" name="Freeform 142"/>
              <p:cNvSpPr>
                <a:spLocks/>
              </p:cNvSpPr>
              <p:nvPr/>
            </p:nvSpPr>
            <p:spPr bwMode="auto">
              <a:xfrm>
                <a:off x="2716530" y="2061210"/>
                <a:ext cx="156210" cy="591820"/>
              </a:xfrm>
              <a:custGeom>
                <a:avLst/>
                <a:gdLst>
                  <a:gd name="T0" fmla="*/ 0 w 276"/>
                  <a:gd name="T1" fmla="*/ 0 h 1043"/>
                  <a:gd name="T2" fmla="*/ 12 w 276"/>
                  <a:gd name="T3" fmla="*/ 30 h 1043"/>
                  <a:gd name="T4" fmla="*/ 23 w 276"/>
                  <a:gd name="T5" fmla="*/ 60 h 1043"/>
                  <a:gd name="T6" fmla="*/ 35 w 276"/>
                  <a:gd name="T7" fmla="*/ 92 h 1043"/>
                  <a:gd name="T8" fmla="*/ 47 w 276"/>
                  <a:gd name="T9" fmla="*/ 122 h 1043"/>
                  <a:gd name="T10" fmla="*/ 55 w 276"/>
                  <a:gd name="T11" fmla="*/ 153 h 1043"/>
                  <a:gd name="T12" fmla="*/ 67 w 276"/>
                  <a:gd name="T13" fmla="*/ 183 h 1043"/>
                  <a:gd name="T14" fmla="*/ 77 w 276"/>
                  <a:gd name="T15" fmla="*/ 215 h 1043"/>
                  <a:gd name="T16" fmla="*/ 87 w 276"/>
                  <a:gd name="T17" fmla="*/ 245 h 1043"/>
                  <a:gd name="T18" fmla="*/ 98 w 276"/>
                  <a:gd name="T19" fmla="*/ 276 h 1043"/>
                  <a:gd name="T20" fmla="*/ 108 w 276"/>
                  <a:gd name="T21" fmla="*/ 306 h 1043"/>
                  <a:gd name="T22" fmla="*/ 116 w 276"/>
                  <a:gd name="T23" fmla="*/ 336 h 1043"/>
                  <a:gd name="T24" fmla="*/ 125 w 276"/>
                  <a:gd name="T25" fmla="*/ 368 h 1043"/>
                  <a:gd name="T26" fmla="*/ 135 w 276"/>
                  <a:gd name="T27" fmla="*/ 399 h 1043"/>
                  <a:gd name="T28" fmla="*/ 143 w 276"/>
                  <a:gd name="T29" fmla="*/ 431 h 1043"/>
                  <a:gd name="T30" fmla="*/ 153 w 276"/>
                  <a:gd name="T31" fmla="*/ 461 h 1043"/>
                  <a:gd name="T32" fmla="*/ 161 w 276"/>
                  <a:gd name="T33" fmla="*/ 493 h 1043"/>
                  <a:gd name="T34" fmla="*/ 170 w 276"/>
                  <a:gd name="T35" fmla="*/ 524 h 1043"/>
                  <a:gd name="T36" fmla="*/ 176 w 276"/>
                  <a:gd name="T37" fmla="*/ 556 h 1043"/>
                  <a:gd name="T38" fmla="*/ 185 w 276"/>
                  <a:gd name="T39" fmla="*/ 586 h 1043"/>
                  <a:gd name="T40" fmla="*/ 193 w 276"/>
                  <a:gd name="T41" fmla="*/ 619 h 1043"/>
                  <a:gd name="T42" fmla="*/ 200 w 276"/>
                  <a:gd name="T43" fmla="*/ 649 h 1043"/>
                  <a:gd name="T44" fmla="*/ 208 w 276"/>
                  <a:gd name="T45" fmla="*/ 682 h 1043"/>
                  <a:gd name="T46" fmla="*/ 215 w 276"/>
                  <a:gd name="T47" fmla="*/ 712 h 1043"/>
                  <a:gd name="T48" fmla="*/ 221 w 276"/>
                  <a:gd name="T49" fmla="*/ 745 h 1043"/>
                  <a:gd name="T50" fmla="*/ 229 w 276"/>
                  <a:gd name="T51" fmla="*/ 777 h 1043"/>
                  <a:gd name="T52" fmla="*/ 234 w 276"/>
                  <a:gd name="T53" fmla="*/ 807 h 1043"/>
                  <a:gd name="T54" fmla="*/ 239 w 276"/>
                  <a:gd name="T55" fmla="*/ 840 h 1043"/>
                  <a:gd name="T56" fmla="*/ 246 w 276"/>
                  <a:gd name="T57" fmla="*/ 872 h 1043"/>
                  <a:gd name="T58" fmla="*/ 253 w 276"/>
                  <a:gd name="T59" fmla="*/ 903 h 1043"/>
                  <a:gd name="T60" fmla="*/ 258 w 276"/>
                  <a:gd name="T61" fmla="*/ 935 h 1043"/>
                  <a:gd name="T62" fmla="*/ 263 w 276"/>
                  <a:gd name="T63" fmla="*/ 968 h 1043"/>
                  <a:gd name="T64" fmla="*/ 269 w 276"/>
                  <a:gd name="T65" fmla="*/ 1000 h 1043"/>
                  <a:gd name="T66" fmla="*/ 274 w 276"/>
                  <a:gd name="T67" fmla="*/ 1033 h 1043"/>
                  <a:gd name="T68" fmla="*/ 276 w 276"/>
                  <a:gd name="T69" fmla="*/ 1043 h 10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76" h="1043">
                    <a:moveTo>
                      <a:pt x="0" y="0"/>
                    </a:moveTo>
                    <a:lnTo>
                      <a:pt x="12" y="30"/>
                    </a:lnTo>
                    <a:lnTo>
                      <a:pt x="23" y="60"/>
                    </a:lnTo>
                    <a:lnTo>
                      <a:pt x="35" y="92"/>
                    </a:lnTo>
                    <a:lnTo>
                      <a:pt x="47" y="122"/>
                    </a:lnTo>
                    <a:lnTo>
                      <a:pt x="55" y="153"/>
                    </a:lnTo>
                    <a:lnTo>
                      <a:pt x="67" y="183"/>
                    </a:lnTo>
                    <a:lnTo>
                      <a:pt x="77" y="215"/>
                    </a:lnTo>
                    <a:lnTo>
                      <a:pt x="87" y="245"/>
                    </a:lnTo>
                    <a:lnTo>
                      <a:pt x="98" y="276"/>
                    </a:lnTo>
                    <a:lnTo>
                      <a:pt x="108" y="306"/>
                    </a:lnTo>
                    <a:lnTo>
                      <a:pt x="116" y="336"/>
                    </a:lnTo>
                    <a:lnTo>
                      <a:pt x="125" y="368"/>
                    </a:lnTo>
                    <a:lnTo>
                      <a:pt x="135" y="399"/>
                    </a:lnTo>
                    <a:lnTo>
                      <a:pt x="143" y="431"/>
                    </a:lnTo>
                    <a:lnTo>
                      <a:pt x="153" y="461"/>
                    </a:lnTo>
                    <a:lnTo>
                      <a:pt x="161" y="493"/>
                    </a:lnTo>
                    <a:lnTo>
                      <a:pt x="170" y="524"/>
                    </a:lnTo>
                    <a:lnTo>
                      <a:pt x="176" y="556"/>
                    </a:lnTo>
                    <a:lnTo>
                      <a:pt x="185" y="586"/>
                    </a:lnTo>
                    <a:lnTo>
                      <a:pt x="193" y="619"/>
                    </a:lnTo>
                    <a:lnTo>
                      <a:pt x="200" y="649"/>
                    </a:lnTo>
                    <a:lnTo>
                      <a:pt x="208" y="682"/>
                    </a:lnTo>
                    <a:lnTo>
                      <a:pt x="215" y="712"/>
                    </a:lnTo>
                    <a:lnTo>
                      <a:pt x="221" y="745"/>
                    </a:lnTo>
                    <a:lnTo>
                      <a:pt x="229" y="777"/>
                    </a:lnTo>
                    <a:lnTo>
                      <a:pt x="234" y="807"/>
                    </a:lnTo>
                    <a:lnTo>
                      <a:pt x="239" y="840"/>
                    </a:lnTo>
                    <a:lnTo>
                      <a:pt x="246" y="872"/>
                    </a:lnTo>
                    <a:lnTo>
                      <a:pt x="253" y="903"/>
                    </a:lnTo>
                    <a:lnTo>
                      <a:pt x="258" y="935"/>
                    </a:lnTo>
                    <a:lnTo>
                      <a:pt x="263" y="968"/>
                    </a:lnTo>
                    <a:lnTo>
                      <a:pt x="269" y="1000"/>
                    </a:lnTo>
                    <a:lnTo>
                      <a:pt x="274" y="1033"/>
                    </a:lnTo>
                    <a:lnTo>
                      <a:pt x="276" y="1043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cxnSp>
            <p:nvCxnSpPr>
              <p:cNvPr id="144" name="Line 153"/>
              <p:cNvCxnSpPr>
                <a:cxnSpLocks noChangeShapeType="1"/>
              </p:cNvCxnSpPr>
              <p:nvPr/>
            </p:nvCxnSpPr>
            <p:spPr bwMode="auto">
              <a:xfrm>
                <a:off x="2557145" y="2102485"/>
                <a:ext cx="155575" cy="59245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5" name="Line 154"/>
              <p:cNvCxnSpPr>
                <a:cxnSpLocks noChangeShapeType="1"/>
              </p:cNvCxnSpPr>
              <p:nvPr/>
            </p:nvCxnSpPr>
            <p:spPr bwMode="auto">
              <a:xfrm flipH="1">
                <a:off x="2557145" y="2061210"/>
                <a:ext cx="159385" cy="4127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6" name="Line 155"/>
              <p:cNvCxnSpPr>
                <a:cxnSpLocks noChangeShapeType="1"/>
              </p:cNvCxnSpPr>
              <p:nvPr/>
            </p:nvCxnSpPr>
            <p:spPr bwMode="auto">
              <a:xfrm flipH="1">
                <a:off x="2712720" y="2653030"/>
                <a:ext cx="160020" cy="4191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47" name="Freeform 146"/>
              <p:cNvSpPr>
                <a:spLocks/>
              </p:cNvSpPr>
              <p:nvPr/>
            </p:nvSpPr>
            <p:spPr bwMode="auto">
              <a:xfrm>
                <a:off x="4667885" y="2179320"/>
                <a:ext cx="56515" cy="566420"/>
              </a:xfrm>
              <a:custGeom>
                <a:avLst/>
                <a:gdLst>
                  <a:gd name="T0" fmla="*/ 1 w 100"/>
                  <a:gd name="T1" fmla="*/ 10 h 1000"/>
                  <a:gd name="T2" fmla="*/ 5 w 100"/>
                  <a:gd name="T3" fmla="*/ 28 h 1000"/>
                  <a:gd name="T4" fmla="*/ 8 w 100"/>
                  <a:gd name="T5" fmla="*/ 48 h 1000"/>
                  <a:gd name="T6" fmla="*/ 11 w 100"/>
                  <a:gd name="T7" fmla="*/ 70 h 1000"/>
                  <a:gd name="T8" fmla="*/ 15 w 100"/>
                  <a:gd name="T9" fmla="*/ 88 h 1000"/>
                  <a:gd name="T10" fmla="*/ 18 w 100"/>
                  <a:gd name="T11" fmla="*/ 108 h 1000"/>
                  <a:gd name="T12" fmla="*/ 21 w 100"/>
                  <a:gd name="T13" fmla="*/ 128 h 1000"/>
                  <a:gd name="T14" fmla="*/ 23 w 100"/>
                  <a:gd name="T15" fmla="*/ 148 h 1000"/>
                  <a:gd name="T16" fmla="*/ 26 w 100"/>
                  <a:gd name="T17" fmla="*/ 168 h 1000"/>
                  <a:gd name="T18" fmla="*/ 30 w 100"/>
                  <a:gd name="T19" fmla="*/ 188 h 1000"/>
                  <a:gd name="T20" fmla="*/ 31 w 100"/>
                  <a:gd name="T21" fmla="*/ 208 h 1000"/>
                  <a:gd name="T22" fmla="*/ 35 w 100"/>
                  <a:gd name="T23" fmla="*/ 228 h 1000"/>
                  <a:gd name="T24" fmla="*/ 38 w 100"/>
                  <a:gd name="T25" fmla="*/ 248 h 1000"/>
                  <a:gd name="T26" fmla="*/ 40 w 100"/>
                  <a:gd name="T27" fmla="*/ 268 h 1000"/>
                  <a:gd name="T28" fmla="*/ 43 w 100"/>
                  <a:gd name="T29" fmla="*/ 288 h 1000"/>
                  <a:gd name="T30" fmla="*/ 46 w 100"/>
                  <a:gd name="T31" fmla="*/ 308 h 1000"/>
                  <a:gd name="T32" fmla="*/ 48 w 100"/>
                  <a:gd name="T33" fmla="*/ 328 h 1000"/>
                  <a:gd name="T34" fmla="*/ 51 w 100"/>
                  <a:gd name="T35" fmla="*/ 349 h 1000"/>
                  <a:gd name="T36" fmla="*/ 53 w 100"/>
                  <a:gd name="T37" fmla="*/ 368 h 1000"/>
                  <a:gd name="T38" fmla="*/ 56 w 100"/>
                  <a:gd name="T39" fmla="*/ 388 h 1000"/>
                  <a:gd name="T40" fmla="*/ 58 w 100"/>
                  <a:gd name="T41" fmla="*/ 409 h 1000"/>
                  <a:gd name="T42" fmla="*/ 60 w 100"/>
                  <a:gd name="T43" fmla="*/ 428 h 1000"/>
                  <a:gd name="T44" fmla="*/ 63 w 100"/>
                  <a:gd name="T45" fmla="*/ 449 h 1000"/>
                  <a:gd name="T46" fmla="*/ 65 w 100"/>
                  <a:gd name="T47" fmla="*/ 469 h 1000"/>
                  <a:gd name="T48" fmla="*/ 66 w 100"/>
                  <a:gd name="T49" fmla="*/ 489 h 1000"/>
                  <a:gd name="T50" fmla="*/ 70 w 100"/>
                  <a:gd name="T51" fmla="*/ 509 h 1000"/>
                  <a:gd name="T52" fmla="*/ 71 w 100"/>
                  <a:gd name="T53" fmla="*/ 531 h 1000"/>
                  <a:gd name="T54" fmla="*/ 73 w 100"/>
                  <a:gd name="T55" fmla="*/ 549 h 1000"/>
                  <a:gd name="T56" fmla="*/ 75 w 100"/>
                  <a:gd name="T57" fmla="*/ 571 h 1000"/>
                  <a:gd name="T58" fmla="*/ 76 w 100"/>
                  <a:gd name="T59" fmla="*/ 591 h 1000"/>
                  <a:gd name="T60" fmla="*/ 78 w 100"/>
                  <a:gd name="T61" fmla="*/ 610 h 1000"/>
                  <a:gd name="T62" fmla="*/ 80 w 100"/>
                  <a:gd name="T63" fmla="*/ 630 h 1000"/>
                  <a:gd name="T64" fmla="*/ 81 w 100"/>
                  <a:gd name="T65" fmla="*/ 652 h 1000"/>
                  <a:gd name="T66" fmla="*/ 81 w 100"/>
                  <a:gd name="T67" fmla="*/ 670 h 1000"/>
                  <a:gd name="T68" fmla="*/ 83 w 100"/>
                  <a:gd name="T69" fmla="*/ 692 h 1000"/>
                  <a:gd name="T70" fmla="*/ 85 w 100"/>
                  <a:gd name="T71" fmla="*/ 714 h 1000"/>
                  <a:gd name="T72" fmla="*/ 86 w 100"/>
                  <a:gd name="T73" fmla="*/ 732 h 1000"/>
                  <a:gd name="T74" fmla="*/ 88 w 100"/>
                  <a:gd name="T75" fmla="*/ 754 h 1000"/>
                  <a:gd name="T76" fmla="*/ 90 w 100"/>
                  <a:gd name="T77" fmla="*/ 775 h 1000"/>
                  <a:gd name="T78" fmla="*/ 90 w 100"/>
                  <a:gd name="T79" fmla="*/ 793 h 1000"/>
                  <a:gd name="T80" fmla="*/ 91 w 100"/>
                  <a:gd name="T81" fmla="*/ 815 h 1000"/>
                  <a:gd name="T82" fmla="*/ 93 w 100"/>
                  <a:gd name="T83" fmla="*/ 835 h 1000"/>
                  <a:gd name="T84" fmla="*/ 93 w 100"/>
                  <a:gd name="T85" fmla="*/ 855 h 1000"/>
                  <a:gd name="T86" fmla="*/ 95 w 100"/>
                  <a:gd name="T87" fmla="*/ 877 h 1000"/>
                  <a:gd name="T88" fmla="*/ 96 w 100"/>
                  <a:gd name="T89" fmla="*/ 895 h 1000"/>
                  <a:gd name="T90" fmla="*/ 96 w 100"/>
                  <a:gd name="T91" fmla="*/ 916 h 1000"/>
                  <a:gd name="T92" fmla="*/ 98 w 100"/>
                  <a:gd name="T93" fmla="*/ 938 h 1000"/>
                  <a:gd name="T94" fmla="*/ 98 w 100"/>
                  <a:gd name="T95" fmla="*/ 958 h 1000"/>
                  <a:gd name="T96" fmla="*/ 98 w 100"/>
                  <a:gd name="T97" fmla="*/ 978 h 1000"/>
                  <a:gd name="T98" fmla="*/ 100 w 100"/>
                  <a:gd name="T99" fmla="*/ 1000 h 1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00" h="1000">
                    <a:moveTo>
                      <a:pt x="0" y="0"/>
                    </a:moveTo>
                    <a:lnTo>
                      <a:pt x="1" y="10"/>
                    </a:lnTo>
                    <a:lnTo>
                      <a:pt x="3" y="19"/>
                    </a:lnTo>
                    <a:lnTo>
                      <a:pt x="5" y="28"/>
                    </a:lnTo>
                    <a:lnTo>
                      <a:pt x="6" y="38"/>
                    </a:lnTo>
                    <a:lnTo>
                      <a:pt x="8" y="48"/>
                    </a:lnTo>
                    <a:lnTo>
                      <a:pt x="10" y="58"/>
                    </a:lnTo>
                    <a:lnTo>
                      <a:pt x="11" y="70"/>
                    </a:lnTo>
                    <a:lnTo>
                      <a:pt x="13" y="78"/>
                    </a:lnTo>
                    <a:lnTo>
                      <a:pt x="15" y="88"/>
                    </a:lnTo>
                    <a:lnTo>
                      <a:pt x="16" y="98"/>
                    </a:lnTo>
                    <a:lnTo>
                      <a:pt x="18" y="108"/>
                    </a:lnTo>
                    <a:lnTo>
                      <a:pt x="20" y="118"/>
                    </a:lnTo>
                    <a:lnTo>
                      <a:pt x="21" y="128"/>
                    </a:lnTo>
                    <a:lnTo>
                      <a:pt x="23" y="138"/>
                    </a:lnTo>
                    <a:lnTo>
                      <a:pt x="23" y="148"/>
                    </a:lnTo>
                    <a:lnTo>
                      <a:pt x="25" y="158"/>
                    </a:lnTo>
                    <a:lnTo>
                      <a:pt x="26" y="168"/>
                    </a:lnTo>
                    <a:lnTo>
                      <a:pt x="28" y="178"/>
                    </a:lnTo>
                    <a:lnTo>
                      <a:pt x="30" y="188"/>
                    </a:lnTo>
                    <a:lnTo>
                      <a:pt x="30" y="198"/>
                    </a:lnTo>
                    <a:lnTo>
                      <a:pt x="31" y="208"/>
                    </a:lnTo>
                    <a:lnTo>
                      <a:pt x="33" y="218"/>
                    </a:lnTo>
                    <a:lnTo>
                      <a:pt x="35" y="228"/>
                    </a:lnTo>
                    <a:lnTo>
                      <a:pt x="36" y="238"/>
                    </a:lnTo>
                    <a:lnTo>
                      <a:pt x="38" y="248"/>
                    </a:lnTo>
                    <a:lnTo>
                      <a:pt x="40" y="258"/>
                    </a:lnTo>
                    <a:lnTo>
                      <a:pt x="40" y="268"/>
                    </a:lnTo>
                    <a:lnTo>
                      <a:pt x="41" y="278"/>
                    </a:lnTo>
                    <a:lnTo>
                      <a:pt x="43" y="288"/>
                    </a:lnTo>
                    <a:lnTo>
                      <a:pt x="45" y="298"/>
                    </a:lnTo>
                    <a:lnTo>
                      <a:pt x="46" y="308"/>
                    </a:lnTo>
                    <a:lnTo>
                      <a:pt x="46" y="318"/>
                    </a:lnTo>
                    <a:lnTo>
                      <a:pt x="48" y="328"/>
                    </a:lnTo>
                    <a:lnTo>
                      <a:pt x="50" y="338"/>
                    </a:lnTo>
                    <a:lnTo>
                      <a:pt x="51" y="349"/>
                    </a:lnTo>
                    <a:lnTo>
                      <a:pt x="51" y="359"/>
                    </a:lnTo>
                    <a:lnTo>
                      <a:pt x="53" y="368"/>
                    </a:lnTo>
                    <a:lnTo>
                      <a:pt x="55" y="378"/>
                    </a:lnTo>
                    <a:lnTo>
                      <a:pt x="56" y="388"/>
                    </a:lnTo>
                    <a:lnTo>
                      <a:pt x="56" y="399"/>
                    </a:lnTo>
                    <a:lnTo>
                      <a:pt x="58" y="409"/>
                    </a:lnTo>
                    <a:lnTo>
                      <a:pt x="60" y="419"/>
                    </a:lnTo>
                    <a:lnTo>
                      <a:pt x="60" y="428"/>
                    </a:lnTo>
                    <a:lnTo>
                      <a:pt x="61" y="439"/>
                    </a:lnTo>
                    <a:lnTo>
                      <a:pt x="63" y="449"/>
                    </a:lnTo>
                    <a:lnTo>
                      <a:pt x="63" y="459"/>
                    </a:lnTo>
                    <a:lnTo>
                      <a:pt x="65" y="469"/>
                    </a:lnTo>
                    <a:lnTo>
                      <a:pt x="66" y="479"/>
                    </a:lnTo>
                    <a:lnTo>
                      <a:pt x="66" y="489"/>
                    </a:lnTo>
                    <a:lnTo>
                      <a:pt x="68" y="499"/>
                    </a:lnTo>
                    <a:lnTo>
                      <a:pt x="70" y="509"/>
                    </a:lnTo>
                    <a:lnTo>
                      <a:pt x="70" y="519"/>
                    </a:lnTo>
                    <a:lnTo>
                      <a:pt x="71" y="531"/>
                    </a:lnTo>
                    <a:lnTo>
                      <a:pt x="71" y="541"/>
                    </a:lnTo>
                    <a:lnTo>
                      <a:pt x="73" y="549"/>
                    </a:lnTo>
                    <a:lnTo>
                      <a:pt x="75" y="559"/>
                    </a:lnTo>
                    <a:lnTo>
                      <a:pt x="75" y="571"/>
                    </a:lnTo>
                    <a:lnTo>
                      <a:pt x="76" y="581"/>
                    </a:lnTo>
                    <a:lnTo>
                      <a:pt x="76" y="591"/>
                    </a:lnTo>
                    <a:lnTo>
                      <a:pt x="78" y="601"/>
                    </a:lnTo>
                    <a:lnTo>
                      <a:pt x="78" y="610"/>
                    </a:lnTo>
                    <a:lnTo>
                      <a:pt x="80" y="620"/>
                    </a:lnTo>
                    <a:lnTo>
                      <a:pt x="80" y="630"/>
                    </a:lnTo>
                    <a:lnTo>
                      <a:pt x="81" y="642"/>
                    </a:lnTo>
                    <a:lnTo>
                      <a:pt x="81" y="652"/>
                    </a:lnTo>
                    <a:lnTo>
                      <a:pt x="81" y="660"/>
                    </a:lnTo>
                    <a:lnTo>
                      <a:pt x="81" y="670"/>
                    </a:lnTo>
                    <a:lnTo>
                      <a:pt x="83" y="682"/>
                    </a:lnTo>
                    <a:lnTo>
                      <a:pt x="83" y="692"/>
                    </a:lnTo>
                    <a:lnTo>
                      <a:pt x="85" y="702"/>
                    </a:lnTo>
                    <a:lnTo>
                      <a:pt x="85" y="714"/>
                    </a:lnTo>
                    <a:lnTo>
                      <a:pt x="86" y="722"/>
                    </a:lnTo>
                    <a:lnTo>
                      <a:pt x="86" y="732"/>
                    </a:lnTo>
                    <a:lnTo>
                      <a:pt x="86" y="744"/>
                    </a:lnTo>
                    <a:lnTo>
                      <a:pt x="88" y="754"/>
                    </a:lnTo>
                    <a:lnTo>
                      <a:pt x="88" y="763"/>
                    </a:lnTo>
                    <a:lnTo>
                      <a:pt x="90" y="775"/>
                    </a:lnTo>
                    <a:lnTo>
                      <a:pt x="90" y="783"/>
                    </a:lnTo>
                    <a:lnTo>
                      <a:pt x="90" y="793"/>
                    </a:lnTo>
                    <a:lnTo>
                      <a:pt x="91" y="803"/>
                    </a:lnTo>
                    <a:lnTo>
                      <a:pt x="91" y="815"/>
                    </a:lnTo>
                    <a:lnTo>
                      <a:pt x="91" y="825"/>
                    </a:lnTo>
                    <a:lnTo>
                      <a:pt x="93" y="835"/>
                    </a:lnTo>
                    <a:lnTo>
                      <a:pt x="93" y="845"/>
                    </a:lnTo>
                    <a:lnTo>
                      <a:pt x="93" y="855"/>
                    </a:lnTo>
                    <a:lnTo>
                      <a:pt x="95" y="865"/>
                    </a:lnTo>
                    <a:lnTo>
                      <a:pt x="95" y="877"/>
                    </a:lnTo>
                    <a:lnTo>
                      <a:pt x="95" y="887"/>
                    </a:lnTo>
                    <a:lnTo>
                      <a:pt x="96" y="895"/>
                    </a:lnTo>
                    <a:lnTo>
                      <a:pt x="96" y="906"/>
                    </a:lnTo>
                    <a:lnTo>
                      <a:pt x="96" y="916"/>
                    </a:lnTo>
                    <a:lnTo>
                      <a:pt x="96" y="926"/>
                    </a:lnTo>
                    <a:lnTo>
                      <a:pt x="98" y="938"/>
                    </a:lnTo>
                    <a:lnTo>
                      <a:pt x="98" y="948"/>
                    </a:lnTo>
                    <a:lnTo>
                      <a:pt x="98" y="958"/>
                    </a:lnTo>
                    <a:lnTo>
                      <a:pt x="98" y="968"/>
                    </a:lnTo>
                    <a:lnTo>
                      <a:pt x="98" y="978"/>
                    </a:lnTo>
                    <a:lnTo>
                      <a:pt x="100" y="990"/>
                    </a:lnTo>
                    <a:lnTo>
                      <a:pt x="100" y="100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148" name="Freeform 147"/>
              <p:cNvSpPr>
                <a:spLocks/>
              </p:cNvSpPr>
              <p:nvPr/>
            </p:nvSpPr>
            <p:spPr bwMode="auto">
              <a:xfrm>
                <a:off x="4697095" y="2745740"/>
                <a:ext cx="28575" cy="591185"/>
              </a:xfrm>
              <a:custGeom>
                <a:avLst/>
                <a:gdLst>
                  <a:gd name="T0" fmla="*/ 47 w 50"/>
                  <a:gd name="T1" fmla="*/ 10 h 1041"/>
                  <a:gd name="T2" fmla="*/ 47 w 50"/>
                  <a:gd name="T3" fmla="*/ 30 h 1041"/>
                  <a:gd name="T4" fmla="*/ 48 w 50"/>
                  <a:gd name="T5" fmla="*/ 51 h 1041"/>
                  <a:gd name="T6" fmla="*/ 48 w 50"/>
                  <a:gd name="T7" fmla="*/ 71 h 1041"/>
                  <a:gd name="T8" fmla="*/ 48 w 50"/>
                  <a:gd name="T9" fmla="*/ 91 h 1041"/>
                  <a:gd name="T10" fmla="*/ 48 w 50"/>
                  <a:gd name="T11" fmla="*/ 113 h 1041"/>
                  <a:gd name="T12" fmla="*/ 48 w 50"/>
                  <a:gd name="T13" fmla="*/ 133 h 1041"/>
                  <a:gd name="T14" fmla="*/ 50 w 50"/>
                  <a:gd name="T15" fmla="*/ 154 h 1041"/>
                  <a:gd name="T16" fmla="*/ 50 w 50"/>
                  <a:gd name="T17" fmla="*/ 176 h 1041"/>
                  <a:gd name="T18" fmla="*/ 50 w 50"/>
                  <a:gd name="T19" fmla="*/ 196 h 1041"/>
                  <a:gd name="T20" fmla="*/ 50 w 50"/>
                  <a:gd name="T21" fmla="*/ 216 h 1041"/>
                  <a:gd name="T22" fmla="*/ 50 w 50"/>
                  <a:gd name="T23" fmla="*/ 237 h 1041"/>
                  <a:gd name="T24" fmla="*/ 50 w 50"/>
                  <a:gd name="T25" fmla="*/ 257 h 1041"/>
                  <a:gd name="T26" fmla="*/ 48 w 50"/>
                  <a:gd name="T27" fmla="*/ 279 h 1041"/>
                  <a:gd name="T28" fmla="*/ 48 w 50"/>
                  <a:gd name="T29" fmla="*/ 301 h 1041"/>
                  <a:gd name="T30" fmla="*/ 48 w 50"/>
                  <a:gd name="T31" fmla="*/ 321 h 1041"/>
                  <a:gd name="T32" fmla="*/ 48 w 50"/>
                  <a:gd name="T33" fmla="*/ 342 h 1041"/>
                  <a:gd name="T34" fmla="*/ 48 w 50"/>
                  <a:gd name="T35" fmla="*/ 364 h 1041"/>
                  <a:gd name="T36" fmla="*/ 47 w 50"/>
                  <a:gd name="T37" fmla="*/ 382 h 1041"/>
                  <a:gd name="T38" fmla="*/ 47 w 50"/>
                  <a:gd name="T39" fmla="*/ 404 h 1041"/>
                  <a:gd name="T40" fmla="*/ 45 w 50"/>
                  <a:gd name="T41" fmla="*/ 424 h 1041"/>
                  <a:gd name="T42" fmla="*/ 45 w 50"/>
                  <a:gd name="T43" fmla="*/ 445 h 1041"/>
                  <a:gd name="T44" fmla="*/ 45 w 50"/>
                  <a:gd name="T45" fmla="*/ 467 h 1041"/>
                  <a:gd name="T46" fmla="*/ 43 w 50"/>
                  <a:gd name="T47" fmla="*/ 487 h 1041"/>
                  <a:gd name="T48" fmla="*/ 43 w 50"/>
                  <a:gd name="T49" fmla="*/ 508 h 1041"/>
                  <a:gd name="T50" fmla="*/ 42 w 50"/>
                  <a:gd name="T51" fmla="*/ 530 h 1041"/>
                  <a:gd name="T52" fmla="*/ 40 w 50"/>
                  <a:gd name="T53" fmla="*/ 550 h 1041"/>
                  <a:gd name="T54" fmla="*/ 40 w 50"/>
                  <a:gd name="T55" fmla="*/ 572 h 1041"/>
                  <a:gd name="T56" fmla="*/ 38 w 50"/>
                  <a:gd name="T57" fmla="*/ 593 h 1041"/>
                  <a:gd name="T58" fmla="*/ 37 w 50"/>
                  <a:gd name="T59" fmla="*/ 613 h 1041"/>
                  <a:gd name="T60" fmla="*/ 35 w 50"/>
                  <a:gd name="T61" fmla="*/ 636 h 1041"/>
                  <a:gd name="T62" fmla="*/ 35 w 50"/>
                  <a:gd name="T63" fmla="*/ 658 h 1041"/>
                  <a:gd name="T64" fmla="*/ 33 w 50"/>
                  <a:gd name="T65" fmla="*/ 678 h 1041"/>
                  <a:gd name="T66" fmla="*/ 32 w 50"/>
                  <a:gd name="T67" fmla="*/ 700 h 1041"/>
                  <a:gd name="T68" fmla="*/ 30 w 50"/>
                  <a:gd name="T69" fmla="*/ 720 h 1041"/>
                  <a:gd name="T70" fmla="*/ 28 w 50"/>
                  <a:gd name="T71" fmla="*/ 741 h 1041"/>
                  <a:gd name="T72" fmla="*/ 28 w 50"/>
                  <a:gd name="T73" fmla="*/ 763 h 1041"/>
                  <a:gd name="T74" fmla="*/ 27 w 50"/>
                  <a:gd name="T75" fmla="*/ 783 h 1041"/>
                  <a:gd name="T76" fmla="*/ 25 w 50"/>
                  <a:gd name="T77" fmla="*/ 804 h 1041"/>
                  <a:gd name="T78" fmla="*/ 23 w 50"/>
                  <a:gd name="T79" fmla="*/ 828 h 1041"/>
                  <a:gd name="T80" fmla="*/ 20 w 50"/>
                  <a:gd name="T81" fmla="*/ 848 h 1041"/>
                  <a:gd name="T82" fmla="*/ 18 w 50"/>
                  <a:gd name="T83" fmla="*/ 869 h 1041"/>
                  <a:gd name="T84" fmla="*/ 17 w 50"/>
                  <a:gd name="T85" fmla="*/ 891 h 1041"/>
                  <a:gd name="T86" fmla="*/ 15 w 50"/>
                  <a:gd name="T87" fmla="*/ 911 h 1041"/>
                  <a:gd name="T88" fmla="*/ 12 w 50"/>
                  <a:gd name="T89" fmla="*/ 934 h 1041"/>
                  <a:gd name="T90" fmla="*/ 10 w 50"/>
                  <a:gd name="T91" fmla="*/ 954 h 1041"/>
                  <a:gd name="T92" fmla="*/ 7 w 50"/>
                  <a:gd name="T93" fmla="*/ 976 h 1041"/>
                  <a:gd name="T94" fmla="*/ 5 w 50"/>
                  <a:gd name="T95" fmla="*/ 997 h 1041"/>
                  <a:gd name="T96" fmla="*/ 2 w 50"/>
                  <a:gd name="T97" fmla="*/ 1019 h 1041"/>
                  <a:gd name="T98" fmla="*/ 0 w 50"/>
                  <a:gd name="T99" fmla="*/ 1041 h 10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50" h="1041">
                    <a:moveTo>
                      <a:pt x="47" y="0"/>
                    </a:moveTo>
                    <a:lnTo>
                      <a:pt x="47" y="10"/>
                    </a:lnTo>
                    <a:lnTo>
                      <a:pt x="47" y="20"/>
                    </a:lnTo>
                    <a:lnTo>
                      <a:pt x="47" y="30"/>
                    </a:lnTo>
                    <a:lnTo>
                      <a:pt x="47" y="41"/>
                    </a:lnTo>
                    <a:lnTo>
                      <a:pt x="48" y="51"/>
                    </a:lnTo>
                    <a:lnTo>
                      <a:pt x="48" y="61"/>
                    </a:lnTo>
                    <a:lnTo>
                      <a:pt x="48" y="71"/>
                    </a:lnTo>
                    <a:lnTo>
                      <a:pt x="48" y="81"/>
                    </a:lnTo>
                    <a:lnTo>
                      <a:pt x="48" y="91"/>
                    </a:lnTo>
                    <a:lnTo>
                      <a:pt x="48" y="103"/>
                    </a:lnTo>
                    <a:lnTo>
                      <a:pt x="48" y="113"/>
                    </a:lnTo>
                    <a:lnTo>
                      <a:pt x="48" y="124"/>
                    </a:lnTo>
                    <a:lnTo>
                      <a:pt x="48" y="133"/>
                    </a:lnTo>
                    <a:lnTo>
                      <a:pt x="48" y="143"/>
                    </a:lnTo>
                    <a:lnTo>
                      <a:pt x="50" y="154"/>
                    </a:lnTo>
                    <a:lnTo>
                      <a:pt x="50" y="164"/>
                    </a:lnTo>
                    <a:lnTo>
                      <a:pt x="50" y="176"/>
                    </a:lnTo>
                    <a:lnTo>
                      <a:pt x="50" y="186"/>
                    </a:lnTo>
                    <a:lnTo>
                      <a:pt x="50" y="196"/>
                    </a:lnTo>
                    <a:lnTo>
                      <a:pt x="50" y="206"/>
                    </a:lnTo>
                    <a:lnTo>
                      <a:pt x="50" y="216"/>
                    </a:lnTo>
                    <a:lnTo>
                      <a:pt x="50" y="227"/>
                    </a:lnTo>
                    <a:lnTo>
                      <a:pt x="50" y="237"/>
                    </a:lnTo>
                    <a:lnTo>
                      <a:pt x="50" y="247"/>
                    </a:lnTo>
                    <a:lnTo>
                      <a:pt x="50" y="257"/>
                    </a:lnTo>
                    <a:lnTo>
                      <a:pt x="48" y="269"/>
                    </a:lnTo>
                    <a:lnTo>
                      <a:pt x="48" y="279"/>
                    </a:lnTo>
                    <a:lnTo>
                      <a:pt x="48" y="289"/>
                    </a:lnTo>
                    <a:lnTo>
                      <a:pt x="48" y="301"/>
                    </a:lnTo>
                    <a:lnTo>
                      <a:pt x="48" y="309"/>
                    </a:lnTo>
                    <a:lnTo>
                      <a:pt x="48" y="321"/>
                    </a:lnTo>
                    <a:lnTo>
                      <a:pt x="48" y="331"/>
                    </a:lnTo>
                    <a:lnTo>
                      <a:pt x="48" y="342"/>
                    </a:lnTo>
                    <a:lnTo>
                      <a:pt x="48" y="352"/>
                    </a:lnTo>
                    <a:lnTo>
                      <a:pt x="48" y="364"/>
                    </a:lnTo>
                    <a:lnTo>
                      <a:pt x="47" y="372"/>
                    </a:lnTo>
                    <a:lnTo>
                      <a:pt x="47" y="382"/>
                    </a:lnTo>
                    <a:lnTo>
                      <a:pt x="47" y="394"/>
                    </a:lnTo>
                    <a:lnTo>
                      <a:pt x="47" y="404"/>
                    </a:lnTo>
                    <a:lnTo>
                      <a:pt x="47" y="415"/>
                    </a:lnTo>
                    <a:lnTo>
                      <a:pt x="45" y="424"/>
                    </a:lnTo>
                    <a:lnTo>
                      <a:pt x="45" y="435"/>
                    </a:lnTo>
                    <a:lnTo>
                      <a:pt x="45" y="445"/>
                    </a:lnTo>
                    <a:lnTo>
                      <a:pt x="45" y="457"/>
                    </a:lnTo>
                    <a:lnTo>
                      <a:pt x="45" y="467"/>
                    </a:lnTo>
                    <a:lnTo>
                      <a:pt x="43" y="479"/>
                    </a:lnTo>
                    <a:lnTo>
                      <a:pt x="43" y="487"/>
                    </a:lnTo>
                    <a:lnTo>
                      <a:pt x="43" y="498"/>
                    </a:lnTo>
                    <a:lnTo>
                      <a:pt x="43" y="508"/>
                    </a:lnTo>
                    <a:lnTo>
                      <a:pt x="42" y="520"/>
                    </a:lnTo>
                    <a:lnTo>
                      <a:pt x="42" y="530"/>
                    </a:lnTo>
                    <a:lnTo>
                      <a:pt x="42" y="540"/>
                    </a:lnTo>
                    <a:lnTo>
                      <a:pt x="40" y="550"/>
                    </a:lnTo>
                    <a:lnTo>
                      <a:pt x="40" y="562"/>
                    </a:lnTo>
                    <a:lnTo>
                      <a:pt x="40" y="572"/>
                    </a:lnTo>
                    <a:lnTo>
                      <a:pt x="38" y="583"/>
                    </a:lnTo>
                    <a:lnTo>
                      <a:pt x="38" y="593"/>
                    </a:lnTo>
                    <a:lnTo>
                      <a:pt x="38" y="603"/>
                    </a:lnTo>
                    <a:lnTo>
                      <a:pt x="37" y="613"/>
                    </a:lnTo>
                    <a:lnTo>
                      <a:pt x="37" y="625"/>
                    </a:lnTo>
                    <a:lnTo>
                      <a:pt x="35" y="636"/>
                    </a:lnTo>
                    <a:lnTo>
                      <a:pt x="35" y="646"/>
                    </a:lnTo>
                    <a:lnTo>
                      <a:pt x="35" y="658"/>
                    </a:lnTo>
                    <a:lnTo>
                      <a:pt x="33" y="666"/>
                    </a:lnTo>
                    <a:lnTo>
                      <a:pt x="33" y="678"/>
                    </a:lnTo>
                    <a:lnTo>
                      <a:pt x="32" y="688"/>
                    </a:lnTo>
                    <a:lnTo>
                      <a:pt x="32" y="700"/>
                    </a:lnTo>
                    <a:lnTo>
                      <a:pt x="30" y="710"/>
                    </a:lnTo>
                    <a:lnTo>
                      <a:pt x="30" y="720"/>
                    </a:lnTo>
                    <a:lnTo>
                      <a:pt x="28" y="730"/>
                    </a:lnTo>
                    <a:lnTo>
                      <a:pt x="28" y="741"/>
                    </a:lnTo>
                    <a:lnTo>
                      <a:pt x="28" y="753"/>
                    </a:lnTo>
                    <a:lnTo>
                      <a:pt x="28" y="763"/>
                    </a:lnTo>
                    <a:lnTo>
                      <a:pt x="27" y="774"/>
                    </a:lnTo>
                    <a:lnTo>
                      <a:pt x="27" y="783"/>
                    </a:lnTo>
                    <a:lnTo>
                      <a:pt x="25" y="794"/>
                    </a:lnTo>
                    <a:lnTo>
                      <a:pt x="25" y="804"/>
                    </a:lnTo>
                    <a:lnTo>
                      <a:pt x="23" y="816"/>
                    </a:lnTo>
                    <a:lnTo>
                      <a:pt x="23" y="828"/>
                    </a:lnTo>
                    <a:lnTo>
                      <a:pt x="22" y="836"/>
                    </a:lnTo>
                    <a:lnTo>
                      <a:pt x="20" y="848"/>
                    </a:lnTo>
                    <a:lnTo>
                      <a:pt x="20" y="858"/>
                    </a:lnTo>
                    <a:lnTo>
                      <a:pt x="18" y="869"/>
                    </a:lnTo>
                    <a:lnTo>
                      <a:pt x="18" y="881"/>
                    </a:lnTo>
                    <a:lnTo>
                      <a:pt x="17" y="891"/>
                    </a:lnTo>
                    <a:lnTo>
                      <a:pt x="15" y="901"/>
                    </a:lnTo>
                    <a:lnTo>
                      <a:pt x="15" y="911"/>
                    </a:lnTo>
                    <a:lnTo>
                      <a:pt x="13" y="922"/>
                    </a:lnTo>
                    <a:lnTo>
                      <a:pt x="12" y="934"/>
                    </a:lnTo>
                    <a:lnTo>
                      <a:pt x="12" y="944"/>
                    </a:lnTo>
                    <a:lnTo>
                      <a:pt x="10" y="954"/>
                    </a:lnTo>
                    <a:lnTo>
                      <a:pt x="8" y="964"/>
                    </a:lnTo>
                    <a:lnTo>
                      <a:pt x="7" y="976"/>
                    </a:lnTo>
                    <a:lnTo>
                      <a:pt x="7" y="987"/>
                    </a:lnTo>
                    <a:lnTo>
                      <a:pt x="5" y="997"/>
                    </a:lnTo>
                    <a:lnTo>
                      <a:pt x="3" y="1009"/>
                    </a:lnTo>
                    <a:lnTo>
                      <a:pt x="2" y="1019"/>
                    </a:lnTo>
                    <a:lnTo>
                      <a:pt x="2" y="1029"/>
                    </a:lnTo>
                    <a:lnTo>
                      <a:pt x="0" y="1041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149" name="Freeform 148"/>
              <p:cNvSpPr>
                <a:spLocks/>
              </p:cNvSpPr>
              <p:nvPr/>
            </p:nvSpPr>
            <p:spPr bwMode="auto">
              <a:xfrm>
                <a:off x="4695825" y="3336925"/>
                <a:ext cx="1270" cy="12700"/>
              </a:xfrm>
              <a:custGeom>
                <a:avLst/>
                <a:gdLst>
                  <a:gd name="T0" fmla="*/ 3 w 3"/>
                  <a:gd name="T1" fmla="*/ 0 h 21"/>
                  <a:gd name="T2" fmla="*/ 1 w 3"/>
                  <a:gd name="T3" fmla="*/ 11 h 21"/>
                  <a:gd name="T4" fmla="*/ 0 w 3"/>
                  <a:gd name="T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1">
                    <a:moveTo>
                      <a:pt x="3" y="0"/>
                    </a:moveTo>
                    <a:lnTo>
                      <a:pt x="1" y="11"/>
                    </a:lnTo>
                    <a:lnTo>
                      <a:pt x="0" y="21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cxnSp>
            <p:nvCxnSpPr>
              <p:cNvPr id="150" name="Line 159"/>
              <p:cNvCxnSpPr>
                <a:cxnSpLocks noChangeShapeType="1"/>
              </p:cNvCxnSpPr>
              <p:nvPr/>
            </p:nvCxnSpPr>
            <p:spPr bwMode="auto">
              <a:xfrm>
                <a:off x="4862830" y="2124075"/>
                <a:ext cx="307340" cy="109156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1" name="Line 160"/>
              <p:cNvCxnSpPr>
                <a:cxnSpLocks noChangeShapeType="1"/>
              </p:cNvCxnSpPr>
              <p:nvPr/>
            </p:nvCxnSpPr>
            <p:spPr bwMode="auto">
              <a:xfrm flipV="1">
                <a:off x="4667885" y="2124075"/>
                <a:ext cx="194945" cy="5524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2" name="Line 161"/>
              <p:cNvCxnSpPr>
                <a:cxnSpLocks noChangeShapeType="1"/>
              </p:cNvCxnSpPr>
              <p:nvPr/>
            </p:nvCxnSpPr>
            <p:spPr bwMode="auto">
              <a:xfrm flipV="1">
                <a:off x="4695825" y="3215640"/>
                <a:ext cx="474345" cy="13398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3" name="Line 162"/>
              <p:cNvCxnSpPr>
                <a:cxnSpLocks noChangeShapeType="1"/>
              </p:cNvCxnSpPr>
              <p:nvPr/>
            </p:nvCxnSpPr>
            <p:spPr bwMode="auto">
              <a:xfrm>
                <a:off x="1911350" y="3188335"/>
                <a:ext cx="71755" cy="28067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4" name="Line 163"/>
              <p:cNvCxnSpPr>
                <a:cxnSpLocks noChangeShapeType="1"/>
              </p:cNvCxnSpPr>
              <p:nvPr/>
            </p:nvCxnSpPr>
            <p:spPr bwMode="auto">
              <a:xfrm>
                <a:off x="1869440" y="3199765"/>
                <a:ext cx="73025" cy="28067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5" name="Line 164"/>
              <p:cNvCxnSpPr>
                <a:cxnSpLocks noChangeShapeType="1"/>
              </p:cNvCxnSpPr>
              <p:nvPr/>
            </p:nvCxnSpPr>
            <p:spPr bwMode="auto">
              <a:xfrm flipH="1">
                <a:off x="1869440" y="3188335"/>
                <a:ext cx="41910" cy="1143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6" name="Line 165"/>
              <p:cNvCxnSpPr>
                <a:cxnSpLocks noChangeShapeType="1"/>
              </p:cNvCxnSpPr>
              <p:nvPr/>
            </p:nvCxnSpPr>
            <p:spPr bwMode="auto">
              <a:xfrm flipH="1">
                <a:off x="1942465" y="3469005"/>
                <a:ext cx="40640" cy="1143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7" name="Line 166"/>
              <p:cNvCxnSpPr>
                <a:cxnSpLocks noChangeShapeType="1"/>
              </p:cNvCxnSpPr>
              <p:nvPr/>
            </p:nvCxnSpPr>
            <p:spPr bwMode="auto">
              <a:xfrm>
                <a:off x="1814195" y="2990850"/>
                <a:ext cx="180340" cy="69913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8" name="Line 167"/>
              <p:cNvCxnSpPr>
                <a:cxnSpLocks noChangeShapeType="1"/>
              </p:cNvCxnSpPr>
              <p:nvPr/>
            </p:nvCxnSpPr>
            <p:spPr bwMode="auto">
              <a:xfrm>
                <a:off x="1772920" y="3001010"/>
                <a:ext cx="178435" cy="70040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9" name="Line 168"/>
              <p:cNvCxnSpPr>
                <a:cxnSpLocks noChangeShapeType="1"/>
              </p:cNvCxnSpPr>
              <p:nvPr/>
            </p:nvCxnSpPr>
            <p:spPr bwMode="auto">
              <a:xfrm flipH="1">
                <a:off x="1772920" y="2990850"/>
                <a:ext cx="41275" cy="1016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0" name="Line 169"/>
              <p:cNvCxnSpPr>
                <a:cxnSpLocks noChangeShapeType="1"/>
              </p:cNvCxnSpPr>
              <p:nvPr/>
            </p:nvCxnSpPr>
            <p:spPr bwMode="auto">
              <a:xfrm flipH="1">
                <a:off x="1951355" y="3689985"/>
                <a:ext cx="43180" cy="1143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1" name="Line 170"/>
              <p:cNvCxnSpPr>
                <a:cxnSpLocks noChangeShapeType="1"/>
              </p:cNvCxnSpPr>
              <p:nvPr/>
            </p:nvCxnSpPr>
            <p:spPr bwMode="auto">
              <a:xfrm>
                <a:off x="1749425" y="3007995"/>
                <a:ext cx="180340" cy="70040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62" name="Freeform 161"/>
              <p:cNvSpPr>
                <a:spLocks/>
              </p:cNvSpPr>
              <p:nvPr/>
            </p:nvSpPr>
            <p:spPr bwMode="auto">
              <a:xfrm>
                <a:off x="237490" y="1242060"/>
                <a:ext cx="4478020" cy="2103120"/>
              </a:xfrm>
              <a:custGeom>
                <a:avLst/>
                <a:gdLst>
                  <a:gd name="T0" fmla="*/ 0 w 7892"/>
                  <a:gd name="T1" fmla="*/ 334 h 3707"/>
                  <a:gd name="T2" fmla="*/ 7174 w 7892"/>
                  <a:gd name="T3" fmla="*/ 0 h 3707"/>
                  <a:gd name="T4" fmla="*/ 4528 w 7892"/>
                  <a:gd name="T5" fmla="*/ 1956 h 3707"/>
                  <a:gd name="T6" fmla="*/ 4534 w 7892"/>
                  <a:gd name="T7" fmla="*/ 1954 h 3707"/>
                  <a:gd name="T8" fmla="*/ 7892 w 7892"/>
                  <a:gd name="T9" fmla="*/ 2356 h 3707"/>
                  <a:gd name="T10" fmla="*/ 3009 w 7892"/>
                  <a:gd name="T11" fmla="*/ 3655 h 3707"/>
                  <a:gd name="T12" fmla="*/ 2935 w 7892"/>
                  <a:gd name="T13" fmla="*/ 3673 h 3707"/>
                  <a:gd name="T14" fmla="*/ 2932 w 7892"/>
                  <a:gd name="T15" fmla="*/ 3675 h 3707"/>
                  <a:gd name="T16" fmla="*/ 2859 w 7892"/>
                  <a:gd name="T17" fmla="*/ 3695 h 3707"/>
                  <a:gd name="T18" fmla="*/ 2817 w 7892"/>
                  <a:gd name="T19" fmla="*/ 3707 h 37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892" h="3707">
                    <a:moveTo>
                      <a:pt x="0" y="334"/>
                    </a:moveTo>
                    <a:lnTo>
                      <a:pt x="7174" y="0"/>
                    </a:lnTo>
                    <a:lnTo>
                      <a:pt x="4528" y="1956"/>
                    </a:lnTo>
                    <a:lnTo>
                      <a:pt x="4534" y="1954"/>
                    </a:lnTo>
                    <a:lnTo>
                      <a:pt x="7892" y="2356"/>
                    </a:lnTo>
                    <a:lnTo>
                      <a:pt x="3009" y="3655"/>
                    </a:lnTo>
                    <a:lnTo>
                      <a:pt x="2935" y="3673"/>
                    </a:lnTo>
                    <a:lnTo>
                      <a:pt x="2932" y="3675"/>
                    </a:lnTo>
                    <a:lnTo>
                      <a:pt x="2859" y="3695"/>
                    </a:lnTo>
                    <a:lnTo>
                      <a:pt x="2817" y="3707"/>
                    </a:lnTo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163" name="Freeform 162"/>
              <p:cNvSpPr>
                <a:spLocks/>
              </p:cNvSpPr>
              <p:nvPr/>
            </p:nvSpPr>
            <p:spPr bwMode="auto">
              <a:xfrm>
                <a:off x="238125" y="1238250"/>
                <a:ext cx="4467860" cy="2106930"/>
              </a:xfrm>
              <a:custGeom>
                <a:avLst/>
                <a:gdLst>
                  <a:gd name="T0" fmla="*/ 0 w 7871"/>
                  <a:gd name="T1" fmla="*/ 333 h 3714"/>
                  <a:gd name="T2" fmla="*/ 7158 w 7871"/>
                  <a:gd name="T3" fmla="*/ 0 h 3714"/>
                  <a:gd name="T4" fmla="*/ 4524 w 7871"/>
                  <a:gd name="T5" fmla="*/ 1963 h 3714"/>
                  <a:gd name="T6" fmla="*/ 4530 w 7871"/>
                  <a:gd name="T7" fmla="*/ 1961 h 3714"/>
                  <a:gd name="T8" fmla="*/ 7871 w 7871"/>
                  <a:gd name="T9" fmla="*/ 2373 h 3714"/>
                  <a:gd name="T10" fmla="*/ 3005 w 7871"/>
                  <a:gd name="T11" fmla="*/ 3662 h 3714"/>
                  <a:gd name="T12" fmla="*/ 2931 w 7871"/>
                  <a:gd name="T13" fmla="*/ 3680 h 3714"/>
                  <a:gd name="T14" fmla="*/ 2928 w 7871"/>
                  <a:gd name="T15" fmla="*/ 3682 h 3714"/>
                  <a:gd name="T16" fmla="*/ 2855 w 7871"/>
                  <a:gd name="T17" fmla="*/ 3702 h 3714"/>
                  <a:gd name="T18" fmla="*/ 2813 w 7871"/>
                  <a:gd name="T19" fmla="*/ 3714 h 37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871" h="3714">
                    <a:moveTo>
                      <a:pt x="0" y="333"/>
                    </a:moveTo>
                    <a:lnTo>
                      <a:pt x="7158" y="0"/>
                    </a:lnTo>
                    <a:lnTo>
                      <a:pt x="4524" y="1963"/>
                    </a:lnTo>
                    <a:lnTo>
                      <a:pt x="4530" y="1961"/>
                    </a:lnTo>
                    <a:lnTo>
                      <a:pt x="7871" y="2373"/>
                    </a:lnTo>
                    <a:lnTo>
                      <a:pt x="3005" y="3662"/>
                    </a:lnTo>
                    <a:lnTo>
                      <a:pt x="2931" y="3680"/>
                    </a:lnTo>
                    <a:lnTo>
                      <a:pt x="2928" y="3682"/>
                    </a:lnTo>
                    <a:lnTo>
                      <a:pt x="2855" y="3702"/>
                    </a:lnTo>
                    <a:lnTo>
                      <a:pt x="2813" y="3714"/>
                    </a:lnTo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164" name="Freeform 163"/>
              <p:cNvSpPr>
                <a:spLocks/>
              </p:cNvSpPr>
              <p:nvPr/>
            </p:nvSpPr>
            <p:spPr bwMode="auto">
              <a:xfrm>
                <a:off x="241935" y="1226820"/>
                <a:ext cx="4436745" cy="2118360"/>
              </a:xfrm>
              <a:custGeom>
                <a:avLst/>
                <a:gdLst>
                  <a:gd name="T0" fmla="*/ 0 w 7818"/>
                  <a:gd name="T1" fmla="*/ 333 h 3734"/>
                  <a:gd name="T2" fmla="*/ 7118 w 7818"/>
                  <a:gd name="T3" fmla="*/ 0 h 3734"/>
                  <a:gd name="T4" fmla="*/ 4519 w 7818"/>
                  <a:gd name="T5" fmla="*/ 1983 h 3734"/>
                  <a:gd name="T6" fmla="*/ 4525 w 7818"/>
                  <a:gd name="T7" fmla="*/ 1981 h 3734"/>
                  <a:gd name="T8" fmla="*/ 7818 w 7818"/>
                  <a:gd name="T9" fmla="*/ 2423 h 3734"/>
                  <a:gd name="T10" fmla="*/ 3001 w 7818"/>
                  <a:gd name="T11" fmla="*/ 3684 h 3734"/>
                  <a:gd name="T12" fmla="*/ 2926 w 7818"/>
                  <a:gd name="T13" fmla="*/ 3702 h 3734"/>
                  <a:gd name="T14" fmla="*/ 2925 w 7818"/>
                  <a:gd name="T15" fmla="*/ 3702 h 3734"/>
                  <a:gd name="T16" fmla="*/ 2850 w 7818"/>
                  <a:gd name="T17" fmla="*/ 3722 h 3734"/>
                  <a:gd name="T18" fmla="*/ 2808 w 7818"/>
                  <a:gd name="T19" fmla="*/ 3734 h 3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818" h="3734">
                    <a:moveTo>
                      <a:pt x="0" y="333"/>
                    </a:moveTo>
                    <a:lnTo>
                      <a:pt x="7118" y="0"/>
                    </a:lnTo>
                    <a:lnTo>
                      <a:pt x="4519" y="1983"/>
                    </a:lnTo>
                    <a:lnTo>
                      <a:pt x="4525" y="1981"/>
                    </a:lnTo>
                    <a:lnTo>
                      <a:pt x="7818" y="2423"/>
                    </a:lnTo>
                    <a:lnTo>
                      <a:pt x="3001" y="3684"/>
                    </a:lnTo>
                    <a:lnTo>
                      <a:pt x="2926" y="3702"/>
                    </a:lnTo>
                    <a:lnTo>
                      <a:pt x="2925" y="3702"/>
                    </a:lnTo>
                    <a:lnTo>
                      <a:pt x="2850" y="3722"/>
                    </a:lnTo>
                    <a:lnTo>
                      <a:pt x="2808" y="3734"/>
                    </a:lnTo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165" name="Freeform 164"/>
              <p:cNvSpPr>
                <a:spLocks/>
              </p:cNvSpPr>
              <p:nvPr/>
            </p:nvSpPr>
            <p:spPr bwMode="auto">
              <a:xfrm>
                <a:off x="247650" y="1204595"/>
                <a:ext cx="4368800" cy="2140585"/>
              </a:xfrm>
              <a:custGeom>
                <a:avLst/>
                <a:gdLst>
                  <a:gd name="T0" fmla="*/ 0 w 7698"/>
                  <a:gd name="T1" fmla="*/ 325 h 3774"/>
                  <a:gd name="T2" fmla="*/ 7032 w 7698"/>
                  <a:gd name="T3" fmla="*/ 0 h 3774"/>
                  <a:gd name="T4" fmla="*/ 4509 w 7698"/>
                  <a:gd name="T5" fmla="*/ 2023 h 3774"/>
                  <a:gd name="T6" fmla="*/ 4515 w 7698"/>
                  <a:gd name="T7" fmla="*/ 2019 h 3774"/>
                  <a:gd name="T8" fmla="*/ 7698 w 7698"/>
                  <a:gd name="T9" fmla="*/ 2528 h 3774"/>
                  <a:gd name="T10" fmla="*/ 2991 w 7698"/>
                  <a:gd name="T11" fmla="*/ 3724 h 3774"/>
                  <a:gd name="T12" fmla="*/ 2916 w 7698"/>
                  <a:gd name="T13" fmla="*/ 3742 h 3774"/>
                  <a:gd name="T14" fmla="*/ 2915 w 7698"/>
                  <a:gd name="T15" fmla="*/ 3742 h 3774"/>
                  <a:gd name="T16" fmla="*/ 2840 w 7698"/>
                  <a:gd name="T17" fmla="*/ 3762 h 3774"/>
                  <a:gd name="T18" fmla="*/ 2798 w 7698"/>
                  <a:gd name="T19" fmla="*/ 3774 h 37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698" h="3774">
                    <a:moveTo>
                      <a:pt x="0" y="325"/>
                    </a:moveTo>
                    <a:lnTo>
                      <a:pt x="7032" y="0"/>
                    </a:lnTo>
                    <a:lnTo>
                      <a:pt x="4509" y="2023"/>
                    </a:lnTo>
                    <a:lnTo>
                      <a:pt x="4515" y="2019"/>
                    </a:lnTo>
                    <a:lnTo>
                      <a:pt x="7698" y="2528"/>
                    </a:lnTo>
                    <a:lnTo>
                      <a:pt x="2991" y="3724"/>
                    </a:lnTo>
                    <a:lnTo>
                      <a:pt x="2916" y="3742"/>
                    </a:lnTo>
                    <a:lnTo>
                      <a:pt x="2915" y="3742"/>
                    </a:lnTo>
                    <a:lnTo>
                      <a:pt x="2840" y="3762"/>
                    </a:lnTo>
                    <a:lnTo>
                      <a:pt x="2798" y="3774"/>
                    </a:lnTo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166" name="Freeform 165"/>
              <p:cNvSpPr>
                <a:spLocks/>
              </p:cNvSpPr>
              <p:nvPr/>
            </p:nvSpPr>
            <p:spPr bwMode="auto">
              <a:xfrm>
                <a:off x="254000" y="1176020"/>
                <a:ext cx="4286250" cy="2169160"/>
              </a:xfrm>
              <a:custGeom>
                <a:avLst/>
                <a:gdLst>
                  <a:gd name="T0" fmla="*/ 0 w 7550"/>
                  <a:gd name="T1" fmla="*/ 317 h 3823"/>
                  <a:gd name="T2" fmla="*/ 6916 w 7550"/>
                  <a:gd name="T3" fmla="*/ 0 h 3823"/>
                  <a:gd name="T4" fmla="*/ 4496 w 7550"/>
                  <a:gd name="T5" fmla="*/ 2072 h 3823"/>
                  <a:gd name="T6" fmla="*/ 4502 w 7550"/>
                  <a:gd name="T7" fmla="*/ 2068 h 3823"/>
                  <a:gd name="T8" fmla="*/ 7550 w 7550"/>
                  <a:gd name="T9" fmla="*/ 2657 h 3823"/>
                  <a:gd name="T10" fmla="*/ 2978 w 7550"/>
                  <a:gd name="T11" fmla="*/ 3774 h 3823"/>
                  <a:gd name="T12" fmla="*/ 2903 w 7550"/>
                  <a:gd name="T13" fmla="*/ 3793 h 3823"/>
                  <a:gd name="T14" fmla="*/ 2902 w 7550"/>
                  <a:gd name="T15" fmla="*/ 3793 h 3823"/>
                  <a:gd name="T16" fmla="*/ 2827 w 7550"/>
                  <a:gd name="T17" fmla="*/ 3811 h 3823"/>
                  <a:gd name="T18" fmla="*/ 2785 w 7550"/>
                  <a:gd name="T19" fmla="*/ 3823 h 3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550" h="3823">
                    <a:moveTo>
                      <a:pt x="0" y="317"/>
                    </a:moveTo>
                    <a:lnTo>
                      <a:pt x="6916" y="0"/>
                    </a:lnTo>
                    <a:lnTo>
                      <a:pt x="4496" y="2072"/>
                    </a:lnTo>
                    <a:lnTo>
                      <a:pt x="4502" y="2068"/>
                    </a:lnTo>
                    <a:lnTo>
                      <a:pt x="7550" y="2657"/>
                    </a:lnTo>
                    <a:lnTo>
                      <a:pt x="2978" y="3774"/>
                    </a:lnTo>
                    <a:lnTo>
                      <a:pt x="2903" y="3793"/>
                    </a:lnTo>
                    <a:lnTo>
                      <a:pt x="2902" y="3793"/>
                    </a:lnTo>
                    <a:lnTo>
                      <a:pt x="2827" y="3811"/>
                    </a:lnTo>
                    <a:lnTo>
                      <a:pt x="2785" y="3823"/>
                    </a:lnTo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167" name="Freeform 166"/>
              <p:cNvSpPr>
                <a:spLocks/>
              </p:cNvSpPr>
              <p:nvPr/>
            </p:nvSpPr>
            <p:spPr bwMode="auto">
              <a:xfrm>
                <a:off x="237490" y="920750"/>
                <a:ext cx="4453890" cy="2424430"/>
              </a:xfrm>
              <a:custGeom>
                <a:avLst/>
                <a:gdLst>
                  <a:gd name="T0" fmla="*/ 0 w 7848"/>
                  <a:gd name="T1" fmla="*/ 326 h 4272"/>
                  <a:gd name="T2" fmla="*/ 6959 w 7848"/>
                  <a:gd name="T3" fmla="*/ 0 h 4272"/>
                  <a:gd name="T4" fmla="*/ 4446 w 7848"/>
                  <a:gd name="T5" fmla="*/ 2218 h 4272"/>
                  <a:gd name="T6" fmla="*/ 4445 w 7848"/>
                  <a:gd name="T7" fmla="*/ 2220 h 4272"/>
                  <a:gd name="T8" fmla="*/ 7848 w 7848"/>
                  <a:gd name="T9" fmla="*/ 2489 h 4272"/>
                  <a:gd name="T10" fmla="*/ 3007 w 7848"/>
                  <a:gd name="T11" fmla="*/ 4208 h 4272"/>
                  <a:gd name="T12" fmla="*/ 2934 w 7848"/>
                  <a:gd name="T13" fmla="*/ 4232 h 4272"/>
                  <a:gd name="T14" fmla="*/ 2930 w 7848"/>
                  <a:gd name="T15" fmla="*/ 4232 h 4272"/>
                  <a:gd name="T16" fmla="*/ 2857 w 7848"/>
                  <a:gd name="T17" fmla="*/ 4257 h 4272"/>
                  <a:gd name="T18" fmla="*/ 2817 w 7848"/>
                  <a:gd name="T19" fmla="*/ 4272 h 4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848" h="4272">
                    <a:moveTo>
                      <a:pt x="0" y="326"/>
                    </a:moveTo>
                    <a:lnTo>
                      <a:pt x="6959" y="0"/>
                    </a:lnTo>
                    <a:lnTo>
                      <a:pt x="4446" y="2218"/>
                    </a:lnTo>
                    <a:lnTo>
                      <a:pt x="4445" y="2220"/>
                    </a:lnTo>
                    <a:lnTo>
                      <a:pt x="7848" y="2489"/>
                    </a:lnTo>
                    <a:lnTo>
                      <a:pt x="3007" y="4208"/>
                    </a:lnTo>
                    <a:lnTo>
                      <a:pt x="2934" y="4232"/>
                    </a:lnTo>
                    <a:lnTo>
                      <a:pt x="2930" y="4232"/>
                    </a:lnTo>
                    <a:lnTo>
                      <a:pt x="2857" y="4257"/>
                    </a:lnTo>
                    <a:lnTo>
                      <a:pt x="2817" y="4272"/>
                    </a:lnTo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168" name="Freeform 167"/>
              <p:cNvSpPr>
                <a:spLocks/>
              </p:cNvSpPr>
              <p:nvPr/>
            </p:nvSpPr>
            <p:spPr bwMode="auto">
              <a:xfrm>
                <a:off x="238125" y="916940"/>
                <a:ext cx="4443095" cy="2428240"/>
              </a:xfrm>
              <a:custGeom>
                <a:avLst/>
                <a:gdLst>
                  <a:gd name="T0" fmla="*/ 0 w 7828"/>
                  <a:gd name="T1" fmla="*/ 324 h 4279"/>
                  <a:gd name="T2" fmla="*/ 6944 w 7828"/>
                  <a:gd name="T3" fmla="*/ 0 h 4279"/>
                  <a:gd name="T4" fmla="*/ 4442 w 7828"/>
                  <a:gd name="T5" fmla="*/ 2225 h 4279"/>
                  <a:gd name="T6" fmla="*/ 4441 w 7828"/>
                  <a:gd name="T7" fmla="*/ 2227 h 4279"/>
                  <a:gd name="T8" fmla="*/ 7828 w 7828"/>
                  <a:gd name="T9" fmla="*/ 2509 h 4279"/>
                  <a:gd name="T10" fmla="*/ 3003 w 7828"/>
                  <a:gd name="T11" fmla="*/ 4215 h 4279"/>
                  <a:gd name="T12" fmla="*/ 2930 w 7828"/>
                  <a:gd name="T13" fmla="*/ 4239 h 4279"/>
                  <a:gd name="T14" fmla="*/ 2926 w 7828"/>
                  <a:gd name="T15" fmla="*/ 4239 h 4279"/>
                  <a:gd name="T16" fmla="*/ 2853 w 7828"/>
                  <a:gd name="T17" fmla="*/ 4264 h 4279"/>
                  <a:gd name="T18" fmla="*/ 2813 w 7828"/>
                  <a:gd name="T19" fmla="*/ 4279 h 4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828" h="4279">
                    <a:moveTo>
                      <a:pt x="0" y="324"/>
                    </a:moveTo>
                    <a:lnTo>
                      <a:pt x="6944" y="0"/>
                    </a:lnTo>
                    <a:lnTo>
                      <a:pt x="4442" y="2225"/>
                    </a:lnTo>
                    <a:lnTo>
                      <a:pt x="4441" y="2227"/>
                    </a:lnTo>
                    <a:lnTo>
                      <a:pt x="7828" y="2509"/>
                    </a:lnTo>
                    <a:lnTo>
                      <a:pt x="3003" y="4215"/>
                    </a:lnTo>
                    <a:lnTo>
                      <a:pt x="2930" y="4239"/>
                    </a:lnTo>
                    <a:lnTo>
                      <a:pt x="2926" y="4239"/>
                    </a:lnTo>
                    <a:lnTo>
                      <a:pt x="2853" y="4264"/>
                    </a:lnTo>
                    <a:lnTo>
                      <a:pt x="2813" y="4279"/>
                    </a:lnTo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169" name="Freeform 168"/>
              <p:cNvSpPr>
                <a:spLocks/>
              </p:cNvSpPr>
              <p:nvPr/>
            </p:nvSpPr>
            <p:spPr bwMode="auto">
              <a:xfrm>
                <a:off x="254000" y="850265"/>
                <a:ext cx="4269105" cy="2493645"/>
              </a:xfrm>
              <a:custGeom>
                <a:avLst/>
                <a:gdLst>
                  <a:gd name="T0" fmla="*/ 0 w 7521"/>
                  <a:gd name="T1" fmla="*/ 309 h 4395"/>
                  <a:gd name="T2" fmla="*/ 6678 w 7521"/>
                  <a:gd name="T3" fmla="*/ 0 h 4395"/>
                  <a:gd name="T4" fmla="*/ 4416 w 7521"/>
                  <a:gd name="T5" fmla="*/ 2343 h 4395"/>
                  <a:gd name="T6" fmla="*/ 4413 w 7521"/>
                  <a:gd name="T7" fmla="*/ 2346 h 4395"/>
                  <a:gd name="T8" fmla="*/ 7521 w 7521"/>
                  <a:gd name="T9" fmla="*/ 2835 h 4395"/>
                  <a:gd name="T10" fmla="*/ 2975 w 7521"/>
                  <a:gd name="T11" fmla="*/ 4337 h 4395"/>
                  <a:gd name="T12" fmla="*/ 2902 w 7521"/>
                  <a:gd name="T13" fmla="*/ 4358 h 4395"/>
                  <a:gd name="T14" fmla="*/ 2900 w 7521"/>
                  <a:gd name="T15" fmla="*/ 4358 h 4395"/>
                  <a:gd name="T16" fmla="*/ 2825 w 7521"/>
                  <a:gd name="T17" fmla="*/ 4382 h 4395"/>
                  <a:gd name="T18" fmla="*/ 2785 w 7521"/>
                  <a:gd name="T19" fmla="*/ 4395 h 43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521" h="4395">
                    <a:moveTo>
                      <a:pt x="0" y="309"/>
                    </a:moveTo>
                    <a:lnTo>
                      <a:pt x="6678" y="0"/>
                    </a:lnTo>
                    <a:lnTo>
                      <a:pt x="4416" y="2343"/>
                    </a:lnTo>
                    <a:lnTo>
                      <a:pt x="4413" y="2346"/>
                    </a:lnTo>
                    <a:lnTo>
                      <a:pt x="7521" y="2835"/>
                    </a:lnTo>
                    <a:lnTo>
                      <a:pt x="2975" y="4337"/>
                    </a:lnTo>
                    <a:lnTo>
                      <a:pt x="2902" y="4358"/>
                    </a:lnTo>
                    <a:lnTo>
                      <a:pt x="2900" y="4358"/>
                    </a:lnTo>
                    <a:lnTo>
                      <a:pt x="2825" y="4382"/>
                    </a:lnTo>
                    <a:lnTo>
                      <a:pt x="2785" y="4395"/>
                    </a:lnTo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170" name="Freeform 169"/>
              <p:cNvSpPr>
                <a:spLocks/>
              </p:cNvSpPr>
              <p:nvPr/>
            </p:nvSpPr>
            <p:spPr bwMode="auto">
              <a:xfrm>
                <a:off x="237490" y="1569720"/>
                <a:ext cx="4488180" cy="1775460"/>
              </a:xfrm>
              <a:custGeom>
                <a:avLst/>
                <a:gdLst>
                  <a:gd name="T0" fmla="*/ 0 w 7908"/>
                  <a:gd name="T1" fmla="*/ 344 h 3128"/>
                  <a:gd name="T2" fmla="*/ 7365 w 7908"/>
                  <a:gd name="T3" fmla="*/ 0 h 3128"/>
                  <a:gd name="T4" fmla="*/ 4606 w 7908"/>
                  <a:gd name="T5" fmla="*/ 1679 h 3128"/>
                  <a:gd name="T6" fmla="*/ 4604 w 7908"/>
                  <a:gd name="T7" fmla="*/ 1682 h 3128"/>
                  <a:gd name="T8" fmla="*/ 7908 w 7908"/>
                  <a:gd name="T9" fmla="*/ 2211 h 3128"/>
                  <a:gd name="T10" fmla="*/ 3010 w 7908"/>
                  <a:gd name="T11" fmla="*/ 3088 h 3128"/>
                  <a:gd name="T12" fmla="*/ 2937 w 7908"/>
                  <a:gd name="T13" fmla="*/ 3103 h 3128"/>
                  <a:gd name="T14" fmla="*/ 2935 w 7908"/>
                  <a:gd name="T15" fmla="*/ 3103 h 3128"/>
                  <a:gd name="T16" fmla="*/ 2859 w 7908"/>
                  <a:gd name="T17" fmla="*/ 3119 h 3128"/>
                  <a:gd name="T18" fmla="*/ 2817 w 7908"/>
                  <a:gd name="T19" fmla="*/ 3128 h 3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908" h="3128">
                    <a:moveTo>
                      <a:pt x="0" y="344"/>
                    </a:moveTo>
                    <a:lnTo>
                      <a:pt x="7365" y="0"/>
                    </a:lnTo>
                    <a:lnTo>
                      <a:pt x="4606" y="1679"/>
                    </a:lnTo>
                    <a:lnTo>
                      <a:pt x="4604" y="1682"/>
                    </a:lnTo>
                    <a:lnTo>
                      <a:pt x="7908" y="2211"/>
                    </a:lnTo>
                    <a:lnTo>
                      <a:pt x="3010" y="3088"/>
                    </a:lnTo>
                    <a:lnTo>
                      <a:pt x="2937" y="3103"/>
                    </a:lnTo>
                    <a:lnTo>
                      <a:pt x="2935" y="3103"/>
                    </a:lnTo>
                    <a:lnTo>
                      <a:pt x="2859" y="3119"/>
                    </a:lnTo>
                    <a:lnTo>
                      <a:pt x="2817" y="3128"/>
                    </a:lnTo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171" name="Freeform 170"/>
              <p:cNvSpPr>
                <a:spLocks/>
              </p:cNvSpPr>
              <p:nvPr/>
            </p:nvSpPr>
            <p:spPr bwMode="auto">
              <a:xfrm>
                <a:off x="238125" y="1566545"/>
                <a:ext cx="4476115" cy="1778635"/>
              </a:xfrm>
              <a:custGeom>
                <a:avLst/>
                <a:gdLst>
                  <a:gd name="T0" fmla="*/ 0 w 7886"/>
                  <a:gd name="T1" fmla="*/ 343 h 3135"/>
                  <a:gd name="T2" fmla="*/ 7351 w 7886"/>
                  <a:gd name="T3" fmla="*/ 0 h 3135"/>
                  <a:gd name="T4" fmla="*/ 4602 w 7886"/>
                  <a:gd name="T5" fmla="*/ 1686 h 3135"/>
                  <a:gd name="T6" fmla="*/ 4600 w 7886"/>
                  <a:gd name="T7" fmla="*/ 1688 h 3135"/>
                  <a:gd name="T8" fmla="*/ 7886 w 7886"/>
                  <a:gd name="T9" fmla="*/ 2228 h 3135"/>
                  <a:gd name="T10" fmla="*/ 3006 w 7886"/>
                  <a:gd name="T11" fmla="*/ 3095 h 3135"/>
                  <a:gd name="T12" fmla="*/ 2933 w 7886"/>
                  <a:gd name="T13" fmla="*/ 3110 h 3135"/>
                  <a:gd name="T14" fmla="*/ 2931 w 7886"/>
                  <a:gd name="T15" fmla="*/ 3111 h 3135"/>
                  <a:gd name="T16" fmla="*/ 2855 w 7886"/>
                  <a:gd name="T17" fmla="*/ 3126 h 3135"/>
                  <a:gd name="T18" fmla="*/ 2813 w 7886"/>
                  <a:gd name="T19" fmla="*/ 3135 h 3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886" h="3135">
                    <a:moveTo>
                      <a:pt x="0" y="343"/>
                    </a:moveTo>
                    <a:lnTo>
                      <a:pt x="7351" y="0"/>
                    </a:lnTo>
                    <a:lnTo>
                      <a:pt x="4602" y="1686"/>
                    </a:lnTo>
                    <a:lnTo>
                      <a:pt x="4600" y="1688"/>
                    </a:lnTo>
                    <a:lnTo>
                      <a:pt x="7886" y="2228"/>
                    </a:lnTo>
                    <a:lnTo>
                      <a:pt x="3006" y="3095"/>
                    </a:lnTo>
                    <a:lnTo>
                      <a:pt x="2933" y="3110"/>
                    </a:lnTo>
                    <a:lnTo>
                      <a:pt x="2931" y="3111"/>
                    </a:lnTo>
                    <a:lnTo>
                      <a:pt x="2855" y="3126"/>
                    </a:lnTo>
                    <a:lnTo>
                      <a:pt x="2813" y="3135"/>
                    </a:lnTo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172" name="Freeform 171"/>
              <p:cNvSpPr>
                <a:spLocks/>
              </p:cNvSpPr>
              <p:nvPr/>
            </p:nvSpPr>
            <p:spPr bwMode="auto">
              <a:xfrm>
                <a:off x="241935" y="1556385"/>
                <a:ext cx="4445000" cy="1788795"/>
              </a:xfrm>
              <a:custGeom>
                <a:avLst/>
                <a:gdLst>
                  <a:gd name="T0" fmla="*/ 0 w 7831"/>
                  <a:gd name="T1" fmla="*/ 342 h 3153"/>
                  <a:gd name="T2" fmla="*/ 7314 w 7831"/>
                  <a:gd name="T3" fmla="*/ 0 h 3153"/>
                  <a:gd name="T4" fmla="*/ 4597 w 7831"/>
                  <a:gd name="T5" fmla="*/ 1704 h 3153"/>
                  <a:gd name="T6" fmla="*/ 4595 w 7831"/>
                  <a:gd name="T7" fmla="*/ 1706 h 3153"/>
                  <a:gd name="T8" fmla="*/ 7831 w 7831"/>
                  <a:gd name="T9" fmla="*/ 2270 h 3153"/>
                  <a:gd name="T10" fmla="*/ 3001 w 7831"/>
                  <a:gd name="T11" fmla="*/ 3113 h 3153"/>
                  <a:gd name="T12" fmla="*/ 2928 w 7831"/>
                  <a:gd name="T13" fmla="*/ 3129 h 3153"/>
                  <a:gd name="T14" fmla="*/ 2926 w 7831"/>
                  <a:gd name="T15" fmla="*/ 3129 h 3153"/>
                  <a:gd name="T16" fmla="*/ 2850 w 7831"/>
                  <a:gd name="T17" fmla="*/ 3144 h 3153"/>
                  <a:gd name="T18" fmla="*/ 2808 w 7831"/>
                  <a:gd name="T19" fmla="*/ 3153 h 3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831" h="3153">
                    <a:moveTo>
                      <a:pt x="0" y="342"/>
                    </a:moveTo>
                    <a:lnTo>
                      <a:pt x="7314" y="0"/>
                    </a:lnTo>
                    <a:lnTo>
                      <a:pt x="4597" y="1704"/>
                    </a:lnTo>
                    <a:lnTo>
                      <a:pt x="4595" y="1706"/>
                    </a:lnTo>
                    <a:lnTo>
                      <a:pt x="7831" y="2270"/>
                    </a:lnTo>
                    <a:lnTo>
                      <a:pt x="3001" y="3113"/>
                    </a:lnTo>
                    <a:lnTo>
                      <a:pt x="2928" y="3129"/>
                    </a:lnTo>
                    <a:lnTo>
                      <a:pt x="2926" y="3129"/>
                    </a:lnTo>
                    <a:lnTo>
                      <a:pt x="2850" y="3144"/>
                    </a:lnTo>
                    <a:lnTo>
                      <a:pt x="2808" y="3153"/>
                    </a:lnTo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173" name="Freeform 172"/>
              <p:cNvSpPr>
                <a:spLocks/>
              </p:cNvSpPr>
              <p:nvPr/>
            </p:nvSpPr>
            <p:spPr bwMode="auto">
              <a:xfrm>
                <a:off x="247650" y="1536065"/>
                <a:ext cx="4374515" cy="1809115"/>
              </a:xfrm>
              <a:custGeom>
                <a:avLst/>
                <a:gdLst>
                  <a:gd name="T0" fmla="*/ 0 w 7708"/>
                  <a:gd name="T1" fmla="*/ 334 h 3190"/>
                  <a:gd name="T2" fmla="*/ 7233 w 7708"/>
                  <a:gd name="T3" fmla="*/ 0 h 3190"/>
                  <a:gd name="T4" fmla="*/ 4587 w 7708"/>
                  <a:gd name="T5" fmla="*/ 1741 h 3190"/>
                  <a:gd name="T6" fmla="*/ 4585 w 7708"/>
                  <a:gd name="T7" fmla="*/ 1743 h 3190"/>
                  <a:gd name="T8" fmla="*/ 7708 w 7708"/>
                  <a:gd name="T9" fmla="*/ 2358 h 3190"/>
                  <a:gd name="T10" fmla="*/ 2993 w 7708"/>
                  <a:gd name="T11" fmla="*/ 3151 h 3190"/>
                  <a:gd name="T12" fmla="*/ 2918 w 7708"/>
                  <a:gd name="T13" fmla="*/ 3166 h 3190"/>
                  <a:gd name="T14" fmla="*/ 2916 w 7708"/>
                  <a:gd name="T15" fmla="*/ 3166 h 3190"/>
                  <a:gd name="T16" fmla="*/ 2840 w 7708"/>
                  <a:gd name="T17" fmla="*/ 3181 h 3190"/>
                  <a:gd name="T18" fmla="*/ 2798 w 7708"/>
                  <a:gd name="T19" fmla="*/ 3190 h 3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708" h="3190">
                    <a:moveTo>
                      <a:pt x="0" y="334"/>
                    </a:moveTo>
                    <a:lnTo>
                      <a:pt x="7233" y="0"/>
                    </a:lnTo>
                    <a:lnTo>
                      <a:pt x="4587" y="1741"/>
                    </a:lnTo>
                    <a:lnTo>
                      <a:pt x="4585" y="1743"/>
                    </a:lnTo>
                    <a:lnTo>
                      <a:pt x="7708" y="2358"/>
                    </a:lnTo>
                    <a:lnTo>
                      <a:pt x="2993" y="3151"/>
                    </a:lnTo>
                    <a:lnTo>
                      <a:pt x="2918" y="3166"/>
                    </a:lnTo>
                    <a:lnTo>
                      <a:pt x="2916" y="3166"/>
                    </a:lnTo>
                    <a:lnTo>
                      <a:pt x="2840" y="3181"/>
                    </a:lnTo>
                    <a:lnTo>
                      <a:pt x="2798" y="3190"/>
                    </a:lnTo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174" name="Freeform 173"/>
              <p:cNvSpPr>
                <a:spLocks/>
              </p:cNvSpPr>
              <p:nvPr/>
            </p:nvSpPr>
            <p:spPr bwMode="auto">
              <a:xfrm>
                <a:off x="254000" y="1509395"/>
                <a:ext cx="4288790" cy="1835785"/>
              </a:xfrm>
              <a:custGeom>
                <a:avLst/>
                <a:gdLst>
                  <a:gd name="T0" fmla="*/ 0 w 7555"/>
                  <a:gd name="T1" fmla="*/ 328 h 3235"/>
                  <a:gd name="T2" fmla="*/ 7127 w 7555"/>
                  <a:gd name="T3" fmla="*/ 0 h 3235"/>
                  <a:gd name="T4" fmla="*/ 4574 w 7555"/>
                  <a:gd name="T5" fmla="*/ 1786 h 3235"/>
                  <a:gd name="T6" fmla="*/ 4572 w 7555"/>
                  <a:gd name="T7" fmla="*/ 1788 h 3235"/>
                  <a:gd name="T8" fmla="*/ 7555 w 7555"/>
                  <a:gd name="T9" fmla="*/ 2468 h 3235"/>
                  <a:gd name="T10" fmla="*/ 2980 w 7555"/>
                  <a:gd name="T11" fmla="*/ 3196 h 3235"/>
                  <a:gd name="T12" fmla="*/ 2905 w 7555"/>
                  <a:gd name="T13" fmla="*/ 3211 h 3235"/>
                  <a:gd name="T14" fmla="*/ 2903 w 7555"/>
                  <a:gd name="T15" fmla="*/ 3213 h 3235"/>
                  <a:gd name="T16" fmla="*/ 2827 w 7555"/>
                  <a:gd name="T17" fmla="*/ 3228 h 3235"/>
                  <a:gd name="T18" fmla="*/ 2785 w 7555"/>
                  <a:gd name="T19" fmla="*/ 3235 h 3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555" h="3235">
                    <a:moveTo>
                      <a:pt x="0" y="328"/>
                    </a:moveTo>
                    <a:lnTo>
                      <a:pt x="7127" y="0"/>
                    </a:lnTo>
                    <a:lnTo>
                      <a:pt x="4574" y="1786"/>
                    </a:lnTo>
                    <a:lnTo>
                      <a:pt x="4572" y="1788"/>
                    </a:lnTo>
                    <a:lnTo>
                      <a:pt x="7555" y="2468"/>
                    </a:lnTo>
                    <a:lnTo>
                      <a:pt x="2980" y="3196"/>
                    </a:lnTo>
                    <a:lnTo>
                      <a:pt x="2905" y="3211"/>
                    </a:lnTo>
                    <a:lnTo>
                      <a:pt x="2903" y="3213"/>
                    </a:lnTo>
                    <a:lnTo>
                      <a:pt x="2827" y="3228"/>
                    </a:lnTo>
                    <a:lnTo>
                      <a:pt x="2785" y="3235"/>
                    </a:lnTo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175" name="Freeform 174"/>
              <p:cNvSpPr>
                <a:spLocks/>
              </p:cNvSpPr>
              <p:nvPr/>
            </p:nvSpPr>
            <p:spPr bwMode="auto">
              <a:xfrm>
                <a:off x="3927475" y="344805"/>
                <a:ext cx="297180" cy="673100"/>
              </a:xfrm>
              <a:custGeom>
                <a:avLst/>
                <a:gdLst>
                  <a:gd name="T0" fmla="*/ 7 w 525"/>
                  <a:gd name="T1" fmla="*/ 10 h 1186"/>
                  <a:gd name="T2" fmla="*/ 18 w 525"/>
                  <a:gd name="T3" fmla="*/ 35 h 1186"/>
                  <a:gd name="T4" fmla="*/ 30 w 525"/>
                  <a:gd name="T5" fmla="*/ 60 h 1186"/>
                  <a:gd name="T6" fmla="*/ 40 w 525"/>
                  <a:gd name="T7" fmla="*/ 82 h 1186"/>
                  <a:gd name="T8" fmla="*/ 53 w 525"/>
                  <a:gd name="T9" fmla="*/ 107 h 1186"/>
                  <a:gd name="T10" fmla="*/ 65 w 525"/>
                  <a:gd name="T11" fmla="*/ 130 h 1186"/>
                  <a:gd name="T12" fmla="*/ 77 w 525"/>
                  <a:gd name="T13" fmla="*/ 153 h 1186"/>
                  <a:gd name="T14" fmla="*/ 88 w 525"/>
                  <a:gd name="T15" fmla="*/ 178 h 1186"/>
                  <a:gd name="T16" fmla="*/ 98 w 525"/>
                  <a:gd name="T17" fmla="*/ 202 h 1186"/>
                  <a:gd name="T18" fmla="*/ 110 w 525"/>
                  <a:gd name="T19" fmla="*/ 225 h 1186"/>
                  <a:gd name="T20" fmla="*/ 121 w 525"/>
                  <a:gd name="T21" fmla="*/ 248 h 1186"/>
                  <a:gd name="T22" fmla="*/ 133 w 525"/>
                  <a:gd name="T23" fmla="*/ 273 h 1186"/>
                  <a:gd name="T24" fmla="*/ 145 w 525"/>
                  <a:gd name="T25" fmla="*/ 298 h 1186"/>
                  <a:gd name="T26" fmla="*/ 155 w 525"/>
                  <a:gd name="T27" fmla="*/ 320 h 1186"/>
                  <a:gd name="T28" fmla="*/ 165 w 525"/>
                  <a:gd name="T29" fmla="*/ 345 h 1186"/>
                  <a:gd name="T30" fmla="*/ 176 w 525"/>
                  <a:gd name="T31" fmla="*/ 368 h 1186"/>
                  <a:gd name="T32" fmla="*/ 188 w 525"/>
                  <a:gd name="T33" fmla="*/ 393 h 1186"/>
                  <a:gd name="T34" fmla="*/ 200 w 525"/>
                  <a:gd name="T35" fmla="*/ 416 h 1186"/>
                  <a:gd name="T36" fmla="*/ 211 w 525"/>
                  <a:gd name="T37" fmla="*/ 439 h 1186"/>
                  <a:gd name="T38" fmla="*/ 220 w 525"/>
                  <a:gd name="T39" fmla="*/ 464 h 1186"/>
                  <a:gd name="T40" fmla="*/ 231 w 525"/>
                  <a:gd name="T41" fmla="*/ 488 h 1186"/>
                  <a:gd name="T42" fmla="*/ 243 w 525"/>
                  <a:gd name="T43" fmla="*/ 511 h 1186"/>
                  <a:gd name="T44" fmla="*/ 253 w 525"/>
                  <a:gd name="T45" fmla="*/ 536 h 1186"/>
                  <a:gd name="T46" fmla="*/ 264 w 525"/>
                  <a:gd name="T47" fmla="*/ 559 h 1186"/>
                  <a:gd name="T48" fmla="*/ 274 w 525"/>
                  <a:gd name="T49" fmla="*/ 584 h 1186"/>
                  <a:gd name="T50" fmla="*/ 284 w 525"/>
                  <a:gd name="T51" fmla="*/ 607 h 1186"/>
                  <a:gd name="T52" fmla="*/ 296 w 525"/>
                  <a:gd name="T53" fmla="*/ 632 h 1186"/>
                  <a:gd name="T54" fmla="*/ 306 w 525"/>
                  <a:gd name="T55" fmla="*/ 654 h 1186"/>
                  <a:gd name="T56" fmla="*/ 318 w 525"/>
                  <a:gd name="T57" fmla="*/ 679 h 1186"/>
                  <a:gd name="T58" fmla="*/ 328 w 525"/>
                  <a:gd name="T59" fmla="*/ 704 h 1186"/>
                  <a:gd name="T60" fmla="*/ 336 w 525"/>
                  <a:gd name="T61" fmla="*/ 727 h 1186"/>
                  <a:gd name="T62" fmla="*/ 347 w 525"/>
                  <a:gd name="T63" fmla="*/ 752 h 1186"/>
                  <a:gd name="T64" fmla="*/ 357 w 525"/>
                  <a:gd name="T65" fmla="*/ 775 h 1186"/>
                  <a:gd name="T66" fmla="*/ 369 w 525"/>
                  <a:gd name="T67" fmla="*/ 800 h 1186"/>
                  <a:gd name="T68" fmla="*/ 379 w 525"/>
                  <a:gd name="T69" fmla="*/ 823 h 1186"/>
                  <a:gd name="T70" fmla="*/ 387 w 525"/>
                  <a:gd name="T71" fmla="*/ 847 h 1186"/>
                  <a:gd name="T72" fmla="*/ 397 w 525"/>
                  <a:gd name="T73" fmla="*/ 872 h 1186"/>
                  <a:gd name="T74" fmla="*/ 409 w 525"/>
                  <a:gd name="T75" fmla="*/ 895 h 1186"/>
                  <a:gd name="T76" fmla="*/ 419 w 525"/>
                  <a:gd name="T77" fmla="*/ 920 h 1186"/>
                  <a:gd name="T78" fmla="*/ 429 w 525"/>
                  <a:gd name="T79" fmla="*/ 945 h 1186"/>
                  <a:gd name="T80" fmla="*/ 439 w 525"/>
                  <a:gd name="T81" fmla="*/ 968 h 1186"/>
                  <a:gd name="T82" fmla="*/ 447 w 525"/>
                  <a:gd name="T83" fmla="*/ 993 h 1186"/>
                  <a:gd name="T84" fmla="*/ 457 w 525"/>
                  <a:gd name="T85" fmla="*/ 1016 h 1186"/>
                  <a:gd name="T86" fmla="*/ 467 w 525"/>
                  <a:gd name="T87" fmla="*/ 1041 h 1186"/>
                  <a:gd name="T88" fmla="*/ 477 w 525"/>
                  <a:gd name="T89" fmla="*/ 1066 h 1186"/>
                  <a:gd name="T90" fmla="*/ 487 w 525"/>
                  <a:gd name="T91" fmla="*/ 1089 h 1186"/>
                  <a:gd name="T92" fmla="*/ 497 w 525"/>
                  <a:gd name="T93" fmla="*/ 1114 h 1186"/>
                  <a:gd name="T94" fmla="*/ 505 w 525"/>
                  <a:gd name="T95" fmla="*/ 1138 h 1186"/>
                  <a:gd name="T96" fmla="*/ 515 w 525"/>
                  <a:gd name="T97" fmla="*/ 1163 h 1186"/>
                  <a:gd name="T98" fmla="*/ 525 w 525"/>
                  <a:gd name="T99" fmla="*/ 1186 h 1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525" h="1186">
                    <a:moveTo>
                      <a:pt x="0" y="0"/>
                    </a:moveTo>
                    <a:lnTo>
                      <a:pt x="7" y="10"/>
                    </a:lnTo>
                    <a:lnTo>
                      <a:pt x="12" y="24"/>
                    </a:lnTo>
                    <a:lnTo>
                      <a:pt x="18" y="35"/>
                    </a:lnTo>
                    <a:lnTo>
                      <a:pt x="25" y="47"/>
                    </a:lnTo>
                    <a:lnTo>
                      <a:pt x="30" y="60"/>
                    </a:lnTo>
                    <a:lnTo>
                      <a:pt x="35" y="70"/>
                    </a:lnTo>
                    <a:lnTo>
                      <a:pt x="40" y="82"/>
                    </a:lnTo>
                    <a:lnTo>
                      <a:pt x="47" y="95"/>
                    </a:lnTo>
                    <a:lnTo>
                      <a:pt x="53" y="107"/>
                    </a:lnTo>
                    <a:lnTo>
                      <a:pt x="58" y="118"/>
                    </a:lnTo>
                    <a:lnTo>
                      <a:pt x="65" y="130"/>
                    </a:lnTo>
                    <a:lnTo>
                      <a:pt x="70" y="142"/>
                    </a:lnTo>
                    <a:lnTo>
                      <a:pt x="77" y="153"/>
                    </a:lnTo>
                    <a:lnTo>
                      <a:pt x="82" y="167"/>
                    </a:lnTo>
                    <a:lnTo>
                      <a:pt x="88" y="178"/>
                    </a:lnTo>
                    <a:lnTo>
                      <a:pt x="93" y="188"/>
                    </a:lnTo>
                    <a:lnTo>
                      <a:pt x="98" y="202"/>
                    </a:lnTo>
                    <a:lnTo>
                      <a:pt x="103" y="213"/>
                    </a:lnTo>
                    <a:lnTo>
                      <a:pt x="110" y="225"/>
                    </a:lnTo>
                    <a:lnTo>
                      <a:pt x="115" y="238"/>
                    </a:lnTo>
                    <a:lnTo>
                      <a:pt x="121" y="248"/>
                    </a:lnTo>
                    <a:lnTo>
                      <a:pt x="126" y="260"/>
                    </a:lnTo>
                    <a:lnTo>
                      <a:pt x="133" y="273"/>
                    </a:lnTo>
                    <a:lnTo>
                      <a:pt x="138" y="285"/>
                    </a:lnTo>
                    <a:lnTo>
                      <a:pt x="145" y="298"/>
                    </a:lnTo>
                    <a:lnTo>
                      <a:pt x="150" y="308"/>
                    </a:lnTo>
                    <a:lnTo>
                      <a:pt x="155" y="320"/>
                    </a:lnTo>
                    <a:lnTo>
                      <a:pt x="160" y="333"/>
                    </a:lnTo>
                    <a:lnTo>
                      <a:pt x="165" y="345"/>
                    </a:lnTo>
                    <a:lnTo>
                      <a:pt x="171" y="356"/>
                    </a:lnTo>
                    <a:lnTo>
                      <a:pt x="176" y="368"/>
                    </a:lnTo>
                    <a:lnTo>
                      <a:pt x="183" y="379"/>
                    </a:lnTo>
                    <a:lnTo>
                      <a:pt x="188" y="393"/>
                    </a:lnTo>
                    <a:lnTo>
                      <a:pt x="195" y="404"/>
                    </a:lnTo>
                    <a:lnTo>
                      <a:pt x="200" y="416"/>
                    </a:lnTo>
                    <a:lnTo>
                      <a:pt x="205" y="428"/>
                    </a:lnTo>
                    <a:lnTo>
                      <a:pt x="211" y="439"/>
                    </a:lnTo>
                    <a:lnTo>
                      <a:pt x="215" y="451"/>
                    </a:lnTo>
                    <a:lnTo>
                      <a:pt x="220" y="464"/>
                    </a:lnTo>
                    <a:lnTo>
                      <a:pt x="226" y="476"/>
                    </a:lnTo>
                    <a:lnTo>
                      <a:pt x="231" y="488"/>
                    </a:lnTo>
                    <a:lnTo>
                      <a:pt x="236" y="499"/>
                    </a:lnTo>
                    <a:lnTo>
                      <a:pt x="243" y="511"/>
                    </a:lnTo>
                    <a:lnTo>
                      <a:pt x="248" y="524"/>
                    </a:lnTo>
                    <a:lnTo>
                      <a:pt x="253" y="536"/>
                    </a:lnTo>
                    <a:lnTo>
                      <a:pt x="259" y="547"/>
                    </a:lnTo>
                    <a:lnTo>
                      <a:pt x="264" y="559"/>
                    </a:lnTo>
                    <a:lnTo>
                      <a:pt x="269" y="571"/>
                    </a:lnTo>
                    <a:lnTo>
                      <a:pt x="274" y="584"/>
                    </a:lnTo>
                    <a:lnTo>
                      <a:pt x="279" y="596"/>
                    </a:lnTo>
                    <a:lnTo>
                      <a:pt x="284" y="607"/>
                    </a:lnTo>
                    <a:lnTo>
                      <a:pt x="289" y="619"/>
                    </a:lnTo>
                    <a:lnTo>
                      <a:pt x="296" y="632"/>
                    </a:lnTo>
                    <a:lnTo>
                      <a:pt x="301" y="644"/>
                    </a:lnTo>
                    <a:lnTo>
                      <a:pt x="306" y="654"/>
                    </a:lnTo>
                    <a:lnTo>
                      <a:pt x="311" y="667"/>
                    </a:lnTo>
                    <a:lnTo>
                      <a:pt x="318" y="679"/>
                    </a:lnTo>
                    <a:lnTo>
                      <a:pt x="323" y="692"/>
                    </a:lnTo>
                    <a:lnTo>
                      <a:pt x="328" y="704"/>
                    </a:lnTo>
                    <a:lnTo>
                      <a:pt x="331" y="714"/>
                    </a:lnTo>
                    <a:lnTo>
                      <a:pt x="336" y="727"/>
                    </a:lnTo>
                    <a:lnTo>
                      <a:pt x="343" y="739"/>
                    </a:lnTo>
                    <a:lnTo>
                      <a:pt x="347" y="752"/>
                    </a:lnTo>
                    <a:lnTo>
                      <a:pt x="352" y="764"/>
                    </a:lnTo>
                    <a:lnTo>
                      <a:pt x="357" y="775"/>
                    </a:lnTo>
                    <a:lnTo>
                      <a:pt x="362" y="787"/>
                    </a:lnTo>
                    <a:lnTo>
                      <a:pt x="369" y="800"/>
                    </a:lnTo>
                    <a:lnTo>
                      <a:pt x="374" y="812"/>
                    </a:lnTo>
                    <a:lnTo>
                      <a:pt x="379" y="823"/>
                    </a:lnTo>
                    <a:lnTo>
                      <a:pt x="384" y="835"/>
                    </a:lnTo>
                    <a:lnTo>
                      <a:pt x="387" y="847"/>
                    </a:lnTo>
                    <a:lnTo>
                      <a:pt x="392" y="860"/>
                    </a:lnTo>
                    <a:lnTo>
                      <a:pt x="397" y="872"/>
                    </a:lnTo>
                    <a:lnTo>
                      <a:pt x="402" y="885"/>
                    </a:lnTo>
                    <a:lnTo>
                      <a:pt x="409" y="895"/>
                    </a:lnTo>
                    <a:lnTo>
                      <a:pt x="414" y="908"/>
                    </a:lnTo>
                    <a:lnTo>
                      <a:pt x="419" y="920"/>
                    </a:lnTo>
                    <a:lnTo>
                      <a:pt x="424" y="933"/>
                    </a:lnTo>
                    <a:lnTo>
                      <a:pt x="429" y="945"/>
                    </a:lnTo>
                    <a:lnTo>
                      <a:pt x="434" y="955"/>
                    </a:lnTo>
                    <a:lnTo>
                      <a:pt x="439" y="968"/>
                    </a:lnTo>
                    <a:lnTo>
                      <a:pt x="444" y="980"/>
                    </a:lnTo>
                    <a:lnTo>
                      <a:pt x="447" y="993"/>
                    </a:lnTo>
                    <a:lnTo>
                      <a:pt x="452" y="1005"/>
                    </a:lnTo>
                    <a:lnTo>
                      <a:pt x="457" y="1016"/>
                    </a:lnTo>
                    <a:lnTo>
                      <a:pt x="462" y="1028"/>
                    </a:lnTo>
                    <a:lnTo>
                      <a:pt x="467" y="1041"/>
                    </a:lnTo>
                    <a:lnTo>
                      <a:pt x="472" y="1053"/>
                    </a:lnTo>
                    <a:lnTo>
                      <a:pt x="477" y="1066"/>
                    </a:lnTo>
                    <a:lnTo>
                      <a:pt x="482" y="1076"/>
                    </a:lnTo>
                    <a:lnTo>
                      <a:pt x="487" y="1089"/>
                    </a:lnTo>
                    <a:lnTo>
                      <a:pt x="492" y="1101"/>
                    </a:lnTo>
                    <a:lnTo>
                      <a:pt x="497" y="1114"/>
                    </a:lnTo>
                    <a:lnTo>
                      <a:pt x="502" y="1124"/>
                    </a:lnTo>
                    <a:lnTo>
                      <a:pt x="505" y="1138"/>
                    </a:lnTo>
                    <a:lnTo>
                      <a:pt x="510" y="1149"/>
                    </a:lnTo>
                    <a:lnTo>
                      <a:pt x="515" y="1163"/>
                    </a:lnTo>
                    <a:lnTo>
                      <a:pt x="520" y="1174"/>
                    </a:lnTo>
                    <a:lnTo>
                      <a:pt x="525" y="118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176" name="Freeform 175"/>
              <p:cNvSpPr>
                <a:spLocks/>
              </p:cNvSpPr>
              <p:nvPr/>
            </p:nvSpPr>
            <p:spPr bwMode="auto">
              <a:xfrm>
                <a:off x="4224655" y="1017905"/>
                <a:ext cx="233045" cy="690245"/>
              </a:xfrm>
              <a:custGeom>
                <a:avLst/>
                <a:gdLst>
                  <a:gd name="T0" fmla="*/ 5 w 409"/>
                  <a:gd name="T1" fmla="*/ 12 h 1215"/>
                  <a:gd name="T2" fmla="*/ 15 w 409"/>
                  <a:gd name="T3" fmla="*/ 36 h 1215"/>
                  <a:gd name="T4" fmla="*/ 24 w 409"/>
                  <a:gd name="T5" fmla="*/ 60 h 1215"/>
                  <a:gd name="T6" fmla="*/ 34 w 409"/>
                  <a:gd name="T7" fmla="*/ 85 h 1215"/>
                  <a:gd name="T8" fmla="*/ 42 w 409"/>
                  <a:gd name="T9" fmla="*/ 110 h 1215"/>
                  <a:gd name="T10" fmla="*/ 52 w 409"/>
                  <a:gd name="T11" fmla="*/ 133 h 1215"/>
                  <a:gd name="T12" fmla="*/ 60 w 409"/>
                  <a:gd name="T13" fmla="*/ 158 h 1215"/>
                  <a:gd name="T14" fmla="*/ 70 w 409"/>
                  <a:gd name="T15" fmla="*/ 181 h 1215"/>
                  <a:gd name="T16" fmla="*/ 80 w 409"/>
                  <a:gd name="T17" fmla="*/ 206 h 1215"/>
                  <a:gd name="T18" fmla="*/ 88 w 409"/>
                  <a:gd name="T19" fmla="*/ 231 h 1215"/>
                  <a:gd name="T20" fmla="*/ 98 w 409"/>
                  <a:gd name="T21" fmla="*/ 256 h 1215"/>
                  <a:gd name="T22" fmla="*/ 105 w 409"/>
                  <a:gd name="T23" fmla="*/ 281 h 1215"/>
                  <a:gd name="T24" fmla="*/ 115 w 409"/>
                  <a:gd name="T25" fmla="*/ 304 h 1215"/>
                  <a:gd name="T26" fmla="*/ 123 w 409"/>
                  <a:gd name="T27" fmla="*/ 329 h 1215"/>
                  <a:gd name="T28" fmla="*/ 133 w 409"/>
                  <a:gd name="T29" fmla="*/ 352 h 1215"/>
                  <a:gd name="T30" fmla="*/ 142 w 409"/>
                  <a:gd name="T31" fmla="*/ 377 h 1215"/>
                  <a:gd name="T32" fmla="*/ 150 w 409"/>
                  <a:gd name="T33" fmla="*/ 402 h 1215"/>
                  <a:gd name="T34" fmla="*/ 158 w 409"/>
                  <a:gd name="T35" fmla="*/ 426 h 1215"/>
                  <a:gd name="T36" fmla="*/ 167 w 409"/>
                  <a:gd name="T37" fmla="*/ 451 h 1215"/>
                  <a:gd name="T38" fmla="*/ 175 w 409"/>
                  <a:gd name="T39" fmla="*/ 475 h 1215"/>
                  <a:gd name="T40" fmla="*/ 185 w 409"/>
                  <a:gd name="T41" fmla="*/ 500 h 1215"/>
                  <a:gd name="T42" fmla="*/ 193 w 409"/>
                  <a:gd name="T43" fmla="*/ 525 h 1215"/>
                  <a:gd name="T44" fmla="*/ 201 w 409"/>
                  <a:gd name="T45" fmla="*/ 549 h 1215"/>
                  <a:gd name="T46" fmla="*/ 210 w 409"/>
                  <a:gd name="T47" fmla="*/ 574 h 1215"/>
                  <a:gd name="T48" fmla="*/ 216 w 409"/>
                  <a:gd name="T49" fmla="*/ 597 h 1215"/>
                  <a:gd name="T50" fmla="*/ 226 w 409"/>
                  <a:gd name="T51" fmla="*/ 623 h 1215"/>
                  <a:gd name="T52" fmla="*/ 235 w 409"/>
                  <a:gd name="T53" fmla="*/ 647 h 1215"/>
                  <a:gd name="T54" fmla="*/ 243 w 409"/>
                  <a:gd name="T55" fmla="*/ 672 h 1215"/>
                  <a:gd name="T56" fmla="*/ 251 w 409"/>
                  <a:gd name="T57" fmla="*/ 697 h 1215"/>
                  <a:gd name="T58" fmla="*/ 260 w 409"/>
                  <a:gd name="T59" fmla="*/ 720 h 1215"/>
                  <a:gd name="T60" fmla="*/ 268 w 409"/>
                  <a:gd name="T61" fmla="*/ 747 h 1215"/>
                  <a:gd name="T62" fmla="*/ 275 w 409"/>
                  <a:gd name="T63" fmla="*/ 770 h 1215"/>
                  <a:gd name="T64" fmla="*/ 283 w 409"/>
                  <a:gd name="T65" fmla="*/ 795 h 1215"/>
                  <a:gd name="T66" fmla="*/ 290 w 409"/>
                  <a:gd name="T67" fmla="*/ 820 h 1215"/>
                  <a:gd name="T68" fmla="*/ 298 w 409"/>
                  <a:gd name="T69" fmla="*/ 845 h 1215"/>
                  <a:gd name="T70" fmla="*/ 306 w 409"/>
                  <a:gd name="T71" fmla="*/ 870 h 1215"/>
                  <a:gd name="T72" fmla="*/ 314 w 409"/>
                  <a:gd name="T73" fmla="*/ 893 h 1215"/>
                  <a:gd name="T74" fmla="*/ 323 w 409"/>
                  <a:gd name="T75" fmla="*/ 918 h 1215"/>
                  <a:gd name="T76" fmla="*/ 329 w 409"/>
                  <a:gd name="T77" fmla="*/ 943 h 1215"/>
                  <a:gd name="T78" fmla="*/ 336 w 409"/>
                  <a:gd name="T79" fmla="*/ 968 h 1215"/>
                  <a:gd name="T80" fmla="*/ 344 w 409"/>
                  <a:gd name="T81" fmla="*/ 993 h 1215"/>
                  <a:gd name="T82" fmla="*/ 351 w 409"/>
                  <a:gd name="T83" fmla="*/ 1018 h 1215"/>
                  <a:gd name="T84" fmla="*/ 359 w 409"/>
                  <a:gd name="T85" fmla="*/ 1043 h 1215"/>
                  <a:gd name="T86" fmla="*/ 368 w 409"/>
                  <a:gd name="T87" fmla="*/ 1066 h 1215"/>
                  <a:gd name="T88" fmla="*/ 374 w 409"/>
                  <a:gd name="T89" fmla="*/ 1092 h 1215"/>
                  <a:gd name="T90" fmla="*/ 383 w 409"/>
                  <a:gd name="T91" fmla="*/ 1116 h 1215"/>
                  <a:gd name="T92" fmla="*/ 389 w 409"/>
                  <a:gd name="T93" fmla="*/ 1141 h 1215"/>
                  <a:gd name="T94" fmla="*/ 396 w 409"/>
                  <a:gd name="T95" fmla="*/ 1167 h 1215"/>
                  <a:gd name="T96" fmla="*/ 403 w 409"/>
                  <a:gd name="T97" fmla="*/ 1191 h 1215"/>
                  <a:gd name="T98" fmla="*/ 409 w 409"/>
                  <a:gd name="T99" fmla="*/ 1215 h 1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409" h="1215">
                    <a:moveTo>
                      <a:pt x="0" y="0"/>
                    </a:moveTo>
                    <a:lnTo>
                      <a:pt x="5" y="12"/>
                    </a:lnTo>
                    <a:lnTo>
                      <a:pt x="10" y="25"/>
                    </a:lnTo>
                    <a:lnTo>
                      <a:pt x="15" y="36"/>
                    </a:lnTo>
                    <a:lnTo>
                      <a:pt x="19" y="50"/>
                    </a:lnTo>
                    <a:lnTo>
                      <a:pt x="24" y="60"/>
                    </a:lnTo>
                    <a:lnTo>
                      <a:pt x="29" y="73"/>
                    </a:lnTo>
                    <a:lnTo>
                      <a:pt x="34" y="85"/>
                    </a:lnTo>
                    <a:lnTo>
                      <a:pt x="39" y="98"/>
                    </a:lnTo>
                    <a:lnTo>
                      <a:pt x="42" y="110"/>
                    </a:lnTo>
                    <a:lnTo>
                      <a:pt x="47" y="121"/>
                    </a:lnTo>
                    <a:lnTo>
                      <a:pt x="52" y="133"/>
                    </a:lnTo>
                    <a:lnTo>
                      <a:pt x="55" y="146"/>
                    </a:lnTo>
                    <a:lnTo>
                      <a:pt x="60" y="158"/>
                    </a:lnTo>
                    <a:lnTo>
                      <a:pt x="65" y="171"/>
                    </a:lnTo>
                    <a:lnTo>
                      <a:pt x="70" y="181"/>
                    </a:lnTo>
                    <a:lnTo>
                      <a:pt x="75" y="194"/>
                    </a:lnTo>
                    <a:lnTo>
                      <a:pt x="80" y="206"/>
                    </a:lnTo>
                    <a:lnTo>
                      <a:pt x="83" y="219"/>
                    </a:lnTo>
                    <a:lnTo>
                      <a:pt x="88" y="231"/>
                    </a:lnTo>
                    <a:lnTo>
                      <a:pt x="93" y="243"/>
                    </a:lnTo>
                    <a:lnTo>
                      <a:pt x="98" y="256"/>
                    </a:lnTo>
                    <a:lnTo>
                      <a:pt x="100" y="268"/>
                    </a:lnTo>
                    <a:lnTo>
                      <a:pt x="105" y="281"/>
                    </a:lnTo>
                    <a:lnTo>
                      <a:pt x="110" y="293"/>
                    </a:lnTo>
                    <a:lnTo>
                      <a:pt x="115" y="304"/>
                    </a:lnTo>
                    <a:lnTo>
                      <a:pt x="118" y="316"/>
                    </a:lnTo>
                    <a:lnTo>
                      <a:pt x="123" y="329"/>
                    </a:lnTo>
                    <a:lnTo>
                      <a:pt x="128" y="341"/>
                    </a:lnTo>
                    <a:lnTo>
                      <a:pt x="133" y="352"/>
                    </a:lnTo>
                    <a:lnTo>
                      <a:pt x="137" y="366"/>
                    </a:lnTo>
                    <a:lnTo>
                      <a:pt x="142" y="377"/>
                    </a:lnTo>
                    <a:lnTo>
                      <a:pt x="147" y="391"/>
                    </a:lnTo>
                    <a:lnTo>
                      <a:pt x="150" y="402"/>
                    </a:lnTo>
                    <a:lnTo>
                      <a:pt x="155" y="414"/>
                    </a:lnTo>
                    <a:lnTo>
                      <a:pt x="158" y="426"/>
                    </a:lnTo>
                    <a:lnTo>
                      <a:pt x="162" y="439"/>
                    </a:lnTo>
                    <a:lnTo>
                      <a:pt x="167" y="451"/>
                    </a:lnTo>
                    <a:lnTo>
                      <a:pt x="172" y="464"/>
                    </a:lnTo>
                    <a:lnTo>
                      <a:pt x="175" y="475"/>
                    </a:lnTo>
                    <a:lnTo>
                      <a:pt x="180" y="487"/>
                    </a:lnTo>
                    <a:lnTo>
                      <a:pt x="185" y="500"/>
                    </a:lnTo>
                    <a:lnTo>
                      <a:pt x="188" y="512"/>
                    </a:lnTo>
                    <a:lnTo>
                      <a:pt x="193" y="525"/>
                    </a:lnTo>
                    <a:lnTo>
                      <a:pt x="196" y="535"/>
                    </a:lnTo>
                    <a:lnTo>
                      <a:pt x="201" y="549"/>
                    </a:lnTo>
                    <a:lnTo>
                      <a:pt x="206" y="562"/>
                    </a:lnTo>
                    <a:lnTo>
                      <a:pt x="210" y="574"/>
                    </a:lnTo>
                    <a:lnTo>
                      <a:pt x="215" y="585"/>
                    </a:lnTo>
                    <a:lnTo>
                      <a:pt x="216" y="597"/>
                    </a:lnTo>
                    <a:lnTo>
                      <a:pt x="221" y="610"/>
                    </a:lnTo>
                    <a:lnTo>
                      <a:pt x="226" y="623"/>
                    </a:lnTo>
                    <a:lnTo>
                      <a:pt x="230" y="635"/>
                    </a:lnTo>
                    <a:lnTo>
                      <a:pt x="235" y="647"/>
                    </a:lnTo>
                    <a:lnTo>
                      <a:pt x="238" y="658"/>
                    </a:lnTo>
                    <a:lnTo>
                      <a:pt x="243" y="672"/>
                    </a:lnTo>
                    <a:lnTo>
                      <a:pt x="246" y="685"/>
                    </a:lnTo>
                    <a:lnTo>
                      <a:pt x="251" y="697"/>
                    </a:lnTo>
                    <a:lnTo>
                      <a:pt x="255" y="708"/>
                    </a:lnTo>
                    <a:lnTo>
                      <a:pt x="260" y="720"/>
                    </a:lnTo>
                    <a:lnTo>
                      <a:pt x="263" y="733"/>
                    </a:lnTo>
                    <a:lnTo>
                      <a:pt x="268" y="747"/>
                    </a:lnTo>
                    <a:lnTo>
                      <a:pt x="271" y="758"/>
                    </a:lnTo>
                    <a:lnTo>
                      <a:pt x="275" y="770"/>
                    </a:lnTo>
                    <a:lnTo>
                      <a:pt x="278" y="783"/>
                    </a:lnTo>
                    <a:lnTo>
                      <a:pt x="283" y="795"/>
                    </a:lnTo>
                    <a:lnTo>
                      <a:pt x="286" y="808"/>
                    </a:lnTo>
                    <a:lnTo>
                      <a:pt x="290" y="820"/>
                    </a:lnTo>
                    <a:lnTo>
                      <a:pt x="295" y="831"/>
                    </a:lnTo>
                    <a:lnTo>
                      <a:pt x="298" y="845"/>
                    </a:lnTo>
                    <a:lnTo>
                      <a:pt x="303" y="856"/>
                    </a:lnTo>
                    <a:lnTo>
                      <a:pt x="306" y="870"/>
                    </a:lnTo>
                    <a:lnTo>
                      <a:pt x="309" y="881"/>
                    </a:lnTo>
                    <a:lnTo>
                      <a:pt x="314" y="893"/>
                    </a:lnTo>
                    <a:lnTo>
                      <a:pt x="318" y="906"/>
                    </a:lnTo>
                    <a:lnTo>
                      <a:pt x="323" y="918"/>
                    </a:lnTo>
                    <a:lnTo>
                      <a:pt x="326" y="931"/>
                    </a:lnTo>
                    <a:lnTo>
                      <a:pt x="329" y="943"/>
                    </a:lnTo>
                    <a:lnTo>
                      <a:pt x="333" y="954"/>
                    </a:lnTo>
                    <a:lnTo>
                      <a:pt x="336" y="968"/>
                    </a:lnTo>
                    <a:lnTo>
                      <a:pt x="339" y="981"/>
                    </a:lnTo>
                    <a:lnTo>
                      <a:pt x="344" y="993"/>
                    </a:lnTo>
                    <a:lnTo>
                      <a:pt x="348" y="1004"/>
                    </a:lnTo>
                    <a:lnTo>
                      <a:pt x="351" y="1018"/>
                    </a:lnTo>
                    <a:lnTo>
                      <a:pt x="356" y="1029"/>
                    </a:lnTo>
                    <a:lnTo>
                      <a:pt x="359" y="1043"/>
                    </a:lnTo>
                    <a:lnTo>
                      <a:pt x="363" y="1056"/>
                    </a:lnTo>
                    <a:lnTo>
                      <a:pt x="368" y="1066"/>
                    </a:lnTo>
                    <a:lnTo>
                      <a:pt x="371" y="1079"/>
                    </a:lnTo>
                    <a:lnTo>
                      <a:pt x="374" y="1092"/>
                    </a:lnTo>
                    <a:lnTo>
                      <a:pt x="378" y="1104"/>
                    </a:lnTo>
                    <a:lnTo>
                      <a:pt x="383" y="1116"/>
                    </a:lnTo>
                    <a:lnTo>
                      <a:pt x="386" y="1129"/>
                    </a:lnTo>
                    <a:lnTo>
                      <a:pt x="389" y="1141"/>
                    </a:lnTo>
                    <a:lnTo>
                      <a:pt x="391" y="1154"/>
                    </a:lnTo>
                    <a:lnTo>
                      <a:pt x="396" y="1167"/>
                    </a:lnTo>
                    <a:lnTo>
                      <a:pt x="399" y="1177"/>
                    </a:lnTo>
                    <a:lnTo>
                      <a:pt x="403" y="1191"/>
                    </a:lnTo>
                    <a:lnTo>
                      <a:pt x="406" y="1204"/>
                    </a:lnTo>
                    <a:lnTo>
                      <a:pt x="409" y="1215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177" name="Freeform 176"/>
              <p:cNvSpPr>
                <a:spLocks/>
              </p:cNvSpPr>
              <p:nvPr/>
            </p:nvSpPr>
            <p:spPr bwMode="auto">
              <a:xfrm>
                <a:off x="4457700" y="1708150"/>
                <a:ext cx="4445" cy="13970"/>
              </a:xfrm>
              <a:custGeom>
                <a:avLst/>
                <a:gdLst>
                  <a:gd name="T0" fmla="*/ 0 w 8"/>
                  <a:gd name="T1" fmla="*/ 0 h 25"/>
                  <a:gd name="T2" fmla="*/ 5 w 8"/>
                  <a:gd name="T3" fmla="*/ 14 h 25"/>
                  <a:gd name="T4" fmla="*/ 8 w 8"/>
                  <a:gd name="T5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25">
                    <a:moveTo>
                      <a:pt x="0" y="0"/>
                    </a:moveTo>
                    <a:lnTo>
                      <a:pt x="5" y="14"/>
                    </a:lnTo>
                    <a:lnTo>
                      <a:pt x="8" y="25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cxnSp>
            <p:nvCxnSpPr>
              <p:cNvPr id="178" name="Line 187"/>
              <p:cNvCxnSpPr>
                <a:cxnSpLocks noChangeShapeType="1"/>
              </p:cNvCxnSpPr>
              <p:nvPr/>
            </p:nvCxnSpPr>
            <p:spPr bwMode="auto">
              <a:xfrm>
                <a:off x="4346575" y="237490"/>
                <a:ext cx="363220" cy="142113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9" name="Line 188"/>
              <p:cNvCxnSpPr>
                <a:cxnSpLocks noChangeShapeType="1"/>
              </p:cNvCxnSpPr>
              <p:nvPr/>
            </p:nvCxnSpPr>
            <p:spPr bwMode="auto">
              <a:xfrm flipV="1">
                <a:off x="3927475" y="237490"/>
                <a:ext cx="419100" cy="10731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0" name="Line 189"/>
              <p:cNvCxnSpPr>
                <a:cxnSpLocks noChangeShapeType="1"/>
              </p:cNvCxnSpPr>
              <p:nvPr/>
            </p:nvCxnSpPr>
            <p:spPr bwMode="auto">
              <a:xfrm flipV="1">
                <a:off x="4462145" y="1658620"/>
                <a:ext cx="247650" cy="6350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1" name="Line 190"/>
              <p:cNvCxnSpPr>
                <a:cxnSpLocks noChangeShapeType="1"/>
              </p:cNvCxnSpPr>
              <p:nvPr/>
            </p:nvCxnSpPr>
            <p:spPr bwMode="auto">
              <a:xfrm>
                <a:off x="2750185" y="2145030"/>
                <a:ext cx="10160" cy="3429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2" name="Line 191"/>
              <p:cNvCxnSpPr>
                <a:cxnSpLocks noChangeShapeType="1"/>
              </p:cNvCxnSpPr>
              <p:nvPr/>
            </p:nvCxnSpPr>
            <p:spPr bwMode="auto">
              <a:xfrm>
                <a:off x="2851150" y="2525395"/>
                <a:ext cx="10160" cy="3556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83" name="Freeform 182"/>
              <p:cNvSpPr>
                <a:spLocks/>
              </p:cNvSpPr>
              <p:nvPr/>
            </p:nvSpPr>
            <p:spPr bwMode="auto">
              <a:xfrm>
                <a:off x="2716530" y="2061210"/>
                <a:ext cx="156210" cy="591820"/>
              </a:xfrm>
              <a:custGeom>
                <a:avLst/>
                <a:gdLst>
                  <a:gd name="T0" fmla="*/ 0 w 276"/>
                  <a:gd name="T1" fmla="*/ 0 h 1043"/>
                  <a:gd name="T2" fmla="*/ 12 w 276"/>
                  <a:gd name="T3" fmla="*/ 30 h 1043"/>
                  <a:gd name="T4" fmla="*/ 23 w 276"/>
                  <a:gd name="T5" fmla="*/ 60 h 1043"/>
                  <a:gd name="T6" fmla="*/ 35 w 276"/>
                  <a:gd name="T7" fmla="*/ 92 h 1043"/>
                  <a:gd name="T8" fmla="*/ 47 w 276"/>
                  <a:gd name="T9" fmla="*/ 122 h 1043"/>
                  <a:gd name="T10" fmla="*/ 55 w 276"/>
                  <a:gd name="T11" fmla="*/ 153 h 1043"/>
                  <a:gd name="T12" fmla="*/ 67 w 276"/>
                  <a:gd name="T13" fmla="*/ 183 h 1043"/>
                  <a:gd name="T14" fmla="*/ 77 w 276"/>
                  <a:gd name="T15" fmla="*/ 215 h 1043"/>
                  <a:gd name="T16" fmla="*/ 87 w 276"/>
                  <a:gd name="T17" fmla="*/ 245 h 1043"/>
                  <a:gd name="T18" fmla="*/ 98 w 276"/>
                  <a:gd name="T19" fmla="*/ 276 h 1043"/>
                  <a:gd name="T20" fmla="*/ 108 w 276"/>
                  <a:gd name="T21" fmla="*/ 306 h 1043"/>
                  <a:gd name="T22" fmla="*/ 116 w 276"/>
                  <a:gd name="T23" fmla="*/ 336 h 1043"/>
                  <a:gd name="T24" fmla="*/ 125 w 276"/>
                  <a:gd name="T25" fmla="*/ 368 h 1043"/>
                  <a:gd name="T26" fmla="*/ 135 w 276"/>
                  <a:gd name="T27" fmla="*/ 399 h 1043"/>
                  <a:gd name="T28" fmla="*/ 143 w 276"/>
                  <a:gd name="T29" fmla="*/ 431 h 1043"/>
                  <a:gd name="T30" fmla="*/ 153 w 276"/>
                  <a:gd name="T31" fmla="*/ 461 h 1043"/>
                  <a:gd name="T32" fmla="*/ 161 w 276"/>
                  <a:gd name="T33" fmla="*/ 493 h 1043"/>
                  <a:gd name="T34" fmla="*/ 170 w 276"/>
                  <a:gd name="T35" fmla="*/ 524 h 1043"/>
                  <a:gd name="T36" fmla="*/ 176 w 276"/>
                  <a:gd name="T37" fmla="*/ 556 h 1043"/>
                  <a:gd name="T38" fmla="*/ 185 w 276"/>
                  <a:gd name="T39" fmla="*/ 586 h 1043"/>
                  <a:gd name="T40" fmla="*/ 193 w 276"/>
                  <a:gd name="T41" fmla="*/ 619 h 1043"/>
                  <a:gd name="T42" fmla="*/ 200 w 276"/>
                  <a:gd name="T43" fmla="*/ 649 h 1043"/>
                  <a:gd name="T44" fmla="*/ 208 w 276"/>
                  <a:gd name="T45" fmla="*/ 682 h 1043"/>
                  <a:gd name="T46" fmla="*/ 215 w 276"/>
                  <a:gd name="T47" fmla="*/ 712 h 1043"/>
                  <a:gd name="T48" fmla="*/ 221 w 276"/>
                  <a:gd name="T49" fmla="*/ 745 h 1043"/>
                  <a:gd name="T50" fmla="*/ 229 w 276"/>
                  <a:gd name="T51" fmla="*/ 777 h 1043"/>
                  <a:gd name="T52" fmla="*/ 234 w 276"/>
                  <a:gd name="T53" fmla="*/ 807 h 1043"/>
                  <a:gd name="T54" fmla="*/ 239 w 276"/>
                  <a:gd name="T55" fmla="*/ 840 h 1043"/>
                  <a:gd name="T56" fmla="*/ 246 w 276"/>
                  <a:gd name="T57" fmla="*/ 872 h 1043"/>
                  <a:gd name="T58" fmla="*/ 253 w 276"/>
                  <a:gd name="T59" fmla="*/ 903 h 1043"/>
                  <a:gd name="T60" fmla="*/ 258 w 276"/>
                  <a:gd name="T61" fmla="*/ 935 h 1043"/>
                  <a:gd name="T62" fmla="*/ 263 w 276"/>
                  <a:gd name="T63" fmla="*/ 968 h 1043"/>
                  <a:gd name="T64" fmla="*/ 269 w 276"/>
                  <a:gd name="T65" fmla="*/ 1000 h 1043"/>
                  <a:gd name="T66" fmla="*/ 274 w 276"/>
                  <a:gd name="T67" fmla="*/ 1033 h 1043"/>
                  <a:gd name="T68" fmla="*/ 276 w 276"/>
                  <a:gd name="T69" fmla="*/ 1043 h 10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76" h="1043">
                    <a:moveTo>
                      <a:pt x="0" y="0"/>
                    </a:moveTo>
                    <a:lnTo>
                      <a:pt x="12" y="30"/>
                    </a:lnTo>
                    <a:lnTo>
                      <a:pt x="23" y="60"/>
                    </a:lnTo>
                    <a:lnTo>
                      <a:pt x="35" y="92"/>
                    </a:lnTo>
                    <a:lnTo>
                      <a:pt x="47" y="122"/>
                    </a:lnTo>
                    <a:lnTo>
                      <a:pt x="55" y="153"/>
                    </a:lnTo>
                    <a:lnTo>
                      <a:pt x="67" y="183"/>
                    </a:lnTo>
                    <a:lnTo>
                      <a:pt x="77" y="215"/>
                    </a:lnTo>
                    <a:lnTo>
                      <a:pt x="87" y="245"/>
                    </a:lnTo>
                    <a:lnTo>
                      <a:pt x="98" y="276"/>
                    </a:lnTo>
                    <a:lnTo>
                      <a:pt x="108" y="306"/>
                    </a:lnTo>
                    <a:lnTo>
                      <a:pt x="116" y="336"/>
                    </a:lnTo>
                    <a:lnTo>
                      <a:pt x="125" y="368"/>
                    </a:lnTo>
                    <a:lnTo>
                      <a:pt x="135" y="399"/>
                    </a:lnTo>
                    <a:lnTo>
                      <a:pt x="143" y="431"/>
                    </a:lnTo>
                    <a:lnTo>
                      <a:pt x="153" y="461"/>
                    </a:lnTo>
                    <a:lnTo>
                      <a:pt x="161" y="493"/>
                    </a:lnTo>
                    <a:lnTo>
                      <a:pt x="170" y="524"/>
                    </a:lnTo>
                    <a:lnTo>
                      <a:pt x="176" y="556"/>
                    </a:lnTo>
                    <a:lnTo>
                      <a:pt x="185" y="586"/>
                    </a:lnTo>
                    <a:lnTo>
                      <a:pt x="193" y="619"/>
                    </a:lnTo>
                    <a:lnTo>
                      <a:pt x="200" y="649"/>
                    </a:lnTo>
                    <a:lnTo>
                      <a:pt x="208" y="682"/>
                    </a:lnTo>
                    <a:lnTo>
                      <a:pt x="215" y="712"/>
                    </a:lnTo>
                    <a:lnTo>
                      <a:pt x="221" y="745"/>
                    </a:lnTo>
                    <a:lnTo>
                      <a:pt x="229" y="777"/>
                    </a:lnTo>
                    <a:lnTo>
                      <a:pt x="234" y="807"/>
                    </a:lnTo>
                    <a:lnTo>
                      <a:pt x="239" y="840"/>
                    </a:lnTo>
                    <a:lnTo>
                      <a:pt x="246" y="872"/>
                    </a:lnTo>
                    <a:lnTo>
                      <a:pt x="253" y="903"/>
                    </a:lnTo>
                    <a:lnTo>
                      <a:pt x="258" y="935"/>
                    </a:lnTo>
                    <a:lnTo>
                      <a:pt x="263" y="968"/>
                    </a:lnTo>
                    <a:lnTo>
                      <a:pt x="269" y="1000"/>
                    </a:lnTo>
                    <a:lnTo>
                      <a:pt x="274" y="1033"/>
                    </a:lnTo>
                    <a:lnTo>
                      <a:pt x="276" y="1043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cxnSp>
            <p:nvCxnSpPr>
              <p:cNvPr id="184" name="Line 193"/>
              <p:cNvCxnSpPr>
                <a:cxnSpLocks noChangeShapeType="1"/>
              </p:cNvCxnSpPr>
              <p:nvPr/>
            </p:nvCxnSpPr>
            <p:spPr bwMode="auto">
              <a:xfrm>
                <a:off x="2557145" y="2102485"/>
                <a:ext cx="155575" cy="59245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5" name="Line 194"/>
              <p:cNvCxnSpPr>
                <a:cxnSpLocks noChangeShapeType="1"/>
              </p:cNvCxnSpPr>
              <p:nvPr/>
            </p:nvCxnSpPr>
            <p:spPr bwMode="auto">
              <a:xfrm flipH="1">
                <a:off x="2557145" y="2061210"/>
                <a:ext cx="159385" cy="4127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6" name="Line 195"/>
              <p:cNvCxnSpPr>
                <a:cxnSpLocks noChangeShapeType="1"/>
              </p:cNvCxnSpPr>
              <p:nvPr/>
            </p:nvCxnSpPr>
            <p:spPr bwMode="auto">
              <a:xfrm flipH="1">
                <a:off x="2712720" y="2653030"/>
                <a:ext cx="160020" cy="4191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87" name="Freeform 186"/>
              <p:cNvSpPr>
                <a:spLocks/>
              </p:cNvSpPr>
              <p:nvPr/>
            </p:nvSpPr>
            <p:spPr bwMode="auto">
              <a:xfrm>
                <a:off x="4667885" y="2179320"/>
                <a:ext cx="56515" cy="566420"/>
              </a:xfrm>
              <a:custGeom>
                <a:avLst/>
                <a:gdLst>
                  <a:gd name="T0" fmla="*/ 1 w 100"/>
                  <a:gd name="T1" fmla="*/ 10 h 1000"/>
                  <a:gd name="T2" fmla="*/ 5 w 100"/>
                  <a:gd name="T3" fmla="*/ 28 h 1000"/>
                  <a:gd name="T4" fmla="*/ 8 w 100"/>
                  <a:gd name="T5" fmla="*/ 48 h 1000"/>
                  <a:gd name="T6" fmla="*/ 11 w 100"/>
                  <a:gd name="T7" fmla="*/ 70 h 1000"/>
                  <a:gd name="T8" fmla="*/ 15 w 100"/>
                  <a:gd name="T9" fmla="*/ 88 h 1000"/>
                  <a:gd name="T10" fmla="*/ 18 w 100"/>
                  <a:gd name="T11" fmla="*/ 108 h 1000"/>
                  <a:gd name="T12" fmla="*/ 21 w 100"/>
                  <a:gd name="T13" fmla="*/ 128 h 1000"/>
                  <a:gd name="T14" fmla="*/ 23 w 100"/>
                  <a:gd name="T15" fmla="*/ 148 h 1000"/>
                  <a:gd name="T16" fmla="*/ 26 w 100"/>
                  <a:gd name="T17" fmla="*/ 168 h 1000"/>
                  <a:gd name="T18" fmla="*/ 30 w 100"/>
                  <a:gd name="T19" fmla="*/ 188 h 1000"/>
                  <a:gd name="T20" fmla="*/ 31 w 100"/>
                  <a:gd name="T21" fmla="*/ 208 h 1000"/>
                  <a:gd name="T22" fmla="*/ 35 w 100"/>
                  <a:gd name="T23" fmla="*/ 228 h 1000"/>
                  <a:gd name="T24" fmla="*/ 38 w 100"/>
                  <a:gd name="T25" fmla="*/ 248 h 1000"/>
                  <a:gd name="T26" fmla="*/ 40 w 100"/>
                  <a:gd name="T27" fmla="*/ 268 h 1000"/>
                  <a:gd name="T28" fmla="*/ 43 w 100"/>
                  <a:gd name="T29" fmla="*/ 288 h 1000"/>
                  <a:gd name="T30" fmla="*/ 46 w 100"/>
                  <a:gd name="T31" fmla="*/ 308 h 1000"/>
                  <a:gd name="T32" fmla="*/ 48 w 100"/>
                  <a:gd name="T33" fmla="*/ 328 h 1000"/>
                  <a:gd name="T34" fmla="*/ 51 w 100"/>
                  <a:gd name="T35" fmla="*/ 349 h 1000"/>
                  <a:gd name="T36" fmla="*/ 53 w 100"/>
                  <a:gd name="T37" fmla="*/ 368 h 1000"/>
                  <a:gd name="T38" fmla="*/ 56 w 100"/>
                  <a:gd name="T39" fmla="*/ 388 h 1000"/>
                  <a:gd name="T40" fmla="*/ 58 w 100"/>
                  <a:gd name="T41" fmla="*/ 409 h 1000"/>
                  <a:gd name="T42" fmla="*/ 60 w 100"/>
                  <a:gd name="T43" fmla="*/ 428 h 1000"/>
                  <a:gd name="T44" fmla="*/ 63 w 100"/>
                  <a:gd name="T45" fmla="*/ 449 h 1000"/>
                  <a:gd name="T46" fmla="*/ 65 w 100"/>
                  <a:gd name="T47" fmla="*/ 469 h 1000"/>
                  <a:gd name="T48" fmla="*/ 66 w 100"/>
                  <a:gd name="T49" fmla="*/ 489 h 1000"/>
                  <a:gd name="T50" fmla="*/ 70 w 100"/>
                  <a:gd name="T51" fmla="*/ 509 h 1000"/>
                  <a:gd name="T52" fmla="*/ 71 w 100"/>
                  <a:gd name="T53" fmla="*/ 531 h 1000"/>
                  <a:gd name="T54" fmla="*/ 73 w 100"/>
                  <a:gd name="T55" fmla="*/ 549 h 1000"/>
                  <a:gd name="T56" fmla="*/ 75 w 100"/>
                  <a:gd name="T57" fmla="*/ 571 h 1000"/>
                  <a:gd name="T58" fmla="*/ 76 w 100"/>
                  <a:gd name="T59" fmla="*/ 591 h 1000"/>
                  <a:gd name="T60" fmla="*/ 78 w 100"/>
                  <a:gd name="T61" fmla="*/ 610 h 1000"/>
                  <a:gd name="T62" fmla="*/ 80 w 100"/>
                  <a:gd name="T63" fmla="*/ 630 h 1000"/>
                  <a:gd name="T64" fmla="*/ 81 w 100"/>
                  <a:gd name="T65" fmla="*/ 652 h 1000"/>
                  <a:gd name="T66" fmla="*/ 81 w 100"/>
                  <a:gd name="T67" fmla="*/ 670 h 1000"/>
                  <a:gd name="T68" fmla="*/ 83 w 100"/>
                  <a:gd name="T69" fmla="*/ 692 h 1000"/>
                  <a:gd name="T70" fmla="*/ 85 w 100"/>
                  <a:gd name="T71" fmla="*/ 714 h 1000"/>
                  <a:gd name="T72" fmla="*/ 86 w 100"/>
                  <a:gd name="T73" fmla="*/ 732 h 1000"/>
                  <a:gd name="T74" fmla="*/ 88 w 100"/>
                  <a:gd name="T75" fmla="*/ 754 h 1000"/>
                  <a:gd name="T76" fmla="*/ 90 w 100"/>
                  <a:gd name="T77" fmla="*/ 775 h 1000"/>
                  <a:gd name="T78" fmla="*/ 90 w 100"/>
                  <a:gd name="T79" fmla="*/ 793 h 1000"/>
                  <a:gd name="T80" fmla="*/ 91 w 100"/>
                  <a:gd name="T81" fmla="*/ 815 h 1000"/>
                  <a:gd name="T82" fmla="*/ 93 w 100"/>
                  <a:gd name="T83" fmla="*/ 835 h 1000"/>
                  <a:gd name="T84" fmla="*/ 93 w 100"/>
                  <a:gd name="T85" fmla="*/ 855 h 1000"/>
                  <a:gd name="T86" fmla="*/ 95 w 100"/>
                  <a:gd name="T87" fmla="*/ 877 h 1000"/>
                  <a:gd name="T88" fmla="*/ 96 w 100"/>
                  <a:gd name="T89" fmla="*/ 895 h 1000"/>
                  <a:gd name="T90" fmla="*/ 96 w 100"/>
                  <a:gd name="T91" fmla="*/ 916 h 1000"/>
                  <a:gd name="T92" fmla="*/ 98 w 100"/>
                  <a:gd name="T93" fmla="*/ 938 h 1000"/>
                  <a:gd name="T94" fmla="*/ 98 w 100"/>
                  <a:gd name="T95" fmla="*/ 958 h 1000"/>
                  <a:gd name="T96" fmla="*/ 98 w 100"/>
                  <a:gd name="T97" fmla="*/ 978 h 1000"/>
                  <a:gd name="T98" fmla="*/ 100 w 100"/>
                  <a:gd name="T99" fmla="*/ 1000 h 1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00" h="1000">
                    <a:moveTo>
                      <a:pt x="0" y="0"/>
                    </a:moveTo>
                    <a:lnTo>
                      <a:pt x="1" y="10"/>
                    </a:lnTo>
                    <a:lnTo>
                      <a:pt x="3" y="19"/>
                    </a:lnTo>
                    <a:lnTo>
                      <a:pt x="5" y="28"/>
                    </a:lnTo>
                    <a:lnTo>
                      <a:pt x="6" y="38"/>
                    </a:lnTo>
                    <a:lnTo>
                      <a:pt x="8" y="48"/>
                    </a:lnTo>
                    <a:lnTo>
                      <a:pt x="10" y="58"/>
                    </a:lnTo>
                    <a:lnTo>
                      <a:pt x="11" y="70"/>
                    </a:lnTo>
                    <a:lnTo>
                      <a:pt x="13" y="78"/>
                    </a:lnTo>
                    <a:lnTo>
                      <a:pt x="15" y="88"/>
                    </a:lnTo>
                    <a:lnTo>
                      <a:pt x="16" y="98"/>
                    </a:lnTo>
                    <a:lnTo>
                      <a:pt x="18" y="108"/>
                    </a:lnTo>
                    <a:lnTo>
                      <a:pt x="20" y="118"/>
                    </a:lnTo>
                    <a:lnTo>
                      <a:pt x="21" y="128"/>
                    </a:lnTo>
                    <a:lnTo>
                      <a:pt x="23" y="138"/>
                    </a:lnTo>
                    <a:lnTo>
                      <a:pt x="23" y="148"/>
                    </a:lnTo>
                    <a:lnTo>
                      <a:pt x="25" y="158"/>
                    </a:lnTo>
                    <a:lnTo>
                      <a:pt x="26" y="168"/>
                    </a:lnTo>
                    <a:lnTo>
                      <a:pt x="28" y="178"/>
                    </a:lnTo>
                    <a:lnTo>
                      <a:pt x="30" y="188"/>
                    </a:lnTo>
                    <a:lnTo>
                      <a:pt x="30" y="198"/>
                    </a:lnTo>
                    <a:lnTo>
                      <a:pt x="31" y="208"/>
                    </a:lnTo>
                    <a:lnTo>
                      <a:pt x="33" y="218"/>
                    </a:lnTo>
                    <a:lnTo>
                      <a:pt x="35" y="228"/>
                    </a:lnTo>
                    <a:lnTo>
                      <a:pt x="36" y="238"/>
                    </a:lnTo>
                    <a:lnTo>
                      <a:pt x="38" y="248"/>
                    </a:lnTo>
                    <a:lnTo>
                      <a:pt x="40" y="258"/>
                    </a:lnTo>
                    <a:lnTo>
                      <a:pt x="40" y="268"/>
                    </a:lnTo>
                    <a:lnTo>
                      <a:pt x="41" y="278"/>
                    </a:lnTo>
                    <a:lnTo>
                      <a:pt x="43" y="288"/>
                    </a:lnTo>
                    <a:lnTo>
                      <a:pt x="45" y="298"/>
                    </a:lnTo>
                    <a:lnTo>
                      <a:pt x="46" y="308"/>
                    </a:lnTo>
                    <a:lnTo>
                      <a:pt x="46" y="318"/>
                    </a:lnTo>
                    <a:lnTo>
                      <a:pt x="48" y="328"/>
                    </a:lnTo>
                    <a:lnTo>
                      <a:pt x="50" y="338"/>
                    </a:lnTo>
                    <a:lnTo>
                      <a:pt x="51" y="349"/>
                    </a:lnTo>
                    <a:lnTo>
                      <a:pt x="51" y="359"/>
                    </a:lnTo>
                    <a:lnTo>
                      <a:pt x="53" y="368"/>
                    </a:lnTo>
                    <a:lnTo>
                      <a:pt x="55" y="378"/>
                    </a:lnTo>
                    <a:lnTo>
                      <a:pt x="56" y="388"/>
                    </a:lnTo>
                    <a:lnTo>
                      <a:pt x="56" y="399"/>
                    </a:lnTo>
                    <a:lnTo>
                      <a:pt x="58" y="409"/>
                    </a:lnTo>
                    <a:lnTo>
                      <a:pt x="60" y="419"/>
                    </a:lnTo>
                    <a:lnTo>
                      <a:pt x="60" y="428"/>
                    </a:lnTo>
                    <a:lnTo>
                      <a:pt x="61" y="439"/>
                    </a:lnTo>
                    <a:lnTo>
                      <a:pt x="63" y="449"/>
                    </a:lnTo>
                    <a:lnTo>
                      <a:pt x="63" y="459"/>
                    </a:lnTo>
                    <a:lnTo>
                      <a:pt x="65" y="469"/>
                    </a:lnTo>
                    <a:lnTo>
                      <a:pt x="66" y="479"/>
                    </a:lnTo>
                    <a:lnTo>
                      <a:pt x="66" y="489"/>
                    </a:lnTo>
                    <a:lnTo>
                      <a:pt x="68" y="499"/>
                    </a:lnTo>
                    <a:lnTo>
                      <a:pt x="70" y="509"/>
                    </a:lnTo>
                    <a:lnTo>
                      <a:pt x="70" y="519"/>
                    </a:lnTo>
                    <a:lnTo>
                      <a:pt x="71" y="531"/>
                    </a:lnTo>
                    <a:lnTo>
                      <a:pt x="71" y="541"/>
                    </a:lnTo>
                    <a:lnTo>
                      <a:pt x="73" y="549"/>
                    </a:lnTo>
                    <a:lnTo>
                      <a:pt x="75" y="559"/>
                    </a:lnTo>
                    <a:lnTo>
                      <a:pt x="75" y="571"/>
                    </a:lnTo>
                    <a:lnTo>
                      <a:pt x="76" y="581"/>
                    </a:lnTo>
                    <a:lnTo>
                      <a:pt x="76" y="591"/>
                    </a:lnTo>
                    <a:lnTo>
                      <a:pt x="78" y="601"/>
                    </a:lnTo>
                    <a:lnTo>
                      <a:pt x="78" y="610"/>
                    </a:lnTo>
                    <a:lnTo>
                      <a:pt x="80" y="620"/>
                    </a:lnTo>
                    <a:lnTo>
                      <a:pt x="80" y="630"/>
                    </a:lnTo>
                    <a:lnTo>
                      <a:pt x="81" y="642"/>
                    </a:lnTo>
                    <a:lnTo>
                      <a:pt x="81" y="652"/>
                    </a:lnTo>
                    <a:lnTo>
                      <a:pt x="81" y="660"/>
                    </a:lnTo>
                    <a:lnTo>
                      <a:pt x="81" y="670"/>
                    </a:lnTo>
                    <a:lnTo>
                      <a:pt x="83" y="682"/>
                    </a:lnTo>
                    <a:lnTo>
                      <a:pt x="83" y="692"/>
                    </a:lnTo>
                    <a:lnTo>
                      <a:pt x="85" y="702"/>
                    </a:lnTo>
                    <a:lnTo>
                      <a:pt x="85" y="714"/>
                    </a:lnTo>
                    <a:lnTo>
                      <a:pt x="86" y="722"/>
                    </a:lnTo>
                    <a:lnTo>
                      <a:pt x="86" y="732"/>
                    </a:lnTo>
                    <a:lnTo>
                      <a:pt x="86" y="744"/>
                    </a:lnTo>
                    <a:lnTo>
                      <a:pt x="88" y="754"/>
                    </a:lnTo>
                    <a:lnTo>
                      <a:pt x="88" y="763"/>
                    </a:lnTo>
                    <a:lnTo>
                      <a:pt x="90" y="775"/>
                    </a:lnTo>
                    <a:lnTo>
                      <a:pt x="90" y="783"/>
                    </a:lnTo>
                    <a:lnTo>
                      <a:pt x="90" y="793"/>
                    </a:lnTo>
                    <a:lnTo>
                      <a:pt x="91" y="803"/>
                    </a:lnTo>
                    <a:lnTo>
                      <a:pt x="91" y="815"/>
                    </a:lnTo>
                    <a:lnTo>
                      <a:pt x="91" y="825"/>
                    </a:lnTo>
                    <a:lnTo>
                      <a:pt x="93" y="835"/>
                    </a:lnTo>
                    <a:lnTo>
                      <a:pt x="93" y="845"/>
                    </a:lnTo>
                    <a:lnTo>
                      <a:pt x="93" y="855"/>
                    </a:lnTo>
                    <a:lnTo>
                      <a:pt x="95" y="865"/>
                    </a:lnTo>
                    <a:lnTo>
                      <a:pt x="95" y="877"/>
                    </a:lnTo>
                    <a:lnTo>
                      <a:pt x="95" y="887"/>
                    </a:lnTo>
                    <a:lnTo>
                      <a:pt x="96" y="895"/>
                    </a:lnTo>
                    <a:lnTo>
                      <a:pt x="96" y="906"/>
                    </a:lnTo>
                    <a:lnTo>
                      <a:pt x="96" y="916"/>
                    </a:lnTo>
                    <a:lnTo>
                      <a:pt x="96" y="926"/>
                    </a:lnTo>
                    <a:lnTo>
                      <a:pt x="98" y="938"/>
                    </a:lnTo>
                    <a:lnTo>
                      <a:pt x="98" y="948"/>
                    </a:lnTo>
                    <a:lnTo>
                      <a:pt x="98" y="958"/>
                    </a:lnTo>
                    <a:lnTo>
                      <a:pt x="98" y="968"/>
                    </a:lnTo>
                    <a:lnTo>
                      <a:pt x="98" y="978"/>
                    </a:lnTo>
                    <a:lnTo>
                      <a:pt x="100" y="990"/>
                    </a:lnTo>
                    <a:lnTo>
                      <a:pt x="100" y="100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188" name="Freeform 187"/>
              <p:cNvSpPr>
                <a:spLocks/>
              </p:cNvSpPr>
              <p:nvPr/>
            </p:nvSpPr>
            <p:spPr bwMode="auto">
              <a:xfrm>
                <a:off x="4697095" y="2745740"/>
                <a:ext cx="28575" cy="591185"/>
              </a:xfrm>
              <a:custGeom>
                <a:avLst/>
                <a:gdLst>
                  <a:gd name="T0" fmla="*/ 47 w 50"/>
                  <a:gd name="T1" fmla="*/ 10 h 1041"/>
                  <a:gd name="T2" fmla="*/ 47 w 50"/>
                  <a:gd name="T3" fmla="*/ 30 h 1041"/>
                  <a:gd name="T4" fmla="*/ 48 w 50"/>
                  <a:gd name="T5" fmla="*/ 51 h 1041"/>
                  <a:gd name="T6" fmla="*/ 48 w 50"/>
                  <a:gd name="T7" fmla="*/ 71 h 1041"/>
                  <a:gd name="T8" fmla="*/ 48 w 50"/>
                  <a:gd name="T9" fmla="*/ 91 h 1041"/>
                  <a:gd name="T10" fmla="*/ 48 w 50"/>
                  <a:gd name="T11" fmla="*/ 113 h 1041"/>
                  <a:gd name="T12" fmla="*/ 48 w 50"/>
                  <a:gd name="T13" fmla="*/ 133 h 1041"/>
                  <a:gd name="T14" fmla="*/ 50 w 50"/>
                  <a:gd name="T15" fmla="*/ 154 h 1041"/>
                  <a:gd name="T16" fmla="*/ 50 w 50"/>
                  <a:gd name="T17" fmla="*/ 176 h 1041"/>
                  <a:gd name="T18" fmla="*/ 50 w 50"/>
                  <a:gd name="T19" fmla="*/ 196 h 1041"/>
                  <a:gd name="T20" fmla="*/ 50 w 50"/>
                  <a:gd name="T21" fmla="*/ 216 h 1041"/>
                  <a:gd name="T22" fmla="*/ 50 w 50"/>
                  <a:gd name="T23" fmla="*/ 237 h 1041"/>
                  <a:gd name="T24" fmla="*/ 50 w 50"/>
                  <a:gd name="T25" fmla="*/ 257 h 1041"/>
                  <a:gd name="T26" fmla="*/ 48 w 50"/>
                  <a:gd name="T27" fmla="*/ 279 h 1041"/>
                  <a:gd name="T28" fmla="*/ 48 w 50"/>
                  <a:gd name="T29" fmla="*/ 301 h 1041"/>
                  <a:gd name="T30" fmla="*/ 48 w 50"/>
                  <a:gd name="T31" fmla="*/ 321 h 1041"/>
                  <a:gd name="T32" fmla="*/ 48 w 50"/>
                  <a:gd name="T33" fmla="*/ 342 h 1041"/>
                  <a:gd name="T34" fmla="*/ 48 w 50"/>
                  <a:gd name="T35" fmla="*/ 364 h 1041"/>
                  <a:gd name="T36" fmla="*/ 47 w 50"/>
                  <a:gd name="T37" fmla="*/ 382 h 1041"/>
                  <a:gd name="T38" fmla="*/ 47 w 50"/>
                  <a:gd name="T39" fmla="*/ 404 h 1041"/>
                  <a:gd name="T40" fmla="*/ 45 w 50"/>
                  <a:gd name="T41" fmla="*/ 424 h 1041"/>
                  <a:gd name="T42" fmla="*/ 45 w 50"/>
                  <a:gd name="T43" fmla="*/ 445 h 1041"/>
                  <a:gd name="T44" fmla="*/ 45 w 50"/>
                  <a:gd name="T45" fmla="*/ 467 h 1041"/>
                  <a:gd name="T46" fmla="*/ 43 w 50"/>
                  <a:gd name="T47" fmla="*/ 487 h 1041"/>
                  <a:gd name="T48" fmla="*/ 43 w 50"/>
                  <a:gd name="T49" fmla="*/ 508 h 1041"/>
                  <a:gd name="T50" fmla="*/ 42 w 50"/>
                  <a:gd name="T51" fmla="*/ 530 h 1041"/>
                  <a:gd name="T52" fmla="*/ 40 w 50"/>
                  <a:gd name="T53" fmla="*/ 550 h 1041"/>
                  <a:gd name="T54" fmla="*/ 40 w 50"/>
                  <a:gd name="T55" fmla="*/ 572 h 1041"/>
                  <a:gd name="T56" fmla="*/ 38 w 50"/>
                  <a:gd name="T57" fmla="*/ 593 h 1041"/>
                  <a:gd name="T58" fmla="*/ 37 w 50"/>
                  <a:gd name="T59" fmla="*/ 613 h 1041"/>
                  <a:gd name="T60" fmla="*/ 35 w 50"/>
                  <a:gd name="T61" fmla="*/ 636 h 1041"/>
                  <a:gd name="T62" fmla="*/ 35 w 50"/>
                  <a:gd name="T63" fmla="*/ 658 h 1041"/>
                  <a:gd name="T64" fmla="*/ 33 w 50"/>
                  <a:gd name="T65" fmla="*/ 678 h 1041"/>
                  <a:gd name="T66" fmla="*/ 32 w 50"/>
                  <a:gd name="T67" fmla="*/ 700 h 1041"/>
                  <a:gd name="T68" fmla="*/ 30 w 50"/>
                  <a:gd name="T69" fmla="*/ 720 h 1041"/>
                  <a:gd name="T70" fmla="*/ 28 w 50"/>
                  <a:gd name="T71" fmla="*/ 741 h 1041"/>
                  <a:gd name="T72" fmla="*/ 28 w 50"/>
                  <a:gd name="T73" fmla="*/ 763 h 1041"/>
                  <a:gd name="T74" fmla="*/ 27 w 50"/>
                  <a:gd name="T75" fmla="*/ 783 h 1041"/>
                  <a:gd name="T76" fmla="*/ 25 w 50"/>
                  <a:gd name="T77" fmla="*/ 804 h 1041"/>
                  <a:gd name="T78" fmla="*/ 23 w 50"/>
                  <a:gd name="T79" fmla="*/ 828 h 1041"/>
                  <a:gd name="T80" fmla="*/ 20 w 50"/>
                  <a:gd name="T81" fmla="*/ 848 h 1041"/>
                  <a:gd name="T82" fmla="*/ 18 w 50"/>
                  <a:gd name="T83" fmla="*/ 869 h 1041"/>
                  <a:gd name="T84" fmla="*/ 17 w 50"/>
                  <a:gd name="T85" fmla="*/ 891 h 1041"/>
                  <a:gd name="T86" fmla="*/ 15 w 50"/>
                  <a:gd name="T87" fmla="*/ 911 h 1041"/>
                  <a:gd name="T88" fmla="*/ 12 w 50"/>
                  <a:gd name="T89" fmla="*/ 934 h 1041"/>
                  <a:gd name="T90" fmla="*/ 10 w 50"/>
                  <a:gd name="T91" fmla="*/ 954 h 1041"/>
                  <a:gd name="T92" fmla="*/ 7 w 50"/>
                  <a:gd name="T93" fmla="*/ 976 h 1041"/>
                  <a:gd name="T94" fmla="*/ 5 w 50"/>
                  <a:gd name="T95" fmla="*/ 997 h 1041"/>
                  <a:gd name="T96" fmla="*/ 2 w 50"/>
                  <a:gd name="T97" fmla="*/ 1019 h 1041"/>
                  <a:gd name="T98" fmla="*/ 0 w 50"/>
                  <a:gd name="T99" fmla="*/ 1041 h 10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50" h="1041">
                    <a:moveTo>
                      <a:pt x="47" y="0"/>
                    </a:moveTo>
                    <a:lnTo>
                      <a:pt x="47" y="10"/>
                    </a:lnTo>
                    <a:lnTo>
                      <a:pt x="47" y="20"/>
                    </a:lnTo>
                    <a:lnTo>
                      <a:pt x="47" y="30"/>
                    </a:lnTo>
                    <a:lnTo>
                      <a:pt x="47" y="41"/>
                    </a:lnTo>
                    <a:lnTo>
                      <a:pt x="48" y="51"/>
                    </a:lnTo>
                    <a:lnTo>
                      <a:pt x="48" y="61"/>
                    </a:lnTo>
                    <a:lnTo>
                      <a:pt x="48" y="71"/>
                    </a:lnTo>
                    <a:lnTo>
                      <a:pt x="48" y="81"/>
                    </a:lnTo>
                    <a:lnTo>
                      <a:pt x="48" y="91"/>
                    </a:lnTo>
                    <a:lnTo>
                      <a:pt x="48" y="103"/>
                    </a:lnTo>
                    <a:lnTo>
                      <a:pt x="48" y="113"/>
                    </a:lnTo>
                    <a:lnTo>
                      <a:pt x="48" y="124"/>
                    </a:lnTo>
                    <a:lnTo>
                      <a:pt x="48" y="133"/>
                    </a:lnTo>
                    <a:lnTo>
                      <a:pt x="48" y="143"/>
                    </a:lnTo>
                    <a:lnTo>
                      <a:pt x="50" y="154"/>
                    </a:lnTo>
                    <a:lnTo>
                      <a:pt x="50" y="164"/>
                    </a:lnTo>
                    <a:lnTo>
                      <a:pt x="50" y="176"/>
                    </a:lnTo>
                    <a:lnTo>
                      <a:pt x="50" y="186"/>
                    </a:lnTo>
                    <a:lnTo>
                      <a:pt x="50" y="196"/>
                    </a:lnTo>
                    <a:lnTo>
                      <a:pt x="50" y="206"/>
                    </a:lnTo>
                    <a:lnTo>
                      <a:pt x="50" y="216"/>
                    </a:lnTo>
                    <a:lnTo>
                      <a:pt x="50" y="227"/>
                    </a:lnTo>
                    <a:lnTo>
                      <a:pt x="50" y="237"/>
                    </a:lnTo>
                    <a:lnTo>
                      <a:pt x="50" y="247"/>
                    </a:lnTo>
                    <a:lnTo>
                      <a:pt x="50" y="257"/>
                    </a:lnTo>
                    <a:lnTo>
                      <a:pt x="48" y="269"/>
                    </a:lnTo>
                    <a:lnTo>
                      <a:pt x="48" y="279"/>
                    </a:lnTo>
                    <a:lnTo>
                      <a:pt x="48" y="289"/>
                    </a:lnTo>
                    <a:lnTo>
                      <a:pt x="48" y="301"/>
                    </a:lnTo>
                    <a:lnTo>
                      <a:pt x="48" y="309"/>
                    </a:lnTo>
                    <a:lnTo>
                      <a:pt x="48" y="321"/>
                    </a:lnTo>
                    <a:lnTo>
                      <a:pt x="48" y="331"/>
                    </a:lnTo>
                    <a:lnTo>
                      <a:pt x="48" y="342"/>
                    </a:lnTo>
                    <a:lnTo>
                      <a:pt x="48" y="352"/>
                    </a:lnTo>
                    <a:lnTo>
                      <a:pt x="48" y="364"/>
                    </a:lnTo>
                    <a:lnTo>
                      <a:pt x="47" y="372"/>
                    </a:lnTo>
                    <a:lnTo>
                      <a:pt x="47" y="382"/>
                    </a:lnTo>
                    <a:lnTo>
                      <a:pt x="47" y="394"/>
                    </a:lnTo>
                    <a:lnTo>
                      <a:pt x="47" y="404"/>
                    </a:lnTo>
                    <a:lnTo>
                      <a:pt x="47" y="415"/>
                    </a:lnTo>
                    <a:lnTo>
                      <a:pt x="45" y="424"/>
                    </a:lnTo>
                    <a:lnTo>
                      <a:pt x="45" y="435"/>
                    </a:lnTo>
                    <a:lnTo>
                      <a:pt x="45" y="445"/>
                    </a:lnTo>
                    <a:lnTo>
                      <a:pt x="45" y="457"/>
                    </a:lnTo>
                    <a:lnTo>
                      <a:pt x="45" y="467"/>
                    </a:lnTo>
                    <a:lnTo>
                      <a:pt x="43" y="479"/>
                    </a:lnTo>
                    <a:lnTo>
                      <a:pt x="43" y="487"/>
                    </a:lnTo>
                    <a:lnTo>
                      <a:pt x="43" y="498"/>
                    </a:lnTo>
                    <a:lnTo>
                      <a:pt x="43" y="508"/>
                    </a:lnTo>
                    <a:lnTo>
                      <a:pt x="42" y="520"/>
                    </a:lnTo>
                    <a:lnTo>
                      <a:pt x="42" y="530"/>
                    </a:lnTo>
                    <a:lnTo>
                      <a:pt x="42" y="540"/>
                    </a:lnTo>
                    <a:lnTo>
                      <a:pt x="40" y="550"/>
                    </a:lnTo>
                    <a:lnTo>
                      <a:pt x="40" y="562"/>
                    </a:lnTo>
                    <a:lnTo>
                      <a:pt x="40" y="572"/>
                    </a:lnTo>
                    <a:lnTo>
                      <a:pt x="38" y="583"/>
                    </a:lnTo>
                    <a:lnTo>
                      <a:pt x="38" y="593"/>
                    </a:lnTo>
                    <a:lnTo>
                      <a:pt x="38" y="603"/>
                    </a:lnTo>
                    <a:lnTo>
                      <a:pt x="37" y="613"/>
                    </a:lnTo>
                    <a:lnTo>
                      <a:pt x="37" y="625"/>
                    </a:lnTo>
                    <a:lnTo>
                      <a:pt x="35" y="636"/>
                    </a:lnTo>
                    <a:lnTo>
                      <a:pt x="35" y="646"/>
                    </a:lnTo>
                    <a:lnTo>
                      <a:pt x="35" y="658"/>
                    </a:lnTo>
                    <a:lnTo>
                      <a:pt x="33" y="666"/>
                    </a:lnTo>
                    <a:lnTo>
                      <a:pt x="33" y="678"/>
                    </a:lnTo>
                    <a:lnTo>
                      <a:pt x="32" y="688"/>
                    </a:lnTo>
                    <a:lnTo>
                      <a:pt x="32" y="700"/>
                    </a:lnTo>
                    <a:lnTo>
                      <a:pt x="30" y="710"/>
                    </a:lnTo>
                    <a:lnTo>
                      <a:pt x="30" y="720"/>
                    </a:lnTo>
                    <a:lnTo>
                      <a:pt x="28" y="730"/>
                    </a:lnTo>
                    <a:lnTo>
                      <a:pt x="28" y="741"/>
                    </a:lnTo>
                    <a:lnTo>
                      <a:pt x="28" y="753"/>
                    </a:lnTo>
                    <a:lnTo>
                      <a:pt x="28" y="763"/>
                    </a:lnTo>
                    <a:lnTo>
                      <a:pt x="27" y="774"/>
                    </a:lnTo>
                    <a:lnTo>
                      <a:pt x="27" y="783"/>
                    </a:lnTo>
                    <a:lnTo>
                      <a:pt x="25" y="794"/>
                    </a:lnTo>
                    <a:lnTo>
                      <a:pt x="25" y="804"/>
                    </a:lnTo>
                    <a:lnTo>
                      <a:pt x="23" y="816"/>
                    </a:lnTo>
                    <a:lnTo>
                      <a:pt x="23" y="828"/>
                    </a:lnTo>
                    <a:lnTo>
                      <a:pt x="22" y="836"/>
                    </a:lnTo>
                    <a:lnTo>
                      <a:pt x="20" y="848"/>
                    </a:lnTo>
                    <a:lnTo>
                      <a:pt x="20" y="858"/>
                    </a:lnTo>
                    <a:lnTo>
                      <a:pt x="18" y="869"/>
                    </a:lnTo>
                    <a:lnTo>
                      <a:pt x="18" y="881"/>
                    </a:lnTo>
                    <a:lnTo>
                      <a:pt x="17" y="891"/>
                    </a:lnTo>
                    <a:lnTo>
                      <a:pt x="15" y="901"/>
                    </a:lnTo>
                    <a:lnTo>
                      <a:pt x="15" y="911"/>
                    </a:lnTo>
                    <a:lnTo>
                      <a:pt x="13" y="922"/>
                    </a:lnTo>
                    <a:lnTo>
                      <a:pt x="12" y="934"/>
                    </a:lnTo>
                    <a:lnTo>
                      <a:pt x="12" y="944"/>
                    </a:lnTo>
                    <a:lnTo>
                      <a:pt x="10" y="954"/>
                    </a:lnTo>
                    <a:lnTo>
                      <a:pt x="8" y="964"/>
                    </a:lnTo>
                    <a:lnTo>
                      <a:pt x="7" y="976"/>
                    </a:lnTo>
                    <a:lnTo>
                      <a:pt x="7" y="987"/>
                    </a:lnTo>
                    <a:lnTo>
                      <a:pt x="5" y="997"/>
                    </a:lnTo>
                    <a:lnTo>
                      <a:pt x="3" y="1009"/>
                    </a:lnTo>
                    <a:lnTo>
                      <a:pt x="2" y="1019"/>
                    </a:lnTo>
                    <a:lnTo>
                      <a:pt x="2" y="1029"/>
                    </a:lnTo>
                    <a:lnTo>
                      <a:pt x="0" y="1041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189" name="Freeform 188"/>
              <p:cNvSpPr>
                <a:spLocks/>
              </p:cNvSpPr>
              <p:nvPr/>
            </p:nvSpPr>
            <p:spPr bwMode="auto">
              <a:xfrm>
                <a:off x="4695825" y="3336925"/>
                <a:ext cx="1270" cy="12700"/>
              </a:xfrm>
              <a:custGeom>
                <a:avLst/>
                <a:gdLst>
                  <a:gd name="T0" fmla="*/ 3 w 3"/>
                  <a:gd name="T1" fmla="*/ 0 h 21"/>
                  <a:gd name="T2" fmla="*/ 1 w 3"/>
                  <a:gd name="T3" fmla="*/ 11 h 21"/>
                  <a:gd name="T4" fmla="*/ 0 w 3"/>
                  <a:gd name="T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1">
                    <a:moveTo>
                      <a:pt x="3" y="0"/>
                    </a:moveTo>
                    <a:lnTo>
                      <a:pt x="1" y="11"/>
                    </a:lnTo>
                    <a:lnTo>
                      <a:pt x="0" y="21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cxnSp>
            <p:nvCxnSpPr>
              <p:cNvPr id="190" name="Line 199"/>
              <p:cNvCxnSpPr>
                <a:cxnSpLocks noChangeShapeType="1"/>
              </p:cNvCxnSpPr>
              <p:nvPr/>
            </p:nvCxnSpPr>
            <p:spPr bwMode="auto">
              <a:xfrm>
                <a:off x="4862830" y="2124075"/>
                <a:ext cx="307340" cy="109156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1" name="Line 200"/>
              <p:cNvCxnSpPr>
                <a:cxnSpLocks noChangeShapeType="1"/>
              </p:cNvCxnSpPr>
              <p:nvPr/>
            </p:nvCxnSpPr>
            <p:spPr bwMode="auto">
              <a:xfrm flipV="1">
                <a:off x="4667885" y="2124075"/>
                <a:ext cx="194945" cy="5524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2" name="Line 201"/>
              <p:cNvCxnSpPr>
                <a:cxnSpLocks noChangeShapeType="1"/>
              </p:cNvCxnSpPr>
              <p:nvPr/>
            </p:nvCxnSpPr>
            <p:spPr bwMode="auto">
              <a:xfrm flipV="1">
                <a:off x="4695825" y="3215640"/>
                <a:ext cx="474345" cy="13398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3" name="Line 202"/>
              <p:cNvCxnSpPr>
                <a:cxnSpLocks noChangeShapeType="1"/>
              </p:cNvCxnSpPr>
              <p:nvPr/>
            </p:nvCxnSpPr>
            <p:spPr bwMode="auto">
              <a:xfrm>
                <a:off x="1911350" y="3188335"/>
                <a:ext cx="71755" cy="28067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4" name="Line 203"/>
              <p:cNvCxnSpPr>
                <a:cxnSpLocks noChangeShapeType="1"/>
              </p:cNvCxnSpPr>
              <p:nvPr/>
            </p:nvCxnSpPr>
            <p:spPr bwMode="auto">
              <a:xfrm>
                <a:off x="1869440" y="3199765"/>
                <a:ext cx="73025" cy="28067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5" name="Line 204"/>
              <p:cNvCxnSpPr>
                <a:cxnSpLocks noChangeShapeType="1"/>
              </p:cNvCxnSpPr>
              <p:nvPr/>
            </p:nvCxnSpPr>
            <p:spPr bwMode="auto">
              <a:xfrm flipH="1">
                <a:off x="1869440" y="3188335"/>
                <a:ext cx="41910" cy="1143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6" name="Line 205"/>
              <p:cNvCxnSpPr>
                <a:cxnSpLocks noChangeShapeType="1"/>
              </p:cNvCxnSpPr>
              <p:nvPr/>
            </p:nvCxnSpPr>
            <p:spPr bwMode="auto">
              <a:xfrm flipH="1">
                <a:off x="1942465" y="3469005"/>
                <a:ext cx="40640" cy="1143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7" name="Line 206"/>
              <p:cNvCxnSpPr>
                <a:cxnSpLocks noChangeShapeType="1"/>
              </p:cNvCxnSpPr>
              <p:nvPr/>
            </p:nvCxnSpPr>
            <p:spPr bwMode="auto">
              <a:xfrm>
                <a:off x="1814195" y="2990850"/>
                <a:ext cx="180340" cy="69913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8" name="Line 208"/>
              <p:cNvCxnSpPr>
                <a:cxnSpLocks noChangeShapeType="1"/>
              </p:cNvCxnSpPr>
              <p:nvPr/>
            </p:nvCxnSpPr>
            <p:spPr bwMode="auto">
              <a:xfrm flipH="1">
                <a:off x="1772920" y="2990850"/>
                <a:ext cx="41275" cy="1016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9" name="Line 209"/>
              <p:cNvCxnSpPr>
                <a:cxnSpLocks noChangeShapeType="1"/>
              </p:cNvCxnSpPr>
              <p:nvPr/>
            </p:nvCxnSpPr>
            <p:spPr bwMode="auto">
              <a:xfrm flipH="1">
                <a:off x="1951355" y="3689985"/>
                <a:ext cx="43180" cy="1143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0" name="Line 210"/>
              <p:cNvCxnSpPr>
                <a:cxnSpLocks noChangeShapeType="1"/>
              </p:cNvCxnSpPr>
              <p:nvPr/>
            </p:nvCxnSpPr>
            <p:spPr bwMode="auto">
              <a:xfrm>
                <a:off x="1749425" y="3007995"/>
                <a:ext cx="180340" cy="70040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01" name="Freeform 200"/>
              <p:cNvSpPr>
                <a:spLocks/>
              </p:cNvSpPr>
              <p:nvPr/>
            </p:nvSpPr>
            <p:spPr bwMode="auto">
              <a:xfrm>
                <a:off x="237490" y="1193165"/>
                <a:ext cx="4481195" cy="2200910"/>
              </a:xfrm>
              <a:custGeom>
                <a:avLst/>
                <a:gdLst>
                  <a:gd name="T0" fmla="*/ 0 w 7897"/>
                  <a:gd name="T1" fmla="*/ 242 h 3879"/>
                  <a:gd name="T2" fmla="*/ 7144 w 7897"/>
                  <a:gd name="T3" fmla="*/ 0 h 3879"/>
                  <a:gd name="T4" fmla="*/ 4528 w 7897"/>
                  <a:gd name="T5" fmla="*/ 2042 h 3879"/>
                  <a:gd name="T6" fmla="*/ 4534 w 7897"/>
                  <a:gd name="T7" fmla="*/ 2040 h 3879"/>
                  <a:gd name="T8" fmla="*/ 7897 w 7897"/>
                  <a:gd name="T9" fmla="*/ 2530 h 3879"/>
                  <a:gd name="T10" fmla="*/ 3032 w 7897"/>
                  <a:gd name="T11" fmla="*/ 3829 h 3879"/>
                  <a:gd name="T12" fmla="*/ 2957 w 7897"/>
                  <a:gd name="T13" fmla="*/ 3849 h 3879"/>
                  <a:gd name="T14" fmla="*/ 2955 w 7897"/>
                  <a:gd name="T15" fmla="*/ 3851 h 3879"/>
                  <a:gd name="T16" fmla="*/ 2882 w 7897"/>
                  <a:gd name="T17" fmla="*/ 3869 h 3879"/>
                  <a:gd name="T18" fmla="*/ 2839 w 7897"/>
                  <a:gd name="T19" fmla="*/ 3879 h 38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897" h="3879">
                    <a:moveTo>
                      <a:pt x="0" y="242"/>
                    </a:moveTo>
                    <a:lnTo>
                      <a:pt x="7144" y="0"/>
                    </a:lnTo>
                    <a:lnTo>
                      <a:pt x="4528" y="2042"/>
                    </a:lnTo>
                    <a:lnTo>
                      <a:pt x="4534" y="2040"/>
                    </a:lnTo>
                    <a:lnTo>
                      <a:pt x="7897" y="2530"/>
                    </a:lnTo>
                    <a:lnTo>
                      <a:pt x="3032" y="3829"/>
                    </a:lnTo>
                    <a:lnTo>
                      <a:pt x="2957" y="3849"/>
                    </a:lnTo>
                    <a:lnTo>
                      <a:pt x="2955" y="3851"/>
                    </a:lnTo>
                    <a:lnTo>
                      <a:pt x="2882" y="3869"/>
                    </a:lnTo>
                    <a:lnTo>
                      <a:pt x="2839" y="3879"/>
                    </a:lnTo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202" name="Freeform 201"/>
              <p:cNvSpPr>
                <a:spLocks/>
              </p:cNvSpPr>
              <p:nvPr/>
            </p:nvSpPr>
            <p:spPr bwMode="auto">
              <a:xfrm>
                <a:off x="238125" y="1188720"/>
                <a:ext cx="4470400" cy="2205355"/>
              </a:xfrm>
              <a:custGeom>
                <a:avLst/>
                <a:gdLst>
                  <a:gd name="T0" fmla="*/ 0 w 7878"/>
                  <a:gd name="T1" fmla="*/ 239 h 3886"/>
                  <a:gd name="T2" fmla="*/ 7128 w 7878"/>
                  <a:gd name="T3" fmla="*/ 0 h 3886"/>
                  <a:gd name="T4" fmla="*/ 4526 w 7878"/>
                  <a:gd name="T5" fmla="*/ 2049 h 3886"/>
                  <a:gd name="T6" fmla="*/ 4532 w 7878"/>
                  <a:gd name="T7" fmla="*/ 2047 h 3886"/>
                  <a:gd name="T8" fmla="*/ 7878 w 7878"/>
                  <a:gd name="T9" fmla="*/ 2549 h 3886"/>
                  <a:gd name="T10" fmla="*/ 3030 w 7878"/>
                  <a:gd name="T11" fmla="*/ 3836 h 3886"/>
                  <a:gd name="T12" fmla="*/ 2955 w 7878"/>
                  <a:gd name="T13" fmla="*/ 3856 h 3886"/>
                  <a:gd name="T14" fmla="*/ 2953 w 7878"/>
                  <a:gd name="T15" fmla="*/ 3858 h 3886"/>
                  <a:gd name="T16" fmla="*/ 2880 w 7878"/>
                  <a:gd name="T17" fmla="*/ 3876 h 3886"/>
                  <a:gd name="T18" fmla="*/ 2837 w 7878"/>
                  <a:gd name="T19" fmla="*/ 3886 h 38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878" h="3886">
                    <a:moveTo>
                      <a:pt x="0" y="239"/>
                    </a:moveTo>
                    <a:lnTo>
                      <a:pt x="7128" y="0"/>
                    </a:lnTo>
                    <a:lnTo>
                      <a:pt x="4526" y="2049"/>
                    </a:lnTo>
                    <a:lnTo>
                      <a:pt x="4532" y="2047"/>
                    </a:lnTo>
                    <a:lnTo>
                      <a:pt x="7878" y="2549"/>
                    </a:lnTo>
                    <a:lnTo>
                      <a:pt x="3030" y="3836"/>
                    </a:lnTo>
                    <a:lnTo>
                      <a:pt x="2955" y="3856"/>
                    </a:lnTo>
                    <a:lnTo>
                      <a:pt x="2953" y="3858"/>
                    </a:lnTo>
                    <a:lnTo>
                      <a:pt x="2880" y="3876"/>
                    </a:lnTo>
                    <a:lnTo>
                      <a:pt x="2837" y="3886"/>
                    </a:lnTo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203" name="Freeform 202"/>
              <p:cNvSpPr>
                <a:spLocks/>
              </p:cNvSpPr>
              <p:nvPr/>
            </p:nvSpPr>
            <p:spPr bwMode="auto">
              <a:xfrm>
                <a:off x="241935" y="1177290"/>
                <a:ext cx="4439285" cy="2216785"/>
              </a:xfrm>
              <a:custGeom>
                <a:avLst/>
                <a:gdLst>
                  <a:gd name="T0" fmla="*/ 0 w 7821"/>
                  <a:gd name="T1" fmla="*/ 236 h 3906"/>
                  <a:gd name="T2" fmla="*/ 7086 w 7821"/>
                  <a:gd name="T3" fmla="*/ 0 h 3906"/>
                  <a:gd name="T4" fmla="*/ 4519 w 7821"/>
                  <a:gd name="T5" fmla="*/ 2069 h 3906"/>
                  <a:gd name="T6" fmla="*/ 4525 w 7821"/>
                  <a:gd name="T7" fmla="*/ 2065 h 3906"/>
                  <a:gd name="T8" fmla="*/ 7821 w 7821"/>
                  <a:gd name="T9" fmla="*/ 2599 h 3906"/>
                  <a:gd name="T10" fmla="*/ 3023 w 7821"/>
                  <a:gd name="T11" fmla="*/ 3858 h 3906"/>
                  <a:gd name="T12" fmla="*/ 2948 w 7821"/>
                  <a:gd name="T13" fmla="*/ 3876 h 3906"/>
                  <a:gd name="T14" fmla="*/ 2946 w 7821"/>
                  <a:gd name="T15" fmla="*/ 3878 h 3906"/>
                  <a:gd name="T16" fmla="*/ 2873 w 7821"/>
                  <a:gd name="T17" fmla="*/ 3896 h 3906"/>
                  <a:gd name="T18" fmla="*/ 2830 w 7821"/>
                  <a:gd name="T19" fmla="*/ 3906 h 3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821" h="3906">
                    <a:moveTo>
                      <a:pt x="0" y="236"/>
                    </a:moveTo>
                    <a:lnTo>
                      <a:pt x="7086" y="0"/>
                    </a:lnTo>
                    <a:lnTo>
                      <a:pt x="4519" y="2069"/>
                    </a:lnTo>
                    <a:lnTo>
                      <a:pt x="4525" y="2065"/>
                    </a:lnTo>
                    <a:lnTo>
                      <a:pt x="7821" y="2599"/>
                    </a:lnTo>
                    <a:lnTo>
                      <a:pt x="3023" y="3858"/>
                    </a:lnTo>
                    <a:lnTo>
                      <a:pt x="2948" y="3876"/>
                    </a:lnTo>
                    <a:lnTo>
                      <a:pt x="2946" y="3878"/>
                    </a:lnTo>
                    <a:lnTo>
                      <a:pt x="2873" y="3896"/>
                    </a:lnTo>
                    <a:lnTo>
                      <a:pt x="2830" y="3906"/>
                    </a:lnTo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204" name="Freeform 203"/>
              <p:cNvSpPr>
                <a:spLocks/>
              </p:cNvSpPr>
              <p:nvPr/>
            </p:nvSpPr>
            <p:spPr bwMode="auto">
              <a:xfrm>
                <a:off x="247650" y="1151255"/>
                <a:ext cx="4371340" cy="2242820"/>
              </a:xfrm>
              <a:custGeom>
                <a:avLst/>
                <a:gdLst>
                  <a:gd name="T0" fmla="*/ 0 w 7701"/>
                  <a:gd name="T1" fmla="*/ 233 h 3953"/>
                  <a:gd name="T2" fmla="*/ 6993 w 7701"/>
                  <a:gd name="T3" fmla="*/ 0 h 3953"/>
                  <a:gd name="T4" fmla="*/ 4509 w 7701"/>
                  <a:gd name="T5" fmla="*/ 2116 h 3953"/>
                  <a:gd name="T6" fmla="*/ 4515 w 7701"/>
                  <a:gd name="T7" fmla="*/ 2112 h 3953"/>
                  <a:gd name="T8" fmla="*/ 7701 w 7701"/>
                  <a:gd name="T9" fmla="*/ 2716 h 3953"/>
                  <a:gd name="T10" fmla="*/ 3013 w 7701"/>
                  <a:gd name="T11" fmla="*/ 3905 h 3953"/>
                  <a:gd name="T12" fmla="*/ 2938 w 7701"/>
                  <a:gd name="T13" fmla="*/ 3925 h 3953"/>
                  <a:gd name="T14" fmla="*/ 2936 w 7701"/>
                  <a:gd name="T15" fmla="*/ 3925 h 3953"/>
                  <a:gd name="T16" fmla="*/ 2863 w 7701"/>
                  <a:gd name="T17" fmla="*/ 3943 h 3953"/>
                  <a:gd name="T18" fmla="*/ 2820 w 7701"/>
                  <a:gd name="T19" fmla="*/ 3953 h 39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701" h="3953">
                    <a:moveTo>
                      <a:pt x="0" y="233"/>
                    </a:moveTo>
                    <a:lnTo>
                      <a:pt x="6993" y="0"/>
                    </a:lnTo>
                    <a:lnTo>
                      <a:pt x="4509" y="2116"/>
                    </a:lnTo>
                    <a:lnTo>
                      <a:pt x="4515" y="2112"/>
                    </a:lnTo>
                    <a:lnTo>
                      <a:pt x="7701" y="2716"/>
                    </a:lnTo>
                    <a:lnTo>
                      <a:pt x="3013" y="3905"/>
                    </a:lnTo>
                    <a:lnTo>
                      <a:pt x="2938" y="3925"/>
                    </a:lnTo>
                    <a:lnTo>
                      <a:pt x="2936" y="3925"/>
                    </a:lnTo>
                    <a:lnTo>
                      <a:pt x="2863" y="3943"/>
                    </a:lnTo>
                    <a:lnTo>
                      <a:pt x="2820" y="3953"/>
                    </a:lnTo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205" name="Freeform 204"/>
              <p:cNvSpPr>
                <a:spLocks/>
              </p:cNvSpPr>
              <p:nvPr/>
            </p:nvSpPr>
            <p:spPr bwMode="auto">
              <a:xfrm>
                <a:off x="254000" y="1118235"/>
                <a:ext cx="4286250" cy="2275840"/>
              </a:xfrm>
              <a:custGeom>
                <a:avLst/>
                <a:gdLst>
                  <a:gd name="T0" fmla="*/ 0 w 7552"/>
                  <a:gd name="T1" fmla="*/ 230 h 4011"/>
                  <a:gd name="T2" fmla="*/ 6876 w 7552"/>
                  <a:gd name="T3" fmla="*/ 0 h 4011"/>
                  <a:gd name="T4" fmla="*/ 4498 w 7552"/>
                  <a:gd name="T5" fmla="*/ 2174 h 4011"/>
                  <a:gd name="T6" fmla="*/ 4504 w 7552"/>
                  <a:gd name="T7" fmla="*/ 2170 h 4011"/>
                  <a:gd name="T8" fmla="*/ 7552 w 7552"/>
                  <a:gd name="T9" fmla="*/ 2859 h 4011"/>
                  <a:gd name="T10" fmla="*/ 3002 w 7552"/>
                  <a:gd name="T11" fmla="*/ 3964 h 4011"/>
                  <a:gd name="T12" fmla="*/ 2927 w 7552"/>
                  <a:gd name="T13" fmla="*/ 3983 h 4011"/>
                  <a:gd name="T14" fmla="*/ 2925 w 7552"/>
                  <a:gd name="T15" fmla="*/ 3984 h 4011"/>
                  <a:gd name="T16" fmla="*/ 2852 w 7552"/>
                  <a:gd name="T17" fmla="*/ 4001 h 4011"/>
                  <a:gd name="T18" fmla="*/ 2809 w 7552"/>
                  <a:gd name="T19" fmla="*/ 4011 h 40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552" h="4011">
                    <a:moveTo>
                      <a:pt x="0" y="230"/>
                    </a:moveTo>
                    <a:lnTo>
                      <a:pt x="6876" y="0"/>
                    </a:lnTo>
                    <a:lnTo>
                      <a:pt x="4498" y="2174"/>
                    </a:lnTo>
                    <a:lnTo>
                      <a:pt x="4504" y="2170"/>
                    </a:lnTo>
                    <a:lnTo>
                      <a:pt x="7552" y="2859"/>
                    </a:lnTo>
                    <a:lnTo>
                      <a:pt x="3002" y="3964"/>
                    </a:lnTo>
                    <a:lnTo>
                      <a:pt x="2927" y="3983"/>
                    </a:lnTo>
                    <a:lnTo>
                      <a:pt x="2925" y="3984"/>
                    </a:lnTo>
                    <a:lnTo>
                      <a:pt x="2852" y="4001"/>
                    </a:lnTo>
                    <a:lnTo>
                      <a:pt x="2809" y="4011"/>
                    </a:lnTo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206" name="Freeform 205"/>
              <p:cNvSpPr>
                <a:spLocks/>
              </p:cNvSpPr>
              <p:nvPr/>
            </p:nvSpPr>
            <p:spPr bwMode="auto">
              <a:xfrm>
                <a:off x="237490" y="873125"/>
                <a:ext cx="4459605" cy="2520950"/>
              </a:xfrm>
              <a:custGeom>
                <a:avLst/>
                <a:gdLst>
                  <a:gd name="T0" fmla="*/ 0 w 7860"/>
                  <a:gd name="T1" fmla="*/ 234 h 4443"/>
                  <a:gd name="T2" fmla="*/ 6924 w 7860"/>
                  <a:gd name="T3" fmla="*/ 0 h 4443"/>
                  <a:gd name="T4" fmla="*/ 4446 w 7860"/>
                  <a:gd name="T5" fmla="*/ 2303 h 4443"/>
                  <a:gd name="T6" fmla="*/ 4445 w 7860"/>
                  <a:gd name="T7" fmla="*/ 2305 h 4443"/>
                  <a:gd name="T8" fmla="*/ 7860 w 7860"/>
                  <a:gd name="T9" fmla="*/ 2665 h 4443"/>
                  <a:gd name="T10" fmla="*/ 3029 w 7860"/>
                  <a:gd name="T11" fmla="*/ 4381 h 4443"/>
                  <a:gd name="T12" fmla="*/ 2955 w 7860"/>
                  <a:gd name="T13" fmla="*/ 4406 h 4443"/>
                  <a:gd name="T14" fmla="*/ 2952 w 7860"/>
                  <a:gd name="T15" fmla="*/ 4406 h 4443"/>
                  <a:gd name="T16" fmla="*/ 2881 w 7860"/>
                  <a:gd name="T17" fmla="*/ 4430 h 4443"/>
                  <a:gd name="T18" fmla="*/ 2839 w 7860"/>
                  <a:gd name="T19" fmla="*/ 4443 h 44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860" h="4443">
                    <a:moveTo>
                      <a:pt x="0" y="234"/>
                    </a:moveTo>
                    <a:lnTo>
                      <a:pt x="6924" y="0"/>
                    </a:lnTo>
                    <a:lnTo>
                      <a:pt x="4446" y="2303"/>
                    </a:lnTo>
                    <a:lnTo>
                      <a:pt x="4445" y="2305"/>
                    </a:lnTo>
                    <a:lnTo>
                      <a:pt x="7860" y="2665"/>
                    </a:lnTo>
                    <a:lnTo>
                      <a:pt x="3029" y="4381"/>
                    </a:lnTo>
                    <a:lnTo>
                      <a:pt x="2955" y="4406"/>
                    </a:lnTo>
                    <a:lnTo>
                      <a:pt x="2952" y="4406"/>
                    </a:lnTo>
                    <a:lnTo>
                      <a:pt x="2881" y="4430"/>
                    </a:lnTo>
                    <a:lnTo>
                      <a:pt x="2839" y="4443"/>
                    </a:lnTo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207" name="Freeform 206"/>
              <p:cNvSpPr>
                <a:spLocks/>
              </p:cNvSpPr>
              <p:nvPr/>
            </p:nvSpPr>
            <p:spPr bwMode="auto">
              <a:xfrm>
                <a:off x="238125" y="868045"/>
                <a:ext cx="4450080" cy="2526030"/>
              </a:xfrm>
              <a:custGeom>
                <a:avLst/>
                <a:gdLst>
                  <a:gd name="T0" fmla="*/ 0 w 7841"/>
                  <a:gd name="T1" fmla="*/ 232 h 4451"/>
                  <a:gd name="T2" fmla="*/ 6907 w 7841"/>
                  <a:gd name="T3" fmla="*/ 0 h 4451"/>
                  <a:gd name="T4" fmla="*/ 4444 w 7841"/>
                  <a:gd name="T5" fmla="*/ 2311 h 4451"/>
                  <a:gd name="T6" fmla="*/ 4443 w 7841"/>
                  <a:gd name="T7" fmla="*/ 2314 h 4451"/>
                  <a:gd name="T8" fmla="*/ 7841 w 7841"/>
                  <a:gd name="T9" fmla="*/ 2685 h 4451"/>
                  <a:gd name="T10" fmla="*/ 3027 w 7841"/>
                  <a:gd name="T11" fmla="*/ 4389 h 4451"/>
                  <a:gd name="T12" fmla="*/ 2953 w 7841"/>
                  <a:gd name="T13" fmla="*/ 4414 h 4451"/>
                  <a:gd name="T14" fmla="*/ 2950 w 7841"/>
                  <a:gd name="T15" fmla="*/ 4414 h 4451"/>
                  <a:gd name="T16" fmla="*/ 2879 w 7841"/>
                  <a:gd name="T17" fmla="*/ 4438 h 4451"/>
                  <a:gd name="T18" fmla="*/ 2837 w 7841"/>
                  <a:gd name="T19" fmla="*/ 4451 h 44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841" h="4451">
                    <a:moveTo>
                      <a:pt x="0" y="232"/>
                    </a:moveTo>
                    <a:lnTo>
                      <a:pt x="6907" y="0"/>
                    </a:lnTo>
                    <a:lnTo>
                      <a:pt x="4444" y="2311"/>
                    </a:lnTo>
                    <a:lnTo>
                      <a:pt x="4443" y="2314"/>
                    </a:lnTo>
                    <a:lnTo>
                      <a:pt x="7841" y="2685"/>
                    </a:lnTo>
                    <a:lnTo>
                      <a:pt x="3027" y="4389"/>
                    </a:lnTo>
                    <a:lnTo>
                      <a:pt x="2953" y="4414"/>
                    </a:lnTo>
                    <a:lnTo>
                      <a:pt x="2950" y="4414"/>
                    </a:lnTo>
                    <a:lnTo>
                      <a:pt x="2879" y="4438"/>
                    </a:lnTo>
                    <a:lnTo>
                      <a:pt x="2837" y="4451"/>
                    </a:lnTo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208" name="Freeform 207"/>
              <p:cNvSpPr>
                <a:spLocks/>
              </p:cNvSpPr>
              <p:nvPr/>
            </p:nvSpPr>
            <p:spPr bwMode="auto">
              <a:xfrm>
                <a:off x="241935" y="854710"/>
                <a:ext cx="4420235" cy="2539365"/>
              </a:xfrm>
              <a:custGeom>
                <a:avLst/>
                <a:gdLst>
                  <a:gd name="T0" fmla="*/ 0 w 7788"/>
                  <a:gd name="T1" fmla="*/ 230 h 4475"/>
                  <a:gd name="T2" fmla="*/ 6862 w 7788"/>
                  <a:gd name="T3" fmla="*/ 0 h 4475"/>
                  <a:gd name="T4" fmla="*/ 4437 w 7788"/>
                  <a:gd name="T5" fmla="*/ 2335 h 4475"/>
                  <a:gd name="T6" fmla="*/ 4436 w 7788"/>
                  <a:gd name="T7" fmla="*/ 2338 h 4475"/>
                  <a:gd name="T8" fmla="*/ 7788 w 7788"/>
                  <a:gd name="T9" fmla="*/ 2747 h 4475"/>
                  <a:gd name="T10" fmla="*/ 3020 w 7788"/>
                  <a:gd name="T11" fmla="*/ 4413 h 4475"/>
                  <a:gd name="T12" fmla="*/ 2946 w 7788"/>
                  <a:gd name="T13" fmla="*/ 4438 h 4475"/>
                  <a:gd name="T14" fmla="*/ 2943 w 7788"/>
                  <a:gd name="T15" fmla="*/ 4438 h 4475"/>
                  <a:gd name="T16" fmla="*/ 2872 w 7788"/>
                  <a:gd name="T17" fmla="*/ 4462 h 4475"/>
                  <a:gd name="T18" fmla="*/ 2830 w 7788"/>
                  <a:gd name="T19" fmla="*/ 4475 h 44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788" h="4475">
                    <a:moveTo>
                      <a:pt x="0" y="230"/>
                    </a:moveTo>
                    <a:lnTo>
                      <a:pt x="6862" y="0"/>
                    </a:lnTo>
                    <a:lnTo>
                      <a:pt x="4437" y="2335"/>
                    </a:lnTo>
                    <a:lnTo>
                      <a:pt x="4436" y="2338"/>
                    </a:lnTo>
                    <a:lnTo>
                      <a:pt x="7788" y="2747"/>
                    </a:lnTo>
                    <a:lnTo>
                      <a:pt x="3020" y="4413"/>
                    </a:lnTo>
                    <a:lnTo>
                      <a:pt x="2946" y="4438"/>
                    </a:lnTo>
                    <a:lnTo>
                      <a:pt x="2943" y="4438"/>
                    </a:lnTo>
                    <a:lnTo>
                      <a:pt x="2872" y="4462"/>
                    </a:lnTo>
                    <a:lnTo>
                      <a:pt x="2830" y="4475"/>
                    </a:lnTo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209" name="Freeform 208"/>
              <p:cNvSpPr>
                <a:spLocks/>
              </p:cNvSpPr>
              <p:nvPr/>
            </p:nvSpPr>
            <p:spPr bwMode="auto">
              <a:xfrm>
                <a:off x="247650" y="827405"/>
                <a:ext cx="4355465" cy="2566670"/>
              </a:xfrm>
              <a:custGeom>
                <a:avLst/>
                <a:gdLst>
                  <a:gd name="T0" fmla="*/ 0 w 7675"/>
                  <a:gd name="T1" fmla="*/ 225 h 4523"/>
                  <a:gd name="T2" fmla="*/ 6762 w 7675"/>
                  <a:gd name="T3" fmla="*/ 0 h 4523"/>
                  <a:gd name="T4" fmla="*/ 4429 w 7675"/>
                  <a:gd name="T5" fmla="*/ 2383 h 4523"/>
                  <a:gd name="T6" fmla="*/ 4426 w 7675"/>
                  <a:gd name="T7" fmla="*/ 2386 h 4523"/>
                  <a:gd name="T8" fmla="*/ 7675 w 7675"/>
                  <a:gd name="T9" fmla="*/ 2877 h 4523"/>
                  <a:gd name="T10" fmla="*/ 3010 w 7675"/>
                  <a:gd name="T11" fmla="*/ 4463 h 4523"/>
                  <a:gd name="T12" fmla="*/ 2936 w 7675"/>
                  <a:gd name="T13" fmla="*/ 4486 h 4523"/>
                  <a:gd name="T14" fmla="*/ 2933 w 7675"/>
                  <a:gd name="T15" fmla="*/ 4486 h 4523"/>
                  <a:gd name="T16" fmla="*/ 2862 w 7675"/>
                  <a:gd name="T17" fmla="*/ 4510 h 4523"/>
                  <a:gd name="T18" fmla="*/ 2820 w 7675"/>
                  <a:gd name="T19" fmla="*/ 4523 h 4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675" h="4523">
                    <a:moveTo>
                      <a:pt x="0" y="225"/>
                    </a:moveTo>
                    <a:lnTo>
                      <a:pt x="6762" y="0"/>
                    </a:lnTo>
                    <a:lnTo>
                      <a:pt x="4429" y="2383"/>
                    </a:lnTo>
                    <a:lnTo>
                      <a:pt x="4426" y="2386"/>
                    </a:lnTo>
                    <a:lnTo>
                      <a:pt x="7675" y="2877"/>
                    </a:lnTo>
                    <a:lnTo>
                      <a:pt x="3010" y="4463"/>
                    </a:lnTo>
                    <a:lnTo>
                      <a:pt x="2936" y="4486"/>
                    </a:lnTo>
                    <a:lnTo>
                      <a:pt x="2933" y="4486"/>
                    </a:lnTo>
                    <a:lnTo>
                      <a:pt x="2862" y="4510"/>
                    </a:lnTo>
                    <a:lnTo>
                      <a:pt x="2820" y="4523"/>
                    </a:lnTo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210" name="Freeform 209"/>
              <p:cNvSpPr>
                <a:spLocks/>
              </p:cNvSpPr>
              <p:nvPr/>
            </p:nvSpPr>
            <p:spPr bwMode="auto">
              <a:xfrm>
                <a:off x="254000" y="792480"/>
                <a:ext cx="4272915" cy="2601595"/>
              </a:xfrm>
              <a:custGeom>
                <a:avLst/>
                <a:gdLst>
                  <a:gd name="T0" fmla="*/ 0 w 7529"/>
                  <a:gd name="T1" fmla="*/ 220 h 4585"/>
                  <a:gd name="T2" fmla="*/ 6632 w 7529"/>
                  <a:gd name="T3" fmla="*/ 0 h 4585"/>
                  <a:gd name="T4" fmla="*/ 4418 w 7529"/>
                  <a:gd name="T5" fmla="*/ 2445 h 4585"/>
                  <a:gd name="T6" fmla="*/ 4415 w 7529"/>
                  <a:gd name="T7" fmla="*/ 2448 h 4585"/>
                  <a:gd name="T8" fmla="*/ 7529 w 7529"/>
                  <a:gd name="T9" fmla="*/ 3042 h 4585"/>
                  <a:gd name="T10" fmla="*/ 2999 w 7529"/>
                  <a:gd name="T11" fmla="*/ 4527 h 4585"/>
                  <a:gd name="T12" fmla="*/ 2925 w 7529"/>
                  <a:gd name="T13" fmla="*/ 4550 h 4585"/>
                  <a:gd name="T14" fmla="*/ 2924 w 7529"/>
                  <a:gd name="T15" fmla="*/ 4550 h 4585"/>
                  <a:gd name="T16" fmla="*/ 2851 w 7529"/>
                  <a:gd name="T17" fmla="*/ 4572 h 4585"/>
                  <a:gd name="T18" fmla="*/ 2809 w 7529"/>
                  <a:gd name="T19" fmla="*/ 4585 h 4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529" h="4585">
                    <a:moveTo>
                      <a:pt x="0" y="220"/>
                    </a:moveTo>
                    <a:lnTo>
                      <a:pt x="6632" y="0"/>
                    </a:lnTo>
                    <a:lnTo>
                      <a:pt x="4418" y="2445"/>
                    </a:lnTo>
                    <a:lnTo>
                      <a:pt x="4415" y="2448"/>
                    </a:lnTo>
                    <a:lnTo>
                      <a:pt x="7529" y="3042"/>
                    </a:lnTo>
                    <a:lnTo>
                      <a:pt x="2999" y="4527"/>
                    </a:lnTo>
                    <a:lnTo>
                      <a:pt x="2925" y="4550"/>
                    </a:lnTo>
                    <a:lnTo>
                      <a:pt x="2924" y="4550"/>
                    </a:lnTo>
                    <a:lnTo>
                      <a:pt x="2851" y="4572"/>
                    </a:lnTo>
                    <a:lnTo>
                      <a:pt x="2809" y="4585"/>
                    </a:lnTo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211" name="Freeform 210"/>
              <p:cNvSpPr>
                <a:spLocks/>
              </p:cNvSpPr>
              <p:nvPr/>
            </p:nvSpPr>
            <p:spPr bwMode="auto">
              <a:xfrm>
                <a:off x="247650" y="1484630"/>
                <a:ext cx="4373245" cy="1910715"/>
              </a:xfrm>
              <a:custGeom>
                <a:avLst/>
                <a:gdLst>
                  <a:gd name="T0" fmla="*/ 0 w 7706"/>
                  <a:gd name="T1" fmla="*/ 238 h 3368"/>
                  <a:gd name="T2" fmla="*/ 7204 w 7706"/>
                  <a:gd name="T3" fmla="*/ 0 h 3368"/>
                  <a:gd name="T4" fmla="*/ 4587 w 7706"/>
                  <a:gd name="T5" fmla="*/ 1831 h 3368"/>
                  <a:gd name="T6" fmla="*/ 4585 w 7706"/>
                  <a:gd name="T7" fmla="*/ 1833 h 3368"/>
                  <a:gd name="T8" fmla="*/ 7706 w 7706"/>
                  <a:gd name="T9" fmla="*/ 2541 h 3368"/>
                  <a:gd name="T10" fmla="*/ 3016 w 7706"/>
                  <a:gd name="T11" fmla="*/ 3331 h 3368"/>
                  <a:gd name="T12" fmla="*/ 2940 w 7706"/>
                  <a:gd name="T13" fmla="*/ 3346 h 3368"/>
                  <a:gd name="T14" fmla="*/ 2938 w 7706"/>
                  <a:gd name="T15" fmla="*/ 3346 h 3368"/>
                  <a:gd name="T16" fmla="*/ 2865 w 7706"/>
                  <a:gd name="T17" fmla="*/ 3359 h 3368"/>
                  <a:gd name="T18" fmla="*/ 2820 w 7706"/>
                  <a:gd name="T19" fmla="*/ 3368 h 3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706" h="3368">
                    <a:moveTo>
                      <a:pt x="0" y="238"/>
                    </a:moveTo>
                    <a:lnTo>
                      <a:pt x="7204" y="0"/>
                    </a:lnTo>
                    <a:lnTo>
                      <a:pt x="4587" y="1831"/>
                    </a:lnTo>
                    <a:lnTo>
                      <a:pt x="4585" y="1833"/>
                    </a:lnTo>
                    <a:lnTo>
                      <a:pt x="7706" y="2541"/>
                    </a:lnTo>
                    <a:lnTo>
                      <a:pt x="3016" y="3331"/>
                    </a:lnTo>
                    <a:lnTo>
                      <a:pt x="2940" y="3346"/>
                    </a:lnTo>
                    <a:lnTo>
                      <a:pt x="2938" y="3346"/>
                    </a:lnTo>
                    <a:lnTo>
                      <a:pt x="2865" y="3359"/>
                    </a:lnTo>
                    <a:lnTo>
                      <a:pt x="2820" y="3368"/>
                    </a:lnTo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sp>
            <p:nvSpPr>
              <p:cNvPr id="212" name="Freeform 211"/>
              <p:cNvSpPr>
                <a:spLocks/>
              </p:cNvSpPr>
              <p:nvPr/>
            </p:nvSpPr>
            <p:spPr bwMode="auto">
              <a:xfrm>
                <a:off x="254000" y="1454150"/>
                <a:ext cx="4286250" cy="1941195"/>
              </a:xfrm>
              <a:custGeom>
                <a:avLst/>
                <a:gdLst>
                  <a:gd name="T0" fmla="*/ 0 w 7552"/>
                  <a:gd name="T1" fmla="*/ 236 h 3421"/>
                  <a:gd name="T2" fmla="*/ 7095 w 7552"/>
                  <a:gd name="T3" fmla="*/ 0 h 3421"/>
                  <a:gd name="T4" fmla="*/ 4576 w 7552"/>
                  <a:gd name="T5" fmla="*/ 1884 h 3421"/>
                  <a:gd name="T6" fmla="*/ 4574 w 7552"/>
                  <a:gd name="T7" fmla="*/ 1886 h 3421"/>
                  <a:gd name="T8" fmla="*/ 7552 w 7552"/>
                  <a:gd name="T9" fmla="*/ 2662 h 3421"/>
                  <a:gd name="T10" fmla="*/ 3005 w 7552"/>
                  <a:gd name="T11" fmla="*/ 3384 h 3421"/>
                  <a:gd name="T12" fmla="*/ 2929 w 7552"/>
                  <a:gd name="T13" fmla="*/ 3399 h 3421"/>
                  <a:gd name="T14" fmla="*/ 2927 w 7552"/>
                  <a:gd name="T15" fmla="*/ 3399 h 3421"/>
                  <a:gd name="T16" fmla="*/ 2854 w 7552"/>
                  <a:gd name="T17" fmla="*/ 3412 h 3421"/>
                  <a:gd name="T18" fmla="*/ 2809 w 7552"/>
                  <a:gd name="T19" fmla="*/ 3421 h 34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552" h="3421">
                    <a:moveTo>
                      <a:pt x="0" y="236"/>
                    </a:moveTo>
                    <a:lnTo>
                      <a:pt x="7095" y="0"/>
                    </a:lnTo>
                    <a:lnTo>
                      <a:pt x="4576" y="1884"/>
                    </a:lnTo>
                    <a:lnTo>
                      <a:pt x="4574" y="1886"/>
                    </a:lnTo>
                    <a:lnTo>
                      <a:pt x="7552" y="2662"/>
                    </a:lnTo>
                    <a:lnTo>
                      <a:pt x="3005" y="3384"/>
                    </a:lnTo>
                    <a:lnTo>
                      <a:pt x="2929" y="3399"/>
                    </a:lnTo>
                    <a:lnTo>
                      <a:pt x="2927" y="3399"/>
                    </a:lnTo>
                    <a:lnTo>
                      <a:pt x="2854" y="3412"/>
                    </a:lnTo>
                    <a:lnTo>
                      <a:pt x="2809" y="3421"/>
                    </a:lnTo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0" vert="horz" wrap="square" lIns="121920" tIns="60960" rIns="121920" bIns="60960" anchor="t" anchorCtr="0" upright="1">
                <a:noAutofit/>
              </a:bodyPr>
              <a:lstStyle/>
              <a:p>
                <a:endParaRPr lang="nl-BE" sz="3200"/>
              </a:p>
            </p:txBody>
          </p:sp>
          <p:cxnSp>
            <p:nvCxnSpPr>
              <p:cNvPr id="213" name="Line 227"/>
              <p:cNvCxnSpPr>
                <a:cxnSpLocks noChangeShapeType="1"/>
              </p:cNvCxnSpPr>
              <p:nvPr/>
            </p:nvCxnSpPr>
            <p:spPr bwMode="auto">
              <a:xfrm flipH="1" flipV="1">
                <a:off x="2376805" y="3604260"/>
                <a:ext cx="85090" cy="63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pic>
        <p:nvPicPr>
          <p:cNvPr id="218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738205" y="1683017"/>
            <a:ext cx="2382171" cy="2603549"/>
          </a:xfrm>
          <a:prstGeom prst="rect">
            <a:avLst/>
          </a:prstGeom>
        </p:spPr>
      </p:pic>
      <p:pic>
        <p:nvPicPr>
          <p:cNvPr id="220" name="Picture 219">
            <a:extLst>
              <a:ext uri="{FF2B5EF4-FFF2-40B4-BE49-F238E27FC236}">
                <a16:creationId xmlns:a16="http://schemas.microsoft.com/office/drawing/2014/main" id="{57E4A2F7-5A47-3F41-942D-001ADB8856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878" y="5348763"/>
            <a:ext cx="2972214" cy="1493263"/>
          </a:xfrm>
          <a:prstGeom prst="rect">
            <a:avLst/>
          </a:prstGeom>
        </p:spPr>
      </p:pic>
      <p:pic>
        <p:nvPicPr>
          <p:cNvPr id="221" name="Picture 220">
            <a:extLst>
              <a:ext uri="{FF2B5EF4-FFF2-40B4-BE49-F238E27FC236}">
                <a16:creationId xmlns:a16="http://schemas.microsoft.com/office/drawing/2014/main" id="{6FDBA3C6-1EFC-6B40-BD52-C84409B872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878" y="4140489"/>
            <a:ext cx="2883802" cy="1564567"/>
          </a:xfrm>
          <a:prstGeom prst="rect">
            <a:avLst/>
          </a:prstGeom>
        </p:spPr>
      </p:pic>
      <p:pic>
        <p:nvPicPr>
          <p:cNvPr id="222" name="Picture 221">
            <a:extLst>
              <a:ext uri="{FF2B5EF4-FFF2-40B4-BE49-F238E27FC236}">
                <a16:creationId xmlns:a16="http://schemas.microsoft.com/office/drawing/2014/main" id="{F8E8F430-9D33-6C46-9AAA-A053CBAD66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39452" y="4857693"/>
            <a:ext cx="1682252" cy="1565745"/>
          </a:xfrm>
          <a:prstGeom prst="rect">
            <a:avLst/>
          </a:prstGeom>
        </p:spPr>
      </p:pic>
      <p:sp>
        <p:nvSpPr>
          <p:cNvPr id="223" name="TextBox 222">
            <a:extLst>
              <a:ext uri="{FF2B5EF4-FFF2-40B4-BE49-F238E27FC236}">
                <a16:creationId xmlns:a16="http://schemas.microsoft.com/office/drawing/2014/main" id="{365EB93D-9FFE-2E4D-BFE4-7F005540B18B}"/>
              </a:ext>
            </a:extLst>
          </p:cNvPr>
          <p:cNvSpPr txBox="1"/>
          <p:nvPr/>
        </p:nvSpPr>
        <p:spPr>
          <a:xfrm>
            <a:off x="10784242" y="6423438"/>
            <a:ext cx="14077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C</a:t>
            </a:r>
            <a:r>
              <a:rPr lang="en-NL" sz="1200" dirty="0"/>
              <a:t>ourtesy of OIP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CAAC9E-5406-7E40-B002-147FA79D19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555" y="4044630"/>
            <a:ext cx="6460628" cy="2378808"/>
          </a:xfrm>
          <a:prstGeom prst="rect">
            <a:avLst/>
          </a:prstGeom>
        </p:spPr>
      </p:pic>
      <p:sp>
        <p:nvSpPr>
          <p:cNvPr id="224" name="Title 1">
            <a:extLst>
              <a:ext uri="{FF2B5EF4-FFF2-40B4-BE49-F238E27FC236}">
                <a16:creationId xmlns:a16="http://schemas.microsoft.com/office/drawing/2014/main" id="{431299E2-414F-8548-B814-F6B21858C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602" y="56184"/>
            <a:ext cx="10108850" cy="563779"/>
          </a:xfrm>
        </p:spPr>
        <p:txBody>
          <a:bodyPr>
            <a:normAutofit/>
          </a:bodyPr>
          <a:lstStyle/>
          <a:p>
            <a:r>
              <a:rPr lang="en-GB" dirty="0"/>
              <a:t>CO2M: </a:t>
            </a:r>
            <a:r>
              <a:rPr lang="en-US" dirty="0"/>
              <a:t>Cloud Imager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3220CE-04CE-DADF-FD23-689E1622454B}"/>
              </a:ext>
            </a:extLst>
          </p:cNvPr>
          <p:cNvSpPr txBox="1"/>
          <p:nvPr/>
        </p:nvSpPr>
        <p:spPr>
          <a:xfrm>
            <a:off x="9815523" y="865267"/>
            <a:ext cx="16353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kern="100" spc="-100" dirty="0">
                <a:solidFill>
                  <a:srgbClr val="FF0000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Contact @ EUMETSAT:  Pepe Phillips</a:t>
            </a:r>
            <a:endParaRPr lang="en-IE" sz="1800" kern="100" spc="-100" dirty="0" err="1">
              <a:solidFill>
                <a:srgbClr val="FF0000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55069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AAD289C9-BF49-ED43-AFD2-C7D86099DDC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6641492"/>
              </p:ext>
            </p:extLst>
          </p:nvPr>
        </p:nvGraphicFramePr>
        <p:xfrm>
          <a:off x="-490302" y="4718304"/>
          <a:ext cx="4590213" cy="14253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6311900" imgH="1231900" progId="Word.Document.12">
                  <p:embed/>
                </p:oleObj>
              </mc:Choice>
              <mc:Fallback>
                <p:oleObj name="Document" r:id="rId3" imgW="6311900" imgH="1231900" progId="Word.Document.12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AAD289C9-BF49-ED43-AFD2-C7D86099DDC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490302" y="4718304"/>
                        <a:ext cx="4590213" cy="14253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89" name="Title 1"/>
          <p:cNvSpPr>
            <a:spLocks noGrp="1"/>
          </p:cNvSpPr>
          <p:nvPr>
            <p:ph type="title"/>
          </p:nvPr>
        </p:nvSpPr>
        <p:spPr>
          <a:xfrm>
            <a:off x="351349" y="66186"/>
            <a:ext cx="11238807" cy="461665"/>
          </a:xfrm>
        </p:spPr>
        <p:txBody>
          <a:bodyPr/>
          <a:lstStyle/>
          <a:p>
            <a:pPr eaLnBrk="1" hangingPunct="1"/>
            <a:r>
              <a:rPr lang="en-US" sz="2400" b="1" dirty="0">
                <a:latin typeface="Verdana" charset="0"/>
                <a:ea typeface="MS PGothic" charset="0"/>
              </a:rPr>
              <a:t>Copernicus CO2M: CO2I/NO2I imaging spectrometer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018CF39-D772-B04E-9E41-136554214A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8087" y="4302465"/>
            <a:ext cx="8544683" cy="25555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86CE46E-4621-0976-D5C5-9EBD34B7CA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16" y="749606"/>
            <a:ext cx="5667746" cy="35314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FB30E33-1938-9C30-2608-A8E3BE7B5B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37397" y="527851"/>
            <a:ext cx="2303254" cy="178957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9A7160E-6D6F-8F3F-DD24-A1DCD7935D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89687" y="2501498"/>
            <a:ext cx="2200469" cy="169706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C1ECEF6-E3BA-AB9F-AFB6-EC43FDFCC5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42643" y="1041538"/>
            <a:ext cx="2825262" cy="30507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83E067F-4EDC-07F6-5CF8-604FD5125EA4}"/>
              </a:ext>
            </a:extLst>
          </p:cNvPr>
          <p:cNvSpPr txBox="1"/>
          <p:nvPr/>
        </p:nvSpPr>
        <p:spPr>
          <a:xfrm>
            <a:off x="79230" y="5939117"/>
            <a:ext cx="3251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0" kern="100" spc="-100" dirty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VIS              405-490	0.35	   6.5</a:t>
            </a:r>
            <a:endParaRPr lang="en-IE" sz="1400" b="0" kern="100" spc="-100" dirty="0" err="1">
              <a:solidFill>
                <a:schemeClr val="tx2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4352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6E67EE3-83A2-215C-4CC6-1DEE88BB0F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7725" y="3361925"/>
            <a:ext cx="5253840" cy="3429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968465-B067-6728-0C2B-89B9968D0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4729"/>
            <a:ext cx="4340646" cy="378122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B9CE0BC-81EE-63B8-CD98-B085F41F00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589" y="5206463"/>
            <a:ext cx="2700019" cy="126654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8199FE5-65D2-3D67-8A35-2511203C65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6704" y="4000084"/>
            <a:ext cx="2762691" cy="226367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25584C8-EF2B-EAB5-487E-EEA71B115F38}"/>
              </a:ext>
            </a:extLst>
          </p:cNvPr>
          <p:cNvSpPr txBox="1"/>
          <p:nvPr/>
        </p:nvSpPr>
        <p:spPr>
          <a:xfrm>
            <a:off x="4748344" y="1224004"/>
            <a:ext cx="7081051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IE" sz="1600" b="0" dirty="0">
                <a:latin typeface="Arial" panose="020B0604020202020204" pitchFamily="34" charset="0"/>
              </a:rPr>
              <a:t>“Classical” calibration barrel selecting various light sources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IE" sz="1600" b="0" dirty="0">
                <a:latin typeface="Arial" panose="020B0604020202020204" pitchFamily="34" charset="0"/>
              </a:rPr>
              <a:t>Two reflective diffusers for solar calibration (nominal and reference)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IE" sz="1600" b="0" dirty="0">
                <a:latin typeface="Arial" panose="020B0604020202020204" pitchFamily="34" charset="0"/>
              </a:rPr>
              <a:t>White Light Source (tungsten halogen) for PRNU and detector monitoring</a:t>
            </a:r>
            <a:endParaRPr lang="en-IE" sz="1600" b="0" i="0" u="none" strike="noStrike" baseline="0" dirty="0">
              <a:latin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IE" sz="1600" b="0" i="0" u="none" strike="noStrike" baseline="0" dirty="0">
                <a:latin typeface="Arial" panose="020B0604020202020204" pitchFamily="34" charset="0"/>
              </a:rPr>
              <a:t>3 laser diodes in butterfly package for ISRF calibration in NIR, SWIR1 and SWIR2</a:t>
            </a:r>
          </a:p>
          <a:p>
            <a:pPr algn="l"/>
            <a:endParaRPr lang="en-IE" sz="14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37A87E9-9D01-6B2B-6A15-2B6593DE2BFD}"/>
              </a:ext>
            </a:extLst>
          </p:cNvPr>
          <p:cNvSpPr txBox="1">
            <a:spLocks/>
          </p:cNvSpPr>
          <p:nvPr/>
        </p:nvSpPr>
        <p:spPr>
          <a:xfrm>
            <a:off x="307282" y="107807"/>
            <a:ext cx="11238807" cy="461665"/>
          </a:xfrm>
          <a:prstGeom prst="rect">
            <a:avLst/>
          </a:prstGeom>
        </p:spPr>
        <p:txBody>
          <a:bodyPr/>
          <a:lstStyle>
            <a:lvl1pPr marL="220791" algn="l" rtl="0" eaLnBrk="1" fontAlgn="base" hangingPunct="1">
              <a:spcBef>
                <a:spcPct val="0"/>
              </a:spcBef>
              <a:spcAft>
                <a:spcPct val="0"/>
              </a:spcAft>
              <a:defRPr sz="3200" b="0" spc="-100" baseline="0">
                <a:solidFill>
                  <a:schemeClr val="bg1"/>
                </a:solidFill>
                <a:latin typeface="Bahnschrift SemiLight" panose="020B0502040204020203" pitchFamily="34" charset="0"/>
                <a:ea typeface="+mj-ea"/>
                <a:cs typeface="Arial" pitchFamily="34" charset="0"/>
              </a:defRPr>
            </a:lvl1pPr>
            <a:lvl2pPr marL="220791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220791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220791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220791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 marL="562722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Century Gothic" pitchFamily="34" charset="0"/>
              </a:defRPr>
            </a:lvl6pPr>
            <a:lvl7pPr marL="1125444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Century Gothic" pitchFamily="34" charset="0"/>
              </a:defRPr>
            </a:lvl7pPr>
            <a:lvl8pPr marL="1688165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Century Gothic" pitchFamily="34" charset="0"/>
              </a:defRPr>
            </a:lvl8pPr>
            <a:lvl9pPr marL="2250887" algn="l" rtl="0" eaLnBrk="1" fontAlgn="base" hangingPunct="1">
              <a:spcBef>
                <a:spcPct val="0"/>
              </a:spcBef>
              <a:spcAft>
                <a:spcPct val="0"/>
              </a:spcAft>
              <a:defRPr sz="3446" b="1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r>
              <a:rPr lang="en-US" sz="2400" b="1" kern="0" dirty="0">
                <a:latin typeface="Verdana" charset="0"/>
                <a:ea typeface="MS PGothic" charset="0"/>
              </a:rPr>
              <a:t>CO2I/NO2I: Flight Calibration Unit</a:t>
            </a:r>
          </a:p>
        </p:txBody>
      </p:sp>
    </p:spTree>
    <p:extLst>
      <p:ext uri="{BB962C8B-B14F-4D97-AF65-F5344CB8AC3E}">
        <p14:creationId xmlns:p14="http://schemas.microsoft.com/office/powerpoint/2010/main" val="2343343064"/>
      </p:ext>
    </p:extLst>
  </p:cSld>
  <p:clrMapOvr>
    <a:masterClrMapping/>
  </p:clrMapOvr>
</p:sld>
</file>

<file path=ppt/theme/theme1.xml><?xml version="1.0" encoding="utf-8"?>
<a:theme xmlns:a="http://schemas.openxmlformats.org/drawingml/2006/main" name="1_Applications Template">
  <a:themeElements>
    <a:clrScheme name="EUMETSAT 2021 Colours">
      <a:dk1>
        <a:srgbClr val="FFFFFF"/>
      </a:dk1>
      <a:lt1>
        <a:srgbClr val="00205B"/>
      </a:lt1>
      <a:dk2>
        <a:srgbClr val="38484E"/>
      </a:dk2>
      <a:lt2>
        <a:srgbClr val="5B7F95"/>
      </a:lt2>
      <a:accent1>
        <a:srgbClr val="00B5E2"/>
      </a:accent1>
      <a:accent2>
        <a:srgbClr val="EAAA00"/>
      </a:accent2>
      <a:accent3>
        <a:srgbClr val="00B2A9"/>
      </a:accent3>
      <a:accent4>
        <a:srgbClr val="FE5000"/>
      </a:accent4>
      <a:accent5>
        <a:srgbClr val="7C7FAB"/>
      </a:accent5>
      <a:accent6>
        <a:srgbClr val="D6D2C4"/>
      </a:accent6>
      <a:hlink>
        <a:srgbClr val="C5B9AC"/>
      </a:hlink>
      <a:folHlink>
        <a:srgbClr val="968C83"/>
      </a:folHlink>
    </a:clrScheme>
    <a:fontScheme name="EUMETSAT">
      <a:majorFont>
        <a:latin typeface="Bahnschrift SemiLight"/>
        <a:ea typeface=""/>
        <a:cs typeface=""/>
      </a:majorFont>
      <a:minorFont>
        <a:latin typeface="Bahnschrif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600" b="0" kern="100" spc="-100" dirty="0" err="1" smtClean="0">
            <a:solidFill>
              <a:schemeClr val="tx2"/>
            </a:solidFill>
            <a:latin typeface="Bahnschrift Light" panose="020B0502040204020203" pitchFamily="34" charset="0"/>
            <a:ea typeface="Roboto" panose="02000000000000000000" pitchFamily="2" charset="0"/>
          </a:defRPr>
        </a:defPPr>
      </a:lstStyle>
    </a:txDef>
  </a:objectDefaults>
  <a:extraClrSchemeLst>
    <a:extraClrScheme>
      <a:clrScheme name="1_EUM_template_v03 1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F9A00"/>
        </a:accent1>
        <a:accent2>
          <a:srgbClr val="9F2D20"/>
        </a:accent2>
        <a:accent3>
          <a:srgbClr val="FFFFFF"/>
        </a:accent3>
        <a:accent4>
          <a:srgbClr val="001E59"/>
        </a:accent4>
        <a:accent5>
          <a:srgbClr val="FFCAAA"/>
        </a:accent5>
        <a:accent6>
          <a:srgbClr val="90281C"/>
        </a:accent6>
        <a:hlink>
          <a:srgbClr val="7498C0"/>
        </a:hlink>
        <a:folHlink>
          <a:srgbClr val="9294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2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6D0A9"/>
        </a:accent1>
        <a:accent2>
          <a:srgbClr val="EBCAE3"/>
        </a:accent2>
        <a:accent3>
          <a:srgbClr val="FFFFFF"/>
        </a:accent3>
        <a:accent4>
          <a:srgbClr val="001E59"/>
        </a:accent4>
        <a:accent5>
          <a:srgbClr val="FAE4D1"/>
        </a:accent5>
        <a:accent6>
          <a:srgbClr val="D5B7CE"/>
        </a:accent6>
        <a:hlink>
          <a:srgbClr val="4E2029"/>
        </a:hlink>
        <a:folHlink>
          <a:srgbClr val="423B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3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5B97B1"/>
        </a:accent1>
        <a:accent2>
          <a:srgbClr val="F39600"/>
        </a:accent2>
        <a:accent3>
          <a:srgbClr val="FFFFFF"/>
        </a:accent3>
        <a:accent4>
          <a:srgbClr val="001E59"/>
        </a:accent4>
        <a:accent5>
          <a:srgbClr val="B5C9D5"/>
        </a:accent5>
        <a:accent6>
          <a:srgbClr val="DC8700"/>
        </a:accent6>
        <a:hlink>
          <a:srgbClr val="FFE4AE"/>
        </a:hlink>
        <a:folHlink>
          <a:srgbClr val="002A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4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003F80"/>
        </a:accent1>
        <a:accent2>
          <a:srgbClr val="BDD7EE"/>
        </a:accent2>
        <a:accent3>
          <a:srgbClr val="FFFFFF"/>
        </a:accent3>
        <a:accent4>
          <a:srgbClr val="001E59"/>
        </a:accent4>
        <a:accent5>
          <a:srgbClr val="AAAFC0"/>
        </a:accent5>
        <a:accent6>
          <a:srgbClr val="ABC3D8"/>
        </a:accent6>
        <a:hlink>
          <a:srgbClr val="FFD350"/>
        </a:hlink>
        <a:folHlink>
          <a:srgbClr val="EB6F3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5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C75B12"/>
        </a:accent1>
        <a:accent2>
          <a:srgbClr val="003359"/>
        </a:accent2>
        <a:accent3>
          <a:srgbClr val="FFFFFF"/>
        </a:accent3>
        <a:accent4>
          <a:srgbClr val="001E59"/>
        </a:accent4>
        <a:accent5>
          <a:srgbClr val="E0B5AA"/>
        </a:accent5>
        <a:accent6>
          <a:srgbClr val="002D50"/>
        </a:accent6>
        <a:hlink>
          <a:srgbClr val="92A2BD"/>
        </a:hlink>
        <a:folHlink>
          <a:srgbClr val="C7B3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 Landscape Template (Applications)" id="{D785BFDD-2E5B-4C55-920E-06CEA1B1407C}" vid="{68D8182D-4241-4F8F-9547-816F8DFF900F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 Landscape Template (Applications) (2)</Template>
  <TotalTime>6735</TotalTime>
  <Words>2331</Words>
  <Application>Microsoft Office PowerPoint</Application>
  <PresentationFormat>Widescreen</PresentationFormat>
  <Paragraphs>360</Paragraphs>
  <Slides>27</Slides>
  <Notes>4</Notes>
  <HiddenSlides>0</HiddenSlides>
  <MMClips>2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5" baseType="lpstr">
      <vt:lpstr>ＭＳ Ｐゴシック</vt:lpstr>
      <vt:lpstr>Arial</vt:lpstr>
      <vt:lpstr>Bahnschrift Light</vt:lpstr>
      <vt:lpstr>Bahnschrift SemiBold</vt:lpstr>
      <vt:lpstr>Bahnschrift SemiLight</vt:lpstr>
      <vt:lpstr>Calibri</vt:lpstr>
      <vt:lpstr>Century Gothic</vt:lpstr>
      <vt:lpstr>Georgia</vt:lpstr>
      <vt:lpstr>Helvetica</vt:lpstr>
      <vt:lpstr>Roboto</vt:lpstr>
      <vt:lpstr>Roboto Medium</vt:lpstr>
      <vt:lpstr>Symbol</vt:lpstr>
      <vt:lpstr>Tahoma</vt:lpstr>
      <vt:lpstr>Times New Roman</vt:lpstr>
      <vt:lpstr>Verdana</vt:lpstr>
      <vt:lpstr>Wingdings</vt:lpstr>
      <vt:lpstr>1_Applications Template</vt:lpstr>
      <vt:lpstr>Document</vt:lpstr>
      <vt:lpstr>PowerPoint Presentation</vt:lpstr>
      <vt:lpstr>Outline</vt:lpstr>
      <vt:lpstr>Copernicus CO2M: Mission concept</vt:lpstr>
      <vt:lpstr>The CO2M greenhouse-gas monitoring constellation</vt:lpstr>
      <vt:lpstr>CO2M Payload overview</vt:lpstr>
      <vt:lpstr>CO2M: Multiple Angle Polarimeter</vt:lpstr>
      <vt:lpstr>CO2M: Cloud Imager</vt:lpstr>
      <vt:lpstr>Copernicus CO2M: CO2I/NO2I imaging spectrometer</vt:lpstr>
      <vt:lpstr>PowerPoint Presentation</vt:lpstr>
      <vt:lpstr>PowerPoint Presentation</vt:lpstr>
      <vt:lpstr>PowerPoint Presentation</vt:lpstr>
      <vt:lpstr>Special features: Fibre-based slit homogeniser</vt:lpstr>
      <vt:lpstr>Slit homogenizer and binning strategy</vt:lpstr>
      <vt:lpstr>CO2I Design: Detectors</vt:lpstr>
      <vt:lpstr>Detector effects: “Remanence” of NGP – ROIC effects</vt:lpstr>
      <vt:lpstr>Inter-frame remanence: RRMIS model</vt:lpstr>
      <vt:lpstr>First look at a realistic scene: Sentinel-2</vt:lpstr>
      <vt:lpstr>Inter-frame remanence: Impact on Level-2 (XCO2)</vt:lpstr>
      <vt:lpstr>Summary and Outlook</vt:lpstr>
      <vt:lpstr>PowerPoint Presentation</vt:lpstr>
      <vt:lpstr>Binning and detector effects</vt:lpstr>
      <vt:lpstr>CO2M Pre-Development: Diffraction gratings </vt:lpstr>
      <vt:lpstr>PowerPoint Presentation</vt:lpstr>
      <vt:lpstr>Overview: CO2M</vt:lpstr>
      <vt:lpstr>CO2M: The NO2 imager (NO2I)</vt:lpstr>
      <vt:lpstr>PowerPoint Presentation</vt:lpstr>
      <vt:lpstr>Specific aspects of CO2I/NO2I</vt:lpstr>
    </vt:vector>
  </TitlesOfParts>
  <Company>EUMETSAT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Timon Hummel</dc:creator>
  <cp:lastModifiedBy>Bernd Sierk</cp:lastModifiedBy>
  <cp:revision>351</cp:revision>
  <cp:lastPrinted>2006-03-06T14:11:17Z</cp:lastPrinted>
  <dcterms:created xsi:type="dcterms:W3CDTF">2023-01-04T13:02:10Z</dcterms:created>
  <dcterms:modified xsi:type="dcterms:W3CDTF">2024-03-13T09:24:50Z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M_DOCNUM">
    <vt:lpwstr>1344810</vt:lpwstr>
  </property>
  <property fmtid="{D5CDD505-2E9C-101B-9397-08002B2CF9AE}" pid="3" name="DM_DOCNAME">
    <vt:lpwstr>Slit Homogenizer - RSP CAL meeting</vt:lpwstr>
  </property>
  <property fmtid="{D5CDD505-2E9C-101B-9397-08002B2CF9AE}" pid="4" name="DM_AUTHOR">
    <vt:lpwstr>Timon Hummel</vt:lpwstr>
  </property>
  <property fmtid="{D5CDD505-2E9C-101B-9397-08002B2CF9AE}" pid="5" name="DM_E_DOC_NO">
    <vt:lpwstr>EUM/RSP/VWG/23/1344810</vt:lpwstr>
  </property>
  <property fmtid="{D5CDD505-2E9C-101B-9397-08002B2CF9AE}" pid="6" name="DM_E_VER_NO">
    <vt:lpwstr>1 Draft</vt:lpwstr>
  </property>
  <property fmtid="{D5CDD505-2E9C-101B-9397-08002B2CF9AE}" pid="7" name="DM_E_ISS_DATE">
    <vt:lpwstr>4 January 2023</vt:lpwstr>
  </property>
  <property fmtid="{D5CDD505-2E9C-101B-9397-08002B2CF9AE}" pid="8" name="DM_E_FROM_PERS2">
    <vt:lpwstr/>
  </property>
  <property fmtid="{D5CDD505-2E9C-101B-9397-08002B2CF9AE}" pid="9" name="DM_E_CONFID">
    <vt:lpwstr/>
  </property>
  <property fmtid="{D5CDD505-2E9C-101B-9397-08002B2CF9AE}" pid="10" name="DM_E_WBS_CODE">
    <vt:lpwstr/>
  </property>
  <property fmtid="{D5CDD505-2E9C-101B-9397-08002B2CF9AE}" pid="11" name="DM_E_DISTRIB">
    <vt:lpwstr/>
  </property>
  <property fmtid="{D5CDD505-2E9C-101B-9397-08002B2CF9AE}" pid="12" name="DIGITAL_SIGNATURE">
    <vt:lpwstr/>
  </property>
</Properties>
</file>