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4"/>
  </p:sldMasterIdLst>
  <p:notesMasterIdLst>
    <p:notesMasterId r:id="rId34"/>
  </p:notesMasterIdLst>
  <p:handoutMasterIdLst>
    <p:handoutMasterId r:id="rId35"/>
  </p:handoutMasterIdLst>
  <p:sldIdLst>
    <p:sldId id="611" r:id="rId5"/>
    <p:sldId id="606" r:id="rId6"/>
    <p:sldId id="702" r:id="rId7"/>
    <p:sldId id="675" r:id="rId8"/>
    <p:sldId id="692" r:id="rId9"/>
    <p:sldId id="685" r:id="rId10"/>
    <p:sldId id="687" r:id="rId11"/>
    <p:sldId id="688" r:id="rId12"/>
    <p:sldId id="690" r:id="rId13"/>
    <p:sldId id="612" r:id="rId14"/>
    <p:sldId id="613" r:id="rId15"/>
    <p:sldId id="614" r:id="rId16"/>
    <p:sldId id="697" r:id="rId17"/>
    <p:sldId id="615" r:id="rId18"/>
    <p:sldId id="616" r:id="rId19"/>
    <p:sldId id="617" r:id="rId20"/>
    <p:sldId id="621" r:id="rId21"/>
    <p:sldId id="622" r:id="rId22"/>
    <p:sldId id="623" r:id="rId23"/>
    <p:sldId id="656" r:id="rId24"/>
    <p:sldId id="701" r:id="rId25"/>
    <p:sldId id="657" r:id="rId26"/>
    <p:sldId id="630" r:id="rId27"/>
    <p:sldId id="631" r:id="rId28"/>
    <p:sldId id="700" r:id="rId29"/>
    <p:sldId id="474" r:id="rId30"/>
    <p:sldId id="475" r:id="rId31"/>
    <p:sldId id="476" r:id="rId32"/>
    <p:sldId id="609" r:id="rId33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mus Lindstrot" initials="RL" lastIdx="3" clrIdx="0">
    <p:extLst>
      <p:ext uri="{19B8F6BF-5375-455C-9EA6-DF929625EA0E}">
        <p15:presenceInfo xmlns:p15="http://schemas.microsoft.com/office/powerpoint/2012/main" userId="S-1-5-21-993398506-3102826466-2400345913-13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11D"/>
    <a:srgbClr val="F8C07C"/>
    <a:srgbClr val="E8E8E8"/>
    <a:srgbClr val="FEDB00"/>
    <a:srgbClr val="C5B9AC"/>
    <a:srgbClr val="00205B"/>
    <a:srgbClr val="D6D2C4"/>
    <a:srgbClr val="E0E0E0"/>
    <a:srgbClr val="F1F1F1"/>
    <a:srgbClr val="00B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0299" autoAdjust="0"/>
  </p:normalViewPr>
  <p:slideViewPr>
    <p:cSldViewPr snapToGrid="0">
      <p:cViewPr varScale="1">
        <p:scale>
          <a:sx n="62" d="100"/>
          <a:sy n="62" d="100"/>
        </p:scale>
        <p:origin x="126" y="60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mus Lindstrot" userId="3ffe1cdc-880c-458e-949a-eba686da32f7" providerId="ADAL" clId="{BDA9BBE0-B027-407B-BD6C-9484FBED7D42}"/>
    <pc:docChg chg="modSld">
      <pc:chgData name="Rasmus Lindstrot" userId="3ffe1cdc-880c-458e-949a-eba686da32f7" providerId="ADAL" clId="{BDA9BBE0-B027-407B-BD6C-9484FBED7D42}" dt="2024-03-13T09:55:28.937" v="49" actId="20577"/>
      <pc:docMkLst>
        <pc:docMk/>
      </pc:docMkLst>
      <pc:sldChg chg="modSp mod">
        <pc:chgData name="Rasmus Lindstrot" userId="3ffe1cdc-880c-458e-949a-eba686da32f7" providerId="ADAL" clId="{BDA9BBE0-B027-407B-BD6C-9484FBED7D42}" dt="2024-03-13T09:55:28.937" v="49" actId="20577"/>
        <pc:sldMkLst>
          <pc:docMk/>
          <pc:sldMk cId="1249469010" sldId="606"/>
        </pc:sldMkLst>
        <pc:spChg chg="mod">
          <ac:chgData name="Rasmus Lindstrot" userId="3ffe1cdc-880c-458e-949a-eba686da32f7" providerId="ADAL" clId="{BDA9BBE0-B027-407B-BD6C-9484FBED7D42}" dt="2024-03-13T09:55:28.937" v="49" actId="20577"/>
          <ac:spMkLst>
            <pc:docMk/>
            <pc:sldMk cId="1249469010" sldId="606"/>
            <ac:spMk id="5" creationId="{00000000-0000-0000-0000-000000000000}"/>
          </ac:spMkLst>
        </pc:spChg>
      </pc:sldChg>
      <pc:sldChg chg="mod modShow">
        <pc:chgData name="Rasmus Lindstrot" userId="3ffe1cdc-880c-458e-949a-eba686da32f7" providerId="ADAL" clId="{BDA9BBE0-B027-407B-BD6C-9484FBED7D42}" dt="2024-03-13T09:53:34.191" v="0" actId="729"/>
        <pc:sldMkLst>
          <pc:docMk/>
          <pc:sldMk cId="2540894406" sldId="69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60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6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30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year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396687" y="0"/>
            <a:ext cx="795313" cy="8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8063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275496" y="6603525"/>
            <a:ext cx="1462072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273558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8" y="1237127"/>
            <a:ext cx="11627339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9656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EUM/IM/TEM/21/1250538, v1B, 28 March 2022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  <p:sldLayoutId id="2147487702" r:id="rId11"/>
    <p:sldLayoutId id="2147487703" r:id="rId12"/>
    <p:sldLayoutId id="2147487704" r:id="rId13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0" y="1787049"/>
            <a:ext cx="5310909" cy="4456944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IE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Current status of GOME-2 and outlook for Sentinel-4 &amp; Sentinel-5</a:t>
            </a: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Rasmus Lindstrot</a:t>
            </a:r>
          </a:p>
          <a:p>
            <a:pPr>
              <a:defRPr/>
            </a:pPr>
            <a:r>
              <a:rPr lang="en-GB" sz="16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Calibri" panose="020F0502020204030204" pitchFamily="34" charset="0"/>
              </a:rPr>
              <a:t>CAM – Atmospheric Chemistry</a:t>
            </a:r>
          </a:p>
          <a:p>
            <a:pPr>
              <a:defRPr/>
            </a:pPr>
            <a:endParaRPr lang="en-GB" sz="1600" b="0" i="1" dirty="0">
              <a:solidFill>
                <a:schemeClr val="tx1"/>
              </a:solidFill>
              <a:latin typeface="Bahnschrift Light" panose="020B0502040204020203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6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Nan Hao, Gabriele Poli, Philipp Köhler, Yang Wang, Sebastian Gimeno Garcia, Frank </a:t>
            </a:r>
            <a:r>
              <a:rPr lang="en-GB" sz="1600" b="0" dirty="0" err="1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Rüthrich</a:t>
            </a:r>
            <a:r>
              <a:rPr lang="en-GB" sz="16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Vinod Kumar, Myojeong Gu, Praveen Pandey, Malcolm Taberner, Yu Ren, Catherine Hayer, Bernd Sierk, Josef Gasteiger, Leonid Butenko, Malcolm Taberner and </a:t>
            </a:r>
            <a:r>
              <a:rPr lang="en-GB" sz="1600" b="0" dirty="0" err="1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Rüdiger</a:t>
            </a:r>
            <a:r>
              <a:rPr lang="en-GB" sz="16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 Lang</a:t>
            </a:r>
          </a:p>
          <a:p>
            <a:pPr>
              <a:defRPr/>
            </a:pPr>
            <a:endParaRPr lang="en-GB" sz="14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200" b="0" i="1" dirty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GSICS Annual Meeting, 11-15 March 2024, UVNS subgroup</a:t>
            </a:r>
            <a:endParaRPr lang="en-GB" sz="1400" b="0" i="1" dirty="0">
              <a:solidFill>
                <a:schemeClr val="tx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49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4C7A3D-E59F-17CE-6330-1C437FFE0A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30" y="5305903"/>
            <a:ext cx="2346036" cy="1552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GOME-2 status – </a:t>
            </a:r>
            <a:r>
              <a:rPr lang="en-GB" dirty="0" err="1"/>
              <a:t>MetOp</a:t>
            </a:r>
            <a:r>
              <a:rPr lang="en-GB" dirty="0"/>
              <a:t>-B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031"/>
            <a:ext cx="9469279" cy="4595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5158" y="1155031"/>
            <a:ext cx="254267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Throughput degradation in progress, especially pronounced in the UV. Stabilizing over time.</a:t>
            </a: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This is known since </a:t>
            </a:r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MetOp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-A and well under control as it mostly cancels out in reflectance.</a:t>
            </a: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Otherwise, the instrument is healthy, except for increased leakage current in band 4, most probably due to detector LED leaking some light. Corrected automatically via dark current calibration.  </a:t>
            </a:r>
          </a:p>
        </p:txBody>
      </p:sp>
    </p:spTree>
    <p:extLst>
      <p:ext uri="{BB962C8B-B14F-4D97-AF65-F5344CB8AC3E}">
        <p14:creationId xmlns:p14="http://schemas.microsoft.com/office/powerpoint/2010/main" val="94803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GOME-2 status – </a:t>
            </a:r>
            <a:r>
              <a:rPr lang="en-GB" dirty="0" err="1"/>
              <a:t>MetOp</a:t>
            </a:r>
            <a:r>
              <a:rPr lang="en-GB" dirty="0"/>
              <a:t>-C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85158" y="1155031"/>
            <a:ext cx="25426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Throughput degradation in progress, especially pronounced in the UV. Stabilizing over time.</a:t>
            </a: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This is known since </a:t>
            </a:r>
            <a:r>
              <a:rPr lang="en-GB" sz="16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MetOp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-A and well under control as it mostly cancels out in reflectance.</a:t>
            </a: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Otherwise, the instrument is healthy.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" y="1155031"/>
            <a:ext cx="9551092" cy="47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0777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GOME-2 on </a:t>
            </a:r>
            <a:r>
              <a:rPr lang="en-GB" dirty="0" err="1"/>
              <a:t>MetOp</a:t>
            </a:r>
            <a:r>
              <a:rPr lang="en-GB" dirty="0"/>
              <a:t>-B/-C: outlook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399520" cy="5262675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/>
              <a:t>Metop</a:t>
            </a:r>
            <a:r>
              <a:rPr lang="en-GB" dirty="0"/>
              <a:t>-B </a:t>
            </a:r>
          </a:p>
          <a:p>
            <a:pPr lvl="1"/>
            <a:r>
              <a:rPr lang="en-GB" dirty="0"/>
              <a:t>is starting to drift, resulting in shortening eclipses during 2024 and need for updated measurement timelines to avoid stray light intrusions during dark measurements.</a:t>
            </a:r>
          </a:p>
          <a:p>
            <a:pPr lvl="1"/>
            <a:r>
              <a:rPr lang="en-GB" dirty="0"/>
              <a:t>“Solar gaps” (sun not visible for daily solar calibration) are starting to happen </a:t>
            </a:r>
            <a:r>
              <a:rPr lang="en-GB" dirty="0">
                <a:sym typeface="Symbol" panose="05050102010706020507" pitchFamily="18" charset="2"/>
              </a:rPr>
              <a:t></a:t>
            </a:r>
            <a:r>
              <a:rPr lang="en-GB" dirty="0"/>
              <a:t> use solar model derived from simultaneous </a:t>
            </a:r>
            <a:r>
              <a:rPr lang="en-GB" dirty="0" err="1"/>
              <a:t>MetOp</a:t>
            </a:r>
            <a:r>
              <a:rPr lang="en-GB" dirty="0"/>
              <a:t>-C measurements.</a:t>
            </a:r>
          </a:p>
          <a:p>
            <a:pPr lvl="1"/>
            <a:r>
              <a:rPr lang="en-GB" dirty="0" err="1"/>
              <a:t>EoL</a:t>
            </a:r>
            <a:r>
              <a:rPr lang="en-GB" dirty="0"/>
              <a:t>: 2027/28</a:t>
            </a:r>
          </a:p>
          <a:p>
            <a:endParaRPr lang="en-GB" dirty="0"/>
          </a:p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reprocessing is under way for release in early 2025</a:t>
            </a:r>
          </a:p>
          <a:p>
            <a:pPr lvl="1"/>
            <a:r>
              <a:rPr lang="en-GB" dirty="0" err="1"/>
              <a:t>MetOp</a:t>
            </a:r>
            <a:r>
              <a:rPr lang="en-GB" dirty="0"/>
              <a:t>-A, -B, -C</a:t>
            </a:r>
          </a:p>
          <a:p>
            <a:pPr lvl="1"/>
            <a:r>
              <a:rPr lang="en-GB" dirty="0"/>
              <a:t>Covering full mission lifetime with most recent L0-to-L1 processor version (PPF v7.1.0)</a:t>
            </a:r>
          </a:p>
        </p:txBody>
      </p:sp>
    </p:spTree>
    <p:extLst>
      <p:ext uri="{BB962C8B-B14F-4D97-AF65-F5344CB8AC3E}">
        <p14:creationId xmlns:p14="http://schemas.microsoft.com/office/powerpoint/2010/main" val="369352815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33071"/>
            <a:ext cx="8425700" cy="5488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Metop</a:t>
            </a:r>
            <a:r>
              <a:rPr lang="en-GB" dirty="0"/>
              <a:t>-B GOME-2 dark calibration and impacts of stray light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8506495" y="1297858"/>
            <a:ext cx="3444469" cy="4991664"/>
          </a:xfrm>
        </p:spPr>
        <p:txBody>
          <a:bodyPr>
            <a:noAutofit/>
          </a:bodyPr>
          <a:lstStyle/>
          <a:p>
            <a:r>
              <a:rPr lang="en-GB" sz="1700" dirty="0" err="1"/>
              <a:t>Metop</a:t>
            </a:r>
            <a:r>
              <a:rPr lang="en-GB" sz="1700" dirty="0"/>
              <a:t>-B is drifting, </a:t>
            </a:r>
            <a:r>
              <a:rPr lang="en-GB" sz="1800" dirty="0"/>
              <a:t>resulting in shortening eclipses during 2024</a:t>
            </a:r>
            <a:endParaRPr lang="en-GB" sz="1700" dirty="0"/>
          </a:p>
          <a:p>
            <a:pPr marL="0" indent="0">
              <a:buNone/>
            </a:pPr>
            <a:endParaRPr lang="en-GB" sz="1700" dirty="0"/>
          </a:p>
          <a:p>
            <a:r>
              <a:rPr lang="en-GB" sz="1700" dirty="0"/>
              <a:t>Possible stray light impacts will start in 2024 (green line); updated timelines have been uplinked.</a:t>
            </a:r>
          </a:p>
          <a:p>
            <a:endParaRPr lang="en-GB" sz="1700" dirty="0"/>
          </a:p>
          <a:p>
            <a:r>
              <a:rPr lang="en-GB" sz="1700" dirty="0"/>
              <a:t>Like Metop-A, will transition in two steps from current Metop-B GTLs to 1350s &amp; then 780s eclipse duration (red line);</a:t>
            </a:r>
          </a:p>
          <a:p>
            <a:endParaRPr lang="en-GB" sz="1700" dirty="0"/>
          </a:p>
          <a:p>
            <a:r>
              <a:rPr lang="en-GB" sz="1700" dirty="0"/>
              <a:t>Note: if Metop-B is allowed to drift longer than Metop-A there would be seasonal periods of 0 minutes of eclipse. No calibrations at all.</a:t>
            </a:r>
          </a:p>
          <a:p>
            <a:endParaRPr lang="en-GB" sz="17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41684" y="2170966"/>
            <a:ext cx="7579895" cy="23295"/>
          </a:xfrm>
          <a:prstGeom prst="straightConnector1">
            <a:avLst/>
          </a:prstGeom>
          <a:solidFill>
            <a:schemeClr val="bg2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641684" y="4194328"/>
            <a:ext cx="7579895" cy="23295"/>
          </a:xfrm>
          <a:prstGeom prst="straightConnector1">
            <a:avLst/>
          </a:prstGeom>
          <a:solidFill>
            <a:schemeClr val="bg2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641684" y="1499937"/>
            <a:ext cx="852265" cy="4114800"/>
          </a:xfrm>
          <a:prstGeom prst="rect">
            <a:avLst/>
          </a:prstGeom>
          <a:solidFill>
            <a:schemeClr val="bg2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24337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Meteosat Third Generation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4965"/>
          <a:stretch/>
        </p:blipFill>
        <p:spPr>
          <a:xfrm>
            <a:off x="129748" y="713064"/>
            <a:ext cx="11908453" cy="5696125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06563" y="840529"/>
            <a:ext cx="5865637" cy="1329505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dirty="0">
                <a:solidFill>
                  <a:schemeClr val="tx1"/>
                </a:solidFill>
              </a:rPr>
              <a:t>Complete constellation consists of three satellites: </a:t>
            </a:r>
            <a:r>
              <a:rPr lang="en-GB" dirty="0">
                <a:solidFill>
                  <a:schemeClr val="tx1"/>
                </a:solidFill>
              </a:rPr>
              <a:t>two imaging satellites</a:t>
            </a:r>
            <a:r>
              <a:rPr lang="en-GB" b="0" dirty="0">
                <a:solidFill>
                  <a:schemeClr val="tx1"/>
                </a:solidFill>
              </a:rPr>
              <a:t> and one sounding satellite</a:t>
            </a:r>
          </a:p>
          <a:p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325613" y="2319218"/>
            <a:ext cx="5846587" cy="1933992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0" dirty="0">
                <a:solidFill>
                  <a:schemeClr val="tx1"/>
                </a:solidFill>
              </a:rPr>
              <a:t>MTG-I </a:t>
            </a:r>
            <a:r>
              <a:rPr lang="de-DE" b="0" dirty="0" err="1">
                <a:solidFill>
                  <a:schemeClr val="tx1"/>
                </a:solidFill>
              </a:rPr>
              <a:t>platforms</a:t>
            </a:r>
            <a:r>
              <a:rPr lang="de-DE" b="0" dirty="0">
                <a:solidFill>
                  <a:schemeClr val="tx1"/>
                </a:solidFill>
              </a:rPr>
              <a:t>: </a:t>
            </a:r>
          </a:p>
          <a:p>
            <a:r>
              <a:rPr lang="de-DE" b="0" dirty="0">
                <a:solidFill>
                  <a:schemeClr val="tx1"/>
                </a:solidFill>
              </a:rPr>
              <a:t>Flexible </a:t>
            </a:r>
            <a:r>
              <a:rPr lang="de-DE" b="0" dirty="0" err="1">
                <a:solidFill>
                  <a:schemeClr val="tx1"/>
                </a:solidFill>
              </a:rPr>
              <a:t>Combined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Imager</a:t>
            </a:r>
            <a:r>
              <a:rPr lang="de-DE" b="0" dirty="0">
                <a:solidFill>
                  <a:schemeClr val="tx1"/>
                </a:solidFill>
              </a:rPr>
              <a:t> (FCI)</a:t>
            </a:r>
          </a:p>
          <a:p>
            <a:r>
              <a:rPr lang="de-DE" b="0" dirty="0" err="1">
                <a:solidFill>
                  <a:schemeClr val="tx1"/>
                </a:solidFill>
              </a:rPr>
              <a:t>Lightning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Imager</a:t>
            </a:r>
            <a:r>
              <a:rPr lang="de-DE" b="0" dirty="0">
                <a:solidFill>
                  <a:schemeClr val="tx1"/>
                </a:solidFill>
              </a:rPr>
              <a:t> (LI)</a:t>
            </a:r>
          </a:p>
          <a:p>
            <a:r>
              <a:rPr lang="de-DE" b="0" dirty="0">
                <a:solidFill>
                  <a:schemeClr val="tx1"/>
                </a:solidFill>
              </a:rPr>
              <a:t>Launch: 14 </a:t>
            </a:r>
            <a:r>
              <a:rPr lang="de-DE" b="0" dirty="0" err="1">
                <a:solidFill>
                  <a:schemeClr val="tx1"/>
                </a:solidFill>
              </a:rPr>
              <a:t>December</a:t>
            </a:r>
            <a:r>
              <a:rPr lang="de-DE" b="0" dirty="0">
                <a:solidFill>
                  <a:schemeClr val="tx1"/>
                </a:solidFill>
              </a:rPr>
              <a:t> 2022</a:t>
            </a:r>
            <a:endParaRPr lang="de-DE" sz="64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320249" y="4427109"/>
            <a:ext cx="5851951" cy="1821291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0" dirty="0">
                <a:solidFill>
                  <a:schemeClr val="tx1"/>
                </a:solidFill>
              </a:rPr>
              <a:t>MTG-S </a:t>
            </a:r>
            <a:r>
              <a:rPr lang="de-DE" b="0" dirty="0" err="1">
                <a:solidFill>
                  <a:schemeClr val="tx1"/>
                </a:solidFill>
              </a:rPr>
              <a:t>platform</a:t>
            </a:r>
            <a:r>
              <a:rPr lang="de-DE" b="0" dirty="0">
                <a:solidFill>
                  <a:schemeClr val="tx1"/>
                </a:solidFill>
              </a:rPr>
              <a:t>: </a:t>
            </a:r>
          </a:p>
          <a:p>
            <a:r>
              <a:rPr lang="en-GB" b="0" dirty="0" err="1">
                <a:solidFill>
                  <a:schemeClr val="tx1"/>
                </a:solidFill>
              </a:rPr>
              <a:t>InfraRed</a:t>
            </a:r>
            <a:r>
              <a:rPr lang="en-GB" b="0" dirty="0">
                <a:solidFill>
                  <a:schemeClr val="tx1"/>
                </a:solidFill>
              </a:rPr>
              <a:t> Sounder (IRS)</a:t>
            </a:r>
          </a:p>
          <a:p>
            <a:r>
              <a:rPr lang="en-GB" u="sng" dirty="0">
                <a:solidFill>
                  <a:schemeClr val="tx1"/>
                </a:solidFill>
              </a:rPr>
              <a:t>Copernicus Sentinel-4 (UVN/S4)</a:t>
            </a:r>
          </a:p>
          <a:p>
            <a:r>
              <a:rPr lang="de-DE" b="0" dirty="0">
                <a:solidFill>
                  <a:schemeClr val="tx1"/>
                </a:solidFill>
              </a:rPr>
              <a:t>Launch: </a:t>
            </a:r>
            <a:r>
              <a:rPr lang="en-GB" b="0" dirty="0">
                <a:solidFill>
                  <a:schemeClr val="tx1"/>
                </a:solidFill>
              </a:rPr>
              <a:t>2025</a:t>
            </a:r>
          </a:p>
          <a:p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4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59" y="640080"/>
            <a:ext cx="8481337" cy="47778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 rot="5400000">
            <a:off x="9078510" y="3555247"/>
            <a:ext cx="5876053" cy="4571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104245" cy="640079"/>
          </a:xfrm>
        </p:spPr>
        <p:txBody>
          <a:bodyPr>
            <a:normAutofit/>
          </a:bodyPr>
          <a:lstStyle/>
          <a:p>
            <a:r>
              <a:rPr lang="en-GB" dirty="0" err="1"/>
              <a:t>Meteosat</a:t>
            </a:r>
            <a:r>
              <a:rPr lang="en-GB" dirty="0"/>
              <a:t> Third Generation – Sounder / Copernicus Sentinel-4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63567" y="5343525"/>
            <a:ext cx="8275830" cy="117260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23188" y="5048751"/>
            <a:ext cx="29280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0" dirty="0">
                <a:solidFill>
                  <a:schemeClr val="tx1"/>
                </a:solidFill>
              </a:rPr>
              <a:t>The Sentinel-4 instruments are CFI provided by ESA in the framework of the Copernicus Space Component.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42875" y="640078"/>
            <a:ext cx="3724275" cy="5876053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 bwMode="auto">
          <a:xfrm>
            <a:off x="276224" y="733314"/>
            <a:ext cx="3796434" cy="1101706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dirty="0">
                <a:solidFill>
                  <a:schemeClr val="tx1"/>
                </a:solidFill>
              </a:rPr>
              <a:t>Copernicus Sentinel-4 will be the first European Air Quality mission in a geostationary orbit</a:t>
            </a:r>
          </a:p>
          <a:p>
            <a:endParaRPr lang="en-GB" b="0" dirty="0">
              <a:solidFill>
                <a:schemeClr val="tx1"/>
              </a:solidFill>
            </a:endParaRPr>
          </a:p>
          <a:p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 bwMode="auto">
          <a:xfrm>
            <a:off x="276224" y="2033531"/>
            <a:ext cx="3796434" cy="2049621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dirty="0">
                <a:solidFill>
                  <a:schemeClr val="tx1"/>
                </a:solidFill>
              </a:rPr>
              <a:t>UVN spectrometer measuring in the ultraviolet (UV: 305–400nm), the visible (VIS: 400–500nm) and the near infrared (NIR: 750–775nm), spatial sampling distance of around 8km.</a:t>
            </a:r>
          </a:p>
          <a:p>
            <a:endParaRPr lang="en-GB" sz="3100" b="0" dirty="0">
              <a:solidFill>
                <a:schemeClr val="tx1"/>
              </a:solidFill>
            </a:endParaRPr>
          </a:p>
          <a:p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276224" y="4302230"/>
            <a:ext cx="3796434" cy="2042813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sz="31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3100" b="0" dirty="0">
                <a:solidFill>
                  <a:schemeClr val="tx1"/>
                </a:solidFill>
              </a:rPr>
              <a:t>Observation area from 30 to 65º N in latitude and 30º W to 45º E in longitude. Observation repeat cycle period approximately one hour</a:t>
            </a:r>
            <a:r>
              <a:rPr lang="en-GB" sz="3100" dirty="0">
                <a:solidFill>
                  <a:schemeClr val="tx1"/>
                </a:solidFill>
              </a:rPr>
              <a:t>.</a:t>
            </a:r>
          </a:p>
          <a:p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7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Copernicus Sentinel-4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characteristics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N/S Field Of View: 3.85°</a:t>
            </a:r>
          </a:p>
          <a:p>
            <a:r>
              <a:rPr lang="en-GB" dirty="0"/>
              <a:t>E/W Field Of Regard: 11.2°</a:t>
            </a:r>
          </a:p>
          <a:p>
            <a:r>
              <a:rPr lang="en-GB" dirty="0"/>
              <a:t>Scanning in E/W direction with hourly frequency</a:t>
            </a:r>
          </a:p>
          <a:p>
            <a:r>
              <a:rPr lang="en-GB" dirty="0"/>
              <a:t>Imaging Spectrometer:</a:t>
            </a:r>
          </a:p>
          <a:p>
            <a:pPr lvl="1"/>
            <a:r>
              <a:rPr lang="en-GB" dirty="0"/>
              <a:t>Telescope + UV-VIS &amp; NIR spectrographs</a:t>
            </a:r>
          </a:p>
          <a:p>
            <a:pPr lvl="1"/>
            <a:r>
              <a:rPr lang="en-GB" dirty="0"/>
              <a:t>Full refractive optics except the scan mirror (23 elements / 19 lenses)</a:t>
            </a:r>
          </a:p>
          <a:p>
            <a:r>
              <a:rPr lang="en-GB" dirty="0"/>
              <a:t>2 silicon CCD detectors cooled to </a:t>
            </a:r>
            <a:r>
              <a:rPr lang="en-GB" dirty="0">
                <a:latin typeface="Symbol" panose="05050102010706020507" pitchFamily="18" charset="2"/>
                <a:sym typeface="Symbol" panose="05050102010706020507" pitchFamily="18" charset="2"/>
              </a:rPr>
              <a:t></a:t>
            </a:r>
            <a:r>
              <a:rPr lang="en-GB" dirty="0"/>
              <a:t> 215 K</a:t>
            </a:r>
          </a:p>
          <a:p>
            <a:pPr lvl="1"/>
            <a:r>
              <a:rPr lang="nn-NO" dirty="0"/>
              <a:t>UV-VIS band: 305 – 500 nm</a:t>
            </a:r>
          </a:p>
          <a:p>
            <a:pPr lvl="1"/>
            <a:r>
              <a:rPr lang="en-GB" dirty="0"/>
              <a:t>NIR band: 750 – 775 nm</a:t>
            </a:r>
          </a:p>
          <a:p>
            <a:endParaRPr lang="en-GB" dirty="0"/>
          </a:p>
          <a:p>
            <a:r>
              <a:rPr lang="en-GB" dirty="0"/>
              <a:t>On board calibration sources: solar diffusers, White light source, LEDs</a:t>
            </a:r>
          </a:p>
        </p:txBody>
      </p:sp>
    </p:spTree>
    <p:extLst>
      <p:ext uri="{BB962C8B-B14F-4D97-AF65-F5344CB8AC3E}">
        <p14:creationId xmlns:p14="http://schemas.microsoft.com/office/powerpoint/2010/main" val="403330242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EPS-SG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39" r="1123" b="16548"/>
          <a:stretch/>
        </p:blipFill>
        <p:spPr>
          <a:xfrm>
            <a:off x="151002" y="725137"/>
            <a:ext cx="11903978" cy="5723164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306563" y="840530"/>
            <a:ext cx="5865637" cy="979340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dirty="0">
                <a:solidFill>
                  <a:schemeClr val="tx1"/>
                </a:solidFill>
              </a:rPr>
              <a:t>Complete constellation consists of two satellites: Sounding and Optical Imaging (A) and Microwave imaging and sounding (B)</a:t>
            </a:r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325613" y="1935262"/>
            <a:ext cx="5846587" cy="3045009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0" dirty="0">
                <a:solidFill>
                  <a:schemeClr val="tx1"/>
                </a:solidFill>
              </a:rPr>
              <a:t>EPS-SG A </a:t>
            </a:r>
            <a:r>
              <a:rPr lang="de-DE" b="0" dirty="0" err="1">
                <a:solidFill>
                  <a:schemeClr val="tx1"/>
                </a:solidFill>
              </a:rPr>
              <a:t>platform</a:t>
            </a:r>
            <a:r>
              <a:rPr lang="de-DE" b="0" dirty="0">
                <a:solidFill>
                  <a:schemeClr val="tx1"/>
                </a:solidFill>
              </a:rPr>
              <a:t>: </a:t>
            </a:r>
          </a:p>
          <a:p>
            <a:r>
              <a:rPr lang="it-IT" b="0" dirty="0">
                <a:solidFill>
                  <a:schemeClr val="tx1"/>
                </a:solidFill>
              </a:rPr>
              <a:t>Visible Imfrared Imager (METimage)</a:t>
            </a:r>
          </a:p>
          <a:p>
            <a:r>
              <a:rPr lang="en-GB" b="0" dirty="0">
                <a:solidFill>
                  <a:schemeClr val="tx1"/>
                </a:solidFill>
              </a:rPr>
              <a:t>Infrared Atmospheric Sounding Interferometer – NG (IASI-NG)</a:t>
            </a:r>
            <a:endParaRPr lang="it-IT" b="0" dirty="0">
              <a:solidFill>
                <a:schemeClr val="tx1"/>
              </a:solidFill>
            </a:endParaRPr>
          </a:p>
          <a:p>
            <a:r>
              <a:rPr lang="it-IT" b="0" dirty="0">
                <a:solidFill>
                  <a:schemeClr val="tx1"/>
                </a:solidFill>
              </a:rPr>
              <a:t>Microwave Sounder (MWS)</a:t>
            </a:r>
          </a:p>
          <a:p>
            <a:r>
              <a:rPr lang="it-IT" b="0" dirty="0">
                <a:solidFill>
                  <a:schemeClr val="tx1"/>
                </a:solidFill>
              </a:rPr>
              <a:t>Multi-Viewing Multi-Channel Multi-Polarisation Imaging (3MI)</a:t>
            </a:r>
          </a:p>
          <a:p>
            <a:r>
              <a:rPr lang="it-IT" b="0" dirty="0">
                <a:solidFill>
                  <a:schemeClr val="tx1"/>
                </a:solidFill>
              </a:rPr>
              <a:t>Radio Occultation (RO)</a:t>
            </a:r>
          </a:p>
          <a:p>
            <a:r>
              <a:rPr lang="it-IT" u="sng" dirty="0">
                <a:solidFill>
                  <a:schemeClr val="tx1"/>
                </a:solidFill>
              </a:rPr>
              <a:t>Copernicus Sentinel-5 (UVNS/S5)</a:t>
            </a:r>
          </a:p>
          <a:p>
            <a:r>
              <a:rPr lang="de-DE" b="0" dirty="0">
                <a:solidFill>
                  <a:schemeClr val="tx1"/>
                </a:solidFill>
              </a:rPr>
              <a:t>Launch: </a:t>
            </a:r>
            <a:r>
              <a:rPr lang="en-GB" b="0" dirty="0">
                <a:solidFill>
                  <a:schemeClr val="tx1"/>
                </a:solidFill>
              </a:rPr>
              <a:t>2025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320249" y="5133975"/>
            <a:ext cx="5851951" cy="1114425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b="0" dirty="0">
                <a:solidFill>
                  <a:schemeClr val="tx1"/>
                </a:solidFill>
              </a:rPr>
              <a:t>EPS-SG B </a:t>
            </a:r>
            <a:r>
              <a:rPr lang="de-DE" b="0" dirty="0" err="1">
                <a:solidFill>
                  <a:schemeClr val="tx1"/>
                </a:solidFill>
              </a:rPr>
              <a:t>platform</a:t>
            </a:r>
            <a:r>
              <a:rPr lang="de-DE" b="0" dirty="0">
                <a:solidFill>
                  <a:schemeClr val="tx1"/>
                </a:solidFill>
              </a:rPr>
              <a:t>: </a:t>
            </a:r>
          </a:p>
          <a:p>
            <a:r>
              <a:rPr lang="de-DE" b="0" dirty="0">
                <a:solidFill>
                  <a:schemeClr val="tx1"/>
                </a:solidFill>
              </a:rPr>
              <a:t>SCA, MWI, ICI, RO, ADCS-4</a:t>
            </a:r>
          </a:p>
          <a:p>
            <a:r>
              <a:rPr lang="de-DE" b="0" dirty="0">
                <a:solidFill>
                  <a:schemeClr val="tx1"/>
                </a:solidFill>
              </a:rPr>
              <a:t>Launch: 202</a:t>
            </a:r>
            <a:r>
              <a:rPr lang="en-GB" b="0" dirty="0">
                <a:solidFill>
                  <a:schemeClr val="tx1"/>
                </a:solidFill>
              </a:rPr>
              <a:t>6</a:t>
            </a:r>
          </a:p>
          <a:p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92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EPS-SG A / Copernicus  Sentinel-5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TBW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823777"/>
            <a:ext cx="7467601" cy="5600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00025" y="823777"/>
            <a:ext cx="4448175" cy="5596073"/>
          </a:xfrm>
          <a:prstGeom prst="rect">
            <a:avLst/>
          </a:prstGeom>
          <a:solidFill>
            <a:srgbClr val="1017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276224" y="914400"/>
            <a:ext cx="3796434" cy="1981200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dirty="0">
                <a:solidFill>
                  <a:schemeClr val="tx1"/>
                </a:solidFill>
              </a:rPr>
              <a:t>Copernicus Sentinel-5 will provide operational monitoring of trace gas concentrations for atmospheric chemistry and climate applications from a polar orbit, extending the GOME-2 and Copernicus Sentinel-5P missions into the future.</a:t>
            </a:r>
          </a:p>
          <a:p>
            <a:pPr marL="0" indent="0">
              <a:buNone/>
            </a:pPr>
            <a:endParaRPr lang="en-GB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276224" y="3171201"/>
            <a:ext cx="3796434" cy="2906373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dirty="0">
                <a:solidFill>
                  <a:schemeClr val="tx1"/>
                </a:solidFill>
              </a:rPr>
              <a:t>UVNS spectrometer measuring in </a:t>
            </a:r>
          </a:p>
          <a:p>
            <a:r>
              <a:rPr lang="en-GB" b="0" dirty="0">
                <a:solidFill>
                  <a:schemeClr val="tx1"/>
                </a:solidFill>
              </a:rPr>
              <a:t>the ultraviolet (UV: 270–370nm),</a:t>
            </a:r>
          </a:p>
          <a:p>
            <a:r>
              <a:rPr lang="en-GB" b="0" dirty="0">
                <a:solidFill>
                  <a:schemeClr val="tx1"/>
                </a:solidFill>
              </a:rPr>
              <a:t>the visible (VIS: 370–500nm),</a:t>
            </a:r>
          </a:p>
          <a:p>
            <a:r>
              <a:rPr lang="en-GB" b="0" dirty="0">
                <a:solidFill>
                  <a:schemeClr val="tx1"/>
                </a:solidFill>
              </a:rPr>
              <a:t>the near infrared (NIR: 750–775nm) and </a:t>
            </a:r>
          </a:p>
          <a:p>
            <a:r>
              <a:rPr lang="en-GB" b="0" dirty="0">
                <a:solidFill>
                  <a:schemeClr val="tx1"/>
                </a:solidFill>
              </a:rPr>
              <a:t>the shortwave infrared (SWIR: 1590-1675nm, 2305-2385nm),</a:t>
            </a:r>
          </a:p>
          <a:p>
            <a:r>
              <a:rPr lang="en-GB" b="0" dirty="0">
                <a:solidFill>
                  <a:schemeClr val="tx1"/>
                </a:solidFill>
              </a:rPr>
              <a:t>spatial sampling distance of around 7km at nadir.</a:t>
            </a:r>
          </a:p>
          <a:p>
            <a:endParaRPr lang="en-GB" sz="3100" b="0" dirty="0">
              <a:solidFill>
                <a:schemeClr val="tx1"/>
              </a:solidFill>
            </a:endParaRPr>
          </a:p>
          <a:p>
            <a:endParaRPr lang="de-DE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  <a:p>
            <a:endParaRPr lang="en-GB" sz="6000" b="0" kern="1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66" y="4259591"/>
            <a:ext cx="3653711" cy="182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25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Copernicus Sentinel-5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characteristics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4" y="1139429"/>
            <a:ext cx="6318316" cy="526267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Type: passive grating imaging spectrometer</a:t>
            </a:r>
          </a:p>
          <a:p>
            <a:r>
              <a:rPr lang="en-GB" dirty="0"/>
              <a:t>Configuration: Push broom staring (non-scanning) in nadir viewing</a:t>
            </a:r>
          </a:p>
          <a:p>
            <a:r>
              <a:rPr lang="en-GB" dirty="0"/>
              <a:t>Swath width: 2 670 km</a:t>
            </a:r>
          </a:p>
          <a:p>
            <a:r>
              <a:rPr lang="en-GB" dirty="0"/>
              <a:t>Spatial sampling: &lt; 50 x &lt; 50 km</a:t>
            </a:r>
            <a:r>
              <a:rPr lang="en-GB" baseline="30000" dirty="0"/>
              <a:t>2</a:t>
            </a:r>
            <a:r>
              <a:rPr lang="en-GB" dirty="0"/>
              <a:t>(UV1a), 7.5x7.5 km</a:t>
            </a:r>
            <a:r>
              <a:rPr lang="en-GB" baseline="30000" dirty="0"/>
              <a:t>2 </a:t>
            </a:r>
            <a:r>
              <a:rPr lang="en-GB" dirty="0"/>
              <a:t>(all other channels),</a:t>
            </a:r>
          </a:p>
          <a:p>
            <a:r>
              <a:rPr lang="en-GB" dirty="0"/>
              <a:t>Spectral: 5 spectrometers (1 in UV1, 1 in UV2VIS, 1 in NIR, 2 in SWIR)</a:t>
            </a:r>
          </a:p>
          <a:p>
            <a:r>
              <a:rPr lang="en-GB" dirty="0"/>
              <a:t>Radiometric accuracy (absolute): 3%, 6%(SWIR) of the measured earth spectral reflectance.</a:t>
            </a:r>
          </a:p>
          <a:p>
            <a:r>
              <a:rPr lang="en-GB" dirty="0"/>
              <a:t>Design lifetime: 7.5 years</a:t>
            </a:r>
          </a:p>
          <a:p>
            <a:r>
              <a:rPr lang="en-GB" dirty="0"/>
              <a:t>Power Demand: 300 W</a:t>
            </a:r>
          </a:p>
          <a:p>
            <a:r>
              <a:rPr lang="en-GB" dirty="0"/>
              <a:t>Generated data volume: 139 </a:t>
            </a:r>
            <a:r>
              <a:rPr lang="en-GB" dirty="0" err="1"/>
              <a:t>Gbits</a:t>
            </a:r>
            <a:r>
              <a:rPr lang="en-GB" dirty="0"/>
              <a:t> per full orbit.</a:t>
            </a:r>
          </a:p>
          <a:p>
            <a:endParaRPr lang="en-GB" dirty="0"/>
          </a:p>
          <a:p>
            <a:r>
              <a:rPr lang="en-GB" dirty="0"/>
              <a:t>On board calibration sources: solar diffusers, White light source, LEDs, SLS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 descr="H:\DESKTOP\Baltic States Presentation\sentinel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16" y="683874"/>
            <a:ext cx="4157482" cy="31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369" y="3821194"/>
            <a:ext cx="5656580" cy="270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022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dirty="0"/>
              <a:t>Atmospheric Chemistry (</a:t>
            </a:r>
            <a:r>
              <a:rPr lang="en-GB" sz="2800" dirty="0" err="1"/>
              <a:t>ACh</a:t>
            </a:r>
            <a:r>
              <a:rPr lang="en-GB" sz="2800" dirty="0"/>
              <a:t>) at EUMETSAT</a:t>
            </a:r>
          </a:p>
          <a:p>
            <a:pPr marL="0" indent="0">
              <a:buNone/>
            </a:pPr>
            <a:r>
              <a:rPr lang="en-GB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GOME-2 &amp; Copernicus UVNS spectrometers (Sentinel-4, Sentinel-5, CO2I/NO2I)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/>
              <a:t>GOME-2 on </a:t>
            </a:r>
            <a:r>
              <a:rPr lang="en-GB" sz="2800" dirty="0" err="1"/>
              <a:t>MetOp</a:t>
            </a:r>
            <a:r>
              <a:rPr lang="en-GB" sz="2800" dirty="0"/>
              <a:t>-B/C</a:t>
            </a:r>
          </a:p>
          <a:p>
            <a:pPr marL="0" indent="0">
              <a:buNone/>
            </a:pPr>
            <a:r>
              <a:rPr lang="en-GB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Instrument(s) status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/>
              <a:t>Copernicus </a:t>
            </a:r>
            <a:r>
              <a:rPr lang="en-GB" sz="2800"/>
              <a:t>UVNS spectrometers</a:t>
            </a:r>
            <a:endParaRPr lang="en-GB" sz="2800" dirty="0"/>
          </a:p>
          <a:p>
            <a:pPr marL="0" indent="0">
              <a:buNone/>
            </a:pPr>
            <a:r>
              <a:rPr lang="en-GB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Instruments</a:t>
            </a:r>
          </a:p>
          <a:p>
            <a:pPr marL="0" indent="0">
              <a:buNone/>
            </a:pPr>
            <a:r>
              <a:rPr lang="en-GB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Announcement of Opportunity for S4/S5 Cal/Val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err="1"/>
              <a:t>ACh</a:t>
            </a:r>
            <a:r>
              <a:rPr lang="en-GB" sz="2800" dirty="0"/>
              <a:t> Cal/Val tools 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err="1"/>
              <a:t>ACh</a:t>
            </a:r>
            <a:r>
              <a:rPr lang="en-GB" sz="2800" dirty="0"/>
              <a:t> GSICS–UVNS priorities </a:t>
            </a: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Copernicus Sentinel-5: spatial sampling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" y="927694"/>
            <a:ext cx="10058400" cy="52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5312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C3DE2-FA6B-4207-B1A5-4557D0816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Copernicus CO2M: CO2I/NO2I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5A320-BBB9-B9AE-2048-89AAE670BE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54679" y="3108960"/>
            <a:ext cx="5643716" cy="64007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See presentation of Bernd Sierk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2304085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S4/S5 responsibilities during commissioning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61" y="820411"/>
            <a:ext cx="9920692" cy="55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2220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Announcement of Opportunity for Cal/Val support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6493" y="1017509"/>
            <a:ext cx="11627339" cy="52626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Sentinel-4 and Sentinel-5 Cal/Val Objectives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Assess and establish initial post-launch data quality of mission products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Support consolidation of processors by identifying and fixing bugs in algorithms and processor implementations, by providing a basis for the fine-tuning of algorithm settings, and by identifying and handling potential unexpected post-launch instrument features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Verify that mission products meet performance requirements and can be released to the users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Monitor data quality on long-term operational basis. Support maintenance and evolution of processors throughout mission lifetime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EUMETSAT and ESA/ESTEC are preparing an </a:t>
            </a:r>
            <a:r>
              <a:rPr lang="en-GB" sz="2400" b="1" dirty="0"/>
              <a:t>Announcement of Opportunity (AO) </a:t>
            </a:r>
            <a:r>
              <a:rPr lang="en-GB" sz="2400" dirty="0"/>
              <a:t>call for the support of Sentinel 4 and 5 Cal/Val, </a:t>
            </a:r>
            <a:r>
              <a:rPr lang="en-GB" sz="2400" b="1" dirty="0"/>
              <a:t>to be published in the first half of 2024</a:t>
            </a:r>
            <a:r>
              <a:rPr lang="en-GB" sz="2400" dirty="0"/>
              <a:t>.</a:t>
            </a:r>
          </a:p>
          <a:p>
            <a:r>
              <a:rPr lang="en-GB" sz="2400" dirty="0"/>
              <a:t>to trigger &amp; coordinate nationally funded Cal/Val activities</a:t>
            </a:r>
          </a:p>
          <a:p>
            <a:r>
              <a:rPr lang="en-GB" sz="2400" dirty="0"/>
              <a:t>Aiming at Objectives A, B, C</a:t>
            </a:r>
          </a:p>
          <a:p>
            <a:r>
              <a:rPr lang="en-GB" sz="2400" dirty="0"/>
              <a:t>Complementing planned commissioning phase activities verifying PFM instruments, L1b and L2</a:t>
            </a:r>
          </a:p>
          <a:p>
            <a:r>
              <a:rPr lang="en-GB" sz="2400" dirty="0"/>
              <a:t>Complementing long-term Cal/Val activities by EUMETSAT aiming at Objective D</a:t>
            </a:r>
          </a:p>
        </p:txBody>
      </p:sp>
    </p:spTree>
    <p:extLst>
      <p:ext uri="{BB962C8B-B14F-4D97-AF65-F5344CB8AC3E}">
        <p14:creationId xmlns:p14="http://schemas.microsoft.com/office/powerpoint/2010/main" val="429235027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87" y="929001"/>
            <a:ext cx="8922620" cy="501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Announcement of Opportunity timeline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186" y="5476789"/>
            <a:ext cx="77668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Current status: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Documentation (Call text, Cal/Val requirements) under finalization for release in spring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Cal/Val workshop to take place in Q1 2025  </a:t>
            </a:r>
          </a:p>
          <a:p>
            <a:endParaRPr lang="en-GB" sz="1600" b="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43887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0092E-01BE-5113-70E4-EDD28248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ACh</a:t>
            </a:r>
            <a:r>
              <a:rPr lang="en-GB" dirty="0"/>
              <a:t> Cal/Val tools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69AD4-3B16-6A5D-B5E6-1A939D0E0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Development ongoing for </a:t>
            </a:r>
          </a:p>
          <a:p>
            <a:pPr lvl="1"/>
            <a:r>
              <a:rPr lang="en-GB" dirty="0"/>
              <a:t>Instrument and product quality monitoring facilities (UVN-STAR, UVNS-STAR, CO2I-STAR), utilizing a number of libraries developed in-house  </a:t>
            </a:r>
          </a:p>
          <a:p>
            <a:pPr lvl="2"/>
            <a:r>
              <a:rPr lang="en-GB" dirty="0"/>
              <a:t>Spectral calibration (SPECFUN = Spectral Calibration Framework Utilizing </a:t>
            </a:r>
            <a:r>
              <a:rPr lang="en-GB" dirty="0" err="1"/>
              <a:t>Numerics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Other supporting tools (</a:t>
            </a:r>
            <a:r>
              <a:rPr lang="en-GB" dirty="0" err="1"/>
              <a:t>anaLiza</a:t>
            </a:r>
            <a:r>
              <a:rPr lang="en-GB" dirty="0"/>
              <a:t>, Monalisa, …)</a:t>
            </a:r>
          </a:p>
          <a:p>
            <a:pPr lvl="1"/>
            <a:r>
              <a:rPr lang="en-GB" dirty="0" err="1"/>
              <a:t>satpy</a:t>
            </a:r>
            <a:r>
              <a:rPr lang="en-GB" dirty="0"/>
              <a:t> readers</a:t>
            </a:r>
          </a:p>
          <a:p>
            <a:pPr lvl="1"/>
            <a:r>
              <a:rPr lang="en-GB" dirty="0"/>
              <a:t>Offline calibration processing / in-orbit CKD generation</a:t>
            </a:r>
          </a:p>
          <a:p>
            <a:pPr lvl="1"/>
            <a:r>
              <a:rPr lang="en-IE" dirty="0"/>
              <a:t>UVN/UVNS integration into multi-mission MICMICS framework for radiometric vicarious and inter-calibration activities</a:t>
            </a:r>
          </a:p>
          <a:p>
            <a:pPr lvl="1"/>
            <a:r>
              <a:rPr lang="en-IE" dirty="0"/>
              <a:t>UVN/UVNS integration into multi-mission PIQMICS framework for geolocation verification and monitoring activities</a:t>
            </a:r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5388933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/>
              <a:t> </a:t>
            </a:r>
            <a:r>
              <a:rPr lang="en-GB" sz="3200" dirty="0" err="1"/>
              <a:t>ACh</a:t>
            </a:r>
            <a:r>
              <a:rPr lang="en-GB" sz="3200" dirty="0"/>
              <a:t> GSICS–UVNS priorities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694" y="1535502"/>
            <a:ext cx="114990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Performance parameter: 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Absolute radiometric accuracy of the solar port</a:t>
            </a:r>
          </a:p>
          <a:p>
            <a:r>
              <a:rPr lang="en-GB" sz="2400" b="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Performance target: 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Signal accuracy and stability / throughput (diffuser) and detector degradation</a:t>
            </a:r>
          </a:p>
          <a:p>
            <a:endParaRPr lang="en-GB" sz="2400" b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400" b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Resource: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Solar reference spectra (high spectral resolution &lt;0.01 nm from 250 to 2500 nm)</a:t>
            </a:r>
          </a:p>
          <a:p>
            <a:r>
              <a:rPr lang="en-GB" sz="2400" b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Needs: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GSICS validation and recommendation</a:t>
            </a:r>
          </a:p>
          <a:p>
            <a:r>
              <a:rPr lang="en-GB" sz="2400" b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Research target: 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UV to SWIR </a:t>
            </a:r>
          </a:p>
          <a:p>
            <a:endParaRPr lang="en-GB" sz="2400" b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i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Target</a:t>
            </a:r>
          </a:p>
          <a:p>
            <a:r>
              <a:rPr lang="en-GB" i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GSICS UVNS contribution: methods, procedures, resources</a:t>
            </a:r>
          </a:p>
          <a:p>
            <a:endParaRPr lang="en-GB" sz="2400" b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913" y="796573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chemeClr val="bg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Solar reference</a:t>
            </a:r>
          </a:p>
        </p:txBody>
      </p:sp>
    </p:spTree>
    <p:extLst>
      <p:ext uri="{BB962C8B-B14F-4D97-AF65-F5344CB8AC3E}">
        <p14:creationId xmlns:p14="http://schemas.microsoft.com/office/powerpoint/2010/main" val="318283039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683" y="1414732"/>
            <a:ext cx="114990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Performance parameter: 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Absolute radiometric accuracy of the earthshine port</a:t>
            </a:r>
          </a:p>
          <a:p>
            <a:r>
              <a:rPr lang="en-GB" sz="2400" b="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Performance target: 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Signal accuracy and stability / throughput (diffuser) and detector degradation</a:t>
            </a:r>
          </a:p>
          <a:p>
            <a:endParaRPr lang="en-GB" sz="2400" b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400" b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Resource: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Lunar (polarised) surface reflectance model (high spectral resolution &lt;0.1 nm from 250 to 2500 nm)</a:t>
            </a:r>
          </a:p>
          <a:p>
            <a:r>
              <a:rPr lang="en-GB" sz="2400" b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Needs: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GSICS lunar geometric (phase) and radiometric model  (ROLO) / validation and recommendation</a:t>
            </a:r>
          </a:p>
          <a:p>
            <a:r>
              <a:rPr lang="en-GB" sz="2400" b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Research target: 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UV to SWIR / polarisation of lunar signal / lunar disk phase model / lunar high spatial resolution surface albedo  </a:t>
            </a:r>
          </a:p>
          <a:p>
            <a:endParaRPr lang="en-GB" sz="2400" b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b="0" i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Target</a:t>
            </a:r>
          </a:p>
          <a:p>
            <a:r>
              <a:rPr lang="en-GB" b="0" i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GSICS UVNS contribution: methods, procedures, resources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913" y="79657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chemeClr val="bg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Lunar reference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5A2D9B-556A-B83C-420E-CAA0BC13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/>
              <a:t> </a:t>
            </a:r>
            <a:r>
              <a:rPr lang="en-GB" sz="3200" dirty="0" err="1"/>
              <a:t>ACh</a:t>
            </a:r>
            <a:r>
              <a:rPr lang="en-GB" sz="3200" dirty="0"/>
              <a:t> GSICS–UVNS priorities </a:t>
            </a:r>
          </a:p>
        </p:txBody>
      </p:sp>
    </p:spTree>
    <p:extLst>
      <p:ext uri="{BB962C8B-B14F-4D97-AF65-F5344CB8AC3E}">
        <p14:creationId xmlns:p14="http://schemas.microsoft.com/office/powerpoint/2010/main" val="398365089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683" y="1414732"/>
            <a:ext cx="1149901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Performance parameter: 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Absolute radiometric accuracy of the earthshine port</a:t>
            </a:r>
          </a:p>
          <a:p>
            <a:r>
              <a:rPr lang="en-GB" sz="2400" b="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Performance target: 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Signal absolute and relative accuracy and stability / mission inter-calibration / ISRF monitoring (imager vs spectrometer)</a:t>
            </a:r>
          </a:p>
          <a:p>
            <a:endParaRPr lang="en-GB" sz="2400" b="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2400" b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Resource: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Simultaneous Nadir Overpass (SNO) database (multi-mission) LEO-LEO / LEO-GEO / GEO-GEO; cross—calibration coefficients</a:t>
            </a:r>
          </a:p>
          <a:p>
            <a:r>
              <a:rPr lang="en-GB" sz="2400" b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Needs: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SNO database maintenance (long-term)</a:t>
            </a:r>
          </a:p>
          <a:p>
            <a:r>
              <a:rPr lang="en-GB" sz="2400" b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Research target: </a:t>
            </a:r>
            <a:r>
              <a:rPr lang="en-GB" sz="2400" b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Expansion of database to provision of derived co-located spectra / images  </a:t>
            </a:r>
          </a:p>
          <a:p>
            <a:endParaRPr lang="en-GB" sz="2400" b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400" b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/>
            <a:r>
              <a:rPr lang="en-GB" b="0" i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Target</a:t>
            </a:r>
          </a:p>
          <a:p>
            <a:pPr lvl="0"/>
            <a:r>
              <a:rPr lang="en-GB" b="0" i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GSICS UVNS contribution: methods, procedures, resources</a:t>
            </a:r>
          </a:p>
          <a:p>
            <a:endParaRPr lang="en-GB" sz="2400" b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2400" b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913" y="796573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chemeClr val="bg1">
                    <a:lumMod val="90000"/>
                    <a:lumOff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SNOs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1B7324-16E8-79FD-BCAD-9B1AD8F0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/>
              <a:t> </a:t>
            </a:r>
            <a:r>
              <a:rPr lang="en-GB" sz="3200" dirty="0" err="1"/>
              <a:t>ACh</a:t>
            </a:r>
            <a:r>
              <a:rPr lang="en-GB" sz="3200" dirty="0"/>
              <a:t> GSICS–UVNS priorities </a:t>
            </a:r>
          </a:p>
        </p:txBody>
      </p:sp>
    </p:spTree>
    <p:extLst>
      <p:ext uri="{BB962C8B-B14F-4D97-AF65-F5344CB8AC3E}">
        <p14:creationId xmlns:p14="http://schemas.microsoft.com/office/powerpoint/2010/main" val="370152561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800" dirty="0"/>
              <a:t>Thank you!</a:t>
            </a:r>
          </a:p>
          <a:p>
            <a:pPr marL="0" indent="0">
              <a:buNone/>
            </a:pPr>
            <a:r>
              <a:rPr lang="en-GB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DAF8DE-7AD0-66A0-F9C6-4E407BDB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Atmospheric Chemistry (</a:t>
            </a:r>
            <a:r>
              <a:rPr lang="en-GB" sz="3200" dirty="0" err="1"/>
              <a:t>ACh</a:t>
            </a:r>
            <a:r>
              <a:rPr lang="en-GB" sz="3200" dirty="0"/>
              <a:t>) at EUMETSAT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3F74B1-B395-20DE-A707-9ED35C5438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Within EUMETSAT, the Atmospheric Chemistry (</a:t>
            </a:r>
            <a:r>
              <a:rPr lang="en-GB" dirty="0" err="1"/>
              <a:t>ACh</a:t>
            </a:r>
            <a:r>
              <a:rPr lang="en-GB" dirty="0"/>
              <a:t>) Competence Area, in close collaboration with the various Programmes, is responsible for all science matters, pre- and post-launch, for </a:t>
            </a:r>
            <a:r>
              <a:rPr lang="en-GB" b="1" dirty="0"/>
              <a:t>all hyperspectral UVNS spectrometers </a:t>
            </a:r>
            <a:r>
              <a:rPr lang="en-GB" dirty="0"/>
              <a:t>operated by EUMETSAT:</a:t>
            </a:r>
          </a:p>
          <a:p>
            <a:pPr lvl="1"/>
            <a:r>
              <a:rPr lang="en-GB" dirty="0"/>
              <a:t>GOME-2 on </a:t>
            </a:r>
            <a:r>
              <a:rPr lang="en-GB" dirty="0" err="1"/>
              <a:t>Metop</a:t>
            </a:r>
            <a:endParaRPr lang="en-GB" dirty="0"/>
          </a:p>
          <a:p>
            <a:pPr lvl="1"/>
            <a:r>
              <a:rPr lang="en-GB" dirty="0"/>
              <a:t>Copernicus Sentinel-4 on MTG-S</a:t>
            </a:r>
          </a:p>
          <a:p>
            <a:pPr lvl="1"/>
            <a:r>
              <a:rPr lang="en-GB" dirty="0"/>
              <a:t>Copernicus Sentinel-5 on EPS-SG A</a:t>
            </a:r>
          </a:p>
          <a:p>
            <a:pPr lvl="1"/>
            <a:r>
              <a:rPr lang="en-GB" dirty="0"/>
              <a:t>Copernicus CO2/NO2I on CO2M </a:t>
            </a:r>
          </a:p>
          <a:p>
            <a:pPr lvl="1"/>
            <a:endParaRPr lang="en-GB" dirty="0"/>
          </a:p>
          <a:p>
            <a:r>
              <a:rPr lang="en-IE" dirty="0"/>
              <a:t>The </a:t>
            </a:r>
            <a:r>
              <a:rPr lang="en-IE" b="1" dirty="0" err="1"/>
              <a:t>ACh</a:t>
            </a:r>
            <a:r>
              <a:rPr lang="en-IE" b="1" dirty="0"/>
              <a:t> scientific roadmap </a:t>
            </a:r>
            <a:r>
              <a:rPr lang="en-IE" dirty="0"/>
              <a:t>foresees a </a:t>
            </a:r>
            <a:r>
              <a:rPr lang="en-IE" b="1" dirty="0"/>
              <a:t>harmonization of processing elements </a:t>
            </a:r>
            <a:r>
              <a:rPr lang="en-IE" dirty="0"/>
              <a:t>and the use of </a:t>
            </a:r>
            <a:r>
              <a:rPr lang="en-IE" b="1" dirty="0"/>
              <a:t>common approaches and tools for Cal/Val and monitoring</a:t>
            </a:r>
            <a:r>
              <a:rPr lang="en-IE" dirty="0"/>
              <a:t> across all these missions - as far as possible.</a:t>
            </a:r>
          </a:p>
        </p:txBody>
      </p:sp>
    </p:spTree>
    <p:extLst>
      <p:ext uri="{BB962C8B-B14F-4D97-AF65-F5344CB8AC3E}">
        <p14:creationId xmlns:p14="http://schemas.microsoft.com/office/powerpoint/2010/main" val="425259082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EPS GOME-2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411453" y="827773"/>
            <a:ext cx="4360939" cy="57707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IE" sz="2800" dirty="0">
                <a:latin typeface="Arial" pitchFamily="34" charset="0"/>
              </a:rPr>
              <a:t>Series of 3 instruments on </a:t>
            </a:r>
            <a:r>
              <a:rPr lang="en-IE" sz="2800" dirty="0" err="1">
                <a:latin typeface="Arial" pitchFamily="34" charset="0"/>
              </a:rPr>
              <a:t>Metop</a:t>
            </a:r>
            <a:r>
              <a:rPr lang="en-IE" sz="2800" dirty="0">
                <a:latin typeface="Arial" pitchFamily="34" charset="0"/>
              </a:rPr>
              <a:t> A/B/C</a:t>
            </a:r>
          </a:p>
          <a:p>
            <a:pPr>
              <a:defRPr/>
            </a:pPr>
            <a:r>
              <a:rPr lang="en-IE" sz="2800" dirty="0">
                <a:latin typeface="Arial" pitchFamily="34" charset="0"/>
              </a:rPr>
              <a:t>sun-synchronous orbit, 09:30 </a:t>
            </a:r>
          </a:p>
          <a:p>
            <a:pPr>
              <a:defRPr/>
            </a:pPr>
            <a:r>
              <a:rPr lang="en-IE" sz="2800" dirty="0">
                <a:latin typeface="Arial" pitchFamily="34" charset="0"/>
              </a:rPr>
              <a:t>412 orbits (29 days) repeat cycle</a:t>
            </a:r>
          </a:p>
          <a:p>
            <a:pPr>
              <a:defRPr/>
            </a:pPr>
            <a:r>
              <a:rPr lang="en-IE" sz="2800" dirty="0">
                <a:latin typeface="Arial" pitchFamily="34" charset="0"/>
              </a:rPr>
              <a:t>Global coverage 1.5 days</a:t>
            </a:r>
          </a:p>
          <a:p>
            <a:pPr>
              <a:defRPr/>
            </a:pPr>
            <a:r>
              <a:rPr lang="en-IE" sz="2800" dirty="0">
                <a:latin typeface="Arial" pitchFamily="34" charset="0"/>
              </a:rPr>
              <a:t>240 nm to 800 nm</a:t>
            </a:r>
          </a:p>
          <a:p>
            <a:pPr>
              <a:defRPr/>
            </a:pPr>
            <a:r>
              <a:rPr lang="en-IE" sz="2800" dirty="0">
                <a:latin typeface="Arial" pitchFamily="34" charset="0"/>
              </a:rPr>
              <a:t>0.25 to 0. 5 nm spectral resolution (FWHM)</a:t>
            </a:r>
          </a:p>
          <a:p>
            <a:pPr>
              <a:defRPr/>
            </a:pPr>
            <a:r>
              <a:rPr lang="en-GB" sz="2800" dirty="0">
                <a:latin typeface="Arial" pitchFamily="34" charset="0"/>
              </a:rPr>
              <a:t>4 channels with 4098 energy measurements of polarisation corrected radiances (40 x 80 km</a:t>
            </a:r>
            <a:r>
              <a:rPr lang="en-GB" sz="2800" baseline="30000" dirty="0">
                <a:latin typeface="Arial" pitchFamily="34" charset="0"/>
              </a:rPr>
              <a:t>2</a:t>
            </a:r>
            <a:r>
              <a:rPr lang="en-GB" sz="2800" dirty="0">
                <a:latin typeface="Arial" pitchFamily="34" charset="0"/>
              </a:rPr>
              <a:t>)</a:t>
            </a:r>
          </a:p>
          <a:p>
            <a:pPr>
              <a:defRPr/>
            </a:pPr>
            <a:r>
              <a:rPr lang="en-GB" sz="2800" dirty="0">
                <a:latin typeface="Arial" pitchFamily="34" charset="0"/>
              </a:rPr>
              <a:t>2 channels with 512 energy measurements of linear polarised light in perpendicular direction (S/P) (40 x 10 km</a:t>
            </a:r>
            <a:r>
              <a:rPr lang="en-GB" sz="2800" baseline="30000" dirty="0">
                <a:latin typeface="Arial" pitchFamily="34" charset="0"/>
              </a:rPr>
              <a:t>2</a:t>
            </a:r>
            <a:r>
              <a:rPr lang="en-GB" sz="2800" dirty="0">
                <a:latin typeface="Arial" pitchFamily="34" charset="0"/>
              </a:rPr>
              <a:t>)</a:t>
            </a:r>
          </a:p>
          <a:p>
            <a:endParaRPr lang="en-GB" dirty="0"/>
          </a:p>
        </p:txBody>
      </p:sp>
      <p:pic>
        <p:nvPicPr>
          <p:cNvPr id="4" name="Picture 4" descr="Title_Page_GOM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2388" y="1029904"/>
            <a:ext cx="2663386" cy="173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011" y="3027426"/>
            <a:ext cx="5929232" cy="357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54" y="899738"/>
            <a:ext cx="401957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3394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9DA1-D892-0579-42A9-3A0F16AA0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GOME-2 optical layout</a:t>
            </a:r>
            <a:endParaRPr lang="en-I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2389FE-A88E-E373-BD17-42835421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8197"/>
          <a:stretch>
            <a:fillRect/>
          </a:stretch>
        </p:blipFill>
        <p:spPr bwMode="auto">
          <a:xfrm>
            <a:off x="2624537" y="1052736"/>
            <a:ext cx="636731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2E186F75-C456-8971-BDF1-06BDC49ABAB1}"/>
              </a:ext>
            </a:extLst>
          </p:cNvPr>
          <p:cNvGrpSpPr/>
          <p:nvPr/>
        </p:nvGrpSpPr>
        <p:grpSpPr>
          <a:xfrm>
            <a:off x="4004252" y="764704"/>
            <a:ext cx="1377300" cy="1080120"/>
            <a:chOff x="2567340" y="764704"/>
            <a:chExt cx="1377300" cy="1080120"/>
          </a:xfrm>
        </p:grpSpPr>
        <p:sp>
          <p:nvSpPr>
            <p:cNvPr id="6" name="Down Arrow 3">
              <a:extLst>
                <a:ext uri="{FF2B5EF4-FFF2-40B4-BE49-F238E27FC236}">
                  <a16:creationId xmlns:a16="http://schemas.microsoft.com/office/drawing/2014/main" id="{1C53DDC6-7ED3-C9BC-E4EC-04241CFDA387}"/>
                </a:ext>
              </a:extLst>
            </p:cNvPr>
            <p:cNvSpPr/>
            <p:nvPr/>
          </p:nvSpPr>
          <p:spPr bwMode="auto">
            <a:xfrm>
              <a:off x="3131840" y="1196752"/>
              <a:ext cx="360040" cy="648072"/>
            </a:xfrm>
            <a:prstGeom prst="downArrow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de-DE" sz="900" b="1">
                <a:solidFill>
                  <a:srgbClr val="FFFFFF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DCF7E0-4220-6613-F30F-CC5934BDAC3C}"/>
                </a:ext>
              </a:extLst>
            </p:cNvPr>
            <p:cNvSpPr txBox="1"/>
            <p:nvPr/>
          </p:nvSpPr>
          <p:spPr>
            <a:xfrm>
              <a:off x="2567340" y="764704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92D050"/>
                  </a:solidFill>
                  <a:latin typeface="Arial" pitchFamily="34" charset="0"/>
                  <a:cs typeface="Arial" pitchFamily="34" charset="0"/>
                </a:rPr>
                <a:t>Earthshine</a:t>
              </a:r>
              <a:endParaRPr lang="de-DE" b="1" baseline="-25000" dirty="0">
                <a:solidFill>
                  <a:srgbClr val="92D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14BB9286-5DF7-8551-791B-937656F2FDA9}"/>
              </a:ext>
            </a:extLst>
          </p:cNvPr>
          <p:cNvGrpSpPr/>
          <p:nvPr/>
        </p:nvGrpSpPr>
        <p:grpSpPr>
          <a:xfrm>
            <a:off x="1688433" y="1268760"/>
            <a:ext cx="5616624" cy="1080120"/>
            <a:chOff x="251520" y="1268760"/>
            <a:chExt cx="5616624" cy="10801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67555D3-DE39-BC70-AEAE-208F1A7F3E5B}"/>
                </a:ext>
              </a:extLst>
            </p:cNvPr>
            <p:cNvGrpSpPr/>
            <p:nvPr/>
          </p:nvGrpSpPr>
          <p:grpSpPr>
            <a:xfrm>
              <a:off x="251520" y="1619508"/>
              <a:ext cx="1368153" cy="729372"/>
              <a:chOff x="2423324" y="971436"/>
              <a:chExt cx="1368153" cy="729372"/>
            </a:xfrm>
          </p:grpSpPr>
          <p:sp>
            <p:nvSpPr>
              <p:cNvPr id="11" name="Down Arrow 7">
                <a:extLst>
                  <a:ext uri="{FF2B5EF4-FFF2-40B4-BE49-F238E27FC236}">
                    <a16:creationId xmlns:a16="http://schemas.microsoft.com/office/drawing/2014/main" id="{1B4A8197-0CFC-D4E7-6BED-B4A417F11F83}"/>
                  </a:ext>
                </a:extLst>
              </p:cNvPr>
              <p:cNvSpPr/>
              <p:nvPr/>
            </p:nvSpPr>
            <p:spPr bwMode="auto">
              <a:xfrm rot="16200000">
                <a:off x="2999389" y="908719"/>
                <a:ext cx="360040" cy="1224137"/>
              </a:xfrm>
              <a:prstGeom prst="down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de-DE" sz="9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510466-CF61-E3B8-901F-D1AF7209EABD}"/>
                  </a:ext>
                </a:extLst>
              </p:cNvPr>
              <p:cNvSpPr txBox="1"/>
              <p:nvPr/>
            </p:nvSpPr>
            <p:spPr>
              <a:xfrm>
                <a:off x="2423324" y="971436"/>
                <a:ext cx="12490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Sun I</a:t>
                </a:r>
                <a:r>
                  <a:rPr lang="de-DE" sz="1400" b="1" baseline="-25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0 </a:t>
                </a:r>
                <a:r>
                  <a:rPr lang="de-DE" sz="14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(daily)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7CC748-44D8-066E-7B10-CAFE8827DB1A}"/>
                </a:ext>
              </a:extLst>
            </p:cNvPr>
            <p:cNvSpPr/>
            <p:nvPr/>
          </p:nvSpPr>
          <p:spPr bwMode="auto">
            <a:xfrm>
              <a:off x="4932040" y="1268760"/>
              <a:ext cx="936104" cy="936104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de-DE" sz="9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5">
            <a:extLst>
              <a:ext uri="{FF2B5EF4-FFF2-40B4-BE49-F238E27FC236}">
                <a16:creationId xmlns:a16="http://schemas.microsoft.com/office/drawing/2014/main" id="{D2D932FE-00E2-BD9A-2D66-9D9B5AB68670}"/>
              </a:ext>
            </a:extLst>
          </p:cNvPr>
          <p:cNvGrpSpPr/>
          <p:nvPr/>
        </p:nvGrpSpPr>
        <p:grpSpPr>
          <a:xfrm>
            <a:off x="1688433" y="3645024"/>
            <a:ext cx="2160240" cy="1464260"/>
            <a:chOff x="251520" y="3356992"/>
            <a:chExt cx="2160240" cy="146426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BC04EE-E1B3-C92C-59CA-6477CABA3AAD}"/>
                </a:ext>
              </a:extLst>
            </p:cNvPr>
            <p:cNvCxnSpPr>
              <a:stCxn id="15" idx="0"/>
            </p:cNvCxnSpPr>
            <p:nvPr/>
          </p:nvCxnSpPr>
          <p:spPr bwMode="auto">
            <a:xfrm flipV="1">
              <a:off x="1007604" y="3356992"/>
              <a:ext cx="1404156" cy="864096"/>
            </a:xfrm>
            <a:prstGeom prst="straightConnector1">
              <a:avLst/>
            </a:prstGeom>
            <a:solidFill>
              <a:schemeClr val="bg2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A23E62-BA1C-9472-1DEA-34CF98A9CCEB}"/>
                </a:ext>
              </a:extLst>
            </p:cNvPr>
            <p:cNvSpPr txBox="1"/>
            <p:nvPr/>
          </p:nvSpPr>
          <p:spPr>
            <a:xfrm>
              <a:off x="251520" y="4221088"/>
              <a:ext cx="151216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Spectral Light Source</a:t>
              </a:r>
            </a:p>
            <a:p>
              <a:r>
                <a:rPr lang="de-DE" sz="11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SLS (daily)</a:t>
              </a: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721F0E9-4F7F-9B5D-490D-CBFEE2D6ED64}"/>
              </a:ext>
            </a:extLst>
          </p:cNvPr>
          <p:cNvGrpSpPr/>
          <p:nvPr/>
        </p:nvGrpSpPr>
        <p:grpSpPr>
          <a:xfrm>
            <a:off x="1688435" y="2636912"/>
            <a:ext cx="2448272" cy="1222395"/>
            <a:chOff x="179512" y="3645024"/>
            <a:chExt cx="2448272" cy="122239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3885933-27E6-1142-2CD5-A00C1858396B}"/>
                </a:ext>
              </a:extLst>
            </p:cNvPr>
            <p:cNvCxnSpPr>
              <a:stCxn id="18" idx="0"/>
            </p:cNvCxnSpPr>
            <p:nvPr/>
          </p:nvCxnSpPr>
          <p:spPr bwMode="auto">
            <a:xfrm flipV="1">
              <a:off x="935596" y="3645024"/>
              <a:ext cx="1692188" cy="576064"/>
            </a:xfrm>
            <a:prstGeom prst="straightConnector1">
              <a:avLst/>
            </a:prstGeom>
            <a:solidFill>
              <a:schemeClr val="bg2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F12674-4A8F-B36C-58F5-6EF96AF309F9}"/>
                </a:ext>
              </a:extLst>
            </p:cNvPr>
            <p:cNvSpPr txBox="1"/>
            <p:nvPr/>
          </p:nvSpPr>
          <p:spPr>
            <a:xfrm>
              <a:off x="179512" y="4221088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rgbClr val="D22A18"/>
                  </a:solidFill>
                  <a:latin typeface="Arial" pitchFamily="34" charset="0"/>
                  <a:cs typeface="Arial" pitchFamily="34" charset="0"/>
                </a:rPr>
                <a:t>White Light Source</a:t>
              </a:r>
            </a:p>
            <a:p>
              <a:r>
                <a:rPr lang="de-DE" sz="1200" dirty="0">
                  <a:solidFill>
                    <a:srgbClr val="D22A18"/>
                  </a:solidFill>
                  <a:latin typeface="Arial" pitchFamily="34" charset="0"/>
                  <a:cs typeface="Arial" pitchFamily="34" charset="0"/>
                </a:rPr>
                <a:t>WLS (daily)</a:t>
              </a:r>
            </a:p>
          </p:txBody>
        </p:sp>
      </p:grpSp>
      <p:grpSp>
        <p:nvGrpSpPr>
          <p:cNvPr id="19" name="Group 21">
            <a:extLst>
              <a:ext uri="{FF2B5EF4-FFF2-40B4-BE49-F238E27FC236}">
                <a16:creationId xmlns:a16="http://schemas.microsoft.com/office/drawing/2014/main" id="{1AE38C17-8149-2ADE-2631-DAD53D4D1B12}"/>
              </a:ext>
            </a:extLst>
          </p:cNvPr>
          <p:cNvGrpSpPr/>
          <p:nvPr/>
        </p:nvGrpSpPr>
        <p:grpSpPr>
          <a:xfrm>
            <a:off x="1688435" y="2132856"/>
            <a:ext cx="2016224" cy="613956"/>
            <a:chOff x="179512" y="3861048"/>
            <a:chExt cx="2016224" cy="613956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E8260FF-8413-E214-6C51-F79387111ABE}"/>
                </a:ext>
              </a:extLst>
            </p:cNvPr>
            <p:cNvCxnSpPr>
              <a:stCxn id="21" idx="0"/>
            </p:cNvCxnSpPr>
            <p:nvPr/>
          </p:nvCxnSpPr>
          <p:spPr bwMode="auto">
            <a:xfrm flipV="1">
              <a:off x="1043608" y="3861048"/>
              <a:ext cx="1152128" cy="360040"/>
            </a:xfrm>
            <a:prstGeom prst="straightConnector1">
              <a:avLst/>
            </a:prstGeom>
            <a:solidFill>
              <a:schemeClr val="bg2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F9C388-92A5-D84D-FA5F-FEEFD1FE1AA8}"/>
                </a:ext>
              </a:extLst>
            </p:cNvPr>
            <p:cNvSpPr txBox="1"/>
            <p:nvPr/>
          </p:nvSpPr>
          <p:spPr>
            <a:xfrm>
              <a:off x="179512" y="4221088"/>
              <a:ext cx="17281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Solar diffuser</a:t>
              </a:r>
            </a:p>
          </p:txBody>
        </p:sp>
      </p:grpSp>
      <p:grpSp>
        <p:nvGrpSpPr>
          <p:cNvPr id="22" name="Group 30">
            <a:extLst>
              <a:ext uri="{FF2B5EF4-FFF2-40B4-BE49-F238E27FC236}">
                <a16:creationId xmlns:a16="http://schemas.microsoft.com/office/drawing/2014/main" id="{124A0A43-1391-76D9-8C12-4A3C30A56D05}"/>
              </a:ext>
            </a:extLst>
          </p:cNvPr>
          <p:cNvGrpSpPr/>
          <p:nvPr/>
        </p:nvGrpSpPr>
        <p:grpSpPr>
          <a:xfrm>
            <a:off x="3375882" y="1828816"/>
            <a:ext cx="1619479" cy="2678579"/>
            <a:chOff x="1938969" y="1828800"/>
            <a:chExt cx="1619479" cy="2678579"/>
          </a:xfrm>
        </p:grpSpPr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71F1AE85-34A0-FD2C-1CDF-E640DB5066C8}"/>
                </a:ext>
              </a:extLst>
            </p:cNvPr>
            <p:cNvSpPr/>
            <p:nvPr/>
          </p:nvSpPr>
          <p:spPr bwMode="auto">
            <a:xfrm>
              <a:off x="1938969" y="1828800"/>
              <a:ext cx="1619479" cy="2038669"/>
            </a:xfrm>
            <a:custGeom>
              <a:avLst/>
              <a:gdLst>
                <a:gd name="connsiteX0" fmla="*/ 77118 w 1619479"/>
                <a:gd name="connsiteY0" fmla="*/ 33051 h 2038669"/>
                <a:gd name="connsiteX1" fmla="*/ 77118 w 1619479"/>
                <a:gd name="connsiteY1" fmla="*/ 33051 h 2038669"/>
                <a:gd name="connsiteX2" fmla="*/ 286438 w 1619479"/>
                <a:gd name="connsiteY2" fmla="*/ 44067 h 2038669"/>
                <a:gd name="connsiteX3" fmla="*/ 385590 w 1619479"/>
                <a:gd name="connsiteY3" fmla="*/ 55084 h 2038669"/>
                <a:gd name="connsiteX4" fmla="*/ 583894 w 1619479"/>
                <a:gd name="connsiteY4" fmla="*/ 66101 h 2038669"/>
                <a:gd name="connsiteX5" fmla="*/ 1311007 w 1619479"/>
                <a:gd name="connsiteY5" fmla="*/ 66101 h 2038669"/>
                <a:gd name="connsiteX6" fmla="*/ 1377108 w 1619479"/>
                <a:gd name="connsiteY6" fmla="*/ 88135 h 2038669"/>
                <a:gd name="connsiteX7" fmla="*/ 1410159 w 1619479"/>
                <a:gd name="connsiteY7" fmla="*/ 242371 h 2038669"/>
                <a:gd name="connsiteX8" fmla="*/ 1432192 w 1619479"/>
                <a:gd name="connsiteY8" fmla="*/ 275422 h 2038669"/>
                <a:gd name="connsiteX9" fmla="*/ 1465243 w 1619479"/>
                <a:gd name="connsiteY9" fmla="*/ 297455 h 2038669"/>
                <a:gd name="connsiteX10" fmla="*/ 1520327 w 1619479"/>
                <a:gd name="connsiteY10" fmla="*/ 352540 h 2038669"/>
                <a:gd name="connsiteX11" fmla="*/ 1542361 w 1619479"/>
                <a:gd name="connsiteY11" fmla="*/ 385590 h 2038669"/>
                <a:gd name="connsiteX12" fmla="*/ 1575412 w 1619479"/>
                <a:gd name="connsiteY12" fmla="*/ 429658 h 2038669"/>
                <a:gd name="connsiteX13" fmla="*/ 1586429 w 1619479"/>
                <a:gd name="connsiteY13" fmla="*/ 473725 h 2038669"/>
                <a:gd name="connsiteX14" fmla="*/ 1608462 w 1619479"/>
                <a:gd name="connsiteY14" fmla="*/ 506776 h 2038669"/>
                <a:gd name="connsiteX15" fmla="*/ 1619479 w 1619479"/>
                <a:gd name="connsiteY15" fmla="*/ 561860 h 2038669"/>
                <a:gd name="connsiteX16" fmla="*/ 1608462 w 1619479"/>
                <a:gd name="connsiteY16" fmla="*/ 705080 h 2038669"/>
                <a:gd name="connsiteX17" fmla="*/ 1597445 w 1619479"/>
                <a:gd name="connsiteY17" fmla="*/ 738130 h 2038669"/>
                <a:gd name="connsiteX18" fmla="*/ 1564395 w 1619479"/>
                <a:gd name="connsiteY18" fmla="*/ 771181 h 2038669"/>
                <a:gd name="connsiteX19" fmla="*/ 1542361 w 1619479"/>
                <a:gd name="connsiteY19" fmla="*/ 804231 h 2038669"/>
                <a:gd name="connsiteX20" fmla="*/ 1509311 w 1619479"/>
                <a:gd name="connsiteY20" fmla="*/ 826265 h 2038669"/>
                <a:gd name="connsiteX21" fmla="*/ 1410159 w 1619479"/>
                <a:gd name="connsiteY21" fmla="*/ 914400 h 2038669"/>
                <a:gd name="connsiteX22" fmla="*/ 1355074 w 1619479"/>
                <a:gd name="connsiteY22" fmla="*/ 936434 h 2038669"/>
                <a:gd name="connsiteX23" fmla="*/ 1255923 w 1619479"/>
                <a:gd name="connsiteY23" fmla="*/ 958467 h 2038669"/>
                <a:gd name="connsiteX24" fmla="*/ 1189821 w 1619479"/>
                <a:gd name="connsiteY24" fmla="*/ 969484 h 2038669"/>
                <a:gd name="connsiteX25" fmla="*/ 1068636 w 1619479"/>
                <a:gd name="connsiteY25" fmla="*/ 991518 h 2038669"/>
                <a:gd name="connsiteX26" fmla="*/ 925417 w 1619479"/>
                <a:gd name="connsiteY26" fmla="*/ 1046602 h 2038669"/>
                <a:gd name="connsiteX27" fmla="*/ 837282 w 1619479"/>
                <a:gd name="connsiteY27" fmla="*/ 1123720 h 2038669"/>
                <a:gd name="connsiteX28" fmla="*/ 815248 w 1619479"/>
                <a:gd name="connsiteY28" fmla="*/ 1200839 h 2038669"/>
                <a:gd name="connsiteX29" fmla="*/ 793214 w 1619479"/>
                <a:gd name="connsiteY29" fmla="*/ 1277957 h 2038669"/>
                <a:gd name="connsiteX30" fmla="*/ 782197 w 1619479"/>
                <a:gd name="connsiteY30" fmla="*/ 1355075 h 2038669"/>
                <a:gd name="connsiteX31" fmla="*/ 771180 w 1619479"/>
                <a:gd name="connsiteY31" fmla="*/ 1388125 h 2038669"/>
                <a:gd name="connsiteX32" fmla="*/ 760164 w 1619479"/>
                <a:gd name="connsiteY32" fmla="*/ 1564395 h 2038669"/>
                <a:gd name="connsiteX33" fmla="*/ 738130 w 1619479"/>
                <a:gd name="connsiteY33" fmla="*/ 1707614 h 2038669"/>
                <a:gd name="connsiteX34" fmla="*/ 716096 w 1619479"/>
                <a:gd name="connsiteY34" fmla="*/ 1905918 h 2038669"/>
                <a:gd name="connsiteX35" fmla="*/ 683045 w 1619479"/>
                <a:gd name="connsiteY35" fmla="*/ 1983036 h 2038669"/>
                <a:gd name="connsiteX36" fmla="*/ 627961 w 1619479"/>
                <a:gd name="connsiteY36" fmla="*/ 2005070 h 2038669"/>
                <a:gd name="connsiteX37" fmla="*/ 583894 w 1619479"/>
                <a:gd name="connsiteY37" fmla="*/ 2016087 h 2038669"/>
                <a:gd name="connsiteX38" fmla="*/ 495759 w 1619479"/>
                <a:gd name="connsiteY38" fmla="*/ 2038120 h 2038669"/>
                <a:gd name="connsiteX39" fmla="*/ 374573 w 1619479"/>
                <a:gd name="connsiteY39" fmla="*/ 2027104 h 2038669"/>
                <a:gd name="connsiteX40" fmla="*/ 330506 w 1619479"/>
                <a:gd name="connsiteY40" fmla="*/ 1972019 h 2038669"/>
                <a:gd name="connsiteX41" fmla="*/ 297455 w 1619479"/>
                <a:gd name="connsiteY41" fmla="*/ 1949986 h 2038669"/>
                <a:gd name="connsiteX42" fmla="*/ 242371 w 1619479"/>
                <a:gd name="connsiteY42" fmla="*/ 1883884 h 2038669"/>
                <a:gd name="connsiteX43" fmla="*/ 209320 w 1619479"/>
                <a:gd name="connsiteY43" fmla="*/ 1861851 h 2038669"/>
                <a:gd name="connsiteX44" fmla="*/ 165253 w 1619479"/>
                <a:gd name="connsiteY44" fmla="*/ 1773716 h 2038669"/>
                <a:gd name="connsiteX45" fmla="*/ 132202 w 1619479"/>
                <a:gd name="connsiteY45" fmla="*/ 1707614 h 2038669"/>
                <a:gd name="connsiteX46" fmla="*/ 121185 w 1619479"/>
                <a:gd name="connsiteY46" fmla="*/ 1663547 h 2038669"/>
                <a:gd name="connsiteX47" fmla="*/ 88135 w 1619479"/>
                <a:gd name="connsiteY47" fmla="*/ 1542361 h 2038669"/>
                <a:gd name="connsiteX48" fmla="*/ 66101 w 1619479"/>
                <a:gd name="connsiteY48" fmla="*/ 1410159 h 2038669"/>
                <a:gd name="connsiteX49" fmla="*/ 55084 w 1619479"/>
                <a:gd name="connsiteY49" fmla="*/ 1322024 h 2038669"/>
                <a:gd name="connsiteX50" fmla="*/ 44067 w 1619479"/>
                <a:gd name="connsiteY50" fmla="*/ 1266940 h 2038669"/>
                <a:gd name="connsiteX51" fmla="*/ 33050 w 1619479"/>
                <a:gd name="connsiteY51" fmla="*/ 1178805 h 2038669"/>
                <a:gd name="connsiteX52" fmla="*/ 22033 w 1619479"/>
                <a:gd name="connsiteY52" fmla="*/ 1101687 h 2038669"/>
                <a:gd name="connsiteX53" fmla="*/ 0 w 1619479"/>
                <a:gd name="connsiteY53" fmla="*/ 848299 h 2038669"/>
                <a:gd name="connsiteX54" fmla="*/ 11017 w 1619479"/>
                <a:gd name="connsiteY54" fmla="*/ 760164 h 2038669"/>
                <a:gd name="connsiteX55" fmla="*/ 22033 w 1619479"/>
                <a:gd name="connsiteY55" fmla="*/ 649995 h 2038669"/>
                <a:gd name="connsiteX56" fmla="*/ 44067 w 1619479"/>
                <a:gd name="connsiteY56" fmla="*/ 550843 h 2038669"/>
                <a:gd name="connsiteX57" fmla="*/ 66101 w 1619479"/>
                <a:gd name="connsiteY57" fmla="*/ 440675 h 2038669"/>
                <a:gd name="connsiteX58" fmla="*/ 77118 w 1619479"/>
                <a:gd name="connsiteY58" fmla="*/ 77118 h 2038669"/>
                <a:gd name="connsiteX59" fmla="*/ 132202 w 1619479"/>
                <a:gd name="connsiteY59" fmla="*/ 0 h 2038669"/>
                <a:gd name="connsiteX60" fmla="*/ 176270 w 1619479"/>
                <a:gd name="connsiteY60" fmla="*/ 11017 h 2038669"/>
                <a:gd name="connsiteX61" fmla="*/ 132202 w 1619479"/>
                <a:gd name="connsiteY61" fmla="*/ 11017 h 203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619479" h="2038669">
                  <a:moveTo>
                    <a:pt x="77118" y="33051"/>
                  </a:moveTo>
                  <a:lnTo>
                    <a:pt x="77118" y="33051"/>
                  </a:lnTo>
                  <a:lnTo>
                    <a:pt x="286438" y="44067"/>
                  </a:lnTo>
                  <a:cubicBezTo>
                    <a:pt x="319608" y="46436"/>
                    <a:pt x="352427" y="52627"/>
                    <a:pt x="385590" y="55084"/>
                  </a:cubicBezTo>
                  <a:cubicBezTo>
                    <a:pt x="451612" y="59975"/>
                    <a:pt x="517793" y="62429"/>
                    <a:pt x="583894" y="66101"/>
                  </a:cubicBezTo>
                  <a:cubicBezTo>
                    <a:pt x="886730" y="52934"/>
                    <a:pt x="955200" y="44317"/>
                    <a:pt x="1311007" y="66101"/>
                  </a:cubicBezTo>
                  <a:cubicBezTo>
                    <a:pt x="1334189" y="67520"/>
                    <a:pt x="1377108" y="88135"/>
                    <a:pt x="1377108" y="88135"/>
                  </a:cubicBezTo>
                  <a:cubicBezTo>
                    <a:pt x="1381770" y="125432"/>
                    <a:pt x="1386007" y="206142"/>
                    <a:pt x="1410159" y="242371"/>
                  </a:cubicBezTo>
                  <a:cubicBezTo>
                    <a:pt x="1417503" y="253388"/>
                    <a:pt x="1422829" y="266059"/>
                    <a:pt x="1432192" y="275422"/>
                  </a:cubicBezTo>
                  <a:cubicBezTo>
                    <a:pt x="1441555" y="284785"/>
                    <a:pt x="1454226" y="290111"/>
                    <a:pt x="1465243" y="297455"/>
                  </a:cubicBezTo>
                  <a:cubicBezTo>
                    <a:pt x="1523998" y="385588"/>
                    <a:pt x="1446884" y="279097"/>
                    <a:pt x="1520327" y="352540"/>
                  </a:cubicBezTo>
                  <a:cubicBezTo>
                    <a:pt x="1529689" y="361902"/>
                    <a:pt x="1534665" y="374816"/>
                    <a:pt x="1542361" y="385590"/>
                  </a:cubicBezTo>
                  <a:cubicBezTo>
                    <a:pt x="1553034" y="400531"/>
                    <a:pt x="1564395" y="414969"/>
                    <a:pt x="1575412" y="429658"/>
                  </a:cubicBezTo>
                  <a:cubicBezTo>
                    <a:pt x="1579084" y="444347"/>
                    <a:pt x="1580465" y="459808"/>
                    <a:pt x="1586429" y="473725"/>
                  </a:cubicBezTo>
                  <a:cubicBezTo>
                    <a:pt x="1591645" y="485895"/>
                    <a:pt x="1603813" y="494378"/>
                    <a:pt x="1608462" y="506776"/>
                  </a:cubicBezTo>
                  <a:cubicBezTo>
                    <a:pt x="1615037" y="524309"/>
                    <a:pt x="1615807" y="543499"/>
                    <a:pt x="1619479" y="561860"/>
                  </a:cubicBezTo>
                  <a:cubicBezTo>
                    <a:pt x="1615807" y="609600"/>
                    <a:pt x="1614401" y="657569"/>
                    <a:pt x="1608462" y="705080"/>
                  </a:cubicBezTo>
                  <a:cubicBezTo>
                    <a:pt x="1607022" y="716603"/>
                    <a:pt x="1603886" y="728468"/>
                    <a:pt x="1597445" y="738130"/>
                  </a:cubicBezTo>
                  <a:cubicBezTo>
                    <a:pt x="1588803" y="751094"/>
                    <a:pt x="1574369" y="759212"/>
                    <a:pt x="1564395" y="771181"/>
                  </a:cubicBezTo>
                  <a:cubicBezTo>
                    <a:pt x="1555919" y="781353"/>
                    <a:pt x="1551723" y="794869"/>
                    <a:pt x="1542361" y="804231"/>
                  </a:cubicBezTo>
                  <a:cubicBezTo>
                    <a:pt x="1532999" y="813593"/>
                    <a:pt x="1519207" y="817468"/>
                    <a:pt x="1509311" y="826265"/>
                  </a:cubicBezTo>
                  <a:cubicBezTo>
                    <a:pt x="1471778" y="859627"/>
                    <a:pt x="1453018" y="892970"/>
                    <a:pt x="1410159" y="914400"/>
                  </a:cubicBezTo>
                  <a:cubicBezTo>
                    <a:pt x="1392471" y="923244"/>
                    <a:pt x="1373835" y="930180"/>
                    <a:pt x="1355074" y="936434"/>
                  </a:cubicBezTo>
                  <a:cubicBezTo>
                    <a:pt x="1333848" y="943509"/>
                    <a:pt x="1275141" y="954973"/>
                    <a:pt x="1255923" y="958467"/>
                  </a:cubicBezTo>
                  <a:cubicBezTo>
                    <a:pt x="1233945" y="962463"/>
                    <a:pt x="1211725" y="965103"/>
                    <a:pt x="1189821" y="969484"/>
                  </a:cubicBezTo>
                  <a:cubicBezTo>
                    <a:pt x="1059956" y="995457"/>
                    <a:pt x="1264682" y="963511"/>
                    <a:pt x="1068636" y="991518"/>
                  </a:cubicBezTo>
                  <a:cubicBezTo>
                    <a:pt x="947685" y="1039899"/>
                    <a:pt x="995989" y="1023079"/>
                    <a:pt x="925417" y="1046602"/>
                  </a:cubicBezTo>
                  <a:cubicBezTo>
                    <a:pt x="848298" y="1098014"/>
                    <a:pt x="874004" y="1068636"/>
                    <a:pt x="837282" y="1123720"/>
                  </a:cubicBezTo>
                  <a:cubicBezTo>
                    <a:pt x="802845" y="1261469"/>
                    <a:pt x="846855" y="1090215"/>
                    <a:pt x="815248" y="1200839"/>
                  </a:cubicBezTo>
                  <a:cubicBezTo>
                    <a:pt x="787581" y="1297673"/>
                    <a:pt x="819629" y="1198712"/>
                    <a:pt x="793214" y="1277957"/>
                  </a:cubicBezTo>
                  <a:cubicBezTo>
                    <a:pt x="789542" y="1303663"/>
                    <a:pt x="787290" y="1329612"/>
                    <a:pt x="782197" y="1355075"/>
                  </a:cubicBezTo>
                  <a:cubicBezTo>
                    <a:pt x="779920" y="1366462"/>
                    <a:pt x="772396" y="1376576"/>
                    <a:pt x="771180" y="1388125"/>
                  </a:cubicBezTo>
                  <a:cubicBezTo>
                    <a:pt x="765017" y="1446673"/>
                    <a:pt x="765053" y="1505727"/>
                    <a:pt x="760164" y="1564395"/>
                  </a:cubicBezTo>
                  <a:cubicBezTo>
                    <a:pt x="754447" y="1632996"/>
                    <a:pt x="750132" y="1647604"/>
                    <a:pt x="738130" y="1707614"/>
                  </a:cubicBezTo>
                  <a:cubicBezTo>
                    <a:pt x="730429" y="1800021"/>
                    <a:pt x="731771" y="1827546"/>
                    <a:pt x="716096" y="1905918"/>
                  </a:cubicBezTo>
                  <a:cubicBezTo>
                    <a:pt x="711568" y="1928559"/>
                    <a:pt x="704996" y="1967357"/>
                    <a:pt x="683045" y="1983036"/>
                  </a:cubicBezTo>
                  <a:cubicBezTo>
                    <a:pt x="666953" y="1994530"/>
                    <a:pt x="646722" y="1998816"/>
                    <a:pt x="627961" y="2005070"/>
                  </a:cubicBezTo>
                  <a:cubicBezTo>
                    <a:pt x="613597" y="2009858"/>
                    <a:pt x="598453" y="2011927"/>
                    <a:pt x="583894" y="2016087"/>
                  </a:cubicBezTo>
                  <a:cubicBezTo>
                    <a:pt x="504857" y="2038669"/>
                    <a:pt x="607737" y="2015726"/>
                    <a:pt x="495759" y="2038120"/>
                  </a:cubicBezTo>
                  <a:cubicBezTo>
                    <a:pt x="455364" y="2034448"/>
                    <a:pt x="414235" y="2035603"/>
                    <a:pt x="374573" y="2027104"/>
                  </a:cubicBezTo>
                  <a:cubicBezTo>
                    <a:pt x="321227" y="2015673"/>
                    <a:pt x="355036" y="2002682"/>
                    <a:pt x="330506" y="1972019"/>
                  </a:cubicBezTo>
                  <a:cubicBezTo>
                    <a:pt x="322235" y="1961680"/>
                    <a:pt x="307627" y="1958462"/>
                    <a:pt x="297455" y="1949986"/>
                  </a:cubicBezTo>
                  <a:cubicBezTo>
                    <a:pt x="189162" y="1859744"/>
                    <a:pt x="329032" y="1970545"/>
                    <a:pt x="242371" y="1883884"/>
                  </a:cubicBezTo>
                  <a:cubicBezTo>
                    <a:pt x="233008" y="1874521"/>
                    <a:pt x="220337" y="1869195"/>
                    <a:pt x="209320" y="1861851"/>
                  </a:cubicBezTo>
                  <a:cubicBezTo>
                    <a:pt x="194631" y="1832473"/>
                    <a:pt x="175640" y="1804876"/>
                    <a:pt x="165253" y="1773716"/>
                  </a:cubicBezTo>
                  <a:cubicBezTo>
                    <a:pt x="150049" y="1728104"/>
                    <a:pt x="160678" y="1750328"/>
                    <a:pt x="132202" y="1707614"/>
                  </a:cubicBezTo>
                  <a:cubicBezTo>
                    <a:pt x="128530" y="1692925"/>
                    <a:pt x="125345" y="1678106"/>
                    <a:pt x="121185" y="1663547"/>
                  </a:cubicBezTo>
                  <a:cubicBezTo>
                    <a:pt x="100080" y="1589679"/>
                    <a:pt x="114320" y="1673285"/>
                    <a:pt x="88135" y="1542361"/>
                  </a:cubicBezTo>
                  <a:cubicBezTo>
                    <a:pt x="73996" y="1471668"/>
                    <a:pt x="77033" y="1492149"/>
                    <a:pt x="66101" y="1410159"/>
                  </a:cubicBezTo>
                  <a:cubicBezTo>
                    <a:pt x="62188" y="1380812"/>
                    <a:pt x="59586" y="1351287"/>
                    <a:pt x="55084" y="1322024"/>
                  </a:cubicBezTo>
                  <a:cubicBezTo>
                    <a:pt x="52237" y="1303517"/>
                    <a:pt x="46914" y="1285447"/>
                    <a:pt x="44067" y="1266940"/>
                  </a:cubicBezTo>
                  <a:cubicBezTo>
                    <a:pt x="39565" y="1237677"/>
                    <a:pt x="36963" y="1208152"/>
                    <a:pt x="33050" y="1178805"/>
                  </a:cubicBezTo>
                  <a:cubicBezTo>
                    <a:pt x="29618" y="1153066"/>
                    <a:pt x="24617" y="1127525"/>
                    <a:pt x="22033" y="1101687"/>
                  </a:cubicBezTo>
                  <a:cubicBezTo>
                    <a:pt x="13597" y="1017326"/>
                    <a:pt x="0" y="848299"/>
                    <a:pt x="0" y="848299"/>
                  </a:cubicBezTo>
                  <a:cubicBezTo>
                    <a:pt x="3672" y="818921"/>
                    <a:pt x="7748" y="789590"/>
                    <a:pt x="11017" y="760164"/>
                  </a:cubicBezTo>
                  <a:cubicBezTo>
                    <a:pt x="15092" y="723484"/>
                    <a:pt x="17156" y="686577"/>
                    <a:pt x="22033" y="649995"/>
                  </a:cubicBezTo>
                  <a:cubicBezTo>
                    <a:pt x="29728" y="592282"/>
                    <a:pt x="33596" y="603197"/>
                    <a:pt x="44067" y="550843"/>
                  </a:cubicBezTo>
                  <a:cubicBezTo>
                    <a:pt x="71078" y="415788"/>
                    <a:pt x="40512" y="543028"/>
                    <a:pt x="66101" y="440675"/>
                  </a:cubicBezTo>
                  <a:cubicBezTo>
                    <a:pt x="69773" y="319489"/>
                    <a:pt x="67819" y="198002"/>
                    <a:pt x="77118" y="77118"/>
                  </a:cubicBezTo>
                  <a:cubicBezTo>
                    <a:pt x="82530" y="6764"/>
                    <a:pt x="87264" y="14979"/>
                    <a:pt x="132202" y="0"/>
                  </a:cubicBezTo>
                  <a:lnTo>
                    <a:pt x="176270" y="11017"/>
                  </a:lnTo>
                  <a:lnTo>
                    <a:pt x="132202" y="11017"/>
                  </a:lnTo>
                </a:path>
              </a:pathLst>
            </a:custGeom>
            <a:solidFill>
              <a:srgbClr val="FF0000">
                <a:alpha val="2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de-DE" sz="900" b="1">
                <a:solidFill>
                  <a:srgbClr val="FFFFFF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B4CA94-C5D7-85ED-2B8C-6BC8D8225C57}"/>
                </a:ext>
              </a:extLst>
            </p:cNvPr>
            <p:cNvSpPr txBox="1"/>
            <p:nvPr/>
          </p:nvSpPr>
          <p:spPr>
            <a:xfrm>
              <a:off x="1979712" y="3861048"/>
              <a:ext cx="1351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Calibration </a:t>
              </a:r>
            </a:p>
            <a:p>
              <a:r>
                <a:rPr lang="de-DE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Unit</a:t>
              </a:r>
            </a:p>
          </p:txBody>
        </p:sp>
      </p:grpSp>
      <p:grpSp>
        <p:nvGrpSpPr>
          <p:cNvPr id="25" name="Group 33">
            <a:extLst>
              <a:ext uri="{FF2B5EF4-FFF2-40B4-BE49-F238E27FC236}">
                <a16:creationId xmlns:a16="http://schemas.microsoft.com/office/drawing/2014/main" id="{8BCAAA14-E8FD-EE48-BA08-2C34B311AE9E}"/>
              </a:ext>
            </a:extLst>
          </p:cNvPr>
          <p:cNvGrpSpPr/>
          <p:nvPr/>
        </p:nvGrpSpPr>
        <p:grpSpPr>
          <a:xfrm>
            <a:off x="4114012" y="1883887"/>
            <a:ext cx="6322885" cy="4076241"/>
            <a:chOff x="2677099" y="1883884"/>
            <a:chExt cx="6322885" cy="4076241"/>
          </a:xfrm>
        </p:grpSpPr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3F8F9DF0-CAE5-98C8-4C68-25B76FF518C0}"/>
                </a:ext>
              </a:extLst>
            </p:cNvPr>
            <p:cNvSpPr/>
            <p:nvPr/>
          </p:nvSpPr>
          <p:spPr bwMode="auto">
            <a:xfrm>
              <a:off x="2677099" y="1883884"/>
              <a:ext cx="4173483" cy="4076241"/>
            </a:xfrm>
            <a:custGeom>
              <a:avLst/>
              <a:gdLst>
                <a:gd name="connsiteX0" fmla="*/ 605928 w 4173483"/>
                <a:gd name="connsiteY0" fmla="*/ 0 h 4076241"/>
                <a:gd name="connsiteX1" fmla="*/ 605928 w 4173483"/>
                <a:gd name="connsiteY1" fmla="*/ 0 h 4076241"/>
                <a:gd name="connsiteX2" fmla="*/ 672029 w 4173483"/>
                <a:gd name="connsiteY2" fmla="*/ 77118 h 4076241"/>
                <a:gd name="connsiteX3" fmla="*/ 705079 w 4173483"/>
                <a:gd name="connsiteY3" fmla="*/ 99152 h 4076241"/>
                <a:gd name="connsiteX4" fmla="*/ 716096 w 4173483"/>
                <a:gd name="connsiteY4" fmla="*/ 132203 h 4076241"/>
                <a:gd name="connsiteX5" fmla="*/ 760164 w 4173483"/>
                <a:gd name="connsiteY5" fmla="*/ 198304 h 4076241"/>
                <a:gd name="connsiteX6" fmla="*/ 782197 w 4173483"/>
                <a:gd name="connsiteY6" fmla="*/ 242371 h 4076241"/>
                <a:gd name="connsiteX7" fmla="*/ 826265 w 4173483"/>
                <a:gd name="connsiteY7" fmla="*/ 308473 h 4076241"/>
                <a:gd name="connsiteX8" fmla="*/ 859315 w 4173483"/>
                <a:gd name="connsiteY8" fmla="*/ 374574 h 4076241"/>
                <a:gd name="connsiteX9" fmla="*/ 881349 w 4173483"/>
                <a:gd name="connsiteY9" fmla="*/ 440675 h 4076241"/>
                <a:gd name="connsiteX10" fmla="*/ 892366 w 4173483"/>
                <a:gd name="connsiteY10" fmla="*/ 473726 h 4076241"/>
                <a:gd name="connsiteX11" fmla="*/ 859315 w 4173483"/>
                <a:gd name="connsiteY11" fmla="*/ 782198 h 4076241"/>
                <a:gd name="connsiteX12" fmla="*/ 826265 w 4173483"/>
                <a:gd name="connsiteY12" fmla="*/ 804232 h 4076241"/>
                <a:gd name="connsiteX13" fmla="*/ 804231 w 4173483"/>
                <a:gd name="connsiteY13" fmla="*/ 837282 h 4076241"/>
                <a:gd name="connsiteX14" fmla="*/ 738130 w 4173483"/>
                <a:gd name="connsiteY14" fmla="*/ 870333 h 4076241"/>
                <a:gd name="connsiteX15" fmla="*/ 661012 w 4173483"/>
                <a:gd name="connsiteY15" fmla="*/ 903383 h 4076241"/>
                <a:gd name="connsiteX16" fmla="*/ 594911 w 4173483"/>
                <a:gd name="connsiteY16" fmla="*/ 925417 h 4076241"/>
                <a:gd name="connsiteX17" fmla="*/ 462708 w 4173483"/>
                <a:gd name="connsiteY17" fmla="*/ 969485 h 4076241"/>
                <a:gd name="connsiteX18" fmla="*/ 429658 w 4173483"/>
                <a:gd name="connsiteY18" fmla="*/ 980502 h 4076241"/>
                <a:gd name="connsiteX19" fmla="*/ 352540 w 4173483"/>
                <a:gd name="connsiteY19" fmla="*/ 1002535 h 4076241"/>
                <a:gd name="connsiteX20" fmla="*/ 198303 w 4173483"/>
                <a:gd name="connsiteY20" fmla="*/ 1068636 h 4076241"/>
                <a:gd name="connsiteX21" fmla="*/ 165253 w 4173483"/>
                <a:gd name="connsiteY21" fmla="*/ 1079653 h 4076241"/>
                <a:gd name="connsiteX22" fmla="*/ 132202 w 4173483"/>
                <a:gd name="connsiteY22" fmla="*/ 1090670 h 4076241"/>
                <a:gd name="connsiteX23" fmla="*/ 110168 w 4173483"/>
                <a:gd name="connsiteY23" fmla="*/ 1123721 h 4076241"/>
                <a:gd name="connsiteX24" fmla="*/ 88135 w 4173483"/>
                <a:gd name="connsiteY24" fmla="*/ 1189822 h 4076241"/>
                <a:gd name="connsiteX25" fmla="*/ 77118 w 4173483"/>
                <a:gd name="connsiteY25" fmla="*/ 1498294 h 4076241"/>
                <a:gd name="connsiteX26" fmla="*/ 66101 w 4173483"/>
                <a:gd name="connsiteY26" fmla="*/ 1531345 h 4076241"/>
                <a:gd name="connsiteX27" fmla="*/ 55084 w 4173483"/>
                <a:gd name="connsiteY27" fmla="*/ 1586429 h 4076241"/>
                <a:gd name="connsiteX28" fmla="*/ 33050 w 4173483"/>
                <a:gd name="connsiteY28" fmla="*/ 1652530 h 4076241"/>
                <a:gd name="connsiteX29" fmla="*/ 22034 w 4173483"/>
                <a:gd name="connsiteY29" fmla="*/ 1729649 h 4076241"/>
                <a:gd name="connsiteX30" fmla="*/ 0 w 4173483"/>
                <a:gd name="connsiteY30" fmla="*/ 2093205 h 4076241"/>
                <a:gd name="connsiteX31" fmla="*/ 11017 w 4173483"/>
                <a:gd name="connsiteY31" fmla="*/ 2434728 h 4076241"/>
                <a:gd name="connsiteX32" fmla="*/ 33050 w 4173483"/>
                <a:gd name="connsiteY32" fmla="*/ 2467779 h 4076241"/>
                <a:gd name="connsiteX33" fmla="*/ 66101 w 4173483"/>
                <a:gd name="connsiteY33" fmla="*/ 2533880 h 4076241"/>
                <a:gd name="connsiteX34" fmla="*/ 132202 w 4173483"/>
                <a:gd name="connsiteY34" fmla="*/ 2588964 h 4076241"/>
                <a:gd name="connsiteX35" fmla="*/ 473725 w 4173483"/>
                <a:gd name="connsiteY35" fmla="*/ 2622015 h 4076241"/>
                <a:gd name="connsiteX36" fmla="*/ 550843 w 4173483"/>
                <a:gd name="connsiteY36" fmla="*/ 2633032 h 4076241"/>
                <a:gd name="connsiteX37" fmla="*/ 638978 w 4173483"/>
                <a:gd name="connsiteY37" fmla="*/ 2644049 h 4076241"/>
                <a:gd name="connsiteX38" fmla="*/ 649995 w 4173483"/>
                <a:gd name="connsiteY38" fmla="*/ 2677099 h 4076241"/>
                <a:gd name="connsiteX39" fmla="*/ 661012 w 4173483"/>
                <a:gd name="connsiteY39" fmla="*/ 2919470 h 4076241"/>
                <a:gd name="connsiteX40" fmla="*/ 638978 w 4173483"/>
                <a:gd name="connsiteY40" fmla="*/ 3294044 h 4076241"/>
                <a:gd name="connsiteX41" fmla="*/ 649995 w 4173483"/>
                <a:gd name="connsiteY41" fmla="*/ 3723702 h 4076241"/>
                <a:gd name="connsiteX42" fmla="*/ 683046 w 4173483"/>
                <a:gd name="connsiteY42" fmla="*/ 3844887 h 4076241"/>
                <a:gd name="connsiteX43" fmla="*/ 716096 w 4173483"/>
                <a:gd name="connsiteY43" fmla="*/ 3877938 h 4076241"/>
                <a:gd name="connsiteX44" fmla="*/ 804231 w 4173483"/>
                <a:gd name="connsiteY44" fmla="*/ 3955056 h 4076241"/>
                <a:gd name="connsiteX45" fmla="*/ 848299 w 4173483"/>
                <a:gd name="connsiteY45" fmla="*/ 3966073 h 4076241"/>
                <a:gd name="connsiteX46" fmla="*/ 892366 w 4173483"/>
                <a:gd name="connsiteY46" fmla="*/ 3988106 h 4076241"/>
                <a:gd name="connsiteX47" fmla="*/ 1013552 w 4173483"/>
                <a:gd name="connsiteY47" fmla="*/ 4021157 h 4076241"/>
                <a:gd name="connsiteX48" fmla="*/ 1167788 w 4173483"/>
                <a:gd name="connsiteY48" fmla="*/ 4032174 h 4076241"/>
                <a:gd name="connsiteX49" fmla="*/ 1322024 w 4173483"/>
                <a:gd name="connsiteY49" fmla="*/ 4054208 h 4076241"/>
                <a:gd name="connsiteX50" fmla="*/ 1377108 w 4173483"/>
                <a:gd name="connsiteY50" fmla="*/ 4065224 h 4076241"/>
                <a:gd name="connsiteX51" fmla="*/ 2412694 w 4173483"/>
                <a:gd name="connsiteY51" fmla="*/ 4076241 h 4076241"/>
                <a:gd name="connsiteX52" fmla="*/ 2963537 w 4173483"/>
                <a:gd name="connsiteY52" fmla="*/ 4065224 h 4076241"/>
                <a:gd name="connsiteX53" fmla="*/ 3161841 w 4173483"/>
                <a:gd name="connsiteY53" fmla="*/ 4054208 h 4076241"/>
                <a:gd name="connsiteX54" fmla="*/ 3800819 w 4173483"/>
                <a:gd name="connsiteY54" fmla="*/ 4043191 h 4076241"/>
                <a:gd name="connsiteX55" fmla="*/ 3988106 w 4173483"/>
                <a:gd name="connsiteY55" fmla="*/ 4010140 h 4076241"/>
                <a:gd name="connsiteX56" fmla="*/ 4131325 w 4173483"/>
                <a:gd name="connsiteY56" fmla="*/ 3955056 h 4076241"/>
                <a:gd name="connsiteX57" fmla="*/ 4142342 w 4173483"/>
                <a:gd name="connsiteY57" fmla="*/ 3800820 h 4076241"/>
                <a:gd name="connsiteX58" fmla="*/ 4120308 w 4173483"/>
                <a:gd name="connsiteY58" fmla="*/ 3712685 h 4076241"/>
                <a:gd name="connsiteX59" fmla="*/ 4098274 w 4173483"/>
                <a:gd name="connsiteY59" fmla="*/ 3624550 h 4076241"/>
                <a:gd name="connsiteX60" fmla="*/ 4087258 w 4173483"/>
                <a:gd name="connsiteY60" fmla="*/ 3580482 h 4076241"/>
                <a:gd name="connsiteX61" fmla="*/ 4076241 w 4173483"/>
                <a:gd name="connsiteY61" fmla="*/ 3492347 h 4076241"/>
                <a:gd name="connsiteX62" fmla="*/ 4087258 w 4173483"/>
                <a:gd name="connsiteY62" fmla="*/ 3272010 h 4076241"/>
                <a:gd name="connsiteX63" fmla="*/ 4098274 w 4173483"/>
                <a:gd name="connsiteY63" fmla="*/ 2930487 h 4076241"/>
                <a:gd name="connsiteX64" fmla="*/ 4109291 w 4173483"/>
                <a:gd name="connsiteY64" fmla="*/ 2776251 h 4076241"/>
                <a:gd name="connsiteX65" fmla="*/ 4120308 w 4173483"/>
                <a:gd name="connsiteY65" fmla="*/ 2577947 h 4076241"/>
                <a:gd name="connsiteX66" fmla="*/ 4098274 w 4173483"/>
                <a:gd name="connsiteY66" fmla="*/ 1079653 h 4076241"/>
                <a:gd name="connsiteX67" fmla="*/ 4043190 w 4173483"/>
                <a:gd name="connsiteY67" fmla="*/ 936434 h 4076241"/>
                <a:gd name="connsiteX68" fmla="*/ 4010140 w 4173483"/>
                <a:gd name="connsiteY68" fmla="*/ 925417 h 4076241"/>
                <a:gd name="connsiteX69" fmla="*/ 3977089 w 4173483"/>
                <a:gd name="connsiteY69" fmla="*/ 892367 h 4076241"/>
                <a:gd name="connsiteX70" fmla="*/ 3955055 w 4173483"/>
                <a:gd name="connsiteY70" fmla="*/ 859316 h 4076241"/>
                <a:gd name="connsiteX71" fmla="*/ 3922005 w 4173483"/>
                <a:gd name="connsiteY71" fmla="*/ 848299 h 4076241"/>
                <a:gd name="connsiteX72" fmla="*/ 3888954 w 4173483"/>
                <a:gd name="connsiteY72" fmla="*/ 815249 h 4076241"/>
                <a:gd name="connsiteX73" fmla="*/ 3844887 w 4173483"/>
                <a:gd name="connsiteY73" fmla="*/ 793215 h 4076241"/>
                <a:gd name="connsiteX74" fmla="*/ 3811836 w 4173483"/>
                <a:gd name="connsiteY74" fmla="*/ 771181 h 4076241"/>
                <a:gd name="connsiteX75" fmla="*/ 3712684 w 4173483"/>
                <a:gd name="connsiteY75" fmla="*/ 716097 h 4076241"/>
                <a:gd name="connsiteX76" fmla="*/ 3657600 w 4173483"/>
                <a:gd name="connsiteY76" fmla="*/ 672029 h 4076241"/>
                <a:gd name="connsiteX77" fmla="*/ 3558448 w 4173483"/>
                <a:gd name="connsiteY77" fmla="*/ 627962 h 4076241"/>
                <a:gd name="connsiteX78" fmla="*/ 3525397 w 4173483"/>
                <a:gd name="connsiteY78" fmla="*/ 616945 h 4076241"/>
                <a:gd name="connsiteX79" fmla="*/ 3437262 w 4173483"/>
                <a:gd name="connsiteY79" fmla="*/ 594911 h 4076241"/>
                <a:gd name="connsiteX80" fmla="*/ 3316077 w 4173483"/>
                <a:gd name="connsiteY80" fmla="*/ 550844 h 4076241"/>
                <a:gd name="connsiteX81" fmla="*/ 3260993 w 4173483"/>
                <a:gd name="connsiteY81" fmla="*/ 528810 h 4076241"/>
                <a:gd name="connsiteX82" fmla="*/ 3183874 w 4173483"/>
                <a:gd name="connsiteY82" fmla="*/ 517793 h 4076241"/>
                <a:gd name="connsiteX83" fmla="*/ 3040655 w 4173483"/>
                <a:gd name="connsiteY83" fmla="*/ 484743 h 4076241"/>
                <a:gd name="connsiteX84" fmla="*/ 2996588 w 4173483"/>
                <a:gd name="connsiteY84" fmla="*/ 473726 h 4076241"/>
                <a:gd name="connsiteX85" fmla="*/ 2831335 w 4173483"/>
                <a:gd name="connsiteY85" fmla="*/ 462709 h 4076241"/>
                <a:gd name="connsiteX86" fmla="*/ 2743200 w 4173483"/>
                <a:gd name="connsiteY86" fmla="*/ 451692 h 4076241"/>
                <a:gd name="connsiteX87" fmla="*/ 2710149 w 4173483"/>
                <a:gd name="connsiteY87" fmla="*/ 440675 h 4076241"/>
                <a:gd name="connsiteX88" fmla="*/ 2533879 w 4173483"/>
                <a:gd name="connsiteY88" fmla="*/ 418641 h 4076241"/>
                <a:gd name="connsiteX89" fmla="*/ 2456761 w 4173483"/>
                <a:gd name="connsiteY89" fmla="*/ 407624 h 4076241"/>
                <a:gd name="connsiteX90" fmla="*/ 2412694 w 4173483"/>
                <a:gd name="connsiteY90" fmla="*/ 396608 h 4076241"/>
                <a:gd name="connsiteX91" fmla="*/ 2324559 w 4173483"/>
                <a:gd name="connsiteY91" fmla="*/ 385591 h 4076241"/>
                <a:gd name="connsiteX92" fmla="*/ 2247441 w 4173483"/>
                <a:gd name="connsiteY92" fmla="*/ 363557 h 4076241"/>
                <a:gd name="connsiteX93" fmla="*/ 2214390 w 4173483"/>
                <a:gd name="connsiteY93" fmla="*/ 330506 h 4076241"/>
                <a:gd name="connsiteX94" fmla="*/ 2203373 w 4173483"/>
                <a:gd name="connsiteY94" fmla="*/ 297456 h 4076241"/>
                <a:gd name="connsiteX95" fmla="*/ 2148289 w 4173483"/>
                <a:gd name="connsiteY95" fmla="*/ 242371 h 4076241"/>
                <a:gd name="connsiteX96" fmla="*/ 2093205 w 4173483"/>
                <a:gd name="connsiteY96" fmla="*/ 231355 h 4076241"/>
                <a:gd name="connsiteX97" fmla="*/ 2027103 w 4173483"/>
                <a:gd name="connsiteY97" fmla="*/ 209321 h 4076241"/>
                <a:gd name="connsiteX98" fmla="*/ 1916935 w 4173483"/>
                <a:gd name="connsiteY98" fmla="*/ 187287 h 4076241"/>
                <a:gd name="connsiteX99" fmla="*/ 1817783 w 4173483"/>
                <a:gd name="connsiteY99" fmla="*/ 165253 h 4076241"/>
                <a:gd name="connsiteX100" fmla="*/ 1630496 w 4173483"/>
                <a:gd name="connsiteY100" fmla="*/ 143220 h 4076241"/>
                <a:gd name="connsiteX101" fmla="*/ 1586429 w 4173483"/>
                <a:gd name="connsiteY101" fmla="*/ 132203 h 4076241"/>
                <a:gd name="connsiteX102" fmla="*/ 1520328 w 4173483"/>
                <a:gd name="connsiteY102" fmla="*/ 110169 h 4076241"/>
                <a:gd name="connsiteX103" fmla="*/ 1344058 w 4173483"/>
                <a:gd name="connsiteY103" fmla="*/ 77118 h 4076241"/>
                <a:gd name="connsiteX104" fmla="*/ 1299990 w 4173483"/>
                <a:gd name="connsiteY104" fmla="*/ 66102 h 4076241"/>
                <a:gd name="connsiteX105" fmla="*/ 1244906 w 4173483"/>
                <a:gd name="connsiteY105" fmla="*/ 55085 h 4076241"/>
                <a:gd name="connsiteX106" fmla="*/ 1200838 w 4173483"/>
                <a:gd name="connsiteY106" fmla="*/ 44068 h 4076241"/>
                <a:gd name="connsiteX107" fmla="*/ 1134737 w 4173483"/>
                <a:gd name="connsiteY107" fmla="*/ 22034 h 4076241"/>
                <a:gd name="connsiteX108" fmla="*/ 1013552 w 4173483"/>
                <a:gd name="connsiteY108" fmla="*/ 0 h 4076241"/>
                <a:gd name="connsiteX109" fmla="*/ 727113 w 4173483"/>
                <a:gd name="connsiteY109" fmla="*/ 11017 h 4076241"/>
                <a:gd name="connsiteX110" fmla="*/ 683046 w 4173483"/>
                <a:gd name="connsiteY110" fmla="*/ 22034 h 4076241"/>
                <a:gd name="connsiteX111" fmla="*/ 616944 w 4173483"/>
                <a:gd name="connsiteY111" fmla="*/ 44068 h 4076241"/>
                <a:gd name="connsiteX112" fmla="*/ 605928 w 4173483"/>
                <a:gd name="connsiteY112" fmla="*/ 0 h 407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4173483" h="4076241">
                  <a:moveTo>
                    <a:pt x="605928" y="0"/>
                  </a:moveTo>
                  <a:lnTo>
                    <a:pt x="605928" y="0"/>
                  </a:lnTo>
                  <a:cubicBezTo>
                    <a:pt x="627962" y="25706"/>
                    <a:pt x="648089" y="53178"/>
                    <a:pt x="672029" y="77118"/>
                  </a:cubicBezTo>
                  <a:cubicBezTo>
                    <a:pt x="681391" y="86481"/>
                    <a:pt x="696808" y="88813"/>
                    <a:pt x="705079" y="99152"/>
                  </a:cubicBezTo>
                  <a:cubicBezTo>
                    <a:pt x="712333" y="108220"/>
                    <a:pt x="710456" y="122051"/>
                    <a:pt x="716096" y="132203"/>
                  </a:cubicBezTo>
                  <a:cubicBezTo>
                    <a:pt x="728957" y="155352"/>
                    <a:pt x="748321" y="174618"/>
                    <a:pt x="760164" y="198304"/>
                  </a:cubicBezTo>
                  <a:cubicBezTo>
                    <a:pt x="767508" y="212993"/>
                    <a:pt x="773748" y="228289"/>
                    <a:pt x="782197" y="242371"/>
                  </a:cubicBezTo>
                  <a:cubicBezTo>
                    <a:pt x="795822" y="265079"/>
                    <a:pt x="817891" y="283350"/>
                    <a:pt x="826265" y="308473"/>
                  </a:cubicBezTo>
                  <a:cubicBezTo>
                    <a:pt x="866445" y="429010"/>
                    <a:pt x="802363" y="246431"/>
                    <a:pt x="859315" y="374574"/>
                  </a:cubicBezTo>
                  <a:cubicBezTo>
                    <a:pt x="868748" y="395798"/>
                    <a:pt x="874004" y="418641"/>
                    <a:pt x="881349" y="440675"/>
                  </a:cubicBezTo>
                  <a:lnTo>
                    <a:pt x="892366" y="473726"/>
                  </a:lnTo>
                  <a:cubicBezTo>
                    <a:pt x="891373" y="498552"/>
                    <a:pt x="930794" y="710717"/>
                    <a:pt x="859315" y="782198"/>
                  </a:cubicBezTo>
                  <a:cubicBezTo>
                    <a:pt x="849953" y="791561"/>
                    <a:pt x="837282" y="796887"/>
                    <a:pt x="826265" y="804232"/>
                  </a:cubicBezTo>
                  <a:cubicBezTo>
                    <a:pt x="818920" y="815249"/>
                    <a:pt x="813593" y="827920"/>
                    <a:pt x="804231" y="837282"/>
                  </a:cubicBezTo>
                  <a:cubicBezTo>
                    <a:pt x="772657" y="868856"/>
                    <a:pt x="773973" y="852412"/>
                    <a:pt x="738130" y="870333"/>
                  </a:cubicBezTo>
                  <a:cubicBezTo>
                    <a:pt x="641995" y="918400"/>
                    <a:pt x="775656" y="868990"/>
                    <a:pt x="661012" y="903383"/>
                  </a:cubicBezTo>
                  <a:cubicBezTo>
                    <a:pt x="638766" y="910057"/>
                    <a:pt x="616945" y="918072"/>
                    <a:pt x="594911" y="925417"/>
                  </a:cubicBezTo>
                  <a:lnTo>
                    <a:pt x="462708" y="969485"/>
                  </a:lnTo>
                  <a:cubicBezTo>
                    <a:pt x="451691" y="973157"/>
                    <a:pt x="440924" y="977686"/>
                    <a:pt x="429658" y="980502"/>
                  </a:cubicBezTo>
                  <a:cubicBezTo>
                    <a:pt x="410953" y="985178"/>
                    <a:pt x="371862" y="993752"/>
                    <a:pt x="352540" y="1002535"/>
                  </a:cubicBezTo>
                  <a:cubicBezTo>
                    <a:pt x="202787" y="1070605"/>
                    <a:pt x="324447" y="1026589"/>
                    <a:pt x="198303" y="1068636"/>
                  </a:cubicBezTo>
                  <a:lnTo>
                    <a:pt x="165253" y="1079653"/>
                  </a:lnTo>
                  <a:lnTo>
                    <a:pt x="132202" y="1090670"/>
                  </a:lnTo>
                  <a:cubicBezTo>
                    <a:pt x="124857" y="1101687"/>
                    <a:pt x="115546" y="1111621"/>
                    <a:pt x="110168" y="1123721"/>
                  </a:cubicBezTo>
                  <a:cubicBezTo>
                    <a:pt x="100735" y="1144945"/>
                    <a:pt x="88135" y="1189822"/>
                    <a:pt x="88135" y="1189822"/>
                  </a:cubicBezTo>
                  <a:cubicBezTo>
                    <a:pt x="84463" y="1292646"/>
                    <a:pt x="83742" y="1395618"/>
                    <a:pt x="77118" y="1498294"/>
                  </a:cubicBezTo>
                  <a:cubicBezTo>
                    <a:pt x="76370" y="1509883"/>
                    <a:pt x="68918" y="1520079"/>
                    <a:pt x="66101" y="1531345"/>
                  </a:cubicBezTo>
                  <a:cubicBezTo>
                    <a:pt x="61559" y="1549511"/>
                    <a:pt x="60011" y="1568364"/>
                    <a:pt x="55084" y="1586429"/>
                  </a:cubicBezTo>
                  <a:cubicBezTo>
                    <a:pt x="48973" y="1608836"/>
                    <a:pt x="33050" y="1652530"/>
                    <a:pt x="33050" y="1652530"/>
                  </a:cubicBezTo>
                  <a:cubicBezTo>
                    <a:pt x="29378" y="1678236"/>
                    <a:pt x="23436" y="1703720"/>
                    <a:pt x="22034" y="1729649"/>
                  </a:cubicBezTo>
                  <a:cubicBezTo>
                    <a:pt x="2170" y="2097140"/>
                    <a:pt x="46767" y="1952908"/>
                    <a:pt x="0" y="2093205"/>
                  </a:cubicBezTo>
                  <a:cubicBezTo>
                    <a:pt x="3672" y="2207046"/>
                    <a:pt x="1006" y="2321269"/>
                    <a:pt x="11017" y="2434728"/>
                  </a:cubicBezTo>
                  <a:cubicBezTo>
                    <a:pt x="12181" y="2447917"/>
                    <a:pt x="27129" y="2455936"/>
                    <a:pt x="33050" y="2467779"/>
                  </a:cubicBezTo>
                  <a:cubicBezTo>
                    <a:pt x="57891" y="2517461"/>
                    <a:pt x="26638" y="2486525"/>
                    <a:pt x="66101" y="2533880"/>
                  </a:cubicBezTo>
                  <a:cubicBezTo>
                    <a:pt x="81360" y="2552191"/>
                    <a:pt x="109265" y="2578770"/>
                    <a:pt x="132202" y="2588964"/>
                  </a:cubicBezTo>
                  <a:cubicBezTo>
                    <a:pt x="243362" y="2638369"/>
                    <a:pt x="341671" y="2616733"/>
                    <a:pt x="473725" y="2622015"/>
                  </a:cubicBezTo>
                  <a:lnTo>
                    <a:pt x="550843" y="2633032"/>
                  </a:lnTo>
                  <a:cubicBezTo>
                    <a:pt x="580190" y="2636945"/>
                    <a:pt x="611923" y="2632025"/>
                    <a:pt x="638978" y="2644049"/>
                  </a:cubicBezTo>
                  <a:cubicBezTo>
                    <a:pt x="649590" y="2648765"/>
                    <a:pt x="646323" y="2666082"/>
                    <a:pt x="649995" y="2677099"/>
                  </a:cubicBezTo>
                  <a:cubicBezTo>
                    <a:pt x="653667" y="2757889"/>
                    <a:pt x="661012" y="2838596"/>
                    <a:pt x="661012" y="2919470"/>
                  </a:cubicBezTo>
                  <a:cubicBezTo>
                    <a:pt x="661012" y="3238426"/>
                    <a:pt x="684852" y="3156422"/>
                    <a:pt x="638978" y="3294044"/>
                  </a:cubicBezTo>
                  <a:cubicBezTo>
                    <a:pt x="642650" y="3437263"/>
                    <a:pt x="643490" y="3580583"/>
                    <a:pt x="649995" y="3723702"/>
                  </a:cubicBezTo>
                  <a:cubicBezTo>
                    <a:pt x="650815" y="3741733"/>
                    <a:pt x="673389" y="3835229"/>
                    <a:pt x="683046" y="3844887"/>
                  </a:cubicBezTo>
                  <a:cubicBezTo>
                    <a:pt x="694063" y="3855904"/>
                    <a:pt x="706122" y="3865969"/>
                    <a:pt x="716096" y="3877938"/>
                  </a:cubicBezTo>
                  <a:cubicBezTo>
                    <a:pt x="747502" y="3915626"/>
                    <a:pt x="737747" y="3938435"/>
                    <a:pt x="804231" y="3955056"/>
                  </a:cubicBezTo>
                  <a:cubicBezTo>
                    <a:pt x="818920" y="3958728"/>
                    <a:pt x="834122" y="3960757"/>
                    <a:pt x="848299" y="3966073"/>
                  </a:cubicBezTo>
                  <a:cubicBezTo>
                    <a:pt x="863676" y="3971839"/>
                    <a:pt x="877118" y="3982007"/>
                    <a:pt x="892366" y="3988106"/>
                  </a:cubicBezTo>
                  <a:cubicBezTo>
                    <a:pt x="926223" y="4001649"/>
                    <a:pt x="976011" y="4017205"/>
                    <a:pt x="1013552" y="4021157"/>
                  </a:cubicBezTo>
                  <a:cubicBezTo>
                    <a:pt x="1064812" y="4026553"/>
                    <a:pt x="1116376" y="4028502"/>
                    <a:pt x="1167788" y="4032174"/>
                  </a:cubicBezTo>
                  <a:cubicBezTo>
                    <a:pt x="1292308" y="4057078"/>
                    <a:pt x="1138859" y="4028042"/>
                    <a:pt x="1322024" y="4054208"/>
                  </a:cubicBezTo>
                  <a:cubicBezTo>
                    <a:pt x="1340561" y="4056856"/>
                    <a:pt x="1358387" y="4064846"/>
                    <a:pt x="1377108" y="4065224"/>
                  </a:cubicBezTo>
                  <a:lnTo>
                    <a:pt x="2412694" y="4076241"/>
                  </a:lnTo>
                  <a:lnTo>
                    <a:pt x="2963537" y="4065224"/>
                  </a:lnTo>
                  <a:cubicBezTo>
                    <a:pt x="3029712" y="4063278"/>
                    <a:pt x="3095661" y="4055950"/>
                    <a:pt x="3161841" y="4054208"/>
                  </a:cubicBezTo>
                  <a:lnTo>
                    <a:pt x="3800819" y="4043191"/>
                  </a:lnTo>
                  <a:cubicBezTo>
                    <a:pt x="3936451" y="4016064"/>
                    <a:pt x="3873914" y="4026453"/>
                    <a:pt x="3988106" y="4010140"/>
                  </a:cubicBezTo>
                  <a:cubicBezTo>
                    <a:pt x="4109056" y="3961760"/>
                    <a:pt x="4060752" y="3978580"/>
                    <a:pt x="4131325" y="3955056"/>
                  </a:cubicBezTo>
                  <a:cubicBezTo>
                    <a:pt x="4173483" y="3891819"/>
                    <a:pt x="4161835" y="3924275"/>
                    <a:pt x="4142342" y="3800820"/>
                  </a:cubicBezTo>
                  <a:cubicBezTo>
                    <a:pt x="4137619" y="3770908"/>
                    <a:pt x="4127653" y="3742063"/>
                    <a:pt x="4120308" y="3712685"/>
                  </a:cubicBezTo>
                  <a:lnTo>
                    <a:pt x="4098274" y="3624550"/>
                  </a:lnTo>
                  <a:cubicBezTo>
                    <a:pt x="4094602" y="3609861"/>
                    <a:pt x="4089136" y="3595506"/>
                    <a:pt x="4087258" y="3580482"/>
                  </a:cubicBezTo>
                  <a:lnTo>
                    <a:pt x="4076241" y="3492347"/>
                  </a:lnTo>
                  <a:cubicBezTo>
                    <a:pt x="4079913" y="3418901"/>
                    <a:pt x="4084376" y="3345491"/>
                    <a:pt x="4087258" y="3272010"/>
                  </a:cubicBezTo>
                  <a:cubicBezTo>
                    <a:pt x="4091721" y="3158197"/>
                    <a:pt x="4093217" y="3044275"/>
                    <a:pt x="4098274" y="2930487"/>
                  </a:cubicBezTo>
                  <a:cubicBezTo>
                    <a:pt x="4100562" y="2878995"/>
                    <a:pt x="4106076" y="2827694"/>
                    <a:pt x="4109291" y="2776251"/>
                  </a:cubicBezTo>
                  <a:cubicBezTo>
                    <a:pt x="4113421" y="2710177"/>
                    <a:pt x="4116636" y="2644048"/>
                    <a:pt x="4120308" y="2577947"/>
                  </a:cubicBezTo>
                  <a:cubicBezTo>
                    <a:pt x="4118368" y="2418906"/>
                    <a:pt x="4107296" y="1354823"/>
                    <a:pt x="4098274" y="1079653"/>
                  </a:cubicBezTo>
                  <a:cubicBezTo>
                    <a:pt x="4097229" y="1047782"/>
                    <a:pt x="4087675" y="951263"/>
                    <a:pt x="4043190" y="936434"/>
                  </a:cubicBezTo>
                  <a:lnTo>
                    <a:pt x="4010140" y="925417"/>
                  </a:lnTo>
                  <a:cubicBezTo>
                    <a:pt x="3999123" y="914400"/>
                    <a:pt x="3987063" y="904336"/>
                    <a:pt x="3977089" y="892367"/>
                  </a:cubicBezTo>
                  <a:cubicBezTo>
                    <a:pt x="3968612" y="882195"/>
                    <a:pt x="3965394" y="867588"/>
                    <a:pt x="3955055" y="859316"/>
                  </a:cubicBezTo>
                  <a:cubicBezTo>
                    <a:pt x="3945987" y="852062"/>
                    <a:pt x="3933022" y="851971"/>
                    <a:pt x="3922005" y="848299"/>
                  </a:cubicBezTo>
                  <a:cubicBezTo>
                    <a:pt x="3910988" y="837282"/>
                    <a:pt x="3901632" y="824305"/>
                    <a:pt x="3888954" y="815249"/>
                  </a:cubicBezTo>
                  <a:cubicBezTo>
                    <a:pt x="3875590" y="805703"/>
                    <a:pt x="3859146" y="801363"/>
                    <a:pt x="3844887" y="793215"/>
                  </a:cubicBezTo>
                  <a:cubicBezTo>
                    <a:pt x="3833391" y="786646"/>
                    <a:pt x="3823332" y="777750"/>
                    <a:pt x="3811836" y="771181"/>
                  </a:cubicBezTo>
                  <a:cubicBezTo>
                    <a:pt x="3754759" y="738565"/>
                    <a:pt x="3773842" y="758908"/>
                    <a:pt x="3712684" y="716097"/>
                  </a:cubicBezTo>
                  <a:cubicBezTo>
                    <a:pt x="3693420" y="702612"/>
                    <a:pt x="3677165" y="685072"/>
                    <a:pt x="3657600" y="672029"/>
                  </a:cubicBezTo>
                  <a:cubicBezTo>
                    <a:pt x="3636145" y="657726"/>
                    <a:pt x="3580251" y="636138"/>
                    <a:pt x="3558448" y="627962"/>
                  </a:cubicBezTo>
                  <a:cubicBezTo>
                    <a:pt x="3547574" y="623884"/>
                    <a:pt x="3536601" y="620001"/>
                    <a:pt x="3525397" y="616945"/>
                  </a:cubicBezTo>
                  <a:cubicBezTo>
                    <a:pt x="3496182" y="608977"/>
                    <a:pt x="3465096" y="606840"/>
                    <a:pt x="3437262" y="594911"/>
                  </a:cubicBezTo>
                  <a:cubicBezTo>
                    <a:pt x="3231135" y="506572"/>
                    <a:pt x="3449585" y="595348"/>
                    <a:pt x="3316077" y="550844"/>
                  </a:cubicBezTo>
                  <a:cubicBezTo>
                    <a:pt x="3297316" y="544590"/>
                    <a:pt x="3280178" y="533606"/>
                    <a:pt x="3260993" y="528810"/>
                  </a:cubicBezTo>
                  <a:cubicBezTo>
                    <a:pt x="3235801" y="522512"/>
                    <a:pt x="3209580" y="521465"/>
                    <a:pt x="3183874" y="517793"/>
                  </a:cubicBezTo>
                  <a:cubicBezTo>
                    <a:pt x="3042233" y="477324"/>
                    <a:pt x="3169092" y="510430"/>
                    <a:pt x="3040655" y="484743"/>
                  </a:cubicBezTo>
                  <a:cubicBezTo>
                    <a:pt x="3025808" y="481774"/>
                    <a:pt x="3011646" y="475311"/>
                    <a:pt x="2996588" y="473726"/>
                  </a:cubicBezTo>
                  <a:cubicBezTo>
                    <a:pt x="2941685" y="467947"/>
                    <a:pt x="2886334" y="467492"/>
                    <a:pt x="2831335" y="462709"/>
                  </a:cubicBezTo>
                  <a:cubicBezTo>
                    <a:pt x="2801839" y="460144"/>
                    <a:pt x="2772578" y="455364"/>
                    <a:pt x="2743200" y="451692"/>
                  </a:cubicBezTo>
                  <a:cubicBezTo>
                    <a:pt x="2732183" y="448020"/>
                    <a:pt x="2721536" y="442953"/>
                    <a:pt x="2710149" y="440675"/>
                  </a:cubicBezTo>
                  <a:cubicBezTo>
                    <a:pt x="2665879" y="431821"/>
                    <a:pt x="2574615" y="423733"/>
                    <a:pt x="2533879" y="418641"/>
                  </a:cubicBezTo>
                  <a:cubicBezTo>
                    <a:pt x="2508113" y="415420"/>
                    <a:pt x="2482309" y="412269"/>
                    <a:pt x="2456761" y="407624"/>
                  </a:cubicBezTo>
                  <a:cubicBezTo>
                    <a:pt x="2441864" y="404916"/>
                    <a:pt x="2427629" y="399097"/>
                    <a:pt x="2412694" y="396608"/>
                  </a:cubicBezTo>
                  <a:cubicBezTo>
                    <a:pt x="2383490" y="391741"/>
                    <a:pt x="2353763" y="390458"/>
                    <a:pt x="2324559" y="385591"/>
                  </a:cubicBezTo>
                  <a:cubicBezTo>
                    <a:pt x="2296890" y="380979"/>
                    <a:pt x="2273638" y="372290"/>
                    <a:pt x="2247441" y="363557"/>
                  </a:cubicBezTo>
                  <a:cubicBezTo>
                    <a:pt x="2236424" y="352540"/>
                    <a:pt x="2223033" y="343470"/>
                    <a:pt x="2214390" y="330506"/>
                  </a:cubicBezTo>
                  <a:cubicBezTo>
                    <a:pt x="2207948" y="320844"/>
                    <a:pt x="2208566" y="307843"/>
                    <a:pt x="2203373" y="297456"/>
                  </a:cubicBezTo>
                  <a:cubicBezTo>
                    <a:pt x="2190943" y="272596"/>
                    <a:pt x="2175409" y="252541"/>
                    <a:pt x="2148289" y="242371"/>
                  </a:cubicBezTo>
                  <a:cubicBezTo>
                    <a:pt x="2130756" y="235796"/>
                    <a:pt x="2111270" y="236282"/>
                    <a:pt x="2093205" y="231355"/>
                  </a:cubicBezTo>
                  <a:cubicBezTo>
                    <a:pt x="2070797" y="225244"/>
                    <a:pt x="2049635" y="214954"/>
                    <a:pt x="2027103" y="209321"/>
                  </a:cubicBezTo>
                  <a:cubicBezTo>
                    <a:pt x="1924750" y="183732"/>
                    <a:pt x="2051990" y="214298"/>
                    <a:pt x="1916935" y="187287"/>
                  </a:cubicBezTo>
                  <a:cubicBezTo>
                    <a:pt x="1864577" y="176815"/>
                    <a:pt x="1875501" y="172949"/>
                    <a:pt x="1817783" y="165253"/>
                  </a:cubicBezTo>
                  <a:cubicBezTo>
                    <a:pt x="1718097" y="151961"/>
                    <a:pt x="1718594" y="159237"/>
                    <a:pt x="1630496" y="143220"/>
                  </a:cubicBezTo>
                  <a:cubicBezTo>
                    <a:pt x="1615599" y="140512"/>
                    <a:pt x="1600932" y="136554"/>
                    <a:pt x="1586429" y="132203"/>
                  </a:cubicBezTo>
                  <a:cubicBezTo>
                    <a:pt x="1564183" y="125529"/>
                    <a:pt x="1543238" y="113987"/>
                    <a:pt x="1520328" y="110169"/>
                  </a:cubicBezTo>
                  <a:cubicBezTo>
                    <a:pt x="1464540" y="100871"/>
                    <a:pt x="1396907" y="90329"/>
                    <a:pt x="1344058" y="77118"/>
                  </a:cubicBezTo>
                  <a:cubicBezTo>
                    <a:pt x="1329369" y="73446"/>
                    <a:pt x="1314771" y="69387"/>
                    <a:pt x="1299990" y="66102"/>
                  </a:cubicBezTo>
                  <a:cubicBezTo>
                    <a:pt x="1281711" y="62040"/>
                    <a:pt x="1263185" y="59147"/>
                    <a:pt x="1244906" y="55085"/>
                  </a:cubicBezTo>
                  <a:cubicBezTo>
                    <a:pt x="1230125" y="51800"/>
                    <a:pt x="1215341" y="48419"/>
                    <a:pt x="1200838" y="44068"/>
                  </a:cubicBezTo>
                  <a:cubicBezTo>
                    <a:pt x="1178592" y="37394"/>
                    <a:pt x="1157269" y="27667"/>
                    <a:pt x="1134737" y="22034"/>
                  </a:cubicBezTo>
                  <a:cubicBezTo>
                    <a:pt x="1065478" y="4719"/>
                    <a:pt x="1105659" y="13158"/>
                    <a:pt x="1013552" y="0"/>
                  </a:cubicBezTo>
                  <a:cubicBezTo>
                    <a:pt x="918072" y="3672"/>
                    <a:pt x="822452" y="4661"/>
                    <a:pt x="727113" y="11017"/>
                  </a:cubicBezTo>
                  <a:cubicBezTo>
                    <a:pt x="712005" y="12024"/>
                    <a:pt x="697549" y="17683"/>
                    <a:pt x="683046" y="22034"/>
                  </a:cubicBezTo>
                  <a:cubicBezTo>
                    <a:pt x="660800" y="28708"/>
                    <a:pt x="640170" y="44068"/>
                    <a:pt x="616944" y="44068"/>
                  </a:cubicBezTo>
                  <a:lnTo>
                    <a:pt x="605928" y="0"/>
                  </a:lnTo>
                  <a:close/>
                </a:path>
              </a:pathLst>
            </a:custGeom>
            <a:solidFill>
              <a:srgbClr val="92D050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de-DE" sz="900" b="1" dirty="0">
                <a:solidFill>
                  <a:srgbClr val="FFFFF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FB96C22-1F9B-0DF7-07D4-B9D5AAB4BED2}"/>
                </a:ext>
              </a:extLst>
            </p:cNvPr>
            <p:cNvSpPr txBox="1"/>
            <p:nvPr/>
          </p:nvSpPr>
          <p:spPr>
            <a:xfrm>
              <a:off x="6948264" y="4941168"/>
              <a:ext cx="20517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b="1" dirty="0">
                  <a:solidFill>
                    <a:srgbClr val="92D050"/>
                  </a:solidFill>
                  <a:latin typeface="Arial" pitchFamily="34" charset="0"/>
                  <a:cs typeface="Arial" pitchFamily="34" charset="0"/>
                </a:rPr>
                <a:t>Common (Earth/Solar/Cal) path</a:t>
              </a:r>
            </a:p>
          </p:txBody>
        </p:sp>
      </p:grpSp>
      <p:grpSp>
        <p:nvGrpSpPr>
          <p:cNvPr id="28" name="Group 36">
            <a:extLst>
              <a:ext uri="{FF2B5EF4-FFF2-40B4-BE49-F238E27FC236}">
                <a16:creationId xmlns:a16="http://schemas.microsoft.com/office/drawing/2014/main" id="{314A0447-3B19-5637-F3BF-0C73F27BA63E}"/>
              </a:ext>
            </a:extLst>
          </p:cNvPr>
          <p:cNvGrpSpPr/>
          <p:nvPr/>
        </p:nvGrpSpPr>
        <p:grpSpPr>
          <a:xfrm>
            <a:off x="4612821" y="1628800"/>
            <a:ext cx="1765280" cy="504056"/>
            <a:chOff x="3175908" y="1628800"/>
            <a:chExt cx="1765280" cy="50405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4A0CB1-CDD6-8379-A10E-D7A6A7A20EFA}"/>
                </a:ext>
              </a:extLst>
            </p:cNvPr>
            <p:cNvSpPr/>
            <p:nvPr/>
          </p:nvSpPr>
          <p:spPr bwMode="auto">
            <a:xfrm>
              <a:off x="3175908" y="1844824"/>
              <a:ext cx="288032" cy="288032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de-DE" sz="900" b="1">
                <a:solidFill>
                  <a:srgbClr val="FFFFFF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064083-5001-66F4-C0EE-4471683B3700}"/>
                </a:ext>
              </a:extLst>
            </p:cNvPr>
            <p:cNvSpPr txBox="1"/>
            <p:nvPr/>
          </p:nvSpPr>
          <p:spPr>
            <a:xfrm>
              <a:off x="3563888" y="1628800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Scan Mirror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56FAE61-501D-AEF6-AB3D-0F3FE4120735}"/>
              </a:ext>
            </a:extLst>
          </p:cNvPr>
          <p:cNvCxnSpPr/>
          <p:nvPr/>
        </p:nvCxnSpPr>
        <p:spPr bwMode="auto">
          <a:xfrm>
            <a:off x="4784777" y="1988840"/>
            <a:ext cx="914400" cy="914400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40894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2E47-2F38-1CCB-8B69-9D6D89AC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GOME-2 Sun observations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1D992-A023-1D5D-593C-25BEA1241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7" t="6415" r="8868" b="5666"/>
          <a:stretch/>
        </p:blipFill>
        <p:spPr>
          <a:xfrm>
            <a:off x="9231439" y="2692600"/>
            <a:ext cx="2387600" cy="2387601"/>
          </a:xfrm>
          <a:prstGeom prst="flowChartConnector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598D484-643A-1C39-4FD2-085FE945F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8849" r="10322" b="6904"/>
          <a:stretch/>
        </p:blipFill>
        <p:spPr bwMode="auto">
          <a:xfrm>
            <a:off x="216103" y="2692600"/>
            <a:ext cx="2365545" cy="24100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arth">
            <a:extLst>
              <a:ext uri="{FF2B5EF4-FFF2-40B4-BE49-F238E27FC236}">
                <a16:creationId xmlns:a16="http://schemas.microsoft.com/office/drawing/2014/main" id="{E03341CD-5479-617F-B363-25185B8D6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12445" r="11630" b="12592"/>
          <a:stretch/>
        </p:blipFill>
        <p:spPr bwMode="auto">
          <a:xfrm>
            <a:off x="2581648" y="4793235"/>
            <a:ext cx="6710965" cy="679149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2DB387-6E0B-9BCA-D843-7A537DA54D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209"/>
          <a:stretch/>
        </p:blipFill>
        <p:spPr>
          <a:xfrm>
            <a:off x="4319557" y="3089791"/>
            <a:ext cx="2632508" cy="9238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BD4C93-D50A-7E29-C3CC-E3F3669470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60" t="25391" b="19809"/>
          <a:stretch/>
        </p:blipFill>
        <p:spPr>
          <a:xfrm rot="8810694" flipH="1">
            <a:off x="1130096" y="1100343"/>
            <a:ext cx="2016510" cy="116001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0F1184-0135-7FA8-5511-E9D5A5D657BF}"/>
              </a:ext>
            </a:extLst>
          </p:cNvPr>
          <p:cNvCxnSpPr>
            <a:cxnSpLocks/>
          </p:cNvCxnSpPr>
          <p:nvPr/>
        </p:nvCxnSpPr>
        <p:spPr bwMode="auto">
          <a:xfrm>
            <a:off x="1933575" y="1364456"/>
            <a:ext cx="4685133" cy="292875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C4884C-01EB-47C2-6A74-F4CD8358D8DD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 bwMode="auto">
          <a:xfrm flipH="1">
            <a:off x="5635811" y="1655269"/>
            <a:ext cx="976547" cy="1434522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402ACDD-55CE-9BCE-952A-405789F4A989}"/>
              </a:ext>
            </a:extLst>
          </p:cNvPr>
          <p:cNvSpPr txBox="1"/>
          <p:nvPr/>
        </p:nvSpPr>
        <p:spPr>
          <a:xfrm rot="19583949">
            <a:off x="1203775" y="877776"/>
            <a:ext cx="100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Diffuser</a:t>
            </a:r>
            <a:endParaRPr lang="en-IE" sz="2000" b="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5DC899-A72F-9F27-8751-8DF532B19006}"/>
              </a:ext>
            </a:extLst>
          </p:cNvPr>
          <p:cNvGrpSpPr/>
          <p:nvPr/>
        </p:nvGrpSpPr>
        <p:grpSpPr>
          <a:xfrm rot="1281703">
            <a:off x="5956267" y="1306248"/>
            <a:ext cx="1917789" cy="466780"/>
            <a:chOff x="5331774" y="1148141"/>
            <a:chExt cx="1917789" cy="46678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F5263D3-4A5F-6A88-22AE-206AE1E53E4B}"/>
                </a:ext>
              </a:extLst>
            </p:cNvPr>
            <p:cNvSpPr/>
            <p:nvPr/>
          </p:nvSpPr>
          <p:spPr bwMode="auto">
            <a:xfrm rot="2257990">
              <a:off x="5331774" y="1466829"/>
              <a:ext cx="1528451" cy="148092"/>
            </a:xfrm>
            <a:prstGeom prst="roundRect">
              <a:avLst/>
            </a:prstGeom>
            <a:solidFill>
              <a:srgbClr val="E8E8E8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E" sz="9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EA8360-1F9B-B9BA-F7F5-3CC1C3C43CA9}"/>
                </a:ext>
              </a:extLst>
            </p:cNvPr>
            <p:cNvSpPr txBox="1"/>
            <p:nvPr/>
          </p:nvSpPr>
          <p:spPr>
            <a:xfrm rot="2310540">
              <a:off x="5384950" y="1148141"/>
              <a:ext cx="18646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0" kern="100" spc="-100" dirty="0">
                  <a:solidFill>
                    <a:schemeClr val="tx2"/>
                  </a:solidFill>
                  <a:latin typeface="Bahnschrift Light" panose="020B0502040204020203" pitchFamily="34" charset="0"/>
                  <a:ea typeface="Roboto" panose="02000000000000000000" pitchFamily="2" charset="0"/>
                </a:rPr>
                <a:t>Scanning mirror</a:t>
              </a:r>
              <a:endParaRPr lang="en-IE" sz="2000" b="0" kern="100" spc="-100" dirty="0" err="1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A440A76-5D50-A831-49F7-95A9AB70CDC7}"/>
              </a:ext>
            </a:extLst>
          </p:cNvPr>
          <p:cNvSpPr/>
          <p:nvPr/>
        </p:nvSpPr>
        <p:spPr bwMode="auto">
          <a:xfrm rot="228076">
            <a:off x="2668551" y="1453968"/>
            <a:ext cx="349860" cy="29214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597982-5BA4-205E-79BD-132B9F5A5DAB}"/>
              </a:ext>
            </a:extLst>
          </p:cNvPr>
          <p:cNvSpPr/>
          <p:nvPr/>
        </p:nvSpPr>
        <p:spPr bwMode="auto">
          <a:xfrm rot="600438">
            <a:off x="1781680" y="2139375"/>
            <a:ext cx="152688" cy="44749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2937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2E47-2F38-1CCB-8B69-9D6D89AC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GOME-2 Earth observations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1D992-A023-1D5D-593C-25BEA1241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7" t="6415" r="8868" b="5666"/>
          <a:stretch/>
        </p:blipFill>
        <p:spPr>
          <a:xfrm>
            <a:off x="9231439" y="2692600"/>
            <a:ext cx="2387600" cy="2387601"/>
          </a:xfrm>
          <a:prstGeom prst="flowChartConnector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598D484-643A-1C39-4FD2-085FE945F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8849" r="10322" b="6904"/>
          <a:stretch/>
        </p:blipFill>
        <p:spPr bwMode="auto">
          <a:xfrm>
            <a:off x="216103" y="2692600"/>
            <a:ext cx="2365545" cy="24100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arth">
            <a:extLst>
              <a:ext uri="{FF2B5EF4-FFF2-40B4-BE49-F238E27FC236}">
                <a16:creationId xmlns:a16="http://schemas.microsoft.com/office/drawing/2014/main" id="{E03341CD-5479-617F-B363-25185B8D6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12445" r="11630" b="12592"/>
          <a:stretch/>
        </p:blipFill>
        <p:spPr bwMode="auto">
          <a:xfrm>
            <a:off x="2581648" y="4793235"/>
            <a:ext cx="6710965" cy="679149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C4884C-01EB-47C2-6A74-F4CD8358D8DD}"/>
              </a:ext>
            </a:extLst>
          </p:cNvPr>
          <p:cNvCxnSpPr>
            <a:cxnSpLocks/>
            <a:endCxn id="9" idx="2"/>
          </p:cNvCxnSpPr>
          <p:nvPr/>
        </p:nvCxnSpPr>
        <p:spPr bwMode="auto">
          <a:xfrm flipV="1">
            <a:off x="4897120" y="1824032"/>
            <a:ext cx="907263" cy="3022530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BA944B-B6D1-A4DB-C947-BC524F193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950" y="3237359"/>
            <a:ext cx="2177107" cy="843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04832C-3A7A-7D14-B2CC-ABC40AE02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5082">
            <a:off x="4844238" y="1211764"/>
            <a:ext cx="1790700" cy="6191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AD9F6A-485C-8FC6-2747-9541BBCD3190}"/>
              </a:ext>
            </a:extLst>
          </p:cNvPr>
          <p:cNvCxnSpPr>
            <a:cxnSpLocks/>
            <a:stCxn id="9" idx="2"/>
            <a:endCxn id="3" idx="0"/>
          </p:cNvCxnSpPr>
          <p:nvPr/>
        </p:nvCxnSpPr>
        <p:spPr bwMode="auto">
          <a:xfrm>
            <a:off x="5804383" y="1824032"/>
            <a:ext cx="2368121" cy="1413327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E46D3DF-495C-41FA-EC7F-7952BE8DA020}"/>
              </a:ext>
            </a:extLst>
          </p:cNvPr>
          <p:cNvCxnSpPr>
            <a:cxnSpLocks/>
            <a:endCxn id="35" idx="2"/>
          </p:cNvCxnSpPr>
          <p:nvPr/>
        </p:nvCxnSpPr>
        <p:spPr bwMode="auto">
          <a:xfrm flipH="1" flipV="1">
            <a:off x="5919283" y="1773395"/>
            <a:ext cx="1030157" cy="3073167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C82A2BAC-C4C4-77D0-F0CE-984508A79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70939">
            <a:off x="4844238" y="1211764"/>
            <a:ext cx="1790700" cy="619125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2B03766-C333-511D-0128-6D5F67CE333F}"/>
              </a:ext>
            </a:extLst>
          </p:cNvPr>
          <p:cNvCxnSpPr>
            <a:cxnSpLocks/>
            <a:stCxn id="35" idx="2"/>
          </p:cNvCxnSpPr>
          <p:nvPr/>
        </p:nvCxnSpPr>
        <p:spPr bwMode="auto">
          <a:xfrm>
            <a:off x="5919283" y="1773395"/>
            <a:ext cx="2253221" cy="1463964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03545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:\EPS GOME2\Meetings\LunarCalibrationStudy\Moon\190_FPAPMD_MEANMOON_Moon_Calc20070902010328_20070902014446.jpg">
            <a:extLst>
              <a:ext uri="{FF2B5EF4-FFF2-40B4-BE49-F238E27FC236}">
                <a16:creationId xmlns:a16="http://schemas.microsoft.com/office/drawing/2014/main" id="{42339504-88E6-BEAD-572A-C8AFAF3F1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2903"/>
          <a:stretch/>
        </p:blipFill>
        <p:spPr bwMode="auto">
          <a:xfrm>
            <a:off x="8859519" y="1685095"/>
            <a:ext cx="2759519" cy="97474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FD2E47-2F38-1CCB-8B69-9D6D89AC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GOME-2 Moon observations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1D992-A023-1D5D-593C-25BEA1241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7" t="6415" r="8868" b="5666"/>
          <a:stretch/>
        </p:blipFill>
        <p:spPr>
          <a:xfrm>
            <a:off x="9231439" y="2692600"/>
            <a:ext cx="2387600" cy="2387601"/>
          </a:xfrm>
          <a:prstGeom prst="flowChartConnector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598D484-643A-1C39-4FD2-085FE945F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8849" r="10322" b="6904"/>
          <a:stretch/>
        </p:blipFill>
        <p:spPr bwMode="auto">
          <a:xfrm>
            <a:off x="216103" y="2692600"/>
            <a:ext cx="2365545" cy="24100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arth">
            <a:extLst>
              <a:ext uri="{FF2B5EF4-FFF2-40B4-BE49-F238E27FC236}">
                <a16:creationId xmlns:a16="http://schemas.microsoft.com/office/drawing/2014/main" id="{E03341CD-5479-617F-B363-25185B8D6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12445" r="11630" b="12592"/>
          <a:stretch/>
        </p:blipFill>
        <p:spPr bwMode="auto">
          <a:xfrm>
            <a:off x="2581648" y="4793235"/>
            <a:ext cx="6710965" cy="679149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C4884C-01EB-47C2-6A74-F4CD8358D8DD}"/>
              </a:ext>
            </a:extLst>
          </p:cNvPr>
          <p:cNvCxnSpPr>
            <a:cxnSpLocks/>
            <a:endCxn id="9" idx="2"/>
          </p:cNvCxnSpPr>
          <p:nvPr/>
        </p:nvCxnSpPr>
        <p:spPr bwMode="auto">
          <a:xfrm flipH="1" flipV="1">
            <a:off x="6020462" y="1626817"/>
            <a:ext cx="3272151" cy="1644703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704832C-3A7A-7D14-B2CC-ABC40AE02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395441">
            <a:off x="4834078" y="1211764"/>
            <a:ext cx="1790700" cy="6191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AD9F6A-485C-8FC6-2747-9541BBCD3190}"/>
              </a:ext>
            </a:extLst>
          </p:cNvPr>
          <p:cNvCxnSpPr>
            <a:cxnSpLocks/>
            <a:stCxn id="9" idx="2"/>
            <a:endCxn id="14" idx="1"/>
          </p:cNvCxnSpPr>
          <p:nvPr/>
        </p:nvCxnSpPr>
        <p:spPr bwMode="auto">
          <a:xfrm>
            <a:off x="6020462" y="1626817"/>
            <a:ext cx="2839057" cy="545649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50D220-776D-A6F9-A6B0-516080DE710E}"/>
              </a:ext>
            </a:extLst>
          </p:cNvPr>
          <p:cNvSpPr txBox="1"/>
          <p:nvPr/>
        </p:nvSpPr>
        <p:spPr>
          <a:xfrm>
            <a:off x="9292613" y="5342220"/>
            <a:ext cx="253076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chemeClr val="tx2"/>
                </a:solidFill>
                <a:latin typeface="+mn-lt"/>
              </a:rPr>
              <a:t>Lunar data is processed in dedicated campaigns, aimed at support of, e.g., SCIAMACHY/GOME-2 intercalibration (FDR4ATMOS, see presentation of G. Lichtenberg, DLR)</a:t>
            </a:r>
            <a:endParaRPr lang="en-IE" sz="1200" b="0" dirty="0">
              <a:solidFill>
                <a:schemeClr val="tx2"/>
              </a:solidFill>
              <a:latin typeface="+mn-lt"/>
            </a:endParaRPr>
          </a:p>
          <a:p>
            <a:endParaRPr lang="en-IE" sz="200" b="0" kern="100" spc="-100" dirty="0" err="1">
              <a:solidFill>
                <a:schemeClr val="tx2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5890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B0B5-2CD2-DBB1-E42A-53DC640C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GOME-2  Radiometric degradation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2CD66-90F9-322C-057F-075E5BE0E8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6264426" cy="526267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Radiometric degradation is largely similar between the different observations, but differences do exist due to</a:t>
            </a:r>
          </a:p>
          <a:p>
            <a:pPr lvl="1"/>
            <a:r>
              <a:rPr lang="en-GB" dirty="0"/>
              <a:t>Solar diffuser (with angular dependence and its own degradation)</a:t>
            </a:r>
          </a:p>
          <a:p>
            <a:pPr lvl="1"/>
            <a:r>
              <a:rPr lang="en-GB" dirty="0"/>
              <a:t>Scanning mirror angle differences</a:t>
            </a:r>
          </a:p>
          <a:p>
            <a:pPr marL="562722" lvl="1" indent="0">
              <a:buNone/>
            </a:pPr>
            <a:endParaRPr lang="en-GB" dirty="0"/>
          </a:p>
          <a:p>
            <a:r>
              <a:rPr lang="en-GB" dirty="0"/>
              <a:t>Operational L1B Earth radiance and Sun irradiance products are not degradation-corrected, as the primary goal is to minimize degradation in </a:t>
            </a:r>
            <a:r>
              <a:rPr lang="en-GB" b="1" dirty="0"/>
              <a:t>reflectance</a:t>
            </a:r>
            <a:r>
              <a:rPr lang="en-GB" dirty="0"/>
              <a:t>.  </a:t>
            </a:r>
          </a:p>
          <a:p>
            <a:endParaRPr lang="en-GB" dirty="0"/>
          </a:p>
          <a:p>
            <a:r>
              <a:rPr lang="en-GB" dirty="0"/>
              <a:t>Degradation correction factors are available separately for solar irradiance and Earth radiance data.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541B5-7DA2-A747-EC4D-D3DAC9C183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87" y="1276340"/>
            <a:ext cx="2547514" cy="1909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110275-0371-5CC9-7EA7-D845D7955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528" y="3592927"/>
            <a:ext cx="2401031" cy="1988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3B0A7F-ED4E-929C-C8F9-45049AD4D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609" y="1276340"/>
            <a:ext cx="2643187" cy="1981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3370EF-47D9-EE67-9765-C3C1E794F8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268" y="3592927"/>
            <a:ext cx="2643187" cy="19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3415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326059EE354542A36111176EC82F5C" ma:contentTypeVersion="16" ma:contentTypeDescription="Create a new document." ma:contentTypeScope="" ma:versionID="14dbf9e29c25a98ecf15e67db2fa59fa">
  <xsd:schema xmlns:xsd="http://www.w3.org/2001/XMLSchema" xmlns:xs="http://www.w3.org/2001/XMLSchema" xmlns:p="http://schemas.microsoft.com/office/2006/metadata/properties" xmlns:ns3="f5685be3-b81a-4c07-9c40-e77ac9c30276" xmlns:ns4="eb883cdd-9e95-4fe3-a94a-f82d18d884d6" targetNamespace="http://schemas.microsoft.com/office/2006/metadata/properties" ma:root="true" ma:fieldsID="ce91ea7ca7e5d0c65853a015b81466af" ns3:_="" ns4:_="">
    <xsd:import namespace="f5685be3-b81a-4c07-9c40-e77ac9c30276"/>
    <xsd:import namespace="eb883cdd-9e95-4fe3-a94a-f82d18d884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85be3-b81a-4c07-9c40-e77ac9c302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83cdd-9e95-4fe3-a94a-f82d18d884d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685be3-b81a-4c07-9c40-e77ac9c3027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F48277-AAFD-4945-9D4A-B40B8E8ECE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685be3-b81a-4c07-9c40-e77ac9c30276"/>
    <ds:schemaRef ds:uri="eb883cdd-9e95-4fe3-a94a-f82d18d884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31F479-9444-4633-94D3-ED8ABAE83388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eb883cdd-9e95-4fe3-a94a-f82d18d884d6"/>
    <ds:schemaRef ds:uri="http://schemas.microsoft.com/office/2006/metadata/properties"/>
    <ds:schemaRef ds:uri="f5685be3-b81a-4c07-9c40-e77ac9c3027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1A90552-5608-42D1-A5B9-B6852D5629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 (1)</Template>
  <TotalTime>10074</TotalTime>
  <Words>1892</Words>
  <Application>Microsoft Office PowerPoint</Application>
  <PresentationFormat>Widescreen</PresentationFormat>
  <Paragraphs>229</Paragraphs>
  <Slides>29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Bahnschrift Light</vt:lpstr>
      <vt:lpstr>Bahnschrift SemiBold</vt:lpstr>
      <vt:lpstr>Bahnschrift SemiLight</vt:lpstr>
      <vt:lpstr>Century Gothic</vt:lpstr>
      <vt:lpstr>Helvetica</vt:lpstr>
      <vt:lpstr>Roboto</vt:lpstr>
      <vt:lpstr>Roboto Light</vt:lpstr>
      <vt:lpstr>Roboto Medium</vt:lpstr>
      <vt:lpstr>Symbol</vt:lpstr>
      <vt:lpstr>Tahoma</vt:lpstr>
      <vt:lpstr>Times New Roman</vt:lpstr>
      <vt:lpstr>1_Applications Template</vt:lpstr>
      <vt:lpstr>PowerPoint Presentation</vt:lpstr>
      <vt:lpstr>Agenda</vt:lpstr>
      <vt:lpstr>Atmospheric Chemistry (ACh) at EUMETSAT</vt:lpstr>
      <vt:lpstr>EPS GOME-2</vt:lpstr>
      <vt:lpstr>GOME-2 optical layout</vt:lpstr>
      <vt:lpstr>GOME-2 Sun observations</vt:lpstr>
      <vt:lpstr>GOME-2 Earth observations</vt:lpstr>
      <vt:lpstr>GOME-2 Moon observations</vt:lpstr>
      <vt:lpstr>GOME-2  Radiometric degradation</vt:lpstr>
      <vt:lpstr>GOME-2 status – MetOp-B</vt:lpstr>
      <vt:lpstr>GOME-2 status – MetOp-C</vt:lpstr>
      <vt:lpstr>GOME-2 on MetOp-B/-C: outlook</vt:lpstr>
      <vt:lpstr>Metop-B GOME-2 dark calibration and impacts of stray light</vt:lpstr>
      <vt:lpstr>Meteosat Third Generation</vt:lpstr>
      <vt:lpstr>Meteosat Third Generation – Sounder / Copernicus Sentinel-4</vt:lpstr>
      <vt:lpstr>Copernicus Sentinel-4 key characteristics</vt:lpstr>
      <vt:lpstr>EPS-SG</vt:lpstr>
      <vt:lpstr>EPS-SG A / Copernicus  Sentinel-5</vt:lpstr>
      <vt:lpstr>Copernicus Sentinel-5 key characteristics</vt:lpstr>
      <vt:lpstr>Copernicus Sentinel-5: spatial sampling</vt:lpstr>
      <vt:lpstr>Copernicus CO2M: CO2I/NO2I</vt:lpstr>
      <vt:lpstr>S4/S5 responsibilities during commissioning</vt:lpstr>
      <vt:lpstr>Announcement of Opportunity for Cal/Val support</vt:lpstr>
      <vt:lpstr>Announcement of Opportunity timeline</vt:lpstr>
      <vt:lpstr>ACh Cal/Val tools</vt:lpstr>
      <vt:lpstr> ACh GSICS–UVNS priorities </vt:lpstr>
      <vt:lpstr> ACh GSICS–UVNS priorities </vt:lpstr>
      <vt:lpstr> ACh GSICS–UVNS priorities 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Rasmus Lindstrot</dc:creator>
  <cp:lastModifiedBy>Rasmus Lindstrot</cp:lastModifiedBy>
  <cp:revision>40</cp:revision>
  <cp:lastPrinted>2006-03-06T14:11:17Z</cp:lastPrinted>
  <dcterms:created xsi:type="dcterms:W3CDTF">2024-02-13T19:15:09Z</dcterms:created>
  <dcterms:modified xsi:type="dcterms:W3CDTF">2024-03-13T09:55:30Z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1250538</vt:lpwstr>
  </property>
  <property fmtid="{D5CDD505-2E9C-101B-9397-08002B2CF9AE}" pid="3" name="DM_DOCNAME">
    <vt:lpwstr>Presentation Landscape Template (Applications)</vt:lpwstr>
  </property>
  <property fmtid="{D5CDD505-2E9C-101B-9397-08002B2CF9AE}" pid="4" name="DM_AUTHOR">
    <vt:lpwstr>Anne-Flore Laloe</vt:lpwstr>
  </property>
  <property fmtid="{D5CDD505-2E9C-101B-9397-08002B2CF9AE}" pid="5" name="DM_E_DOC_NO">
    <vt:lpwstr>EUM/IM/TEM/21/1250538</vt:lpwstr>
  </property>
  <property fmtid="{D5CDD505-2E9C-101B-9397-08002B2CF9AE}" pid="6" name="DM_E_VER_NO">
    <vt:lpwstr>1B</vt:lpwstr>
  </property>
  <property fmtid="{D5CDD505-2E9C-101B-9397-08002B2CF9AE}" pid="7" name="DM_E_ISS_DATE">
    <vt:lpwstr>28 March 2022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  <property fmtid="{D5CDD505-2E9C-101B-9397-08002B2CF9AE}" pid="13" name="ContentTypeId">
    <vt:lpwstr>0x010100C6326059EE354542A36111176EC82F5C</vt:lpwstr>
  </property>
</Properties>
</file>