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handoutMasterIdLst>
    <p:handoutMasterId r:id="rId19"/>
  </p:handoutMasterIdLst>
  <p:sldIdLst>
    <p:sldId id="350" r:id="rId5"/>
    <p:sldId id="628" r:id="rId6"/>
    <p:sldId id="639" r:id="rId7"/>
    <p:sldId id="637" r:id="rId8"/>
    <p:sldId id="629" r:id="rId9"/>
    <p:sldId id="631" r:id="rId10"/>
    <p:sldId id="641" r:id="rId11"/>
    <p:sldId id="640" r:id="rId12"/>
    <p:sldId id="622" r:id="rId13"/>
    <p:sldId id="624" r:id="rId14"/>
    <p:sldId id="630" r:id="rId15"/>
    <p:sldId id="633" r:id="rId16"/>
    <p:sldId id="638" r:id="rId17"/>
  </p:sldIdLst>
  <p:sldSz cx="12192000" cy="6858000"/>
  <p:notesSz cx="6921500" cy="9423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1741" userDrawn="1">
          <p15:clr>
            <a:srgbClr val="A4A3A4"/>
          </p15:clr>
        </p15:guide>
        <p15:guide id="3" orient="horz" pos="2296" userDrawn="1">
          <p15:clr>
            <a:srgbClr val="A4A3A4"/>
          </p15:clr>
        </p15:guide>
        <p15:guide id="4" pos="733" userDrawn="1">
          <p15:clr>
            <a:srgbClr val="A4A3A4"/>
          </p15:clr>
        </p15:guide>
      </p15:sldGuideLst>
    </p:ext>
    <p:ext uri="{2D200454-40CA-4A62-9FC3-DE9A4176ACB9}">
      <p15:notesGuideLst xmlns:p15="http://schemas.microsoft.com/office/powerpoint/2012/main">
        <p15:guide id="1" orient="horz" pos="2968">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099FF"/>
    <a:srgbClr val="FFCC66"/>
    <a:srgbClr val="FF9933"/>
    <a:srgbClr val="000066"/>
    <a:srgbClr val="3399FF"/>
    <a:srgbClr val="FFCC00"/>
    <a:srgbClr val="0066FF"/>
    <a:srgbClr val="FF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7941" autoAdjust="0"/>
  </p:normalViewPr>
  <p:slideViewPr>
    <p:cSldViewPr snapToGrid="0" showGuides="1">
      <p:cViewPr varScale="1">
        <p:scale>
          <a:sx n="93" d="100"/>
          <a:sy n="93" d="100"/>
        </p:scale>
        <p:origin x="91" y="77"/>
      </p:cViewPr>
      <p:guideLst>
        <p:guide orient="horz" pos="981"/>
        <p:guide pos="1741"/>
        <p:guide orient="horz" pos="2296"/>
        <p:guide pos="733"/>
      </p:guideLst>
    </p:cSldViewPr>
  </p:slid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62" d="100"/>
          <a:sy n="62" d="100"/>
        </p:scale>
        <p:origin x="3396" y="60"/>
      </p:cViewPr>
      <p:guideLst>
        <p:guide orient="horz" pos="2968"/>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defTabSz="933450" eaLnBrk="1" hangingPunct="1">
              <a:defRPr sz="1200">
                <a:latin typeface="Arial" panose="020B0604020202020204" pitchFamily="34" charset="0"/>
              </a:defRPr>
            </a:lvl1pPr>
          </a:lstStyle>
          <a:p>
            <a:pPr>
              <a:defRPr/>
            </a:pPr>
            <a:endParaRPr lang="en-US"/>
          </a:p>
        </p:txBody>
      </p:sp>
      <p:sp>
        <p:nvSpPr>
          <p:cNvPr id="9219" name="Rectangle 3"/>
          <p:cNvSpPr>
            <a:spLocks noGrp="1" noChangeArrowheads="1"/>
          </p:cNvSpPr>
          <p:nvPr>
            <p:ph type="dt" sz="quarter" idx="1"/>
          </p:nvPr>
        </p:nvSpPr>
        <p:spPr bwMode="auto">
          <a:xfrm>
            <a:off x="3921125" y="0"/>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algn="r" defTabSz="933450" eaLnBrk="1" hangingPunct="1">
              <a:defRPr sz="1200">
                <a:latin typeface="Arial" panose="020B0604020202020204" pitchFamily="34" charset="0"/>
              </a:defRPr>
            </a:lvl1pPr>
          </a:lstStyle>
          <a:p>
            <a:pPr>
              <a:defRPr/>
            </a:pPr>
            <a:endParaRPr lang="en-US"/>
          </a:p>
        </p:txBody>
      </p:sp>
      <p:sp>
        <p:nvSpPr>
          <p:cNvPr id="9220" name="Rectangle 4"/>
          <p:cNvSpPr>
            <a:spLocks noGrp="1" noChangeArrowheads="1"/>
          </p:cNvSpPr>
          <p:nvPr>
            <p:ph type="ftr" sz="quarter" idx="2"/>
          </p:nvPr>
        </p:nvSpPr>
        <p:spPr bwMode="auto">
          <a:xfrm>
            <a:off x="0" y="8950325"/>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defTabSz="933450" eaLnBrk="1" hangingPunct="1">
              <a:defRPr sz="1200">
                <a:latin typeface="Arial" panose="020B0604020202020204" pitchFamily="34" charset="0"/>
              </a:defRPr>
            </a:lvl1pPr>
          </a:lstStyle>
          <a:p>
            <a:pPr>
              <a:defRPr/>
            </a:pPr>
            <a:endParaRPr lang="en-US"/>
          </a:p>
        </p:txBody>
      </p:sp>
      <p:sp>
        <p:nvSpPr>
          <p:cNvPr id="9221" name="Rectangle 5"/>
          <p:cNvSpPr>
            <a:spLocks noGrp="1" noChangeArrowheads="1"/>
          </p:cNvSpPr>
          <p:nvPr>
            <p:ph type="sldNum" sz="quarter" idx="3"/>
          </p:nvPr>
        </p:nvSpPr>
        <p:spPr bwMode="auto">
          <a:xfrm>
            <a:off x="3921125" y="8950325"/>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algn="r" defTabSz="933450" eaLnBrk="1" hangingPunct="1">
              <a:defRPr sz="1200"/>
            </a:lvl1pPr>
          </a:lstStyle>
          <a:p>
            <a:fld id="{E5CAE11E-E897-4AA7-9481-8E5889DBE80A}" type="slidenum">
              <a:rPr lang="en-US" altLang="en-US"/>
              <a:pPr/>
              <a:t>‹#›</a:t>
            </a:fld>
            <a:endParaRPr lang="en-US" altLang="en-US"/>
          </a:p>
        </p:txBody>
      </p:sp>
    </p:spTree>
    <p:extLst>
      <p:ext uri="{BB962C8B-B14F-4D97-AF65-F5344CB8AC3E}">
        <p14:creationId xmlns:p14="http://schemas.microsoft.com/office/powerpoint/2010/main" val="78161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defTabSz="933450" eaLnBrk="1" hangingPunct="1">
              <a:defRPr sz="1200">
                <a:latin typeface="Arial" panose="020B0604020202020204" pitchFamily="34" charset="0"/>
              </a:defRPr>
            </a:lvl1pPr>
          </a:lstStyle>
          <a:p>
            <a:pPr>
              <a:defRPr/>
            </a:pPr>
            <a:endParaRPr lang="en-US"/>
          </a:p>
        </p:txBody>
      </p:sp>
      <p:sp>
        <p:nvSpPr>
          <p:cNvPr id="8195" name="Rectangle 3"/>
          <p:cNvSpPr>
            <a:spLocks noGrp="1" noChangeArrowheads="1"/>
          </p:cNvSpPr>
          <p:nvPr>
            <p:ph type="dt" idx="1"/>
          </p:nvPr>
        </p:nvSpPr>
        <p:spPr bwMode="auto">
          <a:xfrm>
            <a:off x="3921125" y="0"/>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algn="r" defTabSz="933450" eaLnBrk="1" hangingPunct="1">
              <a:defRPr sz="120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20675" y="706438"/>
            <a:ext cx="6280150" cy="3533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92150" y="4476750"/>
            <a:ext cx="55372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950325"/>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defTabSz="933450" eaLnBrk="1" hangingPunct="1">
              <a:defRPr sz="1200">
                <a:latin typeface="Arial" panose="020B0604020202020204"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921125" y="8950325"/>
            <a:ext cx="299878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algn="r" defTabSz="933450" eaLnBrk="1" hangingPunct="1">
              <a:defRPr sz="1200"/>
            </a:lvl1pPr>
          </a:lstStyle>
          <a:p>
            <a:fld id="{15E240D0-A94E-414E-B29F-860D693D0E65}" type="slidenum">
              <a:rPr lang="en-US" altLang="en-US"/>
              <a:pPr/>
              <a:t>‹#›</a:t>
            </a:fld>
            <a:endParaRPr lang="en-US" altLang="en-US"/>
          </a:p>
        </p:txBody>
      </p:sp>
    </p:spTree>
    <p:extLst>
      <p:ext uri="{BB962C8B-B14F-4D97-AF65-F5344CB8AC3E}">
        <p14:creationId xmlns:p14="http://schemas.microsoft.com/office/powerpoint/2010/main" val="3261330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cap="all" baseline="0"/>
            </a:lvl1pPr>
          </a:lstStyle>
          <a:p>
            <a:r>
              <a:rPr lang="en-US"/>
              <a:t>Click to edit Master title style</a:t>
            </a:r>
            <a:endParaRPr lang="de-CH"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CH" dirty="0"/>
          </a:p>
        </p:txBody>
      </p:sp>
      <p:sp>
        <p:nvSpPr>
          <p:cNvPr id="4" name="Date Placeholder 3"/>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23157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138705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89671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4" name="Date Placeholder 3"/>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370148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0" i="0" cap="all" baseline="0"/>
            </a:lvl1pPr>
          </a:lstStyle>
          <a:p>
            <a:r>
              <a:rPr lang="en-US"/>
              <a:t>Click to edit Master title style</a:t>
            </a:r>
            <a:endParaRPr lang="de-CH"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de-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364133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de-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234328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de-CH"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122647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de-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31348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de-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134849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endParaRPr lang="de-CH"/>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de-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87735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CH"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07DF9-8FB7-4218-851B-F1694674C18D}" type="datetimeFigureOut">
              <a:rPr lang="de-CH" smtClean="0">
                <a:solidFill>
                  <a:prstClr val="black">
                    <a:tint val="75000"/>
                  </a:prstClr>
                </a:solidFill>
              </a:rPr>
              <a:pPr/>
              <a:t>11.03.2024</a:t>
            </a:fld>
            <a:endParaRPr lang="de-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de-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1FC5B-70C7-4519-AD33-412F4B06E556}" type="slidenum">
              <a:rPr lang="de-CH" smtClean="0">
                <a:solidFill>
                  <a:prstClr val="black">
                    <a:tint val="75000"/>
                  </a:prstClr>
                </a:solidFill>
              </a:rPr>
              <a:pPr/>
              <a:t>‹#›</a:t>
            </a:fld>
            <a:endParaRPr lang="de-CH" dirty="0">
              <a:solidFill>
                <a:prstClr val="black">
                  <a:tint val="75000"/>
                </a:prstClr>
              </a:solidFill>
            </a:endParaRPr>
          </a:p>
        </p:txBody>
      </p:sp>
    </p:spTree>
    <p:extLst>
      <p:ext uri="{BB962C8B-B14F-4D97-AF65-F5344CB8AC3E}">
        <p14:creationId xmlns:p14="http://schemas.microsoft.com/office/powerpoint/2010/main" val="312742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bg1"/>
            </a:gs>
          </a:gsLst>
          <a:lin ang="6600000" scaled="0"/>
        </a:gradFill>
        <a:effectLst/>
      </p:bgPr>
    </p:bg>
    <p:spTree>
      <p:nvGrpSpPr>
        <p:cNvPr id="1" name=""/>
        <p:cNvGrpSpPr/>
        <p:nvPr/>
      </p:nvGrpSpPr>
      <p:grpSpPr>
        <a:xfrm>
          <a:off x="0" y="0"/>
          <a:ext cx="0" cy="0"/>
          <a:chOff x="0" y="0"/>
          <a:chExt cx="0" cy="0"/>
        </a:xfrm>
      </p:grpSpPr>
      <p:sp>
        <p:nvSpPr>
          <p:cNvPr id="8" name="Teardrop 3"/>
          <p:cNvSpPr>
            <a:spLocks/>
          </p:cNvSpPr>
          <p:nvPr/>
        </p:nvSpPr>
        <p:spPr>
          <a:xfrm rot="10800000">
            <a:off x="0" y="5724001"/>
            <a:ext cx="8058573" cy="1131570"/>
          </a:xfrm>
          <a:custGeom>
            <a:avLst/>
            <a:gdLst>
              <a:gd name="connsiteX0" fmla="*/ 0 w 1697355"/>
              <a:gd name="connsiteY0" fmla="*/ 361950 h 723900"/>
              <a:gd name="connsiteX1" fmla="*/ 848678 w 1697355"/>
              <a:gd name="connsiteY1" fmla="*/ 0 h 723900"/>
              <a:gd name="connsiteX2" fmla="*/ 1697355 w 1697355"/>
              <a:gd name="connsiteY2" fmla="*/ 0 h 723900"/>
              <a:gd name="connsiteX3" fmla="*/ 1697355 w 1697355"/>
              <a:gd name="connsiteY3" fmla="*/ 361950 h 723900"/>
              <a:gd name="connsiteX4" fmla="*/ 848677 w 1697355"/>
              <a:gd name="connsiteY4" fmla="*/ 723900 h 723900"/>
              <a:gd name="connsiteX5" fmla="*/ -1 w 1697355"/>
              <a:gd name="connsiteY5" fmla="*/ 361950 h 723900"/>
              <a:gd name="connsiteX6" fmla="*/ 0 w 1697355"/>
              <a:gd name="connsiteY6" fmla="*/ 361950 h 723900"/>
              <a:gd name="connsiteX0" fmla="*/ 715225 w 1697356"/>
              <a:gd name="connsiteY0" fmla="*/ 420797 h 723900"/>
              <a:gd name="connsiteX1" fmla="*/ 848679 w 1697356"/>
              <a:gd name="connsiteY1" fmla="*/ 0 h 723900"/>
              <a:gd name="connsiteX2" fmla="*/ 1697356 w 1697356"/>
              <a:gd name="connsiteY2" fmla="*/ 0 h 723900"/>
              <a:gd name="connsiteX3" fmla="*/ 1697356 w 1697356"/>
              <a:gd name="connsiteY3" fmla="*/ 361950 h 723900"/>
              <a:gd name="connsiteX4" fmla="*/ 848678 w 1697356"/>
              <a:gd name="connsiteY4" fmla="*/ 723900 h 723900"/>
              <a:gd name="connsiteX5" fmla="*/ 0 w 1697356"/>
              <a:gd name="connsiteY5" fmla="*/ 361950 h 723900"/>
              <a:gd name="connsiteX6" fmla="*/ 715225 w 1697356"/>
              <a:gd name="connsiteY6" fmla="*/ 420797 h 723900"/>
              <a:gd name="connsiteX0" fmla="*/ 402880 w 1385011"/>
              <a:gd name="connsiteY0" fmla="*/ 420797 h 892419"/>
              <a:gd name="connsiteX1" fmla="*/ 536334 w 1385011"/>
              <a:gd name="connsiteY1" fmla="*/ 0 h 892419"/>
              <a:gd name="connsiteX2" fmla="*/ 1385011 w 1385011"/>
              <a:gd name="connsiteY2" fmla="*/ 0 h 892419"/>
              <a:gd name="connsiteX3" fmla="*/ 1385011 w 1385011"/>
              <a:gd name="connsiteY3" fmla="*/ 361950 h 892419"/>
              <a:gd name="connsiteX4" fmla="*/ 536333 w 1385011"/>
              <a:gd name="connsiteY4" fmla="*/ 723900 h 892419"/>
              <a:gd name="connsiteX5" fmla="*/ 0 w 1385011"/>
              <a:gd name="connsiteY5" fmla="*/ 823677 h 892419"/>
              <a:gd name="connsiteX6" fmla="*/ 402880 w 1385011"/>
              <a:gd name="connsiteY6" fmla="*/ 420797 h 892419"/>
              <a:gd name="connsiteX0" fmla="*/ 402880 w 1549442"/>
              <a:gd name="connsiteY0" fmla="*/ 420797 h 955235"/>
              <a:gd name="connsiteX1" fmla="*/ 536334 w 1549442"/>
              <a:gd name="connsiteY1" fmla="*/ 0 h 955235"/>
              <a:gd name="connsiteX2" fmla="*/ 1385011 w 1549442"/>
              <a:gd name="connsiteY2" fmla="*/ 0 h 955235"/>
              <a:gd name="connsiteX3" fmla="*/ 1385011 w 1549442"/>
              <a:gd name="connsiteY3" fmla="*/ 361950 h 955235"/>
              <a:gd name="connsiteX4" fmla="*/ 1324058 w 1549442"/>
              <a:gd name="connsiteY4" fmla="*/ 936246 h 955235"/>
              <a:gd name="connsiteX5" fmla="*/ 0 w 1549442"/>
              <a:gd name="connsiteY5" fmla="*/ 823677 h 955235"/>
              <a:gd name="connsiteX6" fmla="*/ 402880 w 1549442"/>
              <a:gd name="connsiteY6" fmla="*/ 420797 h 955235"/>
              <a:gd name="connsiteX0" fmla="*/ 226333 w 1372895"/>
              <a:gd name="connsiteY0" fmla="*/ 420797 h 981873"/>
              <a:gd name="connsiteX1" fmla="*/ 359787 w 1372895"/>
              <a:gd name="connsiteY1" fmla="*/ 0 h 981873"/>
              <a:gd name="connsiteX2" fmla="*/ 1208464 w 1372895"/>
              <a:gd name="connsiteY2" fmla="*/ 0 h 981873"/>
              <a:gd name="connsiteX3" fmla="*/ 1208464 w 1372895"/>
              <a:gd name="connsiteY3" fmla="*/ 361950 h 981873"/>
              <a:gd name="connsiteX4" fmla="*/ 1147511 w 1372895"/>
              <a:gd name="connsiteY4" fmla="*/ 936246 h 981873"/>
              <a:gd name="connsiteX5" fmla="*/ 0 w 1372895"/>
              <a:gd name="connsiteY5" fmla="*/ 873069 h 981873"/>
              <a:gd name="connsiteX6" fmla="*/ 226333 w 1372895"/>
              <a:gd name="connsiteY6" fmla="*/ 420797 h 981873"/>
              <a:gd name="connsiteX0" fmla="*/ 116139 w 1262701"/>
              <a:gd name="connsiteY0" fmla="*/ 420797 h 936437"/>
              <a:gd name="connsiteX1" fmla="*/ 249593 w 1262701"/>
              <a:gd name="connsiteY1" fmla="*/ 0 h 936437"/>
              <a:gd name="connsiteX2" fmla="*/ 1098270 w 1262701"/>
              <a:gd name="connsiteY2" fmla="*/ 0 h 936437"/>
              <a:gd name="connsiteX3" fmla="*/ 1098270 w 1262701"/>
              <a:gd name="connsiteY3" fmla="*/ 361950 h 936437"/>
              <a:gd name="connsiteX4" fmla="*/ 1037317 w 1262701"/>
              <a:gd name="connsiteY4" fmla="*/ 936246 h 936437"/>
              <a:gd name="connsiteX5" fmla="*/ 116139 w 1262701"/>
              <a:gd name="connsiteY5" fmla="*/ 420797 h 936437"/>
              <a:gd name="connsiteX0" fmla="*/ 116139 w 1098270"/>
              <a:gd name="connsiteY0" fmla="*/ 420797 h 448008"/>
              <a:gd name="connsiteX1" fmla="*/ 249593 w 1098270"/>
              <a:gd name="connsiteY1" fmla="*/ 0 h 448008"/>
              <a:gd name="connsiteX2" fmla="*/ 1098270 w 1098270"/>
              <a:gd name="connsiteY2" fmla="*/ 0 h 448008"/>
              <a:gd name="connsiteX3" fmla="*/ 1098270 w 1098270"/>
              <a:gd name="connsiteY3" fmla="*/ 361950 h 448008"/>
              <a:gd name="connsiteX4" fmla="*/ 116139 w 1098270"/>
              <a:gd name="connsiteY4" fmla="*/ 420797 h 448008"/>
              <a:gd name="connsiteX0" fmla="*/ 116139 w 1098270"/>
              <a:gd name="connsiteY0" fmla="*/ 420797 h 546610"/>
              <a:gd name="connsiteX1" fmla="*/ 249593 w 1098270"/>
              <a:gd name="connsiteY1" fmla="*/ 0 h 546610"/>
              <a:gd name="connsiteX2" fmla="*/ 1098270 w 1098270"/>
              <a:gd name="connsiteY2" fmla="*/ 0 h 546610"/>
              <a:gd name="connsiteX3" fmla="*/ 1098270 w 1098270"/>
              <a:gd name="connsiteY3" fmla="*/ 361950 h 546610"/>
              <a:gd name="connsiteX4" fmla="*/ 116139 w 1098270"/>
              <a:gd name="connsiteY4" fmla="*/ 420797 h 546610"/>
              <a:gd name="connsiteX0" fmla="*/ 258 w 982389"/>
              <a:gd name="connsiteY0" fmla="*/ 420797 h 546610"/>
              <a:gd name="connsiteX1" fmla="*/ 133712 w 982389"/>
              <a:gd name="connsiteY1" fmla="*/ 0 h 546610"/>
              <a:gd name="connsiteX2" fmla="*/ 982389 w 982389"/>
              <a:gd name="connsiteY2" fmla="*/ 0 h 546610"/>
              <a:gd name="connsiteX3" fmla="*/ 982389 w 982389"/>
              <a:gd name="connsiteY3" fmla="*/ 361950 h 546610"/>
              <a:gd name="connsiteX4" fmla="*/ 258 w 982389"/>
              <a:gd name="connsiteY4" fmla="*/ 420797 h 546610"/>
              <a:gd name="connsiteX0" fmla="*/ 848677 w 848677"/>
              <a:gd name="connsiteY0" fmla="*/ 361950 h 361950"/>
              <a:gd name="connsiteX1" fmla="*/ 0 w 848677"/>
              <a:gd name="connsiteY1" fmla="*/ 0 h 361950"/>
              <a:gd name="connsiteX2" fmla="*/ 848677 w 848677"/>
              <a:gd name="connsiteY2" fmla="*/ 0 h 361950"/>
              <a:gd name="connsiteX3" fmla="*/ 848677 w 848677"/>
              <a:gd name="connsiteY3" fmla="*/ 361950 h 361950"/>
              <a:gd name="connsiteX0" fmla="*/ 848677 w 848677"/>
              <a:gd name="connsiteY0" fmla="*/ 361950 h 361950"/>
              <a:gd name="connsiteX1" fmla="*/ 0 w 848677"/>
              <a:gd name="connsiteY1" fmla="*/ 0 h 361950"/>
              <a:gd name="connsiteX2" fmla="*/ 848677 w 848677"/>
              <a:gd name="connsiteY2" fmla="*/ 0 h 361950"/>
              <a:gd name="connsiteX3" fmla="*/ 848677 w 848677"/>
              <a:gd name="connsiteY3" fmla="*/ 361950 h 361950"/>
              <a:gd name="connsiteX0" fmla="*/ 848677 w 848677"/>
              <a:gd name="connsiteY0" fmla="*/ 361950 h 405768"/>
              <a:gd name="connsiteX1" fmla="*/ 0 w 848677"/>
              <a:gd name="connsiteY1" fmla="*/ 0 h 405768"/>
              <a:gd name="connsiteX2" fmla="*/ 848677 w 848677"/>
              <a:gd name="connsiteY2" fmla="*/ 0 h 405768"/>
              <a:gd name="connsiteX3" fmla="*/ 848677 w 848677"/>
              <a:gd name="connsiteY3" fmla="*/ 361950 h 405768"/>
              <a:gd name="connsiteX0" fmla="*/ 848677 w 848677"/>
              <a:gd name="connsiteY0" fmla="*/ 405768 h 445689"/>
              <a:gd name="connsiteX1" fmla="*/ 0 w 848677"/>
              <a:gd name="connsiteY1" fmla="*/ 0 h 445689"/>
              <a:gd name="connsiteX2" fmla="*/ 848677 w 848677"/>
              <a:gd name="connsiteY2" fmla="*/ 0 h 445689"/>
              <a:gd name="connsiteX3" fmla="*/ 848677 w 848677"/>
              <a:gd name="connsiteY3" fmla="*/ 405768 h 445689"/>
              <a:gd name="connsiteX0" fmla="*/ 848677 w 848677"/>
              <a:gd name="connsiteY0" fmla="*/ 405768 h 416828"/>
              <a:gd name="connsiteX1" fmla="*/ 0 w 848677"/>
              <a:gd name="connsiteY1" fmla="*/ 0 h 416828"/>
              <a:gd name="connsiteX2" fmla="*/ 848677 w 848677"/>
              <a:gd name="connsiteY2" fmla="*/ 0 h 416828"/>
              <a:gd name="connsiteX3" fmla="*/ 848677 w 848677"/>
              <a:gd name="connsiteY3" fmla="*/ 405768 h 416828"/>
              <a:gd name="connsiteX0" fmla="*/ 848677 w 848677"/>
              <a:gd name="connsiteY0" fmla="*/ 405768 h 415312"/>
              <a:gd name="connsiteX1" fmla="*/ 0 w 848677"/>
              <a:gd name="connsiteY1" fmla="*/ 0 h 415312"/>
              <a:gd name="connsiteX2" fmla="*/ 848677 w 848677"/>
              <a:gd name="connsiteY2" fmla="*/ 0 h 415312"/>
              <a:gd name="connsiteX3" fmla="*/ 848677 w 848677"/>
              <a:gd name="connsiteY3" fmla="*/ 405768 h 415312"/>
              <a:gd name="connsiteX0" fmla="*/ 824779 w 824779"/>
              <a:gd name="connsiteY0" fmla="*/ 405768 h 418453"/>
              <a:gd name="connsiteX1" fmla="*/ 0 w 824779"/>
              <a:gd name="connsiteY1" fmla="*/ 92275 h 418453"/>
              <a:gd name="connsiteX2" fmla="*/ 824779 w 824779"/>
              <a:gd name="connsiteY2" fmla="*/ 0 h 418453"/>
              <a:gd name="connsiteX3" fmla="*/ 824779 w 824779"/>
              <a:gd name="connsiteY3" fmla="*/ 405768 h 418453"/>
              <a:gd name="connsiteX0" fmla="*/ 839688 w 839688"/>
              <a:gd name="connsiteY0" fmla="*/ 407601 h 417098"/>
              <a:gd name="connsiteX1" fmla="*/ 0 w 839688"/>
              <a:gd name="connsiteY1" fmla="*/ 0 h 417098"/>
              <a:gd name="connsiteX2" fmla="*/ 839688 w 839688"/>
              <a:gd name="connsiteY2" fmla="*/ 1833 h 417098"/>
              <a:gd name="connsiteX3" fmla="*/ 839688 w 839688"/>
              <a:gd name="connsiteY3" fmla="*/ 407601 h 417098"/>
              <a:gd name="connsiteX0" fmla="*/ 839688 w 839688"/>
              <a:gd name="connsiteY0" fmla="*/ 397781 h 407536"/>
              <a:gd name="connsiteX1" fmla="*/ 0 w 839688"/>
              <a:gd name="connsiteY1" fmla="*/ 0 h 407536"/>
              <a:gd name="connsiteX2" fmla="*/ 839688 w 839688"/>
              <a:gd name="connsiteY2" fmla="*/ 1833 h 407536"/>
              <a:gd name="connsiteX3" fmla="*/ 839688 w 839688"/>
              <a:gd name="connsiteY3" fmla="*/ 397781 h 407536"/>
            </a:gdLst>
            <a:ahLst/>
            <a:cxnLst>
              <a:cxn ang="0">
                <a:pos x="connsiteX0" y="connsiteY0"/>
              </a:cxn>
              <a:cxn ang="0">
                <a:pos x="connsiteX1" y="connsiteY1"/>
              </a:cxn>
              <a:cxn ang="0">
                <a:pos x="connsiteX2" y="connsiteY2"/>
              </a:cxn>
              <a:cxn ang="0">
                <a:pos x="connsiteX3" y="connsiteY3"/>
              </a:cxn>
            </a:cxnLst>
            <a:rect l="l" t="t" r="r" b="b"/>
            <a:pathLst>
              <a:path w="839688" h="407536">
                <a:moveTo>
                  <a:pt x="839688" y="397781"/>
                </a:moveTo>
                <a:cubicBezTo>
                  <a:pt x="474354" y="465832"/>
                  <a:pt x="102606" y="161208"/>
                  <a:pt x="0" y="0"/>
                </a:cubicBezTo>
                <a:lnTo>
                  <a:pt x="839688" y="1833"/>
                </a:lnTo>
                <a:lnTo>
                  <a:pt x="839688" y="3977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fontAlgn="auto" hangingPunct="1">
              <a:spcBef>
                <a:spcPts val="0"/>
              </a:spcBef>
              <a:spcAft>
                <a:spcPts val="0"/>
              </a:spcAft>
            </a:pPr>
            <a:endParaRPr lang="de-CH" dirty="0">
              <a:solidFill>
                <a:prstClr val="white"/>
              </a:solidFill>
            </a:endParaRPr>
          </a:p>
        </p:txBody>
      </p:sp>
      <p:sp>
        <p:nvSpPr>
          <p:cNvPr id="2" name="Title Placeholder 1"/>
          <p:cNvSpPr>
            <a:spLocks noGrp="1"/>
          </p:cNvSpPr>
          <p:nvPr>
            <p:ph type="title"/>
          </p:nvPr>
        </p:nvSpPr>
        <p:spPr>
          <a:xfrm>
            <a:off x="609600" y="274638"/>
            <a:ext cx="10972800" cy="671846"/>
          </a:xfrm>
          <a:prstGeom prst="rect">
            <a:avLst/>
          </a:prstGeom>
        </p:spPr>
        <p:txBody>
          <a:bodyPr vert="horz" lIns="91440" tIns="45720" rIns="91440" bIns="45720" rtlCol="0" anchor="ctr">
            <a:noAutofit/>
          </a:bodyPr>
          <a:lstStyle/>
          <a:p>
            <a:r>
              <a:rPr lang="en-US"/>
              <a:t>Click to edit Master title style</a:t>
            </a:r>
            <a:endParaRPr lang="de-CH" dirty="0"/>
          </a:p>
        </p:txBody>
      </p:sp>
      <p:sp>
        <p:nvSpPr>
          <p:cNvPr id="3" name="Text Placeholder 2"/>
          <p:cNvSpPr>
            <a:spLocks noGrp="1"/>
          </p:cNvSpPr>
          <p:nvPr>
            <p:ph type="body" idx="1"/>
          </p:nvPr>
        </p:nvSpPr>
        <p:spPr>
          <a:xfrm>
            <a:off x="609600" y="1600201"/>
            <a:ext cx="10972800" cy="42176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4" name="Date Placeholder 3"/>
          <p:cNvSpPr>
            <a:spLocks noGrp="1"/>
          </p:cNvSpPr>
          <p:nvPr>
            <p:ph type="dt" sz="half" idx="2"/>
          </p:nvPr>
        </p:nvSpPr>
        <p:spPr>
          <a:xfrm>
            <a:off x="609600" y="5990593"/>
            <a:ext cx="1453952" cy="365125"/>
          </a:xfrm>
          <a:prstGeom prst="rect">
            <a:avLst/>
          </a:prstGeom>
        </p:spPr>
        <p:txBody>
          <a:bodyPr vert="horz" lIns="91440" tIns="45720" rIns="91440" bIns="45720" rtlCol="0" anchor="ctr"/>
          <a:lstStyle>
            <a:lvl1pPr algn="l">
              <a:defRPr sz="1200" baseline="0">
                <a:solidFill>
                  <a:schemeClr val="tx1">
                    <a:tint val="75000"/>
                  </a:schemeClr>
                </a:solidFill>
                <a:latin typeface="Nunito" pitchFamily="2" charset="0"/>
              </a:defRPr>
            </a:lvl1pPr>
          </a:lstStyle>
          <a:p>
            <a:pPr eaLnBrk="1" fontAlgn="auto" hangingPunct="1">
              <a:spcBef>
                <a:spcPts val="0"/>
              </a:spcBef>
              <a:spcAft>
                <a:spcPts val="0"/>
              </a:spcAft>
            </a:pPr>
            <a:fld id="{51307DF9-8FB7-4218-851B-F1694674C18D}" type="datetimeFigureOut">
              <a:rPr lang="de-CH" smtClean="0">
                <a:solidFill>
                  <a:prstClr val="black">
                    <a:tint val="75000"/>
                  </a:prstClr>
                </a:solidFill>
              </a:rPr>
              <a:pPr eaLnBrk="1" fontAlgn="auto" hangingPunct="1">
                <a:spcBef>
                  <a:spcPts val="0"/>
                </a:spcBef>
                <a:spcAft>
                  <a:spcPts val="0"/>
                </a:spcAft>
              </a:pPr>
              <a:t>11.03.2024</a:t>
            </a:fld>
            <a:endParaRPr lang="de-CH" dirty="0">
              <a:solidFill>
                <a:prstClr val="black">
                  <a:tint val="75000"/>
                </a:prstClr>
              </a:solidFill>
            </a:endParaRPr>
          </a:p>
        </p:txBody>
      </p:sp>
      <p:sp>
        <p:nvSpPr>
          <p:cNvPr id="5" name="Footer Placeholder 4"/>
          <p:cNvSpPr>
            <a:spLocks noGrp="1"/>
          </p:cNvSpPr>
          <p:nvPr>
            <p:ph type="ftr" sz="quarter" idx="3"/>
          </p:nvPr>
        </p:nvSpPr>
        <p:spPr>
          <a:xfrm>
            <a:off x="2255573" y="5990593"/>
            <a:ext cx="5280587" cy="365125"/>
          </a:xfrm>
          <a:prstGeom prst="rect">
            <a:avLst/>
          </a:prstGeom>
        </p:spPr>
        <p:txBody>
          <a:bodyPr vert="horz" lIns="91440" tIns="45720" rIns="91440" bIns="45720" rtlCol="0" anchor="ctr"/>
          <a:lstStyle>
            <a:lvl1pPr algn="ctr">
              <a:defRPr sz="1200">
                <a:solidFill>
                  <a:schemeClr val="tx1">
                    <a:tint val="75000"/>
                  </a:schemeClr>
                </a:solidFill>
                <a:latin typeface="Nunito" pitchFamily="2" charset="0"/>
              </a:defRPr>
            </a:lvl1pPr>
          </a:lstStyle>
          <a:p>
            <a:pPr eaLnBrk="1" fontAlgn="auto" hangingPunct="1">
              <a:spcBef>
                <a:spcPts val="0"/>
              </a:spcBef>
              <a:spcAft>
                <a:spcPts val="0"/>
              </a:spcAft>
            </a:pPr>
            <a:endParaRPr lang="de-CH" dirty="0">
              <a:solidFill>
                <a:prstClr val="black">
                  <a:tint val="75000"/>
                </a:prstClr>
              </a:solidFill>
            </a:endParaRPr>
          </a:p>
        </p:txBody>
      </p:sp>
      <p:sp>
        <p:nvSpPr>
          <p:cNvPr id="6" name="Slide Number Placeholder 5"/>
          <p:cNvSpPr>
            <a:spLocks noGrp="1"/>
          </p:cNvSpPr>
          <p:nvPr>
            <p:ph type="sldNum" sz="quarter" idx="4"/>
          </p:nvPr>
        </p:nvSpPr>
        <p:spPr>
          <a:xfrm>
            <a:off x="7728181" y="5990593"/>
            <a:ext cx="1152128" cy="365125"/>
          </a:xfrm>
          <a:prstGeom prst="rect">
            <a:avLst/>
          </a:prstGeom>
        </p:spPr>
        <p:txBody>
          <a:bodyPr vert="horz" lIns="91440" tIns="45720" rIns="91440" bIns="45720" rtlCol="0" anchor="ctr"/>
          <a:lstStyle>
            <a:lvl1pPr algn="r">
              <a:defRPr sz="1200">
                <a:solidFill>
                  <a:schemeClr val="tx1">
                    <a:tint val="75000"/>
                  </a:schemeClr>
                </a:solidFill>
                <a:latin typeface="Nunito" pitchFamily="2" charset="0"/>
              </a:defRPr>
            </a:lvl1pPr>
          </a:lstStyle>
          <a:p>
            <a:pPr eaLnBrk="1" fontAlgn="auto" hangingPunct="1">
              <a:spcBef>
                <a:spcPts val="0"/>
              </a:spcBef>
              <a:spcAft>
                <a:spcPts val="0"/>
              </a:spcAft>
            </a:pPr>
            <a:fld id="{0FF1FC5B-70C7-4519-AD33-412F4B06E556}" type="slidenum">
              <a:rPr lang="de-CH" smtClean="0">
                <a:solidFill>
                  <a:prstClr val="black">
                    <a:tint val="75000"/>
                  </a:prstClr>
                </a:solidFill>
              </a:rPr>
              <a:pPr eaLnBrk="1" fontAlgn="auto" hangingPunct="1">
                <a:spcBef>
                  <a:spcPts val="0"/>
                </a:spcBef>
                <a:spcAft>
                  <a:spcPts val="0"/>
                </a:spcAft>
              </a:pPr>
              <a:t>‹#›</a:t>
            </a:fld>
            <a:endParaRPr lang="de-CH" dirty="0">
              <a:solidFill>
                <a:prstClr val="black">
                  <a:tint val="75000"/>
                </a:prstClr>
              </a:solidFill>
            </a:endParaRPr>
          </a:p>
        </p:txBody>
      </p:sp>
      <p:pic>
        <p:nvPicPr>
          <p:cNvPr id="1026" name="Picture 2" descr="H:\PMODWRC Templates\Auxiliary files\logo_transparent_pantone.t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05964" y="6399276"/>
            <a:ext cx="1371600" cy="3990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6E99A7E-9DF3-4E3F-A141-DC2EE770585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436" y="6490240"/>
            <a:ext cx="3562175" cy="274333"/>
          </a:xfrm>
          <a:prstGeom prst="rect">
            <a:avLst/>
          </a:prstGeom>
        </p:spPr>
      </p:pic>
    </p:spTree>
    <p:extLst>
      <p:ext uri="{BB962C8B-B14F-4D97-AF65-F5344CB8AC3E}">
        <p14:creationId xmlns:p14="http://schemas.microsoft.com/office/powerpoint/2010/main" val="37785153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3200" kern="1200">
          <a:solidFill>
            <a:schemeClr val="tx1"/>
          </a:solidFill>
          <a:latin typeface="Nunito"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Nunito"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Nunito"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Nunito"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Nunito"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Nunito"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816" y="1050925"/>
            <a:ext cx="9827741" cy="2150533"/>
          </a:xfrm>
        </p:spPr>
        <p:txBody>
          <a:bodyPr>
            <a:noAutofit/>
          </a:bodyPr>
          <a:lstStyle/>
          <a:p>
            <a:pPr>
              <a:lnSpc>
                <a:spcPts val="5000"/>
              </a:lnSpc>
            </a:pPr>
            <a:r>
              <a:rPr lang="en-GB" sz="2800" dirty="0"/>
              <a:t>Validation of TSIS-1 HSRS in the range 300 nm to 1700 nm using ground-based SI-traceable </a:t>
            </a:r>
            <a:br>
              <a:rPr lang="en-GB" sz="2800" dirty="0"/>
            </a:br>
            <a:r>
              <a:rPr lang="en-GB" sz="2800" dirty="0"/>
              <a:t>spectral solar irradiance measurements</a:t>
            </a:r>
          </a:p>
        </p:txBody>
      </p:sp>
      <p:sp>
        <p:nvSpPr>
          <p:cNvPr id="7" name="TextBox 6"/>
          <p:cNvSpPr txBox="1"/>
          <p:nvPr/>
        </p:nvSpPr>
        <p:spPr>
          <a:xfrm>
            <a:off x="2171094" y="3275109"/>
            <a:ext cx="7849812" cy="1846659"/>
          </a:xfrm>
          <a:prstGeom prst="rect">
            <a:avLst/>
          </a:prstGeom>
          <a:noFill/>
        </p:spPr>
        <p:txBody>
          <a:bodyPr wrap="square" rtlCol="0">
            <a:spAutoFit/>
          </a:bodyPr>
          <a:lstStyle/>
          <a:p>
            <a:r>
              <a:rPr lang="de-CH" dirty="0">
                <a:latin typeface="Nunito" pitchFamily="2" charset="0"/>
              </a:rPr>
              <a:t>Julian Gröbner</a:t>
            </a:r>
            <a:r>
              <a:rPr lang="en-CH" baseline="30000" dirty="0">
                <a:latin typeface="Nunito" pitchFamily="2" charset="0"/>
              </a:rPr>
              <a:t>1</a:t>
            </a:r>
            <a:r>
              <a:rPr lang="en-CH" dirty="0">
                <a:latin typeface="Nunito" pitchFamily="2" charset="0"/>
              </a:rPr>
              <a:t>, Gregor Hülsen</a:t>
            </a:r>
            <a:r>
              <a:rPr lang="en-CH" baseline="30000" dirty="0">
                <a:latin typeface="Nunito" pitchFamily="2" charset="0"/>
              </a:rPr>
              <a:t>1</a:t>
            </a:r>
            <a:r>
              <a:rPr lang="en-CH" dirty="0">
                <a:latin typeface="Nunito" pitchFamily="2" charset="0"/>
              </a:rPr>
              <a:t>, </a:t>
            </a:r>
            <a:r>
              <a:rPr lang="en-GB" dirty="0" err="1">
                <a:latin typeface="Nunito" pitchFamily="2" charset="0"/>
              </a:rPr>
              <a:t>Saulius</a:t>
            </a:r>
            <a:r>
              <a:rPr lang="en-GB" dirty="0">
                <a:latin typeface="Nunito" pitchFamily="2" charset="0"/>
              </a:rPr>
              <a:t> Nevas</a:t>
            </a:r>
            <a:r>
              <a:rPr lang="en-GB" baseline="30000" dirty="0">
                <a:latin typeface="Nunito" pitchFamily="2" charset="0"/>
              </a:rPr>
              <a:t>2</a:t>
            </a:r>
            <a:r>
              <a:rPr lang="en-GB" dirty="0">
                <a:latin typeface="Nunito" pitchFamily="2" charset="0"/>
              </a:rPr>
              <a:t>, and Peter Sperfeld</a:t>
            </a:r>
            <a:r>
              <a:rPr lang="en-GB" baseline="30000" dirty="0">
                <a:latin typeface="Nunito" pitchFamily="2" charset="0"/>
              </a:rPr>
              <a:t>2</a:t>
            </a:r>
            <a:r>
              <a:rPr lang="en-GB" dirty="0">
                <a:latin typeface="Nunito" pitchFamily="2" charset="0"/>
              </a:rPr>
              <a:t>.</a:t>
            </a:r>
            <a:br>
              <a:rPr lang="en-CH" dirty="0">
                <a:latin typeface="Nunito" pitchFamily="2" charset="0"/>
              </a:rPr>
            </a:br>
            <a:endParaRPr lang="de-CH" baseline="30000" dirty="0">
              <a:latin typeface="Nunito" pitchFamily="2" charset="0"/>
            </a:endParaRPr>
          </a:p>
          <a:p>
            <a:endParaRPr lang="de-CH" dirty="0">
              <a:latin typeface="Nunito" pitchFamily="2" charset="0"/>
            </a:endParaRPr>
          </a:p>
          <a:p>
            <a:pPr>
              <a:spcAft>
                <a:spcPts val="1200"/>
              </a:spcAft>
            </a:pPr>
            <a:r>
              <a:rPr lang="en-CH" sz="1400" baseline="30000" dirty="0">
                <a:latin typeface="Nunito" pitchFamily="2" charset="0"/>
              </a:rPr>
              <a:t>1</a:t>
            </a:r>
            <a:r>
              <a:rPr lang="de-CH" sz="1400" dirty="0">
                <a:latin typeface="Nunito" pitchFamily="2" charset="0"/>
              </a:rPr>
              <a:t>Physikalisch-Meteorologisches Observatorium Davos und World Radiation Center (PMOD/WRC),</a:t>
            </a:r>
            <a:r>
              <a:rPr lang="en-CH" sz="1400" dirty="0">
                <a:latin typeface="Nunito" pitchFamily="2" charset="0"/>
              </a:rPr>
              <a:t> </a:t>
            </a:r>
            <a:r>
              <a:rPr lang="de-CH" sz="1400" dirty="0">
                <a:latin typeface="Nunito" pitchFamily="2" charset="0"/>
              </a:rPr>
              <a:t>Davos Dorf, </a:t>
            </a:r>
            <a:r>
              <a:rPr lang="de-CH" sz="1400" dirty="0" err="1">
                <a:latin typeface="Nunito" pitchFamily="2" charset="0"/>
              </a:rPr>
              <a:t>Switzerland</a:t>
            </a:r>
            <a:endParaRPr lang="en-GB" sz="1400" dirty="0">
              <a:latin typeface="Nunito" pitchFamily="2" charset="0"/>
            </a:endParaRPr>
          </a:p>
          <a:p>
            <a:r>
              <a:rPr lang="en-GB" sz="1400" baseline="30000" dirty="0">
                <a:latin typeface="Nunito" pitchFamily="2" charset="0"/>
              </a:rPr>
              <a:t>2</a:t>
            </a:r>
            <a:r>
              <a:rPr lang="en-GB" sz="1400" dirty="0">
                <a:latin typeface="Nunito" pitchFamily="2" charset="0"/>
              </a:rPr>
              <a:t>Physikalisch-technische </a:t>
            </a:r>
            <a:r>
              <a:rPr lang="en-GB" sz="1400" dirty="0" err="1">
                <a:latin typeface="Nunito" pitchFamily="2" charset="0"/>
              </a:rPr>
              <a:t>Bundesanstalt</a:t>
            </a:r>
            <a:r>
              <a:rPr lang="en-GB" sz="1400" dirty="0">
                <a:latin typeface="Nunito" pitchFamily="2" charset="0"/>
              </a:rPr>
              <a:t> (PTB), Braunschweig, Germany.</a:t>
            </a:r>
          </a:p>
          <a:p>
            <a:endParaRPr lang="en-CH" sz="1400" dirty="0">
              <a:latin typeface="Nunito" pitchFamily="2" charset="0"/>
            </a:endParaRPr>
          </a:p>
        </p:txBody>
      </p:sp>
      <p:pic>
        <p:nvPicPr>
          <p:cNvPr id="3" name="Picture 2" descr="Logo&#10;&#10;Description automatically generated">
            <a:extLst>
              <a:ext uri="{FF2B5EF4-FFF2-40B4-BE49-F238E27FC236}">
                <a16:creationId xmlns:a16="http://schemas.microsoft.com/office/drawing/2014/main" id="{17F21755-D1FF-D9A9-E330-85A137B86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22" y="5458509"/>
            <a:ext cx="2672515" cy="697132"/>
          </a:xfrm>
          <a:prstGeom prst="rect">
            <a:avLst/>
          </a:prstGeom>
        </p:spPr>
      </p:pic>
      <p:sp>
        <p:nvSpPr>
          <p:cNvPr id="4" name="TextBox 3">
            <a:extLst>
              <a:ext uri="{FF2B5EF4-FFF2-40B4-BE49-F238E27FC236}">
                <a16:creationId xmlns:a16="http://schemas.microsoft.com/office/drawing/2014/main" id="{7F7C3658-DC37-2B30-F269-549E4794BECD}"/>
              </a:ext>
            </a:extLst>
          </p:cNvPr>
          <p:cNvSpPr txBox="1"/>
          <p:nvPr/>
        </p:nvSpPr>
        <p:spPr>
          <a:xfrm>
            <a:off x="3298670" y="5509310"/>
            <a:ext cx="7502576" cy="646331"/>
          </a:xfrm>
          <a:prstGeom prst="rect">
            <a:avLst/>
          </a:prstGeom>
          <a:noFill/>
        </p:spPr>
        <p:txBody>
          <a:bodyPr wrap="square" rtlCol="0">
            <a:spAutoFit/>
          </a:bodyPr>
          <a:lstStyle/>
          <a:p>
            <a:r>
              <a:rPr lang="en-GB" sz="1200" b="0" i="0" u="none" strike="noStrike" baseline="0" dirty="0">
                <a:solidFill>
                  <a:srgbClr val="000000"/>
                </a:solidFill>
                <a:latin typeface="Nunito" pitchFamily="2" charset="0"/>
              </a:rPr>
              <a:t>This work has been supported by the European Metrology Program for Innovation and Research (EMPIR) within the joint research project EMPIR 19ENV04 MAPP “Metrology for aerosol optical properties”. The EMPIR is jointly funded by the EMPIR participating countries within EURAMET and the European Union. </a:t>
            </a:r>
            <a:endParaRPr lang="en-CH" sz="1200" dirty="0">
              <a:latin typeface="Nunito" pitchFamily="2" charset="0"/>
            </a:endParaRPr>
          </a:p>
        </p:txBody>
      </p:sp>
    </p:spTree>
    <p:extLst>
      <p:ext uri="{BB962C8B-B14F-4D97-AF65-F5344CB8AC3E}">
        <p14:creationId xmlns:p14="http://schemas.microsoft.com/office/powerpoint/2010/main" val="208405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7B5-3FFB-7869-E109-FD00834B8F21}"/>
              </a:ext>
            </a:extLst>
          </p:cNvPr>
          <p:cNvSpPr>
            <a:spLocks noGrp="1"/>
          </p:cNvSpPr>
          <p:nvPr>
            <p:ph type="title"/>
          </p:nvPr>
        </p:nvSpPr>
        <p:spPr/>
        <p:txBody>
          <a:bodyPr/>
          <a:lstStyle/>
          <a:p>
            <a:r>
              <a:rPr lang="en-GB" dirty="0"/>
              <a:t>Top of Atmosphere solar </a:t>
            </a:r>
            <a:r>
              <a:rPr lang="en-GB" dirty="0" err="1"/>
              <a:t>spectr</a:t>
            </a:r>
            <a:r>
              <a:rPr lang="en-CH" dirty="0"/>
              <a:t>a using Langley plots</a:t>
            </a:r>
          </a:p>
        </p:txBody>
      </p:sp>
      <p:pic>
        <p:nvPicPr>
          <p:cNvPr id="7" name="Picture 6">
            <a:extLst>
              <a:ext uri="{FF2B5EF4-FFF2-40B4-BE49-F238E27FC236}">
                <a16:creationId xmlns:a16="http://schemas.microsoft.com/office/drawing/2014/main" id="{C9330441-73E5-3AF1-5D37-D662CFC92594}"/>
              </a:ext>
            </a:extLst>
          </p:cNvPr>
          <p:cNvPicPr>
            <a:picLocks noChangeAspect="1"/>
          </p:cNvPicPr>
          <p:nvPr/>
        </p:nvPicPr>
        <p:blipFill>
          <a:blip r:embed="rId2"/>
          <a:stretch>
            <a:fillRect/>
          </a:stretch>
        </p:blipFill>
        <p:spPr>
          <a:xfrm>
            <a:off x="849630" y="662940"/>
            <a:ext cx="10492740" cy="5532120"/>
          </a:xfrm>
          <a:prstGeom prst="rect">
            <a:avLst/>
          </a:prstGeom>
        </p:spPr>
      </p:pic>
      <p:sp>
        <p:nvSpPr>
          <p:cNvPr id="8" name="TextBox 7">
            <a:extLst>
              <a:ext uri="{FF2B5EF4-FFF2-40B4-BE49-F238E27FC236}">
                <a16:creationId xmlns:a16="http://schemas.microsoft.com/office/drawing/2014/main" id="{D2BD55A0-078D-392D-003E-4617A5756C07}"/>
              </a:ext>
            </a:extLst>
          </p:cNvPr>
          <p:cNvSpPr txBox="1"/>
          <p:nvPr/>
        </p:nvSpPr>
        <p:spPr>
          <a:xfrm>
            <a:off x="5196936" y="2282268"/>
            <a:ext cx="2207656" cy="307777"/>
          </a:xfrm>
          <a:prstGeom prst="rect">
            <a:avLst/>
          </a:prstGeom>
          <a:noFill/>
        </p:spPr>
        <p:txBody>
          <a:bodyPr wrap="none" rtlCol="0">
            <a:spAutoFit/>
          </a:bodyPr>
          <a:lstStyle/>
          <a:p>
            <a:r>
              <a:rPr lang="en-CH" sz="1400" dirty="0">
                <a:latin typeface="Nunito" pitchFamily="2" charset="0"/>
              </a:rPr>
              <a:t>Water vapour absorption</a:t>
            </a:r>
          </a:p>
        </p:txBody>
      </p:sp>
      <p:cxnSp>
        <p:nvCxnSpPr>
          <p:cNvPr id="9" name="Straight Arrow Connector 8">
            <a:extLst>
              <a:ext uri="{FF2B5EF4-FFF2-40B4-BE49-F238E27FC236}">
                <a16:creationId xmlns:a16="http://schemas.microsoft.com/office/drawing/2014/main" id="{DAF5BDF2-D3D6-1E72-EC43-7C6ED6789B22}"/>
              </a:ext>
            </a:extLst>
          </p:cNvPr>
          <p:cNvCxnSpPr>
            <a:cxnSpLocks/>
          </p:cNvCxnSpPr>
          <p:nvPr/>
        </p:nvCxnSpPr>
        <p:spPr>
          <a:xfrm flipH="1">
            <a:off x="5072706" y="2629434"/>
            <a:ext cx="445243" cy="527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E39C483-9AB2-1892-DB80-68ADA8312DC4}"/>
              </a:ext>
            </a:extLst>
          </p:cNvPr>
          <p:cNvCxnSpPr>
            <a:cxnSpLocks/>
          </p:cNvCxnSpPr>
          <p:nvPr/>
        </p:nvCxnSpPr>
        <p:spPr>
          <a:xfrm flipH="1">
            <a:off x="5873578" y="2641250"/>
            <a:ext cx="292881" cy="787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1AEB2BC-49A1-F101-ED19-03653E86F29D}"/>
              </a:ext>
            </a:extLst>
          </p:cNvPr>
          <p:cNvCxnSpPr>
            <a:cxnSpLocks/>
          </p:cNvCxnSpPr>
          <p:nvPr/>
        </p:nvCxnSpPr>
        <p:spPr>
          <a:xfrm>
            <a:off x="6909004" y="2641250"/>
            <a:ext cx="0" cy="1003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ECD8F2-87FE-1906-3C82-B9DE5A6733B4}"/>
              </a:ext>
            </a:extLst>
          </p:cNvPr>
          <p:cNvSpPr txBox="1"/>
          <p:nvPr/>
        </p:nvSpPr>
        <p:spPr>
          <a:xfrm>
            <a:off x="8461606" y="4670191"/>
            <a:ext cx="3501096" cy="522594"/>
          </a:xfrm>
          <a:prstGeom prst="rect">
            <a:avLst/>
          </a:prstGeom>
          <a:solidFill>
            <a:srgbClr val="FFF2CC"/>
          </a:solidFill>
          <a:ln>
            <a:solidFill>
              <a:schemeClr val="tx1"/>
            </a:solidFill>
          </a:ln>
        </p:spPr>
        <p:txBody>
          <a:bodyPr wrap="square" rtlCol="0">
            <a:spAutoFit/>
          </a:bodyPr>
          <a:lstStyle/>
          <a:p>
            <a:r>
              <a:rPr lang="en-GB" sz="1400" dirty="0">
                <a:latin typeface="Nunito" pitchFamily="2" charset="0"/>
              </a:rPr>
              <a:t>Relative standard error of the retrieved </a:t>
            </a:r>
            <a:r>
              <a:rPr lang="en-GB" sz="1400" dirty="0" err="1">
                <a:latin typeface="Nunito" pitchFamily="2" charset="0"/>
              </a:rPr>
              <a:t>ToA</a:t>
            </a:r>
            <a:r>
              <a:rPr lang="en-GB" sz="1400" dirty="0">
                <a:latin typeface="Nunito" pitchFamily="2" charset="0"/>
              </a:rPr>
              <a:t> solar spectrum ~0.1%</a:t>
            </a:r>
            <a:endParaRPr lang="en-CH" sz="1400" dirty="0">
              <a:latin typeface="Nunito" pitchFamily="2" charset="0"/>
            </a:endParaRPr>
          </a:p>
        </p:txBody>
      </p:sp>
    </p:spTree>
    <p:extLst>
      <p:ext uri="{BB962C8B-B14F-4D97-AF65-F5344CB8AC3E}">
        <p14:creationId xmlns:p14="http://schemas.microsoft.com/office/powerpoint/2010/main" val="262665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3599975-896C-9A31-0882-14F0B88FA8D6}"/>
              </a:ext>
            </a:extLst>
          </p:cNvPr>
          <p:cNvPicPr>
            <a:picLocks noChangeAspect="1"/>
          </p:cNvPicPr>
          <p:nvPr/>
        </p:nvPicPr>
        <p:blipFill>
          <a:blip r:embed="rId2"/>
          <a:stretch>
            <a:fillRect/>
          </a:stretch>
        </p:blipFill>
        <p:spPr>
          <a:xfrm>
            <a:off x="541866" y="1273884"/>
            <a:ext cx="10072315" cy="4626928"/>
          </a:xfrm>
          <a:prstGeom prst="rect">
            <a:avLst/>
          </a:prstGeom>
        </p:spPr>
      </p:pic>
      <p:sp>
        <p:nvSpPr>
          <p:cNvPr id="2" name="Title 1">
            <a:extLst>
              <a:ext uri="{FF2B5EF4-FFF2-40B4-BE49-F238E27FC236}">
                <a16:creationId xmlns:a16="http://schemas.microsoft.com/office/drawing/2014/main" id="{199F07B5-3FFB-7869-E109-FD00834B8F21}"/>
              </a:ext>
            </a:extLst>
          </p:cNvPr>
          <p:cNvSpPr>
            <a:spLocks noGrp="1"/>
          </p:cNvSpPr>
          <p:nvPr>
            <p:ph type="title"/>
          </p:nvPr>
        </p:nvSpPr>
        <p:spPr>
          <a:xfrm>
            <a:off x="609600" y="274637"/>
            <a:ext cx="11102502" cy="842777"/>
          </a:xfrm>
        </p:spPr>
        <p:txBody>
          <a:bodyPr/>
          <a:lstStyle/>
          <a:p>
            <a:r>
              <a:rPr lang="en-GB" dirty="0"/>
              <a:t>Validation of </a:t>
            </a:r>
            <a:r>
              <a:rPr lang="en-CH" dirty="0"/>
              <a:t>TSIS-1 HSRS with ground based solar irradiance measurements</a:t>
            </a:r>
          </a:p>
        </p:txBody>
      </p:sp>
      <p:sp>
        <p:nvSpPr>
          <p:cNvPr id="18" name="TextBox 17">
            <a:extLst>
              <a:ext uri="{FF2B5EF4-FFF2-40B4-BE49-F238E27FC236}">
                <a16:creationId xmlns:a16="http://schemas.microsoft.com/office/drawing/2014/main" id="{CBBAA673-1835-CA04-9BBB-A73516D867F4}"/>
              </a:ext>
            </a:extLst>
          </p:cNvPr>
          <p:cNvSpPr txBox="1"/>
          <p:nvPr/>
        </p:nvSpPr>
        <p:spPr>
          <a:xfrm>
            <a:off x="1541303" y="6057283"/>
            <a:ext cx="8818440" cy="369332"/>
          </a:xfrm>
          <a:prstGeom prst="rect">
            <a:avLst/>
          </a:prstGeom>
          <a:solidFill>
            <a:srgbClr val="FFCC66"/>
          </a:solidFill>
          <a:ln>
            <a:solidFill>
              <a:schemeClr val="tx1"/>
            </a:solidFill>
          </a:ln>
        </p:spPr>
        <p:txBody>
          <a:bodyPr wrap="none" rtlCol="0">
            <a:spAutoFit/>
          </a:bodyPr>
          <a:lstStyle/>
          <a:p>
            <a:pPr marL="285750" indent="-285750">
              <a:buFont typeface="Wingdings" panose="05000000000000000000" pitchFamily="2" charset="2"/>
              <a:buChar char="Ø"/>
            </a:pPr>
            <a:r>
              <a:rPr lang="en-GB" dirty="0">
                <a:latin typeface="Nunito" pitchFamily="2" charset="0"/>
              </a:rPr>
              <a:t>Agreement with TSIS-HSRS: 1% outside of strong atmospheric absorption bands</a:t>
            </a:r>
            <a:endParaRPr lang="en-CH" dirty="0">
              <a:latin typeface="Nunito" pitchFamily="2" charset="0"/>
            </a:endParaRPr>
          </a:p>
        </p:txBody>
      </p:sp>
      <p:sp>
        <p:nvSpPr>
          <p:cNvPr id="6" name="Rectangle 5">
            <a:extLst>
              <a:ext uri="{FF2B5EF4-FFF2-40B4-BE49-F238E27FC236}">
                <a16:creationId xmlns:a16="http://schemas.microsoft.com/office/drawing/2014/main" id="{7D54BD1A-DAF7-9BF4-1930-40F2129FDAF7}"/>
              </a:ext>
            </a:extLst>
          </p:cNvPr>
          <p:cNvSpPr/>
          <p:nvPr/>
        </p:nvSpPr>
        <p:spPr>
          <a:xfrm>
            <a:off x="1854200" y="2890004"/>
            <a:ext cx="7797800" cy="1216550"/>
          </a:xfrm>
          <a:prstGeom prst="rect">
            <a:avLst/>
          </a:prstGeom>
          <a:solidFill>
            <a:schemeClr val="bg1">
              <a:lumMod val="85000"/>
              <a:alpha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48874F62-A962-C78A-31C0-42669D4760F3}"/>
              </a:ext>
            </a:extLst>
          </p:cNvPr>
          <p:cNvSpPr txBox="1"/>
          <p:nvPr/>
        </p:nvSpPr>
        <p:spPr>
          <a:xfrm>
            <a:off x="9839297" y="3367901"/>
            <a:ext cx="1314784" cy="276999"/>
          </a:xfrm>
          <a:prstGeom prst="rect">
            <a:avLst/>
          </a:prstGeom>
          <a:noFill/>
        </p:spPr>
        <p:txBody>
          <a:bodyPr wrap="none" rtlCol="0">
            <a:spAutoFit/>
          </a:bodyPr>
          <a:lstStyle/>
          <a:p>
            <a:r>
              <a:rPr lang="en-CH" sz="1200" dirty="0">
                <a:latin typeface="Nunito" pitchFamily="2" charset="0"/>
              </a:rPr>
              <a:t>U</a:t>
            </a:r>
            <a:r>
              <a:rPr lang="en-CH" sz="1200" baseline="30000" dirty="0">
                <a:latin typeface="Nunito" pitchFamily="2" charset="0"/>
              </a:rPr>
              <a:t>95</a:t>
            </a:r>
            <a:r>
              <a:rPr lang="en-CH" sz="1200" baseline="-25000" dirty="0">
                <a:latin typeface="Nunito" pitchFamily="2" charset="0"/>
              </a:rPr>
              <a:t>QASUME</a:t>
            </a:r>
            <a:r>
              <a:rPr lang="en-CH" sz="1200" dirty="0">
                <a:latin typeface="Nunito" pitchFamily="2" charset="0"/>
              </a:rPr>
              <a:t>=1.6%</a:t>
            </a:r>
          </a:p>
        </p:txBody>
      </p:sp>
      <p:sp>
        <p:nvSpPr>
          <p:cNvPr id="8" name="Right Brace 7">
            <a:extLst>
              <a:ext uri="{FF2B5EF4-FFF2-40B4-BE49-F238E27FC236}">
                <a16:creationId xmlns:a16="http://schemas.microsoft.com/office/drawing/2014/main" id="{827143FD-53F5-C501-F8A0-6EA060BD74FC}"/>
              </a:ext>
            </a:extLst>
          </p:cNvPr>
          <p:cNvSpPr/>
          <p:nvPr/>
        </p:nvSpPr>
        <p:spPr>
          <a:xfrm>
            <a:off x="9720028" y="2890004"/>
            <a:ext cx="119269" cy="12165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171516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7B5-3FFB-7869-E109-FD00834B8F21}"/>
              </a:ext>
            </a:extLst>
          </p:cNvPr>
          <p:cNvSpPr>
            <a:spLocks noGrp="1"/>
          </p:cNvSpPr>
          <p:nvPr>
            <p:ph type="title"/>
          </p:nvPr>
        </p:nvSpPr>
        <p:spPr/>
        <p:txBody>
          <a:bodyPr/>
          <a:lstStyle/>
          <a:p>
            <a:r>
              <a:rPr lang="en-CH" dirty="0"/>
              <a:t>Uncertainties of</a:t>
            </a:r>
            <a:r>
              <a:rPr lang="en-GB" dirty="0"/>
              <a:t> Top of Atmosphere solar </a:t>
            </a:r>
            <a:r>
              <a:rPr lang="en-GB" dirty="0" err="1"/>
              <a:t>spect</a:t>
            </a:r>
            <a:r>
              <a:rPr lang="en-CH" dirty="0" err="1"/>
              <a:t>ra</a:t>
            </a:r>
            <a:r>
              <a:rPr lang="en-CH" dirty="0"/>
              <a:t> QASUME &amp; TSIS-1 HSRS</a:t>
            </a:r>
          </a:p>
        </p:txBody>
      </p:sp>
      <p:pic>
        <p:nvPicPr>
          <p:cNvPr id="13" name="Picture 12">
            <a:extLst>
              <a:ext uri="{FF2B5EF4-FFF2-40B4-BE49-F238E27FC236}">
                <a16:creationId xmlns:a16="http://schemas.microsoft.com/office/drawing/2014/main" id="{2E8E1448-F83B-E952-3E97-78769C41FD65}"/>
              </a:ext>
            </a:extLst>
          </p:cNvPr>
          <p:cNvPicPr>
            <a:picLocks noChangeAspect="1"/>
          </p:cNvPicPr>
          <p:nvPr/>
        </p:nvPicPr>
        <p:blipFill>
          <a:blip r:embed="rId2"/>
          <a:stretch>
            <a:fillRect/>
          </a:stretch>
        </p:blipFill>
        <p:spPr>
          <a:xfrm>
            <a:off x="2955407" y="3286668"/>
            <a:ext cx="8963690" cy="3571332"/>
          </a:xfrm>
          <a:prstGeom prst="rect">
            <a:avLst/>
          </a:prstGeom>
        </p:spPr>
      </p:pic>
      <p:sp>
        <p:nvSpPr>
          <p:cNvPr id="3" name="Arrow: Left 2">
            <a:extLst>
              <a:ext uri="{FF2B5EF4-FFF2-40B4-BE49-F238E27FC236}">
                <a16:creationId xmlns:a16="http://schemas.microsoft.com/office/drawing/2014/main" id="{E6DBE162-6F6C-BDEE-7D57-A2092EF3D6D8}"/>
              </a:ext>
            </a:extLst>
          </p:cNvPr>
          <p:cNvSpPr/>
          <p:nvPr/>
        </p:nvSpPr>
        <p:spPr>
          <a:xfrm rot="19205893">
            <a:off x="4544205" y="3955864"/>
            <a:ext cx="1812219" cy="580645"/>
          </a:xfrm>
          <a:prstGeom prst="leftArrow">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A8E618B5-F74C-763A-3A0F-C2FB9B3DEDB2}"/>
              </a:ext>
            </a:extLst>
          </p:cNvPr>
          <p:cNvSpPr txBox="1"/>
          <p:nvPr/>
        </p:nvSpPr>
        <p:spPr>
          <a:xfrm>
            <a:off x="6239935" y="2449609"/>
            <a:ext cx="5130800" cy="923330"/>
          </a:xfrm>
          <a:prstGeom prst="rect">
            <a:avLst/>
          </a:prstGeom>
          <a:solidFill>
            <a:schemeClr val="accent6">
              <a:lumMod val="20000"/>
              <a:lumOff val="80000"/>
            </a:schemeClr>
          </a:solidFill>
          <a:ln>
            <a:solidFill>
              <a:schemeClr val="tx1"/>
            </a:solidFill>
          </a:ln>
        </p:spPr>
        <p:txBody>
          <a:bodyPr wrap="square" rtlCol="0">
            <a:spAutoFit/>
          </a:bodyPr>
          <a:lstStyle/>
          <a:p>
            <a:r>
              <a:rPr lang="en-GB" dirty="0">
                <a:latin typeface="Nunito" pitchFamily="2" charset="0"/>
              </a:rPr>
              <a:t>At wavelengths shorter than 400 nm, the relative uncertainty of QASUME is 0.8% and therefore lower than the one of TSIS-1 HSRS.</a:t>
            </a:r>
            <a:endParaRPr lang="en-CH" dirty="0">
              <a:latin typeface="Nunito" pitchFamily="2" charset="0"/>
            </a:endParaRPr>
          </a:p>
        </p:txBody>
      </p:sp>
      <p:pic>
        <p:nvPicPr>
          <p:cNvPr id="8" name="Picture 7">
            <a:extLst>
              <a:ext uri="{FF2B5EF4-FFF2-40B4-BE49-F238E27FC236}">
                <a16:creationId xmlns:a16="http://schemas.microsoft.com/office/drawing/2014/main" id="{30457857-3033-2BA1-4AB7-0D57F9EBD559}"/>
              </a:ext>
            </a:extLst>
          </p:cNvPr>
          <p:cNvPicPr>
            <a:picLocks noChangeAspect="1"/>
          </p:cNvPicPr>
          <p:nvPr/>
        </p:nvPicPr>
        <p:blipFill rotWithShape="1">
          <a:blip r:embed="rId3"/>
          <a:srcRect l="5415" r="5361" b="23880"/>
          <a:stretch/>
        </p:blipFill>
        <p:spPr>
          <a:xfrm>
            <a:off x="143667" y="1071903"/>
            <a:ext cx="5240341" cy="2357097"/>
          </a:xfrm>
          <a:prstGeom prst="rect">
            <a:avLst/>
          </a:prstGeom>
        </p:spPr>
      </p:pic>
      <p:sp>
        <p:nvSpPr>
          <p:cNvPr id="11" name="Rectangle 10">
            <a:extLst>
              <a:ext uri="{FF2B5EF4-FFF2-40B4-BE49-F238E27FC236}">
                <a16:creationId xmlns:a16="http://schemas.microsoft.com/office/drawing/2014/main" id="{736FF21C-A682-D9D6-00D8-213025E308D5}"/>
              </a:ext>
            </a:extLst>
          </p:cNvPr>
          <p:cNvSpPr/>
          <p:nvPr/>
        </p:nvSpPr>
        <p:spPr>
          <a:xfrm>
            <a:off x="4127157" y="4514335"/>
            <a:ext cx="474628" cy="766548"/>
          </a:xfrm>
          <a:prstGeom prst="rect">
            <a:avLst/>
          </a:prstGeom>
          <a:solidFill>
            <a:schemeClr val="bg1">
              <a:lumMod val="7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3100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F8EC-437A-03BF-FEBA-ED9D794929F8}"/>
              </a:ext>
            </a:extLst>
          </p:cNvPr>
          <p:cNvSpPr>
            <a:spLocks noGrp="1"/>
          </p:cNvSpPr>
          <p:nvPr>
            <p:ph type="title"/>
          </p:nvPr>
        </p:nvSpPr>
        <p:spPr/>
        <p:txBody>
          <a:bodyPr/>
          <a:lstStyle/>
          <a:p>
            <a:r>
              <a:rPr lang="en-CH" dirty="0"/>
              <a:t>Conclusions</a:t>
            </a:r>
          </a:p>
        </p:txBody>
      </p:sp>
      <p:sp>
        <p:nvSpPr>
          <p:cNvPr id="3" name="Content Placeholder 2">
            <a:extLst>
              <a:ext uri="{FF2B5EF4-FFF2-40B4-BE49-F238E27FC236}">
                <a16:creationId xmlns:a16="http://schemas.microsoft.com/office/drawing/2014/main" id="{8A235F70-CC03-C83B-2AAE-1B6393769844}"/>
              </a:ext>
            </a:extLst>
          </p:cNvPr>
          <p:cNvSpPr>
            <a:spLocks noGrp="1"/>
          </p:cNvSpPr>
          <p:nvPr>
            <p:ph idx="1"/>
          </p:nvPr>
        </p:nvSpPr>
        <p:spPr>
          <a:xfrm>
            <a:off x="711200" y="2031693"/>
            <a:ext cx="10972800" cy="2946706"/>
          </a:xfrm>
        </p:spPr>
        <p:txBody>
          <a:bodyPr>
            <a:normAutofit/>
          </a:bodyPr>
          <a:lstStyle/>
          <a:p>
            <a:pPr>
              <a:buFont typeface="Wingdings" panose="05000000000000000000" pitchFamily="2" charset="2"/>
              <a:buChar char="Ø"/>
            </a:pPr>
            <a:r>
              <a:rPr lang="en-CH" sz="1800" dirty="0"/>
              <a:t>The Top of Atmosphere solar spectrum TSIS-1 HSRS was validated with ground based measurements within 0.8% standard relative uncertainties.</a:t>
            </a:r>
            <a:endParaRPr lang="en-GB" sz="1800" dirty="0"/>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In the range 310 nm to 400 nm the  uncertainty of the TSIS-1 HSRS solar spectrum could be reduced from 1.3% to 0.8%, based on the QASUME measurements.</a:t>
            </a:r>
            <a:endParaRPr lang="en-CH" sz="1800" dirty="0"/>
          </a:p>
          <a:p>
            <a:pPr marL="0" indent="0">
              <a:buNone/>
            </a:pPr>
            <a:endParaRPr lang="en-GB" sz="1800" dirty="0"/>
          </a:p>
          <a:p>
            <a:pPr>
              <a:buFont typeface="Wingdings" panose="05000000000000000000" pitchFamily="2" charset="2"/>
              <a:buChar char="Ø"/>
            </a:pPr>
            <a:r>
              <a:rPr lang="en-GB" sz="1800" dirty="0"/>
              <a:t>Published</a:t>
            </a:r>
            <a:r>
              <a:rPr lang="en-CH" sz="1800" dirty="0"/>
              <a:t> Gröbner et al., AMT, 2023.</a:t>
            </a:r>
            <a:endParaRPr lang="en-GB" sz="1800" dirty="0"/>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35028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921D0A0-0E27-3D36-6B94-7F9CE6B4BCDE}"/>
              </a:ext>
            </a:extLst>
          </p:cNvPr>
          <p:cNvPicPr>
            <a:picLocks noChangeAspect="1"/>
          </p:cNvPicPr>
          <p:nvPr/>
        </p:nvPicPr>
        <p:blipFill>
          <a:blip r:embed="rId2"/>
          <a:stretch>
            <a:fillRect/>
          </a:stretch>
        </p:blipFill>
        <p:spPr>
          <a:xfrm>
            <a:off x="441366" y="3316306"/>
            <a:ext cx="4297009" cy="3190529"/>
          </a:xfrm>
          <a:prstGeom prst="rect">
            <a:avLst/>
          </a:prstGeom>
        </p:spPr>
      </p:pic>
      <p:sp>
        <p:nvSpPr>
          <p:cNvPr id="2" name="Title 1">
            <a:extLst>
              <a:ext uri="{FF2B5EF4-FFF2-40B4-BE49-F238E27FC236}">
                <a16:creationId xmlns:a16="http://schemas.microsoft.com/office/drawing/2014/main" id="{96CDC387-1B6C-FAEA-4F3E-E6AE5D976627}"/>
              </a:ext>
            </a:extLst>
          </p:cNvPr>
          <p:cNvSpPr>
            <a:spLocks noGrp="1"/>
          </p:cNvSpPr>
          <p:nvPr>
            <p:ph type="title"/>
          </p:nvPr>
        </p:nvSpPr>
        <p:spPr>
          <a:xfrm>
            <a:off x="609600" y="274638"/>
            <a:ext cx="10972800" cy="1103312"/>
          </a:xfrm>
        </p:spPr>
        <p:txBody>
          <a:bodyPr/>
          <a:lstStyle/>
          <a:p>
            <a:r>
              <a:rPr lang="en-GB" dirty="0"/>
              <a:t>How to get the </a:t>
            </a:r>
            <a:r>
              <a:rPr lang="en-CH" dirty="0"/>
              <a:t>Top of Atmosphere</a:t>
            </a:r>
            <a:r>
              <a:rPr lang="en-GB" dirty="0"/>
              <a:t> solar spectrum from ground-based</a:t>
            </a:r>
            <a:r>
              <a:rPr lang="en-CH" dirty="0"/>
              <a:t> direct solar irradiance measurements?</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03C88C8C-D72C-25F8-6156-45DB15F88A75}"/>
                  </a:ext>
                </a:extLst>
              </p:cNvPr>
              <p:cNvSpPr txBox="1"/>
              <p:nvPr/>
            </p:nvSpPr>
            <p:spPr bwMode="auto">
              <a:xfrm>
                <a:off x="2965679" y="2099734"/>
                <a:ext cx="1743075" cy="461666"/>
              </a:xfrm>
              <a:prstGeom prst="rect">
                <a:avLst/>
              </a:prstGeom>
              <a:gradFill rotWithShape="1">
                <a:gsLst>
                  <a:gs pos="0">
                    <a:schemeClr val="tx2">
                      <a:lumMod val="40000"/>
                      <a:lumOff val="60000"/>
                    </a:schemeClr>
                  </a:gs>
                  <a:gs pos="100000">
                    <a:schemeClr val="bg1"/>
                  </a:gs>
                </a:gsLst>
                <a:lin ang="5400000" scaled="1"/>
              </a:grad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CH" sz="2000" b="0" i="1" smtClean="0">
                          <a:solidFill>
                            <a:srgbClr val="000000"/>
                          </a:solidFill>
                          <a:latin typeface="Cambria Math" panose="02040503050406030204" pitchFamily="18" charset="0"/>
                        </a:rPr>
                        <m:t>𝐼</m:t>
                      </m:r>
                      <m:r>
                        <a:rPr lang="en-CH" sz="2000" b="0" i="1" smtClean="0">
                          <a:solidFill>
                            <a:srgbClr val="000000"/>
                          </a:solidFill>
                          <a:latin typeface="Cambria Math" panose="02040503050406030204" pitchFamily="18" charset="0"/>
                        </a:rPr>
                        <m:t>(</m:t>
                      </m:r>
                      <m:r>
                        <a:rPr lang="en-CH" sz="2000" b="0" i="1" smtClean="0">
                          <a:solidFill>
                            <a:srgbClr val="000000"/>
                          </a:solidFill>
                          <a:latin typeface="Cambria Math" panose="02040503050406030204" pitchFamily="18" charset="0"/>
                          <a:ea typeface="Cambria Math" panose="02040503050406030204" pitchFamily="18" charset="0"/>
                        </a:rPr>
                        <m:t>𝜆</m:t>
                      </m:r>
                      <m:r>
                        <a:rPr lang="en-CH" sz="2000" b="0" i="1" smtClean="0">
                          <a:solidFill>
                            <a:srgbClr val="000000"/>
                          </a:solidFill>
                          <a:latin typeface="Cambria Math" panose="02040503050406030204" pitchFamily="18" charset="0"/>
                        </a:rPr>
                        <m:t>)</m:t>
                      </m:r>
                      <m:r>
                        <a:rPr lang="en-CH" sz="2000" i="1">
                          <a:solidFill>
                            <a:srgbClr val="000000"/>
                          </a:solidFill>
                          <a:latin typeface="Cambria Math" panose="02040503050406030204" pitchFamily="18" charset="0"/>
                        </a:rPr>
                        <m:t>=</m:t>
                      </m:r>
                      <m:sSub>
                        <m:sSubPr>
                          <m:ctrlPr>
                            <a:rPr lang="en-CH" sz="2000" i="1" smtClean="0">
                              <a:solidFill>
                                <a:srgbClr val="000000"/>
                              </a:solidFill>
                              <a:latin typeface="Cambria Math" panose="02040503050406030204" pitchFamily="18" charset="0"/>
                            </a:rPr>
                          </m:ctrlPr>
                        </m:sSubPr>
                        <m:e>
                          <m:r>
                            <a:rPr lang="en-CH" sz="2000" b="0" i="1" smtClean="0">
                              <a:solidFill>
                                <a:srgbClr val="000000"/>
                              </a:solidFill>
                              <a:latin typeface="Cambria Math" panose="02040503050406030204" pitchFamily="18" charset="0"/>
                            </a:rPr>
                            <m:t>𝐼</m:t>
                          </m:r>
                        </m:e>
                        <m:sub>
                          <m:r>
                            <a:rPr lang="en-CH" sz="2000" b="0" i="1" smtClean="0">
                              <a:solidFill>
                                <a:srgbClr val="000000"/>
                              </a:solidFill>
                              <a:latin typeface="Cambria Math" panose="02040503050406030204" pitchFamily="18" charset="0"/>
                            </a:rPr>
                            <m:t>0</m:t>
                          </m:r>
                        </m:sub>
                      </m:sSub>
                      <m:r>
                        <a:rPr lang="en-CH" sz="2000" b="0" i="1" smtClean="0">
                          <a:solidFill>
                            <a:srgbClr val="000000"/>
                          </a:solidFill>
                          <a:latin typeface="Cambria Math" panose="02040503050406030204" pitchFamily="18" charset="0"/>
                        </a:rPr>
                        <m:t>(</m:t>
                      </m:r>
                      <m:r>
                        <a:rPr lang="en-CH" sz="2000" b="0" i="1" smtClean="0">
                          <a:solidFill>
                            <a:srgbClr val="000000"/>
                          </a:solidFill>
                          <a:latin typeface="Cambria Math" panose="02040503050406030204" pitchFamily="18" charset="0"/>
                          <a:ea typeface="Cambria Math" panose="02040503050406030204" pitchFamily="18" charset="0"/>
                        </a:rPr>
                        <m:t>𝜆</m:t>
                      </m:r>
                      <m:r>
                        <a:rPr lang="en-CH" sz="2000" b="0" i="1" smtClean="0">
                          <a:solidFill>
                            <a:srgbClr val="000000"/>
                          </a:solidFill>
                          <a:latin typeface="Cambria Math" panose="02040503050406030204" pitchFamily="18" charset="0"/>
                        </a:rPr>
                        <m:t>)</m:t>
                      </m:r>
                      <m:sSup>
                        <m:sSupPr>
                          <m:ctrlPr>
                            <a:rPr lang="en-CH" sz="2000" i="1">
                              <a:solidFill>
                                <a:srgbClr val="000000"/>
                              </a:solidFill>
                              <a:latin typeface="Cambria Math" panose="02040503050406030204" pitchFamily="18" charset="0"/>
                            </a:rPr>
                          </m:ctrlPr>
                        </m:sSupPr>
                        <m:e>
                          <m:r>
                            <a:rPr lang="en-CH" sz="2000" i="1">
                              <a:solidFill>
                                <a:srgbClr val="000000"/>
                              </a:solidFill>
                              <a:latin typeface="Cambria Math" panose="02040503050406030204" pitchFamily="18" charset="0"/>
                            </a:rPr>
                            <m:t>𝑒</m:t>
                          </m:r>
                        </m:e>
                        <m:sup>
                          <m:r>
                            <a:rPr lang="en-CH" sz="2000" i="1">
                              <a:solidFill>
                                <a:srgbClr val="000000"/>
                              </a:solidFill>
                              <a:latin typeface="Cambria Math" panose="02040503050406030204" pitchFamily="18" charset="0"/>
                            </a:rPr>
                            <m:t>−</m:t>
                          </m:r>
                          <m:sSub>
                            <m:sSubPr>
                              <m:ctrlPr>
                                <a:rPr lang="en-CH" sz="2000" i="1">
                                  <a:solidFill>
                                    <a:srgbClr val="000000"/>
                                  </a:solidFill>
                                  <a:latin typeface="Cambria Math" panose="02040503050406030204" pitchFamily="18" charset="0"/>
                                </a:rPr>
                              </m:ctrlPr>
                            </m:sSubPr>
                            <m:e>
                              <m:r>
                                <a:rPr lang="en-CH" sz="2000" i="1">
                                  <a:solidFill>
                                    <a:srgbClr val="000000"/>
                                  </a:solidFill>
                                  <a:latin typeface="Cambria Math" panose="02040503050406030204" pitchFamily="18" charset="0"/>
                                </a:rPr>
                                <m:t>𝜏</m:t>
                              </m:r>
                            </m:e>
                            <m:sub>
                              <m:r>
                                <a:rPr lang="en-CH" sz="2000" i="1">
                                  <a:solidFill>
                                    <a:srgbClr val="000000"/>
                                  </a:solidFill>
                                  <a:latin typeface="Cambria Math" panose="02040503050406030204" pitchFamily="18" charset="0"/>
                                </a:rPr>
                                <m:t>𝜆</m:t>
                              </m:r>
                            </m:sub>
                          </m:sSub>
                          <m:r>
                            <a:rPr lang="en-CH" sz="2000" i="1">
                              <a:solidFill>
                                <a:srgbClr val="000000"/>
                              </a:solidFill>
                              <a:latin typeface="Cambria Math" panose="02040503050406030204" pitchFamily="18" charset="0"/>
                            </a:rPr>
                            <m:t>𝑚</m:t>
                          </m:r>
                        </m:sup>
                      </m:sSup>
                    </m:oMath>
                  </m:oMathPara>
                </a14:m>
                <a:endParaRPr lang="en-CH" sz="2000" dirty="0"/>
              </a:p>
            </p:txBody>
          </p:sp>
        </mc:Choice>
        <mc:Fallback xmlns="">
          <p:sp>
            <p:nvSpPr>
              <p:cNvPr id="4" name="Object 3">
                <a:extLst>
                  <a:ext uri="{FF2B5EF4-FFF2-40B4-BE49-F238E27FC236}">
                    <a16:creationId xmlns:a16="http://schemas.microsoft.com/office/drawing/2014/main" id="{03C88C8C-D72C-25F8-6156-45DB15F88A75}"/>
                  </a:ext>
                </a:extLst>
              </p:cNvPr>
              <p:cNvSpPr txBox="1">
                <a:spLocks noRot="1" noChangeAspect="1" noMove="1" noResize="1" noEditPoints="1" noAdjustHandles="1" noChangeArrowheads="1" noChangeShapeType="1" noTextEdit="1"/>
              </p:cNvSpPr>
              <p:nvPr/>
            </p:nvSpPr>
            <p:spPr bwMode="auto">
              <a:xfrm>
                <a:off x="2965679" y="2099734"/>
                <a:ext cx="1743075" cy="461666"/>
              </a:xfrm>
              <a:prstGeom prst="rect">
                <a:avLst/>
              </a:prstGeom>
              <a:blipFill>
                <a:blip r:embed="rId3"/>
                <a:stretch>
                  <a:fillRect/>
                </a:stretch>
              </a:blipFill>
              <a:ln>
                <a:noFill/>
              </a:ln>
              <a:effectLst/>
            </p:spPr>
            <p:txBody>
              <a:bodyPr/>
              <a:lstStyle/>
              <a:p>
                <a:r>
                  <a:rPr lang="en-CH">
                    <a:noFill/>
                  </a:rPr>
                  <a:t> </a:t>
                </a:r>
              </a:p>
            </p:txBody>
          </p:sp>
        </mc:Fallback>
      </mc:AlternateContent>
      <p:sp>
        <p:nvSpPr>
          <p:cNvPr id="5" name="TextBox 4">
            <a:extLst>
              <a:ext uri="{FF2B5EF4-FFF2-40B4-BE49-F238E27FC236}">
                <a16:creationId xmlns:a16="http://schemas.microsoft.com/office/drawing/2014/main" id="{F7920E2C-D69D-4A47-614B-921F20CD1AF4}"/>
              </a:ext>
            </a:extLst>
          </p:cNvPr>
          <p:cNvSpPr txBox="1"/>
          <p:nvPr/>
        </p:nvSpPr>
        <p:spPr>
          <a:xfrm>
            <a:off x="373025" y="2132856"/>
            <a:ext cx="2531462" cy="369332"/>
          </a:xfrm>
          <a:prstGeom prst="rect">
            <a:avLst/>
          </a:prstGeom>
          <a:noFill/>
        </p:spPr>
        <p:txBody>
          <a:bodyPr wrap="none" rtlCol="0">
            <a:spAutoFit/>
          </a:bodyPr>
          <a:lstStyle/>
          <a:p>
            <a:r>
              <a:rPr lang="de-CH" dirty="0">
                <a:latin typeface="Nunito" pitchFamily="2" charset="0"/>
              </a:rPr>
              <a:t>The Beer-Lambert </a:t>
            </a:r>
            <a:r>
              <a:rPr lang="de-CH" dirty="0" err="1">
                <a:latin typeface="Nunito" pitchFamily="2" charset="0"/>
              </a:rPr>
              <a:t>law</a:t>
            </a:r>
            <a:endParaRPr lang="en-GB" dirty="0">
              <a:latin typeface="Nunito" pitchFamily="2" charset="0"/>
            </a:endParaRPr>
          </a:p>
        </p:txBody>
      </p:sp>
      <p:sp>
        <p:nvSpPr>
          <p:cNvPr id="6" name="TextBox 5">
            <a:extLst>
              <a:ext uri="{FF2B5EF4-FFF2-40B4-BE49-F238E27FC236}">
                <a16:creationId xmlns:a16="http://schemas.microsoft.com/office/drawing/2014/main" id="{3FBA7FC5-40F7-1418-E3DC-4EF4FAE86F8F}"/>
              </a:ext>
            </a:extLst>
          </p:cNvPr>
          <p:cNvSpPr txBox="1"/>
          <p:nvPr/>
        </p:nvSpPr>
        <p:spPr>
          <a:xfrm>
            <a:off x="3491880" y="1412776"/>
            <a:ext cx="2492990" cy="461665"/>
          </a:xfrm>
          <a:prstGeom prst="rect">
            <a:avLst/>
          </a:prstGeom>
          <a:noFill/>
        </p:spPr>
        <p:txBody>
          <a:bodyPr wrap="none" rtlCol="0">
            <a:spAutoFit/>
          </a:bodyPr>
          <a:lstStyle/>
          <a:p>
            <a:r>
              <a:rPr lang="de-CH" sz="2400" dirty="0">
                <a:latin typeface="Nunito" pitchFamily="2" charset="0"/>
              </a:rPr>
              <a:t>The </a:t>
            </a:r>
            <a:r>
              <a:rPr lang="de-CH" sz="2400" dirty="0" err="1">
                <a:latin typeface="Nunito" pitchFamily="2" charset="0"/>
              </a:rPr>
              <a:t>langley</a:t>
            </a:r>
            <a:r>
              <a:rPr lang="de-CH" sz="2400" dirty="0">
                <a:latin typeface="Nunito" pitchFamily="2" charset="0"/>
              </a:rPr>
              <a:t>-plot</a:t>
            </a:r>
            <a:endParaRPr lang="en-GB" sz="2400" dirty="0">
              <a:latin typeface="Nunito" pitchFamily="2" charset="0"/>
            </a:endParaRPr>
          </a:p>
        </p:txBody>
      </p:sp>
      <p:sp>
        <p:nvSpPr>
          <p:cNvPr id="7" name="Right Arrow 6">
            <a:extLst>
              <a:ext uri="{FF2B5EF4-FFF2-40B4-BE49-F238E27FC236}">
                <a16:creationId xmlns:a16="http://schemas.microsoft.com/office/drawing/2014/main" id="{41FCF17E-301E-73DD-EC60-11B94DBE214C}"/>
              </a:ext>
            </a:extLst>
          </p:cNvPr>
          <p:cNvSpPr/>
          <p:nvPr/>
        </p:nvSpPr>
        <p:spPr>
          <a:xfrm>
            <a:off x="2699792" y="1484784"/>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0D96DEB1-A22E-876F-8BC3-083426EDE391}"/>
                  </a:ext>
                </a:extLst>
              </p:cNvPr>
              <p:cNvSpPr txBox="1"/>
              <p:nvPr/>
            </p:nvSpPr>
            <p:spPr bwMode="auto">
              <a:xfrm>
                <a:off x="2965679" y="2754186"/>
                <a:ext cx="2544762" cy="482600"/>
              </a:xfrm>
              <a:prstGeom prst="rect">
                <a:avLst/>
              </a:prstGeom>
              <a:gradFill rotWithShape="1">
                <a:gsLst>
                  <a:gs pos="0">
                    <a:schemeClr val="tx2">
                      <a:lumMod val="40000"/>
                      <a:lumOff val="60000"/>
                    </a:schemeClr>
                  </a:gs>
                  <a:gs pos="100000">
                    <a:schemeClr val="bg1"/>
                  </a:gs>
                </a:gsLst>
                <a:lin ang="5400000" scaled="1"/>
              </a:grad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func>
                        <m:funcPr>
                          <m:ctrlPr>
                            <a:rPr lang="en-CH" sz="2000" i="1" smtClean="0">
                              <a:solidFill>
                                <a:srgbClr val="000000"/>
                              </a:solidFill>
                              <a:latin typeface="Cambria Math" panose="02040503050406030204" pitchFamily="18" charset="0"/>
                            </a:rPr>
                          </m:ctrlPr>
                        </m:funcPr>
                        <m:fName>
                          <m:r>
                            <m:rPr>
                              <m:sty m:val="p"/>
                            </m:rPr>
                            <a:rPr lang="en-CH" sz="2000" i="0">
                              <a:solidFill>
                                <a:srgbClr val="000000"/>
                              </a:solidFill>
                              <a:latin typeface="Cambria Math" panose="02040503050406030204" pitchFamily="18" charset="0"/>
                            </a:rPr>
                            <m:t>log</m:t>
                          </m:r>
                        </m:fName>
                        <m:e>
                          <m:r>
                            <a:rPr lang="en-CH" sz="2000" b="0" i="1" smtClean="0">
                              <a:solidFill>
                                <a:srgbClr val="000000"/>
                              </a:solidFill>
                              <a:latin typeface="Cambria Math" panose="02040503050406030204" pitchFamily="18" charset="0"/>
                            </a:rPr>
                            <m:t>𝐼</m:t>
                          </m:r>
                          <m:r>
                            <a:rPr lang="en-CH" sz="2000" b="0" i="1" smtClean="0">
                              <a:solidFill>
                                <a:srgbClr val="000000"/>
                              </a:solidFill>
                              <a:latin typeface="Cambria Math" panose="02040503050406030204" pitchFamily="18" charset="0"/>
                            </a:rPr>
                            <m:t>(</m:t>
                          </m:r>
                          <m:r>
                            <a:rPr lang="en-CH" sz="2000" b="0" i="1" smtClean="0">
                              <a:solidFill>
                                <a:srgbClr val="000000"/>
                              </a:solidFill>
                              <a:latin typeface="Cambria Math" panose="02040503050406030204" pitchFamily="18" charset="0"/>
                              <a:ea typeface="Cambria Math" panose="02040503050406030204" pitchFamily="18" charset="0"/>
                            </a:rPr>
                            <m:t>𝜆</m:t>
                          </m:r>
                          <m:r>
                            <a:rPr lang="en-CH" sz="2000" b="0" i="1" smtClean="0">
                              <a:solidFill>
                                <a:srgbClr val="000000"/>
                              </a:solidFill>
                              <a:latin typeface="Cambria Math" panose="02040503050406030204" pitchFamily="18" charset="0"/>
                            </a:rPr>
                            <m:t>)</m:t>
                          </m:r>
                        </m:e>
                      </m:func>
                      <m:r>
                        <a:rPr lang="en-CH" sz="2000" i="1">
                          <a:solidFill>
                            <a:srgbClr val="000000"/>
                          </a:solidFill>
                          <a:latin typeface="Cambria Math" panose="02040503050406030204" pitchFamily="18" charset="0"/>
                        </a:rPr>
                        <m:t>=</m:t>
                      </m:r>
                      <m:func>
                        <m:funcPr>
                          <m:ctrlPr>
                            <a:rPr lang="en-CH" sz="2000" i="1">
                              <a:solidFill>
                                <a:srgbClr val="000000"/>
                              </a:solidFill>
                              <a:latin typeface="Cambria Math" panose="02040503050406030204" pitchFamily="18" charset="0"/>
                            </a:rPr>
                          </m:ctrlPr>
                        </m:funcPr>
                        <m:fName>
                          <m:r>
                            <m:rPr>
                              <m:sty m:val="p"/>
                            </m:rPr>
                            <a:rPr lang="en-CH" sz="2000" i="0">
                              <a:solidFill>
                                <a:srgbClr val="000000"/>
                              </a:solidFill>
                              <a:latin typeface="Cambria Math" panose="02040503050406030204" pitchFamily="18" charset="0"/>
                            </a:rPr>
                            <m:t>log</m:t>
                          </m:r>
                        </m:fName>
                        <m:e>
                          <m:sSub>
                            <m:sSubPr>
                              <m:ctrlPr>
                                <a:rPr lang="en-CH" sz="2000" i="1" smtClean="0">
                                  <a:solidFill>
                                    <a:srgbClr val="000000"/>
                                  </a:solidFill>
                                  <a:latin typeface="Cambria Math" panose="02040503050406030204" pitchFamily="18" charset="0"/>
                                </a:rPr>
                              </m:ctrlPr>
                            </m:sSubPr>
                            <m:e>
                              <m:r>
                                <a:rPr lang="en-CH" sz="2000" b="0" i="1" smtClean="0">
                                  <a:solidFill>
                                    <a:srgbClr val="000000"/>
                                  </a:solidFill>
                                  <a:latin typeface="Cambria Math" panose="02040503050406030204" pitchFamily="18" charset="0"/>
                                </a:rPr>
                                <m:t>𝐼</m:t>
                              </m:r>
                            </m:e>
                            <m:sub>
                              <m:r>
                                <a:rPr lang="en-CH" sz="2000" b="0" i="1" smtClean="0">
                                  <a:solidFill>
                                    <a:srgbClr val="000000"/>
                                  </a:solidFill>
                                  <a:latin typeface="Cambria Math" panose="02040503050406030204" pitchFamily="18" charset="0"/>
                                </a:rPr>
                                <m:t>0</m:t>
                              </m:r>
                            </m:sub>
                          </m:sSub>
                          <m:r>
                            <a:rPr lang="en-CH" sz="2000" b="0" i="1" smtClean="0">
                              <a:solidFill>
                                <a:srgbClr val="000000"/>
                              </a:solidFill>
                              <a:latin typeface="Cambria Math" panose="02040503050406030204" pitchFamily="18" charset="0"/>
                            </a:rPr>
                            <m:t>(</m:t>
                          </m:r>
                          <m:r>
                            <a:rPr lang="en-CH" sz="2000" b="0" i="1" smtClean="0">
                              <a:solidFill>
                                <a:srgbClr val="000000"/>
                              </a:solidFill>
                              <a:latin typeface="Cambria Math" panose="02040503050406030204" pitchFamily="18" charset="0"/>
                              <a:ea typeface="Cambria Math" panose="02040503050406030204" pitchFamily="18" charset="0"/>
                            </a:rPr>
                            <m:t>𝜆</m:t>
                          </m:r>
                          <m:r>
                            <a:rPr lang="en-CH" sz="2000" b="0" i="1" smtClean="0">
                              <a:solidFill>
                                <a:srgbClr val="000000"/>
                              </a:solidFill>
                              <a:latin typeface="Cambria Math" panose="02040503050406030204" pitchFamily="18" charset="0"/>
                            </a:rPr>
                            <m:t>)</m:t>
                          </m:r>
                        </m:e>
                      </m:func>
                      <m:r>
                        <a:rPr lang="en-CH" sz="2000" i="1">
                          <a:solidFill>
                            <a:srgbClr val="000000"/>
                          </a:solidFill>
                          <a:latin typeface="Cambria Math" panose="02040503050406030204" pitchFamily="18" charset="0"/>
                        </a:rPr>
                        <m:t>−</m:t>
                      </m:r>
                      <m:sSub>
                        <m:sSubPr>
                          <m:ctrlPr>
                            <a:rPr lang="en-CH" sz="2000" i="1">
                              <a:solidFill>
                                <a:srgbClr val="000000"/>
                              </a:solidFill>
                              <a:latin typeface="Cambria Math" panose="02040503050406030204" pitchFamily="18" charset="0"/>
                            </a:rPr>
                          </m:ctrlPr>
                        </m:sSubPr>
                        <m:e>
                          <m:r>
                            <a:rPr lang="en-CH" sz="2000" i="1">
                              <a:solidFill>
                                <a:srgbClr val="000000"/>
                              </a:solidFill>
                              <a:latin typeface="Cambria Math" panose="02040503050406030204" pitchFamily="18" charset="0"/>
                            </a:rPr>
                            <m:t>𝜏</m:t>
                          </m:r>
                        </m:e>
                        <m:sub>
                          <m:r>
                            <a:rPr lang="en-CH" sz="2000" i="1">
                              <a:solidFill>
                                <a:srgbClr val="000000"/>
                              </a:solidFill>
                              <a:latin typeface="Cambria Math" panose="02040503050406030204" pitchFamily="18" charset="0"/>
                            </a:rPr>
                            <m:t>𝜆</m:t>
                          </m:r>
                        </m:sub>
                      </m:sSub>
                      <m:r>
                        <a:rPr lang="en-CH" sz="2000" i="1">
                          <a:solidFill>
                            <a:srgbClr val="000000"/>
                          </a:solidFill>
                          <a:latin typeface="Cambria Math" panose="02040503050406030204" pitchFamily="18" charset="0"/>
                        </a:rPr>
                        <m:t>𝑚</m:t>
                      </m:r>
                    </m:oMath>
                  </m:oMathPara>
                </a14:m>
                <a:endParaRPr lang="en-CH" sz="2000" dirty="0"/>
              </a:p>
            </p:txBody>
          </p:sp>
        </mc:Choice>
        <mc:Fallback xmlns="">
          <p:sp>
            <p:nvSpPr>
              <p:cNvPr id="8" name="Object 7">
                <a:extLst>
                  <a:ext uri="{FF2B5EF4-FFF2-40B4-BE49-F238E27FC236}">
                    <a16:creationId xmlns:a16="http://schemas.microsoft.com/office/drawing/2014/main" id="{0D96DEB1-A22E-876F-8BC3-083426EDE391}"/>
                  </a:ext>
                </a:extLst>
              </p:cNvPr>
              <p:cNvSpPr txBox="1">
                <a:spLocks noRot="1" noChangeAspect="1" noMove="1" noResize="1" noEditPoints="1" noAdjustHandles="1" noChangeArrowheads="1" noChangeShapeType="1" noTextEdit="1"/>
              </p:cNvSpPr>
              <p:nvPr/>
            </p:nvSpPr>
            <p:spPr bwMode="auto">
              <a:xfrm>
                <a:off x="2965679" y="2754186"/>
                <a:ext cx="2544762" cy="482600"/>
              </a:xfrm>
              <a:prstGeom prst="rect">
                <a:avLst/>
              </a:prstGeom>
              <a:blipFill>
                <a:blip r:embed="rId4"/>
                <a:stretch>
                  <a:fillRect/>
                </a:stretch>
              </a:blipFill>
              <a:ln>
                <a:noFill/>
              </a:ln>
              <a:effectLst/>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Object 28">
                <a:extLst>
                  <a:ext uri="{FF2B5EF4-FFF2-40B4-BE49-F238E27FC236}">
                    <a16:creationId xmlns:a16="http://schemas.microsoft.com/office/drawing/2014/main" id="{3782969C-11C6-ABDF-F1A4-B1FEDB488CD6}"/>
                  </a:ext>
                </a:extLst>
              </p:cNvPr>
              <p:cNvSpPr txBox="1"/>
              <p:nvPr/>
            </p:nvSpPr>
            <p:spPr bwMode="auto">
              <a:xfrm>
                <a:off x="1952122" y="3494013"/>
                <a:ext cx="1296987" cy="406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CH" i="1">
                          <a:solidFill>
                            <a:srgbClr val="000000"/>
                          </a:solidFill>
                          <a:latin typeface="Cambria Math" panose="02040503050406030204" pitchFamily="18" charset="0"/>
                        </a:rPr>
                        <m:t>𝑦</m:t>
                      </m:r>
                      <m:r>
                        <a:rPr lang="en-CH" i="1">
                          <a:solidFill>
                            <a:srgbClr val="000000"/>
                          </a:solidFill>
                          <a:latin typeface="Cambria Math" panose="02040503050406030204" pitchFamily="18" charset="0"/>
                        </a:rPr>
                        <m:t>=</m:t>
                      </m:r>
                      <m:r>
                        <a:rPr lang="en-CH" i="1">
                          <a:solidFill>
                            <a:srgbClr val="000000"/>
                          </a:solidFill>
                          <a:latin typeface="Cambria Math" panose="02040503050406030204" pitchFamily="18" charset="0"/>
                        </a:rPr>
                        <m:t>𝑎</m:t>
                      </m:r>
                      <m:r>
                        <a:rPr lang="en-CH" i="1">
                          <a:solidFill>
                            <a:srgbClr val="000000"/>
                          </a:solidFill>
                          <a:latin typeface="Cambria Math" panose="02040503050406030204" pitchFamily="18" charset="0"/>
                        </a:rPr>
                        <m:t>−</m:t>
                      </m:r>
                      <m:r>
                        <a:rPr lang="en-CH" i="1">
                          <a:solidFill>
                            <a:srgbClr val="000000"/>
                          </a:solidFill>
                          <a:latin typeface="Cambria Math" panose="02040503050406030204" pitchFamily="18" charset="0"/>
                        </a:rPr>
                        <m:t>𝑏𝑥</m:t>
                      </m:r>
                    </m:oMath>
                  </m:oMathPara>
                </a14:m>
                <a:endParaRPr lang="en-CH" dirty="0"/>
              </a:p>
            </p:txBody>
          </p:sp>
        </mc:Choice>
        <mc:Fallback xmlns="">
          <p:sp>
            <p:nvSpPr>
              <p:cNvPr id="29" name="Object 28">
                <a:extLst>
                  <a:ext uri="{FF2B5EF4-FFF2-40B4-BE49-F238E27FC236}">
                    <a16:creationId xmlns:a16="http://schemas.microsoft.com/office/drawing/2014/main" id="{3782969C-11C6-ABDF-F1A4-B1FEDB488CD6}"/>
                  </a:ext>
                </a:extLst>
              </p:cNvPr>
              <p:cNvSpPr txBox="1">
                <a:spLocks noRot="1" noChangeAspect="1" noMove="1" noResize="1" noEditPoints="1" noAdjustHandles="1" noChangeArrowheads="1" noChangeShapeType="1" noTextEdit="1"/>
              </p:cNvSpPr>
              <p:nvPr/>
            </p:nvSpPr>
            <p:spPr bwMode="auto">
              <a:xfrm>
                <a:off x="1952122" y="3494013"/>
                <a:ext cx="1296987" cy="406400"/>
              </a:xfrm>
              <a:prstGeom prst="rect">
                <a:avLst/>
              </a:prstGeom>
              <a:blipFill>
                <a:blip r:embed="rId5"/>
                <a:stretch>
                  <a:fillRect/>
                </a:stretch>
              </a:blipFill>
              <a:ln>
                <a:noFill/>
              </a:ln>
              <a:effectLst/>
            </p:spPr>
            <p:txBody>
              <a:bodyPr/>
              <a:lstStyle/>
              <a:p>
                <a:r>
                  <a:rPr lang="en-CH">
                    <a:noFill/>
                  </a:rPr>
                  <a:t> </a:t>
                </a:r>
              </a:p>
            </p:txBody>
          </p:sp>
        </mc:Fallback>
      </mc:AlternateContent>
      <p:sp>
        <p:nvSpPr>
          <p:cNvPr id="31" name="TextBox 30">
            <a:extLst>
              <a:ext uri="{FF2B5EF4-FFF2-40B4-BE49-F238E27FC236}">
                <a16:creationId xmlns:a16="http://schemas.microsoft.com/office/drawing/2014/main" id="{8FA2FE06-A5F7-6D78-03A9-900D71ACBD58}"/>
              </a:ext>
            </a:extLst>
          </p:cNvPr>
          <p:cNvSpPr txBox="1"/>
          <p:nvPr/>
        </p:nvSpPr>
        <p:spPr>
          <a:xfrm>
            <a:off x="1149621" y="3225487"/>
            <a:ext cx="4921540" cy="276999"/>
          </a:xfrm>
          <a:prstGeom prst="rect">
            <a:avLst/>
          </a:prstGeom>
          <a:noFill/>
        </p:spPr>
        <p:txBody>
          <a:bodyPr wrap="none" rtlCol="0">
            <a:spAutoFit/>
          </a:bodyPr>
          <a:lstStyle/>
          <a:p>
            <a:r>
              <a:rPr lang="en-US" sz="1200" dirty="0">
                <a:latin typeface="Nunito" pitchFamily="2" charset="0"/>
              </a:rPr>
              <a:t>The optical depth </a:t>
            </a:r>
            <a:r>
              <a:rPr lang="el-GR" sz="1200" dirty="0">
                <a:latin typeface="Nunito" pitchFamily="2" charset="0"/>
                <a:cs typeface="Times New Roman" panose="02020603050405020304" pitchFamily="18" charset="0"/>
              </a:rPr>
              <a:t>τ</a:t>
            </a:r>
            <a:r>
              <a:rPr lang="en-US" sz="1200" dirty="0">
                <a:latin typeface="Nunito" pitchFamily="2" charset="0"/>
              </a:rPr>
              <a:t> is assumed constant during this period (half-day)</a:t>
            </a:r>
          </a:p>
        </p:txBody>
      </p:sp>
      <p:pic>
        <p:nvPicPr>
          <p:cNvPr id="39" name="Picture 38">
            <a:extLst>
              <a:ext uri="{FF2B5EF4-FFF2-40B4-BE49-F238E27FC236}">
                <a16:creationId xmlns:a16="http://schemas.microsoft.com/office/drawing/2014/main" id="{C0DD19F4-D99A-FD54-909E-00F97323D57A}"/>
              </a:ext>
            </a:extLst>
          </p:cNvPr>
          <p:cNvPicPr>
            <a:picLocks noChangeAspect="1"/>
          </p:cNvPicPr>
          <p:nvPr/>
        </p:nvPicPr>
        <p:blipFill>
          <a:blip r:embed="rId6"/>
          <a:stretch>
            <a:fillRect/>
          </a:stretch>
        </p:blipFill>
        <p:spPr>
          <a:xfrm>
            <a:off x="6120840" y="1772816"/>
            <a:ext cx="6009029" cy="2877842"/>
          </a:xfrm>
          <a:prstGeom prst="rect">
            <a:avLst/>
          </a:prstGeom>
        </p:spPr>
      </p:pic>
      <p:sp>
        <p:nvSpPr>
          <p:cNvPr id="30" name="Oval 29">
            <a:extLst>
              <a:ext uri="{FF2B5EF4-FFF2-40B4-BE49-F238E27FC236}">
                <a16:creationId xmlns:a16="http://schemas.microsoft.com/office/drawing/2014/main" id="{20F35994-EBAC-F751-6425-4EF35EFF51DC}"/>
              </a:ext>
            </a:extLst>
          </p:cNvPr>
          <p:cNvSpPr/>
          <p:nvPr/>
        </p:nvSpPr>
        <p:spPr>
          <a:xfrm>
            <a:off x="789271" y="3574473"/>
            <a:ext cx="465513" cy="798022"/>
          </a:xfrm>
          <a:prstGeom prst="ellipse">
            <a:avLst/>
          </a:prstGeom>
          <a:solidFill>
            <a:schemeClr val="accent6">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9A29731D-596A-8739-DEC7-29B197624AAD}"/>
              </a:ext>
            </a:extLst>
          </p:cNvPr>
          <p:cNvSpPr txBox="1"/>
          <p:nvPr/>
        </p:nvSpPr>
        <p:spPr>
          <a:xfrm>
            <a:off x="231771" y="3330247"/>
            <a:ext cx="668773" cy="369332"/>
          </a:xfrm>
          <a:prstGeom prst="rect">
            <a:avLst/>
          </a:prstGeom>
          <a:noFill/>
        </p:spPr>
        <p:txBody>
          <a:bodyPr wrap="none" rtlCol="0">
            <a:spAutoFit/>
          </a:bodyPr>
          <a:lstStyle/>
          <a:p>
            <a:r>
              <a:rPr lang="en-CH" dirty="0">
                <a:latin typeface="Nunito" pitchFamily="2" charset="0"/>
              </a:rPr>
              <a:t>logI</a:t>
            </a:r>
            <a:r>
              <a:rPr lang="en-CH" baseline="-25000" dirty="0">
                <a:latin typeface="Nunito" pitchFamily="2" charset="0"/>
              </a:rPr>
              <a:t>0</a:t>
            </a:r>
          </a:p>
        </p:txBody>
      </p:sp>
      <p:sp>
        <p:nvSpPr>
          <p:cNvPr id="3" name="TextBox 2">
            <a:extLst>
              <a:ext uri="{FF2B5EF4-FFF2-40B4-BE49-F238E27FC236}">
                <a16:creationId xmlns:a16="http://schemas.microsoft.com/office/drawing/2014/main" id="{7D8883E2-3331-C284-08F5-7FEB465A2058}"/>
              </a:ext>
            </a:extLst>
          </p:cNvPr>
          <p:cNvSpPr txBox="1"/>
          <p:nvPr/>
        </p:nvSpPr>
        <p:spPr>
          <a:xfrm>
            <a:off x="7396956" y="1720552"/>
            <a:ext cx="3844322" cy="307777"/>
          </a:xfrm>
          <a:prstGeom prst="rect">
            <a:avLst/>
          </a:prstGeom>
          <a:noFill/>
        </p:spPr>
        <p:txBody>
          <a:bodyPr wrap="none" rtlCol="0">
            <a:spAutoFit/>
          </a:bodyPr>
          <a:lstStyle/>
          <a:p>
            <a:r>
              <a:rPr lang="en-CH" sz="1400" dirty="0">
                <a:latin typeface="Nunito" pitchFamily="2" charset="0"/>
              </a:rPr>
              <a:t>Spectral solar irradiance, 13 September 2022</a:t>
            </a:r>
          </a:p>
        </p:txBody>
      </p:sp>
      <p:sp>
        <p:nvSpPr>
          <p:cNvPr id="10" name="TextBox 9">
            <a:extLst>
              <a:ext uri="{FF2B5EF4-FFF2-40B4-BE49-F238E27FC236}">
                <a16:creationId xmlns:a16="http://schemas.microsoft.com/office/drawing/2014/main" id="{60E232F8-1264-5825-AE1D-BE651A221CB0}"/>
              </a:ext>
            </a:extLst>
          </p:cNvPr>
          <p:cNvSpPr txBox="1"/>
          <p:nvPr/>
        </p:nvSpPr>
        <p:spPr>
          <a:xfrm>
            <a:off x="4779394" y="4912292"/>
            <a:ext cx="6803006" cy="923330"/>
          </a:xfrm>
          <a:prstGeom prst="rect">
            <a:avLst/>
          </a:prstGeom>
          <a:solidFill>
            <a:srgbClr val="FFCC66"/>
          </a:solidFill>
          <a:ln>
            <a:solidFill>
              <a:schemeClr val="tx1"/>
            </a:solidFill>
          </a:ln>
        </p:spPr>
        <p:txBody>
          <a:bodyPr wrap="square" rtlCol="0">
            <a:spAutoFit/>
          </a:bodyPr>
          <a:lstStyle/>
          <a:p>
            <a:pPr marL="285750" indent="-285750">
              <a:buFont typeface="Wingdings" panose="05000000000000000000" pitchFamily="2" charset="2"/>
              <a:buChar char="Ø"/>
            </a:pPr>
            <a:r>
              <a:rPr lang="en-CH" dirty="0">
                <a:latin typeface="Nunito" pitchFamily="2" charset="0"/>
              </a:rPr>
              <a:t>The retrieved I</a:t>
            </a:r>
            <a:r>
              <a:rPr lang="en-CH" baseline="-25000" dirty="0">
                <a:latin typeface="Nunito" pitchFamily="2" charset="0"/>
              </a:rPr>
              <a:t>0</a:t>
            </a:r>
            <a:r>
              <a:rPr lang="en-CH" dirty="0">
                <a:latin typeface="Nunito" pitchFamily="2" charset="0"/>
              </a:rPr>
              <a:t>(</a:t>
            </a:r>
            <a:r>
              <a:rPr lang="en-CH" dirty="0">
                <a:latin typeface="Symbol" panose="05050102010706020507" pitchFamily="18" charset="2"/>
              </a:rPr>
              <a:t>l</a:t>
            </a:r>
            <a:r>
              <a:rPr lang="en-CH" dirty="0">
                <a:latin typeface="Nunito" pitchFamily="2" charset="0"/>
              </a:rPr>
              <a:t>) represent the solar spectrum at the top of the atmosphere and can be compared to space-based measurements from satellite</a:t>
            </a:r>
            <a:r>
              <a:rPr lang="en-GB" dirty="0">
                <a:latin typeface="Nunito" pitchFamily="2" charset="0"/>
              </a:rPr>
              <a:t>s</a:t>
            </a:r>
            <a:r>
              <a:rPr lang="en-CH" dirty="0">
                <a:latin typeface="Nunito" pitchFamily="2" charset="0"/>
              </a:rPr>
              <a:t> (in certain spectral bands).</a:t>
            </a:r>
          </a:p>
        </p:txBody>
      </p:sp>
      <p:sp>
        <p:nvSpPr>
          <p:cNvPr id="11" name="TextBox 10">
            <a:extLst>
              <a:ext uri="{FF2B5EF4-FFF2-40B4-BE49-F238E27FC236}">
                <a16:creationId xmlns:a16="http://schemas.microsoft.com/office/drawing/2014/main" id="{6D5DB575-B75A-ECD6-5515-77B5DF82087B}"/>
              </a:ext>
            </a:extLst>
          </p:cNvPr>
          <p:cNvSpPr txBox="1"/>
          <p:nvPr/>
        </p:nvSpPr>
        <p:spPr>
          <a:xfrm>
            <a:off x="6945464" y="5866423"/>
            <a:ext cx="3990195" cy="461665"/>
          </a:xfrm>
          <a:prstGeom prst="rect">
            <a:avLst/>
          </a:prstGeom>
          <a:noFill/>
        </p:spPr>
        <p:txBody>
          <a:bodyPr wrap="none" rtlCol="0">
            <a:spAutoFit/>
          </a:bodyPr>
          <a:lstStyle/>
          <a:p>
            <a:r>
              <a:rPr lang="en-CH" sz="1200" dirty="0">
                <a:latin typeface="Nunito" pitchFamily="2" charset="0"/>
              </a:rPr>
              <a:t>The QASUMEFTS solar spectrum</a:t>
            </a:r>
            <a:r>
              <a:rPr lang="en-GB" sz="1200" dirty="0">
                <a:latin typeface="Nunito" pitchFamily="2" charset="0"/>
              </a:rPr>
              <a:t> (300 nm to 500 nm)</a:t>
            </a:r>
            <a:r>
              <a:rPr lang="en-CH" sz="1200" dirty="0">
                <a:latin typeface="Nunito" pitchFamily="2" charset="0"/>
              </a:rPr>
              <a:t>: </a:t>
            </a:r>
          </a:p>
          <a:p>
            <a:r>
              <a:rPr lang="en-CH" sz="1200" dirty="0">
                <a:latin typeface="Nunito" pitchFamily="2" charset="0"/>
              </a:rPr>
              <a:t>Gröbner et al., AMT, 2017.</a:t>
            </a:r>
          </a:p>
        </p:txBody>
      </p:sp>
    </p:spTree>
    <p:extLst>
      <p:ext uri="{BB962C8B-B14F-4D97-AF65-F5344CB8AC3E}">
        <p14:creationId xmlns:p14="http://schemas.microsoft.com/office/powerpoint/2010/main" val="364758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B16C-AB2B-E3FC-8A5C-6E683807DDE7}"/>
              </a:ext>
            </a:extLst>
          </p:cNvPr>
          <p:cNvSpPr>
            <a:spLocks noGrp="1"/>
          </p:cNvSpPr>
          <p:nvPr>
            <p:ph type="title"/>
          </p:nvPr>
        </p:nvSpPr>
        <p:spPr/>
        <p:txBody>
          <a:bodyPr/>
          <a:lstStyle/>
          <a:p>
            <a:r>
              <a:rPr lang="en-GB" dirty="0"/>
              <a:t>The QASUMEFTS solar spectrum</a:t>
            </a:r>
            <a:endParaRPr lang="en-CH" dirty="0"/>
          </a:p>
        </p:txBody>
      </p:sp>
      <p:sp>
        <p:nvSpPr>
          <p:cNvPr id="3" name="Content Placeholder 2">
            <a:extLst>
              <a:ext uri="{FF2B5EF4-FFF2-40B4-BE49-F238E27FC236}">
                <a16:creationId xmlns:a16="http://schemas.microsoft.com/office/drawing/2014/main" id="{0A363B23-E050-5DCA-A4AF-1907C95A65B1}"/>
              </a:ext>
            </a:extLst>
          </p:cNvPr>
          <p:cNvSpPr>
            <a:spLocks noGrp="1"/>
          </p:cNvSpPr>
          <p:nvPr>
            <p:ph idx="1"/>
          </p:nvPr>
        </p:nvSpPr>
        <p:spPr>
          <a:xfrm>
            <a:off x="499532" y="1463360"/>
            <a:ext cx="10134601" cy="1608666"/>
          </a:xfrm>
        </p:spPr>
        <p:txBody>
          <a:bodyPr>
            <a:normAutofit/>
          </a:bodyPr>
          <a:lstStyle/>
          <a:p>
            <a:pPr>
              <a:buFont typeface="Wingdings" panose="05000000000000000000" pitchFamily="2" charset="2"/>
              <a:buChar char="Ø"/>
            </a:pPr>
            <a:r>
              <a:rPr lang="en-GB" sz="1800" dirty="0"/>
              <a:t>Derived from ground-based spectral solar measurements at </a:t>
            </a:r>
            <a:r>
              <a:rPr lang="en-GB" sz="1800" dirty="0" err="1"/>
              <a:t>Izana</a:t>
            </a:r>
            <a:r>
              <a:rPr lang="en-GB" sz="1800" dirty="0"/>
              <a:t> in September 2016.</a:t>
            </a:r>
          </a:p>
          <a:p>
            <a:pPr>
              <a:buFont typeface="Wingdings" panose="05000000000000000000" pitchFamily="2" charset="2"/>
              <a:buChar char="Ø"/>
            </a:pPr>
            <a:r>
              <a:rPr lang="en-GB" sz="1800" dirty="0"/>
              <a:t>Using a high resolution FTS and a double-monochromator spectroradiometer.</a:t>
            </a:r>
          </a:p>
          <a:p>
            <a:pPr>
              <a:buFont typeface="Wingdings" panose="05000000000000000000" pitchFamily="2" charset="2"/>
              <a:buChar char="Ø"/>
            </a:pPr>
            <a:r>
              <a:rPr lang="en-GB" sz="1800" dirty="0"/>
              <a:t>Spectral range 300 nm to 500 nm.</a:t>
            </a:r>
          </a:p>
          <a:p>
            <a:pPr>
              <a:buFont typeface="Wingdings" panose="05000000000000000000" pitchFamily="2" charset="2"/>
              <a:buChar char="Ø"/>
            </a:pPr>
            <a:r>
              <a:rPr lang="en-GB" sz="1800" dirty="0"/>
              <a:t>Expanded relative uncertainties of 2%.</a:t>
            </a:r>
          </a:p>
          <a:p>
            <a:pPr>
              <a:buFont typeface="Wingdings" panose="05000000000000000000" pitchFamily="2" charset="2"/>
              <a:buChar char="Ø"/>
            </a:pPr>
            <a:r>
              <a:rPr lang="en-GB" sz="1800" dirty="0"/>
              <a:t>Published Gröbner et al., AMT, 2017.</a:t>
            </a:r>
            <a:endParaRPr lang="en-CH" sz="1800" dirty="0"/>
          </a:p>
        </p:txBody>
      </p:sp>
      <p:pic>
        <p:nvPicPr>
          <p:cNvPr id="12" name="Picture 11">
            <a:extLst>
              <a:ext uri="{FF2B5EF4-FFF2-40B4-BE49-F238E27FC236}">
                <a16:creationId xmlns:a16="http://schemas.microsoft.com/office/drawing/2014/main" id="{0707F726-BD47-AC6A-CA82-8E1EC78FE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60" y="3821392"/>
            <a:ext cx="2567988" cy="2035116"/>
          </a:xfrm>
          <a:prstGeom prst="rect">
            <a:avLst/>
          </a:prstGeom>
        </p:spPr>
      </p:pic>
      <p:sp>
        <p:nvSpPr>
          <p:cNvPr id="13" name="TextBox 12">
            <a:extLst>
              <a:ext uri="{FF2B5EF4-FFF2-40B4-BE49-F238E27FC236}">
                <a16:creationId xmlns:a16="http://schemas.microsoft.com/office/drawing/2014/main" id="{279C6A6B-42AA-EB7E-388F-593C68E50531}"/>
              </a:ext>
            </a:extLst>
          </p:cNvPr>
          <p:cNvSpPr txBox="1"/>
          <p:nvPr/>
        </p:nvSpPr>
        <p:spPr>
          <a:xfrm>
            <a:off x="1098848" y="5168517"/>
            <a:ext cx="1516762" cy="276999"/>
          </a:xfrm>
          <a:prstGeom prst="rect">
            <a:avLst/>
          </a:prstGeom>
          <a:solidFill>
            <a:schemeClr val="bg1"/>
          </a:solidFill>
        </p:spPr>
        <p:txBody>
          <a:bodyPr wrap="none" rtlCol="0">
            <a:spAutoFit/>
          </a:bodyPr>
          <a:lstStyle/>
          <a:p>
            <a:r>
              <a:rPr lang="de-CH" sz="1200" dirty="0"/>
              <a:t>Thuillier et al., 2003</a:t>
            </a:r>
            <a:endParaRPr lang="en-GB" sz="1200" dirty="0"/>
          </a:p>
        </p:txBody>
      </p:sp>
      <p:pic>
        <p:nvPicPr>
          <p:cNvPr id="14" name="Picture 13">
            <a:extLst>
              <a:ext uri="{FF2B5EF4-FFF2-40B4-BE49-F238E27FC236}">
                <a16:creationId xmlns:a16="http://schemas.microsoft.com/office/drawing/2014/main" id="{D0F3FE18-5D23-2E33-C613-522A4FF13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858" y="3821392"/>
            <a:ext cx="2567987" cy="2035116"/>
          </a:xfrm>
          <a:prstGeom prst="rect">
            <a:avLst/>
          </a:prstGeom>
        </p:spPr>
      </p:pic>
      <p:sp>
        <p:nvSpPr>
          <p:cNvPr id="15" name="TextBox 14">
            <a:extLst>
              <a:ext uri="{FF2B5EF4-FFF2-40B4-BE49-F238E27FC236}">
                <a16:creationId xmlns:a16="http://schemas.microsoft.com/office/drawing/2014/main" id="{BA4C45A6-3477-43AC-6358-3BE6FBB77E23}"/>
              </a:ext>
            </a:extLst>
          </p:cNvPr>
          <p:cNvSpPr txBox="1"/>
          <p:nvPr/>
        </p:nvSpPr>
        <p:spPr>
          <a:xfrm>
            <a:off x="3944653" y="5299408"/>
            <a:ext cx="1460656" cy="276999"/>
          </a:xfrm>
          <a:prstGeom prst="rect">
            <a:avLst/>
          </a:prstGeom>
          <a:solidFill>
            <a:schemeClr val="bg1"/>
          </a:solidFill>
        </p:spPr>
        <p:txBody>
          <a:bodyPr wrap="none" rtlCol="0">
            <a:spAutoFit/>
          </a:bodyPr>
          <a:lstStyle/>
          <a:p>
            <a:r>
              <a:rPr lang="de-CH" sz="1200" dirty="0"/>
              <a:t>Harder et al., 2010</a:t>
            </a:r>
            <a:endParaRPr lang="en-GB" sz="1200" dirty="0"/>
          </a:p>
        </p:txBody>
      </p:sp>
      <p:pic>
        <p:nvPicPr>
          <p:cNvPr id="16" name="Picture 15">
            <a:extLst>
              <a:ext uri="{FF2B5EF4-FFF2-40B4-BE49-F238E27FC236}">
                <a16:creationId xmlns:a16="http://schemas.microsoft.com/office/drawing/2014/main" id="{AB8EAEF4-1D57-46C3-AAC8-E7C8EFB65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037" y="3821392"/>
            <a:ext cx="2576102" cy="2041546"/>
          </a:xfrm>
          <a:prstGeom prst="rect">
            <a:avLst/>
          </a:prstGeom>
        </p:spPr>
      </p:pic>
      <p:sp>
        <p:nvSpPr>
          <p:cNvPr id="17" name="TextBox 16">
            <a:extLst>
              <a:ext uri="{FF2B5EF4-FFF2-40B4-BE49-F238E27FC236}">
                <a16:creationId xmlns:a16="http://schemas.microsoft.com/office/drawing/2014/main" id="{72863BC7-D547-A1C3-0777-BF6B8DDFD9E8}"/>
              </a:ext>
            </a:extLst>
          </p:cNvPr>
          <p:cNvSpPr txBox="1"/>
          <p:nvPr/>
        </p:nvSpPr>
        <p:spPr>
          <a:xfrm>
            <a:off x="6764430" y="5227399"/>
            <a:ext cx="1380506" cy="276999"/>
          </a:xfrm>
          <a:prstGeom prst="rect">
            <a:avLst/>
          </a:prstGeom>
          <a:solidFill>
            <a:schemeClr val="bg1"/>
          </a:solidFill>
        </p:spPr>
        <p:txBody>
          <a:bodyPr wrap="none" rtlCol="0">
            <a:spAutoFit/>
          </a:bodyPr>
          <a:lstStyle/>
          <a:p>
            <a:r>
              <a:rPr lang="de-CH" sz="1200" dirty="0"/>
              <a:t>Hilbig et al., 2017</a:t>
            </a:r>
            <a:endParaRPr lang="en-GB" sz="1200" dirty="0"/>
          </a:p>
        </p:txBody>
      </p:sp>
      <p:pic>
        <p:nvPicPr>
          <p:cNvPr id="18" name="Picture 17">
            <a:extLst>
              <a:ext uri="{FF2B5EF4-FFF2-40B4-BE49-F238E27FC236}">
                <a16:creationId xmlns:a16="http://schemas.microsoft.com/office/drawing/2014/main" id="{FDC5DCB7-FF0D-8774-3C5D-D82F7490C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992" y="3818182"/>
            <a:ext cx="2884408" cy="2038326"/>
          </a:xfrm>
          <a:prstGeom prst="rect">
            <a:avLst/>
          </a:prstGeom>
        </p:spPr>
      </p:pic>
      <p:sp>
        <p:nvSpPr>
          <p:cNvPr id="19" name="TextBox 18">
            <a:extLst>
              <a:ext uri="{FF2B5EF4-FFF2-40B4-BE49-F238E27FC236}">
                <a16:creationId xmlns:a16="http://schemas.microsoft.com/office/drawing/2014/main" id="{8ABD52C4-4FE8-2592-8130-75E3455B0E8F}"/>
              </a:ext>
            </a:extLst>
          </p:cNvPr>
          <p:cNvSpPr txBox="1"/>
          <p:nvPr/>
        </p:nvSpPr>
        <p:spPr>
          <a:xfrm>
            <a:off x="9759881" y="5231095"/>
            <a:ext cx="1468672" cy="276999"/>
          </a:xfrm>
          <a:prstGeom prst="rect">
            <a:avLst/>
          </a:prstGeom>
          <a:solidFill>
            <a:schemeClr val="bg1"/>
          </a:solidFill>
        </p:spPr>
        <p:txBody>
          <a:bodyPr wrap="none" rtlCol="0">
            <a:spAutoFit/>
          </a:bodyPr>
          <a:lstStyle/>
          <a:p>
            <a:r>
              <a:rPr lang="de-CH" sz="1200" dirty="0"/>
              <a:t>Meftah et al., 2016</a:t>
            </a:r>
            <a:endParaRPr lang="en-GB" sz="1200" dirty="0"/>
          </a:p>
        </p:txBody>
      </p:sp>
      <p:sp>
        <p:nvSpPr>
          <p:cNvPr id="20" name="TextBox 19">
            <a:extLst>
              <a:ext uri="{FF2B5EF4-FFF2-40B4-BE49-F238E27FC236}">
                <a16:creationId xmlns:a16="http://schemas.microsoft.com/office/drawing/2014/main" id="{5A687B70-6F32-FD55-5EDE-E40360221673}"/>
              </a:ext>
            </a:extLst>
          </p:cNvPr>
          <p:cNvSpPr txBox="1"/>
          <p:nvPr/>
        </p:nvSpPr>
        <p:spPr>
          <a:xfrm>
            <a:off x="9240347" y="4089323"/>
            <a:ext cx="1039067" cy="276999"/>
          </a:xfrm>
          <a:prstGeom prst="rect">
            <a:avLst/>
          </a:prstGeom>
          <a:solidFill>
            <a:schemeClr val="bg1"/>
          </a:solidFill>
        </p:spPr>
        <p:txBody>
          <a:bodyPr wrap="none" rtlCol="0">
            <a:spAutoFit/>
          </a:bodyPr>
          <a:lstStyle/>
          <a:p>
            <a:r>
              <a:rPr lang="en-US" sz="1200" dirty="0"/>
              <a:t>SOLAR_ISS</a:t>
            </a:r>
          </a:p>
        </p:txBody>
      </p:sp>
      <p:sp>
        <p:nvSpPr>
          <p:cNvPr id="21" name="TextBox 20">
            <a:extLst>
              <a:ext uri="{FF2B5EF4-FFF2-40B4-BE49-F238E27FC236}">
                <a16:creationId xmlns:a16="http://schemas.microsoft.com/office/drawing/2014/main" id="{478B6425-180A-9172-FB9A-4D8C24C04E9D}"/>
              </a:ext>
            </a:extLst>
          </p:cNvPr>
          <p:cNvSpPr txBox="1"/>
          <p:nvPr/>
        </p:nvSpPr>
        <p:spPr>
          <a:xfrm flipH="1">
            <a:off x="499532" y="3356625"/>
            <a:ext cx="4385733" cy="369332"/>
          </a:xfrm>
          <a:prstGeom prst="rect">
            <a:avLst/>
          </a:prstGeom>
          <a:noFill/>
        </p:spPr>
        <p:txBody>
          <a:bodyPr wrap="square" rtlCol="0">
            <a:spAutoFit/>
          </a:bodyPr>
          <a:lstStyle/>
          <a:p>
            <a:r>
              <a:rPr lang="en-GB" dirty="0">
                <a:latin typeface="Nunito" pitchFamily="2" charset="0"/>
              </a:rPr>
              <a:t>Comparison to </a:t>
            </a:r>
            <a:r>
              <a:rPr lang="en-GB" dirty="0" err="1">
                <a:latin typeface="Nunito" pitchFamily="2" charset="0"/>
              </a:rPr>
              <a:t>ToA</a:t>
            </a:r>
            <a:r>
              <a:rPr lang="en-GB" dirty="0">
                <a:latin typeface="Nunito" pitchFamily="2" charset="0"/>
              </a:rPr>
              <a:t> solar spectra:</a:t>
            </a:r>
            <a:endParaRPr lang="en-CH" dirty="0">
              <a:latin typeface="Nunito" pitchFamily="2" charset="0"/>
            </a:endParaRPr>
          </a:p>
        </p:txBody>
      </p:sp>
    </p:spTree>
    <p:extLst>
      <p:ext uri="{BB962C8B-B14F-4D97-AF65-F5344CB8AC3E}">
        <p14:creationId xmlns:p14="http://schemas.microsoft.com/office/powerpoint/2010/main" val="218926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CD3F2B-54B5-5EF3-1C36-3AA80E6F5EB5}"/>
              </a:ext>
            </a:extLst>
          </p:cNvPr>
          <p:cNvPicPr>
            <a:picLocks noChangeAspect="1"/>
          </p:cNvPicPr>
          <p:nvPr/>
        </p:nvPicPr>
        <p:blipFill>
          <a:blip r:embed="rId2"/>
          <a:stretch>
            <a:fillRect/>
          </a:stretch>
        </p:blipFill>
        <p:spPr>
          <a:xfrm>
            <a:off x="-185533" y="610560"/>
            <a:ext cx="10285497" cy="5937937"/>
          </a:xfrm>
          <a:prstGeom prst="rect">
            <a:avLst/>
          </a:prstGeom>
        </p:spPr>
      </p:pic>
      <p:sp>
        <p:nvSpPr>
          <p:cNvPr id="2" name="Title 1">
            <a:extLst>
              <a:ext uri="{FF2B5EF4-FFF2-40B4-BE49-F238E27FC236}">
                <a16:creationId xmlns:a16="http://schemas.microsoft.com/office/drawing/2014/main" id="{35B92270-5F67-2FD4-8572-00F17F909B34}"/>
              </a:ext>
            </a:extLst>
          </p:cNvPr>
          <p:cNvSpPr>
            <a:spLocks noGrp="1"/>
          </p:cNvSpPr>
          <p:nvPr>
            <p:ph type="title"/>
          </p:nvPr>
        </p:nvSpPr>
        <p:spPr/>
        <p:txBody>
          <a:bodyPr/>
          <a:lstStyle/>
          <a:p>
            <a:r>
              <a:rPr lang="en-CH" dirty="0"/>
              <a:t>TSIS-1 Hybrid Solar Reference Spectrum (HSRS)</a:t>
            </a:r>
          </a:p>
        </p:txBody>
      </p:sp>
      <p:sp>
        <p:nvSpPr>
          <p:cNvPr id="6" name="TextBox 5">
            <a:extLst>
              <a:ext uri="{FF2B5EF4-FFF2-40B4-BE49-F238E27FC236}">
                <a16:creationId xmlns:a16="http://schemas.microsoft.com/office/drawing/2014/main" id="{11A4B070-90E3-FB0C-72EA-2A5FE74EEB30}"/>
              </a:ext>
            </a:extLst>
          </p:cNvPr>
          <p:cNvSpPr txBox="1"/>
          <p:nvPr/>
        </p:nvSpPr>
        <p:spPr>
          <a:xfrm>
            <a:off x="6892691" y="6126534"/>
            <a:ext cx="3687228" cy="307777"/>
          </a:xfrm>
          <a:prstGeom prst="rect">
            <a:avLst/>
          </a:prstGeom>
          <a:noFill/>
        </p:spPr>
        <p:txBody>
          <a:bodyPr wrap="none" rtlCol="0">
            <a:spAutoFit/>
          </a:bodyPr>
          <a:lstStyle/>
          <a:p>
            <a:r>
              <a:rPr lang="en-CH" sz="1400" dirty="0">
                <a:latin typeface="Nunito" pitchFamily="2" charset="0"/>
              </a:rPr>
              <a:t>Coddington et al., 2021 (V1.0), 2023 (V2.0)</a:t>
            </a:r>
          </a:p>
        </p:txBody>
      </p:sp>
      <p:pic>
        <p:nvPicPr>
          <p:cNvPr id="1026" name="Picture 2" descr="Total and Spectral Solar Irradiance Sensor 1 (on the ISS) | NASA's Earth  Observing System">
            <a:extLst>
              <a:ext uri="{FF2B5EF4-FFF2-40B4-BE49-F238E27FC236}">
                <a16:creationId xmlns:a16="http://schemas.microsoft.com/office/drawing/2014/main" id="{4428CD3F-662D-4C88-9B4B-FA0745938B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79"/>
          <a:stretch/>
        </p:blipFill>
        <p:spPr bwMode="auto">
          <a:xfrm>
            <a:off x="9363231" y="892243"/>
            <a:ext cx="2828769" cy="1556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F90719-C3F9-77E3-5C5C-D8BAA97E0856}"/>
              </a:ext>
            </a:extLst>
          </p:cNvPr>
          <p:cNvSpPr txBox="1"/>
          <p:nvPr/>
        </p:nvSpPr>
        <p:spPr>
          <a:xfrm>
            <a:off x="10507786" y="870383"/>
            <a:ext cx="1612942" cy="307777"/>
          </a:xfrm>
          <a:prstGeom prst="rect">
            <a:avLst/>
          </a:prstGeom>
          <a:noFill/>
        </p:spPr>
        <p:txBody>
          <a:bodyPr wrap="none" rtlCol="0">
            <a:spAutoFit/>
          </a:bodyPr>
          <a:lstStyle/>
          <a:p>
            <a:r>
              <a:rPr lang="en-CH" sz="1400" dirty="0">
                <a:solidFill>
                  <a:schemeClr val="bg1"/>
                </a:solidFill>
                <a:latin typeface="Nunito" pitchFamily="2" charset="0"/>
              </a:rPr>
              <a:t>TSIS-1 on the ISS</a:t>
            </a:r>
          </a:p>
        </p:txBody>
      </p:sp>
      <p:grpSp>
        <p:nvGrpSpPr>
          <p:cNvPr id="14" name="Group 13">
            <a:extLst>
              <a:ext uri="{FF2B5EF4-FFF2-40B4-BE49-F238E27FC236}">
                <a16:creationId xmlns:a16="http://schemas.microsoft.com/office/drawing/2014/main" id="{0E79A937-204A-57B1-3FE8-18C2EC696633}"/>
              </a:ext>
            </a:extLst>
          </p:cNvPr>
          <p:cNvGrpSpPr/>
          <p:nvPr/>
        </p:nvGrpSpPr>
        <p:grpSpPr>
          <a:xfrm>
            <a:off x="3288935" y="1975897"/>
            <a:ext cx="5014369" cy="1714500"/>
            <a:chOff x="3025717" y="1370512"/>
            <a:chExt cx="5014369" cy="1714500"/>
          </a:xfrm>
        </p:grpSpPr>
        <p:pic>
          <p:nvPicPr>
            <p:cNvPr id="11" name="Picture 10">
              <a:extLst>
                <a:ext uri="{FF2B5EF4-FFF2-40B4-BE49-F238E27FC236}">
                  <a16:creationId xmlns:a16="http://schemas.microsoft.com/office/drawing/2014/main" id="{68AB942A-B54B-1B69-088D-900DD58CDEBE}"/>
                </a:ext>
              </a:extLst>
            </p:cNvPr>
            <p:cNvPicPr>
              <a:picLocks noChangeAspect="1"/>
            </p:cNvPicPr>
            <p:nvPr/>
          </p:nvPicPr>
          <p:blipFill rotWithShape="1">
            <a:blip r:embed="rId4"/>
            <a:srcRect l="17146" r="43477"/>
            <a:stretch/>
          </p:blipFill>
          <p:spPr>
            <a:xfrm>
              <a:off x="3025717" y="1370512"/>
              <a:ext cx="3866974" cy="1714500"/>
            </a:xfrm>
            <a:prstGeom prst="rect">
              <a:avLst/>
            </a:prstGeom>
            <a:ln>
              <a:solidFill>
                <a:schemeClr val="dk1">
                  <a:shade val="95000"/>
                  <a:satMod val="105000"/>
                </a:schemeClr>
              </a:solidFill>
            </a:ln>
          </p:spPr>
        </p:pic>
        <p:pic>
          <p:nvPicPr>
            <p:cNvPr id="13" name="Picture 12">
              <a:extLst>
                <a:ext uri="{FF2B5EF4-FFF2-40B4-BE49-F238E27FC236}">
                  <a16:creationId xmlns:a16="http://schemas.microsoft.com/office/drawing/2014/main" id="{5475007B-2712-8BA1-E200-DD34CCF9A9E3}"/>
                </a:ext>
              </a:extLst>
            </p:cNvPr>
            <p:cNvPicPr>
              <a:picLocks noChangeAspect="1"/>
            </p:cNvPicPr>
            <p:nvPr/>
          </p:nvPicPr>
          <p:blipFill rotWithShape="1">
            <a:blip r:embed="rId4"/>
            <a:srcRect l="87099"/>
            <a:stretch/>
          </p:blipFill>
          <p:spPr>
            <a:xfrm>
              <a:off x="6773185" y="1370512"/>
              <a:ext cx="1266901" cy="1714500"/>
            </a:xfrm>
            <a:prstGeom prst="rect">
              <a:avLst/>
            </a:prstGeom>
            <a:ln>
              <a:solidFill>
                <a:schemeClr val="dk1">
                  <a:shade val="95000"/>
                  <a:satMod val="105000"/>
                </a:schemeClr>
              </a:solidFill>
            </a:ln>
          </p:spPr>
        </p:pic>
      </p:grpSp>
      <p:sp>
        <p:nvSpPr>
          <p:cNvPr id="8" name="Rectangle 7">
            <a:extLst>
              <a:ext uri="{FF2B5EF4-FFF2-40B4-BE49-F238E27FC236}">
                <a16:creationId xmlns:a16="http://schemas.microsoft.com/office/drawing/2014/main" id="{5B85180E-F49F-428A-BFEC-72BA297BB10D}"/>
              </a:ext>
            </a:extLst>
          </p:cNvPr>
          <p:cNvSpPr/>
          <p:nvPr/>
        </p:nvSpPr>
        <p:spPr>
          <a:xfrm>
            <a:off x="6553200" y="3841653"/>
            <a:ext cx="4652590" cy="1714500"/>
          </a:xfrm>
          <a:prstGeom prst="rect">
            <a:avLst/>
          </a:prstGeom>
          <a:solidFill>
            <a:schemeClr val="accent6">
              <a:lumMod val="40000"/>
              <a:lumOff val="60000"/>
              <a:alpha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E47423DB-92D7-D6AE-38FF-79ECD7503238}"/>
              </a:ext>
            </a:extLst>
          </p:cNvPr>
          <p:cNvSpPr txBox="1"/>
          <p:nvPr/>
        </p:nvSpPr>
        <p:spPr>
          <a:xfrm>
            <a:off x="6757136" y="3878791"/>
            <a:ext cx="4448654" cy="307777"/>
          </a:xfrm>
          <a:prstGeom prst="rect">
            <a:avLst/>
          </a:prstGeom>
          <a:noFill/>
        </p:spPr>
        <p:txBody>
          <a:bodyPr wrap="none" rtlCol="0">
            <a:spAutoFit/>
          </a:bodyPr>
          <a:lstStyle/>
          <a:p>
            <a:pPr marL="285750" indent="-285750">
              <a:buFont typeface="Wingdings" panose="05000000000000000000" pitchFamily="2" charset="2"/>
              <a:buChar char="Ø"/>
            </a:pPr>
            <a:r>
              <a:rPr lang="en-GB" sz="1400" dirty="0">
                <a:latin typeface="Nunito" pitchFamily="2" charset="0"/>
              </a:rPr>
              <a:t>QASUMEFTS was used to produce TSIS-1 HSRS:</a:t>
            </a:r>
            <a:endParaRPr lang="en-CH" sz="1400" dirty="0">
              <a:latin typeface="Nunito" pitchFamily="2" charset="0"/>
            </a:endParaRPr>
          </a:p>
        </p:txBody>
      </p:sp>
      <p:pic>
        <p:nvPicPr>
          <p:cNvPr id="5" name="Picture 4">
            <a:extLst>
              <a:ext uri="{FF2B5EF4-FFF2-40B4-BE49-F238E27FC236}">
                <a16:creationId xmlns:a16="http://schemas.microsoft.com/office/drawing/2014/main" id="{8969FC2D-6816-D712-F891-9FAF83CCDC26}"/>
              </a:ext>
            </a:extLst>
          </p:cNvPr>
          <p:cNvPicPr>
            <a:picLocks noChangeAspect="1"/>
          </p:cNvPicPr>
          <p:nvPr/>
        </p:nvPicPr>
        <p:blipFill>
          <a:blip r:embed="rId5"/>
          <a:stretch>
            <a:fillRect/>
          </a:stretch>
        </p:blipFill>
        <p:spPr>
          <a:xfrm>
            <a:off x="7774132" y="4186568"/>
            <a:ext cx="3067050" cy="1247775"/>
          </a:xfrm>
          <a:prstGeom prst="rect">
            <a:avLst/>
          </a:prstGeom>
        </p:spPr>
      </p:pic>
    </p:spTree>
    <p:extLst>
      <p:ext uri="{BB962C8B-B14F-4D97-AF65-F5344CB8AC3E}">
        <p14:creationId xmlns:p14="http://schemas.microsoft.com/office/powerpoint/2010/main" val="227053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machine&#10;&#10;Description automatically generated">
            <a:extLst>
              <a:ext uri="{FF2B5EF4-FFF2-40B4-BE49-F238E27FC236}">
                <a16:creationId xmlns:a16="http://schemas.microsoft.com/office/drawing/2014/main" id="{01FD6D14-0699-E5F1-9D70-750CF142E4B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60368" y="847898"/>
            <a:ext cx="6882938" cy="5162203"/>
          </a:xfrm>
        </p:spPr>
      </p:pic>
      <p:grpSp>
        <p:nvGrpSpPr>
          <p:cNvPr id="17" name="Group 16">
            <a:extLst>
              <a:ext uri="{FF2B5EF4-FFF2-40B4-BE49-F238E27FC236}">
                <a16:creationId xmlns:a16="http://schemas.microsoft.com/office/drawing/2014/main" id="{36814B4B-4A11-AC0A-71DC-61ADA058C7A6}"/>
              </a:ext>
            </a:extLst>
          </p:cNvPr>
          <p:cNvGrpSpPr/>
          <p:nvPr/>
        </p:nvGrpSpPr>
        <p:grpSpPr>
          <a:xfrm>
            <a:off x="6078678" y="3807360"/>
            <a:ext cx="1570545" cy="2340389"/>
            <a:chOff x="377354" y="4208955"/>
            <a:chExt cx="1366080" cy="2113480"/>
          </a:xfrm>
        </p:grpSpPr>
        <p:pic>
          <p:nvPicPr>
            <p:cNvPr id="18" name="Picture 17" descr="A picture containing sky&#10;&#10;Description automatically generated">
              <a:extLst>
                <a:ext uri="{FF2B5EF4-FFF2-40B4-BE49-F238E27FC236}">
                  <a16:creationId xmlns:a16="http://schemas.microsoft.com/office/drawing/2014/main" id="{56ECBD39-5DE2-8416-A4EB-8BCAF44CA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01" t="23400" r="16892" b="21812"/>
            <a:stretch/>
          </p:blipFill>
          <p:spPr>
            <a:xfrm rot="5400000">
              <a:off x="-13037" y="4655648"/>
              <a:ext cx="2092784" cy="1240789"/>
            </a:xfrm>
            <a:prstGeom prst="rect">
              <a:avLst/>
            </a:prstGeom>
          </p:spPr>
        </p:pic>
        <p:sp>
          <p:nvSpPr>
            <p:cNvPr id="19" name="TextBox 18">
              <a:extLst>
                <a:ext uri="{FF2B5EF4-FFF2-40B4-BE49-F238E27FC236}">
                  <a16:creationId xmlns:a16="http://schemas.microsoft.com/office/drawing/2014/main" id="{0D06AF74-1566-2525-3228-BE3CDC577C86}"/>
                </a:ext>
              </a:extLst>
            </p:cNvPr>
            <p:cNvSpPr txBox="1"/>
            <p:nvPr/>
          </p:nvSpPr>
          <p:spPr>
            <a:xfrm>
              <a:off x="377354" y="4208955"/>
              <a:ext cx="1366080" cy="276999"/>
            </a:xfrm>
            <a:prstGeom prst="rect">
              <a:avLst/>
            </a:prstGeom>
            <a:noFill/>
          </p:spPr>
          <p:txBody>
            <a:bodyPr wrap="none" rtlCol="0">
              <a:spAutoFit/>
            </a:bodyPr>
            <a:lstStyle/>
            <a:p>
              <a:r>
                <a:rPr lang="en-GB" sz="1200" dirty="0">
                  <a:solidFill>
                    <a:schemeClr val="bg1"/>
                  </a:solidFill>
                  <a:latin typeface="Nunito" pitchFamily="2" charset="0"/>
                </a:rPr>
                <a:t>QASUME (direct)</a:t>
              </a:r>
              <a:endParaRPr lang="en-CH" sz="1200" dirty="0">
                <a:solidFill>
                  <a:schemeClr val="bg1"/>
                </a:solidFill>
                <a:latin typeface="Nunito" pitchFamily="2" charset="0"/>
              </a:endParaRPr>
            </a:p>
          </p:txBody>
        </p:sp>
      </p:grpSp>
      <p:sp>
        <p:nvSpPr>
          <p:cNvPr id="2" name="Title 1">
            <a:extLst>
              <a:ext uri="{FF2B5EF4-FFF2-40B4-BE49-F238E27FC236}">
                <a16:creationId xmlns:a16="http://schemas.microsoft.com/office/drawing/2014/main" id="{7E24E53F-78F9-FCC4-29AE-C9ABD468228B}"/>
              </a:ext>
            </a:extLst>
          </p:cNvPr>
          <p:cNvSpPr>
            <a:spLocks noGrp="1"/>
          </p:cNvSpPr>
          <p:nvPr>
            <p:ph type="title"/>
          </p:nvPr>
        </p:nvSpPr>
        <p:spPr>
          <a:xfrm>
            <a:off x="5394960" y="266897"/>
            <a:ext cx="6608094" cy="1290441"/>
          </a:xfrm>
        </p:spPr>
        <p:txBody>
          <a:bodyPr/>
          <a:lstStyle/>
          <a:p>
            <a:r>
              <a:rPr lang="en-CH" sz="2400" dirty="0"/>
              <a:t>Spectral solar irradiance measurements at the pristine high altitude station Iza</a:t>
            </a:r>
            <a:r>
              <a:rPr lang="de-CH" sz="2400" dirty="0"/>
              <a:t>ñ</a:t>
            </a:r>
            <a:r>
              <a:rPr lang="en-CH" sz="2400" dirty="0"/>
              <a:t>a, Tenerife, Canary Islands, Spain</a:t>
            </a:r>
          </a:p>
        </p:txBody>
      </p:sp>
      <p:sp>
        <p:nvSpPr>
          <p:cNvPr id="27" name="TextBox 26">
            <a:extLst>
              <a:ext uri="{FF2B5EF4-FFF2-40B4-BE49-F238E27FC236}">
                <a16:creationId xmlns:a16="http://schemas.microsoft.com/office/drawing/2014/main" id="{FE7F91E1-5150-0B2D-103D-B8D02F68FC55}"/>
              </a:ext>
            </a:extLst>
          </p:cNvPr>
          <p:cNvSpPr txBox="1"/>
          <p:nvPr/>
        </p:nvSpPr>
        <p:spPr>
          <a:xfrm>
            <a:off x="2282555" y="6147749"/>
            <a:ext cx="2600392" cy="584775"/>
          </a:xfrm>
          <a:prstGeom prst="rect">
            <a:avLst/>
          </a:prstGeom>
          <a:noFill/>
        </p:spPr>
        <p:txBody>
          <a:bodyPr wrap="none" rtlCol="0">
            <a:spAutoFit/>
          </a:bodyPr>
          <a:lstStyle/>
          <a:p>
            <a:pPr marL="285750" indent="-285750">
              <a:buFont typeface="Wingdings" panose="05000000000000000000" pitchFamily="2" charset="2"/>
              <a:buChar char="Ø"/>
            </a:pPr>
            <a:r>
              <a:rPr lang="en-CH" sz="1600" dirty="0">
                <a:solidFill>
                  <a:schemeClr val="bg1"/>
                </a:solidFill>
                <a:latin typeface="Nunito" pitchFamily="2" charset="0"/>
              </a:rPr>
              <a:t>7-22 September 2022</a:t>
            </a:r>
          </a:p>
          <a:p>
            <a:pPr marL="285750" indent="-285750">
              <a:buFont typeface="Wingdings" panose="05000000000000000000" pitchFamily="2" charset="2"/>
              <a:buChar char="Ø"/>
            </a:pPr>
            <a:r>
              <a:rPr lang="en-CH" sz="1600" dirty="0">
                <a:solidFill>
                  <a:schemeClr val="bg1"/>
                </a:solidFill>
                <a:latin typeface="Nunito" pitchFamily="2" charset="0"/>
              </a:rPr>
              <a:t>~14 clear sky half days</a:t>
            </a:r>
          </a:p>
        </p:txBody>
      </p:sp>
      <p:sp>
        <p:nvSpPr>
          <p:cNvPr id="7" name="TextBox 6">
            <a:extLst>
              <a:ext uri="{FF2B5EF4-FFF2-40B4-BE49-F238E27FC236}">
                <a16:creationId xmlns:a16="http://schemas.microsoft.com/office/drawing/2014/main" id="{E958B820-FE53-0625-5AF9-ABFBD88CF8B1}"/>
              </a:ext>
            </a:extLst>
          </p:cNvPr>
          <p:cNvSpPr txBox="1"/>
          <p:nvPr/>
        </p:nvSpPr>
        <p:spPr>
          <a:xfrm>
            <a:off x="5694219" y="1986742"/>
            <a:ext cx="6192982" cy="1477328"/>
          </a:xfrm>
          <a:prstGeom prst="rect">
            <a:avLst/>
          </a:prstGeom>
          <a:noFill/>
        </p:spPr>
        <p:txBody>
          <a:bodyPr wrap="square" rtlCol="0">
            <a:spAutoFit/>
          </a:bodyPr>
          <a:lstStyle/>
          <a:p>
            <a:r>
              <a:rPr lang="en-CH" sz="1600" dirty="0">
                <a:latin typeface="Nunito" pitchFamily="2" charset="0"/>
              </a:rPr>
              <a:t>Campaign objectives:</a:t>
            </a:r>
          </a:p>
          <a:p>
            <a:pPr marL="342900" indent="-342900">
              <a:spcAft>
                <a:spcPts val="1200"/>
              </a:spcAft>
              <a:buFont typeface="Wingdings" panose="05000000000000000000" pitchFamily="2" charset="2"/>
              <a:buChar char="Ø"/>
            </a:pPr>
            <a:r>
              <a:rPr lang="en-CH" sz="1600" dirty="0">
                <a:latin typeface="Nunito" pitchFamily="2" charset="0"/>
              </a:rPr>
              <a:t>Retrieve Top-of-Atmosphere solar spectra from SI-traceable solar irradiance measurements in the range </a:t>
            </a:r>
            <a:br>
              <a:rPr lang="en-CH" sz="1600" dirty="0">
                <a:latin typeface="Nunito" pitchFamily="2" charset="0"/>
              </a:rPr>
            </a:br>
            <a:r>
              <a:rPr lang="en-CH" sz="1600" dirty="0">
                <a:latin typeface="Nunito" pitchFamily="2" charset="0"/>
              </a:rPr>
              <a:t>300 nm to 1700 nm.</a:t>
            </a:r>
          </a:p>
          <a:p>
            <a:pPr marL="342900" indent="-342900">
              <a:spcAft>
                <a:spcPts val="1200"/>
              </a:spcAft>
              <a:buFont typeface="Wingdings" panose="05000000000000000000" pitchFamily="2" charset="2"/>
              <a:buChar char="Ø"/>
            </a:pPr>
            <a:r>
              <a:rPr lang="en-CH" sz="1600" dirty="0">
                <a:latin typeface="Nunito" pitchFamily="2" charset="0"/>
              </a:rPr>
              <a:t>Validate the space-based solar spectrum TSIS-1 HSRS.</a:t>
            </a:r>
          </a:p>
        </p:txBody>
      </p:sp>
      <p:pic>
        <p:nvPicPr>
          <p:cNvPr id="4" name="Picture 3" descr="A room with a desk and computer equipment&#10;&#10;Description automatically generated">
            <a:extLst>
              <a:ext uri="{FF2B5EF4-FFF2-40B4-BE49-F238E27FC236}">
                <a16:creationId xmlns:a16="http://schemas.microsoft.com/office/drawing/2014/main" id="{66E450D7-656B-B257-0581-2DBE3EB3F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480" y="3807360"/>
            <a:ext cx="3120519" cy="2340389"/>
          </a:xfrm>
          <a:prstGeom prst="rect">
            <a:avLst/>
          </a:prstGeom>
        </p:spPr>
      </p:pic>
    </p:spTree>
    <p:extLst>
      <p:ext uri="{BB962C8B-B14F-4D97-AF65-F5344CB8AC3E}">
        <p14:creationId xmlns:p14="http://schemas.microsoft.com/office/powerpoint/2010/main" val="239640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0EFB-25D4-6481-D260-0F27C72FAAA2}"/>
              </a:ext>
            </a:extLst>
          </p:cNvPr>
          <p:cNvSpPr>
            <a:spLocks noGrp="1"/>
          </p:cNvSpPr>
          <p:nvPr>
            <p:ph type="title"/>
          </p:nvPr>
        </p:nvSpPr>
        <p:spPr/>
        <p:txBody>
          <a:bodyPr/>
          <a:lstStyle/>
          <a:p>
            <a:r>
              <a:rPr lang="en-CH" dirty="0"/>
              <a:t>Spectral irradiance measurements are traceable to the primary spectral irradiance standard of PTB</a:t>
            </a:r>
          </a:p>
        </p:txBody>
      </p:sp>
      <p:grpSp>
        <p:nvGrpSpPr>
          <p:cNvPr id="15" name="Group 14">
            <a:extLst>
              <a:ext uri="{FF2B5EF4-FFF2-40B4-BE49-F238E27FC236}">
                <a16:creationId xmlns:a16="http://schemas.microsoft.com/office/drawing/2014/main" id="{007AC157-6286-E26E-DF6D-5722CBAE04D4}"/>
              </a:ext>
            </a:extLst>
          </p:cNvPr>
          <p:cNvGrpSpPr/>
          <p:nvPr/>
        </p:nvGrpSpPr>
        <p:grpSpPr>
          <a:xfrm>
            <a:off x="8957168" y="3167390"/>
            <a:ext cx="2078295" cy="3195529"/>
            <a:chOff x="10913787" y="6367828"/>
            <a:chExt cx="2078295" cy="3195529"/>
          </a:xfrm>
        </p:grpSpPr>
        <p:pic>
          <p:nvPicPr>
            <p:cNvPr id="16" name="Picture 15">
              <a:extLst>
                <a:ext uri="{FF2B5EF4-FFF2-40B4-BE49-F238E27FC236}">
                  <a16:creationId xmlns:a16="http://schemas.microsoft.com/office/drawing/2014/main" id="{2B99E0A5-F8B3-07C6-0122-C9FC7F457203}"/>
                </a:ext>
              </a:extLst>
            </p:cNvPr>
            <p:cNvPicPr>
              <a:picLocks noChangeAspect="1"/>
            </p:cNvPicPr>
            <p:nvPr/>
          </p:nvPicPr>
          <p:blipFill>
            <a:blip r:embed="rId2"/>
            <a:stretch>
              <a:fillRect/>
            </a:stretch>
          </p:blipFill>
          <p:spPr>
            <a:xfrm>
              <a:off x="10979472" y="6845338"/>
              <a:ext cx="2012610" cy="2718019"/>
            </a:xfrm>
            <a:prstGeom prst="rect">
              <a:avLst/>
            </a:prstGeom>
          </p:spPr>
        </p:pic>
        <p:sp>
          <p:nvSpPr>
            <p:cNvPr id="17" name="TextBox 16">
              <a:extLst>
                <a:ext uri="{FF2B5EF4-FFF2-40B4-BE49-F238E27FC236}">
                  <a16:creationId xmlns:a16="http://schemas.microsoft.com/office/drawing/2014/main" id="{373A5252-AF58-0351-286C-DF5BF97CE109}"/>
                </a:ext>
              </a:extLst>
            </p:cNvPr>
            <p:cNvSpPr txBox="1"/>
            <p:nvPr/>
          </p:nvSpPr>
          <p:spPr>
            <a:xfrm>
              <a:off x="10913787" y="6367828"/>
              <a:ext cx="2000869" cy="523220"/>
            </a:xfrm>
            <a:prstGeom prst="rect">
              <a:avLst/>
            </a:prstGeom>
            <a:noFill/>
          </p:spPr>
          <p:txBody>
            <a:bodyPr wrap="none" rtlCol="0">
              <a:spAutoFit/>
            </a:bodyPr>
            <a:lstStyle/>
            <a:p>
              <a:r>
                <a:rPr lang="en-CH" sz="1400" dirty="0">
                  <a:latin typeface="Nunito" pitchFamily="2" charset="0"/>
                </a:rPr>
                <a:t>Tuneable Laser facility</a:t>
              </a:r>
              <a:br>
                <a:rPr lang="en-CH" sz="1400" dirty="0">
                  <a:latin typeface="Nunito" pitchFamily="2" charset="0"/>
                </a:rPr>
              </a:br>
              <a:r>
                <a:rPr lang="en-CH" sz="1400" dirty="0">
                  <a:latin typeface="Nunito" pitchFamily="2" charset="0"/>
                </a:rPr>
                <a:t>TULIP</a:t>
              </a:r>
            </a:p>
          </p:txBody>
        </p:sp>
      </p:grpSp>
      <p:pic>
        <p:nvPicPr>
          <p:cNvPr id="14" name="Picture 13" descr="A person working on a machine&#10;&#10;Description automatically generated">
            <a:extLst>
              <a:ext uri="{FF2B5EF4-FFF2-40B4-BE49-F238E27FC236}">
                <a16:creationId xmlns:a16="http://schemas.microsoft.com/office/drawing/2014/main" id="{A9CC45B4-FD1E-EBD1-7476-49B7AB6AE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853" y="1898718"/>
            <a:ext cx="1586337" cy="1053612"/>
          </a:xfrm>
          <a:prstGeom prst="rect">
            <a:avLst/>
          </a:prstGeom>
        </p:spPr>
      </p:pic>
      <p:sp>
        <p:nvSpPr>
          <p:cNvPr id="18" name="TextBox 17">
            <a:extLst>
              <a:ext uri="{FF2B5EF4-FFF2-40B4-BE49-F238E27FC236}">
                <a16:creationId xmlns:a16="http://schemas.microsoft.com/office/drawing/2014/main" id="{B32525C8-8BA8-3C69-FD6F-3651C77605ED}"/>
              </a:ext>
            </a:extLst>
          </p:cNvPr>
          <p:cNvSpPr txBox="1"/>
          <p:nvPr/>
        </p:nvSpPr>
        <p:spPr>
          <a:xfrm>
            <a:off x="8997130" y="1420949"/>
            <a:ext cx="2585269" cy="523220"/>
          </a:xfrm>
          <a:prstGeom prst="rect">
            <a:avLst/>
          </a:prstGeom>
          <a:noFill/>
        </p:spPr>
        <p:txBody>
          <a:bodyPr wrap="square" rtlCol="0">
            <a:spAutoFit/>
          </a:bodyPr>
          <a:lstStyle/>
          <a:p>
            <a:r>
              <a:rPr lang="en-CH" sz="1400" dirty="0">
                <a:latin typeface="Nunito" pitchFamily="2" charset="0"/>
              </a:rPr>
              <a:t>High temperature</a:t>
            </a:r>
            <a:r>
              <a:rPr lang="en-GB" sz="1400" dirty="0">
                <a:latin typeface="Nunito" pitchFamily="2" charset="0"/>
              </a:rPr>
              <a:t> </a:t>
            </a:r>
            <a:r>
              <a:rPr lang="en-CH" sz="1400" dirty="0">
                <a:latin typeface="Nunito" pitchFamily="2" charset="0"/>
              </a:rPr>
              <a:t>blackbody</a:t>
            </a:r>
          </a:p>
          <a:p>
            <a:r>
              <a:rPr lang="en-CH" sz="1400" dirty="0">
                <a:latin typeface="Nunito" pitchFamily="2" charset="0"/>
              </a:rPr>
              <a:t>BB3200pg</a:t>
            </a:r>
          </a:p>
        </p:txBody>
      </p:sp>
      <p:pic>
        <p:nvPicPr>
          <p:cNvPr id="23" name="Picture 22">
            <a:extLst>
              <a:ext uri="{FF2B5EF4-FFF2-40B4-BE49-F238E27FC236}">
                <a16:creationId xmlns:a16="http://schemas.microsoft.com/office/drawing/2014/main" id="{8062A088-A041-E6C1-79D3-BB4E7EEC6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110" y="6413593"/>
            <a:ext cx="862569" cy="491664"/>
          </a:xfrm>
          <a:prstGeom prst="rect">
            <a:avLst/>
          </a:prstGeom>
        </p:spPr>
      </p:pic>
      <p:pic>
        <p:nvPicPr>
          <p:cNvPr id="3" name="Picture 2">
            <a:extLst>
              <a:ext uri="{FF2B5EF4-FFF2-40B4-BE49-F238E27FC236}">
                <a16:creationId xmlns:a16="http://schemas.microsoft.com/office/drawing/2014/main" id="{A84EBA25-9305-26B8-FCCC-7C3DBA007696}"/>
              </a:ext>
            </a:extLst>
          </p:cNvPr>
          <p:cNvPicPr>
            <a:picLocks noChangeAspect="1"/>
          </p:cNvPicPr>
          <p:nvPr/>
        </p:nvPicPr>
        <p:blipFill>
          <a:blip r:embed="rId5"/>
          <a:stretch>
            <a:fillRect/>
          </a:stretch>
        </p:blipFill>
        <p:spPr>
          <a:xfrm>
            <a:off x="1582810" y="1113172"/>
            <a:ext cx="6474935" cy="4856201"/>
          </a:xfrm>
          <a:prstGeom prst="rect">
            <a:avLst/>
          </a:prstGeom>
        </p:spPr>
      </p:pic>
      <p:pic>
        <p:nvPicPr>
          <p:cNvPr id="4" name="Picture 3">
            <a:extLst>
              <a:ext uri="{FF2B5EF4-FFF2-40B4-BE49-F238E27FC236}">
                <a16:creationId xmlns:a16="http://schemas.microsoft.com/office/drawing/2014/main" id="{7467B68E-988B-A6F6-A3B5-AD43194BD8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91" t="29669" r="3901" b="25698"/>
          <a:stretch/>
        </p:blipFill>
        <p:spPr>
          <a:xfrm>
            <a:off x="5961103" y="5715389"/>
            <a:ext cx="2150725" cy="774918"/>
          </a:xfrm>
          <a:prstGeom prst="rect">
            <a:avLst/>
          </a:prstGeom>
        </p:spPr>
      </p:pic>
      <p:sp>
        <p:nvSpPr>
          <p:cNvPr id="8" name="TextBox 7">
            <a:extLst>
              <a:ext uri="{FF2B5EF4-FFF2-40B4-BE49-F238E27FC236}">
                <a16:creationId xmlns:a16="http://schemas.microsoft.com/office/drawing/2014/main" id="{E4BF880D-E277-1299-3B9C-D036617A0CD5}"/>
              </a:ext>
            </a:extLst>
          </p:cNvPr>
          <p:cNvSpPr txBox="1"/>
          <p:nvPr/>
        </p:nvSpPr>
        <p:spPr>
          <a:xfrm>
            <a:off x="5829800" y="5437051"/>
            <a:ext cx="2476960" cy="307777"/>
          </a:xfrm>
          <a:prstGeom prst="rect">
            <a:avLst/>
          </a:prstGeom>
          <a:noFill/>
        </p:spPr>
        <p:txBody>
          <a:bodyPr wrap="none" rtlCol="0">
            <a:spAutoFit/>
          </a:bodyPr>
          <a:lstStyle/>
          <a:p>
            <a:r>
              <a:rPr lang="en-CH" sz="1400" dirty="0">
                <a:latin typeface="Nunito" pitchFamily="2" charset="0"/>
              </a:rPr>
              <a:t>QASUME transfer standards</a:t>
            </a:r>
          </a:p>
        </p:txBody>
      </p:sp>
      <p:sp>
        <p:nvSpPr>
          <p:cNvPr id="12" name="TextBox 11">
            <a:extLst>
              <a:ext uri="{FF2B5EF4-FFF2-40B4-BE49-F238E27FC236}">
                <a16:creationId xmlns:a16="http://schemas.microsoft.com/office/drawing/2014/main" id="{B4DE928C-DD10-60BC-84FC-EAD0C0005C45}"/>
              </a:ext>
            </a:extLst>
          </p:cNvPr>
          <p:cNvSpPr txBox="1"/>
          <p:nvPr/>
        </p:nvSpPr>
        <p:spPr>
          <a:xfrm>
            <a:off x="25528" y="5102413"/>
            <a:ext cx="1321887" cy="1169551"/>
          </a:xfrm>
          <a:prstGeom prst="rect">
            <a:avLst/>
          </a:prstGeom>
          <a:noFill/>
        </p:spPr>
        <p:txBody>
          <a:bodyPr wrap="square" rtlCol="0">
            <a:spAutoFit/>
          </a:bodyPr>
          <a:lstStyle/>
          <a:p>
            <a:pPr algn="r"/>
            <a:r>
              <a:rPr lang="en-CH" sz="1400" dirty="0">
                <a:latin typeface="Nunito" pitchFamily="2" charset="0"/>
              </a:rPr>
              <a:t>QASUME</a:t>
            </a:r>
          </a:p>
          <a:p>
            <a:pPr algn="r"/>
            <a:r>
              <a:rPr lang="en-CH" sz="1400" dirty="0">
                <a:latin typeface="Nunito" pitchFamily="2" charset="0"/>
              </a:rPr>
              <a:t>Portable calibrator with low power lamps</a:t>
            </a:r>
          </a:p>
        </p:txBody>
      </p:sp>
      <p:pic>
        <p:nvPicPr>
          <p:cNvPr id="21" name="Picture 20" descr="A person working on a machine&#10;&#10;Description automatically generated">
            <a:extLst>
              <a:ext uri="{FF2B5EF4-FFF2-40B4-BE49-F238E27FC236}">
                <a16:creationId xmlns:a16="http://schemas.microsoft.com/office/drawing/2014/main" id="{93770061-0A17-809A-D7B3-EC4EF288EEA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65" t="26005" r="6601"/>
          <a:stretch/>
        </p:blipFill>
        <p:spPr>
          <a:xfrm>
            <a:off x="1333795" y="5158772"/>
            <a:ext cx="1914138" cy="1424590"/>
          </a:xfrm>
          <a:prstGeom prst="rect">
            <a:avLst/>
          </a:prstGeom>
        </p:spPr>
      </p:pic>
    </p:spTree>
    <p:extLst>
      <p:ext uri="{BB962C8B-B14F-4D97-AF65-F5344CB8AC3E}">
        <p14:creationId xmlns:p14="http://schemas.microsoft.com/office/powerpoint/2010/main" val="186329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D836D-3561-F0CE-A05D-BAB8791C1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36F64-E6C0-CC72-D646-598DB5FE380C}"/>
              </a:ext>
            </a:extLst>
          </p:cNvPr>
          <p:cNvSpPr>
            <a:spLocks noGrp="1"/>
          </p:cNvSpPr>
          <p:nvPr>
            <p:ph type="title"/>
          </p:nvPr>
        </p:nvSpPr>
        <p:spPr/>
        <p:txBody>
          <a:bodyPr/>
          <a:lstStyle/>
          <a:p>
            <a:r>
              <a:rPr lang="en-CH" dirty="0"/>
              <a:t>Spectral irradiance measurements are traceable to the primary spectral irradiance standard of PTB</a:t>
            </a:r>
          </a:p>
        </p:txBody>
      </p:sp>
      <p:pic>
        <p:nvPicPr>
          <p:cNvPr id="5" name="Picture 4">
            <a:extLst>
              <a:ext uri="{FF2B5EF4-FFF2-40B4-BE49-F238E27FC236}">
                <a16:creationId xmlns:a16="http://schemas.microsoft.com/office/drawing/2014/main" id="{BEAB3666-6A5F-C5B4-8ACB-D0286639A8A0}"/>
              </a:ext>
            </a:extLst>
          </p:cNvPr>
          <p:cNvPicPr>
            <a:picLocks noChangeAspect="1"/>
          </p:cNvPicPr>
          <p:nvPr/>
        </p:nvPicPr>
        <p:blipFill>
          <a:blip r:embed="rId2"/>
          <a:stretch>
            <a:fillRect/>
          </a:stretch>
        </p:blipFill>
        <p:spPr>
          <a:xfrm>
            <a:off x="482434" y="1265874"/>
            <a:ext cx="8031644" cy="5102456"/>
          </a:xfrm>
          <a:prstGeom prst="rect">
            <a:avLst/>
          </a:prstGeom>
        </p:spPr>
      </p:pic>
      <p:sp>
        <p:nvSpPr>
          <p:cNvPr id="7" name="TextBox 6">
            <a:extLst>
              <a:ext uri="{FF2B5EF4-FFF2-40B4-BE49-F238E27FC236}">
                <a16:creationId xmlns:a16="http://schemas.microsoft.com/office/drawing/2014/main" id="{F9FCE9B0-4073-9B32-5CB6-D9AC7C906EAD}"/>
              </a:ext>
            </a:extLst>
          </p:cNvPr>
          <p:cNvSpPr txBox="1"/>
          <p:nvPr/>
        </p:nvSpPr>
        <p:spPr>
          <a:xfrm>
            <a:off x="1581028" y="4529274"/>
            <a:ext cx="1316386" cy="369332"/>
          </a:xfrm>
          <a:prstGeom prst="rect">
            <a:avLst/>
          </a:prstGeom>
          <a:solidFill>
            <a:srgbClr val="FF0000">
              <a:alpha val="50000"/>
            </a:srgbClr>
          </a:solidFill>
        </p:spPr>
        <p:txBody>
          <a:bodyPr wrap="none" rtlCol="0">
            <a:spAutoFit/>
          </a:bodyPr>
          <a:lstStyle/>
          <a:p>
            <a:r>
              <a:rPr lang="en-CH" dirty="0">
                <a:latin typeface="Nunito" pitchFamily="2" charset="0"/>
              </a:rPr>
              <a:t>BB3200pg</a:t>
            </a:r>
          </a:p>
        </p:txBody>
      </p:sp>
      <p:cxnSp>
        <p:nvCxnSpPr>
          <p:cNvPr id="9" name="Straight Arrow Connector 8">
            <a:extLst>
              <a:ext uri="{FF2B5EF4-FFF2-40B4-BE49-F238E27FC236}">
                <a16:creationId xmlns:a16="http://schemas.microsoft.com/office/drawing/2014/main" id="{6B5367E6-1737-6295-8388-844DB2719D4D}"/>
              </a:ext>
            </a:extLst>
          </p:cNvPr>
          <p:cNvCxnSpPr/>
          <p:nvPr/>
        </p:nvCxnSpPr>
        <p:spPr>
          <a:xfrm flipH="1" flipV="1">
            <a:off x="1887794" y="4021394"/>
            <a:ext cx="363793" cy="462116"/>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2A6D2F2-0544-C223-06A3-2F918FB6FCAC}"/>
              </a:ext>
            </a:extLst>
          </p:cNvPr>
          <p:cNvSpPr txBox="1"/>
          <p:nvPr/>
        </p:nvSpPr>
        <p:spPr>
          <a:xfrm>
            <a:off x="6285763" y="2616900"/>
            <a:ext cx="822661" cy="369332"/>
          </a:xfrm>
          <a:prstGeom prst="rect">
            <a:avLst/>
          </a:prstGeom>
          <a:solidFill>
            <a:schemeClr val="tx2">
              <a:alpha val="50000"/>
            </a:schemeClr>
          </a:solidFill>
        </p:spPr>
        <p:txBody>
          <a:bodyPr wrap="none" rtlCol="0">
            <a:spAutoFit/>
          </a:bodyPr>
          <a:lstStyle/>
          <a:p>
            <a:r>
              <a:rPr lang="en-CH" dirty="0">
                <a:latin typeface="Nunito" pitchFamily="2" charset="0"/>
              </a:rPr>
              <a:t>TULIP</a:t>
            </a:r>
          </a:p>
        </p:txBody>
      </p:sp>
      <p:cxnSp>
        <p:nvCxnSpPr>
          <p:cNvPr id="11" name="Straight Arrow Connector 10">
            <a:extLst>
              <a:ext uri="{FF2B5EF4-FFF2-40B4-BE49-F238E27FC236}">
                <a16:creationId xmlns:a16="http://schemas.microsoft.com/office/drawing/2014/main" id="{B37EE6B3-4BA7-DF33-123C-BC582485F8DF}"/>
              </a:ext>
            </a:extLst>
          </p:cNvPr>
          <p:cNvCxnSpPr>
            <a:cxnSpLocks/>
          </p:cNvCxnSpPr>
          <p:nvPr/>
        </p:nvCxnSpPr>
        <p:spPr>
          <a:xfrm flipH="1">
            <a:off x="6042546" y="3059790"/>
            <a:ext cx="556224" cy="512511"/>
          </a:xfrm>
          <a:prstGeom prst="straightConnector1">
            <a:avLst/>
          </a:prstGeom>
          <a:ln w="28575">
            <a:solidFill>
              <a:srgbClr val="0070C0"/>
            </a:solidFill>
            <a:tailEnd type="triangle"/>
          </a:ln>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F4B01021-550B-8552-594E-7F5FFF2586CD}"/>
              </a:ext>
            </a:extLst>
          </p:cNvPr>
          <p:cNvSpPr txBox="1"/>
          <p:nvPr/>
        </p:nvSpPr>
        <p:spPr>
          <a:xfrm>
            <a:off x="1691149" y="2064980"/>
            <a:ext cx="4499950" cy="369332"/>
          </a:xfrm>
          <a:prstGeom prst="rect">
            <a:avLst/>
          </a:prstGeom>
          <a:solidFill>
            <a:schemeClr val="bg1">
              <a:lumMod val="85000"/>
            </a:schemeClr>
          </a:solidFill>
        </p:spPr>
        <p:txBody>
          <a:bodyPr wrap="none" rtlCol="0">
            <a:spAutoFit/>
          </a:bodyPr>
          <a:lstStyle/>
          <a:p>
            <a:r>
              <a:rPr lang="en-CH" dirty="0">
                <a:latin typeface="Nunito" pitchFamily="2" charset="0"/>
              </a:rPr>
              <a:t>QASUME transfer uncertainty U</a:t>
            </a:r>
            <a:r>
              <a:rPr lang="en-CH" baseline="-25000" dirty="0">
                <a:latin typeface="Nunito" pitchFamily="2" charset="0"/>
              </a:rPr>
              <a:t>95</a:t>
            </a:r>
            <a:r>
              <a:rPr lang="en-CH" dirty="0">
                <a:latin typeface="Nunito" pitchFamily="2" charset="0"/>
              </a:rPr>
              <a:t>=1.3%</a:t>
            </a:r>
          </a:p>
        </p:txBody>
      </p:sp>
      <p:cxnSp>
        <p:nvCxnSpPr>
          <p:cNvPr id="22" name="Straight Arrow Connector 21">
            <a:extLst>
              <a:ext uri="{FF2B5EF4-FFF2-40B4-BE49-F238E27FC236}">
                <a16:creationId xmlns:a16="http://schemas.microsoft.com/office/drawing/2014/main" id="{3A9C40C3-C801-093E-D878-32F1D8B33BB0}"/>
              </a:ext>
            </a:extLst>
          </p:cNvPr>
          <p:cNvCxnSpPr/>
          <p:nvPr/>
        </p:nvCxnSpPr>
        <p:spPr>
          <a:xfrm>
            <a:off x="4621161" y="2551670"/>
            <a:ext cx="678426" cy="8165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2EFD5061-7A04-014D-A14E-10147A8D9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9110" y="6413593"/>
            <a:ext cx="862569" cy="491664"/>
          </a:xfrm>
          <a:prstGeom prst="rect">
            <a:avLst/>
          </a:prstGeom>
        </p:spPr>
      </p:pic>
      <p:grpSp>
        <p:nvGrpSpPr>
          <p:cNvPr id="3" name="Group 2">
            <a:extLst>
              <a:ext uri="{FF2B5EF4-FFF2-40B4-BE49-F238E27FC236}">
                <a16:creationId xmlns:a16="http://schemas.microsoft.com/office/drawing/2014/main" id="{013248CA-B20C-EA96-3821-B98995389EC1}"/>
              </a:ext>
            </a:extLst>
          </p:cNvPr>
          <p:cNvGrpSpPr/>
          <p:nvPr/>
        </p:nvGrpSpPr>
        <p:grpSpPr>
          <a:xfrm>
            <a:off x="8957168" y="3167390"/>
            <a:ext cx="2078295" cy="3195529"/>
            <a:chOff x="10913787" y="6367828"/>
            <a:chExt cx="2078295" cy="3195529"/>
          </a:xfrm>
        </p:grpSpPr>
        <p:pic>
          <p:nvPicPr>
            <p:cNvPr id="4" name="Picture 3">
              <a:extLst>
                <a:ext uri="{FF2B5EF4-FFF2-40B4-BE49-F238E27FC236}">
                  <a16:creationId xmlns:a16="http://schemas.microsoft.com/office/drawing/2014/main" id="{EE96D9C0-B3FF-A0B0-AB31-CDF2509DD55D}"/>
                </a:ext>
              </a:extLst>
            </p:cNvPr>
            <p:cNvPicPr>
              <a:picLocks noChangeAspect="1"/>
            </p:cNvPicPr>
            <p:nvPr/>
          </p:nvPicPr>
          <p:blipFill>
            <a:blip r:embed="rId4"/>
            <a:stretch>
              <a:fillRect/>
            </a:stretch>
          </p:blipFill>
          <p:spPr>
            <a:xfrm>
              <a:off x="10979472" y="6845338"/>
              <a:ext cx="2012610" cy="2718019"/>
            </a:xfrm>
            <a:prstGeom prst="rect">
              <a:avLst/>
            </a:prstGeom>
          </p:spPr>
        </p:pic>
        <p:sp>
          <p:nvSpPr>
            <p:cNvPr id="6" name="TextBox 5">
              <a:extLst>
                <a:ext uri="{FF2B5EF4-FFF2-40B4-BE49-F238E27FC236}">
                  <a16:creationId xmlns:a16="http://schemas.microsoft.com/office/drawing/2014/main" id="{4084271A-8471-5BA8-CF1C-FD3A142A2AB6}"/>
                </a:ext>
              </a:extLst>
            </p:cNvPr>
            <p:cNvSpPr txBox="1"/>
            <p:nvPr/>
          </p:nvSpPr>
          <p:spPr>
            <a:xfrm>
              <a:off x="10913787" y="6367828"/>
              <a:ext cx="2000869" cy="523220"/>
            </a:xfrm>
            <a:prstGeom prst="rect">
              <a:avLst/>
            </a:prstGeom>
            <a:noFill/>
          </p:spPr>
          <p:txBody>
            <a:bodyPr wrap="none" rtlCol="0">
              <a:spAutoFit/>
            </a:bodyPr>
            <a:lstStyle/>
            <a:p>
              <a:r>
                <a:rPr lang="en-CH" sz="1400" dirty="0">
                  <a:latin typeface="Nunito" pitchFamily="2" charset="0"/>
                </a:rPr>
                <a:t>Tuneable Laser facility</a:t>
              </a:r>
              <a:br>
                <a:rPr lang="en-CH" sz="1400" dirty="0">
                  <a:latin typeface="Nunito" pitchFamily="2" charset="0"/>
                </a:rPr>
              </a:br>
              <a:r>
                <a:rPr lang="en-CH" sz="1400" dirty="0">
                  <a:latin typeface="Nunito" pitchFamily="2" charset="0"/>
                </a:rPr>
                <a:t>TULIP</a:t>
              </a:r>
            </a:p>
          </p:txBody>
        </p:sp>
      </p:grpSp>
      <p:pic>
        <p:nvPicPr>
          <p:cNvPr id="8" name="Picture 7" descr="A person working on a machine&#10;&#10;Description automatically generated">
            <a:extLst>
              <a:ext uri="{FF2B5EF4-FFF2-40B4-BE49-F238E27FC236}">
                <a16:creationId xmlns:a16="http://schemas.microsoft.com/office/drawing/2014/main" id="{982F6A44-79FC-2DA4-1937-64DF2B6BE0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2853" y="1898718"/>
            <a:ext cx="1586337" cy="1053612"/>
          </a:xfrm>
          <a:prstGeom prst="rect">
            <a:avLst/>
          </a:prstGeom>
        </p:spPr>
      </p:pic>
      <p:sp>
        <p:nvSpPr>
          <p:cNvPr id="12" name="TextBox 11">
            <a:extLst>
              <a:ext uri="{FF2B5EF4-FFF2-40B4-BE49-F238E27FC236}">
                <a16:creationId xmlns:a16="http://schemas.microsoft.com/office/drawing/2014/main" id="{8B9864AA-6C7C-78BE-99DB-017DEC5C4115}"/>
              </a:ext>
            </a:extLst>
          </p:cNvPr>
          <p:cNvSpPr txBox="1"/>
          <p:nvPr/>
        </p:nvSpPr>
        <p:spPr>
          <a:xfrm>
            <a:off x="8997130" y="1420949"/>
            <a:ext cx="2585269" cy="523220"/>
          </a:xfrm>
          <a:prstGeom prst="rect">
            <a:avLst/>
          </a:prstGeom>
          <a:noFill/>
        </p:spPr>
        <p:txBody>
          <a:bodyPr wrap="square" rtlCol="0">
            <a:spAutoFit/>
          </a:bodyPr>
          <a:lstStyle/>
          <a:p>
            <a:r>
              <a:rPr lang="en-CH" sz="1400" dirty="0">
                <a:latin typeface="Nunito" pitchFamily="2" charset="0"/>
              </a:rPr>
              <a:t>High temperature</a:t>
            </a:r>
            <a:r>
              <a:rPr lang="en-GB" sz="1400" dirty="0">
                <a:latin typeface="Nunito" pitchFamily="2" charset="0"/>
              </a:rPr>
              <a:t> </a:t>
            </a:r>
            <a:r>
              <a:rPr lang="en-CH" sz="1400" dirty="0">
                <a:latin typeface="Nunito" pitchFamily="2" charset="0"/>
              </a:rPr>
              <a:t>blackbody</a:t>
            </a:r>
          </a:p>
          <a:p>
            <a:r>
              <a:rPr lang="en-CH" sz="1400" dirty="0">
                <a:latin typeface="Nunito" pitchFamily="2" charset="0"/>
              </a:rPr>
              <a:t>BB3200pg</a:t>
            </a:r>
          </a:p>
        </p:txBody>
      </p:sp>
    </p:spTree>
    <p:extLst>
      <p:ext uri="{BB962C8B-B14F-4D97-AF65-F5344CB8AC3E}">
        <p14:creationId xmlns:p14="http://schemas.microsoft.com/office/powerpoint/2010/main" val="16823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B622602-A41D-A307-6D0B-CA4AC61B1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68698-361F-6BA0-591E-65CFBC5B0FF4}"/>
              </a:ext>
            </a:extLst>
          </p:cNvPr>
          <p:cNvSpPr>
            <a:spLocks noGrp="1"/>
          </p:cNvSpPr>
          <p:nvPr>
            <p:ph type="title"/>
          </p:nvPr>
        </p:nvSpPr>
        <p:spPr/>
        <p:txBody>
          <a:bodyPr/>
          <a:lstStyle/>
          <a:p>
            <a:r>
              <a:rPr lang="en-CH" dirty="0"/>
              <a:t>Spectral irradiance measurements are traceable to the primary spectral irradiance standard of PTB</a:t>
            </a:r>
          </a:p>
        </p:txBody>
      </p:sp>
      <p:pic>
        <p:nvPicPr>
          <p:cNvPr id="23" name="Picture 22">
            <a:extLst>
              <a:ext uri="{FF2B5EF4-FFF2-40B4-BE49-F238E27FC236}">
                <a16:creationId xmlns:a16="http://schemas.microsoft.com/office/drawing/2014/main" id="{077E97F2-CDF4-A18D-A9BA-4369BBCC0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9110" y="6413593"/>
            <a:ext cx="862569" cy="491664"/>
          </a:xfrm>
          <a:prstGeom prst="rect">
            <a:avLst/>
          </a:prstGeom>
        </p:spPr>
      </p:pic>
      <p:pic>
        <p:nvPicPr>
          <p:cNvPr id="21" name="Picture 20">
            <a:extLst>
              <a:ext uri="{FF2B5EF4-FFF2-40B4-BE49-F238E27FC236}">
                <a16:creationId xmlns:a16="http://schemas.microsoft.com/office/drawing/2014/main" id="{8FC72C82-7828-29B6-95B1-AB53DD7BE6FF}"/>
              </a:ext>
            </a:extLst>
          </p:cNvPr>
          <p:cNvPicPr>
            <a:picLocks noChangeAspect="1"/>
          </p:cNvPicPr>
          <p:nvPr/>
        </p:nvPicPr>
        <p:blipFill>
          <a:blip r:embed="rId3"/>
          <a:stretch>
            <a:fillRect/>
          </a:stretch>
        </p:blipFill>
        <p:spPr>
          <a:xfrm>
            <a:off x="-504887" y="1682559"/>
            <a:ext cx="8879198" cy="3621778"/>
          </a:xfrm>
          <a:prstGeom prst="rect">
            <a:avLst/>
          </a:prstGeom>
        </p:spPr>
      </p:pic>
      <p:sp>
        <p:nvSpPr>
          <p:cNvPr id="25" name="TextBox 24">
            <a:extLst>
              <a:ext uri="{FF2B5EF4-FFF2-40B4-BE49-F238E27FC236}">
                <a16:creationId xmlns:a16="http://schemas.microsoft.com/office/drawing/2014/main" id="{78335C38-BF3D-4F86-5CE2-5B39CD50C276}"/>
              </a:ext>
            </a:extLst>
          </p:cNvPr>
          <p:cNvSpPr txBox="1"/>
          <p:nvPr/>
        </p:nvSpPr>
        <p:spPr>
          <a:xfrm>
            <a:off x="762584" y="1543936"/>
            <a:ext cx="6860283" cy="369332"/>
          </a:xfrm>
          <a:prstGeom prst="rect">
            <a:avLst/>
          </a:prstGeom>
          <a:noFill/>
        </p:spPr>
        <p:txBody>
          <a:bodyPr wrap="square">
            <a:spAutoFit/>
          </a:bodyPr>
          <a:lstStyle/>
          <a:p>
            <a:r>
              <a:rPr lang="en-GB" dirty="0">
                <a:latin typeface="Nunito" pitchFamily="2" charset="0"/>
              </a:rPr>
              <a:t>Spectral irradiance comparison between TULIP and BB3200pg</a:t>
            </a:r>
          </a:p>
        </p:txBody>
      </p:sp>
      <p:sp>
        <p:nvSpPr>
          <p:cNvPr id="26" name="TextBox 25">
            <a:extLst>
              <a:ext uri="{FF2B5EF4-FFF2-40B4-BE49-F238E27FC236}">
                <a16:creationId xmlns:a16="http://schemas.microsoft.com/office/drawing/2014/main" id="{133337E2-B64E-F6BA-16A9-04045369AEA9}"/>
              </a:ext>
            </a:extLst>
          </p:cNvPr>
          <p:cNvSpPr txBox="1"/>
          <p:nvPr/>
        </p:nvSpPr>
        <p:spPr>
          <a:xfrm>
            <a:off x="7831415" y="1933193"/>
            <a:ext cx="4104339" cy="3539430"/>
          </a:xfrm>
          <a:prstGeom prst="rect">
            <a:avLst/>
          </a:prstGeom>
          <a:solidFill>
            <a:schemeClr val="bg1">
              <a:lumMod val="95000"/>
            </a:schemeClr>
          </a:solidFill>
          <a:ln>
            <a:solidFill>
              <a:schemeClr val="tx1"/>
            </a:solidFill>
          </a:ln>
        </p:spPr>
        <p:txBody>
          <a:bodyPr wrap="square" rtlCol="0">
            <a:spAutoFit/>
          </a:bodyPr>
          <a:lstStyle/>
          <a:p>
            <a:r>
              <a:rPr lang="en-CH" sz="1600" dirty="0">
                <a:latin typeface="Nunito" pitchFamily="2" charset="0"/>
              </a:rPr>
              <a:t>Shown are expanded relative measurement uncertainties (k=2).</a:t>
            </a:r>
          </a:p>
          <a:p>
            <a:endParaRPr lang="en-CH" sz="1600" dirty="0">
              <a:latin typeface="Nunito" pitchFamily="2" charset="0"/>
            </a:endParaRPr>
          </a:p>
          <a:p>
            <a:r>
              <a:rPr lang="en-CH" sz="1600" b="1" dirty="0">
                <a:latin typeface="Nunito" pitchFamily="2" charset="0"/>
              </a:rPr>
              <a:t>Gray shaded area</a:t>
            </a:r>
            <a:r>
              <a:rPr lang="en-CH" sz="1600" dirty="0">
                <a:latin typeface="Nunito" pitchFamily="2" charset="0"/>
              </a:rPr>
              <a:t>: QASUME (&lt; 550 nm)/ QASUME-IR at BB3200pg. </a:t>
            </a:r>
          </a:p>
          <a:p>
            <a:endParaRPr lang="en-CH" sz="1600" dirty="0">
              <a:latin typeface="Nunito" pitchFamily="2" charset="0"/>
            </a:endParaRPr>
          </a:p>
          <a:p>
            <a:r>
              <a:rPr lang="en-CH" sz="1600" b="1" dirty="0">
                <a:latin typeface="Nunito" pitchFamily="2" charset="0"/>
              </a:rPr>
              <a:t>Error bars</a:t>
            </a:r>
            <a:r>
              <a:rPr lang="en-CH" sz="1600" dirty="0">
                <a:latin typeface="Nunito" pitchFamily="2" charset="0"/>
              </a:rPr>
              <a:t> : QASUME (&lt; 550 nm)/ QASUME-IR at TULIP.</a:t>
            </a:r>
          </a:p>
          <a:p>
            <a:endParaRPr lang="en-CH" sz="1600" dirty="0">
              <a:latin typeface="Nunito" pitchFamily="2" charset="0"/>
            </a:endParaRPr>
          </a:p>
          <a:p>
            <a:endParaRPr lang="en-CH" sz="1600" dirty="0">
              <a:latin typeface="Nunito" pitchFamily="2" charset="0"/>
            </a:endParaRPr>
          </a:p>
          <a:p>
            <a:r>
              <a:rPr lang="en-CH" sz="1600" dirty="0">
                <a:latin typeface="Nunito" pitchFamily="2" charset="0"/>
              </a:rPr>
              <a:t>The ambient water vapour variability increased the measurement uncertainty of QASUME-IR between 1360 nm and 1650 nm (estimated).</a:t>
            </a:r>
          </a:p>
        </p:txBody>
      </p:sp>
    </p:spTree>
    <p:extLst>
      <p:ext uri="{BB962C8B-B14F-4D97-AF65-F5344CB8AC3E}">
        <p14:creationId xmlns:p14="http://schemas.microsoft.com/office/powerpoint/2010/main" val="251558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4C8E-3B5E-1261-490D-3563D8D2C9BF}"/>
              </a:ext>
            </a:extLst>
          </p:cNvPr>
          <p:cNvSpPr>
            <a:spLocks noGrp="1"/>
          </p:cNvSpPr>
          <p:nvPr>
            <p:ph type="title"/>
          </p:nvPr>
        </p:nvSpPr>
        <p:spPr/>
        <p:txBody>
          <a:bodyPr/>
          <a:lstStyle/>
          <a:p>
            <a:r>
              <a:rPr lang="en-CH" sz="2400" dirty="0"/>
              <a:t>Top of the Atmosphere solar spectra from QASUME &amp; QASUME-IR </a:t>
            </a:r>
            <a:br>
              <a:rPr lang="en-CH" sz="2400" dirty="0"/>
            </a:br>
            <a:r>
              <a:rPr lang="en-CH" sz="2400" dirty="0"/>
              <a:t>using Langley-plots</a:t>
            </a:r>
          </a:p>
        </p:txBody>
      </p:sp>
      <p:grpSp>
        <p:nvGrpSpPr>
          <p:cNvPr id="4" name="Group 3">
            <a:extLst>
              <a:ext uri="{FF2B5EF4-FFF2-40B4-BE49-F238E27FC236}">
                <a16:creationId xmlns:a16="http://schemas.microsoft.com/office/drawing/2014/main" id="{CF2CC0C3-0C32-1EAA-326C-DAF937E54070}"/>
              </a:ext>
            </a:extLst>
          </p:cNvPr>
          <p:cNvGrpSpPr/>
          <p:nvPr/>
        </p:nvGrpSpPr>
        <p:grpSpPr>
          <a:xfrm>
            <a:off x="10709971" y="682263"/>
            <a:ext cx="1366080" cy="2113480"/>
            <a:chOff x="377354" y="4208955"/>
            <a:chExt cx="1366080" cy="2113480"/>
          </a:xfrm>
        </p:grpSpPr>
        <p:pic>
          <p:nvPicPr>
            <p:cNvPr id="5" name="Picture 4" descr="A picture containing sky&#10;&#10;Description automatically generated">
              <a:extLst>
                <a:ext uri="{FF2B5EF4-FFF2-40B4-BE49-F238E27FC236}">
                  <a16:creationId xmlns:a16="http://schemas.microsoft.com/office/drawing/2014/main" id="{7B6C007C-86B7-AE21-2464-29BA412A6B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01" t="23400" r="16892" b="21812"/>
            <a:stretch/>
          </p:blipFill>
          <p:spPr>
            <a:xfrm rot="5400000">
              <a:off x="-13037" y="4655648"/>
              <a:ext cx="2092784" cy="1240789"/>
            </a:xfrm>
            <a:prstGeom prst="rect">
              <a:avLst/>
            </a:prstGeom>
          </p:spPr>
        </p:pic>
        <p:sp>
          <p:nvSpPr>
            <p:cNvPr id="6" name="TextBox 5">
              <a:extLst>
                <a:ext uri="{FF2B5EF4-FFF2-40B4-BE49-F238E27FC236}">
                  <a16:creationId xmlns:a16="http://schemas.microsoft.com/office/drawing/2014/main" id="{52F41183-5ACC-A214-2B5C-867F8C540333}"/>
                </a:ext>
              </a:extLst>
            </p:cNvPr>
            <p:cNvSpPr txBox="1"/>
            <p:nvPr/>
          </p:nvSpPr>
          <p:spPr>
            <a:xfrm>
              <a:off x="377354" y="4208955"/>
              <a:ext cx="1366080" cy="276999"/>
            </a:xfrm>
            <a:prstGeom prst="rect">
              <a:avLst/>
            </a:prstGeom>
            <a:noFill/>
          </p:spPr>
          <p:txBody>
            <a:bodyPr wrap="none" rtlCol="0">
              <a:spAutoFit/>
            </a:bodyPr>
            <a:lstStyle/>
            <a:p>
              <a:r>
                <a:rPr lang="en-GB" sz="1200" dirty="0">
                  <a:solidFill>
                    <a:schemeClr val="bg1"/>
                  </a:solidFill>
                  <a:latin typeface="Nunito" pitchFamily="2" charset="0"/>
                </a:rPr>
                <a:t>QASUME (direct)</a:t>
              </a:r>
              <a:endParaRPr lang="en-CH" sz="1200" dirty="0">
                <a:solidFill>
                  <a:schemeClr val="bg1"/>
                </a:solidFill>
                <a:latin typeface="Nunito" pitchFamily="2" charset="0"/>
              </a:endParaRPr>
            </a:p>
          </p:txBody>
        </p:sp>
      </p:grpSp>
      <p:pic>
        <p:nvPicPr>
          <p:cNvPr id="31" name="Picture 30">
            <a:extLst>
              <a:ext uri="{FF2B5EF4-FFF2-40B4-BE49-F238E27FC236}">
                <a16:creationId xmlns:a16="http://schemas.microsoft.com/office/drawing/2014/main" id="{BDADABF5-F76F-E8BC-7E4B-61A1407679CC}"/>
              </a:ext>
            </a:extLst>
          </p:cNvPr>
          <p:cNvPicPr>
            <a:picLocks noChangeAspect="1"/>
          </p:cNvPicPr>
          <p:nvPr/>
        </p:nvPicPr>
        <p:blipFill>
          <a:blip r:embed="rId3"/>
          <a:stretch>
            <a:fillRect/>
          </a:stretch>
        </p:blipFill>
        <p:spPr>
          <a:xfrm>
            <a:off x="609600" y="3295793"/>
            <a:ext cx="10458450" cy="2943225"/>
          </a:xfrm>
          <a:prstGeom prst="rect">
            <a:avLst/>
          </a:prstGeom>
        </p:spPr>
      </p:pic>
      <p:pic>
        <p:nvPicPr>
          <p:cNvPr id="33" name="Picture 32">
            <a:extLst>
              <a:ext uri="{FF2B5EF4-FFF2-40B4-BE49-F238E27FC236}">
                <a16:creationId xmlns:a16="http://schemas.microsoft.com/office/drawing/2014/main" id="{AF726719-FAB8-A857-1699-607B53518B2A}"/>
              </a:ext>
            </a:extLst>
          </p:cNvPr>
          <p:cNvPicPr>
            <a:picLocks noChangeAspect="1"/>
          </p:cNvPicPr>
          <p:nvPr/>
        </p:nvPicPr>
        <p:blipFill rotWithShape="1">
          <a:blip r:embed="rId4"/>
          <a:srcRect b="22220"/>
          <a:stretch/>
        </p:blipFill>
        <p:spPr>
          <a:xfrm>
            <a:off x="609600" y="967180"/>
            <a:ext cx="10458450" cy="2289224"/>
          </a:xfrm>
          <a:prstGeom prst="rect">
            <a:avLst/>
          </a:prstGeom>
        </p:spPr>
      </p:pic>
      <p:sp>
        <p:nvSpPr>
          <p:cNvPr id="34" name="Right Brace 33">
            <a:extLst>
              <a:ext uri="{FF2B5EF4-FFF2-40B4-BE49-F238E27FC236}">
                <a16:creationId xmlns:a16="http://schemas.microsoft.com/office/drawing/2014/main" id="{E9B3723A-6C9A-832B-34C3-E2B00A8F7764}"/>
              </a:ext>
            </a:extLst>
          </p:cNvPr>
          <p:cNvSpPr/>
          <p:nvPr/>
        </p:nvSpPr>
        <p:spPr>
          <a:xfrm>
            <a:off x="10133213" y="4355868"/>
            <a:ext cx="133005" cy="24938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
        <p:nvSpPr>
          <p:cNvPr id="35" name="TextBox 34">
            <a:extLst>
              <a:ext uri="{FF2B5EF4-FFF2-40B4-BE49-F238E27FC236}">
                <a16:creationId xmlns:a16="http://schemas.microsoft.com/office/drawing/2014/main" id="{7D5A22F1-1C94-0828-8759-61A386494D80}"/>
              </a:ext>
            </a:extLst>
          </p:cNvPr>
          <p:cNvSpPr txBox="1"/>
          <p:nvPr/>
        </p:nvSpPr>
        <p:spPr>
          <a:xfrm>
            <a:off x="10302719" y="4295893"/>
            <a:ext cx="675185" cy="369332"/>
          </a:xfrm>
          <a:prstGeom prst="rect">
            <a:avLst/>
          </a:prstGeom>
          <a:noFill/>
        </p:spPr>
        <p:txBody>
          <a:bodyPr wrap="none" rtlCol="0">
            <a:spAutoFit/>
          </a:bodyPr>
          <a:lstStyle/>
          <a:p>
            <a:r>
              <a:rPr lang="en-CH" dirty="0">
                <a:latin typeface="Nunito" pitchFamily="2" charset="0"/>
              </a:rPr>
              <a:t>±1%</a:t>
            </a:r>
          </a:p>
        </p:txBody>
      </p:sp>
      <p:sp>
        <p:nvSpPr>
          <p:cNvPr id="36" name="TextBox 35">
            <a:extLst>
              <a:ext uri="{FF2B5EF4-FFF2-40B4-BE49-F238E27FC236}">
                <a16:creationId xmlns:a16="http://schemas.microsoft.com/office/drawing/2014/main" id="{8A413323-020F-85D9-4F55-6FCDD6EF542E}"/>
              </a:ext>
            </a:extLst>
          </p:cNvPr>
          <p:cNvSpPr txBox="1"/>
          <p:nvPr/>
        </p:nvSpPr>
        <p:spPr>
          <a:xfrm>
            <a:off x="8221287" y="1188006"/>
            <a:ext cx="1463862" cy="369332"/>
          </a:xfrm>
          <a:prstGeom prst="rect">
            <a:avLst/>
          </a:prstGeom>
          <a:noFill/>
        </p:spPr>
        <p:txBody>
          <a:bodyPr wrap="none" rtlCol="0">
            <a:spAutoFit/>
          </a:bodyPr>
          <a:lstStyle/>
          <a:p>
            <a:r>
              <a:rPr lang="en-CH" dirty="0">
                <a:latin typeface="Nunito" pitchFamily="2" charset="0"/>
              </a:rPr>
              <a:t>14 half days</a:t>
            </a:r>
          </a:p>
        </p:txBody>
      </p:sp>
      <p:sp>
        <p:nvSpPr>
          <p:cNvPr id="37" name="Rectangle 36">
            <a:extLst>
              <a:ext uri="{FF2B5EF4-FFF2-40B4-BE49-F238E27FC236}">
                <a16:creationId xmlns:a16="http://schemas.microsoft.com/office/drawing/2014/main" id="{0593310E-94C2-8F68-31B5-182BD3575052}"/>
              </a:ext>
            </a:extLst>
          </p:cNvPr>
          <p:cNvSpPr/>
          <p:nvPr/>
        </p:nvSpPr>
        <p:spPr>
          <a:xfrm>
            <a:off x="1970116" y="3499658"/>
            <a:ext cx="1230284" cy="1970117"/>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TextBox 37">
            <a:extLst>
              <a:ext uri="{FF2B5EF4-FFF2-40B4-BE49-F238E27FC236}">
                <a16:creationId xmlns:a16="http://schemas.microsoft.com/office/drawing/2014/main" id="{305BDF51-0326-D042-F866-465DE3AB7962}"/>
              </a:ext>
            </a:extLst>
          </p:cNvPr>
          <p:cNvSpPr txBox="1"/>
          <p:nvPr/>
        </p:nvSpPr>
        <p:spPr>
          <a:xfrm>
            <a:off x="1970116" y="3499658"/>
            <a:ext cx="954107" cy="307777"/>
          </a:xfrm>
          <a:prstGeom prst="rect">
            <a:avLst/>
          </a:prstGeom>
          <a:noFill/>
        </p:spPr>
        <p:txBody>
          <a:bodyPr wrap="none" rtlCol="0">
            <a:spAutoFit/>
          </a:bodyPr>
          <a:lstStyle/>
          <a:p>
            <a:r>
              <a:rPr lang="en-CH" sz="1400" dirty="0">
                <a:latin typeface="Nunito" pitchFamily="2" charset="0"/>
              </a:rPr>
              <a:t>QASUME</a:t>
            </a:r>
          </a:p>
        </p:txBody>
      </p:sp>
      <p:sp>
        <p:nvSpPr>
          <p:cNvPr id="41" name="Rectangle 40">
            <a:extLst>
              <a:ext uri="{FF2B5EF4-FFF2-40B4-BE49-F238E27FC236}">
                <a16:creationId xmlns:a16="http://schemas.microsoft.com/office/drawing/2014/main" id="{E7F2629E-B8F9-9CDA-A2B3-73A3802488E1}"/>
              </a:ext>
            </a:extLst>
          </p:cNvPr>
          <p:cNvSpPr/>
          <p:nvPr/>
        </p:nvSpPr>
        <p:spPr>
          <a:xfrm>
            <a:off x="3200401" y="3509229"/>
            <a:ext cx="6886584" cy="1970117"/>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TextBox 38">
            <a:extLst>
              <a:ext uri="{FF2B5EF4-FFF2-40B4-BE49-F238E27FC236}">
                <a16:creationId xmlns:a16="http://schemas.microsoft.com/office/drawing/2014/main" id="{305F5E82-865B-9246-3CBE-D1BAB529362C}"/>
              </a:ext>
            </a:extLst>
          </p:cNvPr>
          <p:cNvSpPr txBox="1"/>
          <p:nvPr/>
        </p:nvSpPr>
        <p:spPr>
          <a:xfrm>
            <a:off x="3487761" y="3499658"/>
            <a:ext cx="1196161" cy="307777"/>
          </a:xfrm>
          <a:prstGeom prst="rect">
            <a:avLst/>
          </a:prstGeom>
          <a:noFill/>
        </p:spPr>
        <p:txBody>
          <a:bodyPr wrap="none" rtlCol="0">
            <a:spAutoFit/>
          </a:bodyPr>
          <a:lstStyle/>
          <a:p>
            <a:r>
              <a:rPr lang="en-CH" sz="1400" dirty="0">
                <a:latin typeface="Nunito" pitchFamily="2" charset="0"/>
              </a:rPr>
              <a:t>QASUME-IR</a:t>
            </a:r>
          </a:p>
        </p:txBody>
      </p:sp>
      <p:sp>
        <p:nvSpPr>
          <p:cNvPr id="42" name="TextBox 41">
            <a:extLst>
              <a:ext uri="{FF2B5EF4-FFF2-40B4-BE49-F238E27FC236}">
                <a16:creationId xmlns:a16="http://schemas.microsoft.com/office/drawing/2014/main" id="{128E48D6-4460-6CA7-BD88-C73550371A73}"/>
              </a:ext>
            </a:extLst>
          </p:cNvPr>
          <p:cNvSpPr txBox="1"/>
          <p:nvPr/>
        </p:nvSpPr>
        <p:spPr>
          <a:xfrm>
            <a:off x="5963055" y="1557338"/>
            <a:ext cx="2207656" cy="307777"/>
          </a:xfrm>
          <a:prstGeom prst="rect">
            <a:avLst/>
          </a:prstGeom>
          <a:noFill/>
        </p:spPr>
        <p:txBody>
          <a:bodyPr wrap="none" rtlCol="0">
            <a:spAutoFit/>
          </a:bodyPr>
          <a:lstStyle/>
          <a:p>
            <a:r>
              <a:rPr lang="en-CH" sz="1400" dirty="0">
                <a:latin typeface="Nunito" pitchFamily="2" charset="0"/>
              </a:rPr>
              <a:t>Water vapour absorption</a:t>
            </a:r>
          </a:p>
        </p:txBody>
      </p:sp>
      <p:cxnSp>
        <p:nvCxnSpPr>
          <p:cNvPr id="44" name="Straight Arrow Connector 43">
            <a:extLst>
              <a:ext uri="{FF2B5EF4-FFF2-40B4-BE49-F238E27FC236}">
                <a16:creationId xmlns:a16="http://schemas.microsoft.com/office/drawing/2014/main" id="{C489B445-2FB3-A644-CB05-066573EC0721}"/>
              </a:ext>
            </a:extLst>
          </p:cNvPr>
          <p:cNvCxnSpPr>
            <a:cxnSpLocks/>
          </p:cNvCxnSpPr>
          <p:nvPr/>
        </p:nvCxnSpPr>
        <p:spPr>
          <a:xfrm flipH="1">
            <a:off x="5838825" y="1904504"/>
            <a:ext cx="445243" cy="527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6C02899-C603-2D11-6BD5-93DD17C38B22}"/>
              </a:ext>
            </a:extLst>
          </p:cNvPr>
          <p:cNvCxnSpPr>
            <a:cxnSpLocks/>
          </p:cNvCxnSpPr>
          <p:nvPr/>
        </p:nvCxnSpPr>
        <p:spPr>
          <a:xfrm flipH="1">
            <a:off x="6796769" y="1916320"/>
            <a:ext cx="135809" cy="619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C0CF59C-2584-DD52-09A2-A6301A8B7CD7}"/>
              </a:ext>
            </a:extLst>
          </p:cNvPr>
          <p:cNvCxnSpPr>
            <a:cxnSpLocks/>
          </p:cNvCxnSpPr>
          <p:nvPr/>
        </p:nvCxnSpPr>
        <p:spPr>
          <a:xfrm>
            <a:off x="7675123" y="1916320"/>
            <a:ext cx="585747" cy="928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1826972"/>
      </p:ext>
    </p:extLst>
  </p:cSld>
  <p:clrMapOvr>
    <a:masterClrMapping/>
  </p:clrMapOvr>
</p:sld>
</file>

<file path=ppt/theme/theme1.xml><?xml version="1.0" encoding="utf-8"?>
<a:theme xmlns:a="http://schemas.openxmlformats.org/drawingml/2006/main" name="blank">
  <a:themeElements>
    <a:clrScheme name="PMODWRC">
      <a:dk1>
        <a:sysClr val="windowText" lastClr="000000"/>
      </a:dk1>
      <a:lt1>
        <a:sysClr val="window" lastClr="FFFFFF"/>
      </a:lt1>
      <a:dk2>
        <a:srgbClr val="2478C8"/>
      </a:dk2>
      <a:lt2>
        <a:srgbClr val="EDF2F7"/>
      </a:lt2>
      <a:accent1>
        <a:srgbClr val="75A5D3"/>
      </a:accent1>
      <a:accent2>
        <a:srgbClr val="ADCAE5"/>
      </a:accent2>
      <a:accent3>
        <a:srgbClr val="DEE9F4"/>
      </a:accent3>
      <a:accent4>
        <a:srgbClr val="4C8AC6"/>
      </a:accent4>
      <a:accent5>
        <a:srgbClr val="2478C8"/>
      </a:accent5>
      <a:accent6>
        <a:srgbClr val="FFCD84"/>
      </a:accent6>
      <a:hlink>
        <a:srgbClr val="4C8AC6"/>
      </a:hlink>
      <a:folHlink>
        <a:srgbClr val="800080"/>
      </a:folHlink>
    </a:clrScheme>
    <a:fontScheme name="PMODWRC">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187F451-A57E-435B-A1E8-B2E77AC8323F}" vid="{59D13FD5-2408-4193-88CD-EEDB74D9E4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60320E53F9474A8C7C7CB1BC350504" ma:contentTypeVersion="5" ma:contentTypeDescription="Create a new document." ma:contentTypeScope="" ma:versionID="180ee22a4c978a605233ae95ab72aae4">
  <xsd:schema xmlns:xsd="http://www.w3.org/2001/XMLSchema" xmlns:xs="http://www.w3.org/2001/XMLSchema" xmlns:p="http://schemas.microsoft.com/office/2006/metadata/properties" xmlns:ns2="af7df397-07fe-4c1f-a7a6-c72d7277921c" xmlns:ns3="66ddd4c4-2fa1-4396-832e-6831f87c2b90" targetNamespace="http://schemas.microsoft.com/office/2006/metadata/properties" ma:root="true" ma:fieldsID="bce39d1cb3a089e8b9cf1653769a7722" ns2:_="" ns3:_="">
    <xsd:import namespace="af7df397-07fe-4c1f-a7a6-c72d7277921c"/>
    <xsd:import namespace="66ddd4c4-2fa1-4396-832e-6831f87c2b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df397-07fe-4c1f-a7a6-c72d72779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dd4c4-2fa1-4396-832e-6831f87c2b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B67028-F559-4AD6-9417-6F4137A6A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df397-07fe-4c1f-a7a6-c72d7277921c"/>
    <ds:schemaRef ds:uri="66ddd4c4-2fa1-4396-832e-6831f87c2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D32C99-AC4F-4223-B531-52804BC46C16}">
  <ds:schemaRefs>
    <ds:schemaRef ds:uri="http://schemas.microsoft.com/sharepoint/v3/contenttype/forms"/>
  </ds:schemaRefs>
</ds:datastoreItem>
</file>

<file path=customXml/itemProps3.xml><?xml version="1.0" encoding="utf-8"?>
<ds:datastoreItem xmlns:ds="http://schemas.openxmlformats.org/officeDocument/2006/customXml" ds:itemID="{DA9A2990-C12A-4D03-A7A5-56FE9C0313C5}">
  <ds:schemaRefs>
    <ds:schemaRef ds:uri="66ddd4c4-2fa1-4396-832e-6831f87c2b90"/>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af7df397-07fe-4c1f-a7a6-c72d7277921c"/>
  </ds:schemaRefs>
</ds:datastoreItem>
</file>

<file path=docProps/app.xml><?xml version="1.0" encoding="utf-8"?>
<Properties xmlns="http://schemas.openxmlformats.org/officeDocument/2006/extended-properties" xmlns:vt="http://schemas.openxmlformats.org/officeDocument/2006/docPropsVTypes">
  <Template>pmod_template</Template>
  <TotalTime>0</TotalTime>
  <Words>711</Words>
  <Application>Microsoft Office PowerPoint</Application>
  <PresentationFormat>Widescreen</PresentationFormat>
  <Paragraphs>86</Paragraphs>
  <Slides>13</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Cambria Math</vt:lpstr>
      <vt:lpstr>HelveticaNeueLT Pro 55 Roman</vt:lpstr>
      <vt:lpstr>Nunito</vt:lpstr>
      <vt:lpstr>Symbol</vt:lpstr>
      <vt:lpstr>Wingdings</vt:lpstr>
      <vt:lpstr>blank</vt:lpstr>
      <vt:lpstr>Validation of TSIS-1 HSRS in the range 300 nm to 1700 nm using ground-based SI-traceable  spectral solar irradiance measurements</vt:lpstr>
      <vt:lpstr>How to get the Top of Atmosphere solar spectrum from ground-based direct solar irradiance measurements?</vt:lpstr>
      <vt:lpstr>The QASUMEFTS solar spectrum</vt:lpstr>
      <vt:lpstr>TSIS-1 Hybrid Solar Reference Spectrum (HSRS)</vt:lpstr>
      <vt:lpstr>Spectral solar irradiance measurements at the pristine high altitude station Izaña, Tenerife, Canary Islands, Spain</vt:lpstr>
      <vt:lpstr>Spectral irradiance measurements are traceable to the primary spectral irradiance standard of PTB</vt:lpstr>
      <vt:lpstr>Spectral irradiance measurements are traceable to the primary spectral irradiance standard of PTB</vt:lpstr>
      <vt:lpstr>Spectral irradiance measurements are traceable to the primary spectral irradiance standard of PTB</vt:lpstr>
      <vt:lpstr>Top of the Atmosphere solar spectra from QASUME &amp; QASUME-IR  using Langley-plots</vt:lpstr>
      <vt:lpstr>Top of Atmosphere solar spectra using Langley plots</vt:lpstr>
      <vt:lpstr>Validation of TSIS-1 HSRS with ground based solar irradiance measurements</vt:lpstr>
      <vt:lpstr>Uncertainties of Top of Atmosphere solar spectra QASUME &amp; TSIS-1 HSRS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Gröbner</dc:creator>
  <cp:lastModifiedBy>Julian Gröbner</cp:lastModifiedBy>
  <cp:revision>153</cp:revision>
  <cp:lastPrinted>1601-01-01T00:00:00Z</cp:lastPrinted>
  <dcterms:created xsi:type="dcterms:W3CDTF">2022-09-14T08:16:29Z</dcterms:created>
  <dcterms:modified xsi:type="dcterms:W3CDTF">2024-03-11T10:23:56Z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0x0101008260320E53F9474A8C7C7CB1BC350504</vt:lpwstr>
  </property>
  <property fmtid="{D5CDD505-2E9C-101B-9397-08002B2CF9AE}" pid="4" name="MSIP_Label_9df4b5af-ab42-45d5-91e7-45583bed1b2a_Enabled">
    <vt:lpwstr>true</vt:lpwstr>
  </property>
  <property fmtid="{D5CDD505-2E9C-101B-9397-08002B2CF9AE}" pid="5" name="MSIP_Label_9df4b5af-ab42-45d5-91e7-45583bed1b2a_SetDate">
    <vt:lpwstr>2023-09-14T07:03:19Z</vt:lpwstr>
  </property>
  <property fmtid="{D5CDD505-2E9C-101B-9397-08002B2CF9AE}" pid="6" name="MSIP_Label_9df4b5af-ab42-45d5-91e7-45583bed1b2a_Method">
    <vt:lpwstr>Standard</vt:lpwstr>
  </property>
  <property fmtid="{D5CDD505-2E9C-101B-9397-08002B2CF9AE}" pid="7" name="MSIP_Label_9df4b5af-ab42-45d5-91e7-45583bed1b2a_Name">
    <vt:lpwstr>9df4b5af-ab42-45d5-91e7-45583bed1b2a</vt:lpwstr>
  </property>
  <property fmtid="{D5CDD505-2E9C-101B-9397-08002B2CF9AE}" pid="8" name="MSIP_Label_9df4b5af-ab42-45d5-91e7-45583bed1b2a_SiteId">
    <vt:lpwstr>601e5460-b1bf-49c0-bd2d-e76ffc186a8d</vt:lpwstr>
  </property>
  <property fmtid="{D5CDD505-2E9C-101B-9397-08002B2CF9AE}" pid="9" name="MSIP_Label_9df4b5af-ab42-45d5-91e7-45583bed1b2a_ActionId">
    <vt:lpwstr>10ef522b-bd2d-4a81-a17e-c82a52b595f0</vt:lpwstr>
  </property>
  <property fmtid="{D5CDD505-2E9C-101B-9397-08002B2CF9AE}" pid="10" name="MSIP_Label_9df4b5af-ab42-45d5-91e7-45583bed1b2a_ContentBits">
    <vt:lpwstr>0</vt:lpwstr>
  </property>
</Properties>
</file>