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3" r:id="rId1"/>
  </p:sldMasterIdLst>
  <p:notesMasterIdLst>
    <p:notesMasterId r:id="rId23"/>
  </p:notesMasterIdLst>
  <p:handoutMasterIdLst>
    <p:handoutMasterId r:id="rId24"/>
  </p:handoutMasterIdLst>
  <p:sldIdLst>
    <p:sldId id="261" r:id="rId2"/>
    <p:sldId id="285" r:id="rId3"/>
    <p:sldId id="279" r:id="rId4"/>
    <p:sldId id="288" r:id="rId5"/>
    <p:sldId id="291" r:id="rId6"/>
    <p:sldId id="287" r:id="rId7"/>
    <p:sldId id="286" r:id="rId8"/>
    <p:sldId id="292" r:id="rId9"/>
    <p:sldId id="301" r:id="rId10"/>
    <p:sldId id="302" r:id="rId11"/>
    <p:sldId id="305" r:id="rId12"/>
    <p:sldId id="294" r:id="rId13"/>
    <p:sldId id="293" r:id="rId14"/>
    <p:sldId id="296" r:id="rId15"/>
    <p:sldId id="299" r:id="rId16"/>
    <p:sldId id="298" r:id="rId17"/>
    <p:sldId id="297" r:id="rId18"/>
    <p:sldId id="283" r:id="rId19"/>
    <p:sldId id="282" r:id="rId20"/>
    <p:sldId id="300" r:id="rId21"/>
    <p:sldId id="30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EE0D080-142C-5E4D-89FC-5B9502931702}">
          <p14:sldIdLst>
            <p14:sldId id="261"/>
            <p14:sldId id="285"/>
            <p14:sldId id="279"/>
            <p14:sldId id="288"/>
            <p14:sldId id="291"/>
            <p14:sldId id="287"/>
            <p14:sldId id="286"/>
            <p14:sldId id="292"/>
            <p14:sldId id="301"/>
            <p14:sldId id="302"/>
            <p14:sldId id="305"/>
            <p14:sldId id="294"/>
            <p14:sldId id="293"/>
            <p14:sldId id="296"/>
            <p14:sldId id="299"/>
            <p14:sldId id="298"/>
            <p14:sldId id="297"/>
            <p14:sldId id="283"/>
            <p14:sldId id="282"/>
            <p14:sldId id="300"/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00FF"/>
    <a:srgbClr val="941F92"/>
    <a:srgbClr val="FFC002"/>
    <a:srgbClr val="FF0000"/>
    <a:srgbClr val="2CA02C"/>
    <a:srgbClr val="D72728"/>
    <a:srgbClr val="942092"/>
    <a:srgbClr val="90304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33" autoAdjust="0"/>
    <p:restoredTop sz="95056" autoAdjust="0"/>
  </p:normalViewPr>
  <p:slideViewPr>
    <p:cSldViewPr snapToGrid="0">
      <p:cViewPr>
        <p:scale>
          <a:sx n="85" d="100"/>
          <a:sy n="85" d="100"/>
        </p:scale>
        <p:origin x="-104" y="15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5C901-5EC9-C943-B974-734AB2665A55}" type="datetime1">
              <a:rPr lang="en-US" smtClean="0"/>
              <a:pPr/>
              <a:t>3/8/24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55324-96D6-824A-A6D9-3A92248190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0128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B8164-8B43-494E-A041-A9E94C754AB0}" type="datetime1">
              <a:rPr lang="en-US" smtClean="0"/>
              <a:pPr/>
              <a:t>3/8/24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Center for Astrophysics | Harvard &amp; Smithsonian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DA70D6-5FEC-E241-9326-F6B89790EC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955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78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78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23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790" y="3865804"/>
            <a:ext cx="11887200" cy="7957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1">
                <a:solidFill>
                  <a:srgbClr val="293472"/>
                </a:solidFill>
                <a:latin typeface="+mn-lt"/>
                <a:cs typeface="Roboto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id-ID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53503" y="2297401"/>
            <a:ext cx="11887200" cy="1325563"/>
          </a:xfrm>
        </p:spPr>
        <p:txBody>
          <a:bodyPr>
            <a:normAutofit/>
          </a:bodyPr>
          <a:lstStyle>
            <a:lvl1pPr algn="ctr">
              <a:defRPr sz="4400">
                <a:solidFill>
                  <a:srgbClr val="293472"/>
                </a:solidFill>
                <a:latin typeface="Cambria" panose="02040503050406030204" pitchFamily="18" charset="0"/>
              </a:defRPr>
            </a:lvl1pPr>
          </a:lstStyle>
          <a:p>
            <a:endParaRPr lang="id-ID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7"/>
          </p:nvPr>
        </p:nvSpPr>
        <p:spPr>
          <a:xfrm>
            <a:off x="154865" y="4753091"/>
            <a:ext cx="11887200" cy="37469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rgbClr val="29347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idx="18"/>
          </p:nvPr>
        </p:nvSpPr>
        <p:spPr>
          <a:xfrm>
            <a:off x="154865" y="5136476"/>
            <a:ext cx="11887200" cy="374690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29347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1B156-4D16-5141-AC3D-0665CE5C7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50603" y="985078"/>
            <a:ext cx="3488740" cy="58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2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249A14-2F31-6742-8664-14721C752DFC}"/>
              </a:ext>
            </a:extLst>
          </p:cNvPr>
          <p:cNvSpPr/>
          <p:nvPr userDrawn="1"/>
        </p:nvSpPr>
        <p:spPr>
          <a:xfrm>
            <a:off x="1" y="6327972"/>
            <a:ext cx="12192000" cy="530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46" y="136526"/>
            <a:ext cx="11887200" cy="7731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045" y="1076446"/>
            <a:ext cx="11887199" cy="51623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F79CD65-489C-DC45-82F7-463192F32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045" y="6415761"/>
            <a:ext cx="4114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r>
              <a:rPr lang="id-ID" dirty="0"/>
              <a:t>Center </a:t>
            </a:r>
            <a:r>
              <a:rPr lang="id-ID" dirty="0" err="1"/>
              <a:t>for</a:t>
            </a:r>
            <a:r>
              <a:rPr lang="id-ID" dirty="0"/>
              <a:t> </a:t>
            </a:r>
            <a:r>
              <a:rPr lang="id-ID" dirty="0" err="1"/>
              <a:t>Astrophysics</a:t>
            </a:r>
            <a:r>
              <a:rPr lang="id-ID" dirty="0"/>
              <a:t> | </a:t>
            </a:r>
            <a:r>
              <a:rPr lang="id-ID" dirty="0" err="1"/>
              <a:t>Harvard</a:t>
            </a:r>
            <a:r>
              <a:rPr lang="id-ID" dirty="0"/>
              <a:t> &amp; </a:t>
            </a:r>
            <a:r>
              <a:rPr lang="id-ID" dirty="0" err="1"/>
              <a:t>Smithsonian</a:t>
            </a:r>
            <a:endParaRPr lang="id-ID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BD6B643-43FB-2C41-B0FD-E41D86E04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15761"/>
            <a:ext cx="2743200" cy="365125"/>
          </a:xfrm>
        </p:spPr>
        <p:txBody>
          <a:bodyPr/>
          <a:lstStyle>
            <a:lvl1pPr algn="ctr"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D8897B-C7FC-5D47-8665-B1D457FD3C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56754" y="6405562"/>
            <a:ext cx="2292490" cy="3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23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446CF5-4113-9C4F-9CDD-7F4AB3FEB7D6}"/>
              </a:ext>
            </a:extLst>
          </p:cNvPr>
          <p:cNvSpPr/>
          <p:nvPr userDrawn="1"/>
        </p:nvSpPr>
        <p:spPr>
          <a:xfrm>
            <a:off x="1" y="6327972"/>
            <a:ext cx="12192000" cy="530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D9C35EF-8BF5-9E47-B3B9-A343A0029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045" y="6415761"/>
            <a:ext cx="4114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r>
              <a:rPr lang="id-ID" dirty="0"/>
              <a:t>Center </a:t>
            </a:r>
            <a:r>
              <a:rPr lang="id-ID" dirty="0" err="1"/>
              <a:t>for</a:t>
            </a:r>
            <a:r>
              <a:rPr lang="id-ID" dirty="0"/>
              <a:t> </a:t>
            </a:r>
            <a:r>
              <a:rPr lang="id-ID" dirty="0" err="1"/>
              <a:t>Astrophysics</a:t>
            </a:r>
            <a:r>
              <a:rPr lang="id-ID" dirty="0"/>
              <a:t> | </a:t>
            </a:r>
            <a:r>
              <a:rPr lang="id-ID" dirty="0" err="1"/>
              <a:t>Harvard</a:t>
            </a:r>
            <a:r>
              <a:rPr lang="id-ID" dirty="0"/>
              <a:t> &amp; </a:t>
            </a:r>
            <a:r>
              <a:rPr lang="id-ID" dirty="0" err="1"/>
              <a:t>Smithsonian</a:t>
            </a:r>
            <a:endParaRPr lang="id-ID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D86776A-0161-EF4D-BC78-73BCDD0AD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15761"/>
            <a:ext cx="2743200" cy="365125"/>
          </a:xfrm>
        </p:spPr>
        <p:txBody>
          <a:bodyPr/>
          <a:lstStyle>
            <a:lvl1pPr algn="ctr"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81888A-2DA7-C546-8DC6-1D9C01EB1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56754" y="6405562"/>
            <a:ext cx="2292490" cy="3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6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030" y="3865804"/>
            <a:ext cx="10501255" cy="7957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1">
                <a:solidFill>
                  <a:srgbClr val="293472"/>
                </a:solidFill>
                <a:latin typeface="+mn-lt"/>
                <a:cs typeface="Roboto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id-ID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7"/>
          </p:nvPr>
        </p:nvSpPr>
        <p:spPr>
          <a:xfrm>
            <a:off x="830729" y="4753091"/>
            <a:ext cx="10522555" cy="37469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rgbClr val="29347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idx="18"/>
          </p:nvPr>
        </p:nvSpPr>
        <p:spPr>
          <a:xfrm>
            <a:off x="830729" y="5136476"/>
            <a:ext cx="10522555" cy="374690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29347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1B156-4D16-5141-AC3D-0665CE5C7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50603" y="985078"/>
            <a:ext cx="3488740" cy="5843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FEB0A2-EC5B-444B-9FE3-20088A3C8FD2}"/>
              </a:ext>
            </a:extLst>
          </p:cNvPr>
          <p:cNvSpPr txBox="1"/>
          <p:nvPr userDrawn="1"/>
        </p:nvSpPr>
        <p:spPr>
          <a:xfrm>
            <a:off x="838680" y="2547201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293472"/>
                </a:solidFill>
                <a:latin typeface="Cambria" panose="02040503050406030204" pitchFamily="18" charset="0"/>
                <a:ea typeface="Charis SIL" panose="02000500060000020004" pitchFamily="2" charset="77"/>
                <a:cs typeface="Charis SIL" panose="02000500060000020004" pitchFamily="2" charset="77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737944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93472"/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fld id="{8BE80718-BD43-9D4D-A6D4-011FC831A519}" type="datetime1">
              <a:rPr lang="en-US" smtClean="0"/>
              <a:pPr/>
              <a:t>3/8/24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93472"/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r>
              <a:rPr lang="id-ID" dirty="0"/>
              <a:t>Center </a:t>
            </a:r>
            <a:r>
              <a:rPr lang="id-ID" dirty="0" err="1"/>
              <a:t>for</a:t>
            </a:r>
            <a:r>
              <a:rPr lang="id-ID" dirty="0"/>
              <a:t> </a:t>
            </a:r>
            <a:r>
              <a:rPr lang="id-ID" dirty="0" err="1"/>
              <a:t>Astrophysics</a:t>
            </a:r>
            <a:r>
              <a:rPr lang="id-ID" dirty="0"/>
              <a:t> | </a:t>
            </a:r>
            <a:r>
              <a:rPr lang="id-ID" dirty="0" err="1"/>
              <a:t>Harvard</a:t>
            </a:r>
            <a:r>
              <a:rPr lang="id-ID" dirty="0"/>
              <a:t> &amp; </a:t>
            </a:r>
            <a:r>
              <a:rPr lang="id-ID" dirty="0" err="1"/>
              <a:t>Smithsonian</a:t>
            </a:r>
            <a:endParaRPr lang="id-ID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93472"/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2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5" r:id="rId2"/>
    <p:sldLayoutId id="2147483666" r:id="rId3"/>
    <p:sldLayoutId id="214748367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93472"/>
          </a:solidFill>
          <a:latin typeface="Cambria" panose="02040503050406030204" pitchFamily="18" charset="0"/>
          <a:ea typeface="Charis SIL" panose="02000500060000020004" pitchFamily="2" charset="77"/>
          <a:cs typeface="Charis SIL" panose="02000500060000020004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1">
            <a:extLst>
              <a:ext uri="{FF2B5EF4-FFF2-40B4-BE49-F238E27FC236}">
                <a16:creationId xmlns:a16="http://schemas.microsoft.com/office/drawing/2014/main" id="{B071E08A-0431-F03C-ACB3-419DFF430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790" y="3584898"/>
            <a:ext cx="11887200" cy="795786"/>
          </a:xfrm>
        </p:spPr>
        <p:txBody>
          <a:bodyPr>
            <a:normAutofit/>
          </a:bodyPr>
          <a:lstStyle/>
          <a:p>
            <a:r>
              <a:rPr lang="en-US" altLang="ko-KR" dirty="0"/>
              <a:t>Heesung</a:t>
            </a:r>
            <a:r>
              <a:rPr lang="ko-KR" altLang="en-US" dirty="0"/>
              <a:t> </a:t>
            </a:r>
            <a:r>
              <a:rPr lang="en-US" altLang="ko-KR" dirty="0"/>
              <a:t>Chong</a:t>
            </a:r>
            <a:br>
              <a:rPr lang="en-US" altLang="ko-KR" dirty="0"/>
            </a:br>
            <a:r>
              <a:rPr lang="ko-KR" altLang="en-US" sz="500" dirty="0"/>
              <a:t> </a:t>
            </a:r>
            <a:br>
              <a:rPr lang="en-US" altLang="ko-KR" dirty="0"/>
            </a:br>
            <a:r>
              <a:rPr lang="en-US" altLang="ko-KR" sz="1400" dirty="0"/>
              <a:t>Smithsonian</a:t>
            </a:r>
            <a:r>
              <a:rPr lang="ko-KR" altLang="en-US" sz="1400" dirty="0"/>
              <a:t> </a:t>
            </a:r>
            <a:r>
              <a:rPr lang="en-US" altLang="ko-KR" sz="1400" dirty="0"/>
              <a:t>Astrophysical Observatory</a:t>
            </a: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4F81706-16AC-5BD0-3621-8787BD7E4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03" y="1927287"/>
            <a:ext cx="11887200" cy="1325563"/>
          </a:xfrm>
        </p:spPr>
        <p:txBody>
          <a:bodyPr>
            <a:normAutofit/>
          </a:bodyPr>
          <a:lstStyle/>
          <a:p>
            <a:r>
              <a:rPr lang="en-US" dirty="0"/>
              <a:t>TEMPO Calibration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4E7575-B205-9DEA-0D04-EEC960F60672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54865" y="4445151"/>
            <a:ext cx="11887200" cy="168474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err="1"/>
              <a:t>Xiong</a:t>
            </a:r>
            <a:r>
              <a:rPr lang="en-US" dirty="0"/>
              <a:t> Liu, John Houck, David E. </a:t>
            </a:r>
            <a:r>
              <a:rPr lang="en-US" dirty="0" err="1"/>
              <a:t>Flittner</a:t>
            </a:r>
            <a:r>
              <a:rPr lang="en-US" dirty="0"/>
              <a:t>, James </a:t>
            </a:r>
            <a:r>
              <a:rPr lang="en-US" dirty="0" err="1"/>
              <a:t>Carr</a:t>
            </a:r>
            <a:r>
              <a:rPr lang="en-US" dirty="0"/>
              <a:t>, </a:t>
            </a:r>
            <a:r>
              <a:rPr lang="en-US" dirty="0" err="1"/>
              <a:t>Weizhen</a:t>
            </a:r>
            <a:r>
              <a:rPr lang="en-US" dirty="0"/>
              <a:t> Hou, John E. Davis, </a:t>
            </a:r>
            <a:br>
              <a:rPr lang="en-US" dirty="0"/>
            </a:br>
            <a:r>
              <a:rPr lang="en-US" dirty="0"/>
              <a:t>Raid M. Suleiman, Kelly Chance, </a:t>
            </a:r>
            <a:r>
              <a:rPr lang="en-US" dirty="0" err="1"/>
              <a:t>Nischal</a:t>
            </a:r>
            <a:r>
              <a:rPr lang="en-US" dirty="0"/>
              <a:t> Mishra, Christopher Chan Miller, Gonzalo González Abad, </a:t>
            </a:r>
            <a:br>
              <a:rPr lang="en-US" dirty="0"/>
            </a:br>
            <a:r>
              <a:rPr lang="en-US" dirty="0"/>
              <a:t>Brian Baker, James </a:t>
            </a:r>
            <a:r>
              <a:rPr lang="en-US" dirty="0" err="1"/>
              <a:t>Lasnik</a:t>
            </a:r>
            <a:r>
              <a:rPr lang="en-US" dirty="0"/>
              <a:t>, Dennis Nicks, </a:t>
            </a:r>
            <a:r>
              <a:rPr lang="en-US" dirty="0" err="1"/>
              <a:t>Juseon</a:t>
            </a:r>
            <a:r>
              <a:rPr lang="en-US" dirty="0"/>
              <a:t> </a:t>
            </a:r>
            <a:r>
              <a:rPr lang="en-US" dirty="0" err="1"/>
              <a:t>Bak</a:t>
            </a:r>
            <a:r>
              <a:rPr lang="en-US" dirty="0"/>
              <a:t>, Caroline R. </a:t>
            </a:r>
            <a:r>
              <a:rPr lang="en-US" dirty="0" err="1"/>
              <a:t>Nowlan</a:t>
            </a:r>
            <a:r>
              <a:rPr lang="en-US" dirty="0"/>
              <a:t>, </a:t>
            </a:r>
            <a:r>
              <a:rPr lang="en-US" dirty="0" err="1"/>
              <a:t>Huiqun</a:t>
            </a:r>
            <a:r>
              <a:rPr lang="en-US" dirty="0"/>
              <a:t> Wang, </a:t>
            </a:r>
            <a:br>
              <a:rPr lang="en-US" dirty="0"/>
            </a:br>
            <a:r>
              <a:rPr lang="en-US" dirty="0" err="1"/>
              <a:t>Junsung</a:t>
            </a:r>
            <a:r>
              <a:rPr lang="en-US" dirty="0"/>
              <a:t> Park, Ewan O’Sullivan, Jean Fitzmaurice, and Laurel Carpenter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968C602-77C4-D5F6-7F58-32FC26CD5D6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54865" y="6248430"/>
            <a:ext cx="11887200" cy="374690"/>
          </a:xfrm>
        </p:spPr>
        <p:txBody>
          <a:bodyPr/>
          <a:lstStyle/>
          <a:p>
            <a:r>
              <a:rPr lang="en-US" dirty="0"/>
              <a:t>March 14, 2024</a:t>
            </a:r>
          </a:p>
        </p:txBody>
      </p:sp>
    </p:spTree>
    <p:extLst>
      <p:ext uri="{BB962C8B-B14F-4D97-AF65-F5344CB8AC3E}">
        <p14:creationId xmlns:p14="http://schemas.microsoft.com/office/powerpoint/2010/main" val="3061564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6502E-135D-2D3A-5CDF-898BBF8D9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Image processing </a:t>
            </a:r>
            <a:r>
              <a:rPr lang="en-US" sz="2800" dirty="0"/>
              <a:t>(takeaways from commissioning)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16870-B340-3BDD-D0CE-FFC34D57E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E534D5-24DA-9D3C-2194-64C212F3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D17A66-3ED6-1FD2-865E-21207E3094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8" t="1193" r="3731" b="96175"/>
          <a:stretch/>
        </p:blipFill>
        <p:spPr>
          <a:xfrm>
            <a:off x="5064748" y="1182342"/>
            <a:ext cx="1847346" cy="2809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40B71F-30A4-3BFF-8550-E7977A8B91AE}"/>
                  </a:ext>
                </a:extLst>
              </p:cNvPr>
              <p:cNvSpPr txBox="1"/>
              <p:nvPr/>
            </p:nvSpPr>
            <p:spPr>
              <a:xfrm>
                <a:off x="97274" y="5088402"/>
                <a:ext cx="6577845" cy="683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ym typeface="Wingdings" pitchFamily="2" charset="2"/>
                  </a:rPr>
                  <a:t>Time-based scaling:</a:t>
                </a:r>
                <a:br>
                  <a:rPr lang="en-US" sz="1600" dirty="0">
                    <a:sym typeface="Wingdings" pitchFamily="2" charset="2"/>
                  </a:rPr>
                </a:br>
                <a:r>
                  <a:rPr lang="en-US" sz="1600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smear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column</m:t>
                    </m:r>
                    <m:r>
                      <m:rPr>
                        <m:nor/>
                      </m:rPr>
                      <a:rPr lang="en-US" sz="1400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−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averag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e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photoactive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signal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×</m:t>
                    </m:r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4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f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rame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transfer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time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)</m:t>
                        </m:r>
                      </m:num>
                      <m:den>
                        <m: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integration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time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)</m:t>
                        </m:r>
                      </m:den>
                    </m:f>
                  </m:oMath>
                </a14:m>
                <a:endParaRPr lang="en-US" sz="16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40B71F-30A4-3BFF-8550-E7977A8B9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74" y="5088402"/>
                <a:ext cx="6577845" cy="683072"/>
              </a:xfrm>
              <a:prstGeom prst="rect">
                <a:avLst/>
              </a:prstGeom>
              <a:blipFill>
                <a:blip r:embed="rId3"/>
                <a:stretch>
                  <a:fillRect l="-385" t="-1818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6240058-EC09-B52C-FFB6-5EE61B4926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24"/>
          <a:stretch/>
        </p:blipFill>
        <p:spPr>
          <a:xfrm>
            <a:off x="1526025" y="1493759"/>
            <a:ext cx="8306486" cy="3404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386DE3-8E93-5AC3-B124-A2F732285389}"/>
              </a:ext>
            </a:extLst>
          </p:cNvPr>
          <p:cNvSpPr txBox="1"/>
          <p:nvPr/>
        </p:nvSpPr>
        <p:spPr>
          <a:xfrm>
            <a:off x="162045" y="884726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Smear correction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05DD8D-4B7B-59F7-F62E-FC1F91325DD5}"/>
              </a:ext>
            </a:extLst>
          </p:cNvPr>
          <p:cNvSpPr txBox="1"/>
          <p:nvPr/>
        </p:nvSpPr>
        <p:spPr>
          <a:xfrm>
            <a:off x="5878153" y="5088402"/>
            <a:ext cx="6216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Smear from </a:t>
            </a:r>
            <a:r>
              <a:rPr lang="en-US" sz="1600" u="sng" dirty="0"/>
              <a:t>overclocked</a:t>
            </a:r>
            <a:r>
              <a:rPr lang="en-US" sz="1600" dirty="0"/>
              <a:t> pixels &gt; Smear from </a:t>
            </a:r>
            <a:r>
              <a:rPr lang="en-US" sz="1600" u="sng" dirty="0"/>
              <a:t>photoactive</a:t>
            </a:r>
            <a:r>
              <a:rPr lang="en-US" sz="1600" dirty="0"/>
              <a:t> pixels</a:t>
            </a:r>
            <a:br>
              <a:rPr lang="en-US" sz="1600" dirty="0">
                <a:sym typeface="Wingdings" pitchFamily="2" charset="2"/>
              </a:rPr>
            </a:br>
            <a:r>
              <a:rPr lang="en-US" sz="1600" dirty="0">
                <a:sym typeface="Wingdings" pitchFamily="2" charset="2"/>
              </a:rPr>
              <a:t> Contribution of storage-region dark from read-out</a:t>
            </a:r>
            <a:br>
              <a:rPr lang="en-US" sz="1600" dirty="0">
                <a:sym typeface="Wingdings" pitchFamily="2" charset="2"/>
              </a:rPr>
            </a:b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Time-based scaling is preferred.</a:t>
            </a:r>
          </a:p>
        </p:txBody>
      </p:sp>
    </p:spTree>
    <p:extLst>
      <p:ext uri="{BB962C8B-B14F-4D97-AF65-F5344CB8AC3E}">
        <p14:creationId xmlns:p14="http://schemas.microsoft.com/office/powerpoint/2010/main" val="1837026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86DA5-F151-3DB8-8D52-9E345CBB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Image processing </a:t>
            </a:r>
            <a:r>
              <a:rPr lang="en-US" sz="2800" dirty="0"/>
              <a:t>(How do we know it’s improved?)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25918F-EDA0-3ACA-86DD-C5DE4465F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0D285B-4758-E9B0-5BF9-1EA0D5CDB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9AFB8D-3906-F10B-4168-18B7F9C4B3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8" b="51626"/>
          <a:stretch/>
        </p:blipFill>
        <p:spPr>
          <a:xfrm>
            <a:off x="2209800" y="2807308"/>
            <a:ext cx="7772400" cy="882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FDE046-A7DC-4849-5838-97808C9511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8" b="51216"/>
          <a:stretch/>
        </p:blipFill>
        <p:spPr>
          <a:xfrm>
            <a:off x="2209800" y="4204667"/>
            <a:ext cx="7772400" cy="899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0DBFFF-55D1-56A9-E586-7C48E0A6E1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64"/>
          <a:stretch/>
        </p:blipFill>
        <p:spPr>
          <a:xfrm>
            <a:off x="2209800" y="5176821"/>
            <a:ext cx="7772400" cy="3907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42CC67-623F-5BF4-67F8-3A43CD575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4" b="51300"/>
          <a:stretch/>
        </p:blipFill>
        <p:spPr>
          <a:xfrm>
            <a:off x="2209800" y="1421011"/>
            <a:ext cx="7772400" cy="899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FEFB95-9B9C-76BF-4A64-0C113EECB4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71" r="8097"/>
          <a:stretch/>
        </p:blipFill>
        <p:spPr>
          <a:xfrm>
            <a:off x="9135234" y="1158165"/>
            <a:ext cx="243435" cy="41851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3B5B92-2716-3005-6A7A-1C9E56CC5C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868"/>
          <a:stretch/>
        </p:blipFill>
        <p:spPr>
          <a:xfrm>
            <a:off x="2209800" y="1158165"/>
            <a:ext cx="243435" cy="41851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0C4B018-7925-9814-E72F-0D1796513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8"/>
          <a:stretch/>
        </p:blipFill>
        <p:spPr>
          <a:xfrm>
            <a:off x="9738765" y="1158165"/>
            <a:ext cx="243435" cy="41851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982F1E1-D827-887B-5FEA-950652A1900C}"/>
              </a:ext>
            </a:extLst>
          </p:cNvPr>
          <p:cNvSpPr txBox="1"/>
          <p:nvPr/>
        </p:nvSpPr>
        <p:spPr>
          <a:xfrm>
            <a:off x="2739875" y="1105142"/>
            <a:ext cx="6067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Constant offset + </a:t>
            </a:r>
            <a:r>
              <a:rPr lang="en-US" sz="1400" b="1" dirty="0">
                <a:ea typeface="Malgun Gothic" panose="020B0503020000020004" pitchFamily="34" charset="-127"/>
                <a:cs typeface="Times New Roman" panose="02020603050405020304" pitchFamily="18" charset="0"/>
              </a:rPr>
              <a:t>S</a:t>
            </a:r>
            <a:r>
              <a:rPr lang="en-US" sz="1400" b="1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mear from overclocked pixels </a:t>
            </a:r>
            <a:endParaRPr lang="en-US" sz="1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484E5C-0D5C-D1B7-CC35-1ACE5C4D2CFD}"/>
              </a:ext>
            </a:extLst>
          </p:cNvPr>
          <p:cNvSpPr txBox="1"/>
          <p:nvPr/>
        </p:nvSpPr>
        <p:spPr>
          <a:xfrm>
            <a:off x="3080959" y="2487330"/>
            <a:ext cx="5401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Row-by-row</a:t>
            </a:r>
            <a:r>
              <a:rPr lang="en-US" sz="1400" b="1" dirty="0"/>
              <a:t> offset + </a:t>
            </a:r>
            <a:r>
              <a:rPr lang="en-US" sz="1400" b="1" dirty="0">
                <a:ea typeface="Malgun Gothic" panose="020B0503020000020004" pitchFamily="34" charset="-127"/>
                <a:cs typeface="Times New Roman" panose="02020603050405020304" pitchFamily="18" charset="0"/>
              </a:rPr>
              <a:t>S</a:t>
            </a:r>
            <a:r>
              <a:rPr lang="en-US" sz="1400" b="1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mear from overclocked pixels</a:t>
            </a:r>
            <a:endParaRPr lang="en-US" sz="14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59F531-9CC0-8629-5371-7D15E7CFBC9B}"/>
              </a:ext>
            </a:extLst>
          </p:cNvPr>
          <p:cNvSpPr txBox="1"/>
          <p:nvPr/>
        </p:nvSpPr>
        <p:spPr>
          <a:xfrm>
            <a:off x="2853791" y="3891841"/>
            <a:ext cx="5870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Row-by-row</a:t>
            </a:r>
            <a:r>
              <a:rPr lang="en-US" sz="1400" b="1" dirty="0"/>
              <a:t> offset + </a:t>
            </a:r>
            <a:r>
              <a:rPr lang="en-US" sz="1400" b="1" dirty="0">
                <a:ea typeface="Malgun Gothic" panose="020B0503020000020004" pitchFamily="34" charset="-127"/>
                <a:cs typeface="Times New Roman" panose="02020603050405020304" pitchFamily="18" charset="0"/>
              </a:rPr>
              <a:t>S</a:t>
            </a:r>
            <a:r>
              <a:rPr lang="en-US" sz="1400" b="1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mear from </a:t>
            </a:r>
            <a:r>
              <a:rPr lang="en-US" sz="1400" b="1" dirty="0">
                <a:solidFill>
                  <a:srgbClr val="FF0000"/>
                </a:solidFill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photoactive</a:t>
            </a:r>
            <a:r>
              <a:rPr lang="en-US" sz="1400" b="1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 pixels </a:t>
            </a:r>
            <a:endParaRPr lang="en-US" sz="1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AE788F-C98B-131B-0594-2827B6C56B7D}"/>
              </a:ext>
            </a:extLst>
          </p:cNvPr>
          <p:cNvSpPr txBox="1"/>
          <p:nvPr/>
        </p:nvSpPr>
        <p:spPr>
          <a:xfrm>
            <a:off x="3163492" y="5785700"/>
            <a:ext cx="586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The dependence of dark current on the FPA temperature finally appears.</a:t>
            </a:r>
          </a:p>
        </p:txBody>
      </p:sp>
    </p:spTree>
    <p:extLst>
      <p:ext uri="{BB962C8B-B14F-4D97-AF65-F5344CB8AC3E}">
        <p14:creationId xmlns:p14="http://schemas.microsoft.com/office/powerpoint/2010/main" val="1524024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7DFC1-AB19-9A87-AE6B-2C09BCD94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processing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CA750F-4C79-8BE1-0399-A9745758D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73E4F-E6CD-344C-580D-D21D1F45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8F046-2DC3-C489-2B0F-28AEB2A56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60" y="1657958"/>
            <a:ext cx="8422188" cy="4535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3DA15D-7D7E-5A12-450B-7D7C3DB634D8}"/>
              </a:ext>
            </a:extLst>
          </p:cNvPr>
          <p:cNvSpPr txBox="1"/>
          <p:nvPr/>
        </p:nvSpPr>
        <p:spPr>
          <a:xfrm>
            <a:off x="162045" y="884726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Dark current correction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79E9F4-C73A-A0C2-87E2-279BEE6C84A1}"/>
              </a:ext>
            </a:extLst>
          </p:cNvPr>
          <p:cNvSpPr txBox="1"/>
          <p:nvPr/>
        </p:nvSpPr>
        <p:spPr>
          <a:xfrm>
            <a:off x="236861" y="1867140"/>
            <a:ext cx="3337613" cy="304698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Dark estimation approaches</a:t>
            </a:r>
            <a:br>
              <a:rPr lang="en-US" sz="1600" b="1" dirty="0"/>
            </a:br>
            <a:endParaRPr lang="en-US" sz="1600" b="1" dirty="0"/>
          </a:p>
          <a:p>
            <a:pPr marL="342900" indent="-342900">
              <a:buFontTx/>
              <a:buAutoNum type="arabicParenBoth"/>
            </a:pPr>
            <a:r>
              <a:rPr lang="en-US" sz="1600" dirty="0">
                <a:solidFill>
                  <a:srgbClr val="FF0000"/>
                </a:solidFill>
              </a:rPr>
              <a:t>Using FPA temperature</a:t>
            </a:r>
            <a:br>
              <a:rPr lang="en-US" sz="1600" dirty="0"/>
            </a:br>
            <a:r>
              <a:rPr lang="en-US" sz="1600" dirty="0"/>
              <a:t>- the </a:t>
            </a:r>
            <a:r>
              <a:rPr lang="en-US" sz="1600" b="0" i="0" dirty="0">
                <a:effectLst/>
              </a:rPr>
              <a:t>Arrhenius equation</a:t>
            </a:r>
            <a:br>
              <a:rPr lang="en-US" sz="1600" b="0" i="0" dirty="0">
                <a:effectLst/>
              </a:rPr>
            </a:br>
            <a:r>
              <a:rPr lang="en-US" sz="1600" b="0" i="0" dirty="0">
                <a:effectLst/>
              </a:rPr>
              <a:t>- Applied for </a:t>
            </a:r>
            <a:r>
              <a:rPr lang="en-US" sz="1600" dirty="0"/>
              <a:t>Earth and Sun exposure</a:t>
            </a:r>
            <a:br>
              <a:rPr lang="en-US" sz="1600" b="0" i="0" dirty="0">
                <a:effectLst/>
              </a:rPr>
            </a:br>
            <a:endParaRPr lang="en-US" sz="1600" dirty="0"/>
          </a:p>
          <a:p>
            <a:pPr marL="342900" indent="-342900">
              <a:buAutoNum type="arabicParenBoth"/>
            </a:pPr>
            <a:r>
              <a:rPr lang="en-US" sz="1600" dirty="0">
                <a:solidFill>
                  <a:srgbClr val="FF0000"/>
                </a:solidFill>
              </a:rPr>
              <a:t>Using storage-region dark summations </a:t>
            </a:r>
            <a:br>
              <a:rPr lang="en-US" sz="1600" dirty="0"/>
            </a:br>
            <a:r>
              <a:rPr lang="en-US" sz="1600" dirty="0"/>
              <a:t>- Proxy for FPA temperature</a:t>
            </a:r>
            <a:br>
              <a:rPr lang="en-US" sz="1600" dirty="0"/>
            </a:br>
            <a:r>
              <a:rPr lang="en-US" sz="1600" dirty="0"/>
              <a:t>- Applied for twilight Earth exposure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FC848A-CA5B-A8DB-83F0-80BF2578061B}"/>
              </a:ext>
            </a:extLst>
          </p:cNvPr>
          <p:cNvSpPr txBox="1"/>
          <p:nvPr/>
        </p:nvSpPr>
        <p:spPr>
          <a:xfrm>
            <a:off x="162045" y="1305632"/>
            <a:ext cx="8509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CCDs can’t measure (</a:t>
            </a:r>
            <a:r>
              <a:rPr lang="en-US" sz="1600" dirty="0" err="1"/>
              <a:t>ir</a:t>
            </a:r>
            <a:r>
              <a:rPr lang="en-US" sz="1600" dirty="0"/>
              <a:t>)radiance and dark current simultaneously in the image regions.</a:t>
            </a:r>
          </a:p>
        </p:txBody>
      </p:sp>
    </p:spTree>
    <p:extLst>
      <p:ext uri="{BB962C8B-B14F-4D97-AF65-F5344CB8AC3E}">
        <p14:creationId xmlns:p14="http://schemas.microsoft.com/office/powerpoint/2010/main" val="1481670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9D365-1A55-98B4-0E8D-3D08BBB6A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processing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FC40F6-C7AF-DD50-D539-9F67785BC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D59D8E-398D-ED0E-A5C3-5441284B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A72617-6C8D-2F11-971B-68C80343D41A}"/>
              </a:ext>
            </a:extLst>
          </p:cNvPr>
          <p:cNvSpPr txBox="1"/>
          <p:nvPr/>
        </p:nvSpPr>
        <p:spPr>
          <a:xfrm>
            <a:off x="162045" y="839006"/>
            <a:ext cx="1790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BTDF correction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DE77FC-9306-8B2C-B2FB-92AAC142A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60" y="1106053"/>
            <a:ext cx="8441270" cy="37175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EB6FF1-3A10-65F2-A27A-68D243591732}"/>
                  </a:ext>
                </a:extLst>
              </p:cNvPr>
              <p:cNvSpPr txBox="1"/>
              <p:nvPr/>
            </p:nvSpPr>
            <p:spPr>
              <a:xfrm>
                <a:off x="1517210" y="5383898"/>
                <a:ext cx="20122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LUT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EB6FF1-3A10-65F2-A27A-68D243591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210" y="5383898"/>
                <a:ext cx="201225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71F9D0-842E-5469-8386-16D02379AB5E}"/>
                  </a:ext>
                </a:extLst>
              </p:cNvPr>
              <p:cNvSpPr txBox="1"/>
              <p:nvPr/>
            </p:nvSpPr>
            <p:spPr>
              <a:xfrm>
                <a:off x="6612849" y="5383898"/>
                <a:ext cx="39768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LUT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(1+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/(1+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71F9D0-842E-5469-8386-16D02379A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2849" y="5383898"/>
                <a:ext cx="3976875" cy="369332"/>
              </a:xfrm>
              <a:prstGeom prst="rect">
                <a:avLst/>
              </a:prstGeom>
              <a:blipFill>
                <a:blip r:embed="rId4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80B0BA-6A44-B408-3FBB-E6A6172FD58A}"/>
              </a:ext>
            </a:extLst>
          </p:cNvPr>
          <p:cNvCxnSpPr>
            <a:cxnSpLocks/>
          </p:cNvCxnSpPr>
          <p:nvPr/>
        </p:nvCxnSpPr>
        <p:spPr>
          <a:xfrm flipH="1">
            <a:off x="1481041" y="5678425"/>
            <a:ext cx="185921" cy="1856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735D236-15BA-7A1E-56A2-FD41ACEFC2CF}"/>
              </a:ext>
            </a:extLst>
          </p:cNvPr>
          <p:cNvSpPr txBox="1"/>
          <p:nvPr/>
        </p:nvSpPr>
        <p:spPr>
          <a:xfrm>
            <a:off x="313528" y="5835419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Corrected BTDF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3162D0-7473-2F05-4503-F4555026B836}"/>
              </a:ext>
            </a:extLst>
          </p:cNvPr>
          <p:cNvCxnSpPr>
            <a:cxnSpLocks/>
          </p:cNvCxnSpPr>
          <p:nvPr/>
        </p:nvCxnSpPr>
        <p:spPr>
          <a:xfrm>
            <a:off x="2315501" y="5710672"/>
            <a:ext cx="58696" cy="2312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2A60EA1-A011-9A3F-AEAD-CF4DA1B8A6ED}"/>
              </a:ext>
            </a:extLst>
          </p:cNvPr>
          <p:cNvSpPr txBox="1"/>
          <p:nvPr/>
        </p:nvSpPr>
        <p:spPr>
          <a:xfrm>
            <a:off x="1981345" y="5906984"/>
            <a:ext cx="4293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BTDF obtained by interpolating look-up-table values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0C1D10-74D5-008B-428B-AE6FE15D9601}"/>
              </a:ext>
            </a:extLst>
          </p:cNvPr>
          <p:cNvCxnSpPr>
            <a:cxnSpLocks/>
          </p:cNvCxnSpPr>
          <p:nvPr/>
        </p:nvCxnSpPr>
        <p:spPr>
          <a:xfrm>
            <a:off x="3360564" y="5581505"/>
            <a:ext cx="37197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917EE32-45D0-CDFC-21C4-309E7FDF0E3C}"/>
              </a:ext>
            </a:extLst>
          </p:cNvPr>
          <p:cNvSpPr txBox="1"/>
          <p:nvPr/>
        </p:nvSpPr>
        <p:spPr>
          <a:xfrm>
            <a:off x="3710812" y="5434588"/>
            <a:ext cx="2244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Elevation angle correction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8AB82-DAB2-B791-415A-6839A59F40DA}"/>
              </a:ext>
            </a:extLst>
          </p:cNvPr>
          <p:cNvSpPr txBox="1"/>
          <p:nvPr/>
        </p:nvSpPr>
        <p:spPr>
          <a:xfrm>
            <a:off x="9800204" y="5797422"/>
            <a:ext cx="2282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scattering angle correction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BAB8315-BE85-9B98-8BB4-1F0D1F45396B}"/>
              </a:ext>
            </a:extLst>
          </p:cNvPr>
          <p:cNvCxnSpPr>
            <a:cxnSpLocks/>
          </p:cNvCxnSpPr>
          <p:nvPr/>
        </p:nvCxnSpPr>
        <p:spPr>
          <a:xfrm>
            <a:off x="9227384" y="5681303"/>
            <a:ext cx="0" cy="1748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51BB16E-1FCC-2F90-FA99-E536EA2AB99E}"/>
              </a:ext>
            </a:extLst>
          </p:cNvPr>
          <p:cNvSpPr txBox="1"/>
          <p:nvPr/>
        </p:nvSpPr>
        <p:spPr>
          <a:xfrm>
            <a:off x="7358527" y="5799114"/>
            <a:ext cx="2223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FF0000"/>
                </a:solidFill>
              </a:rPr>
              <a:t>minor (extra) </a:t>
            </a:r>
            <a:br>
              <a:rPr lang="en-US" sz="1400" dirty="0">
                <a:solidFill>
                  <a:srgbClr val="FF0000"/>
                </a:solidFill>
              </a:rPr>
            </a:br>
            <a:r>
              <a:rPr lang="en-US" sz="1400" dirty="0">
                <a:solidFill>
                  <a:srgbClr val="FF0000"/>
                </a:solidFill>
              </a:rPr>
              <a:t>elevation angle correction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DE73056-F931-8ABA-FD04-D5638D4F733D}"/>
              </a:ext>
            </a:extLst>
          </p:cNvPr>
          <p:cNvCxnSpPr>
            <a:cxnSpLocks/>
          </p:cNvCxnSpPr>
          <p:nvPr/>
        </p:nvCxnSpPr>
        <p:spPr>
          <a:xfrm>
            <a:off x="10071446" y="5681303"/>
            <a:ext cx="0" cy="1748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898EC31-33EB-F555-39C9-EB9B652F8494}"/>
              </a:ext>
            </a:extLst>
          </p:cNvPr>
          <p:cNvSpPr txBox="1"/>
          <p:nvPr/>
        </p:nvSpPr>
        <p:spPr>
          <a:xfrm>
            <a:off x="1523789" y="5039878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Original equation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6EB594-3467-E284-2F19-990D753A803C}"/>
              </a:ext>
            </a:extLst>
          </p:cNvPr>
          <p:cNvSpPr txBox="1"/>
          <p:nvPr/>
        </p:nvSpPr>
        <p:spPr>
          <a:xfrm>
            <a:off x="6587201" y="503987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Updated equation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BE73E7-059C-B2F7-140A-E2426ECA1D59}"/>
              </a:ext>
            </a:extLst>
          </p:cNvPr>
          <p:cNvSpPr txBox="1"/>
          <p:nvPr/>
        </p:nvSpPr>
        <p:spPr>
          <a:xfrm>
            <a:off x="9344968" y="4258889"/>
            <a:ext cx="2420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[Credit: David E. </a:t>
            </a:r>
            <a:r>
              <a:rPr lang="en-US" sz="1600" dirty="0" err="1"/>
              <a:t>Flittner</a:t>
            </a:r>
            <a:r>
              <a:rPr lang="en-US" sz="16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82539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FB971-67BC-5404-C6B4-521C4F73A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calibration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43775B-2845-9E94-2F2D-C409FC4BA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1B6F6-8114-68B3-2DDE-55E128E9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A4C96C-7CB1-5FA7-81A7-DFB8C51D0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72" y="864483"/>
            <a:ext cx="6828062" cy="4965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8BC39F-52B1-887C-B8DB-47626ACDCBB1}"/>
              </a:ext>
            </a:extLst>
          </p:cNvPr>
          <p:cNvSpPr txBox="1"/>
          <p:nvPr/>
        </p:nvSpPr>
        <p:spPr>
          <a:xfrm>
            <a:off x="2176786" y="5836421"/>
            <a:ext cx="7838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First-light vs. Pre-launch: Wavelength shifts equivalent to ~2 spectral pixels</a:t>
            </a:r>
          </a:p>
        </p:txBody>
      </p:sp>
    </p:spTree>
    <p:extLst>
      <p:ext uri="{BB962C8B-B14F-4D97-AF65-F5344CB8AC3E}">
        <p14:creationId xmlns:p14="http://schemas.microsoft.com/office/powerpoint/2010/main" val="2041413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CD0FF-CA44-020C-BEA2-558002535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Spectral calibration </a:t>
            </a:r>
            <a:r>
              <a:rPr lang="en-US" sz="2800" dirty="0"/>
              <a:t>(trending wavelength shifts)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BBE3-6003-B25E-CB24-5CB9364E8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4F65A-5263-CD44-74B8-24B65E54D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 descr="A graph of a graph showing the number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0D647E18-C166-8DAD-38F8-D754D7D9F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822" y="1083185"/>
            <a:ext cx="4430805" cy="2459736"/>
          </a:xfrm>
          <a:prstGeom prst="rect">
            <a:avLst/>
          </a:prstGeom>
        </p:spPr>
      </p:pic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40EBE8B4-1136-13C4-1E70-D9C5D9E2B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83186"/>
            <a:ext cx="4414333" cy="2450592"/>
          </a:xfrm>
          <a:prstGeom prst="rect">
            <a:avLst/>
          </a:prstGeom>
        </p:spPr>
      </p:pic>
      <p:pic>
        <p:nvPicPr>
          <p:cNvPr id="8" name="Picture 7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785D4123-022B-BB20-783D-33ECFFAED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822" y="3335411"/>
            <a:ext cx="4430805" cy="2459736"/>
          </a:xfrm>
          <a:prstGeom prst="rect">
            <a:avLst/>
          </a:prstGeom>
        </p:spPr>
      </p:pic>
      <p:pic>
        <p:nvPicPr>
          <p:cNvPr id="9" name="Picture 8" descr="A graph of a graph&#10;&#10;Description automatically generated">
            <a:extLst>
              <a:ext uri="{FF2B5EF4-FFF2-40B4-BE49-F238E27FC236}">
                <a16:creationId xmlns:a16="http://schemas.microsoft.com/office/drawing/2014/main" id="{B116535C-58BE-112D-FF70-5DC9AECFE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335412"/>
            <a:ext cx="4414333" cy="24505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3502F3-F56B-3F1F-37EE-78FB9A322755}"/>
              </a:ext>
            </a:extLst>
          </p:cNvPr>
          <p:cNvSpPr txBox="1"/>
          <p:nvPr/>
        </p:nvSpPr>
        <p:spPr>
          <a:xfrm>
            <a:off x="1832681" y="5910189"/>
            <a:ext cx="854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Increasing wavelength shifts in solar irradiance measurements since the first-light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FD09E8-C117-ED19-2101-6FCFD897D2DD}"/>
              </a:ext>
            </a:extLst>
          </p:cNvPr>
          <p:cNvSpPr txBox="1"/>
          <p:nvPr/>
        </p:nvSpPr>
        <p:spPr>
          <a:xfrm>
            <a:off x="2777065" y="795027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Different spatial indices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77E51E-7416-E709-31CC-7F47464B14B1}"/>
              </a:ext>
            </a:extLst>
          </p:cNvPr>
          <p:cNvSpPr txBox="1"/>
          <p:nvPr/>
        </p:nvSpPr>
        <p:spPr>
          <a:xfrm>
            <a:off x="6899985" y="795027"/>
            <a:ext cx="2941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Different spectral indices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7EDE7D-85AF-4398-5E00-B8B1E28C91CE}"/>
              </a:ext>
            </a:extLst>
          </p:cNvPr>
          <p:cNvSpPr txBox="1"/>
          <p:nvPr/>
        </p:nvSpPr>
        <p:spPr>
          <a:xfrm>
            <a:off x="2524431" y="1674808"/>
            <a:ext cx="50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UV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70F4E5-8A10-36D9-92D9-AB7292E174E4}"/>
              </a:ext>
            </a:extLst>
          </p:cNvPr>
          <p:cNvSpPr txBox="1"/>
          <p:nvPr/>
        </p:nvSpPr>
        <p:spPr>
          <a:xfrm>
            <a:off x="2498784" y="4079342"/>
            <a:ext cx="556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VIS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112D76-525B-807A-841B-C738D435F3B0}"/>
              </a:ext>
            </a:extLst>
          </p:cNvPr>
          <p:cNvSpPr txBox="1"/>
          <p:nvPr/>
        </p:nvSpPr>
        <p:spPr>
          <a:xfrm>
            <a:off x="6715085" y="1674808"/>
            <a:ext cx="50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UV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F414BF-41FD-01C7-F45A-2FAA092D3BB5}"/>
              </a:ext>
            </a:extLst>
          </p:cNvPr>
          <p:cNvSpPr txBox="1"/>
          <p:nvPr/>
        </p:nvSpPr>
        <p:spPr>
          <a:xfrm>
            <a:off x="6689438" y="4079342"/>
            <a:ext cx="556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VIS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855118-2B3B-4153-34D9-57A858645357}"/>
              </a:ext>
            </a:extLst>
          </p:cNvPr>
          <p:cNvSpPr txBox="1"/>
          <p:nvPr/>
        </p:nvSpPr>
        <p:spPr>
          <a:xfrm>
            <a:off x="2453326" y="5606839"/>
            <a:ext cx="34579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Days since the first-light (August 1, 2023)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623402-140C-7B1C-533A-E397CC052E58}"/>
              </a:ext>
            </a:extLst>
          </p:cNvPr>
          <p:cNvSpPr txBox="1"/>
          <p:nvPr/>
        </p:nvSpPr>
        <p:spPr>
          <a:xfrm>
            <a:off x="6641902" y="5606839"/>
            <a:ext cx="34579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Days since the first-light (August 1, 2023)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16C7DA-C306-6DFC-71E7-84D4B3507A4E}"/>
              </a:ext>
            </a:extLst>
          </p:cNvPr>
          <p:cNvSpPr txBox="1"/>
          <p:nvPr/>
        </p:nvSpPr>
        <p:spPr>
          <a:xfrm rot="16200000">
            <a:off x="1219678" y="4352279"/>
            <a:ext cx="18996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Wavelength shift [nm]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0FEC74-3FB7-B184-6DB4-1E3B7BD17323}"/>
              </a:ext>
            </a:extLst>
          </p:cNvPr>
          <p:cNvSpPr txBox="1"/>
          <p:nvPr/>
        </p:nvSpPr>
        <p:spPr>
          <a:xfrm rot="16200000">
            <a:off x="1219678" y="2119098"/>
            <a:ext cx="18996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Wavelength shift [nm]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D8FB33-ABE6-8150-5A44-FD358A6D85FD}"/>
              </a:ext>
            </a:extLst>
          </p:cNvPr>
          <p:cNvSpPr txBox="1"/>
          <p:nvPr/>
        </p:nvSpPr>
        <p:spPr>
          <a:xfrm rot="16200000">
            <a:off x="5407120" y="4352279"/>
            <a:ext cx="18996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Wavelength shift [nm]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BF3BF3-FD2F-892F-3553-68BDB94076B2}"/>
              </a:ext>
            </a:extLst>
          </p:cNvPr>
          <p:cNvSpPr txBox="1"/>
          <p:nvPr/>
        </p:nvSpPr>
        <p:spPr>
          <a:xfrm rot="16200000">
            <a:off x="5407120" y="2119098"/>
            <a:ext cx="18996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Wavelength shift [nm]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D216C5-2538-D8C7-A944-51882F2CA94E}"/>
              </a:ext>
            </a:extLst>
          </p:cNvPr>
          <p:cNvSpPr txBox="1"/>
          <p:nvPr/>
        </p:nvSpPr>
        <p:spPr>
          <a:xfrm>
            <a:off x="10043455" y="5154377"/>
            <a:ext cx="2187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[Credit: </a:t>
            </a:r>
            <a:r>
              <a:rPr lang="en-US" sz="1600" dirty="0" err="1"/>
              <a:t>Weizhen</a:t>
            </a:r>
            <a:r>
              <a:rPr lang="en-US" sz="1600" dirty="0"/>
              <a:t> Hou]</a:t>
            </a:r>
          </a:p>
        </p:txBody>
      </p:sp>
    </p:spTree>
    <p:extLst>
      <p:ext uri="{BB962C8B-B14F-4D97-AF65-F5344CB8AC3E}">
        <p14:creationId xmlns:p14="http://schemas.microsoft.com/office/powerpoint/2010/main" val="129498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7AA0E-D89B-900F-9B1D-EBE50C5EC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calibration </a:t>
            </a:r>
            <a:r>
              <a:rPr lang="en-US" sz="2800" dirty="0"/>
              <a:t>(trending slit functions)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ACC556-EB70-46BF-D259-5086B46B6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8D3C5-2027-0A6A-2A55-7592EE7A5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 descr="A group of graphs showing the size of a normal distribution&#10;&#10;Description automatically generated with medium confidence">
            <a:extLst>
              <a:ext uri="{FF2B5EF4-FFF2-40B4-BE49-F238E27FC236}">
                <a16:creationId xmlns:a16="http://schemas.microsoft.com/office/drawing/2014/main" id="{8D895E81-A7A4-35A1-B4C9-65A245F161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5" b="5225"/>
          <a:stretch/>
        </p:blipFill>
        <p:spPr>
          <a:xfrm>
            <a:off x="1092225" y="824928"/>
            <a:ext cx="10027331" cy="51855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97955A-BCD3-6366-E2CA-D946F99BA267}"/>
              </a:ext>
            </a:extLst>
          </p:cNvPr>
          <p:cNvSpPr txBox="1"/>
          <p:nvPr/>
        </p:nvSpPr>
        <p:spPr>
          <a:xfrm>
            <a:off x="2089177" y="5931470"/>
            <a:ext cx="803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Spectral calibration on narrow fitting windows enables slit function monitoring.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9A530-6C53-4453-6569-08126B097C57}"/>
              </a:ext>
            </a:extLst>
          </p:cNvPr>
          <p:cNvSpPr txBox="1"/>
          <p:nvPr/>
        </p:nvSpPr>
        <p:spPr>
          <a:xfrm>
            <a:off x="9861339" y="5248715"/>
            <a:ext cx="2187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[Credit: </a:t>
            </a:r>
            <a:r>
              <a:rPr lang="en-US" sz="1600" dirty="0" err="1"/>
              <a:t>Weizhen</a:t>
            </a:r>
            <a:r>
              <a:rPr lang="en-US" sz="1600" dirty="0"/>
              <a:t> Hou]</a:t>
            </a:r>
          </a:p>
        </p:txBody>
      </p:sp>
    </p:spTree>
    <p:extLst>
      <p:ext uri="{BB962C8B-B14F-4D97-AF65-F5344CB8AC3E}">
        <p14:creationId xmlns:p14="http://schemas.microsoft.com/office/powerpoint/2010/main" val="1084418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7EA1F-DBF1-4338-DB79-9AD498C1D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94B9B-7EDC-91C3-0F25-58382D19C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Dark current correction</a:t>
            </a:r>
            <a:br>
              <a:rPr lang="en-US" sz="2400" dirty="0"/>
            </a:br>
            <a:r>
              <a:rPr lang="en-US" sz="2400" dirty="0">
                <a:sym typeface="Wingdings" pitchFamily="2" charset="2"/>
              </a:rPr>
              <a:t> Update the coefficients for the Arrhenius equation.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ym typeface="Wingdings" pitchFamily="2" charset="2"/>
              </a:rPr>
              <a:t>Stray light correction</a:t>
            </a:r>
            <a:br>
              <a:rPr lang="en-US" sz="2400" dirty="0">
                <a:sym typeface="Wingdings" pitchFamily="2" charset="2"/>
              </a:rPr>
            </a:br>
            <a:r>
              <a:rPr lang="en-US" sz="2400" dirty="0">
                <a:sym typeface="Wingdings" pitchFamily="2" charset="2"/>
              </a:rPr>
              <a:t> Employ spectral (1-dimensional) point spread functions.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ym typeface="Wingdings" pitchFamily="2" charset="2"/>
              </a:rPr>
              <a:t>Update the BTDF table for the reference diffuser.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ym typeface="Wingdings" pitchFamily="2" charset="2"/>
              </a:rPr>
              <a:t>Mitigate the impact of the “burr” on radiometric calibration coefficients.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ym typeface="Wingdings" pitchFamily="2" charset="2"/>
              </a:rPr>
              <a:t>Include the twilight measurements in the data collection.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Update bad pixel map dynamically using dark current.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Stabilize radiance wavelength calibration.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(Offline) Monitor temporal changes in key calibration data, including slit functions.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B73DFE-677A-8617-D84E-EC7BADA28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8E07D-1762-270F-61BE-F083D36EC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508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9E181C8-2323-E896-4706-316A0C4744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21EF4-429E-278B-82A2-187A5E57E3A3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E819F-2F6B-71C4-32E9-CE1889C0C6C3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58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BE25-A174-29AB-7E54-FEB2C9BA6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DCD35-593C-95F2-C63D-A6386D568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F65A-56DD-E6F5-C165-D9A5A233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28C3A-A7BB-1400-CD11-6C69C7791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841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ontent Placeholder 73">
            <a:extLst>
              <a:ext uri="{FF2B5EF4-FFF2-40B4-BE49-F238E27FC236}">
                <a16:creationId xmlns:a16="http://schemas.microsoft.com/office/drawing/2014/main" id="{6C25416E-31BA-C198-ECA2-28D531293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Version 1 release</a:t>
            </a:r>
            <a:br>
              <a:rPr lang="en-US" sz="2400" b="1" dirty="0"/>
            </a:br>
            <a:r>
              <a:rPr lang="en-US" sz="2000" dirty="0"/>
              <a:t>- Date: February 5, 2024</a:t>
            </a:r>
            <a:br>
              <a:rPr lang="en-US" sz="2000" dirty="0"/>
            </a:br>
            <a:r>
              <a:rPr lang="en-US" sz="2000" dirty="0"/>
              <a:t>- Collection name (Validation status): UNVALIDATED</a:t>
            </a:r>
            <a:br>
              <a:rPr lang="en-US" sz="2000" dirty="0"/>
            </a:br>
            <a:r>
              <a:rPr lang="en-US" sz="2000" dirty="0"/>
              <a:t>- Mini release of data from December 17–23, 2023, and eight days of commissioning observations from August 2023</a:t>
            </a:r>
            <a:br>
              <a:rPr lang="en-US" sz="2000" dirty="0"/>
            </a:br>
            <a:r>
              <a:rPr lang="en-US" sz="1100" dirty="0"/>
              <a:t> </a:t>
            </a: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2400" b="1" dirty="0"/>
              <a:t>Version 2 release</a:t>
            </a:r>
            <a:br>
              <a:rPr lang="en-US" sz="2400" b="1" dirty="0"/>
            </a:br>
            <a:r>
              <a:rPr lang="en-US" sz="2000" dirty="0"/>
              <a:t>- Date: February 26, 2024</a:t>
            </a:r>
            <a:br>
              <a:rPr lang="en-US" sz="2000" dirty="0"/>
            </a:br>
            <a:r>
              <a:rPr lang="en-US" sz="2000" dirty="0"/>
              <a:t>- Collection name (Validation status): BETA</a:t>
            </a:r>
            <a:br>
              <a:rPr lang="en-US" sz="2000" dirty="0"/>
            </a:br>
            <a:r>
              <a:rPr lang="en-US" sz="2000" dirty="0"/>
              <a:t>- Continuous data production onward from the release date + Reprocessing ongoing</a:t>
            </a:r>
            <a:br>
              <a:rPr lang="en-US" sz="2000" dirty="0"/>
            </a:br>
            <a:r>
              <a:rPr lang="en-US" sz="2000" dirty="0"/>
              <a:t>- User Guide available online, Version 1.0 ATBD available upon request</a:t>
            </a:r>
            <a:br>
              <a:rPr lang="en-US" sz="2000" dirty="0"/>
            </a:br>
            <a:r>
              <a:rPr lang="en-US" sz="2000" dirty="0"/>
              <a:t>  (https://</a:t>
            </a:r>
            <a:r>
              <a:rPr lang="en-US" sz="2000" dirty="0" err="1"/>
              <a:t>www.earthdata.nasa.gov</a:t>
            </a:r>
            <a:r>
              <a:rPr lang="en-US" sz="2000" dirty="0"/>
              <a:t>/learn/articles/new-beta-level-1-tempo-products)</a:t>
            </a:r>
          </a:p>
          <a:p>
            <a:pPr>
              <a:lnSpc>
                <a:spcPct val="110000"/>
              </a:lnSpc>
            </a:pP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594DF-55A6-FB04-3AFB-B55A3A406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 Level 1 Data Products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1B1EE-D101-BC5F-E07D-234B1455C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0CF44-16C3-1F2D-09CC-653A26D1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989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6502E-135D-2D3A-5CDF-898BBF8D9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Image processing </a:t>
            </a:r>
            <a:r>
              <a:rPr lang="en-US" sz="2800" dirty="0"/>
              <a:t>(takeaways from commissioning)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16870-B340-3BDD-D0CE-FFC34D57E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E534D5-24DA-9D3C-2194-64C212F3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D17A66-3ED6-1FD2-865E-21207E309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38" y="819810"/>
            <a:ext cx="4259491" cy="54764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55203E-C880-D3D6-001E-49F3317A017E}"/>
              </a:ext>
            </a:extLst>
          </p:cNvPr>
          <p:cNvSpPr txBox="1"/>
          <p:nvPr/>
        </p:nvSpPr>
        <p:spPr>
          <a:xfrm>
            <a:off x="5291473" y="885785"/>
            <a:ext cx="4146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Electronic offset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Row-to-row offset variations</a:t>
            </a:r>
            <a:br>
              <a:rPr lang="en-US" sz="1600" dirty="0"/>
            </a:br>
            <a:r>
              <a:rPr lang="en-US" sz="1600" dirty="0">
                <a:sym typeface="Wingdings" pitchFamily="2" charset="2"/>
              </a:rPr>
              <a:t> The row-by-row method is preferred.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B28A28-4EE2-AAAE-A263-00AA3AE9D561}"/>
              </a:ext>
            </a:extLst>
          </p:cNvPr>
          <p:cNvSpPr txBox="1"/>
          <p:nvPr/>
        </p:nvSpPr>
        <p:spPr>
          <a:xfrm>
            <a:off x="5291471" y="2653660"/>
            <a:ext cx="6345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Electronic offset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Temporal changes in electronic offsets</a:t>
            </a:r>
            <a:br>
              <a:rPr lang="en-US" sz="1600" dirty="0"/>
            </a:br>
            <a:r>
              <a:rPr lang="en-US" sz="1600" dirty="0">
                <a:sym typeface="Wingdings" pitchFamily="2" charset="2"/>
              </a:rPr>
              <a:t> Frame-by-frame offset correction is desired.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40B71F-30A4-3BFF-8550-E7977A8B91AE}"/>
                  </a:ext>
                </a:extLst>
              </p:cNvPr>
              <p:cNvSpPr txBox="1"/>
              <p:nvPr/>
            </p:nvSpPr>
            <p:spPr>
              <a:xfrm>
                <a:off x="5291472" y="4372226"/>
                <a:ext cx="6494129" cy="1871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00FF"/>
                    </a:solidFill>
                    <a:sym typeface="Wingdings" pitchFamily="2" charset="2"/>
                  </a:rPr>
                  <a:t>Smear correction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ym typeface="Wingdings" pitchFamily="2" charset="2"/>
                  </a:rPr>
                  <a:t>Time-based scaling:</a:t>
                </a:r>
                <a:br>
                  <a:rPr lang="en-US" sz="1600" dirty="0">
                    <a:sym typeface="Wingdings" pitchFamily="2" charset="2"/>
                  </a:rPr>
                </a:br>
                <a:r>
                  <a:rPr lang="en-US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smear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column</m:t>
                    </m:r>
                    <m:r>
                      <m:rPr>
                        <m:nor/>
                      </m:rPr>
                      <a:rPr lang="en-US" sz="1600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−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averag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e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photoactive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signal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×</m:t>
                    </m:r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6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f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rame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transfer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time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)</m:t>
                        </m:r>
                      </m:num>
                      <m:den>
                        <m: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integration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time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)</m:t>
                        </m:r>
                      </m:den>
                    </m:f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Smear from overclocked pixels &gt; Smear from photoactive pixels</a:t>
                </a:r>
                <a:br>
                  <a:rPr lang="en-US" sz="1600" dirty="0">
                    <a:sym typeface="Wingdings" pitchFamily="2" charset="2"/>
                  </a:rPr>
                </a:br>
                <a:r>
                  <a:rPr lang="en-US" sz="1600" dirty="0">
                    <a:sym typeface="Wingdings" pitchFamily="2" charset="2"/>
                  </a:rPr>
                  <a:t> Contribution of storage-region dark from read-out</a:t>
                </a:r>
                <a:br>
                  <a:rPr lang="en-US" sz="1600" dirty="0">
                    <a:sym typeface="Wingdings" pitchFamily="2" charset="2"/>
                  </a:rPr>
                </a:br>
                <a:r>
                  <a:rPr lang="en-US" sz="1600" dirty="0">
                    <a:sym typeface="Wingdings" pitchFamily="2" charset="2"/>
                  </a:rPr>
                  <a:t> Time-based scaling is preferred.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40B71F-30A4-3BFF-8550-E7977A8B9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472" y="4372226"/>
                <a:ext cx="6494129" cy="1871090"/>
              </a:xfrm>
              <a:prstGeom prst="rect">
                <a:avLst/>
              </a:prstGeom>
              <a:blipFill>
                <a:blip r:embed="rId3"/>
                <a:stretch>
                  <a:fillRect l="-391" t="-1351" b="-3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1962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B0D44-BCC4-7821-6EF3-94CE955D7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Image processing </a:t>
            </a:r>
            <a:r>
              <a:rPr lang="en-US" sz="2800" dirty="0"/>
              <a:t>(How do we know it’s improved?)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EF1F14-5391-105B-7D11-FF6FC1220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795DA-1E7F-9766-0BE5-801EE9BE2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4E005-D7C2-BF8F-758A-DC8EACB23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540" y="2243015"/>
            <a:ext cx="4047998" cy="404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15F300-28F2-984D-F78A-F0009EE02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11" y="2243015"/>
            <a:ext cx="4047998" cy="40479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AE9268-A9E4-274A-F456-F032FADDDCC5}"/>
              </a:ext>
            </a:extLst>
          </p:cNvPr>
          <p:cNvSpPr txBox="1"/>
          <p:nvPr/>
        </p:nvSpPr>
        <p:spPr>
          <a:xfrm>
            <a:off x="1894934" y="1566330"/>
            <a:ext cx="34478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Constant offset </a:t>
            </a:r>
            <a:br>
              <a:rPr lang="en-US" sz="1400" b="1" dirty="0"/>
            </a:br>
            <a:r>
              <a:rPr lang="en-US" sz="1400" b="1" dirty="0"/>
              <a:t>+ </a:t>
            </a:r>
            <a:r>
              <a:rPr lang="en-US" sz="1400" b="1" dirty="0">
                <a:ea typeface="Malgun Gothic" panose="020B0503020000020004" pitchFamily="34" charset="-127"/>
                <a:cs typeface="Times New Roman" panose="02020603050405020304" pitchFamily="18" charset="0"/>
              </a:rPr>
              <a:t>S</a:t>
            </a:r>
            <a:r>
              <a:rPr lang="en-US" sz="1400" b="1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mear from overclocked pixels </a:t>
            </a:r>
            <a:br>
              <a:rPr lang="en-US" sz="1400" b="1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400" b="1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+ FPA-temperature-based dark scaling</a:t>
            </a:r>
            <a:endParaRPr lang="en-US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0F8DA7-03E3-C3A0-CBDB-11E135110FC4}"/>
              </a:ext>
            </a:extLst>
          </p:cNvPr>
          <p:cNvSpPr txBox="1"/>
          <p:nvPr/>
        </p:nvSpPr>
        <p:spPr>
          <a:xfrm>
            <a:off x="6963533" y="1566330"/>
            <a:ext cx="32592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Row-by-row offset </a:t>
            </a:r>
            <a:br>
              <a:rPr lang="en-US" sz="1400" b="1" dirty="0"/>
            </a:br>
            <a:r>
              <a:rPr lang="en-US" sz="1400" b="1" dirty="0"/>
              <a:t>+ </a:t>
            </a:r>
            <a:r>
              <a:rPr lang="en-US" sz="1400" b="1" dirty="0">
                <a:ea typeface="Malgun Gothic" panose="020B0503020000020004" pitchFamily="34" charset="-127"/>
                <a:cs typeface="Times New Roman" panose="02020603050405020304" pitchFamily="18" charset="0"/>
              </a:rPr>
              <a:t>S</a:t>
            </a:r>
            <a:r>
              <a:rPr lang="en-US" sz="1400" b="1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mear from photoactive pixels</a:t>
            </a:r>
            <a:br>
              <a:rPr lang="en-US" sz="1400" b="1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1400" b="1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+ storage-region-based dark scaling</a:t>
            </a:r>
            <a:endParaRPr lang="en-US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0F6FD8-603D-80CE-4E68-64E9E9E3C91A}"/>
              </a:ext>
            </a:extLst>
          </p:cNvPr>
          <p:cNvSpPr txBox="1"/>
          <p:nvPr/>
        </p:nvSpPr>
        <p:spPr>
          <a:xfrm>
            <a:off x="2549445" y="905911"/>
            <a:ext cx="7105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Twilight measurements over the West Coast on December 22, 2023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(88-s exposure time)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425EFA9B-A7D6-5CB0-2261-E1A3A9970212}"/>
              </a:ext>
            </a:extLst>
          </p:cNvPr>
          <p:cNvSpPr/>
          <p:nvPr/>
        </p:nvSpPr>
        <p:spPr>
          <a:xfrm>
            <a:off x="5729372" y="3907342"/>
            <a:ext cx="748146" cy="302281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90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594DF-55A6-FB04-3AFB-B55A3A406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 Level 1 Data Products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1B1EE-D101-BC5F-E07D-234B1455C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0CF44-16C3-1F2D-09CC-653A26D1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64B77B92-73F0-F7EA-F482-E6FE30B1AA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370400"/>
              </p:ext>
            </p:extLst>
          </p:nvPr>
        </p:nvGraphicFramePr>
        <p:xfrm>
          <a:off x="735037" y="1367208"/>
          <a:ext cx="10738254" cy="4276603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337975">
                  <a:extLst>
                    <a:ext uri="{9D8B030D-6E8A-4147-A177-3AD203B41FA5}">
                      <a16:colId xmlns:a16="http://schemas.microsoft.com/office/drawing/2014/main" val="668840837"/>
                    </a:ext>
                  </a:extLst>
                </a:gridCol>
                <a:gridCol w="1033629">
                  <a:extLst>
                    <a:ext uri="{9D8B030D-6E8A-4147-A177-3AD203B41FA5}">
                      <a16:colId xmlns:a16="http://schemas.microsoft.com/office/drawing/2014/main" val="3704663107"/>
                    </a:ext>
                  </a:extLst>
                </a:gridCol>
                <a:gridCol w="2480709">
                  <a:extLst>
                    <a:ext uri="{9D8B030D-6E8A-4147-A177-3AD203B41FA5}">
                      <a16:colId xmlns:a16="http://schemas.microsoft.com/office/drawing/2014/main" val="3970656113"/>
                    </a:ext>
                  </a:extLst>
                </a:gridCol>
                <a:gridCol w="3738290">
                  <a:extLst>
                    <a:ext uri="{9D8B030D-6E8A-4147-A177-3AD203B41FA5}">
                      <a16:colId xmlns:a16="http://schemas.microsoft.com/office/drawing/2014/main" val="3662765919"/>
                    </a:ext>
                  </a:extLst>
                </a:gridCol>
                <a:gridCol w="2147651">
                  <a:extLst>
                    <a:ext uri="{9D8B030D-6E8A-4147-A177-3AD203B41FA5}">
                      <a16:colId xmlns:a16="http://schemas.microsoft.com/office/drawing/2014/main" val="3742461788"/>
                    </a:ext>
                  </a:extLst>
                </a:gridCol>
              </a:tblGrid>
              <a:tr h="655686"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Product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Level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Description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Nominal</a:t>
                      </a:r>
                    </a:p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sampling frequency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Validation status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9333531"/>
                  </a:ext>
                </a:extLst>
              </a:tr>
              <a:tr h="997757"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DRK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1a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Dark exposure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Variable</a:t>
                      </a:r>
                    </a:p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(sampled before the beginning of the other types of exposure)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Beta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3323024"/>
                  </a:ext>
                </a:extLst>
              </a:tr>
              <a:tr h="655790"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RAD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Geolocated Earth radiances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Once per hour or more frequent</a:t>
                      </a:r>
                    </a:p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(during daylight hours)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Beta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651799"/>
                  </a:ext>
                </a:extLst>
              </a:tr>
              <a:tr h="655790"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RADT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Geolocated Earth radiances (twilight)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Variable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Not released yet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1662900"/>
                  </a:ext>
                </a:extLst>
              </a:tr>
              <a:tr h="655790"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IRR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Solar irradiance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(working diffuser)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Once per week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Beta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8188096"/>
                  </a:ext>
                </a:extLst>
              </a:tr>
              <a:tr h="655790"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IRRR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Solar irradiance 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(reference diffuser)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Once per 3 months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Beta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3452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432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C6E88-8ACE-A87B-6DAD-C7F650324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Earth image from TEMPO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D33A67-3AA2-9663-B818-94A517925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BB08B-338E-7FD9-B24F-A2E435D46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E8D75E-8CCE-48F7-BE8E-747CED74F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54" y="1080541"/>
            <a:ext cx="6541800" cy="52334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F51B87-7623-A611-5074-3CD5F4DA3FD5}"/>
              </a:ext>
            </a:extLst>
          </p:cNvPr>
          <p:cNvSpPr txBox="1"/>
          <p:nvPr/>
        </p:nvSpPr>
        <p:spPr>
          <a:xfrm>
            <a:off x="196881" y="798346"/>
            <a:ext cx="5160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Scan started at 15:12:49 UTC on August 2, 2023</a:t>
            </a:r>
          </a:p>
        </p:txBody>
      </p:sp>
    </p:spTree>
    <p:extLst>
      <p:ext uri="{BB962C8B-B14F-4D97-AF65-F5344CB8AC3E}">
        <p14:creationId xmlns:p14="http://schemas.microsoft.com/office/powerpoint/2010/main" val="1550556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67D7B-FF94-180C-2CD6-2ED9293D9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TEMPO city-light image </a:t>
            </a:r>
            <a:r>
              <a:rPr lang="en-US" sz="2800" dirty="0"/>
              <a:t>(preliminary)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F46342-B9C8-C34A-38CD-A43BBCE7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95F614-43B1-E78B-131F-488C93FED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7628AD-6463-BC7C-DFDD-C75F7A17B14B}"/>
              </a:ext>
            </a:extLst>
          </p:cNvPr>
          <p:cNvSpPr txBox="1"/>
          <p:nvPr/>
        </p:nvSpPr>
        <p:spPr>
          <a:xfrm>
            <a:off x="10025935" y="5514098"/>
            <a:ext cx="2023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[Credit: James </a:t>
            </a:r>
            <a:r>
              <a:rPr lang="en-US" sz="1600" dirty="0" err="1"/>
              <a:t>Carr</a:t>
            </a:r>
            <a:r>
              <a:rPr lang="en-US" sz="1600" dirty="0"/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505487-957D-70AC-110F-E53A43705AED}"/>
              </a:ext>
            </a:extLst>
          </p:cNvPr>
          <p:cNvSpPr txBox="1"/>
          <p:nvPr/>
        </p:nvSpPr>
        <p:spPr>
          <a:xfrm>
            <a:off x="1676399" y="5944322"/>
            <a:ext cx="8856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Radiance derivation </a:t>
            </a:r>
            <a:r>
              <a:rPr lang="en-US" sz="1600" dirty="0">
                <a:sym typeface="Wingdings" pitchFamily="2" charset="2"/>
              </a:rPr>
              <a:t> Post-processing (de-speckling, de-streaking, etc.)  Composite</a:t>
            </a:r>
            <a:endParaRPr lang="en-US" sz="1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895F00-1DC4-C477-3128-26D1AA38DF7C}"/>
              </a:ext>
            </a:extLst>
          </p:cNvPr>
          <p:cNvGrpSpPr/>
          <p:nvPr/>
        </p:nvGrpSpPr>
        <p:grpSpPr>
          <a:xfrm>
            <a:off x="2209800" y="1315974"/>
            <a:ext cx="7772400" cy="4578590"/>
            <a:chOff x="2209800" y="1232847"/>
            <a:chExt cx="7772400" cy="45785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216A436-46E7-FD53-C667-C536C4210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800" y="1232847"/>
              <a:ext cx="7772400" cy="305728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86C489-8C6F-FE6A-0ADB-AD2141D65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9800" y="4289970"/>
              <a:ext cx="7772400" cy="152146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8647A62-C557-EE92-504D-DAEA2400B6C6}"/>
              </a:ext>
            </a:extLst>
          </p:cNvPr>
          <p:cNvSpPr txBox="1"/>
          <p:nvPr/>
        </p:nvSpPr>
        <p:spPr>
          <a:xfrm>
            <a:off x="1668086" y="996688"/>
            <a:ext cx="8856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Clearest-Sky Composite 1–12 February 2024</a:t>
            </a:r>
          </a:p>
        </p:txBody>
      </p:sp>
    </p:spTree>
    <p:extLst>
      <p:ext uri="{BB962C8B-B14F-4D97-AF65-F5344CB8AC3E}">
        <p14:creationId xmlns:p14="http://schemas.microsoft.com/office/powerpoint/2010/main" val="1208209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CACF8-6527-AD8E-C37D-BCA0A24E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chart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8CAD4-2378-2407-EB25-B5270B4C7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828BC1-C316-F32F-58C6-EF0149B0B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AB6A5D-374F-1743-13DE-C8E251E79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45" y="279102"/>
            <a:ext cx="2976706" cy="6006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2EC0CA-20E0-B28D-BCED-BFECA403E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31" y="1087418"/>
            <a:ext cx="3890074" cy="438348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1265708-C733-352F-03D4-35514B58C3E1}"/>
              </a:ext>
            </a:extLst>
          </p:cNvPr>
          <p:cNvCxnSpPr>
            <a:cxnSpLocks/>
          </p:cNvCxnSpPr>
          <p:nvPr/>
        </p:nvCxnSpPr>
        <p:spPr>
          <a:xfrm>
            <a:off x="5447654" y="800680"/>
            <a:ext cx="2976706" cy="238932"/>
          </a:xfrm>
          <a:prstGeom prst="line">
            <a:avLst/>
          </a:prstGeom>
          <a:ln w="1270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BD8B4C-3F0B-DB86-1862-9E38423C0064}"/>
              </a:ext>
            </a:extLst>
          </p:cNvPr>
          <p:cNvCxnSpPr>
            <a:cxnSpLocks/>
          </p:cNvCxnSpPr>
          <p:nvPr/>
        </p:nvCxnSpPr>
        <p:spPr>
          <a:xfrm>
            <a:off x="5447654" y="1118992"/>
            <a:ext cx="1952787" cy="4351909"/>
          </a:xfrm>
          <a:prstGeom prst="line">
            <a:avLst/>
          </a:prstGeom>
          <a:ln w="1270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c 28" descr="Toggle with solid fill">
            <a:extLst>
              <a:ext uri="{FF2B5EF4-FFF2-40B4-BE49-F238E27FC236}">
                <a16:creationId xmlns:a16="http://schemas.microsoft.com/office/drawing/2014/main" id="{7EE6C1DF-ADC1-BB03-6D5E-4F46F41FB2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0000" b="10069"/>
          <a:stretch/>
        </p:blipFill>
        <p:spPr>
          <a:xfrm>
            <a:off x="3337325" y="4198620"/>
            <a:ext cx="305328" cy="121919"/>
          </a:xfrm>
          <a:prstGeom prst="rect">
            <a:avLst/>
          </a:prstGeom>
        </p:spPr>
      </p:pic>
      <p:pic>
        <p:nvPicPr>
          <p:cNvPr id="30" name="Graphic 29" descr="Toggle with solid fill">
            <a:extLst>
              <a:ext uri="{FF2B5EF4-FFF2-40B4-BE49-F238E27FC236}">
                <a16:creationId xmlns:a16="http://schemas.microsoft.com/office/drawing/2014/main" id="{01CB55A4-7D37-070C-2A04-C2EE26EC2B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0000" b="10069"/>
          <a:stretch/>
        </p:blipFill>
        <p:spPr>
          <a:xfrm>
            <a:off x="3337325" y="3769995"/>
            <a:ext cx="305328" cy="121919"/>
          </a:xfrm>
          <a:prstGeom prst="rect">
            <a:avLst/>
          </a:prstGeom>
        </p:spPr>
      </p:pic>
      <p:pic>
        <p:nvPicPr>
          <p:cNvPr id="31" name="Graphic 30" descr="Toggle with solid fill">
            <a:extLst>
              <a:ext uri="{FF2B5EF4-FFF2-40B4-BE49-F238E27FC236}">
                <a16:creationId xmlns:a16="http://schemas.microsoft.com/office/drawing/2014/main" id="{64C790B8-EAC7-840E-2F44-DEC26DB07C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0000" b="10069"/>
          <a:stretch/>
        </p:blipFill>
        <p:spPr>
          <a:xfrm>
            <a:off x="4560492" y="5061310"/>
            <a:ext cx="305328" cy="121919"/>
          </a:xfrm>
          <a:prstGeom prst="rect">
            <a:avLst/>
          </a:prstGeom>
        </p:spPr>
      </p:pic>
      <p:pic>
        <p:nvPicPr>
          <p:cNvPr id="32" name="Graphic 31" descr="Toggle with solid fill">
            <a:extLst>
              <a:ext uri="{FF2B5EF4-FFF2-40B4-BE49-F238E27FC236}">
                <a16:creationId xmlns:a16="http://schemas.microsoft.com/office/drawing/2014/main" id="{937B34C4-EE55-856B-CF79-FCCE9B2168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0000" b="10069"/>
          <a:stretch/>
        </p:blipFill>
        <p:spPr>
          <a:xfrm>
            <a:off x="589257" y="5497119"/>
            <a:ext cx="305328" cy="12191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BFAE583-D7FE-6D90-6250-52CC9D609F80}"/>
              </a:ext>
            </a:extLst>
          </p:cNvPr>
          <p:cNvSpPr txBox="1"/>
          <p:nvPr/>
        </p:nvSpPr>
        <p:spPr>
          <a:xfrm>
            <a:off x="798805" y="5346292"/>
            <a:ext cx="1804853" cy="612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: Turned off in Version 2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: Updated in Version 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1114F0-1D9B-865F-3C12-25A37990FD7E}"/>
              </a:ext>
            </a:extLst>
          </p:cNvPr>
          <p:cNvSpPr/>
          <p:nvPr/>
        </p:nvSpPr>
        <p:spPr>
          <a:xfrm>
            <a:off x="589257" y="5323807"/>
            <a:ext cx="2014401" cy="743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phic 34" descr="Toggle with solid fill">
            <a:extLst>
              <a:ext uri="{FF2B5EF4-FFF2-40B4-BE49-F238E27FC236}">
                <a16:creationId xmlns:a16="http://schemas.microsoft.com/office/drawing/2014/main" id="{5038897B-D884-E7D4-B1D3-BF9D42AC0E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0000" b="10069"/>
          <a:stretch/>
        </p:blipFill>
        <p:spPr>
          <a:xfrm>
            <a:off x="3394474" y="2468677"/>
            <a:ext cx="305328" cy="121919"/>
          </a:xfrm>
          <a:prstGeom prst="rect">
            <a:avLst/>
          </a:prstGeom>
        </p:spPr>
      </p:pic>
      <p:sp>
        <p:nvSpPr>
          <p:cNvPr id="36" name="5-Point Star 35">
            <a:extLst>
              <a:ext uri="{FF2B5EF4-FFF2-40B4-BE49-F238E27FC236}">
                <a16:creationId xmlns:a16="http://schemas.microsoft.com/office/drawing/2014/main" id="{4EAEC784-1E06-0E08-83D0-54C5AF138041}"/>
              </a:ext>
            </a:extLst>
          </p:cNvPr>
          <p:cNvSpPr/>
          <p:nvPr/>
        </p:nvSpPr>
        <p:spPr>
          <a:xfrm>
            <a:off x="9374279" y="2225674"/>
            <a:ext cx="149863" cy="149863"/>
          </a:xfrm>
          <a:prstGeom prst="star5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5-Point Star 36">
            <a:extLst>
              <a:ext uri="{FF2B5EF4-FFF2-40B4-BE49-F238E27FC236}">
                <a16:creationId xmlns:a16="http://schemas.microsoft.com/office/drawing/2014/main" id="{076A23F1-ECC3-6AA3-D0F9-9BA602DFFC64}"/>
              </a:ext>
            </a:extLst>
          </p:cNvPr>
          <p:cNvSpPr/>
          <p:nvPr/>
        </p:nvSpPr>
        <p:spPr>
          <a:xfrm>
            <a:off x="9374279" y="3871366"/>
            <a:ext cx="149863" cy="149863"/>
          </a:xfrm>
          <a:prstGeom prst="star5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5-Point Star 37">
            <a:extLst>
              <a:ext uri="{FF2B5EF4-FFF2-40B4-BE49-F238E27FC236}">
                <a16:creationId xmlns:a16="http://schemas.microsoft.com/office/drawing/2014/main" id="{022C443D-4F80-FE27-33C1-CA1E905DDDDF}"/>
              </a:ext>
            </a:extLst>
          </p:cNvPr>
          <p:cNvSpPr/>
          <p:nvPr/>
        </p:nvSpPr>
        <p:spPr>
          <a:xfrm>
            <a:off x="5338887" y="4620648"/>
            <a:ext cx="149863" cy="149863"/>
          </a:xfrm>
          <a:prstGeom prst="star5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>
            <a:extLst>
              <a:ext uri="{FF2B5EF4-FFF2-40B4-BE49-F238E27FC236}">
                <a16:creationId xmlns:a16="http://schemas.microsoft.com/office/drawing/2014/main" id="{CF3D3E95-87AF-B1B2-C568-EEC23B78B682}"/>
              </a:ext>
            </a:extLst>
          </p:cNvPr>
          <p:cNvSpPr/>
          <p:nvPr/>
        </p:nvSpPr>
        <p:spPr>
          <a:xfrm>
            <a:off x="3611635" y="5033366"/>
            <a:ext cx="149863" cy="149863"/>
          </a:xfrm>
          <a:prstGeom prst="star5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-Point Star 39">
            <a:extLst>
              <a:ext uri="{FF2B5EF4-FFF2-40B4-BE49-F238E27FC236}">
                <a16:creationId xmlns:a16="http://schemas.microsoft.com/office/drawing/2014/main" id="{FAD36A4A-1E03-874D-9F04-3BFE4539A3B8}"/>
              </a:ext>
            </a:extLst>
          </p:cNvPr>
          <p:cNvSpPr/>
          <p:nvPr/>
        </p:nvSpPr>
        <p:spPr>
          <a:xfrm>
            <a:off x="5338887" y="5502475"/>
            <a:ext cx="149863" cy="149863"/>
          </a:xfrm>
          <a:prstGeom prst="star5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>
            <a:extLst>
              <a:ext uri="{FF2B5EF4-FFF2-40B4-BE49-F238E27FC236}">
                <a16:creationId xmlns:a16="http://schemas.microsoft.com/office/drawing/2014/main" id="{F590EF89-62AA-5C0B-AA02-8BC7156FE4BD}"/>
              </a:ext>
            </a:extLst>
          </p:cNvPr>
          <p:cNvSpPr/>
          <p:nvPr/>
        </p:nvSpPr>
        <p:spPr>
          <a:xfrm>
            <a:off x="666989" y="5743107"/>
            <a:ext cx="149863" cy="149863"/>
          </a:xfrm>
          <a:prstGeom prst="star5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82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CD231-C870-4D01-6D20-D1AC147B9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 Level 1 Data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F1E09-52B0-26DA-7E8D-E375AD3BF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dirty="0">
                <a:ea typeface="Malgun Gothic" panose="020B0503020000020004" pitchFamily="34" charset="-127"/>
                <a:cs typeface="Times New Roman" panose="02020603050405020304" pitchFamily="18" charset="0"/>
              </a:rPr>
              <a:t>Updates (V01 </a:t>
            </a:r>
            <a:r>
              <a:rPr lang="en-US" sz="2400" b="1" dirty="0">
                <a:ea typeface="Malgun Gothic" panose="020B0503020000020004" pitchFamily="34" charset="-127"/>
                <a:cs typeface="Times New Roman" panose="02020603050405020304" pitchFamily="18" charset="0"/>
                <a:sym typeface="Wingdings" pitchFamily="2" charset="2"/>
              </a:rPr>
              <a:t> V02</a:t>
            </a:r>
            <a:r>
              <a:rPr lang="en-US" sz="2400" b="1" dirty="0">
                <a:ea typeface="Malgun Gothic" panose="020B0503020000020004" pitchFamily="34" charset="-127"/>
                <a:cs typeface="Times New Roman" panose="02020603050405020304" pitchFamily="18" charset="0"/>
              </a:rPr>
              <a:t>)</a:t>
            </a:r>
            <a:br>
              <a:rPr lang="en-US" sz="1800" dirty="0"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- </a:t>
            </a:r>
            <a:r>
              <a:rPr lang="en-US" sz="2000" dirty="0">
                <a:solidFill>
                  <a:srgbClr val="0000FF"/>
                </a:solidFill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Electronic offset correction</a:t>
            </a:r>
            <a: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 (constant offset </a:t>
            </a:r>
            <a: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row-by-row offset)</a:t>
            </a:r>
            <a:b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- </a:t>
            </a:r>
            <a:r>
              <a:rPr lang="en-US" sz="2000" dirty="0">
                <a:solidFill>
                  <a:srgbClr val="0000FF"/>
                </a:solidFill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Smear correction</a:t>
            </a:r>
            <a: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 (smear from overclocked pixels </a:t>
            </a:r>
            <a: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  <a:sym typeface="Wingdings" pitchFamily="2" charset="2"/>
              </a:rPr>
              <a:t> smear from </a:t>
            </a:r>
            <a: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photoactive pixels)</a:t>
            </a:r>
            <a:b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- </a:t>
            </a:r>
            <a:r>
              <a:rPr lang="en-US" sz="2000" dirty="0">
                <a:solidFill>
                  <a:srgbClr val="0000FF"/>
                </a:solidFill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Diffuser *BTDF correction</a:t>
            </a:r>
            <a: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 (elevation angle correction </a:t>
            </a:r>
            <a: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  <a:sym typeface="Wingdings" pitchFamily="2" charset="2"/>
              </a:rPr>
              <a:t> elevation and scattering angle corrections</a:t>
            </a:r>
            <a: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)</a:t>
            </a:r>
            <a:b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- </a:t>
            </a:r>
            <a:r>
              <a:rPr lang="en-US" sz="2000" dirty="0">
                <a:solidFill>
                  <a:srgbClr val="0000FF"/>
                </a:solidFill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Earthshine radiance wavelengths</a:t>
            </a:r>
            <a: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 (static wavelength grids </a:t>
            </a:r>
            <a: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the latest solar wavelengths)</a:t>
            </a:r>
            <a:b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- </a:t>
            </a:r>
            <a:r>
              <a:rPr lang="en-US" sz="2000" dirty="0">
                <a:solidFill>
                  <a:srgbClr val="0000FF"/>
                </a:solidFill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Solar irradiance wavelengths</a:t>
            </a:r>
            <a: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 (</a:t>
            </a:r>
            <a:r>
              <a:rPr lang="en-US" sz="2000" dirty="0">
                <a:ea typeface="Malgun Gothic" panose="020B0503020000020004" pitchFamily="34" charset="-127"/>
                <a:cs typeface="Times New Roman" panose="02020603050405020304" pitchFamily="18" charset="0"/>
              </a:rPr>
              <a:t>changes in </a:t>
            </a:r>
            <a:r>
              <a:rPr lang="en-US" sz="20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spectral fitting configurations)</a:t>
            </a:r>
            <a:endParaRPr lang="en-US" sz="1800" dirty="0">
              <a:effectLst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08C5A-3DE9-BC2F-83ED-4506010E3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B8EA29-A585-9C03-2735-9CDBD4306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7D9FC6-0CD2-9A55-98CB-8C246BBDAA07}"/>
              </a:ext>
            </a:extLst>
          </p:cNvPr>
          <p:cNvSpPr txBox="1"/>
          <p:nvPr/>
        </p:nvSpPr>
        <p:spPr>
          <a:xfrm>
            <a:off x="6467356" y="5957926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*BTDF: bidirectional transmittance distribution function</a:t>
            </a:r>
          </a:p>
        </p:txBody>
      </p:sp>
    </p:spTree>
    <p:extLst>
      <p:ext uri="{BB962C8B-B14F-4D97-AF65-F5344CB8AC3E}">
        <p14:creationId xmlns:p14="http://schemas.microsoft.com/office/powerpoint/2010/main" val="2250343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96145-5A65-F719-3EBF-AC5DCBD37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processing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858C3-8424-F559-FA2D-3D33B1C22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3779C-06AD-D90F-001A-1E452F451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FDC22-E85F-636D-194A-0CB92A627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92" y="1164183"/>
            <a:ext cx="8666921" cy="50557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C51EAE-A3B2-1D5C-A711-86EE0F714ACB}"/>
              </a:ext>
            </a:extLst>
          </p:cNvPr>
          <p:cNvSpPr txBox="1"/>
          <p:nvPr/>
        </p:nvSpPr>
        <p:spPr>
          <a:xfrm>
            <a:off x="162045" y="88472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Octant phase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2940013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6502E-135D-2D3A-5CDF-898BBF8D9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Image processing </a:t>
            </a:r>
            <a:r>
              <a:rPr lang="en-US" sz="2800" dirty="0"/>
              <a:t>(takeaways from commissioning)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16870-B340-3BDD-D0CE-FFC34D57E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E534D5-24DA-9D3C-2194-64C212F3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D17A66-3ED6-1FD2-865E-21207E3094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98"/>
          <a:stretch/>
        </p:blipFill>
        <p:spPr>
          <a:xfrm>
            <a:off x="1061156" y="1215957"/>
            <a:ext cx="5832189" cy="51066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55203E-C880-D3D6-001E-49F3317A017E}"/>
              </a:ext>
            </a:extLst>
          </p:cNvPr>
          <p:cNvSpPr txBox="1"/>
          <p:nvPr/>
        </p:nvSpPr>
        <p:spPr>
          <a:xfrm>
            <a:off x="6893345" y="1750220"/>
            <a:ext cx="4146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Row-to-row offset variations</a:t>
            </a:r>
            <a:br>
              <a:rPr lang="en-US" sz="1600" dirty="0"/>
            </a:b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The row-by-row method is preferred.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B28A28-4EE2-AAAE-A263-00AA3AE9D561}"/>
              </a:ext>
            </a:extLst>
          </p:cNvPr>
          <p:cNvSpPr txBox="1"/>
          <p:nvPr/>
        </p:nvSpPr>
        <p:spPr>
          <a:xfrm>
            <a:off x="6893344" y="4134214"/>
            <a:ext cx="4768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Temporal changes in electronic offsets</a:t>
            </a:r>
            <a:br>
              <a:rPr lang="en-US" sz="1600" dirty="0"/>
            </a:b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Frame-by-frame offset correction is desired.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ED993D-E98D-BF82-9F6F-2AB7C68540C4}"/>
              </a:ext>
            </a:extLst>
          </p:cNvPr>
          <p:cNvSpPr txBox="1"/>
          <p:nvPr/>
        </p:nvSpPr>
        <p:spPr>
          <a:xfrm>
            <a:off x="162045" y="884726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Electronic offset correction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214786-0611-A89F-5A02-2A1BA7BE7280}"/>
              </a:ext>
            </a:extLst>
          </p:cNvPr>
          <p:cNvSpPr txBox="1"/>
          <p:nvPr/>
        </p:nvSpPr>
        <p:spPr>
          <a:xfrm rot="227182">
            <a:off x="6845566" y="2721313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40FF"/>
                </a:solidFill>
              </a:rPr>
              <a:t>UV CCD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2478BD-1057-E60E-1AC7-E8D7905A6259}"/>
              </a:ext>
            </a:extLst>
          </p:cNvPr>
          <p:cNvSpPr txBox="1"/>
          <p:nvPr/>
        </p:nvSpPr>
        <p:spPr>
          <a:xfrm rot="21364237">
            <a:off x="6851288" y="2392536"/>
            <a:ext cx="1007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40FF"/>
                </a:solidFill>
              </a:rPr>
              <a:t>Visible CCD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69B59944-2445-819C-4BB9-33922D079772}"/>
              </a:ext>
            </a:extLst>
          </p:cNvPr>
          <p:cNvSpPr/>
          <p:nvPr/>
        </p:nvSpPr>
        <p:spPr>
          <a:xfrm rot="10517728">
            <a:off x="6755820" y="2444845"/>
            <a:ext cx="169333" cy="232495"/>
          </a:xfrm>
          <a:prstGeom prst="leftBrace">
            <a:avLst/>
          </a:prstGeom>
          <a:ln w="1270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D1146730-28BB-055B-1C5E-53586B342D21}"/>
              </a:ext>
            </a:extLst>
          </p:cNvPr>
          <p:cNvSpPr/>
          <p:nvPr/>
        </p:nvSpPr>
        <p:spPr>
          <a:xfrm rot="10990164">
            <a:off x="6758773" y="2723209"/>
            <a:ext cx="169333" cy="232495"/>
          </a:xfrm>
          <a:prstGeom prst="leftBrace">
            <a:avLst/>
          </a:prstGeom>
          <a:ln w="1270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06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71057</TotalTime>
  <Words>1200</Words>
  <Application>Microsoft Macintosh PowerPoint</Application>
  <PresentationFormat>Widescreen</PresentationFormat>
  <Paragraphs>175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Malgun Gothic</vt:lpstr>
      <vt:lpstr>Arial</vt:lpstr>
      <vt:lpstr>Calibri</vt:lpstr>
      <vt:lpstr>Cambria</vt:lpstr>
      <vt:lpstr>Cambria Math</vt:lpstr>
      <vt:lpstr>Times New Roman</vt:lpstr>
      <vt:lpstr>Wingdings</vt:lpstr>
      <vt:lpstr>Office Theme</vt:lpstr>
      <vt:lpstr>TEMPO Calibration</vt:lpstr>
      <vt:lpstr>TEMPO Level 1 Data Products</vt:lpstr>
      <vt:lpstr>TEMPO Level 1 Data Products</vt:lpstr>
      <vt:lpstr>First Earth image from TEMPO</vt:lpstr>
      <vt:lpstr>TEMPO city-light image (preliminary)</vt:lpstr>
      <vt:lpstr>Flow chart</vt:lpstr>
      <vt:lpstr>TEMPO Level 1 Data Products</vt:lpstr>
      <vt:lpstr>Image processing</vt:lpstr>
      <vt:lpstr>Image processing (takeaways from commissioning)</vt:lpstr>
      <vt:lpstr>Image processing (takeaways from commissioning)</vt:lpstr>
      <vt:lpstr>Image processing (How do we know it’s improved?)</vt:lpstr>
      <vt:lpstr>Image processing</vt:lpstr>
      <vt:lpstr>Image processing</vt:lpstr>
      <vt:lpstr>Spectral calibration</vt:lpstr>
      <vt:lpstr>Spectral calibration (trending wavelength shifts)</vt:lpstr>
      <vt:lpstr>Spectral calibration (trending slit functions)</vt:lpstr>
      <vt:lpstr>Update plans</vt:lpstr>
      <vt:lpstr>PowerPoint Presentation</vt:lpstr>
      <vt:lpstr>Backup slides</vt:lpstr>
      <vt:lpstr>Image processing (takeaways from commissioning)</vt:lpstr>
      <vt:lpstr>Image processing (How do we know it’s improved?)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Sender</dc:creator>
  <cp:lastModifiedBy>Chong, Heesung</cp:lastModifiedBy>
  <cp:revision>2348</cp:revision>
  <dcterms:created xsi:type="dcterms:W3CDTF">2017-07-07T09:17:56Z</dcterms:created>
  <dcterms:modified xsi:type="dcterms:W3CDTF">2024-03-12T15:36:29Z</dcterms:modified>
</cp:coreProperties>
</file>