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17"/>
  </p:notesMasterIdLst>
  <p:handoutMasterIdLst>
    <p:handoutMasterId r:id="rId18"/>
  </p:handoutMasterIdLst>
  <p:sldIdLst>
    <p:sldId id="527" r:id="rId2"/>
    <p:sldId id="560" r:id="rId3"/>
    <p:sldId id="356" r:id="rId4"/>
    <p:sldId id="540" r:id="rId5"/>
    <p:sldId id="565" r:id="rId6"/>
    <p:sldId id="559" r:id="rId7"/>
    <p:sldId id="552" r:id="rId8"/>
    <p:sldId id="545" r:id="rId9"/>
    <p:sldId id="561" r:id="rId10"/>
    <p:sldId id="566" r:id="rId11"/>
    <p:sldId id="563" r:id="rId12"/>
    <p:sldId id="564" r:id="rId13"/>
    <p:sldId id="538" r:id="rId14"/>
    <p:sldId id="554" r:id="rId15"/>
    <p:sldId id="562" r:id="rId16"/>
  </p:sldIdLst>
  <p:sldSz cx="12192000" cy="6858000"/>
  <p:notesSz cx="6894513" cy="9180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2005EB"/>
    <a:srgbClr val="BCB9B8"/>
    <a:srgbClr val="DEDCDA"/>
    <a:srgbClr val="2FFF8D"/>
    <a:srgbClr val="660066"/>
    <a:srgbClr val="91A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3" autoAdjust="0"/>
    <p:restoredTop sz="90962" autoAdjust="0"/>
  </p:normalViewPr>
  <p:slideViewPr>
    <p:cSldViewPr snapToGrid="0" snapToObjects="1" showGuides="1">
      <p:cViewPr varScale="1">
        <p:scale>
          <a:sx n="148" d="100"/>
          <a:sy n="148" d="100"/>
        </p:scale>
        <p:origin x="2916" y="114"/>
      </p:cViewPr>
      <p:guideLst>
        <p:guide orient="horz" pos="2160"/>
        <p:guide pos="3840"/>
      </p:guideLst>
    </p:cSldViewPr>
  </p:slideViewPr>
  <p:outlineViewPr>
    <p:cViewPr>
      <p:scale>
        <a:sx n="33" d="100"/>
        <a:sy n="33" d="100"/>
      </p:scale>
      <p:origin x="0" y="137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310" cy="458870"/>
          </a:xfrm>
          <a:prstGeom prst="rect">
            <a:avLst/>
          </a:prstGeom>
        </p:spPr>
        <p:txBody>
          <a:bodyPr vert="horz" lIns="90032" tIns="45016" rIns="90032" bIns="45016" rtlCol="0"/>
          <a:lstStyle>
            <a:lvl1pPr algn="l">
              <a:defRPr sz="1200"/>
            </a:lvl1pPr>
          </a:lstStyle>
          <a:p>
            <a:endParaRPr lang="en-US"/>
          </a:p>
        </p:txBody>
      </p:sp>
      <p:sp>
        <p:nvSpPr>
          <p:cNvPr id="3" name="Date Placeholder 2"/>
          <p:cNvSpPr>
            <a:spLocks noGrp="1"/>
          </p:cNvSpPr>
          <p:nvPr>
            <p:ph type="dt" sz="quarter" idx="1"/>
          </p:nvPr>
        </p:nvSpPr>
        <p:spPr>
          <a:xfrm>
            <a:off x="3905644" y="0"/>
            <a:ext cx="2987310" cy="458870"/>
          </a:xfrm>
          <a:prstGeom prst="rect">
            <a:avLst/>
          </a:prstGeom>
        </p:spPr>
        <p:txBody>
          <a:bodyPr vert="horz" lIns="90032" tIns="45016" rIns="90032" bIns="45016" rtlCol="0"/>
          <a:lstStyle>
            <a:lvl1pPr algn="r">
              <a:defRPr sz="1200"/>
            </a:lvl1pPr>
          </a:lstStyle>
          <a:p>
            <a:fld id="{E6BE962C-A69F-4E2A-B52A-B5E0AB9803B8}" type="datetimeFigureOut">
              <a:rPr lang="en-US" smtClean="0"/>
              <a:pPr/>
              <a:t>3/6/2024</a:t>
            </a:fld>
            <a:endParaRPr lang="en-US"/>
          </a:p>
        </p:txBody>
      </p:sp>
      <p:sp>
        <p:nvSpPr>
          <p:cNvPr id="4" name="Footer Placeholder 3"/>
          <p:cNvSpPr>
            <a:spLocks noGrp="1"/>
          </p:cNvSpPr>
          <p:nvPr>
            <p:ph type="ftr" sz="quarter" idx="2"/>
          </p:nvPr>
        </p:nvSpPr>
        <p:spPr>
          <a:xfrm>
            <a:off x="0" y="8720078"/>
            <a:ext cx="2987310" cy="458870"/>
          </a:xfrm>
          <a:prstGeom prst="rect">
            <a:avLst/>
          </a:prstGeom>
        </p:spPr>
        <p:txBody>
          <a:bodyPr vert="horz" lIns="90032" tIns="45016" rIns="90032" bIns="45016" rtlCol="0" anchor="b"/>
          <a:lstStyle>
            <a:lvl1pPr algn="l">
              <a:defRPr sz="1200"/>
            </a:lvl1pPr>
          </a:lstStyle>
          <a:p>
            <a:endParaRPr lang="en-US"/>
          </a:p>
        </p:txBody>
      </p:sp>
      <p:sp>
        <p:nvSpPr>
          <p:cNvPr id="5" name="Slide Number Placeholder 4"/>
          <p:cNvSpPr>
            <a:spLocks noGrp="1"/>
          </p:cNvSpPr>
          <p:nvPr>
            <p:ph type="sldNum" sz="quarter" idx="3"/>
          </p:nvPr>
        </p:nvSpPr>
        <p:spPr>
          <a:xfrm>
            <a:off x="3905644" y="8720078"/>
            <a:ext cx="2987310" cy="458870"/>
          </a:xfrm>
          <a:prstGeom prst="rect">
            <a:avLst/>
          </a:prstGeom>
        </p:spPr>
        <p:txBody>
          <a:bodyPr vert="horz" lIns="90032" tIns="45016" rIns="90032" bIns="45016" rtlCol="0" anchor="b"/>
          <a:lstStyle>
            <a:lvl1pPr algn="r">
              <a:defRPr sz="1200"/>
            </a:lvl1pPr>
          </a:lstStyle>
          <a:p>
            <a:fld id="{C3E56A17-EFBB-4F9F-A0CA-1392AD3D00A5}" type="slidenum">
              <a:rPr lang="en-US" smtClean="0"/>
              <a:pPr/>
              <a:t>‹#›</a:t>
            </a:fld>
            <a:endParaRPr lang="en-US"/>
          </a:p>
        </p:txBody>
      </p:sp>
    </p:spTree>
    <p:extLst>
      <p:ext uri="{BB962C8B-B14F-4D97-AF65-F5344CB8AC3E}">
        <p14:creationId xmlns:p14="http://schemas.microsoft.com/office/powerpoint/2010/main" val="3473442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3" cy="459025"/>
          </a:xfrm>
          <a:prstGeom prst="rect">
            <a:avLst/>
          </a:prstGeom>
        </p:spPr>
        <p:txBody>
          <a:bodyPr vert="horz" lIns="91850" tIns="45926" rIns="91850" bIns="45926" rtlCol="0"/>
          <a:lstStyle>
            <a:lvl1pPr algn="l">
              <a:defRPr sz="1200"/>
            </a:lvl1pPr>
          </a:lstStyle>
          <a:p>
            <a:endParaRPr lang="en-US"/>
          </a:p>
        </p:txBody>
      </p:sp>
      <p:sp>
        <p:nvSpPr>
          <p:cNvPr id="3" name="Date Placeholder 2"/>
          <p:cNvSpPr>
            <a:spLocks noGrp="1"/>
          </p:cNvSpPr>
          <p:nvPr>
            <p:ph type="dt" idx="1"/>
          </p:nvPr>
        </p:nvSpPr>
        <p:spPr>
          <a:xfrm>
            <a:off x="3905295" y="0"/>
            <a:ext cx="2987623" cy="459025"/>
          </a:xfrm>
          <a:prstGeom prst="rect">
            <a:avLst/>
          </a:prstGeom>
        </p:spPr>
        <p:txBody>
          <a:bodyPr vert="horz" lIns="91850" tIns="45926" rIns="91850" bIns="45926" rtlCol="0"/>
          <a:lstStyle>
            <a:lvl1pPr algn="r">
              <a:defRPr sz="1200"/>
            </a:lvl1pPr>
          </a:lstStyle>
          <a:p>
            <a:fld id="{816FB0CF-5528-C744-A119-58E52B5EA66C}" type="datetimeFigureOut">
              <a:rPr lang="en-US" smtClean="0"/>
              <a:pPr/>
              <a:t>3/6/2024</a:t>
            </a:fld>
            <a:endParaRPr lang="en-US"/>
          </a:p>
        </p:txBody>
      </p:sp>
      <p:sp>
        <p:nvSpPr>
          <p:cNvPr id="4" name="Slide Image Placeholder 3"/>
          <p:cNvSpPr>
            <a:spLocks noGrp="1" noRot="1" noChangeAspect="1"/>
          </p:cNvSpPr>
          <p:nvPr>
            <p:ph type="sldImg" idx="2"/>
          </p:nvPr>
        </p:nvSpPr>
        <p:spPr>
          <a:xfrm>
            <a:off x="388938" y="688975"/>
            <a:ext cx="6116637" cy="3441700"/>
          </a:xfrm>
          <a:prstGeom prst="rect">
            <a:avLst/>
          </a:prstGeom>
          <a:noFill/>
          <a:ln w="12700">
            <a:solidFill>
              <a:prstClr val="black"/>
            </a:solidFill>
          </a:ln>
        </p:spPr>
        <p:txBody>
          <a:bodyPr vert="horz" lIns="91850" tIns="45926" rIns="91850" bIns="45926" rtlCol="0" anchor="ctr"/>
          <a:lstStyle/>
          <a:p>
            <a:endParaRPr lang="en-US"/>
          </a:p>
        </p:txBody>
      </p:sp>
      <p:sp>
        <p:nvSpPr>
          <p:cNvPr id="5" name="Notes Placeholder 4"/>
          <p:cNvSpPr>
            <a:spLocks noGrp="1"/>
          </p:cNvSpPr>
          <p:nvPr>
            <p:ph type="body" sz="quarter" idx="3"/>
          </p:nvPr>
        </p:nvSpPr>
        <p:spPr>
          <a:xfrm>
            <a:off x="689452" y="4360744"/>
            <a:ext cx="5515610" cy="4131231"/>
          </a:xfrm>
          <a:prstGeom prst="rect">
            <a:avLst/>
          </a:prstGeom>
        </p:spPr>
        <p:txBody>
          <a:bodyPr vert="horz" lIns="91850" tIns="45926" rIns="91850" bIns="459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19895"/>
            <a:ext cx="2987623" cy="459025"/>
          </a:xfrm>
          <a:prstGeom prst="rect">
            <a:avLst/>
          </a:prstGeom>
        </p:spPr>
        <p:txBody>
          <a:bodyPr vert="horz" lIns="91850" tIns="45926" rIns="91850" bIns="45926" rtlCol="0" anchor="b"/>
          <a:lstStyle>
            <a:lvl1pPr algn="l">
              <a:defRPr sz="1200"/>
            </a:lvl1pPr>
          </a:lstStyle>
          <a:p>
            <a:endParaRPr lang="en-US"/>
          </a:p>
        </p:txBody>
      </p:sp>
      <p:sp>
        <p:nvSpPr>
          <p:cNvPr id="7" name="Slide Number Placeholder 6"/>
          <p:cNvSpPr>
            <a:spLocks noGrp="1"/>
          </p:cNvSpPr>
          <p:nvPr>
            <p:ph type="sldNum" sz="quarter" idx="5"/>
          </p:nvPr>
        </p:nvSpPr>
        <p:spPr>
          <a:xfrm>
            <a:off x="3905295" y="8719895"/>
            <a:ext cx="2987623" cy="459025"/>
          </a:xfrm>
          <a:prstGeom prst="rect">
            <a:avLst/>
          </a:prstGeom>
        </p:spPr>
        <p:txBody>
          <a:bodyPr vert="horz" lIns="91850" tIns="45926" rIns="91850" bIns="45926" rtlCol="0" anchor="b"/>
          <a:lstStyle>
            <a:lvl1pPr algn="r">
              <a:defRPr sz="1200"/>
            </a:lvl1pPr>
          </a:lstStyle>
          <a:p>
            <a:fld id="{370B2DB1-9050-F54C-8252-2890C3B05854}" type="slidenum">
              <a:rPr lang="en-US" smtClean="0"/>
              <a:pPr/>
              <a:t>‹#›</a:t>
            </a:fld>
            <a:endParaRPr lang="en-US"/>
          </a:p>
        </p:txBody>
      </p:sp>
    </p:spTree>
    <p:extLst>
      <p:ext uri="{BB962C8B-B14F-4D97-AF65-F5344CB8AC3E}">
        <p14:creationId xmlns:p14="http://schemas.microsoft.com/office/powerpoint/2010/main" val="30505443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679450"/>
            <a:ext cx="6038850" cy="3397250"/>
          </a:xfrm>
        </p:spPr>
      </p:sp>
      <p:sp>
        <p:nvSpPr>
          <p:cNvPr id="3" name="Notes Placeholder 2"/>
          <p:cNvSpPr>
            <a:spLocks noGrp="1"/>
          </p:cNvSpPr>
          <p:nvPr>
            <p:ph type="body" idx="1"/>
          </p:nvPr>
        </p:nvSpPr>
        <p:spPr/>
        <p:txBody>
          <a:bodyPr>
            <a:normAutofit/>
          </a:bodyPr>
          <a:lstStyle/>
          <a:p>
            <a:pPr defTabSz="895817">
              <a:defRPr/>
            </a:pPr>
            <a:r>
              <a:rPr lang="en-US" dirty="0"/>
              <a:t> </a:t>
            </a:r>
            <a:endParaRPr lang="en-US" b="0" dirty="0"/>
          </a:p>
        </p:txBody>
      </p:sp>
      <p:sp>
        <p:nvSpPr>
          <p:cNvPr id="4" name="Slide Number Placeholder 3"/>
          <p:cNvSpPr>
            <a:spLocks noGrp="1"/>
          </p:cNvSpPr>
          <p:nvPr>
            <p:ph type="sldNum" sz="quarter" idx="10"/>
          </p:nvPr>
        </p:nvSpPr>
        <p:spPr/>
        <p:txBody>
          <a:bodyPr/>
          <a:lstStyle/>
          <a:p>
            <a:fld id="{FB3C78D1-10A8-4986-B128-3C33C3CDB1F2}" type="slidenum">
              <a:rPr lang="en-US" smtClean="0"/>
              <a:pPr/>
              <a:t>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4</a:t>
            </a:fld>
            <a:endParaRPr lang="en-US"/>
          </a:p>
        </p:txBody>
      </p:sp>
    </p:spTree>
    <p:extLst>
      <p:ext uri="{BB962C8B-B14F-4D97-AF65-F5344CB8AC3E}">
        <p14:creationId xmlns:p14="http://schemas.microsoft.com/office/powerpoint/2010/main" val="3353295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B2DB1-9050-F54C-8252-2890C3B05854}" type="slidenum">
              <a:rPr lang="en-US" smtClean="0"/>
              <a:pPr/>
              <a:t>6</a:t>
            </a:fld>
            <a:endParaRPr lang="en-US"/>
          </a:p>
        </p:txBody>
      </p:sp>
    </p:spTree>
    <p:extLst>
      <p:ext uri="{BB962C8B-B14F-4D97-AF65-F5344CB8AC3E}">
        <p14:creationId xmlns:p14="http://schemas.microsoft.com/office/powerpoint/2010/main" val="174571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B2DB1-9050-F54C-8252-2890C3B05854}" type="slidenum">
              <a:rPr lang="en-US" smtClean="0"/>
              <a:pPr/>
              <a:t>7</a:t>
            </a:fld>
            <a:endParaRPr lang="en-US"/>
          </a:p>
        </p:txBody>
      </p:sp>
    </p:spTree>
    <p:extLst>
      <p:ext uri="{BB962C8B-B14F-4D97-AF65-F5344CB8AC3E}">
        <p14:creationId xmlns:p14="http://schemas.microsoft.com/office/powerpoint/2010/main" val="305004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B2DB1-9050-F54C-8252-2890C3B05854}" type="slidenum">
              <a:rPr lang="en-US" smtClean="0"/>
              <a:pPr/>
              <a:t>8</a:t>
            </a:fld>
            <a:endParaRPr lang="en-US"/>
          </a:p>
        </p:txBody>
      </p:sp>
    </p:spTree>
    <p:extLst>
      <p:ext uri="{BB962C8B-B14F-4D97-AF65-F5344CB8AC3E}">
        <p14:creationId xmlns:p14="http://schemas.microsoft.com/office/powerpoint/2010/main" val="343288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B2DB1-9050-F54C-8252-2890C3B05854}" type="slidenum">
              <a:rPr lang="en-US" smtClean="0"/>
              <a:pPr/>
              <a:t>9</a:t>
            </a:fld>
            <a:endParaRPr lang="en-US"/>
          </a:p>
        </p:txBody>
      </p:sp>
    </p:spTree>
    <p:extLst>
      <p:ext uri="{BB962C8B-B14F-4D97-AF65-F5344CB8AC3E}">
        <p14:creationId xmlns:p14="http://schemas.microsoft.com/office/powerpoint/2010/main" val="2659990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B2DB1-9050-F54C-8252-2890C3B05854}" type="slidenum">
              <a:rPr lang="en-US" smtClean="0"/>
              <a:pPr/>
              <a:t>10</a:t>
            </a:fld>
            <a:endParaRPr lang="en-US"/>
          </a:p>
        </p:txBody>
      </p:sp>
    </p:spTree>
    <p:extLst>
      <p:ext uri="{BB962C8B-B14F-4D97-AF65-F5344CB8AC3E}">
        <p14:creationId xmlns:p14="http://schemas.microsoft.com/office/powerpoint/2010/main" val="391246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0B2DB1-9050-F54C-8252-2890C3B05854}" type="slidenum">
              <a:rPr lang="en-US" smtClean="0"/>
              <a:pPr/>
              <a:t>11</a:t>
            </a:fld>
            <a:endParaRPr lang="en-US"/>
          </a:p>
        </p:txBody>
      </p:sp>
    </p:spTree>
    <p:extLst>
      <p:ext uri="{BB962C8B-B14F-4D97-AF65-F5344CB8AC3E}">
        <p14:creationId xmlns:p14="http://schemas.microsoft.com/office/powerpoint/2010/main" val="395060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681017" y="6203951"/>
            <a:ext cx="8922327" cy="663285"/>
          </a:xfrm>
          <a:prstGeom prst="rect">
            <a:avLst/>
          </a:prstGeom>
        </p:spPr>
        <p:txBody>
          <a:bodyPr/>
          <a:lstStyle>
            <a:lvl1pPr>
              <a:defRPr sz="2000" b="1"/>
            </a:lvl1pPr>
          </a:lstStyle>
          <a:p>
            <a:r>
              <a:rPr lang="en-US" dirty="0"/>
              <a:t>Integrated Calibration and </a:t>
            </a:r>
            <a:r>
              <a:rPr lang="en-US" dirty="0" err="1"/>
              <a:t>Valiation</a:t>
            </a:r>
            <a:r>
              <a:rPr lang="en-US" dirty="0"/>
              <a:t> System (ICVS)</a:t>
            </a:r>
          </a:p>
          <a:p>
            <a:r>
              <a:rPr lang="en-US" dirty="0"/>
              <a:t>https://www.star.nesdis.noaa.gov/icvs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854036" y="6199332"/>
            <a:ext cx="5800436" cy="811067"/>
          </a:xfrm>
          <a:prstGeom prst="rect">
            <a:avLst/>
          </a:prstGeom>
        </p:spPr>
        <p:txBody>
          <a:bodyPr/>
          <a:lstStyle>
            <a:lvl1pPr>
              <a:defRPr sz="2000" baseline="0"/>
            </a:lvl1pPr>
          </a:lstStyle>
          <a:p>
            <a:r>
              <a:rPr lang="en-US" dirty="0"/>
              <a:t>Integrated Calibration and </a:t>
            </a:r>
            <a:r>
              <a:rPr lang="en-US" dirty="0" err="1"/>
              <a:t>Valiation</a:t>
            </a:r>
            <a:r>
              <a:rPr lang="en-US" dirty="0"/>
              <a:t> System (ICVS)</a:t>
            </a:r>
          </a:p>
          <a:p>
            <a:r>
              <a:rPr lang="en-US" dirty="0"/>
              <a:t>https://www.star.nesdis.noaa.gov/icvs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1800"/>
              <a:buFont typeface="Arial"/>
              <a:buNone/>
              <a:defRPr sz="4400" b="0" i="0" u="none" strike="noStrike" cap="none">
                <a:solidFill>
                  <a:srgbClr val="01007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NTR"/>
              <a:buChar char="–"/>
              <a:defRPr/>
            </a:lvl2pPr>
            <a:lvl3pPr marL="1371600" lvl="2" indent="-342900" algn="l">
              <a:lnSpc>
                <a:spcPct val="100000"/>
              </a:lnSpc>
              <a:spcBef>
                <a:spcPts val="500"/>
              </a:spcBef>
              <a:spcAft>
                <a:spcPts val="0"/>
              </a:spcAft>
              <a:buClr>
                <a:schemeClr val="dk1"/>
              </a:buClr>
              <a:buSzPts val="1800"/>
              <a:buFont typeface="Courier New"/>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618599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2"/>
          <p:cNvSpPr>
            <a:spLocks noChangeArrowheads="1"/>
          </p:cNvSpPr>
          <p:nvPr userDrawn="1"/>
        </p:nvSpPr>
        <p:spPr bwMode="auto">
          <a:xfrm>
            <a:off x="0" y="-7939"/>
            <a:ext cx="12192000" cy="1115568"/>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sz="1800">
              <a:ea typeface="ＭＳ Ｐゴシック" pitchFamily="-108" charset="-128"/>
            </a:endParaRPr>
          </a:p>
        </p:txBody>
      </p:sp>
      <p:sp>
        <p:nvSpPr>
          <p:cNvPr id="12" name="Line 6"/>
          <p:cNvSpPr>
            <a:spLocks noChangeShapeType="1"/>
          </p:cNvSpPr>
          <p:nvPr/>
        </p:nvSpPr>
        <p:spPr bwMode="auto">
          <a:xfrm>
            <a:off x="0" y="1127555"/>
            <a:ext cx="12192000" cy="0"/>
          </a:xfrm>
          <a:prstGeom prst="line">
            <a:avLst/>
          </a:prstGeom>
          <a:noFill/>
          <a:ln w="15875">
            <a:solidFill>
              <a:srgbClr val="FF0000"/>
            </a:solidFill>
            <a:round/>
            <a:headEnd/>
            <a:tailEnd/>
          </a:ln>
          <a:effectLst/>
        </p:spPr>
        <p:txBody>
          <a:bodyPr wrap="none" anchor="ctr"/>
          <a:lstStyle/>
          <a:p>
            <a:pPr eaLnBrk="0" hangingPunct="0">
              <a:defRPr/>
            </a:pPr>
            <a:endParaRPr lang="en-US" sz="1800" dirty="0">
              <a:latin typeface="+mj-lt"/>
              <a:ea typeface="+mn-ea"/>
              <a:cs typeface="ＭＳ Ｐゴシック"/>
            </a:endParaRPr>
          </a:p>
        </p:txBody>
      </p:sp>
      <p:pic>
        <p:nvPicPr>
          <p:cNvPr id="14" name="Picture 2" descr="C:\nsun\NOAA-Transparent-Logo.png"/>
          <p:cNvPicPr>
            <a:picLocks noChangeArrowheads="1"/>
          </p:cNvPicPr>
          <p:nvPr userDrawn="1"/>
        </p:nvPicPr>
        <p:blipFill>
          <a:blip r:embed="rId5"/>
          <a:srcRect/>
          <a:stretch>
            <a:fillRect/>
          </a:stretch>
        </p:blipFill>
        <p:spPr bwMode="auto">
          <a:xfrm>
            <a:off x="25400" y="11112"/>
            <a:ext cx="1107864" cy="1106424"/>
          </a:xfrm>
          <a:prstGeom prst="rect">
            <a:avLst/>
          </a:prstGeom>
          <a:noFill/>
        </p:spPr>
      </p:pic>
      <p:pic>
        <p:nvPicPr>
          <p:cNvPr id="15" name="Picture 2" descr="C:\nsun\Working\Document\STAR\STAR.LOGO.Transparent.png"/>
          <p:cNvPicPr>
            <a:picLocks noChangeArrowheads="1"/>
          </p:cNvPicPr>
          <p:nvPr userDrawn="1"/>
        </p:nvPicPr>
        <p:blipFill>
          <a:blip r:embed="rId6"/>
          <a:srcRect/>
          <a:stretch>
            <a:fillRect/>
          </a:stretch>
        </p:blipFill>
        <p:spPr bwMode="auto">
          <a:xfrm>
            <a:off x="11042977" y="11638"/>
            <a:ext cx="1115568" cy="1115568"/>
          </a:xfrm>
          <a:prstGeom prst="rect">
            <a:avLst/>
          </a:prstGeom>
          <a:noFill/>
        </p:spPr>
      </p:pic>
      <p:sp>
        <p:nvSpPr>
          <p:cNvPr id="11" name="Footer Placeholder 4"/>
          <p:cNvSpPr>
            <a:spLocks noGrp="1"/>
          </p:cNvSpPr>
          <p:nvPr>
            <p:ph type="ftr" sz="quarter" idx="3"/>
          </p:nvPr>
        </p:nvSpPr>
        <p:spPr>
          <a:xfrm>
            <a:off x="2854036" y="6088497"/>
            <a:ext cx="5800436" cy="663285"/>
          </a:xfrm>
          <a:prstGeom prst="rect">
            <a:avLst/>
          </a:prstGeom>
        </p:spPr>
        <p:txBody>
          <a:bodyPr/>
          <a:lstStyle>
            <a:lvl1pPr algn="ctr">
              <a:defRPr sz="2000" baseline="0"/>
            </a:lvl1pPr>
          </a:lstStyle>
          <a:p>
            <a:r>
              <a:rPr lang="en-US" dirty="0"/>
              <a:t>Integrated Calibration and </a:t>
            </a:r>
            <a:r>
              <a:rPr lang="en-US" dirty="0" err="1"/>
              <a:t>Valiation</a:t>
            </a:r>
            <a:r>
              <a:rPr lang="en-US" dirty="0"/>
              <a:t> System (ICVS)</a:t>
            </a:r>
          </a:p>
          <a:p>
            <a:r>
              <a:rPr lang="en-US" dirty="0"/>
              <a:t>https://www.star.nesdis.noaa.gov/icvs </a:t>
            </a: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hf sldNum="0" hdr="0" dt="0"/>
  <p:txStyles>
    <p:titleStyle>
      <a:lvl1pPr algn="ctr" defTabSz="914400" rtl="0" eaLnBrk="1" latinLnBrk="0" hangingPunct="1">
        <a:spcBef>
          <a:spcPct val="0"/>
        </a:spcBef>
        <a:buNone/>
        <a:defRPr sz="2800" b="1" kern="1200" baseline="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000" b="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1800" b="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600" b="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400" b="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3390/rs1203044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tar.nesdis.noaa.gov/icvs"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43250" y="1226490"/>
            <a:ext cx="9288379" cy="2342508"/>
          </a:xfrm>
          <a:prstGeom prst="rect">
            <a:avLst/>
          </a:prstGeom>
        </p:spPr>
        <p:txBody>
          <a:bodyPr>
            <a:noAutofit/>
          </a:bodyPr>
          <a:lstStyle/>
          <a:p>
            <a:br>
              <a:rPr lang="en-US" b="0" dirty="0">
                <a:solidFill>
                  <a:schemeClr val="accent1">
                    <a:lumMod val="75000"/>
                  </a:schemeClr>
                </a:solidFill>
              </a:rPr>
            </a:br>
            <a:r>
              <a:rPr lang="en-US" b="0" dirty="0">
                <a:solidFill>
                  <a:schemeClr val="accent1">
                    <a:lumMod val="75000"/>
                  </a:schemeClr>
                </a:solidFill>
              </a:rPr>
              <a:t> </a:t>
            </a:r>
            <a:r>
              <a:rPr lang="en-US" dirty="0">
                <a:solidFill>
                  <a:schemeClr val="accent1">
                    <a:lumMod val="75000"/>
                  </a:schemeClr>
                </a:solidFill>
              </a:rPr>
              <a:t>Assessment of OMPS Nadir Mapper SDR </a:t>
            </a:r>
            <a:br>
              <a:rPr lang="en-US" dirty="0">
                <a:solidFill>
                  <a:schemeClr val="accent1">
                    <a:lumMod val="75000"/>
                  </a:schemeClr>
                </a:solidFill>
              </a:rPr>
            </a:br>
            <a:r>
              <a:rPr lang="en-US" dirty="0">
                <a:solidFill>
                  <a:schemeClr val="accent1">
                    <a:lumMod val="75000"/>
                  </a:schemeClr>
                </a:solidFill>
              </a:rPr>
              <a:t>Reflectance Using Deep Convective Clouds As Calibration Targets</a:t>
            </a:r>
            <a:endParaRPr lang="en-US" dirty="0">
              <a:solidFill>
                <a:schemeClr val="accent1">
                  <a:lumMod val="75000"/>
                </a:schemeClr>
              </a:solidFill>
              <a:ea typeface="+mn-ea"/>
              <a:cs typeface="+mn-cs"/>
            </a:endParaRPr>
          </a:p>
        </p:txBody>
      </p:sp>
      <p:sp>
        <p:nvSpPr>
          <p:cNvPr id="3" name="Rectangle 2"/>
          <p:cNvSpPr/>
          <p:nvPr/>
        </p:nvSpPr>
        <p:spPr>
          <a:xfrm>
            <a:off x="400477" y="3560771"/>
            <a:ext cx="11352943" cy="1703030"/>
          </a:xfrm>
          <a:prstGeom prst="rect">
            <a:avLst/>
          </a:prstGeom>
        </p:spPr>
        <p:txBody>
          <a:bodyPr wrap="square">
            <a:spAutoFit/>
          </a:bodyPr>
          <a:lstStyle/>
          <a:p>
            <a:pPr algn="ctr"/>
            <a:r>
              <a:rPr lang="en-US" sz="2800" b="1" dirty="0">
                <a:solidFill>
                  <a:srgbClr val="000000"/>
                </a:solidFill>
                <a:latin typeface="Times New Roman" panose="02020603050405020304" pitchFamily="18" charset="0"/>
              </a:rPr>
              <a:t> </a:t>
            </a:r>
            <a:r>
              <a:rPr lang="en-US" sz="2400" b="1" dirty="0">
                <a:solidFill>
                  <a:srgbClr val="000000"/>
                </a:solidFill>
                <a:latin typeface="Times New Roman" panose="02020603050405020304" pitchFamily="18" charset="0"/>
              </a:rPr>
              <a:t>Dr.</a:t>
            </a:r>
            <a:r>
              <a:rPr lang="en-US" sz="2800" b="1" dirty="0">
                <a:solidFill>
                  <a:srgbClr val="000000"/>
                </a:solidFill>
                <a:latin typeface="Times New Roman" panose="02020603050405020304" pitchFamily="18" charset="0"/>
              </a:rPr>
              <a:t> </a:t>
            </a:r>
            <a:r>
              <a:rPr lang="en-US" sz="2400" b="1" dirty="0">
                <a:solidFill>
                  <a:srgbClr val="000000"/>
                </a:solidFill>
                <a:latin typeface="Times New Roman" panose="02020603050405020304" pitchFamily="18" charset="0"/>
              </a:rPr>
              <a:t>Ding Liang</a:t>
            </a:r>
            <a:r>
              <a:rPr lang="en-US" sz="3200" b="1" baseline="30000" dirty="0">
                <a:solidFill>
                  <a:srgbClr val="000000"/>
                </a:solidFill>
                <a:latin typeface="Times New Roman" panose="02020603050405020304" pitchFamily="18" charset="0"/>
              </a:rPr>
              <a:t>1*</a:t>
            </a:r>
            <a:r>
              <a:rPr lang="en-US" sz="2400" b="1" dirty="0">
                <a:solidFill>
                  <a:srgbClr val="000000"/>
                </a:solidFill>
                <a:latin typeface="Times New Roman" panose="02020603050405020304" pitchFamily="18" charset="0"/>
              </a:rPr>
              <a:t>, </a:t>
            </a:r>
          </a:p>
          <a:p>
            <a:pPr algn="ctr"/>
            <a:r>
              <a:rPr lang="en-US" sz="2400" b="1" dirty="0">
                <a:solidFill>
                  <a:srgbClr val="000000"/>
                </a:solidFill>
                <a:latin typeface="Times New Roman" panose="02020603050405020304" pitchFamily="18" charset="0"/>
              </a:rPr>
              <a:t>Co-Authors: </a:t>
            </a:r>
            <a:r>
              <a:rPr lang="en-US" sz="2400" b="1" dirty="0" err="1">
                <a:solidFill>
                  <a:srgbClr val="000000"/>
                </a:solidFill>
                <a:latin typeface="Times New Roman" panose="02020603050405020304" pitchFamily="18" charset="0"/>
              </a:rPr>
              <a:t>Banghua</a:t>
            </a:r>
            <a:r>
              <a:rPr lang="en-US" sz="2400" b="1" dirty="0">
                <a:solidFill>
                  <a:srgbClr val="000000"/>
                </a:solidFill>
                <a:latin typeface="Times New Roman" panose="02020603050405020304" pitchFamily="18" charset="0"/>
              </a:rPr>
              <a:t> Yan</a:t>
            </a:r>
            <a:r>
              <a:rPr lang="en-US" sz="3200" b="1" baseline="30000" dirty="0">
                <a:solidFill>
                  <a:srgbClr val="000000"/>
                </a:solidFill>
                <a:latin typeface="Times New Roman" panose="02020603050405020304" pitchFamily="18" charset="0"/>
              </a:rPr>
              <a:t>2</a:t>
            </a:r>
            <a:r>
              <a:rPr lang="en-US" sz="2400" b="1" dirty="0">
                <a:solidFill>
                  <a:srgbClr val="000000"/>
                </a:solidFill>
                <a:latin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Trevor Beck</a:t>
            </a:r>
            <a:r>
              <a:rPr lang="en-US" sz="3200" b="1" baseline="30000" dirty="0">
                <a:solidFill>
                  <a:srgbClr val="000000"/>
                </a:solidFill>
                <a:latin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 Lawrence Flynn</a:t>
            </a:r>
            <a:r>
              <a:rPr lang="en-US" sz="3200" b="1" baseline="30000" dirty="0">
                <a:solidFill>
                  <a:srgbClr val="000000"/>
                </a:solidFill>
                <a:latin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rPr>
              <a:t>Ninghai</a:t>
            </a:r>
            <a:r>
              <a:rPr lang="en-US" sz="2400" b="1" dirty="0">
                <a:solidFill>
                  <a:srgbClr val="000000"/>
                </a:solidFill>
                <a:latin typeface="Times New Roman" panose="02020603050405020304" pitchFamily="18" charset="0"/>
              </a:rPr>
              <a:t> Sun</a:t>
            </a:r>
            <a:r>
              <a:rPr lang="en-US" sz="3200" b="1" baseline="30000" dirty="0">
                <a:solidFill>
                  <a:srgbClr val="000000"/>
                </a:solidFill>
                <a:latin typeface="Times New Roman" panose="02020603050405020304" pitchFamily="18" charset="0"/>
              </a:rPr>
              <a:t>1</a:t>
            </a:r>
            <a:r>
              <a:rPr lang="en-US" sz="2400" i="1" dirty="0"/>
              <a:t>, </a:t>
            </a:r>
            <a:endParaRPr lang="en-US" sz="3200" b="1" dirty="0">
              <a:solidFill>
                <a:srgbClr val="000000"/>
              </a:solidFill>
              <a:latin typeface="Times New Roman" panose="02020603050405020304" pitchFamily="18" charset="0"/>
            </a:endParaRPr>
          </a:p>
          <a:p>
            <a:pPr algn="ctr"/>
            <a:endParaRPr lang="en-US" sz="1000" b="1" dirty="0">
              <a:solidFill>
                <a:srgbClr val="000000"/>
              </a:solidFill>
              <a:latin typeface="Times New Roman" panose="02020603050405020304" pitchFamily="18" charset="0"/>
            </a:endParaRPr>
          </a:p>
          <a:p>
            <a:pPr algn="ctr"/>
            <a:r>
              <a:rPr lang="en-US" sz="3200" b="1" baseline="30000" dirty="0">
                <a:solidFill>
                  <a:srgbClr val="000000"/>
                </a:solidFill>
                <a:latin typeface="Times New Roman" panose="02020603050405020304" pitchFamily="18" charset="0"/>
              </a:rPr>
              <a:t>Affiliation: 1 Global Science and Technology, College Park, MD, USA</a:t>
            </a:r>
          </a:p>
          <a:p>
            <a:pPr algn="ctr"/>
            <a:r>
              <a:rPr lang="en-US" sz="3200" b="1" baseline="30000" dirty="0">
                <a:solidFill>
                  <a:srgbClr val="000000"/>
                </a:solidFill>
                <a:latin typeface="Times New Roman" panose="02020603050405020304" pitchFamily="18" charset="0"/>
              </a:rPr>
              <a:t>2 NOAA Center for Satellite Applications and Research, College Park, MD, USA </a:t>
            </a:r>
          </a:p>
        </p:txBody>
      </p:sp>
      <p:sp>
        <p:nvSpPr>
          <p:cNvPr id="8" name="Footer Placeholder 5"/>
          <p:cNvSpPr>
            <a:spLocks noGrp="1"/>
          </p:cNvSpPr>
          <p:nvPr>
            <p:ph type="ftr" sz="quarter" idx="11"/>
          </p:nvPr>
        </p:nvSpPr>
        <p:spPr>
          <a:xfrm>
            <a:off x="577196" y="6106606"/>
            <a:ext cx="10733932" cy="621061"/>
          </a:xfrm>
        </p:spPr>
        <p:txBody>
          <a:bodyPr/>
          <a:lstStyle/>
          <a:p>
            <a:r>
              <a:rPr lang="en-US" sz="1600" dirty="0"/>
              <a:t>*This work is sponsored by JPSS program; The scientific results and conclusions, as well as any views or opinions expressed herein, are those of the author(s) and do not necessarily reflect those of NOAA or the Department of Commerce.</a:t>
            </a:r>
          </a:p>
          <a:p>
            <a:endParaRPr lang="en-US" sz="1600" dirty="0"/>
          </a:p>
        </p:txBody>
      </p:sp>
    </p:spTree>
    <p:extLst>
      <p:ext uri="{BB962C8B-B14F-4D97-AF65-F5344CB8AC3E}">
        <p14:creationId xmlns:p14="http://schemas.microsoft.com/office/powerpoint/2010/main" val="1554618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5CC0F4-06C5-4743-8EE1-6CC8CDAAA747}"/>
              </a:ext>
            </a:extLst>
          </p:cNvPr>
          <p:cNvSpPr txBox="1"/>
          <p:nvPr/>
        </p:nvSpPr>
        <p:spPr>
          <a:xfrm>
            <a:off x="538604" y="370153"/>
            <a:ext cx="10807429"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NOAA-21 DCC Temperature Threshold Sensitivity Analysis</a:t>
            </a:r>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1FE576B-BF45-49A2-A69C-3DA20F266EBA}"/>
              </a:ext>
            </a:extLst>
          </p:cNvPr>
          <p:cNvSpPr/>
          <p:nvPr/>
        </p:nvSpPr>
        <p:spPr>
          <a:xfrm>
            <a:off x="307847" y="5927713"/>
            <a:ext cx="5368124" cy="738664"/>
          </a:xfrm>
          <a:prstGeom prst="rect">
            <a:avLst/>
          </a:prstGeom>
        </p:spPr>
        <p:txBody>
          <a:bodyPr wrap="square">
            <a:spAutoFit/>
          </a:bodyPr>
          <a:lstStyle/>
          <a:p>
            <a:r>
              <a:rPr lang="en-US" sz="1400" kern="100" dirty="0">
                <a:latin typeface="Times New Roman" panose="02020603050405020304" pitchFamily="18" charset="0"/>
                <a:ea typeface="SimSun" panose="02010600030101010101" pitchFamily="2" charset="-122"/>
              </a:rPr>
              <a:t>Fig. 9 Weekly PDF of DCC reflectance at 380nm as a function of temperature threshold in August to December, 2023. Bin size is 1% of averaged reflectance</a:t>
            </a:r>
            <a:endParaRPr lang="en-US" dirty="0"/>
          </a:p>
        </p:txBody>
      </p:sp>
      <p:sp>
        <p:nvSpPr>
          <p:cNvPr id="10" name="Content Placeholder 2">
            <a:extLst>
              <a:ext uri="{FF2B5EF4-FFF2-40B4-BE49-F238E27FC236}">
                <a16:creationId xmlns:a16="http://schemas.microsoft.com/office/drawing/2014/main" id="{8AD8F116-C4B9-48CF-80F4-9F1CC2CE9D7E}"/>
              </a:ext>
            </a:extLst>
          </p:cNvPr>
          <p:cNvSpPr txBox="1">
            <a:spLocks/>
          </p:cNvSpPr>
          <p:nvPr/>
        </p:nvSpPr>
        <p:spPr>
          <a:xfrm>
            <a:off x="103153" y="1198315"/>
            <a:ext cx="8896468" cy="1119769"/>
          </a:xfrm>
        </p:spPr>
        <p:txBody>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000" b="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1800" b="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600" b="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400" b="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lvl="1" indent="0">
              <a:buNone/>
            </a:pPr>
            <a:endParaRPr lang="en-US" dirty="0"/>
          </a:p>
          <a:p>
            <a:pPr marL="633413" lvl="1" indent="-457200">
              <a:buAutoNum type="arabicPeriod"/>
            </a:pPr>
            <a:endParaRPr lang="en-US" dirty="0"/>
          </a:p>
        </p:txBody>
      </p:sp>
      <p:sp>
        <p:nvSpPr>
          <p:cNvPr id="5" name="Rectangle 4">
            <a:extLst>
              <a:ext uri="{FF2B5EF4-FFF2-40B4-BE49-F238E27FC236}">
                <a16:creationId xmlns:a16="http://schemas.microsoft.com/office/drawing/2014/main" id="{158B62F7-C235-4F15-91E9-FDE54D3AE5D1}"/>
              </a:ext>
            </a:extLst>
          </p:cNvPr>
          <p:cNvSpPr/>
          <p:nvPr/>
        </p:nvSpPr>
        <p:spPr>
          <a:xfrm>
            <a:off x="349223" y="1574538"/>
            <a:ext cx="5594378" cy="3416320"/>
          </a:xfrm>
          <a:prstGeom prst="rect">
            <a:avLst/>
          </a:prstGeom>
        </p:spPr>
        <p:txBody>
          <a:bodyPr wrap="square">
            <a:spAutoFit/>
          </a:bodyPr>
          <a:lstStyle/>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NOAA-21 OMPS/NM DCC reflectance in the first week from July to December in 2023 is used in this study;</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When temperature threshold decreases, PDF value decreases in the left side and increases in the right side. This is because warm and dark non-DCC pixels are being screened out;</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DCC reflectance mean, mode and median increase as temperature threshold decrease;</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DCC pixels number decreases by over 20% when temperature threshold decreases by 2K;</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7905721-9298-4A89-91D0-231509C8E9FC}"/>
              </a:ext>
            </a:extLst>
          </p:cNvPr>
          <p:cNvPicPr>
            <a:picLocks noChangeAspect="1"/>
          </p:cNvPicPr>
          <p:nvPr/>
        </p:nvPicPr>
        <p:blipFill>
          <a:blip r:embed="rId3"/>
          <a:stretch>
            <a:fillRect/>
          </a:stretch>
        </p:blipFill>
        <p:spPr>
          <a:xfrm>
            <a:off x="5908229" y="3706481"/>
            <a:ext cx="3241041" cy="2981115"/>
          </a:xfrm>
          <a:prstGeom prst="rect">
            <a:avLst/>
          </a:prstGeom>
        </p:spPr>
      </p:pic>
      <p:pic>
        <p:nvPicPr>
          <p:cNvPr id="9" name="Picture 8">
            <a:extLst>
              <a:ext uri="{FF2B5EF4-FFF2-40B4-BE49-F238E27FC236}">
                <a16:creationId xmlns:a16="http://schemas.microsoft.com/office/drawing/2014/main" id="{CACE146E-C207-4DA9-9AA9-71B80A3C9D4B}"/>
              </a:ext>
            </a:extLst>
          </p:cNvPr>
          <p:cNvPicPr>
            <a:picLocks noChangeAspect="1"/>
          </p:cNvPicPr>
          <p:nvPr/>
        </p:nvPicPr>
        <p:blipFill>
          <a:blip r:embed="rId4"/>
          <a:stretch>
            <a:fillRect/>
          </a:stretch>
        </p:blipFill>
        <p:spPr>
          <a:xfrm>
            <a:off x="9043640" y="842690"/>
            <a:ext cx="3088653" cy="2840948"/>
          </a:xfrm>
          <a:prstGeom prst="rect">
            <a:avLst/>
          </a:prstGeom>
        </p:spPr>
      </p:pic>
      <p:pic>
        <p:nvPicPr>
          <p:cNvPr id="13" name="Picture 12">
            <a:extLst>
              <a:ext uri="{FF2B5EF4-FFF2-40B4-BE49-F238E27FC236}">
                <a16:creationId xmlns:a16="http://schemas.microsoft.com/office/drawing/2014/main" id="{B4EBD627-756A-4F45-8482-1E15C63A3D3F}"/>
              </a:ext>
            </a:extLst>
          </p:cNvPr>
          <p:cNvPicPr>
            <a:picLocks noChangeAspect="1"/>
          </p:cNvPicPr>
          <p:nvPr/>
        </p:nvPicPr>
        <p:blipFill>
          <a:blip r:embed="rId5"/>
          <a:stretch>
            <a:fillRect/>
          </a:stretch>
        </p:blipFill>
        <p:spPr>
          <a:xfrm>
            <a:off x="5954987" y="865533"/>
            <a:ext cx="3088653" cy="2840948"/>
          </a:xfrm>
          <a:prstGeom prst="rect">
            <a:avLst/>
          </a:prstGeom>
        </p:spPr>
      </p:pic>
      <p:pic>
        <p:nvPicPr>
          <p:cNvPr id="16" name="Picture 15">
            <a:extLst>
              <a:ext uri="{FF2B5EF4-FFF2-40B4-BE49-F238E27FC236}">
                <a16:creationId xmlns:a16="http://schemas.microsoft.com/office/drawing/2014/main" id="{2DE93980-BD24-4F5B-BB2A-880B910A812A}"/>
              </a:ext>
            </a:extLst>
          </p:cNvPr>
          <p:cNvPicPr>
            <a:picLocks noChangeAspect="1"/>
          </p:cNvPicPr>
          <p:nvPr/>
        </p:nvPicPr>
        <p:blipFill>
          <a:blip r:embed="rId6"/>
          <a:stretch>
            <a:fillRect/>
          </a:stretch>
        </p:blipFill>
        <p:spPr>
          <a:xfrm>
            <a:off x="8967445" y="3729324"/>
            <a:ext cx="3241041" cy="2981115"/>
          </a:xfrm>
          <a:prstGeom prst="rect">
            <a:avLst/>
          </a:prstGeom>
        </p:spPr>
      </p:pic>
    </p:spTree>
    <p:extLst>
      <p:ext uri="{BB962C8B-B14F-4D97-AF65-F5344CB8AC3E}">
        <p14:creationId xmlns:p14="http://schemas.microsoft.com/office/powerpoint/2010/main" val="1479924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8BB9FD4-7BA8-40D9-81DF-973943E1B316}"/>
              </a:ext>
            </a:extLst>
          </p:cNvPr>
          <p:cNvPicPr>
            <a:picLocks noChangeAspect="1"/>
          </p:cNvPicPr>
          <p:nvPr/>
        </p:nvPicPr>
        <p:blipFill>
          <a:blip r:embed="rId3"/>
          <a:stretch>
            <a:fillRect/>
          </a:stretch>
        </p:blipFill>
        <p:spPr>
          <a:xfrm>
            <a:off x="8011735" y="1477097"/>
            <a:ext cx="3903512" cy="2568182"/>
          </a:xfrm>
          <a:prstGeom prst="rect">
            <a:avLst/>
          </a:prstGeom>
        </p:spPr>
      </p:pic>
      <p:pic>
        <p:nvPicPr>
          <p:cNvPr id="7" name="Picture 6">
            <a:extLst>
              <a:ext uri="{FF2B5EF4-FFF2-40B4-BE49-F238E27FC236}">
                <a16:creationId xmlns:a16="http://schemas.microsoft.com/office/drawing/2014/main" id="{53F6E3E5-45FF-4F35-8E92-9E583ADFAB6C}"/>
              </a:ext>
            </a:extLst>
          </p:cNvPr>
          <p:cNvPicPr>
            <a:picLocks noChangeAspect="1"/>
          </p:cNvPicPr>
          <p:nvPr/>
        </p:nvPicPr>
        <p:blipFill>
          <a:blip r:embed="rId4"/>
          <a:stretch>
            <a:fillRect/>
          </a:stretch>
        </p:blipFill>
        <p:spPr>
          <a:xfrm>
            <a:off x="4032255" y="1398425"/>
            <a:ext cx="3979480" cy="2670984"/>
          </a:xfrm>
          <a:prstGeom prst="rect">
            <a:avLst/>
          </a:prstGeom>
        </p:spPr>
      </p:pic>
      <p:pic>
        <p:nvPicPr>
          <p:cNvPr id="5" name="Picture 4">
            <a:extLst>
              <a:ext uri="{FF2B5EF4-FFF2-40B4-BE49-F238E27FC236}">
                <a16:creationId xmlns:a16="http://schemas.microsoft.com/office/drawing/2014/main" id="{89C890A2-9B35-405F-AD00-358BBA75EE52}"/>
              </a:ext>
            </a:extLst>
          </p:cNvPr>
          <p:cNvPicPr>
            <a:picLocks noChangeAspect="1"/>
          </p:cNvPicPr>
          <p:nvPr/>
        </p:nvPicPr>
        <p:blipFill>
          <a:blip r:embed="rId5"/>
          <a:stretch>
            <a:fillRect/>
          </a:stretch>
        </p:blipFill>
        <p:spPr>
          <a:xfrm>
            <a:off x="135710" y="1477097"/>
            <a:ext cx="3926545" cy="2592312"/>
          </a:xfrm>
          <a:prstGeom prst="rect">
            <a:avLst/>
          </a:prstGeom>
        </p:spPr>
      </p:pic>
      <p:sp>
        <p:nvSpPr>
          <p:cNvPr id="8" name="TextBox 7">
            <a:extLst>
              <a:ext uri="{FF2B5EF4-FFF2-40B4-BE49-F238E27FC236}">
                <a16:creationId xmlns:a16="http://schemas.microsoft.com/office/drawing/2014/main" id="{B846132C-8062-499F-A346-E5179D9973E7}"/>
              </a:ext>
            </a:extLst>
          </p:cNvPr>
          <p:cNvSpPr txBox="1"/>
          <p:nvPr/>
        </p:nvSpPr>
        <p:spPr>
          <a:xfrm>
            <a:off x="692284" y="72887"/>
            <a:ext cx="10807429"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NOAA-21 and S-NPP OMPS NM DCC Reflectance</a:t>
            </a:r>
          </a:p>
        </p:txBody>
      </p:sp>
      <p:sp>
        <p:nvSpPr>
          <p:cNvPr id="9" name="Rectangle 8">
            <a:extLst>
              <a:ext uri="{FF2B5EF4-FFF2-40B4-BE49-F238E27FC236}">
                <a16:creationId xmlns:a16="http://schemas.microsoft.com/office/drawing/2014/main" id="{387DE914-C9DD-43D5-8C8F-E47DC76AB778}"/>
              </a:ext>
            </a:extLst>
          </p:cNvPr>
          <p:cNvSpPr/>
          <p:nvPr/>
        </p:nvSpPr>
        <p:spPr>
          <a:xfrm>
            <a:off x="530928" y="5169194"/>
            <a:ext cx="11130140" cy="1261884"/>
          </a:xfrm>
          <a:prstGeom prst="rect">
            <a:avLst/>
          </a:prstGeom>
        </p:spPr>
        <p:txBody>
          <a:bodyPr wrap="square">
            <a:spAutoFit/>
          </a:bodyPr>
          <a:lstStyle/>
          <a:p>
            <a:pPr marL="285750" indent="-285750" algn="just">
              <a:buFont typeface="Arial" panose="020B0604020202020204" pitchFamily="34" charset="0"/>
              <a:buChar char="•"/>
            </a:pPr>
            <a:r>
              <a:rPr lang="en-US" sz="2000" kern="0" dirty="0">
                <a:latin typeface="Times New Roman" panose="02020603050405020304" pitchFamily="18" charset="0"/>
                <a:ea typeface="SimSun" panose="02010600030101010101" pitchFamily="2" charset="-122"/>
                <a:cs typeface="Times New Roman" panose="02020603050405020304" pitchFamily="18" charset="0"/>
              </a:rPr>
              <a:t>NOAA-21 OMPS-NM DCC reflectance are larger than S-NPP.</a:t>
            </a:r>
          </a:p>
          <a:p>
            <a:pPr marL="285750" indent="-285750" algn="just">
              <a:buFont typeface="Arial" panose="020B0604020202020204" pitchFamily="34" charset="0"/>
              <a:buChar char="•"/>
            </a:pPr>
            <a:r>
              <a:rPr lang="en-US" sz="2000" kern="0" dirty="0">
                <a:latin typeface="Times New Roman" panose="02020603050405020304" pitchFamily="18" charset="0"/>
                <a:ea typeface="SimSun" panose="02010600030101010101" pitchFamily="2" charset="-122"/>
                <a:cs typeface="Times New Roman" panose="02020603050405020304" pitchFamily="18" charset="0"/>
              </a:rPr>
              <a:t>NOAA-21 and S-NPP OMPS-NM mean DCC reflectance have similar seasonal changes.</a:t>
            </a:r>
          </a:p>
          <a:p>
            <a:endParaRPr lang="en-US" dirty="0">
              <a:latin typeface="Times New Roman" panose="02020603050405020304" pitchFamily="18" charset="0"/>
              <a:ea typeface="SimSun" panose="02010600030101010101" pitchFamily="2" charset="-122"/>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E61F236-842F-4FBA-BECC-6EC534DECB30}"/>
              </a:ext>
            </a:extLst>
          </p:cNvPr>
          <p:cNvSpPr/>
          <p:nvPr/>
        </p:nvSpPr>
        <p:spPr>
          <a:xfrm>
            <a:off x="530928" y="4105152"/>
            <a:ext cx="11130140" cy="343584"/>
          </a:xfrm>
          <a:prstGeom prst="rect">
            <a:avLst/>
          </a:prstGeom>
        </p:spPr>
        <p:txBody>
          <a:bodyPr wrap="square">
            <a:spAutoFit/>
          </a:bodyPr>
          <a:lstStyle/>
          <a:p>
            <a:r>
              <a:rPr lang="en-US" sz="1600" kern="100" dirty="0">
                <a:latin typeface="Times New Roman" panose="02020603050405020304" pitchFamily="18" charset="0"/>
                <a:ea typeface="SimSun" panose="02010600030101010101" pitchFamily="2" charset="-122"/>
              </a:rPr>
              <a:t>Figure. 10 S-NPP </a:t>
            </a:r>
            <a:r>
              <a:rPr lang="en-US" sz="1600" dirty="0">
                <a:solidFill>
                  <a:srgbClr val="222222"/>
                </a:solidFill>
                <a:latin typeface="Times New Roman" panose="02020603050405020304" pitchFamily="18" charset="0"/>
              </a:rPr>
              <a:t>OMPS-NM DCC reflectance 30 days running mean with NOAA-21 OMPS-NM DCC reflectance 7 days mean.  </a:t>
            </a:r>
            <a:endParaRPr lang="en-US" sz="1600" kern="100" dirty="0">
              <a:latin typeface="Times New Roman" panose="02020603050405020304" pitchFamily="18" charset="0"/>
              <a:ea typeface="SimSun" panose="02010600030101010101" pitchFamily="2" charset="-122"/>
            </a:endParaRPr>
          </a:p>
        </p:txBody>
      </p:sp>
      <p:sp>
        <p:nvSpPr>
          <p:cNvPr id="3" name="Rectangle 2">
            <a:extLst>
              <a:ext uri="{FF2B5EF4-FFF2-40B4-BE49-F238E27FC236}">
                <a16:creationId xmlns:a16="http://schemas.microsoft.com/office/drawing/2014/main" id="{BB5DEA8D-25F8-4137-A232-61376C0036C0}"/>
              </a:ext>
            </a:extLst>
          </p:cNvPr>
          <p:cNvSpPr/>
          <p:nvPr/>
        </p:nvSpPr>
        <p:spPr>
          <a:xfrm>
            <a:off x="2210297" y="2875002"/>
            <a:ext cx="813043" cy="369332"/>
          </a:xfrm>
          <a:prstGeom prst="rect">
            <a:avLst/>
          </a:prstGeom>
        </p:spPr>
        <p:txBody>
          <a:bodyPr wrap="none">
            <a:spAutoFit/>
          </a:bodyPr>
          <a:lstStyle/>
          <a:p>
            <a:r>
              <a:rPr lang="en-US" kern="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S-NPP</a:t>
            </a:r>
            <a:endParaRPr lang="en-US" dirty="0">
              <a:solidFill>
                <a:srgbClr val="FF0000"/>
              </a:solidFill>
            </a:endParaRPr>
          </a:p>
        </p:txBody>
      </p:sp>
      <p:sp>
        <p:nvSpPr>
          <p:cNvPr id="4" name="Rectangle 3">
            <a:extLst>
              <a:ext uri="{FF2B5EF4-FFF2-40B4-BE49-F238E27FC236}">
                <a16:creationId xmlns:a16="http://schemas.microsoft.com/office/drawing/2014/main" id="{F1B65A22-209D-457C-818E-09E40322EEC4}"/>
              </a:ext>
            </a:extLst>
          </p:cNvPr>
          <p:cNvSpPr/>
          <p:nvPr/>
        </p:nvSpPr>
        <p:spPr>
          <a:xfrm>
            <a:off x="2443694" y="2112960"/>
            <a:ext cx="1159292" cy="369332"/>
          </a:xfrm>
          <a:prstGeom prst="rect">
            <a:avLst/>
          </a:prstGeom>
        </p:spPr>
        <p:txBody>
          <a:bodyPr wrap="none">
            <a:spAutoFit/>
          </a:bodyPr>
          <a:lstStyle/>
          <a:p>
            <a:r>
              <a:rPr lang="en-US" kern="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NOAA-21</a:t>
            </a:r>
            <a:endParaRPr lang="en-US" dirty="0">
              <a:solidFill>
                <a:srgbClr val="FF0000"/>
              </a:solidFill>
            </a:endParaRPr>
          </a:p>
        </p:txBody>
      </p:sp>
      <p:sp>
        <p:nvSpPr>
          <p:cNvPr id="12" name="Rectangle 11">
            <a:extLst>
              <a:ext uri="{FF2B5EF4-FFF2-40B4-BE49-F238E27FC236}">
                <a16:creationId xmlns:a16="http://schemas.microsoft.com/office/drawing/2014/main" id="{DDB39003-AC61-46BD-A519-38A8AC176643}"/>
              </a:ext>
            </a:extLst>
          </p:cNvPr>
          <p:cNvSpPr/>
          <p:nvPr/>
        </p:nvSpPr>
        <p:spPr>
          <a:xfrm>
            <a:off x="6337870" y="2005640"/>
            <a:ext cx="1159292" cy="369332"/>
          </a:xfrm>
          <a:prstGeom prst="rect">
            <a:avLst/>
          </a:prstGeom>
        </p:spPr>
        <p:txBody>
          <a:bodyPr wrap="none">
            <a:spAutoFit/>
          </a:bodyPr>
          <a:lstStyle/>
          <a:p>
            <a:r>
              <a:rPr lang="en-US" kern="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NOAA-21</a:t>
            </a:r>
            <a:endParaRPr lang="en-US" dirty="0">
              <a:solidFill>
                <a:srgbClr val="FF0000"/>
              </a:solidFill>
            </a:endParaRPr>
          </a:p>
        </p:txBody>
      </p:sp>
      <p:sp>
        <p:nvSpPr>
          <p:cNvPr id="14" name="Rectangle 13">
            <a:extLst>
              <a:ext uri="{FF2B5EF4-FFF2-40B4-BE49-F238E27FC236}">
                <a16:creationId xmlns:a16="http://schemas.microsoft.com/office/drawing/2014/main" id="{FF9A89CF-7FF7-4E47-942C-502C7B49ECC4}"/>
              </a:ext>
            </a:extLst>
          </p:cNvPr>
          <p:cNvSpPr/>
          <p:nvPr/>
        </p:nvSpPr>
        <p:spPr>
          <a:xfrm>
            <a:off x="10372631" y="1928294"/>
            <a:ext cx="1159292" cy="369332"/>
          </a:xfrm>
          <a:prstGeom prst="rect">
            <a:avLst/>
          </a:prstGeom>
        </p:spPr>
        <p:txBody>
          <a:bodyPr wrap="none">
            <a:spAutoFit/>
          </a:bodyPr>
          <a:lstStyle/>
          <a:p>
            <a:r>
              <a:rPr lang="en-US" kern="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NOAA-21</a:t>
            </a:r>
            <a:endParaRPr lang="en-US" dirty="0">
              <a:solidFill>
                <a:srgbClr val="FF0000"/>
              </a:solidFill>
            </a:endParaRPr>
          </a:p>
        </p:txBody>
      </p:sp>
      <p:sp>
        <p:nvSpPr>
          <p:cNvPr id="15" name="Rectangle 14">
            <a:extLst>
              <a:ext uri="{FF2B5EF4-FFF2-40B4-BE49-F238E27FC236}">
                <a16:creationId xmlns:a16="http://schemas.microsoft.com/office/drawing/2014/main" id="{35866399-AEFC-42AC-B4E9-152845E89EF8}"/>
              </a:ext>
            </a:extLst>
          </p:cNvPr>
          <p:cNvSpPr/>
          <p:nvPr/>
        </p:nvSpPr>
        <p:spPr>
          <a:xfrm>
            <a:off x="6245058" y="2690336"/>
            <a:ext cx="813043" cy="369332"/>
          </a:xfrm>
          <a:prstGeom prst="rect">
            <a:avLst/>
          </a:prstGeom>
        </p:spPr>
        <p:txBody>
          <a:bodyPr wrap="none">
            <a:spAutoFit/>
          </a:bodyPr>
          <a:lstStyle/>
          <a:p>
            <a:r>
              <a:rPr lang="en-US" kern="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S-NPP</a:t>
            </a:r>
            <a:endParaRPr lang="en-US" dirty="0">
              <a:solidFill>
                <a:srgbClr val="FF0000"/>
              </a:solidFill>
            </a:endParaRPr>
          </a:p>
        </p:txBody>
      </p:sp>
      <p:sp>
        <p:nvSpPr>
          <p:cNvPr id="16" name="Rectangle 15">
            <a:extLst>
              <a:ext uri="{FF2B5EF4-FFF2-40B4-BE49-F238E27FC236}">
                <a16:creationId xmlns:a16="http://schemas.microsoft.com/office/drawing/2014/main" id="{FD518799-ADC7-40B3-8EEB-40067A44EB67}"/>
              </a:ext>
            </a:extLst>
          </p:cNvPr>
          <p:cNvSpPr/>
          <p:nvPr/>
        </p:nvSpPr>
        <p:spPr>
          <a:xfrm>
            <a:off x="10545755" y="2773253"/>
            <a:ext cx="813043" cy="369332"/>
          </a:xfrm>
          <a:prstGeom prst="rect">
            <a:avLst/>
          </a:prstGeom>
        </p:spPr>
        <p:txBody>
          <a:bodyPr wrap="none">
            <a:spAutoFit/>
          </a:bodyPr>
          <a:lstStyle/>
          <a:p>
            <a:r>
              <a:rPr lang="en-US" kern="0"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S-NPP</a:t>
            </a:r>
            <a:endParaRPr lang="en-US" dirty="0">
              <a:solidFill>
                <a:srgbClr val="FF0000"/>
              </a:solidFill>
            </a:endParaRPr>
          </a:p>
        </p:txBody>
      </p:sp>
    </p:spTree>
    <p:extLst>
      <p:ext uri="{BB962C8B-B14F-4D97-AF65-F5344CB8AC3E}">
        <p14:creationId xmlns:p14="http://schemas.microsoft.com/office/powerpoint/2010/main" val="1803391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50399B-6D7B-48D2-9484-3690D316ABD8}"/>
              </a:ext>
            </a:extLst>
          </p:cNvPr>
          <p:cNvPicPr>
            <a:picLocks noChangeAspect="1"/>
          </p:cNvPicPr>
          <p:nvPr/>
        </p:nvPicPr>
        <p:blipFill>
          <a:blip r:embed="rId2"/>
          <a:stretch>
            <a:fillRect/>
          </a:stretch>
        </p:blipFill>
        <p:spPr>
          <a:xfrm>
            <a:off x="5161129" y="1429286"/>
            <a:ext cx="7030871" cy="4502451"/>
          </a:xfrm>
          <a:prstGeom prst="rect">
            <a:avLst/>
          </a:prstGeom>
        </p:spPr>
      </p:pic>
      <p:sp>
        <p:nvSpPr>
          <p:cNvPr id="4" name="TextBox 3">
            <a:extLst>
              <a:ext uri="{FF2B5EF4-FFF2-40B4-BE49-F238E27FC236}">
                <a16:creationId xmlns:a16="http://schemas.microsoft.com/office/drawing/2014/main" id="{AC0B781F-5F84-4414-8265-37DD78CBDA2F}"/>
              </a:ext>
            </a:extLst>
          </p:cNvPr>
          <p:cNvSpPr txBox="1"/>
          <p:nvPr/>
        </p:nvSpPr>
        <p:spPr>
          <a:xfrm>
            <a:off x="692284" y="72887"/>
            <a:ext cx="10807429"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Comparison between NOAA-21 and S-NPP OMPS NM Reflectance:</a:t>
            </a:r>
          </a:p>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32-day running mean and DCCs as calibration targets</a:t>
            </a:r>
          </a:p>
        </p:txBody>
      </p:sp>
      <p:sp>
        <p:nvSpPr>
          <p:cNvPr id="5" name="Rectangle 4">
            <a:extLst>
              <a:ext uri="{FF2B5EF4-FFF2-40B4-BE49-F238E27FC236}">
                <a16:creationId xmlns:a16="http://schemas.microsoft.com/office/drawing/2014/main" id="{79D762E4-54C4-4235-A761-976348864832}"/>
              </a:ext>
            </a:extLst>
          </p:cNvPr>
          <p:cNvSpPr/>
          <p:nvPr/>
        </p:nvSpPr>
        <p:spPr>
          <a:xfrm>
            <a:off x="5314138" y="5912418"/>
            <a:ext cx="6605239" cy="830997"/>
          </a:xfrm>
          <a:prstGeom prst="rect">
            <a:avLst/>
          </a:prstGeom>
        </p:spPr>
        <p:txBody>
          <a:bodyPr wrap="square">
            <a:spAutoFit/>
          </a:bodyPr>
          <a:lstStyle/>
          <a:p>
            <a:r>
              <a:rPr lang="en-US" sz="1600" kern="100" dirty="0">
                <a:latin typeface="Times New Roman" panose="02020603050405020304" pitchFamily="18" charset="0"/>
                <a:ea typeface="SimSun" panose="02010600030101010101" pitchFamily="2" charset="-122"/>
              </a:rPr>
              <a:t>Figure. 11 Percentage difference between S-NPP </a:t>
            </a:r>
            <a:r>
              <a:rPr lang="en-US" sz="1600" kern="100" dirty="0">
                <a:solidFill>
                  <a:srgbClr val="222222"/>
                </a:solidFill>
                <a:latin typeface="Times New Roman" panose="02020603050405020304" pitchFamily="18" charset="0"/>
                <a:ea typeface="SimSun" panose="02010600030101010101" pitchFamily="2" charset="-122"/>
              </a:rPr>
              <a:t>and </a:t>
            </a:r>
            <a:r>
              <a:rPr lang="en-US" sz="1600" dirty="0">
                <a:solidFill>
                  <a:srgbClr val="222222"/>
                </a:solidFill>
                <a:latin typeface="Times New Roman" panose="02020603050405020304" pitchFamily="18" charset="0"/>
              </a:rPr>
              <a:t>NOAA-21 OMPS-NM reflectance based on 32-day running mean (solid line) and DCC reflectance( stars) .  </a:t>
            </a:r>
            <a:endParaRPr lang="en-US" sz="1600" kern="100" dirty="0">
              <a:latin typeface="Times New Roman" panose="02020603050405020304" pitchFamily="18" charset="0"/>
              <a:ea typeface="SimSun" panose="02010600030101010101" pitchFamily="2" charset="-122"/>
            </a:endParaRPr>
          </a:p>
        </p:txBody>
      </p:sp>
      <p:sp>
        <p:nvSpPr>
          <p:cNvPr id="6" name="Rectangle 5">
            <a:extLst>
              <a:ext uri="{FF2B5EF4-FFF2-40B4-BE49-F238E27FC236}">
                <a16:creationId xmlns:a16="http://schemas.microsoft.com/office/drawing/2014/main" id="{BE881F2A-5B49-4351-9854-42A0AEA23A02}"/>
              </a:ext>
            </a:extLst>
          </p:cNvPr>
          <p:cNvSpPr/>
          <p:nvPr/>
        </p:nvSpPr>
        <p:spPr>
          <a:xfrm>
            <a:off x="137175" y="1232341"/>
            <a:ext cx="5046571" cy="5755422"/>
          </a:xfrm>
          <a:prstGeom prst="rect">
            <a:avLst/>
          </a:prstGeom>
        </p:spPr>
        <p:txBody>
          <a:bodyPr wrap="square">
            <a:spAutoFit/>
          </a:bodyPr>
          <a:lstStyle/>
          <a:p>
            <a:pPr marL="285750" indent="-285750" algn="just">
              <a:buFont typeface="Arial" panose="020B0604020202020204" pitchFamily="34" charset="0"/>
              <a:buChar char="•"/>
            </a:pPr>
            <a:r>
              <a:rPr lang="en-US" sz="1600" kern="0" dirty="0">
                <a:latin typeface="Times New Roman" panose="02020603050405020304" pitchFamily="18" charset="0"/>
                <a:ea typeface="SimSun" panose="02010600030101010101" pitchFamily="2" charset="-122"/>
                <a:cs typeface="Times New Roman" panose="02020603050405020304" pitchFamily="18" charset="0"/>
              </a:rPr>
              <a:t>Stars: differences between NOAA-21 NM DCC 7-day averaged reflectance and S-NPP NM DCC 30-day averaged reflectance.</a:t>
            </a:r>
          </a:p>
          <a:p>
            <a:pPr marL="285750" indent="-285750" algn="just">
              <a:buFont typeface="Arial" panose="020B0604020202020204" pitchFamily="34" charset="0"/>
              <a:buChar char="•"/>
            </a:pPr>
            <a:r>
              <a:rPr lang="en-US" sz="1600" kern="0" dirty="0">
                <a:latin typeface="Times New Roman" panose="02020603050405020304" pitchFamily="18" charset="0"/>
                <a:ea typeface="SimSun" panose="02010600030101010101" pitchFamily="2" charset="-122"/>
                <a:cs typeface="Times New Roman" panose="02020603050405020304" pitchFamily="18" charset="0"/>
              </a:rPr>
              <a:t>Solid lines: differences between NOAA-21 NM 32-day averaged global reflectance and S-NPP NM DCC 32-day averaged global reflectance</a:t>
            </a:r>
          </a:p>
          <a:p>
            <a:pPr marL="285750" indent="-285750" algn="just">
              <a:buFont typeface="Arial" panose="020B0604020202020204" pitchFamily="34" charset="0"/>
              <a:buChar char="•"/>
            </a:pPr>
            <a:r>
              <a:rPr lang="en-US" sz="1600" kern="0" dirty="0">
                <a:latin typeface="Times New Roman" panose="02020603050405020304" pitchFamily="18" charset="0"/>
                <a:ea typeface="SimSun" panose="02010600030101010101" pitchFamily="2" charset="-122"/>
                <a:cs typeface="Times New Roman" panose="02020603050405020304" pitchFamily="18" charset="0"/>
              </a:rPr>
              <a:t>NOAA-21 and S-NPP OMPS-NM DCC reflectance percentage difference is greater than 2% and increased 2% from August to Jan. 2024.</a:t>
            </a:r>
          </a:p>
          <a:p>
            <a:pPr marL="285750" indent="-285750" algn="just">
              <a:buFont typeface="Arial" panose="020B0604020202020204" pitchFamily="34" charset="0"/>
              <a:buChar char="•"/>
            </a:pPr>
            <a:r>
              <a:rPr lang="en-US" sz="1600" kern="0" dirty="0">
                <a:latin typeface="Times New Roman" panose="02020603050405020304" pitchFamily="18" charset="0"/>
                <a:ea typeface="SimSun" panose="02010600030101010101" pitchFamily="2" charset="-122"/>
                <a:cs typeface="Times New Roman" panose="02020603050405020304" pitchFamily="18" charset="0"/>
              </a:rPr>
              <a:t>NOAA-21 and S-NPP OMPS-NM reflectance 32-day mean percentage difference  is greater than 3% and increased 1% from August to Jan. 2024.</a:t>
            </a:r>
          </a:p>
          <a:p>
            <a:pPr marL="285750" indent="-285750" algn="just">
              <a:buFont typeface="Arial" panose="020B0604020202020204" pitchFamily="34" charset="0"/>
              <a:buChar char="•"/>
            </a:pPr>
            <a:r>
              <a:rPr lang="en-US" sz="1600" kern="0" dirty="0">
                <a:latin typeface="Times New Roman" panose="02020603050405020304" pitchFamily="18" charset="0"/>
                <a:ea typeface="SimSun" panose="02010600030101010101" pitchFamily="2" charset="-122"/>
                <a:cs typeface="Times New Roman" panose="02020603050405020304" pitchFamily="18" charset="0"/>
              </a:rPr>
              <a:t> S-NPP OMPS-NM dark calibration counts were impacted after the Command Data Processor (CDP) reset on 07/26/2023 and 11/01/2023. These anomalies can impact comparison result from 07/26/2023 to 08/27/2023, and 11/01/2023 to 12/03/2023.</a:t>
            </a:r>
          </a:p>
          <a:p>
            <a:pPr marL="285750" indent="-285750" algn="just">
              <a:buFont typeface="Arial" panose="020B0604020202020204" pitchFamily="34" charset="0"/>
              <a:buChar char="•"/>
            </a:pPr>
            <a:r>
              <a:rPr lang="en-US" sz="1600" kern="0" dirty="0">
                <a:latin typeface="Times New Roman" panose="02020603050405020304" pitchFamily="18" charset="0"/>
                <a:ea typeface="SimSun" panose="02010600030101010101" pitchFamily="2" charset="-122"/>
                <a:cs typeface="Times New Roman" panose="02020603050405020304" pitchFamily="18" charset="0"/>
              </a:rPr>
              <a:t>NOAA21 OMPS experienced  data loss in South Hemisphere from Dec.25 -29, 2023. This impacts 32-day comparison trending results between 12/25/2024 and  1/30/2024. </a:t>
            </a:r>
          </a:p>
          <a:p>
            <a:pPr marL="285750" indent="-285750" algn="just">
              <a:buFont typeface="Arial" panose="020B0604020202020204" pitchFamily="34" charset="0"/>
              <a:buChar char="•"/>
            </a:pPr>
            <a:endParaRPr lang="en-US" sz="1600" kern="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gn="just">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CF45FD1-6CA8-47CE-A4D3-EB7591053042}"/>
              </a:ext>
            </a:extLst>
          </p:cNvPr>
          <p:cNvSpPr/>
          <p:nvPr/>
        </p:nvSpPr>
        <p:spPr>
          <a:xfrm>
            <a:off x="5752974" y="3233855"/>
            <a:ext cx="1081668" cy="1516565"/>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F527DD-CC12-4216-A82A-AA4528FF0FB3}"/>
              </a:ext>
            </a:extLst>
          </p:cNvPr>
          <p:cNvSpPr/>
          <p:nvPr/>
        </p:nvSpPr>
        <p:spPr>
          <a:xfrm>
            <a:off x="8847210" y="2575016"/>
            <a:ext cx="1081668" cy="1516565"/>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BF4825-AC74-4DB1-82A4-872CFA32E865}"/>
              </a:ext>
            </a:extLst>
          </p:cNvPr>
          <p:cNvSpPr/>
          <p:nvPr/>
        </p:nvSpPr>
        <p:spPr>
          <a:xfrm>
            <a:off x="10776928" y="2620092"/>
            <a:ext cx="1081668" cy="1463358"/>
          </a:xfrm>
          <a:prstGeom prst="rect">
            <a:avLst/>
          </a:prstGeom>
          <a:noFill/>
          <a:ln w="476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362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0023" y="215096"/>
            <a:ext cx="8804953"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 and Path Forward</a:t>
            </a:r>
            <a:endPar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70606EF7-AA96-464D-BCB1-3C2863ABDB12}"/>
              </a:ext>
            </a:extLst>
          </p:cNvPr>
          <p:cNvSpPr txBox="1">
            <a:spLocks/>
          </p:cNvSpPr>
          <p:nvPr/>
        </p:nvSpPr>
        <p:spPr>
          <a:xfrm>
            <a:off x="370044" y="1347915"/>
            <a:ext cx="11645492" cy="3983601"/>
          </a:xfrm>
        </p:spPr>
        <p:txBody>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000" b="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1800" b="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600" b="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400" b="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0" dirty="0"/>
              <a:t>Summary</a:t>
            </a:r>
          </a:p>
          <a:p>
            <a:pPr lvl="1"/>
            <a:r>
              <a:rPr lang="en-US" dirty="0"/>
              <a:t>OMPS-NM pixels TB11 are from collocated VIIRS M15 SDR product;</a:t>
            </a:r>
          </a:p>
          <a:p>
            <a:pPr lvl="1"/>
            <a:r>
              <a:rPr lang="en-US" dirty="0"/>
              <a:t>NOAA-21 and S-NPP OMPS-NM mean DCC reflectance have similar seasonal changes;</a:t>
            </a:r>
            <a:endParaRPr lang="en-US" sz="1600" dirty="0"/>
          </a:p>
          <a:p>
            <a:pPr lvl="1"/>
            <a:r>
              <a:rPr lang="en-US" kern="0" dirty="0">
                <a:ea typeface="SimSun" panose="02010600030101010101" pitchFamily="2" charset="-122"/>
              </a:rPr>
              <a:t>NOAA-21 and S-NPP OMPS-NM reflectance difference calculated from 32-days method is within 1% from those calculated using DCCs as calibration targets.</a:t>
            </a:r>
            <a:endParaRPr lang="en-US" dirty="0"/>
          </a:p>
          <a:p>
            <a:pPr marL="0" indent="0">
              <a:buNone/>
            </a:pPr>
            <a:r>
              <a:rPr lang="en-US" sz="2800" b="0" kern="0" dirty="0">
                <a:ea typeface="SimSun" panose="02010600030101010101" pitchFamily="2" charset="-122"/>
              </a:rPr>
              <a:t>Path Forward:</a:t>
            </a:r>
          </a:p>
          <a:p>
            <a:pPr lvl="1"/>
            <a:r>
              <a:rPr lang="en-US" b="0" kern="0" dirty="0">
                <a:ea typeface="SimSun" panose="02010600030101010101" pitchFamily="2" charset="-122"/>
              </a:rPr>
              <a:t>Further analyses are needed to better understand the difference between S-NPP and NOAA-21;</a:t>
            </a:r>
          </a:p>
          <a:p>
            <a:pPr lvl="1"/>
            <a:r>
              <a:rPr lang="en-US" b="0" kern="0" dirty="0">
                <a:ea typeface="SimSun" panose="02010600030101010101" pitchFamily="2" charset="-122"/>
              </a:rPr>
              <a:t>Long-term stability monitoring of OMPS-NM on board NOAA-20 and NOAA-21 using DCC technique.</a:t>
            </a:r>
          </a:p>
          <a:p>
            <a:endParaRPr lang="en-US" sz="2800" b="0" dirty="0"/>
          </a:p>
        </p:txBody>
      </p:sp>
    </p:spTree>
    <p:extLst>
      <p:ext uri="{BB962C8B-B14F-4D97-AF65-F5344CB8AC3E}">
        <p14:creationId xmlns:p14="http://schemas.microsoft.com/office/powerpoint/2010/main" val="3065070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9585E5-CE59-4D49-AEDD-22534E246905}"/>
              </a:ext>
            </a:extLst>
          </p:cNvPr>
          <p:cNvSpPr/>
          <p:nvPr/>
        </p:nvSpPr>
        <p:spPr>
          <a:xfrm>
            <a:off x="153844" y="1136865"/>
            <a:ext cx="11690684" cy="6109365"/>
          </a:xfrm>
          <a:prstGeom prst="rect">
            <a:avLst/>
          </a:prstGeom>
        </p:spPr>
        <p:txBody>
          <a:bodyPr wrap="square">
            <a:spAutoFit/>
          </a:bodyPr>
          <a:lstStyle/>
          <a:p>
            <a:pPr marL="285750" indent="-285750" algn="just">
              <a:spcAft>
                <a:spcPts val="250"/>
              </a:spcAft>
              <a:buFont typeface="Arial" panose="020B0604020202020204" pitchFamily="34" charset="0"/>
              <a:buChar char="•"/>
              <a:tabLst>
                <a:tab pos="228600" algn="l"/>
              </a:tabLst>
            </a:pPr>
            <a:r>
              <a:rPr lang="en-US" dirty="0">
                <a:latin typeface="Times New Roman" panose="02020603050405020304" pitchFamily="18" charset="0"/>
                <a:ea typeface="SimSun" panose="02010600030101010101" pitchFamily="2" charset="-122"/>
              </a:rPr>
              <a:t>Yan, B, and et al., W. New Reprocessing towards Life-Time Quality-Consistent Suomi NPP OMPS Nadir Sensor Data Records (SDR): Calibration Improvements and Impact Assessments on Long-Term Quality Stability of OMPS SDR Data Sets. </a:t>
            </a:r>
            <a:r>
              <a:rPr lang="en-US" i="1" dirty="0">
                <a:latin typeface="Times New Roman" panose="02020603050405020304" pitchFamily="18" charset="0"/>
                <a:ea typeface="SimSun" panose="02010600030101010101" pitchFamily="2" charset="-122"/>
              </a:rPr>
              <a:t>Remote Sens.</a:t>
            </a:r>
            <a:r>
              <a:rPr lang="en-US" dirty="0">
                <a:latin typeface="Times New Roman" panose="02020603050405020304" pitchFamily="18" charset="0"/>
                <a:ea typeface="SimSun" panose="02010600030101010101" pitchFamily="2" charset="-122"/>
              </a:rPr>
              <a:t> </a:t>
            </a:r>
            <a:r>
              <a:rPr lang="en-US" b="1" dirty="0">
                <a:latin typeface="Times New Roman" panose="02020603050405020304" pitchFamily="18" charset="0"/>
                <a:ea typeface="SimSun" panose="02010600030101010101" pitchFamily="2" charset="-122"/>
              </a:rPr>
              <a:t>2022</a:t>
            </a:r>
            <a:r>
              <a:rPr lang="en-US" dirty="0">
                <a:latin typeface="Times New Roman" panose="02020603050405020304" pitchFamily="18" charset="0"/>
                <a:ea typeface="SimSun" panose="02010600030101010101" pitchFamily="2" charset="-122"/>
              </a:rPr>
              <a:t>, </a:t>
            </a:r>
            <a:r>
              <a:rPr lang="en-US" i="1" dirty="0">
                <a:latin typeface="Times New Roman" panose="02020603050405020304" pitchFamily="18" charset="0"/>
                <a:ea typeface="SimSun" panose="02010600030101010101" pitchFamily="2" charset="-122"/>
              </a:rPr>
              <a:t>14</a:t>
            </a:r>
            <a:r>
              <a:rPr lang="en-US" dirty="0">
                <a:latin typeface="Times New Roman" panose="02020603050405020304" pitchFamily="18" charset="0"/>
                <a:ea typeface="SimSun" panose="02010600030101010101" pitchFamily="2" charset="-122"/>
              </a:rPr>
              <a:t>, 3125. https://doi.org/10.3390/rs14133125</a:t>
            </a:r>
            <a:endParaRPr lang="en-US" sz="1100" dirty="0">
              <a:latin typeface="Times New Roman" panose="02020603050405020304" pitchFamily="18" charset="0"/>
              <a:ea typeface="MS Mincho"/>
            </a:endParaRPr>
          </a:p>
          <a:p>
            <a:pPr marL="285750" indent="-285750" algn="just">
              <a:spcAft>
                <a:spcPts val="250"/>
              </a:spcAft>
              <a:buFont typeface="Arial" panose="020B0604020202020204" pitchFamily="34" charset="0"/>
              <a:buChar char="•"/>
              <a:tabLst>
                <a:tab pos="228600" algn="l"/>
              </a:tabLst>
            </a:pPr>
            <a:r>
              <a:rPr lang="en-US" dirty="0" err="1">
                <a:latin typeface="Times New Roman" panose="02020603050405020304" pitchFamily="18" charset="0"/>
                <a:ea typeface="SimSun" panose="02010600030101010101" pitchFamily="2" charset="-122"/>
              </a:rPr>
              <a:t>Doelling</a:t>
            </a:r>
            <a:r>
              <a:rPr lang="en-US" dirty="0">
                <a:latin typeface="Times New Roman" panose="02020603050405020304" pitchFamily="18" charset="0"/>
                <a:ea typeface="SimSun" panose="02010600030101010101" pitchFamily="2" charset="-122"/>
              </a:rPr>
              <a:t>, D. and et al., “The Characterization of Deep Convective Clouds as an Invariant Calibration Target and as a Visible Calibration Technique,” Geoscience and Remote Sensing, IEEE Transactions on, 51(3), 1147-1159 (2013). </a:t>
            </a:r>
            <a:endParaRPr lang="en-US" sz="1100" dirty="0">
              <a:latin typeface="Times New Roman" panose="02020603050405020304" pitchFamily="18" charset="0"/>
              <a:ea typeface="MS Mincho"/>
            </a:endParaRPr>
          </a:p>
          <a:p>
            <a:pPr marL="285750" indent="-285750" algn="just">
              <a:spcAft>
                <a:spcPts val="250"/>
              </a:spcAft>
              <a:buFont typeface="Arial" panose="020B0604020202020204" pitchFamily="34" charset="0"/>
              <a:buChar char="•"/>
              <a:tabLst>
                <a:tab pos="228600" algn="l"/>
              </a:tabLst>
            </a:pPr>
            <a:r>
              <a:rPr lang="en-US" dirty="0" err="1">
                <a:latin typeface="Times New Roman" panose="02020603050405020304" pitchFamily="18" charset="0"/>
                <a:ea typeface="SimSun" panose="02010600030101010101" pitchFamily="2" charset="-122"/>
              </a:rPr>
              <a:t>Gryschka</a:t>
            </a:r>
            <a:r>
              <a:rPr lang="en-US" dirty="0">
                <a:latin typeface="Times New Roman" panose="02020603050405020304" pitchFamily="18" charset="0"/>
                <a:ea typeface="SimSun" panose="02010600030101010101" pitchFamily="2" charset="-122"/>
              </a:rPr>
              <a:t>, M., and et al.: Scale analysis of convective clouds. </a:t>
            </a:r>
            <a:r>
              <a:rPr lang="en-US" dirty="0" err="1">
                <a:latin typeface="Times New Roman" panose="02020603050405020304" pitchFamily="18" charset="0"/>
                <a:ea typeface="SimSun" panose="02010600030101010101" pitchFamily="2" charset="-122"/>
              </a:rPr>
              <a:t>Meteorol</a:t>
            </a:r>
            <a:r>
              <a:rPr lang="en-US" dirty="0">
                <a:latin typeface="Times New Roman" panose="02020603050405020304" pitchFamily="18" charset="0"/>
                <a:ea typeface="SimSun" panose="02010600030101010101" pitchFamily="2" charset="-122"/>
              </a:rPr>
              <a:t>. Z. 17(6), 785–791 (2008)</a:t>
            </a:r>
            <a:endParaRPr lang="en-US" sz="1100" dirty="0">
              <a:latin typeface="Times New Roman" panose="02020603050405020304" pitchFamily="18" charset="0"/>
              <a:ea typeface="MS Mincho"/>
            </a:endParaRPr>
          </a:p>
          <a:p>
            <a:pPr marL="285750" indent="-285750" algn="just">
              <a:spcAft>
                <a:spcPts val="250"/>
              </a:spcAft>
              <a:buFont typeface="Arial" panose="020B0604020202020204" pitchFamily="34" charset="0"/>
              <a:buChar char="•"/>
              <a:tabLst>
                <a:tab pos="228600" algn="l"/>
              </a:tabLst>
            </a:pPr>
            <a:r>
              <a:rPr lang="en-US" dirty="0" err="1">
                <a:latin typeface="Times New Roman" panose="02020603050405020304" pitchFamily="18" charset="0"/>
                <a:ea typeface="SimSun" panose="02010600030101010101" pitchFamily="2" charset="-122"/>
              </a:rPr>
              <a:t>Wenhui</a:t>
            </a:r>
            <a:r>
              <a:rPr lang="en-US" dirty="0">
                <a:latin typeface="Times New Roman" panose="02020603050405020304" pitchFamily="18" charset="0"/>
                <a:ea typeface="SimSun" panose="02010600030101010101" pitchFamily="2" charset="-122"/>
              </a:rPr>
              <a:t> Wang, </a:t>
            </a:r>
            <a:r>
              <a:rPr lang="en-US" dirty="0" err="1">
                <a:latin typeface="Times New Roman" panose="02020603050405020304" pitchFamily="18" charset="0"/>
                <a:ea typeface="SimSun" panose="02010600030101010101" pitchFamily="2" charset="-122"/>
              </a:rPr>
              <a:t>Changyong</a:t>
            </a:r>
            <a:r>
              <a:rPr lang="en-US" dirty="0">
                <a:latin typeface="Times New Roman" panose="02020603050405020304" pitchFamily="18" charset="0"/>
                <a:ea typeface="SimSun" panose="02010600030101010101" pitchFamily="2" charset="-122"/>
              </a:rPr>
              <a:t> Cao, "Assessing the VIIRS RSB calibration stability using deep convective clouds," Proc. SPIE 9264, Earth Observing Missions and Sensors: Development, Implementation, and Characterization III, 926410 (19 November 2014); </a:t>
            </a:r>
            <a:r>
              <a:rPr lang="en-US" dirty="0" err="1">
                <a:latin typeface="Times New Roman" panose="02020603050405020304" pitchFamily="18" charset="0"/>
                <a:ea typeface="SimSun" panose="02010600030101010101" pitchFamily="2" charset="-122"/>
              </a:rPr>
              <a:t>doi</a:t>
            </a:r>
            <a:r>
              <a:rPr lang="en-US" dirty="0">
                <a:latin typeface="Times New Roman" panose="02020603050405020304" pitchFamily="18" charset="0"/>
                <a:ea typeface="SimSun" panose="02010600030101010101" pitchFamily="2" charset="-122"/>
              </a:rPr>
              <a:t>: 10.1117/12.2068434</a:t>
            </a:r>
            <a:endParaRPr lang="en-US" sz="1100" dirty="0">
              <a:latin typeface="Times New Roman" panose="02020603050405020304" pitchFamily="18" charset="0"/>
              <a:ea typeface="MS Mincho"/>
            </a:endParaRPr>
          </a:p>
          <a:p>
            <a:pPr marL="285750" indent="-285750" algn="just">
              <a:spcAft>
                <a:spcPts val="250"/>
              </a:spcAft>
              <a:buFont typeface="Arial" panose="020B0604020202020204" pitchFamily="34" charset="0"/>
              <a:buChar char="•"/>
              <a:tabLst>
                <a:tab pos="228600" algn="l"/>
              </a:tabLst>
            </a:pPr>
            <a:r>
              <a:rPr lang="en-US" dirty="0">
                <a:latin typeface="Times New Roman" panose="02020603050405020304" pitchFamily="18" charset="0"/>
                <a:ea typeface="SimSun" panose="02010600030101010101" pitchFamily="2" charset="-122"/>
              </a:rPr>
              <a:t>Hu, Y., and et al., “Application of deep convective cloud albedo observation to satellite-based study of the terrestrial atmosphere: monitoring the stability of spaceborne measurements and assessing absorption anomaly,” Geoscience and Remote Sensing, IEEE Transactions on, 42(11), 2594-2599 (2004).</a:t>
            </a:r>
            <a:endParaRPr lang="en-US" sz="1100" dirty="0">
              <a:latin typeface="Times New Roman" panose="02020603050405020304" pitchFamily="18" charset="0"/>
              <a:ea typeface="MS Mincho"/>
            </a:endParaRPr>
          </a:p>
          <a:p>
            <a:pPr marL="285750" indent="-285750" algn="just">
              <a:spcAft>
                <a:spcPts val="250"/>
              </a:spcAft>
              <a:buFont typeface="Arial" panose="020B0604020202020204" pitchFamily="34" charset="0"/>
              <a:buChar char="•"/>
              <a:tabLst>
                <a:tab pos="228600" algn="l"/>
              </a:tabLst>
            </a:pPr>
            <a:r>
              <a:rPr lang="en-US" dirty="0">
                <a:latin typeface="Times New Roman" panose="02020603050405020304" pitchFamily="18" charset="0"/>
                <a:ea typeface="SimSun" panose="02010600030101010101" pitchFamily="2" charset="-122"/>
              </a:rPr>
              <a:t>Lee, Y.; </a:t>
            </a:r>
            <a:r>
              <a:rPr lang="en-US" dirty="0" err="1">
                <a:latin typeface="Times New Roman" panose="02020603050405020304" pitchFamily="18" charset="0"/>
                <a:ea typeface="SimSun" panose="02010600030101010101" pitchFamily="2" charset="-122"/>
              </a:rPr>
              <a:t>Ahn</a:t>
            </a:r>
            <a:r>
              <a:rPr lang="en-US" dirty="0">
                <a:latin typeface="Times New Roman" panose="02020603050405020304" pitchFamily="18" charset="0"/>
                <a:ea typeface="SimSun" panose="02010600030101010101" pitchFamily="2" charset="-122"/>
              </a:rPr>
              <a:t>, M.-H.; Kang, M. The New Potential of Deep Convective Clouds as a Calibration Target for a Geostationary UV/VIS Hyperspectral Spectrometer. </a:t>
            </a:r>
            <a:r>
              <a:rPr lang="en-US" i="1" dirty="0">
                <a:latin typeface="Times New Roman" panose="02020603050405020304" pitchFamily="18" charset="0"/>
                <a:ea typeface="SimSun" panose="02010600030101010101" pitchFamily="2" charset="-122"/>
              </a:rPr>
              <a:t>Remote Sens.</a:t>
            </a:r>
            <a:r>
              <a:rPr lang="en-US" dirty="0">
                <a:latin typeface="Times New Roman" panose="02020603050405020304" pitchFamily="18" charset="0"/>
                <a:ea typeface="SimSun" panose="02010600030101010101" pitchFamily="2" charset="-122"/>
              </a:rPr>
              <a:t> </a:t>
            </a:r>
            <a:r>
              <a:rPr lang="en-US" b="1" dirty="0">
                <a:latin typeface="Times New Roman" panose="02020603050405020304" pitchFamily="18" charset="0"/>
                <a:ea typeface="SimSun" panose="02010600030101010101" pitchFamily="2" charset="-122"/>
              </a:rPr>
              <a:t>2020</a:t>
            </a:r>
            <a:r>
              <a:rPr lang="en-US" dirty="0">
                <a:latin typeface="Times New Roman" panose="02020603050405020304" pitchFamily="18" charset="0"/>
                <a:ea typeface="SimSun" panose="02010600030101010101" pitchFamily="2" charset="-122"/>
              </a:rPr>
              <a:t>, </a:t>
            </a:r>
            <a:r>
              <a:rPr lang="en-US" i="1" dirty="0">
                <a:latin typeface="Times New Roman" panose="02020603050405020304" pitchFamily="18" charset="0"/>
                <a:ea typeface="SimSun" panose="02010600030101010101" pitchFamily="2" charset="-122"/>
              </a:rPr>
              <a:t>12</a:t>
            </a:r>
            <a:r>
              <a:rPr lang="en-US" dirty="0">
                <a:latin typeface="Times New Roman" panose="02020603050405020304" pitchFamily="18" charset="0"/>
                <a:ea typeface="SimSun" panose="02010600030101010101" pitchFamily="2" charset="-122"/>
              </a:rPr>
              <a:t>, 446. </a:t>
            </a:r>
            <a:r>
              <a:rPr lang="en-US" u="sng" dirty="0">
                <a:solidFill>
                  <a:srgbClr val="0000FF"/>
                </a:solidFill>
                <a:latin typeface="Times New Roman" panose="02020603050405020304" pitchFamily="18" charset="0"/>
                <a:ea typeface="SimSun" panose="02010600030101010101" pitchFamily="2" charset="-122"/>
                <a:hlinkClick r:id="rId2"/>
              </a:rPr>
              <a:t>https://doi.org/10.3390/rs12030446</a:t>
            </a:r>
            <a:endParaRPr lang="en-US" sz="1100" dirty="0">
              <a:latin typeface="Times New Roman" panose="02020603050405020304" pitchFamily="18" charset="0"/>
              <a:ea typeface="MS Mincho"/>
            </a:endParaRPr>
          </a:p>
          <a:p>
            <a:pPr marL="285750" indent="-285750" algn="just">
              <a:spcAft>
                <a:spcPts val="250"/>
              </a:spcAft>
              <a:buFont typeface="Arial" panose="020B0604020202020204" pitchFamily="34" charset="0"/>
              <a:buChar char="•"/>
              <a:tabLst>
                <a:tab pos="228600" algn="l"/>
              </a:tabLst>
            </a:pPr>
            <a:r>
              <a:rPr lang="en-US" dirty="0">
                <a:latin typeface="Times New Roman" panose="02020603050405020304" pitchFamily="18" charset="0"/>
                <a:ea typeface="SimSun" panose="02010600030101010101" pitchFamily="2" charset="-122"/>
              </a:rPr>
              <a:t>B. R. </a:t>
            </a:r>
            <a:r>
              <a:rPr lang="en-US" dirty="0" err="1">
                <a:latin typeface="Times New Roman" panose="02020603050405020304" pitchFamily="18" charset="0"/>
                <a:ea typeface="SimSun" panose="02010600030101010101" pitchFamily="2" charset="-122"/>
              </a:rPr>
              <a:t>Scarino</a:t>
            </a:r>
            <a:r>
              <a:rPr lang="en-US" dirty="0">
                <a:latin typeface="Times New Roman" panose="02020603050405020304" pitchFamily="18" charset="0"/>
                <a:ea typeface="SimSun" panose="02010600030101010101" pitchFamily="2" charset="-122"/>
              </a:rPr>
              <a:t>, and et al., "A web-based tool for calculating spectral band difference adjustment factors derived from SCIAMACHY hyperspectral data," IEEE Trans. </a:t>
            </a:r>
            <a:r>
              <a:rPr lang="en-US" dirty="0" err="1">
                <a:latin typeface="Times New Roman" panose="02020603050405020304" pitchFamily="18" charset="0"/>
                <a:ea typeface="SimSun" panose="02010600030101010101" pitchFamily="2" charset="-122"/>
              </a:rPr>
              <a:t>Geosci</a:t>
            </a:r>
            <a:r>
              <a:rPr lang="en-US" dirty="0">
                <a:latin typeface="Times New Roman" panose="02020603050405020304" pitchFamily="18" charset="0"/>
                <a:ea typeface="SimSun" panose="02010600030101010101" pitchFamily="2" charset="-122"/>
              </a:rPr>
              <a:t>. Remote Sens., vol. 54, no. 5, pp. 2529-2542, 2016</a:t>
            </a:r>
          </a:p>
          <a:p>
            <a:pPr marL="285750" indent="-285750" algn="just">
              <a:spcAft>
                <a:spcPts val="250"/>
              </a:spcAft>
              <a:buFont typeface="Arial" panose="020B0604020202020204" pitchFamily="34" charset="0"/>
              <a:buChar char="•"/>
              <a:tabLst>
                <a:tab pos="228600" algn="l"/>
              </a:tabLst>
            </a:pPr>
            <a:r>
              <a:rPr lang="en-US" dirty="0">
                <a:latin typeface="Times New Roman" panose="02020603050405020304" pitchFamily="18" charset="0"/>
                <a:ea typeface="SimSun" panose="02010600030101010101" pitchFamily="2" charset="-122"/>
              </a:rPr>
              <a:t>Zhang, Z., </a:t>
            </a:r>
            <a:r>
              <a:rPr lang="en-US" dirty="0" err="1">
                <a:latin typeface="Times New Roman" panose="02020603050405020304" pitchFamily="18" charset="0"/>
                <a:ea typeface="SimSun" panose="02010600030101010101" pitchFamily="2" charset="-122"/>
              </a:rPr>
              <a:t>Niu</a:t>
            </a:r>
            <a:r>
              <a:rPr lang="en-US" dirty="0">
                <a:latin typeface="Times New Roman" panose="02020603050405020304" pitchFamily="18" charset="0"/>
                <a:ea typeface="SimSun" panose="02010600030101010101" pitchFamily="2" charset="-122"/>
              </a:rPr>
              <a:t>, J., Flynn, L. E., Beach, E., and Beck, T.: An approach to track instrument calibration and produce consistent products with the version-8 total column ozone algorithm (V8TOZ), Atmos. Meas. Tech., 16, 2919–2941, https://doi.org/10.5194/amt-16-2919-2023, 2023.</a:t>
            </a:r>
          </a:p>
          <a:p>
            <a:pPr algn="just">
              <a:spcAft>
                <a:spcPts val="250"/>
              </a:spcAft>
              <a:tabLst>
                <a:tab pos="228600" algn="l"/>
              </a:tabLst>
            </a:pPr>
            <a:br>
              <a:rPr lang="en-US" sz="1100" dirty="0">
                <a:latin typeface="Times New Roman" panose="02020603050405020304" pitchFamily="18" charset="0"/>
                <a:ea typeface="MS Mincho"/>
              </a:rPr>
            </a:br>
            <a:endParaRPr lang="en-US" dirty="0"/>
          </a:p>
        </p:txBody>
      </p:sp>
      <p:sp>
        <p:nvSpPr>
          <p:cNvPr id="5" name="TextBox 4">
            <a:extLst>
              <a:ext uri="{FF2B5EF4-FFF2-40B4-BE49-F238E27FC236}">
                <a16:creationId xmlns:a16="http://schemas.microsoft.com/office/drawing/2014/main" id="{0BC31712-CC29-4C32-A5B1-5E22A659D568}"/>
              </a:ext>
            </a:extLst>
          </p:cNvPr>
          <p:cNvSpPr txBox="1"/>
          <p:nvPr/>
        </p:nvSpPr>
        <p:spPr>
          <a:xfrm>
            <a:off x="692285" y="181109"/>
            <a:ext cx="10807429"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References</a:t>
            </a:r>
            <a:endPar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5144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mt.copernicus.org/articles/16/2919/2023/amt-16-2919-2023-f01-web.png">
            <a:extLst>
              <a:ext uri="{FF2B5EF4-FFF2-40B4-BE49-F238E27FC236}">
                <a16:creationId xmlns:a16="http://schemas.microsoft.com/office/drawing/2014/main" id="{397D0F3D-1386-4F80-9CE5-5A6B7723A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46" y="1562747"/>
            <a:ext cx="6806610" cy="23149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CF6B53-0B5E-4E28-A2A6-1DA13C9F597C}"/>
              </a:ext>
            </a:extLst>
          </p:cNvPr>
          <p:cNvSpPr/>
          <p:nvPr/>
        </p:nvSpPr>
        <p:spPr>
          <a:xfrm>
            <a:off x="526878" y="4137774"/>
            <a:ext cx="6107838" cy="2123658"/>
          </a:xfrm>
          <a:prstGeom prst="rect">
            <a:avLst/>
          </a:prstGeom>
        </p:spPr>
        <p:txBody>
          <a:bodyPr wrap="square">
            <a:spAutoFit/>
          </a:bodyPr>
          <a:lstStyle/>
          <a:p>
            <a:r>
              <a:rPr lang="en-US" sz="1200" b="1" dirty="0">
                <a:solidFill>
                  <a:srgbClr val="464646"/>
                </a:solidFill>
                <a:latin typeface="Open Sans"/>
              </a:rPr>
              <a:t>Figure </a:t>
            </a:r>
            <a:r>
              <a:rPr lang="en-US" sz="1200" dirty="0">
                <a:solidFill>
                  <a:srgbClr val="464646"/>
                </a:solidFill>
                <a:latin typeface="Open Sans"/>
              </a:rPr>
              <a:t>Estimates of the total wavelength-dependent throughput changes for S-NPP OMPS-NP and OMPS-NM over 10 years (2012 to 2022). The blue curve is from linear fits of the changes in the biweekly solar measurements from the working diffuser. The red curve is from linear fits of the changes in the annual solar measurements from the reference diffuser. The green curve is a scaling of the blue curve accounting for the difference in exposure frequency for the reference versus the working diffusers. The orange curve is the red curve minus the green curve. It gives an estimate of the throughput degradation for the shared optical path for the radiance measurements. Note that the instrument throughput changes for OMPS-NM (300 to 380 nm) are well within the ±1 % level. (This figure was created and provided by Colin </a:t>
            </a:r>
            <a:r>
              <a:rPr lang="en-US" sz="1200" dirty="0" err="1">
                <a:solidFill>
                  <a:srgbClr val="464646"/>
                </a:solidFill>
                <a:latin typeface="Open Sans"/>
              </a:rPr>
              <a:t>Seftor</a:t>
            </a:r>
            <a:r>
              <a:rPr lang="en-US" sz="1200" dirty="0">
                <a:solidFill>
                  <a:srgbClr val="464646"/>
                </a:solidFill>
                <a:latin typeface="Open Sans"/>
              </a:rPr>
              <a:t> of SSAI for the NASA GSFC Ozone Team.)</a:t>
            </a:r>
            <a:endParaRPr lang="en-US" sz="1200" dirty="0"/>
          </a:p>
        </p:txBody>
      </p:sp>
      <p:sp>
        <p:nvSpPr>
          <p:cNvPr id="5" name="TextBox 4">
            <a:extLst>
              <a:ext uri="{FF2B5EF4-FFF2-40B4-BE49-F238E27FC236}">
                <a16:creationId xmlns:a16="http://schemas.microsoft.com/office/drawing/2014/main" id="{2C86209B-A030-4FE5-AAF6-A2325E4C9EF7}"/>
              </a:ext>
            </a:extLst>
          </p:cNvPr>
          <p:cNvSpPr txBox="1"/>
          <p:nvPr/>
        </p:nvSpPr>
        <p:spPr>
          <a:xfrm>
            <a:off x="526878" y="174899"/>
            <a:ext cx="10807429"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Backup</a:t>
            </a:r>
          </a:p>
        </p:txBody>
      </p:sp>
      <p:pic>
        <p:nvPicPr>
          <p:cNvPr id="4" name="Picture 3">
            <a:extLst>
              <a:ext uri="{FF2B5EF4-FFF2-40B4-BE49-F238E27FC236}">
                <a16:creationId xmlns:a16="http://schemas.microsoft.com/office/drawing/2014/main" id="{3A4466F3-9BB9-4C17-A812-6FCEA9566D38}"/>
              </a:ext>
            </a:extLst>
          </p:cNvPr>
          <p:cNvPicPr>
            <a:picLocks noChangeAspect="1"/>
          </p:cNvPicPr>
          <p:nvPr/>
        </p:nvPicPr>
        <p:blipFill>
          <a:blip r:embed="rId3"/>
          <a:stretch>
            <a:fillRect/>
          </a:stretch>
        </p:blipFill>
        <p:spPr>
          <a:xfrm>
            <a:off x="8056824" y="1299306"/>
            <a:ext cx="2656860" cy="3668233"/>
          </a:xfrm>
          <a:prstGeom prst="rect">
            <a:avLst/>
          </a:prstGeom>
        </p:spPr>
      </p:pic>
      <p:sp>
        <p:nvSpPr>
          <p:cNvPr id="6" name="Rectangle 5">
            <a:extLst>
              <a:ext uri="{FF2B5EF4-FFF2-40B4-BE49-F238E27FC236}">
                <a16:creationId xmlns:a16="http://schemas.microsoft.com/office/drawing/2014/main" id="{3B9F55D9-4919-4E3B-98F2-D6BBB5A7002C}"/>
              </a:ext>
            </a:extLst>
          </p:cNvPr>
          <p:cNvSpPr/>
          <p:nvPr/>
        </p:nvSpPr>
        <p:spPr>
          <a:xfrm>
            <a:off x="7899989" y="5108952"/>
            <a:ext cx="3159039" cy="1384995"/>
          </a:xfrm>
          <a:prstGeom prst="rect">
            <a:avLst/>
          </a:prstGeom>
        </p:spPr>
        <p:txBody>
          <a:bodyPr wrap="square">
            <a:spAutoFit/>
          </a:bodyPr>
          <a:lstStyle/>
          <a:p>
            <a:r>
              <a:rPr lang="en-US" sz="1200" b="1" dirty="0">
                <a:solidFill>
                  <a:srgbClr val="464646"/>
                </a:solidFill>
                <a:latin typeface="Open Sans"/>
              </a:rPr>
              <a:t>Figure </a:t>
            </a:r>
            <a:r>
              <a:rPr lang="en-US" sz="1200" dirty="0">
                <a:solidFill>
                  <a:srgbClr val="464646"/>
                </a:solidFill>
                <a:latin typeface="Open Sans"/>
              </a:rPr>
              <a:t>Cross-track patterns for the equatorial Pacific for March for all 11 years (2012 to 2022 – cold to warm) of the S-NPP record. Panel </a:t>
            </a:r>
            <a:r>
              <a:rPr lang="en-US" sz="1200" b="1" dirty="0">
                <a:solidFill>
                  <a:srgbClr val="464646"/>
                </a:solidFill>
                <a:latin typeface="Open Sans"/>
              </a:rPr>
              <a:t>(a)</a:t>
            </a:r>
            <a:r>
              <a:rPr lang="en-US" sz="1200" dirty="0">
                <a:solidFill>
                  <a:srgbClr val="464646"/>
                </a:solidFill>
                <a:latin typeface="Open Sans"/>
              </a:rPr>
              <a:t> shows the cross-track dependence of the 1st percentile reflectivity. Panel  </a:t>
            </a:r>
            <a:r>
              <a:rPr lang="en-US" sz="1200" b="1" dirty="0">
                <a:solidFill>
                  <a:srgbClr val="464646"/>
                </a:solidFill>
                <a:latin typeface="Open Sans"/>
              </a:rPr>
              <a:t>(c)</a:t>
            </a:r>
            <a:r>
              <a:rPr lang="en-US" sz="1200" dirty="0">
                <a:solidFill>
                  <a:srgbClr val="464646"/>
                </a:solidFill>
                <a:latin typeface="Open Sans"/>
              </a:rPr>
              <a:t> shows averages versus cross-track for the aerosol index.</a:t>
            </a:r>
            <a:endParaRPr lang="en-US" sz="1200" dirty="0"/>
          </a:p>
        </p:txBody>
      </p:sp>
    </p:spTree>
    <p:extLst>
      <p:ext uri="{BB962C8B-B14F-4D97-AF65-F5344CB8AC3E}">
        <p14:creationId xmlns:p14="http://schemas.microsoft.com/office/powerpoint/2010/main" val="359207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522909-90D7-4899-AD28-6FDF6C6012AC}"/>
              </a:ext>
            </a:extLst>
          </p:cNvPr>
          <p:cNvSpPr/>
          <p:nvPr/>
        </p:nvSpPr>
        <p:spPr>
          <a:xfrm>
            <a:off x="437989" y="1427716"/>
            <a:ext cx="11476644" cy="4154984"/>
          </a:xfrm>
          <a:prstGeom prst="rect">
            <a:avLst/>
          </a:prstGeom>
        </p:spPr>
        <p:txBody>
          <a:bodyPr wrap="square">
            <a:spAutoFit/>
          </a:bodyPr>
          <a:lstStyle/>
          <a:p>
            <a:r>
              <a:rPr lang="en-US" sz="2400" dirty="0">
                <a:solidFill>
                  <a:srgbClr val="000000"/>
                </a:solidFill>
                <a:latin typeface="Times New Roman" panose="02020603050405020304" pitchFamily="18" charset="0"/>
                <a:cs typeface="Times New Roman" panose="02020603050405020304" pitchFamily="18" charset="0"/>
              </a:rPr>
              <a:t>Background</a:t>
            </a:r>
            <a:endParaRPr lang="en-US" sz="2400" dirty="0">
              <a:solidFill>
                <a:srgbClr val="222222"/>
              </a:solidFill>
              <a:latin typeface="Times New Roman" panose="02020603050405020304" pitchFamily="18" charset="0"/>
              <a:cs typeface="Times New Roman" panose="02020603050405020304" pitchFamily="18" charset="0"/>
            </a:endParaRPr>
          </a:p>
          <a:p>
            <a:pPr marL="800100" indent="-34290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OMPS-NM* instrument, Deep Convective Cloud (DCC) </a:t>
            </a:r>
            <a:endParaRPr lang="en-US" sz="2400" dirty="0">
              <a:solidFill>
                <a:srgbClr val="222222"/>
              </a:solidFill>
              <a:latin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cs typeface="Times New Roman" panose="02020603050405020304" pitchFamily="18" charset="0"/>
              </a:rPr>
              <a:t>Development of the DCC Method for OMPS-NM </a:t>
            </a:r>
            <a:endParaRPr lang="en-US" sz="2400" dirty="0">
              <a:solidFill>
                <a:srgbClr val="222222"/>
              </a:solidFill>
              <a:latin typeface="Times New Roman" panose="02020603050405020304" pitchFamily="18" charset="0"/>
              <a:cs typeface="Times New Roman" panose="02020603050405020304" pitchFamily="18" charset="0"/>
            </a:endParaRPr>
          </a:p>
          <a:p>
            <a:pPr marL="800100" indent="-34290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OMPS-NM DCC pixels identification</a:t>
            </a:r>
            <a:endParaRPr lang="en-US" sz="2400" dirty="0">
              <a:solidFill>
                <a:srgbClr val="500050"/>
              </a:solidFill>
              <a:latin typeface="Times New Roman" panose="02020603050405020304" pitchFamily="18" charset="0"/>
              <a:cs typeface="Times New Roman" panose="02020603050405020304" pitchFamily="18" charset="0"/>
            </a:endParaRPr>
          </a:p>
          <a:p>
            <a:pPr marL="800100" indent="-34290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Validation of using DCCs as calibration targets to study OMPS-NM reflectance stability </a:t>
            </a:r>
            <a:r>
              <a:rPr lang="en-US" sz="2400">
                <a:solidFill>
                  <a:srgbClr val="000000"/>
                </a:solidFill>
                <a:latin typeface="Times New Roman" panose="02020603050405020304" pitchFamily="18" charset="0"/>
                <a:cs typeface="Times New Roman" panose="02020603050405020304" pitchFamily="18" charset="0"/>
              </a:rPr>
              <a:t>using reprocessed long-term </a:t>
            </a:r>
            <a:r>
              <a:rPr lang="en-US" sz="2400" dirty="0">
                <a:solidFill>
                  <a:srgbClr val="000000"/>
                </a:solidFill>
                <a:latin typeface="Times New Roman" panose="02020603050405020304" pitchFamily="18" charset="0"/>
                <a:cs typeface="Times New Roman" panose="02020603050405020304" pitchFamily="18" charset="0"/>
              </a:rPr>
              <a:t>S-NPP OMPS-NM observations</a:t>
            </a:r>
            <a:endParaRPr lang="en-US" sz="2400" dirty="0">
              <a:solidFill>
                <a:srgbClr val="222222"/>
              </a:solidFill>
              <a:latin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cs typeface="Times New Roman" panose="02020603050405020304" pitchFamily="18" charset="0"/>
              </a:rPr>
              <a:t>Results and Discussions</a:t>
            </a:r>
            <a:endParaRPr lang="en-US" sz="2400" dirty="0">
              <a:solidFill>
                <a:srgbClr val="222222"/>
              </a:solidFill>
              <a:latin typeface="Times New Roman" panose="02020603050405020304" pitchFamily="18" charset="0"/>
              <a:cs typeface="Times New Roman" panose="02020603050405020304" pitchFamily="18" charset="0"/>
            </a:endParaRPr>
          </a:p>
          <a:p>
            <a:pPr marL="800100" indent="-34290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NOAA-21 and S-NPP OMPS-NM DCC reflectance time-series</a:t>
            </a:r>
            <a:endParaRPr lang="en-US" sz="2400" dirty="0">
              <a:solidFill>
                <a:srgbClr val="500050"/>
              </a:solidFill>
              <a:latin typeface="Times New Roman" panose="02020603050405020304" pitchFamily="18" charset="0"/>
              <a:cs typeface="Times New Roman" panose="02020603050405020304" pitchFamily="18" charset="0"/>
            </a:endParaRPr>
          </a:p>
          <a:p>
            <a:pPr marL="800100" indent="-342900">
              <a:buFont typeface="Arial" panose="020B0604020202020204" pitchFamily="34" charset="0"/>
              <a:buChar char="•"/>
            </a:pPr>
            <a:r>
              <a:rPr lang="en-US" sz="2400" dirty="0">
                <a:solidFill>
                  <a:srgbClr val="000000"/>
                </a:solidFill>
                <a:latin typeface="Times New Roman" panose="02020603050405020304" pitchFamily="18" charset="0"/>
                <a:cs typeface="Times New Roman" panose="02020603050405020304" pitchFamily="18" charset="0"/>
              </a:rPr>
              <a:t>NOAA-21 and S-NPP OMPS-NM reflectance difference: comparison between DCC method and 32-day running mean method</a:t>
            </a:r>
            <a:endParaRPr lang="en-US" sz="2400" dirty="0">
              <a:solidFill>
                <a:srgbClr val="500050"/>
              </a:solidFill>
              <a:latin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cs typeface="Times New Roman" panose="02020603050405020304" pitchFamily="18" charset="0"/>
              </a:rPr>
              <a:t>Summary and Path Forward</a:t>
            </a:r>
            <a:endParaRPr lang="en-US" sz="2400" b="0" i="0" dirty="0">
              <a:solidFill>
                <a:srgbClr val="222222"/>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6A80B40-15F9-480E-918D-19889FC567AD}"/>
              </a:ext>
            </a:extLst>
          </p:cNvPr>
          <p:cNvSpPr txBox="1"/>
          <p:nvPr/>
        </p:nvSpPr>
        <p:spPr>
          <a:xfrm>
            <a:off x="1664413" y="143838"/>
            <a:ext cx="8804953"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4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24812A89-A7B0-455C-860C-391654406A96}"/>
              </a:ext>
            </a:extLst>
          </p:cNvPr>
          <p:cNvSpPr/>
          <p:nvPr/>
        </p:nvSpPr>
        <p:spPr>
          <a:xfrm>
            <a:off x="681497" y="5981259"/>
            <a:ext cx="5974713" cy="369332"/>
          </a:xfrm>
          <a:prstGeom prst="rect">
            <a:avLst/>
          </a:prstGeom>
        </p:spPr>
        <p:txBody>
          <a:bodyPr wrap="none">
            <a:spAutoFit/>
          </a:bodyPr>
          <a:lstStyle/>
          <a:p>
            <a:pPr lvl="0"/>
            <a:r>
              <a:rPr lang="en-US" dirty="0">
                <a:latin typeface="Times New Roman"/>
                <a:ea typeface="Times New Roman"/>
                <a:cs typeface="Times New Roman"/>
                <a:sym typeface="Times New Roman"/>
              </a:rPr>
              <a:t>*OMPS-NM Ozone Mapping and Profiler Suite Nadir Mapper</a:t>
            </a:r>
          </a:p>
        </p:txBody>
      </p:sp>
    </p:spTree>
    <p:extLst>
      <p:ext uri="{BB962C8B-B14F-4D97-AF65-F5344CB8AC3E}">
        <p14:creationId xmlns:p14="http://schemas.microsoft.com/office/powerpoint/2010/main" val="415683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5E31E0-F193-4D57-852B-3900D3557679}" type="slidenum">
              <a:rPr lang="en-US" smtClean="0"/>
              <a:pPr/>
              <a:t>3</a:t>
            </a:fld>
            <a:endParaRPr lang="en-US" dirty="0"/>
          </a:p>
        </p:txBody>
      </p:sp>
      <p:sp>
        <p:nvSpPr>
          <p:cNvPr id="6" name="Title 1"/>
          <p:cNvSpPr txBox="1">
            <a:spLocks/>
          </p:cNvSpPr>
          <p:nvPr/>
        </p:nvSpPr>
        <p:spPr>
          <a:xfrm>
            <a:off x="6610350" y="1485900"/>
            <a:ext cx="3200400" cy="571500"/>
          </a:xfrm>
          <a:prstGeom prst="rect">
            <a:avLst/>
          </a:prstGeom>
        </p:spPr>
        <p:txBody>
          <a:bodyPr vert="horz" rtlCol="0" anchor="ctr">
            <a:noAutofit/>
            <a:scene3d>
              <a:camera prst="orthographicFront"/>
              <a:lightRig rig="soft" dir="t"/>
            </a:scene3d>
            <a:sp3d prstMaterial="softEdge">
              <a:bevelT w="25400" h="25400"/>
            </a:sp3d>
          </a:bodyPr>
          <a:lstStyle/>
          <a:p>
            <a:pPr>
              <a:spcBef>
                <a:spcPct val="0"/>
              </a:spcBef>
              <a:defRPr/>
            </a:pPr>
            <a:r>
              <a:rPr lang="en-US" sz="1800" b="1" dirty="0">
                <a:solidFill>
                  <a:srgbClr val="333399"/>
                </a:solidFill>
                <a:effectLst>
                  <a:outerShdw blurRad="31750" dist="25400" dir="5400000" algn="tl" rotWithShape="0">
                    <a:srgbClr val="000000">
                      <a:alpha val="25000"/>
                    </a:srgbClr>
                  </a:outerShdw>
                </a:effectLst>
                <a:latin typeface="+mj-lt"/>
                <a:ea typeface="+mj-ea"/>
                <a:cs typeface="+mj-cs"/>
              </a:rPr>
              <a:t> </a:t>
            </a:r>
          </a:p>
        </p:txBody>
      </p:sp>
      <p:sp>
        <p:nvSpPr>
          <p:cNvPr id="14" name="TextBox 13"/>
          <p:cNvSpPr txBox="1"/>
          <p:nvPr/>
        </p:nvSpPr>
        <p:spPr>
          <a:xfrm>
            <a:off x="69300" y="1317892"/>
            <a:ext cx="5239173" cy="5010334"/>
          </a:xfrm>
          <a:prstGeom prst="rect">
            <a:avLst/>
          </a:prstGeom>
          <a:noFill/>
        </p:spPr>
        <p:txBody>
          <a:bodyPr wrap="square" rtlCol="0">
            <a:spAutoFit/>
          </a:bodyPr>
          <a:lstStyle/>
          <a:p>
            <a:pPr marL="214313" indent="-214313">
              <a:buFont typeface="Wingdings" panose="05000000000000000000" pitchFamily="2" charset="2"/>
              <a:buChar char="Ø"/>
            </a:pPr>
            <a:r>
              <a:rPr lang="en-US" b="1" dirty="0">
                <a:latin typeface="Times New Roman" pitchFamily="18" charset="0"/>
                <a:cs typeface="Times New Roman" pitchFamily="18" charset="0"/>
              </a:rPr>
              <a:t>OMPS </a:t>
            </a:r>
            <a:r>
              <a:rPr lang="en-US" dirty="0">
                <a:latin typeface="Times New Roman" pitchFamily="18" charset="0"/>
                <a:cs typeface="Times New Roman" pitchFamily="18" charset="0"/>
              </a:rPr>
              <a:t>provides ozone total column and vertical ozone profile records that continue ozone daily global records;</a:t>
            </a:r>
            <a:endParaRPr lang="en-US" b="1" dirty="0">
              <a:latin typeface="Times New Roman" panose="02020603050405020304" pitchFamily="18" charset="0"/>
              <a:cs typeface="Times New Roman" panose="02020603050405020304" pitchFamily="18" charset="0"/>
            </a:endParaRPr>
          </a:p>
          <a:p>
            <a:pPr marL="214313" indent="-214313">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OMPS-Nadir Mapper(NM) </a:t>
            </a:r>
            <a:r>
              <a:rPr lang="en-US" dirty="0">
                <a:latin typeface="Times New Roman" panose="02020603050405020304" pitchFamily="18" charset="0"/>
                <a:ea typeface="SimSun" panose="02010600030101010101" pitchFamily="2" charset="-122"/>
              </a:rPr>
              <a:t>is one of the two nadir sensors for OMPS;</a:t>
            </a:r>
          </a:p>
          <a:p>
            <a:pPr marL="214313" indent="-214313">
              <a:buFont typeface="Wingdings" panose="05000000000000000000" pitchFamily="2" charset="2"/>
              <a:buChar char="Ø"/>
            </a:pPr>
            <a:r>
              <a:rPr lang="en-US" dirty="0">
                <a:latin typeface="Times New Roman" panose="02020603050405020304" pitchFamily="18" charset="0"/>
                <a:ea typeface="SimSun" panose="02010600030101010101" pitchFamily="2" charset="-122"/>
              </a:rPr>
              <a:t>OMPS instruments </a:t>
            </a:r>
            <a:r>
              <a:rPr lang="en-US" dirty="0">
                <a:latin typeface="Times New Roman" pitchFamily="18" charset="0"/>
                <a:cs typeface="Times New Roman" pitchFamily="18" charset="0"/>
              </a:rPr>
              <a:t>are flying on the Suomi National Polar-orbiting Partnership </a:t>
            </a:r>
            <a:r>
              <a:rPr lang="en-US" dirty="0">
                <a:solidFill>
                  <a:schemeClr val="tx1"/>
                </a:solidFill>
                <a:latin typeface="Times New Roman" pitchFamily="18" charset="0"/>
                <a:cs typeface="Times New Roman" pitchFamily="18" charset="0"/>
              </a:rPr>
              <a:t>(S-NPP) launched on 28 Oct. 2011 </a:t>
            </a:r>
            <a:r>
              <a:rPr lang="en-US" dirty="0">
                <a:latin typeface="Times New Roman" pitchFamily="18" charset="0"/>
                <a:cs typeface="Times New Roman" pitchFamily="18" charset="0"/>
              </a:rPr>
              <a:t>and Joint Polar Satellite Systems (JPSS)-1 (alias NOAA-20) launched on18 Nov. 2017, JPSS-2 (alias NOAA-21) launched on 9 Nov. 2022 ;</a:t>
            </a:r>
          </a:p>
          <a:p>
            <a:pPr marL="214313" lvl="2" indent="-214313">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DCCs</a:t>
            </a:r>
            <a:r>
              <a:rPr lang="en-US" dirty="0">
                <a:latin typeface="Times New Roman" panose="02020603050405020304" pitchFamily="18" charset="0"/>
                <a:cs typeface="Times New Roman" panose="02020603050405020304" pitchFamily="18" charset="0"/>
              </a:rPr>
              <a:t> are the brightest tropical Earth targets that located in a thin band near the equator; </a:t>
            </a:r>
          </a:p>
          <a:p>
            <a:pPr marL="214313" lvl="2" indent="-214313">
              <a:buFont typeface="Wingdings" panose="05000000000000000000" pitchFamily="2" charset="2"/>
              <a:buChar char="Ø"/>
            </a:pPr>
            <a:r>
              <a:rPr lang="en-US" dirty="0">
                <a:latin typeface="Times New Roman" panose="02020603050405020304" pitchFamily="18" charset="0"/>
                <a:ea typeface="SimSun" panose="02010600030101010101" pitchFamily="2" charset="-122"/>
                <a:cs typeface="Times New Roman" panose="02020603050405020304" pitchFamily="18" charset="0"/>
              </a:rPr>
              <a:t>DCCs </a:t>
            </a:r>
            <a:r>
              <a:rPr lang="en-US" dirty="0">
                <a:latin typeface="Times New Roman" panose="02020603050405020304" pitchFamily="18" charset="0"/>
                <a:cs typeface="Times New Roman" panose="02020603050405020304" pitchFamily="18" charset="0"/>
              </a:rPr>
              <a:t>are ideal visible calibration targets with </a:t>
            </a:r>
            <a:r>
              <a:rPr lang="en-US" dirty="0">
                <a:latin typeface="Times New Roman" panose="02020603050405020304" pitchFamily="18" charset="0"/>
                <a:ea typeface="SimSun" panose="02010600030101010101" pitchFamily="2" charset="-122"/>
              </a:rPr>
              <a:t>nearly a Lambertian reflectance</a:t>
            </a:r>
            <a:r>
              <a:rPr lang="en-US" dirty="0">
                <a:latin typeface="Times New Roman" panose="02020603050405020304" pitchFamily="18" charset="0"/>
                <a:cs typeface="Times New Roman" panose="02020603050405020304" pitchFamily="18" charset="0"/>
              </a:rPr>
              <a:t>;</a:t>
            </a:r>
          </a:p>
          <a:p>
            <a:pPr marL="214313" lvl="2" indent="-214313">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DCCs have been used to evaluate calibration stability of several sensors in visible to infrared band.</a:t>
            </a:r>
          </a:p>
          <a:p>
            <a:pPr marL="214313" lvl="2" indent="-214313">
              <a:buFont typeface="Wingdings" panose="05000000000000000000" pitchFamily="2" charset="2"/>
              <a:buChar char="Ø"/>
            </a:pPr>
            <a:endParaRPr lang="en-US" sz="1600" dirty="0">
              <a:latin typeface="Times New Roman" pitchFamily="18" charset="0"/>
              <a:cs typeface="Times New Roman" pitchFamily="18" charset="0"/>
            </a:endParaRPr>
          </a:p>
        </p:txBody>
      </p:sp>
      <p:sp>
        <p:nvSpPr>
          <p:cNvPr id="27" name="Title 1">
            <a:extLst>
              <a:ext uri="{FF2B5EF4-FFF2-40B4-BE49-F238E27FC236}">
                <a16:creationId xmlns:a16="http://schemas.microsoft.com/office/drawing/2014/main" id="{1FF5776E-168D-447A-A927-43C9A8946303}"/>
              </a:ext>
            </a:extLst>
          </p:cNvPr>
          <p:cNvSpPr>
            <a:spLocks noGrp="1"/>
          </p:cNvSpPr>
          <p:nvPr>
            <p:ph type="title"/>
          </p:nvPr>
        </p:nvSpPr>
        <p:spPr>
          <a:xfrm>
            <a:off x="456983" y="134054"/>
            <a:ext cx="11008326" cy="867803"/>
          </a:xfrm>
        </p:spPr>
        <p:txBody>
          <a:bodyPr>
            <a:normAutofit/>
          </a:bodyPr>
          <a:lstStyle/>
          <a:p>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Introduction</a:t>
            </a:r>
          </a:p>
        </p:txBody>
      </p:sp>
      <p:graphicFrame>
        <p:nvGraphicFramePr>
          <p:cNvPr id="20" name="Table 19">
            <a:extLst>
              <a:ext uri="{FF2B5EF4-FFF2-40B4-BE49-F238E27FC236}">
                <a16:creationId xmlns:a16="http://schemas.microsoft.com/office/drawing/2014/main" id="{852591A1-51E4-4A9E-9889-2AEDEF94CEB6}"/>
              </a:ext>
            </a:extLst>
          </p:cNvPr>
          <p:cNvGraphicFramePr>
            <a:graphicFrameLocks noGrp="1"/>
          </p:cNvGraphicFramePr>
          <p:nvPr>
            <p:extLst>
              <p:ext uri="{D42A27DB-BD31-4B8C-83A1-F6EECF244321}">
                <p14:modId xmlns:p14="http://schemas.microsoft.com/office/powerpoint/2010/main" val="1957933362"/>
              </p:ext>
            </p:extLst>
          </p:nvPr>
        </p:nvGraphicFramePr>
        <p:xfrm>
          <a:off x="5570497" y="1683537"/>
          <a:ext cx="6191713" cy="1504040"/>
        </p:xfrm>
        <a:graphic>
          <a:graphicData uri="http://schemas.openxmlformats.org/drawingml/2006/table">
            <a:tbl>
              <a:tblPr firstRow="1" firstCol="1" bandRow="1">
                <a:tableStyleId>{5C22544A-7EE6-4342-B048-85BDC9FD1C3A}</a:tableStyleId>
              </a:tblPr>
              <a:tblGrid>
                <a:gridCol w="2395966">
                  <a:extLst>
                    <a:ext uri="{9D8B030D-6E8A-4147-A177-3AD203B41FA5}">
                      <a16:colId xmlns:a16="http://schemas.microsoft.com/office/drawing/2014/main" val="1457992825"/>
                    </a:ext>
                  </a:extLst>
                </a:gridCol>
                <a:gridCol w="1874849">
                  <a:extLst>
                    <a:ext uri="{9D8B030D-6E8A-4147-A177-3AD203B41FA5}">
                      <a16:colId xmlns:a16="http://schemas.microsoft.com/office/drawing/2014/main" val="3875151359"/>
                    </a:ext>
                  </a:extLst>
                </a:gridCol>
                <a:gridCol w="1920898">
                  <a:extLst>
                    <a:ext uri="{9D8B030D-6E8A-4147-A177-3AD203B41FA5}">
                      <a16:colId xmlns:a16="http://schemas.microsoft.com/office/drawing/2014/main" val="1471785518"/>
                    </a:ext>
                  </a:extLst>
                </a:gridCol>
              </a:tblGrid>
              <a:tr h="301968">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Parameter</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NOAA-21 OMPS NM</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S-NPP OMPS NM</a:t>
                      </a:r>
                    </a:p>
                  </a:txBody>
                  <a:tcPr marL="68580" marR="68580" marT="0" marB="0"/>
                </a:tc>
                <a:extLst>
                  <a:ext uri="{0D108BD9-81ED-4DB2-BD59-A6C34878D82A}">
                    <a16:rowId xmlns:a16="http://schemas.microsoft.com/office/drawing/2014/main" val="1887335087"/>
                  </a:ext>
                </a:extLst>
              </a:tr>
              <a:tr h="240004">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Wavelength range</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300-381 nm (198 </a:t>
                      </a:r>
                      <a:r>
                        <a:rPr lang="en-US" sz="1400" kern="0" dirty="0" err="1">
                          <a:effectLst/>
                          <a:latin typeface="Times New Roman" panose="02020603050405020304" pitchFamily="18" charset="0"/>
                          <a:cs typeface="Times New Roman" panose="02020603050405020304" pitchFamily="18" charset="0"/>
                        </a:rPr>
                        <a:t>chs</a:t>
                      </a:r>
                      <a:r>
                        <a:rPr lang="en-US" sz="1400" kern="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300-380 nm (196 </a:t>
                      </a:r>
                      <a:r>
                        <a:rPr lang="en-US" sz="1400" kern="0" dirty="0" err="1">
                          <a:effectLst/>
                          <a:latin typeface="Times New Roman" panose="02020603050405020304" pitchFamily="18" charset="0"/>
                          <a:cs typeface="Times New Roman" panose="02020603050405020304" pitchFamily="18" charset="0"/>
                        </a:rPr>
                        <a:t>chs</a:t>
                      </a:r>
                      <a:r>
                        <a:rPr lang="en-US" sz="1400" kern="0" dirty="0">
                          <a:effectLst/>
                          <a:latin typeface="Times New Roman" panose="02020603050405020304" pitchFamily="18" charset="0"/>
                          <a:cs typeface="Times New Roman" panose="02020603050405020304" pitchFamily="18" charset="0"/>
                        </a:rPr>
                        <a:t>)</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96168991"/>
                  </a:ext>
                </a:extLst>
              </a:tr>
              <a:tr h="296092">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Spectral Sampling interval</a:t>
                      </a:r>
                      <a:endParaRPr lang="en-US" sz="16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0.42 nm</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0.42 nm</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01802065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Cross-track pixels</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177</a:t>
                      </a:r>
                    </a:p>
                  </a:txBody>
                  <a:tcPr marL="68580" marR="68580" marT="0" marB="0"/>
                </a:tc>
                <a:tc>
                  <a:txBody>
                    <a:bodyPr/>
                    <a:lstStyle/>
                    <a:p>
                      <a:pPr marL="0" marR="0" algn="l">
                        <a:spcBef>
                          <a:spcPts val="0"/>
                        </a:spcBef>
                        <a:spcAft>
                          <a:spcPts val="0"/>
                        </a:spcAft>
                      </a:pPr>
                      <a:r>
                        <a:rPr lang="en-US" sz="1400" kern="100" dirty="0">
                          <a:effectLst/>
                          <a:latin typeface="Times New Roman" panose="02020603050405020304" pitchFamily="18" charset="0"/>
                          <a:ea typeface="SimSun" panose="02010600030101010101" pitchFamily="2" charset="-122"/>
                          <a:cs typeface="Times New Roman" panose="02020603050405020304" pitchFamily="18" charset="0"/>
                        </a:rPr>
                        <a:t>35</a:t>
                      </a:r>
                    </a:p>
                  </a:txBody>
                  <a:tcPr marL="68580" marR="68580" marT="0" marB="0"/>
                </a:tc>
                <a:extLst>
                  <a:ext uri="{0D108BD9-81ED-4DB2-BD59-A6C34878D82A}">
                    <a16:rowId xmlns:a16="http://schemas.microsoft.com/office/drawing/2014/main" val="2477642677"/>
                  </a:ext>
                </a:extLst>
              </a:tr>
              <a:tr h="0">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Nadir pixel size</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8 km x 10km </a:t>
                      </a:r>
                      <a:endParaRPr lang="en-US" sz="1400" kern="1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50 km x 50km </a:t>
                      </a:r>
                      <a:endParaRPr lang="en-US" sz="1400" kern="100" dirty="0">
                        <a:effectLst/>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40231193"/>
                  </a:ext>
                </a:extLst>
              </a:tr>
              <a:tr h="239256">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Bandwidth</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1.0 nm</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400" kern="0" dirty="0">
                          <a:effectLst/>
                          <a:latin typeface="Times New Roman" panose="02020603050405020304" pitchFamily="18" charset="0"/>
                          <a:cs typeface="Times New Roman" panose="02020603050405020304" pitchFamily="18" charset="0"/>
                        </a:rPr>
                        <a:t>1.0 nm</a:t>
                      </a:r>
                      <a:endParaRPr lang="en-US" sz="14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07066077"/>
                  </a:ext>
                </a:extLst>
              </a:tr>
            </a:tbl>
          </a:graphicData>
        </a:graphic>
      </p:graphicFrame>
      <p:sp>
        <p:nvSpPr>
          <p:cNvPr id="26" name="Rectangle 2">
            <a:extLst>
              <a:ext uri="{FF2B5EF4-FFF2-40B4-BE49-F238E27FC236}">
                <a16:creationId xmlns:a16="http://schemas.microsoft.com/office/drawing/2014/main" id="{F1292225-DB42-4A04-8D47-43E8BA10D90B}"/>
              </a:ext>
            </a:extLst>
          </p:cNvPr>
          <p:cNvSpPr>
            <a:spLocks noChangeArrowheads="1"/>
          </p:cNvSpPr>
          <p:nvPr/>
        </p:nvSpPr>
        <p:spPr bwMode="auto">
          <a:xfrm>
            <a:off x="6257465" y="1163831"/>
            <a:ext cx="47244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Settings of OMPS</a:t>
            </a:r>
            <a:r>
              <a:rPr lang="en-US" altLang="en-US" b="1" dirty="0">
                <a:latin typeface="Times New Roman" panose="02020603050405020304" pitchFamily="18" charset="0"/>
                <a:ea typeface="SimSun" panose="02010600030101010101" pitchFamily="2" charset="-122"/>
                <a:cs typeface="Times New Roman" panose="02020603050405020304" pitchFamily="18" charset="0"/>
              </a:rPr>
              <a:t>-</a:t>
            </a:r>
            <a:r>
              <a:rPr kumimoji="0" lang="en-US" altLang="en-US"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NM Science SDR  </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sp>
        <p:nvSpPr>
          <p:cNvPr id="30" name="Rectangle 29">
            <a:extLst>
              <a:ext uri="{FF2B5EF4-FFF2-40B4-BE49-F238E27FC236}">
                <a16:creationId xmlns:a16="http://schemas.microsoft.com/office/drawing/2014/main" id="{262D315A-FEF3-4EA2-BC1E-37499BA015C7}"/>
              </a:ext>
            </a:extLst>
          </p:cNvPr>
          <p:cNvSpPr/>
          <p:nvPr/>
        </p:nvSpPr>
        <p:spPr>
          <a:xfrm>
            <a:off x="4120134" y="6035698"/>
            <a:ext cx="8180831" cy="738664"/>
          </a:xfrm>
          <a:prstGeom prst="rect">
            <a:avLst/>
          </a:prstGeom>
        </p:spPr>
        <p:txBody>
          <a:bodyPr wrap="square">
            <a:spAutoFit/>
          </a:bodyPr>
          <a:lstStyle/>
          <a:p>
            <a:r>
              <a:rPr lang="en-US" sz="1400" dirty="0"/>
              <a:t>Figure 1. S-NPP OMPS-NM daily reflectance (left), NOAA-21 OMPS-NM daily reflectance(right) for 05Oct2023.  </a:t>
            </a:r>
          </a:p>
          <a:p>
            <a:r>
              <a:rPr lang="en-US" sz="1400" dirty="0"/>
              <a:t>Pictures are from NOAA Integrated Calibration and Validation System </a:t>
            </a:r>
          </a:p>
          <a:p>
            <a:r>
              <a:rPr lang="en-US" sz="1400" dirty="0"/>
              <a:t>(ICVS, </a:t>
            </a:r>
            <a:r>
              <a:rPr lang="en-US" sz="1400" dirty="0">
                <a:solidFill>
                  <a:schemeClr val="accent4"/>
                </a:solidFill>
                <a:hlinkClick r:id="rId3"/>
              </a:rPr>
              <a:t>https://www.star.nesdis.noaa.gov/icvs</a:t>
            </a:r>
            <a:r>
              <a:rPr lang="en-US" sz="1400" dirty="0">
                <a:solidFill>
                  <a:schemeClr val="accent4"/>
                </a:solidFill>
              </a:rPr>
              <a:t>)</a:t>
            </a:r>
            <a:endParaRPr lang="en-US" sz="1400" dirty="0"/>
          </a:p>
        </p:txBody>
      </p:sp>
      <p:pic>
        <p:nvPicPr>
          <p:cNvPr id="1032" name="Picture 8" descr="NOAA-21 OMPS Nadir Mapper  - NM Reflectance - Reflectance Map at 372.8 nm - 10-05-2023">
            <a:extLst>
              <a:ext uri="{FF2B5EF4-FFF2-40B4-BE49-F238E27FC236}">
                <a16:creationId xmlns:a16="http://schemas.microsoft.com/office/drawing/2014/main" id="{3D267B12-C56A-4482-8A4C-46DA63A65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7105" y="3337951"/>
            <a:ext cx="2861429" cy="26317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PP OMPS NM  - NM Reflectance - 372.8 nm - 10-05-2023">
            <a:extLst>
              <a:ext uri="{FF2B5EF4-FFF2-40B4-BE49-F238E27FC236}">
                <a16:creationId xmlns:a16="http://schemas.microsoft.com/office/drawing/2014/main" id="{D68096DD-062E-4A21-B98F-A37844D313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2074" y="3253565"/>
            <a:ext cx="2861429" cy="26317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8496" y="367640"/>
            <a:ext cx="10807429"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OMPS-NM DCC Pixels Identification</a:t>
            </a:r>
            <a:endParaRPr lang="en-US" sz="3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0" name="Content Placeholder 2"/>
          <p:cNvSpPr txBox="1">
            <a:spLocks/>
          </p:cNvSpPr>
          <p:nvPr/>
        </p:nvSpPr>
        <p:spPr>
          <a:xfrm>
            <a:off x="-23861" y="1354615"/>
            <a:ext cx="5359452" cy="3624698"/>
          </a:xfrm>
        </p:spPr>
        <p:txBody>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000" b="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1800" b="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600" b="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400" b="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9113" lvl="1" indent="-342900">
              <a:buFont typeface="Arial" panose="020B0604020202020204" pitchFamily="34" charset="0"/>
              <a:buChar char="•"/>
            </a:pPr>
            <a:r>
              <a:rPr lang="en-US" sz="1800" b="1" dirty="0"/>
              <a:t>OMPS-NM DCC pixels are identified by the following criteria: </a:t>
            </a:r>
          </a:p>
          <a:p>
            <a:pPr marL="576263" lvl="2" indent="0">
              <a:buNone/>
            </a:pPr>
            <a:r>
              <a:rPr lang="en-US" dirty="0"/>
              <a:t>1. Solar zenith angles &lt; 40 degrees;</a:t>
            </a:r>
          </a:p>
          <a:p>
            <a:pPr marL="576263" lvl="2" indent="0">
              <a:buNone/>
            </a:pPr>
            <a:r>
              <a:rPr lang="en-US" dirty="0"/>
              <a:t>2. Sensor view zenith angles &lt; 35 degrees; </a:t>
            </a:r>
          </a:p>
          <a:p>
            <a:pPr marL="576263" lvl="2" indent="0">
              <a:buNone/>
            </a:pPr>
            <a:r>
              <a:rPr lang="en-US" dirty="0"/>
              <a:t>3. Latitude is between [30S,30N];</a:t>
            </a:r>
          </a:p>
          <a:p>
            <a:pPr marL="576263" lvl="2" indent="0">
              <a:buNone/>
            </a:pPr>
            <a:r>
              <a:rPr lang="en-US" dirty="0"/>
              <a:t>4. </a:t>
            </a:r>
            <a:r>
              <a:rPr lang="en-US" kern="0" dirty="0"/>
              <a:t>11-</a:t>
            </a:r>
            <a:r>
              <a:rPr lang="en-US" dirty="0">
                <a:solidFill>
                  <a:schemeClr val="dk1"/>
                </a:solidFill>
              </a:rPr>
              <a:t>µm</a:t>
            </a:r>
            <a:r>
              <a:rPr lang="en-US" sz="2000" dirty="0">
                <a:solidFill>
                  <a:schemeClr val="dk1"/>
                </a:solidFill>
              </a:rPr>
              <a:t> </a:t>
            </a:r>
            <a:r>
              <a:rPr lang="en-US" dirty="0"/>
              <a:t>brightness temperature (TB11) &lt; 210K based on sensitivity study</a:t>
            </a:r>
          </a:p>
          <a:p>
            <a:pPr marL="461963" lvl="1">
              <a:buFont typeface="Arial" panose="020B0604020202020204" pitchFamily="34" charset="0"/>
              <a:buChar char="•"/>
            </a:pPr>
            <a:r>
              <a:rPr lang="en-US" sz="1800" dirty="0"/>
              <a:t>OMPS-NM TB11 is from collocated VIIRS Moderate Resolution Band 15 (M15) SDR product.</a:t>
            </a:r>
          </a:p>
          <a:p>
            <a:pPr marL="176213" lvl="1" indent="0">
              <a:buNone/>
            </a:pPr>
            <a:endParaRPr lang="en-US" dirty="0"/>
          </a:p>
        </p:txBody>
      </p:sp>
      <p:sp>
        <p:nvSpPr>
          <p:cNvPr id="31" name="Rectangle 2">
            <a:extLst>
              <a:ext uri="{FF2B5EF4-FFF2-40B4-BE49-F238E27FC236}">
                <a16:creationId xmlns:a16="http://schemas.microsoft.com/office/drawing/2014/main" id="{BE08FB84-AFEB-4643-9D60-6301D0B9BC4A}"/>
              </a:ext>
            </a:extLst>
          </p:cNvPr>
          <p:cNvSpPr>
            <a:spLocks noChangeArrowheads="1"/>
          </p:cNvSpPr>
          <p:nvPr/>
        </p:nvSpPr>
        <p:spPr bwMode="auto">
          <a:xfrm>
            <a:off x="60960" y="5334108"/>
            <a:ext cx="46841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Settings of VIIRS M15 Band: </a:t>
            </a:r>
            <a:endParaRPr kumimoji="0" lang="en-US" altLang="en-US" sz="3600" b="1"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681B8595-367E-4237-AE21-44ED7E3F213D}"/>
              </a:ext>
            </a:extLst>
          </p:cNvPr>
          <p:cNvGraphicFramePr>
            <a:graphicFrameLocks noGrp="1"/>
          </p:cNvGraphicFramePr>
          <p:nvPr>
            <p:extLst>
              <p:ext uri="{D42A27DB-BD31-4B8C-83A1-F6EECF244321}">
                <p14:modId xmlns:p14="http://schemas.microsoft.com/office/powerpoint/2010/main" val="270385087"/>
              </p:ext>
            </p:extLst>
          </p:nvPr>
        </p:nvGraphicFramePr>
        <p:xfrm>
          <a:off x="167439" y="5758298"/>
          <a:ext cx="4972595" cy="701040"/>
        </p:xfrm>
        <a:graphic>
          <a:graphicData uri="http://schemas.openxmlformats.org/drawingml/2006/table">
            <a:tbl>
              <a:tblPr firstRow="1" bandRow="1">
                <a:tableStyleId>{5C22544A-7EE6-4342-B048-85BDC9FD1C3A}</a:tableStyleId>
              </a:tblPr>
              <a:tblGrid>
                <a:gridCol w="862149">
                  <a:extLst>
                    <a:ext uri="{9D8B030D-6E8A-4147-A177-3AD203B41FA5}">
                      <a16:colId xmlns:a16="http://schemas.microsoft.com/office/drawing/2014/main" val="1800207053"/>
                    </a:ext>
                  </a:extLst>
                </a:gridCol>
                <a:gridCol w="1045028">
                  <a:extLst>
                    <a:ext uri="{9D8B030D-6E8A-4147-A177-3AD203B41FA5}">
                      <a16:colId xmlns:a16="http://schemas.microsoft.com/office/drawing/2014/main" val="3812710097"/>
                    </a:ext>
                  </a:extLst>
                </a:gridCol>
                <a:gridCol w="1140823">
                  <a:extLst>
                    <a:ext uri="{9D8B030D-6E8A-4147-A177-3AD203B41FA5}">
                      <a16:colId xmlns:a16="http://schemas.microsoft.com/office/drawing/2014/main" val="109010228"/>
                    </a:ext>
                  </a:extLst>
                </a:gridCol>
                <a:gridCol w="1010194">
                  <a:extLst>
                    <a:ext uri="{9D8B030D-6E8A-4147-A177-3AD203B41FA5}">
                      <a16:colId xmlns:a16="http://schemas.microsoft.com/office/drawing/2014/main" val="3340055812"/>
                    </a:ext>
                  </a:extLst>
                </a:gridCol>
                <a:gridCol w="914401">
                  <a:extLst>
                    <a:ext uri="{9D8B030D-6E8A-4147-A177-3AD203B41FA5}">
                      <a16:colId xmlns:a16="http://schemas.microsoft.com/office/drawing/2014/main" val="3057406889"/>
                    </a:ext>
                  </a:extLst>
                </a:gridCol>
              </a:tblGrid>
              <a:tr h="242651">
                <a:tc>
                  <a:txBody>
                    <a:bodyPr/>
                    <a:lstStyle/>
                    <a:p>
                      <a:r>
                        <a:rPr lang="en-US" sz="1100" dirty="0"/>
                        <a:t>Parameter</a:t>
                      </a:r>
                    </a:p>
                  </a:txBody>
                  <a:tcPr/>
                </a:tc>
                <a:tc>
                  <a:txBody>
                    <a:bodyPr/>
                    <a:lstStyle/>
                    <a:p>
                      <a:r>
                        <a:rPr lang="en-US" sz="1100" dirty="0"/>
                        <a:t>Wavelength</a:t>
                      </a:r>
                    </a:p>
                  </a:txBody>
                  <a:tcPr/>
                </a:tc>
                <a:tc>
                  <a:txBody>
                    <a:bodyPr/>
                    <a:lstStyle/>
                    <a:p>
                      <a:r>
                        <a:rPr lang="en-US" sz="1100" dirty="0"/>
                        <a:t>Nadir Pixel Size</a:t>
                      </a:r>
                    </a:p>
                  </a:txBody>
                  <a:tcPr/>
                </a:tc>
                <a:tc>
                  <a:txBody>
                    <a:bodyPr/>
                    <a:lstStyle/>
                    <a:p>
                      <a:r>
                        <a:rPr lang="en-US" sz="1100" dirty="0"/>
                        <a:t>Cross-track pixels</a:t>
                      </a:r>
                    </a:p>
                  </a:txBody>
                  <a:tcPr/>
                </a:tc>
                <a:tc>
                  <a:txBody>
                    <a:bodyPr/>
                    <a:lstStyle/>
                    <a:p>
                      <a:r>
                        <a:rPr lang="en-US" sz="1100" b="1" i="0" kern="1200" dirty="0">
                          <a:solidFill>
                            <a:schemeClr val="lt1"/>
                          </a:solidFill>
                          <a:effectLst/>
                          <a:latin typeface="+mn-lt"/>
                          <a:ea typeface="+mn-ea"/>
                          <a:cs typeface="+mn-cs"/>
                        </a:rPr>
                        <a:t>Swath Dimensions</a:t>
                      </a:r>
                      <a:endParaRPr lang="en-US" sz="1100" dirty="0"/>
                    </a:p>
                  </a:txBody>
                  <a:tcPr/>
                </a:tc>
                <a:extLst>
                  <a:ext uri="{0D108BD9-81ED-4DB2-BD59-A6C34878D82A}">
                    <a16:rowId xmlns:a16="http://schemas.microsoft.com/office/drawing/2014/main" val="4258848932"/>
                  </a:ext>
                </a:extLst>
              </a:tr>
              <a:tr h="218386">
                <a:tc>
                  <a:txBody>
                    <a:bodyPr/>
                    <a:lstStyle/>
                    <a:p>
                      <a:r>
                        <a:rPr lang="en-US" sz="1200" dirty="0"/>
                        <a:t>VIIRS M15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rPr>
                        <a:t>10.729 </a:t>
                      </a:r>
                      <a:r>
                        <a:rPr lang="en-US" sz="1200" kern="1200" dirty="0">
                          <a:solidFill>
                            <a:schemeClr val="dk1"/>
                          </a:solidFill>
                          <a:effectLst/>
                          <a:latin typeface="+mn-lt"/>
                          <a:ea typeface="+mn-ea"/>
                          <a:cs typeface="+mn-cs"/>
                        </a:rPr>
                        <a:t>µm</a:t>
                      </a:r>
                      <a:endParaRPr lang="en-US" sz="1200" kern="100" dirty="0">
                        <a:effectLst/>
                        <a:latin typeface="Times New Roman" panose="02020603050405020304" pitchFamily="18" charset="0"/>
                        <a:ea typeface="SimSun" panose="02010600030101010101" pitchFamily="2" charset="-122"/>
                      </a:endParaRPr>
                    </a:p>
                  </a:txBody>
                  <a:tcPr/>
                </a:tc>
                <a:tc>
                  <a:txBody>
                    <a:bodyPr/>
                    <a:lstStyle/>
                    <a:p>
                      <a:r>
                        <a:rPr lang="en-US" sz="1200" dirty="0"/>
                        <a:t>750 m</a:t>
                      </a:r>
                    </a:p>
                  </a:txBody>
                  <a:tcPr/>
                </a:tc>
                <a:tc>
                  <a:txBody>
                    <a:bodyPr/>
                    <a:lstStyle/>
                    <a:p>
                      <a:r>
                        <a:rPr lang="en-US" sz="1200" dirty="0"/>
                        <a:t>3200</a:t>
                      </a:r>
                    </a:p>
                  </a:txBody>
                  <a:tcPr/>
                </a:tc>
                <a:tc>
                  <a:txBody>
                    <a:bodyPr/>
                    <a:lstStyle/>
                    <a:p>
                      <a:r>
                        <a:rPr lang="en-US" sz="1200" dirty="0"/>
                        <a:t>3000 km</a:t>
                      </a:r>
                    </a:p>
                  </a:txBody>
                  <a:tcPr/>
                </a:tc>
                <a:extLst>
                  <a:ext uri="{0D108BD9-81ED-4DB2-BD59-A6C34878D82A}">
                    <a16:rowId xmlns:a16="http://schemas.microsoft.com/office/drawing/2014/main" val="2303010438"/>
                  </a:ext>
                </a:extLst>
              </a:tr>
            </a:tbl>
          </a:graphicData>
        </a:graphic>
      </p:graphicFrame>
      <p:pic>
        <p:nvPicPr>
          <p:cNvPr id="38" name="Picture 37">
            <a:extLst>
              <a:ext uri="{FF2B5EF4-FFF2-40B4-BE49-F238E27FC236}">
                <a16:creationId xmlns:a16="http://schemas.microsoft.com/office/drawing/2014/main" id="{3FA3AE95-EDAE-4C5E-8A61-6CF5FD4C3695}"/>
              </a:ext>
            </a:extLst>
          </p:cNvPr>
          <p:cNvPicPr>
            <a:picLocks noChangeAspect="1"/>
          </p:cNvPicPr>
          <p:nvPr/>
        </p:nvPicPr>
        <p:blipFill>
          <a:blip r:embed="rId3"/>
          <a:stretch>
            <a:fillRect/>
          </a:stretch>
        </p:blipFill>
        <p:spPr>
          <a:xfrm>
            <a:off x="5589634" y="3593994"/>
            <a:ext cx="2509587" cy="2308323"/>
          </a:xfrm>
          <a:prstGeom prst="rect">
            <a:avLst/>
          </a:prstGeom>
        </p:spPr>
      </p:pic>
      <p:pic>
        <p:nvPicPr>
          <p:cNvPr id="39" name="Picture 38">
            <a:extLst>
              <a:ext uri="{FF2B5EF4-FFF2-40B4-BE49-F238E27FC236}">
                <a16:creationId xmlns:a16="http://schemas.microsoft.com/office/drawing/2014/main" id="{D9B8CCE4-B39F-49EF-8D31-1BD7E89AEDF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6731" y="1226841"/>
            <a:ext cx="1450312" cy="1597791"/>
          </a:xfrm>
          <a:prstGeom prst="rect">
            <a:avLst/>
          </a:prstGeom>
          <a:noFill/>
          <a:ln>
            <a:noFill/>
          </a:ln>
        </p:spPr>
      </p:pic>
      <p:sp>
        <p:nvSpPr>
          <p:cNvPr id="40" name="Rectangle 39">
            <a:extLst>
              <a:ext uri="{FF2B5EF4-FFF2-40B4-BE49-F238E27FC236}">
                <a16:creationId xmlns:a16="http://schemas.microsoft.com/office/drawing/2014/main" id="{5FDA903D-AF39-4451-BD2E-BD1607333054}"/>
              </a:ext>
            </a:extLst>
          </p:cNvPr>
          <p:cNvSpPr/>
          <p:nvPr/>
        </p:nvSpPr>
        <p:spPr>
          <a:xfrm>
            <a:off x="5485162" y="1127488"/>
            <a:ext cx="4841998" cy="2554545"/>
          </a:xfrm>
          <a:prstGeom prst="rect">
            <a:avLst/>
          </a:prstGeom>
        </p:spPr>
        <p:txBody>
          <a:bodyPr wrap="square">
            <a:spAutoFit/>
          </a:bodyPr>
          <a:lstStyle/>
          <a:p>
            <a:pPr indent="228600" algn="just"/>
            <a:r>
              <a:rPr lang="en-US" sz="1600" b="1" kern="0" dirty="0">
                <a:latin typeface="Times New Roman" panose="02020603050405020304" pitchFamily="18" charset="0"/>
                <a:ea typeface="SimSun" panose="02010600030101010101" pitchFamily="2" charset="-122"/>
              </a:rPr>
              <a:t>Collocation method:</a:t>
            </a:r>
          </a:p>
          <a:p>
            <a:pPr indent="228600" algn="just"/>
            <a:r>
              <a:rPr lang="en-US" sz="1600" kern="0" dirty="0">
                <a:latin typeface="Times New Roman" panose="02020603050405020304" pitchFamily="18" charset="0"/>
                <a:ea typeface="SimSun" panose="02010600030101010101" pitchFamily="2" charset="-122"/>
              </a:rPr>
              <a:t>Quadrilateral ABCD is an OMPS-NM pixel, p and p’ are VIIRS pixels. VIIRS pixel and four corners of OMPS pixel form four triangles. </a:t>
            </a:r>
          </a:p>
          <a:p>
            <a:pPr indent="228600" algn="just"/>
            <a:r>
              <a:rPr lang="en-US" sz="1600" kern="0" dirty="0">
                <a:latin typeface="Times New Roman" panose="02020603050405020304" pitchFamily="18" charset="0"/>
                <a:ea typeface="SimSun" panose="02010600030101010101" pitchFamily="2" charset="-122"/>
              </a:rPr>
              <a:t>Pixel p is considered inside ABCD when this equation is satisfied:   </a:t>
            </a:r>
            <a:endParaRPr lang="en-US" sz="1600" kern="100" dirty="0">
              <a:latin typeface="Times New Roman" panose="02020603050405020304" pitchFamily="18" charset="0"/>
              <a:ea typeface="SimSun" panose="02010600030101010101" pitchFamily="2" charset="-122"/>
            </a:endParaRPr>
          </a:p>
          <a:p>
            <a:pPr indent="228600" algn="just"/>
            <a:r>
              <a:rPr lang="en-US" sz="1600" dirty="0">
                <a:latin typeface="Times New Roman" panose="02020603050405020304" pitchFamily="18" charset="0"/>
                <a:ea typeface="SimSun" panose="02010600030101010101" pitchFamily="2" charset="-122"/>
              </a:rPr>
              <a:t> </a:t>
            </a:r>
            <a:r>
              <a:rPr lang="en-US" sz="1600" kern="100" dirty="0">
                <a:latin typeface="Times New Roman" panose="02020603050405020304" pitchFamily="18" charset="0"/>
                <a:ea typeface="SimSun" panose="02010600030101010101" pitchFamily="2" charset="-122"/>
              </a:rPr>
              <a:t> |(∆ABP+∆BCP+∆CDP+∆ADP) -(∆ABC+∆ACD) | &lt; threshold                                                               </a:t>
            </a:r>
          </a:p>
          <a:p>
            <a:pPr indent="228600" algn="just"/>
            <a:r>
              <a:rPr lang="en-US" sz="1600" kern="100" dirty="0">
                <a:latin typeface="Times New Roman" panose="02020603050405020304" pitchFamily="18" charset="0"/>
                <a:ea typeface="SimSun" panose="02010600030101010101" pitchFamily="2" charset="-122"/>
              </a:rPr>
              <a:t> </a:t>
            </a:r>
            <a:r>
              <a:rPr lang="en-US" sz="1600" dirty="0">
                <a:latin typeface="Times New Roman" panose="02020603050405020304" pitchFamily="18" charset="0"/>
                <a:ea typeface="SimSun" panose="02010600030101010101" pitchFamily="2" charset="-122"/>
              </a:rPr>
              <a:t>In this study, the threshold is set as 0.1% of the  area of ABCD.</a:t>
            </a:r>
            <a:endParaRPr lang="en-US" sz="1600" dirty="0"/>
          </a:p>
        </p:txBody>
      </p:sp>
      <p:sp>
        <p:nvSpPr>
          <p:cNvPr id="41" name="Rectangle 40">
            <a:extLst>
              <a:ext uri="{FF2B5EF4-FFF2-40B4-BE49-F238E27FC236}">
                <a16:creationId xmlns:a16="http://schemas.microsoft.com/office/drawing/2014/main" id="{6D5CF3AE-9767-4818-BD6A-65C708B0F681}"/>
              </a:ext>
            </a:extLst>
          </p:cNvPr>
          <p:cNvSpPr/>
          <p:nvPr/>
        </p:nvSpPr>
        <p:spPr>
          <a:xfrm>
            <a:off x="5267056" y="5902317"/>
            <a:ext cx="6755376" cy="646331"/>
          </a:xfrm>
          <a:prstGeom prst="rect">
            <a:avLst/>
          </a:prstGeom>
        </p:spPr>
        <p:txBody>
          <a:bodyPr wrap="square">
            <a:spAutoFit/>
          </a:bodyPr>
          <a:lstStyle/>
          <a:p>
            <a:r>
              <a:rPr lang="en-US" sz="1200" kern="100" dirty="0">
                <a:latin typeface="Times New Roman" panose="02020603050405020304" pitchFamily="18" charset="0"/>
                <a:ea typeface="SimSun" panose="02010600030101010101" pitchFamily="2" charset="-122"/>
              </a:rPr>
              <a:t>Figure 3. Left: One S-NPP OMPS NM pixel overlaid with 4188 collocated VIIRS pixels color coded by VIIRS brightness temperature at M15 band. Right: One NOAA-21 OMPS NM pixel overlaid with 117 collocated VIIRS pixels color coded by VIIRS brightness temperature at M15 band. </a:t>
            </a:r>
            <a:endParaRPr lang="en-US" dirty="0"/>
          </a:p>
        </p:txBody>
      </p:sp>
      <p:sp>
        <p:nvSpPr>
          <p:cNvPr id="2" name="Rectangle 1">
            <a:extLst>
              <a:ext uri="{FF2B5EF4-FFF2-40B4-BE49-F238E27FC236}">
                <a16:creationId xmlns:a16="http://schemas.microsoft.com/office/drawing/2014/main" id="{56E8082F-7A80-4CC2-B57C-B6B9F0AAC700}"/>
              </a:ext>
            </a:extLst>
          </p:cNvPr>
          <p:cNvSpPr/>
          <p:nvPr/>
        </p:nvSpPr>
        <p:spPr>
          <a:xfrm>
            <a:off x="213572" y="4332656"/>
            <a:ext cx="4531522" cy="1077218"/>
          </a:xfrm>
          <a:prstGeom prst="rect">
            <a:avLst/>
          </a:prstGeom>
        </p:spPr>
        <p:txBody>
          <a:bodyPr wrap="square">
            <a:spAutoFit/>
          </a:bodyPr>
          <a:lstStyle/>
          <a:p>
            <a:pPr marL="176213" lvl="1" indent="0">
              <a:buNone/>
            </a:pPr>
            <a:r>
              <a:rPr lang="en-US" sz="1600" dirty="0"/>
              <a:t>VIIRS data source: </a:t>
            </a:r>
            <a:r>
              <a:rPr lang="en-US" sz="1600" dirty="0">
                <a:ea typeface="SimSun" panose="02010600030101010101" pitchFamily="2" charset="-122"/>
              </a:rPr>
              <a:t>Comprehensive Large Array-data Stewardship System (CLASS) and STAR Central Data Repository (SCDR)</a:t>
            </a:r>
          </a:p>
          <a:p>
            <a:pPr marL="176213" lvl="1" indent="0">
              <a:buNone/>
            </a:pPr>
            <a:endParaRPr lang="en-US" sz="1600" dirty="0"/>
          </a:p>
        </p:txBody>
      </p:sp>
      <p:sp>
        <p:nvSpPr>
          <p:cNvPr id="3" name="Rectangle 2">
            <a:extLst>
              <a:ext uri="{FF2B5EF4-FFF2-40B4-BE49-F238E27FC236}">
                <a16:creationId xmlns:a16="http://schemas.microsoft.com/office/drawing/2014/main" id="{996642F4-3390-4137-A2A8-41814403A289}"/>
              </a:ext>
            </a:extLst>
          </p:cNvPr>
          <p:cNvSpPr/>
          <p:nvPr/>
        </p:nvSpPr>
        <p:spPr>
          <a:xfrm>
            <a:off x="10318078" y="2944220"/>
            <a:ext cx="2055471" cy="646331"/>
          </a:xfrm>
          <a:prstGeom prst="rect">
            <a:avLst/>
          </a:prstGeom>
        </p:spPr>
        <p:txBody>
          <a:bodyPr wrap="square">
            <a:spAutoFit/>
          </a:bodyPr>
          <a:lstStyle/>
          <a:p>
            <a:r>
              <a:rPr lang="en-US" sz="1200" kern="100" dirty="0">
                <a:latin typeface="Times New Roman" panose="02020603050405020304" pitchFamily="18" charset="0"/>
                <a:ea typeface="SimSun" panose="02010600030101010101" pitchFamily="2" charset="-122"/>
              </a:rPr>
              <a:t>Figure 2 </a:t>
            </a:r>
            <a:r>
              <a:rPr lang="en-US" sz="1200" dirty="0"/>
              <a:t>Illustration of OMPS/NM and VIIRS collocation algorithm</a:t>
            </a:r>
          </a:p>
        </p:txBody>
      </p:sp>
      <p:pic>
        <p:nvPicPr>
          <p:cNvPr id="5" name="Picture 4">
            <a:extLst>
              <a:ext uri="{FF2B5EF4-FFF2-40B4-BE49-F238E27FC236}">
                <a16:creationId xmlns:a16="http://schemas.microsoft.com/office/drawing/2014/main" id="{D6289015-8999-49EA-8CE6-787A8199A639}"/>
              </a:ext>
            </a:extLst>
          </p:cNvPr>
          <p:cNvPicPr>
            <a:picLocks noChangeAspect="1"/>
          </p:cNvPicPr>
          <p:nvPr/>
        </p:nvPicPr>
        <p:blipFill>
          <a:blip r:embed="rId5"/>
          <a:stretch>
            <a:fillRect/>
          </a:stretch>
        </p:blipFill>
        <p:spPr>
          <a:xfrm>
            <a:off x="8548821" y="3649727"/>
            <a:ext cx="2403027" cy="2210308"/>
          </a:xfrm>
          <a:prstGeom prst="rect">
            <a:avLst/>
          </a:prstGeom>
        </p:spPr>
      </p:pic>
    </p:spTree>
    <p:extLst>
      <p:ext uri="{BB962C8B-B14F-4D97-AF65-F5344CB8AC3E}">
        <p14:creationId xmlns:p14="http://schemas.microsoft.com/office/powerpoint/2010/main" val="3671794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46BAED-B69B-4DEA-945F-E0FFF479B8AA}"/>
              </a:ext>
            </a:extLst>
          </p:cNvPr>
          <p:cNvSpPr txBox="1"/>
          <p:nvPr/>
        </p:nvSpPr>
        <p:spPr>
          <a:xfrm>
            <a:off x="350539" y="193257"/>
            <a:ext cx="10807429"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OMPS NM DCC Pixels Distribution in 2021</a:t>
            </a:r>
          </a:p>
        </p:txBody>
      </p:sp>
      <p:pic>
        <p:nvPicPr>
          <p:cNvPr id="5" name="Picture 4">
            <a:extLst>
              <a:ext uri="{FF2B5EF4-FFF2-40B4-BE49-F238E27FC236}">
                <a16:creationId xmlns:a16="http://schemas.microsoft.com/office/drawing/2014/main" id="{AD505310-ABE6-49A0-9401-2D54E71E35D5}"/>
              </a:ext>
            </a:extLst>
          </p:cNvPr>
          <p:cNvPicPr>
            <a:picLocks noChangeAspect="1"/>
          </p:cNvPicPr>
          <p:nvPr/>
        </p:nvPicPr>
        <p:blipFill>
          <a:blip r:embed="rId2"/>
          <a:stretch>
            <a:fillRect/>
          </a:stretch>
        </p:blipFill>
        <p:spPr>
          <a:xfrm>
            <a:off x="1852551" y="1372794"/>
            <a:ext cx="7647709" cy="4237788"/>
          </a:xfrm>
          <a:prstGeom prst="rect">
            <a:avLst/>
          </a:prstGeom>
        </p:spPr>
      </p:pic>
      <p:sp>
        <p:nvSpPr>
          <p:cNvPr id="6" name="Rectangle 5">
            <a:extLst>
              <a:ext uri="{FF2B5EF4-FFF2-40B4-BE49-F238E27FC236}">
                <a16:creationId xmlns:a16="http://schemas.microsoft.com/office/drawing/2014/main" id="{59C835F4-40CC-4B48-8C64-E853DC0D5F52}"/>
              </a:ext>
            </a:extLst>
          </p:cNvPr>
          <p:cNvSpPr/>
          <p:nvPr/>
        </p:nvSpPr>
        <p:spPr>
          <a:xfrm>
            <a:off x="1705163" y="5857588"/>
            <a:ext cx="7313434" cy="584775"/>
          </a:xfrm>
          <a:prstGeom prst="rect">
            <a:avLst/>
          </a:prstGeom>
        </p:spPr>
        <p:txBody>
          <a:bodyPr wrap="square">
            <a:spAutoFit/>
          </a:bodyPr>
          <a:lstStyle/>
          <a:p>
            <a:r>
              <a:rPr lang="en-US" sz="1600" kern="100" dirty="0">
                <a:latin typeface="Times New Roman" panose="02020603050405020304" pitchFamily="18" charset="0"/>
                <a:ea typeface="SimSun" panose="02010600030101010101" pitchFamily="2" charset="-122"/>
              </a:rPr>
              <a:t>Figure. 4 </a:t>
            </a:r>
            <a:r>
              <a:rPr lang="en-US" sz="1600" kern="100" dirty="0">
                <a:solidFill>
                  <a:srgbClr val="222222"/>
                </a:solidFill>
                <a:latin typeface="Times New Roman" panose="02020603050405020304" pitchFamily="18" charset="0"/>
                <a:ea typeface="SimSun" panose="02010600030101010101" pitchFamily="2" charset="-122"/>
              </a:rPr>
              <a:t>S-NPP </a:t>
            </a:r>
            <a:r>
              <a:rPr lang="en-US" sz="1600" dirty="0">
                <a:solidFill>
                  <a:srgbClr val="222222"/>
                </a:solidFill>
                <a:latin typeface="Times New Roman" panose="02020603050405020304" pitchFamily="18" charset="0"/>
              </a:rPr>
              <a:t>OMPS-NM DCC pixels in 2021 color coded by TB11 from collocated VIITS pixels. </a:t>
            </a:r>
            <a:endParaRPr lang="en-US" sz="1600"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04580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5CC0F4-06C5-4743-8EE1-6CC8CDAAA747}"/>
              </a:ext>
            </a:extLst>
          </p:cNvPr>
          <p:cNvSpPr txBox="1"/>
          <p:nvPr/>
        </p:nvSpPr>
        <p:spPr>
          <a:xfrm>
            <a:off x="538604" y="370153"/>
            <a:ext cx="10807429"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S-NPP OMPS/NM DCC Temperature Threshold Sensitivity Analysis: Part One</a:t>
            </a:r>
            <a:endPar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1FE576B-BF45-49A2-A69C-3DA20F266EBA}"/>
              </a:ext>
            </a:extLst>
          </p:cNvPr>
          <p:cNvSpPr/>
          <p:nvPr/>
        </p:nvSpPr>
        <p:spPr>
          <a:xfrm>
            <a:off x="307847" y="5927713"/>
            <a:ext cx="5788152" cy="738664"/>
          </a:xfrm>
          <a:prstGeom prst="rect">
            <a:avLst/>
          </a:prstGeom>
        </p:spPr>
        <p:txBody>
          <a:bodyPr wrap="square">
            <a:spAutoFit/>
          </a:bodyPr>
          <a:lstStyle/>
          <a:p>
            <a:r>
              <a:rPr lang="en-US" sz="1400" kern="100" dirty="0">
                <a:latin typeface="Times New Roman" panose="02020603050405020304" pitchFamily="18" charset="0"/>
                <a:ea typeface="SimSun" panose="02010600030101010101" pitchFamily="2" charset="-122"/>
              </a:rPr>
              <a:t>Fig. 5 Bimonthly PDF of DCC reflectance at 380nm as a function of temperature threshold in 2013,2016,2019, and 2022. Bin size is 1% of averaged reflectance</a:t>
            </a:r>
            <a:endParaRPr lang="en-US" dirty="0"/>
          </a:p>
        </p:txBody>
      </p:sp>
      <p:sp>
        <p:nvSpPr>
          <p:cNvPr id="10" name="Content Placeholder 2">
            <a:extLst>
              <a:ext uri="{FF2B5EF4-FFF2-40B4-BE49-F238E27FC236}">
                <a16:creationId xmlns:a16="http://schemas.microsoft.com/office/drawing/2014/main" id="{8AD8F116-C4B9-48CF-80F4-9F1CC2CE9D7E}"/>
              </a:ext>
            </a:extLst>
          </p:cNvPr>
          <p:cNvSpPr txBox="1">
            <a:spLocks/>
          </p:cNvSpPr>
          <p:nvPr/>
        </p:nvSpPr>
        <p:spPr>
          <a:xfrm>
            <a:off x="103153" y="1198315"/>
            <a:ext cx="8896468" cy="1119769"/>
          </a:xfrm>
        </p:spPr>
        <p:txBody>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000" b="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1800" b="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600" b="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400" b="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lvl="1" indent="0">
              <a:buNone/>
            </a:pPr>
            <a:endParaRPr lang="en-US" dirty="0"/>
          </a:p>
          <a:p>
            <a:pPr marL="633413" lvl="1" indent="-457200">
              <a:buAutoNum type="arabicPeriod"/>
            </a:pPr>
            <a:endParaRPr lang="en-US" dirty="0"/>
          </a:p>
        </p:txBody>
      </p:sp>
      <p:sp>
        <p:nvSpPr>
          <p:cNvPr id="5" name="Rectangle 4">
            <a:extLst>
              <a:ext uri="{FF2B5EF4-FFF2-40B4-BE49-F238E27FC236}">
                <a16:creationId xmlns:a16="http://schemas.microsoft.com/office/drawing/2014/main" id="{158B62F7-C235-4F15-91E9-FDE54D3AE5D1}"/>
              </a:ext>
            </a:extLst>
          </p:cNvPr>
          <p:cNvSpPr/>
          <p:nvPr/>
        </p:nvSpPr>
        <p:spPr>
          <a:xfrm>
            <a:off x="349223" y="1450290"/>
            <a:ext cx="5594378" cy="3139321"/>
          </a:xfrm>
          <a:prstGeom prst="rect">
            <a:avLst/>
          </a:prstGeom>
        </p:spPr>
        <p:txBody>
          <a:bodyPr wrap="square">
            <a:spAutoFit/>
          </a:bodyPr>
          <a:lstStyle/>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DCC reflectance in March and April is used in this study;</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When temperature threshold decreases, PDF value decreases in the left side and increases in the right side. This is because warm and dark non-DCC pixels are being screened out;</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DCC pixels number decreases by over 20% when temperature threshold decreases by 2K;</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Less than 4000 pixels are identified as DCC when temperature threshold is less than 210K;</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40B99643-1DFC-47A0-ABF5-A07BD4A9A0AE}"/>
              </a:ext>
            </a:extLst>
          </p:cNvPr>
          <p:cNvPicPr>
            <a:picLocks noChangeAspect="1"/>
          </p:cNvPicPr>
          <p:nvPr/>
        </p:nvPicPr>
        <p:blipFill>
          <a:blip r:embed="rId3"/>
          <a:stretch>
            <a:fillRect/>
          </a:stretch>
        </p:blipFill>
        <p:spPr>
          <a:xfrm>
            <a:off x="9163097" y="1145687"/>
            <a:ext cx="2995327" cy="2755106"/>
          </a:xfrm>
          <a:prstGeom prst="rect">
            <a:avLst/>
          </a:prstGeom>
        </p:spPr>
      </p:pic>
      <p:pic>
        <p:nvPicPr>
          <p:cNvPr id="17" name="Picture 16">
            <a:extLst>
              <a:ext uri="{FF2B5EF4-FFF2-40B4-BE49-F238E27FC236}">
                <a16:creationId xmlns:a16="http://schemas.microsoft.com/office/drawing/2014/main" id="{9C46508B-71A8-4485-A416-579F2B900B40}"/>
              </a:ext>
            </a:extLst>
          </p:cNvPr>
          <p:cNvPicPr>
            <a:picLocks noChangeAspect="1"/>
          </p:cNvPicPr>
          <p:nvPr/>
        </p:nvPicPr>
        <p:blipFill>
          <a:blip r:embed="rId4"/>
          <a:stretch>
            <a:fillRect/>
          </a:stretch>
        </p:blipFill>
        <p:spPr>
          <a:xfrm>
            <a:off x="9199308" y="3925407"/>
            <a:ext cx="2995327" cy="2755106"/>
          </a:xfrm>
          <a:prstGeom prst="rect">
            <a:avLst/>
          </a:prstGeom>
        </p:spPr>
      </p:pic>
      <p:pic>
        <p:nvPicPr>
          <p:cNvPr id="15" name="Picture 14">
            <a:extLst>
              <a:ext uri="{FF2B5EF4-FFF2-40B4-BE49-F238E27FC236}">
                <a16:creationId xmlns:a16="http://schemas.microsoft.com/office/drawing/2014/main" id="{44C51273-CCF3-45F2-A318-9D2B1F0BD4CD}"/>
              </a:ext>
            </a:extLst>
          </p:cNvPr>
          <p:cNvPicPr>
            <a:picLocks noChangeAspect="1"/>
          </p:cNvPicPr>
          <p:nvPr/>
        </p:nvPicPr>
        <p:blipFill>
          <a:blip r:embed="rId5"/>
          <a:stretch>
            <a:fillRect/>
          </a:stretch>
        </p:blipFill>
        <p:spPr>
          <a:xfrm>
            <a:off x="6333743" y="3941407"/>
            <a:ext cx="2995327" cy="2755106"/>
          </a:xfrm>
          <a:prstGeom prst="rect">
            <a:avLst/>
          </a:prstGeom>
        </p:spPr>
      </p:pic>
      <p:pic>
        <p:nvPicPr>
          <p:cNvPr id="3" name="Picture 2">
            <a:extLst>
              <a:ext uri="{FF2B5EF4-FFF2-40B4-BE49-F238E27FC236}">
                <a16:creationId xmlns:a16="http://schemas.microsoft.com/office/drawing/2014/main" id="{2C6AD0B9-5411-481F-BCBB-F35CD4014E3B}"/>
              </a:ext>
            </a:extLst>
          </p:cNvPr>
          <p:cNvPicPr>
            <a:picLocks noChangeAspect="1"/>
          </p:cNvPicPr>
          <p:nvPr/>
        </p:nvPicPr>
        <p:blipFill>
          <a:blip r:embed="rId6"/>
          <a:stretch>
            <a:fillRect/>
          </a:stretch>
        </p:blipFill>
        <p:spPr>
          <a:xfrm>
            <a:off x="6324458" y="1156968"/>
            <a:ext cx="2987669" cy="2748063"/>
          </a:xfrm>
          <a:prstGeom prst="rect">
            <a:avLst/>
          </a:prstGeom>
        </p:spPr>
      </p:pic>
    </p:spTree>
    <p:extLst>
      <p:ext uri="{BB962C8B-B14F-4D97-AF65-F5344CB8AC3E}">
        <p14:creationId xmlns:p14="http://schemas.microsoft.com/office/powerpoint/2010/main" val="972921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F06B98-66A1-4954-9532-2E2DAFC18065}"/>
              </a:ext>
            </a:extLst>
          </p:cNvPr>
          <p:cNvSpPr/>
          <p:nvPr/>
        </p:nvSpPr>
        <p:spPr>
          <a:xfrm>
            <a:off x="411579" y="2841340"/>
            <a:ext cx="6978321" cy="738664"/>
          </a:xfrm>
          <a:prstGeom prst="rect">
            <a:avLst/>
          </a:prstGeom>
        </p:spPr>
        <p:txBody>
          <a:bodyPr wrap="square">
            <a:spAutoFit/>
          </a:bodyPr>
          <a:lstStyle/>
          <a:p>
            <a:r>
              <a:rPr lang="en-US" sz="1400" kern="100" dirty="0">
                <a:latin typeface="Times New Roman" panose="02020603050405020304" pitchFamily="18" charset="0"/>
                <a:ea typeface="SimSun" panose="02010600030101010101" pitchFamily="2" charset="-122"/>
              </a:rPr>
              <a:t>Table 3. DCC 380nm reflectance bimonthly PDF mode, mean, and median averaged from 2013 to 2023 for different temperature threshold. The associated 11-year standard deviation and trend are also given. </a:t>
            </a:r>
            <a:endParaRPr lang="en-US" sz="1400" dirty="0"/>
          </a:p>
        </p:txBody>
      </p:sp>
      <p:sp>
        <p:nvSpPr>
          <p:cNvPr id="8" name="Rectangle 7">
            <a:extLst>
              <a:ext uri="{FF2B5EF4-FFF2-40B4-BE49-F238E27FC236}">
                <a16:creationId xmlns:a16="http://schemas.microsoft.com/office/drawing/2014/main" id="{51FE576B-BF45-49A2-A69C-3DA20F266EBA}"/>
              </a:ext>
            </a:extLst>
          </p:cNvPr>
          <p:cNvSpPr/>
          <p:nvPr/>
        </p:nvSpPr>
        <p:spPr>
          <a:xfrm>
            <a:off x="7921705" y="5966947"/>
            <a:ext cx="4353644" cy="738664"/>
          </a:xfrm>
          <a:prstGeom prst="rect">
            <a:avLst/>
          </a:prstGeom>
        </p:spPr>
        <p:txBody>
          <a:bodyPr wrap="square">
            <a:spAutoFit/>
          </a:bodyPr>
          <a:lstStyle/>
          <a:p>
            <a:r>
              <a:rPr lang="en-US" sz="1400" kern="100" dirty="0">
                <a:latin typeface="Times New Roman" panose="02020603050405020304" pitchFamily="18" charset="0"/>
                <a:ea typeface="SimSun" panose="02010600030101010101" pitchFamily="2" charset="-122"/>
              </a:rPr>
              <a:t>Fig. 6 PDF of DCC reflectance at 380nm from 2013 to 2023 at temperature threshold of 210K. Bin size is 1% of averaged reflectance.</a:t>
            </a:r>
            <a:endParaRPr lang="en-US" dirty="0"/>
          </a:p>
        </p:txBody>
      </p:sp>
      <p:sp>
        <p:nvSpPr>
          <p:cNvPr id="10" name="Content Placeholder 2">
            <a:extLst>
              <a:ext uri="{FF2B5EF4-FFF2-40B4-BE49-F238E27FC236}">
                <a16:creationId xmlns:a16="http://schemas.microsoft.com/office/drawing/2014/main" id="{8AD8F116-C4B9-48CF-80F4-9F1CC2CE9D7E}"/>
              </a:ext>
            </a:extLst>
          </p:cNvPr>
          <p:cNvSpPr txBox="1">
            <a:spLocks/>
          </p:cNvSpPr>
          <p:nvPr/>
        </p:nvSpPr>
        <p:spPr>
          <a:xfrm>
            <a:off x="103153" y="1198315"/>
            <a:ext cx="8896468" cy="1119769"/>
          </a:xfrm>
        </p:spPr>
        <p:txBody>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000" b="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1800" b="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600" b="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400" b="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lvl="1" indent="0">
              <a:buNone/>
            </a:pPr>
            <a:endParaRPr lang="en-US" dirty="0"/>
          </a:p>
          <a:p>
            <a:pPr marL="633413" lvl="1" indent="-457200">
              <a:buAutoNum type="arabicPeriod"/>
            </a:pPr>
            <a:endParaRPr lang="en-US" dirty="0"/>
          </a:p>
        </p:txBody>
      </p:sp>
      <p:sp>
        <p:nvSpPr>
          <p:cNvPr id="5" name="Rectangle 4">
            <a:extLst>
              <a:ext uri="{FF2B5EF4-FFF2-40B4-BE49-F238E27FC236}">
                <a16:creationId xmlns:a16="http://schemas.microsoft.com/office/drawing/2014/main" id="{158B62F7-C235-4F15-91E9-FDE54D3AE5D1}"/>
              </a:ext>
            </a:extLst>
          </p:cNvPr>
          <p:cNvSpPr/>
          <p:nvPr/>
        </p:nvSpPr>
        <p:spPr>
          <a:xfrm>
            <a:off x="411579" y="1379383"/>
            <a:ext cx="11218439" cy="1200329"/>
          </a:xfrm>
          <a:prstGeom prst="rect">
            <a:avLst/>
          </a:prstGeom>
        </p:spPr>
        <p:txBody>
          <a:bodyPr wrap="square">
            <a:spAutoFit/>
          </a:bodyPr>
          <a:lstStyle/>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DCC mean 11-year variance is smaller than DCC median and mode </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DCC mean is the least sensitive measure to temperature threshold changes;</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At 210K threshold, mean trend reaches it minimum value;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PDF of DCC reflectance are generally consistent from month to month at 210K threshold. </a:t>
            </a:r>
          </a:p>
        </p:txBody>
      </p:sp>
      <p:pic>
        <p:nvPicPr>
          <p:cNvPr id="12" name="Picture 11">
            <a:extLst>
              <a:ext uri="{FF2B5EF4-FFF2-40B4-BE49-F238E27FC236}">
                <a16:creationId xmlns:a16="http://schemas.microsoft.com/office/drawing/2014/main" id="{6DD80C26-739D-477F-90D2-37EB6234B464}"/>
              </a:ext>
            </a:extLst>
          </p:cNvPr>
          <p:cNvPicPr>
            <a:picLocks noChangeAspect="1"/>
          </p:cNvPicPr>
          <p:nvPr/>
        </p:nvPicPr>
        <p:blipFill>
          <a:blip r:embed="rId3"/>
          <a:stretch>
            <a:fillRect/>
          </a:stretch>
        </p:blipFill>
        <p:spPr>
          <a:xfrm>
            <a:off x="8115679" y="2608256"/>
            <a:ext cx="3651540" cy="3358691"/>
          </a:xfrm>
          <a:prstGeom prst="rect">
            <a:avLst/>
          </a:prstGeom>
        </p:spPr>
      </p:pic>
      <p:sp>
        <p:nvSpPr>
          <p:cNvPr id="15" name="TextBox 14">
            <a:extLst>
              <a:ext uri="{FF2B5EF4-FFF2-40B4-BE49-F238E27FC236}">
                <a16:creationId xmlns:a16="http://schemas.microsoft.com/office/drawing/2014/main" id="{97698E4D-CEBF-45B4-A56B-24BCCD777C78}"/>
              </a:ext>
            </a:extLst>
          </p:cNvPr>
          <p:cNvSpPr txBox="1"/>
          <p:nvPr/>
        </p:nvSpPr>
        <p:spPr>
          <a:xfrm>
            <a:off x="692285" y="365929"/>
            <a:ext cx="10807429"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DCC Temperature Threshold Sensitivity Analysis: Part Two</a:t>
            </a:r>
            <a:endPar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3914BA41-3B6A-4E09-8CBE-7E0258623A1C}"/>
              </a:ext>
            </a:extLst>
          </p:cNvPr>
          <p:cNvGraphicFramePr>
            <a:graphicFrameLocks noGrp="1"/>
          </p:cNvGraphicFramePr>
          <p:nvPr>
            <p:extLst/>
          </p:nvPr>
        </p:nvGraphicFramePr>
        <p:xfrm>
          <a:off x="179754" y="3736827"/>
          <a:ext cx="7823201" cy="2230120"/>
        </p:xfrm>
        <a:graphic>
          <a:graphicData uri="http://schemas.openxmlformats.org/drawingml/2006/table">
            <a:tbl>
              <a:tblPr firstRow="1" bandRow="1">
                <a:tableStyleId>{5C22544A-7EE6-4342-B048-85BDC9FD1C3A}</a:tableStyleId>
              </a:tblPr>
              <a:tblGrid>
                <a:gridCol w="953477">
                  <a:extLst>
                    <a:ext uri="{9D8B030D-6E8A-4147-A177-3AD203B41FA5}">
                      <a16:colId xmlns:a16="http://schemas.microsoft.com/office/drawing/2014/main" val="4202886139"/>
                    </a:ext>
                  </a:extLst>
                </a:gridCol>
                <a:gridCol w="836246">
                  <a:extLst>
                    <a:ext uri="{9D8B030D-6E8A-4147-A177-3AD203B41FA5}">
                      <a16:colId xmlns:a16="http://schemas.microsoft.com/office/drawing/2014/main" val="1215171288"/>
                    </a:ext>
                  </a:extLst>
                </a:gridCol>
                <a:gridCol w="836246">
                  <a:extLst>
                    <a:ext uri="{9D8B030D-6E8A-4147-A177-3AD203B41FA5}">
                      <a16:colId xmlns:a16="http://schemas.microsoft.com/office/drawing/2014/main" val="196827631"/>
                    </a:ext>
                  </a:extLst>
                </a:gridCol>
                <a:gridCol w="672468">
                  <a:extLst>
                    <a:ext uri="{9D8B030D-6E8A-4147-A177-3AD203B41FA5}">
                      <a16:colId xmlns:a16="http://schemas.microsoft.com/office/drawing/2014/main" val="1537743426"/>
                    </a:ext>
                  </a:extLst>
                </a:gridCol>
                <a:gridCol w="585810">
                  <a:extLst>
                    <a:ext uri="{9D8B030D-6E8A-4147-A177-3AD203B41FA5}">
                      <a16:colId xmlns:a16="http://schemas.microsoft.com/office/drawing/2014/main" val="2988676811"/>
                    </a:ext>
                  </a:extLst>
                </a:gridCol>
                <a:gridCol w="631575">
                  <a:extLst>
                    <a:ext uri="{9D8B030D-6E8A-4147-A177-3AD203B41FA5}">
                      <a16:colId xmlns:a16="http://schemas.microsoft.com/office/drawing/2014/main" val="513293212"/>
                    </a:ext>
                  </a:extLst>
                </a:gridCol>
                <a:gridCol w="677341">
                  <a:extLst>
                    <a:ext uri="{9D8B030D-6E8A-4147-A177-3AD203B41FA5}">
                      <a16:colId xmlns:a16="http://schemas.microsoft.com/office/drawing/2014/main" val="376757878"/>
                    </a:ext>
                  </a:extLst>
                </a:gridCol>
                <a:gridCol w="869561">
                  <a:extLst>
                    <a:ext uri="{9D8B030D-6E8A-4147-A177-3AD203B41FA5}">
                      <a16:colId xmlns:a16="http://schemas.microsoft.com/office/drawing/2014/main" val="889544806"/>
                    </a:ext>
                  </a:extLst>
                </a:gridCol>
                <a:gridCol w="878713">
                  <a:extLst>
                    <a:ext uri="{9D8B030D-6E8A-4147-A177-3AD203B41FA5}">
                      <a16:colId xmlns:a16="http://schemas.microsoft.com/office/drawing/2014/main" val="2579733709"/>
                    </a:ext>
                  </a:extLst>
                </a:gridCol>
                <a:gridCol w="881764">
                  <a:extLst>
                    <a:ext uri="{9D8B030D-6E8A-4147-A177-3AD203B41FA5}">
                      <a16:colId xmlns:a16="http://schemas.microsoft.com/office/drawing/2014/main" val="1772871049"/>
                    </a:ext>
                  </a:extLst>
                </a:gridCol>
              </a:tblGrid>
              <a:tr h="240260">
                <a:tc>
                  <a:txBody>
                    <a:bodyPr/>
                    <a:lstStyle/>
                    <a:p>
                      <a:r>
                        <a:rPr lang="en-US" sz="1100" b="1" dirty="0"/>
                        <a:t>Temperature Threshold (K)</a:t>
                      </a:r>
                    </a:p>
                  </a:txBody>
                  <a:tcPr/>
                </a:tc>
                <a:tc>
                  <a:txBody>
                    <a:bodyPr/>
                    <a:lstStyle/>
                    <a:p>
                      <a:r>
                        <a:rPr lang="en-US" sz="1100" b="1" dirty="0"/>
                        <a:t>Mode DCC reflectance</a:t>
                      </a:r>
                    </a:p>
                  </a:txBody>
                  <a:tcPr/>
                </a:tc>
                <a:tc>
                  <a:txBody>
                    <a:bodyPr/>
                    <a:lstStyle/>
                    <a:p>
                      <a:r>
                        <a:rPr lang="en-US" sz="1100" b="1" dirty="0"/>
                        <a:t>Mean DCC reflectance</a:t>
                      </a:r>
                    </a:p>
                  </a:txBody>
                  <a:tcPr/>
                </a:tc>
                <a:tc>
                  <a:txBody>
                    <a:bodyPr/>
                    <a:lstStyle/>
                    <a:p>
                      <a:r>
                        <a:rPr lang="en-US" sz="1100" b="1" dirty="0"/>
                        <a:t>Median DCC reflectance</a:t>
                      </a:r>
                    </a:p>
                  </a:txBody>
                  <a:tcPr/>
                </a:tc>
                <a:tc>
                  <a:txBody>
                    <a:bodyPr/>
                    <a:lstStyle/>
                    <a:p>
                      <a:r>
                        <a:rPr lang="en-US" sz="1100" b="1" dirty="0">
                          <a:solidFill>
                            <a:srgbClr val="FF0000"/>
                          </a:solidFill>
                        </a:rPr>
                        <a:t>Mode STD (%)</a:t>
                      </a:r>
                    </a:p>
                  </a:txBody>
                  <a:tcPr/>
                </a:tc>
                <a:tc>
                  <a:txBody>
                    <a:bodyPr/>
                    <a:lstStyle/>
                    <a:p>
                      <a:r>
                        <a:rPr lang="en-US" sz="1100" b="1" dirty="0">
                          <a:solidFill>
                            <a:srgbClr val="FF0000"/>
                          </a:solidFill>
                        </a:rPr>
                        <a:t>Mean STD (%)</a:t>
                      </a:r>
                    </a:p>
                  </a:txBody>
                  <a:tcPr/>
                </a:tc>
                <a:tc>
                  <a:txBody>
                    <a:bodyPr/>
                    <a:lstStyle/>
                    <a:p>
                      <a:r>
                        <a:rPr lang="en-US" sz="1100" b="1" dirty="0">
                          <a:solidFill>
                            <a:srgbClr val="FF0000"/>
                          </a:solidFill>
                        </a:rPr>
                        <a:t>Median STD (%)</a:t>
                      </a:r>
                    </a:p>
                  </a:txBody>
                  <a:tcPr/>
                </a:tc>
                <a:tc>
                  <a:txBody>
                    <a:bodyPr/>
                    <a:lstStyle/>
                    <a:p>
                      <a:r>
                        <a:rPr lang="en-US" sz="1100" b="1" dirty="0"/>
                        <a:t>Mode trend (%/decade)</a:t>
                      </a:r>
                    </a:p>
                  </a:txBody>
                  <a:tcPr/>
                </a:tc>
                <a:tc>
                  <a:txBody>
                    <a:bodyPr/>
                    <a:lstStyle/>
                    <a:p>
                      <a:r>
                        <a:rPr lang="en-US" sz="1100" b="1" dirty="0"/>
                        <a:t>Mean trend (%/decade)</a:t>
                      </a:r>
                    </a:p>
                  </a:txBody>
                  <a:tcPr/>
                </a:tc>
                <a:tc>
                  <a:txBody>
                    <a:bodyPr/>
                    <a:lstStyle/>
                    <a:p>
                      <a:r>
                        <a:rPr lang="en-US" sz="1100" b="1" dirty="0"/>
                        <a:t>Median trend (%/decade)</a:t>
                      </a:r>
                    </a:p>
                  </a:txBody>
                  <a:tcPr/>
                </a:tc>
                <a:extLst>
                  <a:ext uri="{0D108BD9-81ED-4DB2-BD59-A6C34878D82A}">
                    <a16:rowId xmlns:a16="http://schemas.microsoft.com/office/drawing/2014/main" val="3827817908"/>
                  </a:ext>
                </a:extLst>
              </a:tr>
              <a:tr h="261861">
                <a:tc>
                  <a:txBody>
                    <a:bodyPr/>
                    <a:lstStyle/>
                    <a:p>
                      <a:r>
                        <a:rPr lang="en-US" sz="1200" dirty="0"/>
                        <a:t>212</a:t>
                      </a:r>
                    </a:p>
                  </a:txBody>
                  <a:tcPr/>
                </a:tc>
                <a:tc>
                  <a:txBody>
                    <a:bodyPr/>
                    <a:lstStyle/>
                    <a:p>
                      <a:r>
                        <a:rPr lang="en-US" sz="1200" dirty="0"/>
                        <a:t>0.967</a:t>
                      </a:r>
                    </a:p>
                  </a:txBody>
                  <a:tcPr/>
                </a:tc>
                <a:tc>
                  <a:txBody>
                    <a:bodyPr/>
                    <a:lstStyle/>
                    <a:p>
                      <a:r>
                        <a:rPr lang="en-US" sz="1200" dirty="0"/>
                        <a:t>0.936</a:t>
                      </a:r>
                    </a:p>
                  </a:txBody>
                  <a:tcPr/>
                </a:tc>
                <a:tc>
                  <a:txBody>
                    <a:bodyPr/>
                    <a:lstStyle/>
                    <a:p>
                      <a:r>
                        <a:rPr lang="en-US" sz="1200" dirty="0"/>
                        <a:t>0.943</a:t>
                      </a:r>
                    </a:p>
                  </a:txBody>
                  <a:tcPr/>
                </a:tc>
                <a:tc>
                  <a:txBody>
                    <a:bodyPr/>
                    <a:lstStyle/>
                    <a:p>
                      <a:r>
                        <a:rPr lang="en-US" sz="1200" dirty="0">
                          <a:solidFill>
                            <a:srgbClr val="FF0000"/>
                          </a:solidFill>
                        </a:rPr>
                        <a:t>1.726</a:t>
                      </a:r>
                    </a:p>
                  </a:txBody>
                  <a:tcPr/>
                </a:tc>
                <a:tc>
                  <a:txBody>
                    <a:bodyPr/>
                    <a:lstStyle/>
                    <a:p>
                      <a:r>
                        <a:rPr lang="en-US" sz="1200" dirty="0">
                          <a:solidFill>
                            <a:srgbClr val="FF0000"/>
                          </a:solidFill>
                        </a:rPr>
                        <a:t>0.281</a:t>
                      </a:r>
                    </a:p>
                  </a:txBody>
                  <a:tcPr/>
                </a:tc>
                <a:tc>
                  <a:txBody>
                    <a:bodyPr/>
                    <a:lstStyle/>
                    <a:p>
                      <a:r>
                        <a:rPr lang="en-US" sz="1200" dirty="0">
                          <a:solidFill>
                            <a:srgbClr val="FF0000"/>
                          </a:solidFill>
                        </a:rPr>
                        <a:t>0.381</a:t>
                      </a:r>
                    </a:p>
                  </a:txBody>
                  <a:tcPr/>
                </a:tc>
                <a:tc>
                  <a:txBody>
                    <a:bodyPr/>
                    <a:lstStyle/>
                    <a:p>
                      <a:r>
                        <a:rPr lang="en-US" sz="1200" dirty="0"/>
                        <a:t>0.112</a:t>
                      </a:r>
                    </a:p>
                  </a:txBody>
                  <a:tcPr/>
                </a:tc>
                <a:tc>
                  <a:txBody>
                    <a:bodyPr/>
                    <a:lstStyle/>
                    <a:p>
                      <a:r>
                        <a:rPr lang="en-US" sz="1200" dirty="0"/>
                        <a:t>0.352</a:t>
                      </a:r>
                    </a:p>
                  </a:txBody>
                  <a:tcPr/>
                </a:tc>
                <a:tc>
                  <a:txBody>
                    <a:bodyPr/>
                    <a:lstStyle/>
                    <a:p>
                      <a:r>
                        <a:rPr lang="en-US" sz="1200" dirty="0"/>
                        <a:t>0.506</a:t>
                      </a:r>
                    </a:p>
                  </a:txBody>
                  <a:tcPr/>
                </a:tc>
                <a:extLst>
                  <a:ext uri="{0D108BD9-81ED-4DB2-BD59-A6C34878D82A}">
                    <a16:rowId xmlns:a16="http://schemas.microsoft.com/office/drawing/2014/main" val="3935582219"/>
                  </a:ext>
                </a:extLst>
              </a:tr>
              <a:tr h="238205">
                <a:tc>
                  <a:txBody>
                    <a:bodyPr/>
                    <a:lstStyle/>
                    <a:p>
                      <a:r>
                        <a:rPr lang="en-US" sz="1200" dirty="0">
                          <a:solidFill>
                            <a:schemeClr val="tx1"/>
                          </a:solidFill>
                        </a:rPr>
                        <a:t>210</a:t>
                      </a:r>
                    </a:p>
                  </a:txBody>
                  <a:tcPr/>
                </a:tc>
                <a:tc>
                  <a:txBody>
                    <a:bodyPr/>
                    <a:lstStyle/>
                    <a:p>
                      <a:r>
                        <a:rPr lang="en-US" sz="1200" dirty="0">
                          <a:solidFill>
                            <a:schemeClr val="tx1"/>
                          </a:solidFill>
                        </a:rPr>
                        <a:t>0.975</a:t>
                      </a:r>
                    </a:p>
                  </a:txBody>
                  <a:tcPr/>
                </a:tc>
                <a:tc>
                  <a:txBody>
                    <a:bodyPr/>
                    <a:lstStyle/>
                    <a:p>
                      <a:r>
                        <a:rPr lang="en-US" sz="1200" dirty="0">
                          <a:solidFill>
                            <a:schemeClr val="tx1"/>
                          </a:solidFill>
                        </a:rPr>
                        <a:t>0.943</a:t>
                      </a:r>
                    </a:p>
                  </a:txBody>
                  <a:tcPr/>
                </a:tc>
                <a:tc>
                  <a:txBody>
                    <a:bodyPr/>
                    <a:lstStyle/>
                    <a:p>
                      <a:r>
                        <a:rPr lang="en-US" sz="1200" dirty="0">
                          <a:solidFill>
                            <a:schemeClr val="tx1"/>
                          </a:solidFill>
                        </a:rPr>
                        <a:t>0.952</a:t>
                      </a:r>
                    </a:p>
                  </a:txBody>
                  <a:tcPr/>
                </a:tc>
                <a:tc>
                  <a:txBody>
                    <a:bodyPr/>
                    <a:lstStyle/>
                    <a:p>
                      <a:r>
                        <a:rPr lang="en-US" sz="1200" dirty="0">
                          <a:solidFill>
                            <a:srgbClr val="FF0000"/>
                          </a:solidFill>
                        </a:rPr>
                        <a:t>1.409</a:t>
                      </a:r>
                    </a:p>
                  </a:txBody>
                  <a:tcPr/>
                </a:tc>
                <a:tc>
                  <a:txBody>
                    <a:bodyPr/>
                    <a:lstStyle/>
                    <a:p>
                      <a:r>
                        <a:rPr lang="en-US" sz="1200" dirty="0">
                          <a:solidFill>
                            <a:srgbClr val="FF0000"/>
                          </a:solidFill>
                        </a:rPr>
                        <a:t>0.301</a:t>
                      </a:r>
                    </a:p>
                  </a:txBody>
                  <a:tcPr/>
                </a:tc>
                <a:tc>
                  <a:txBody>
                    <a:bodyPr/>
                    <a:lstStyle/>
                    <a:p>
                      <a:r>
                        <a:rPr lang="en-US" sz="1200" dirty="0">
                          <a:solidFill>
                            <a:srgbClr val="FF0000"/>
                          </a:solidFill>
                        </a:rPr>
                        <a:t>0.380</a:t>
                      </a:r>
                    </a:p>
                  </a:txBody>
                  <a:tcPr/>
                </a:tc>
                <a:tc>
                  <a:txBody>
                    <a:bodyPr/>
                    <a:lstStyle/>
                    <a:p>
                      <a:r>
                        <a:rPr lang="en-US" sz="1200" dirty="0">
                          <a:solidFill>
                            <a:schemeClr val="tx1"/>
                          </a:solidFill>
                        </a:rPr>
                        <a:t>1.515</a:t>
                      </a:r>
                    </a:p>
                  </a:txBody>
                  <a:tcPr/>
                </a:tc>
                <a:tc>
                  <a:txBody>
                    <a:bodyPr/>
                    <a:lstStyle/>
                    <a:p>
                      <a:r>
                        <a:rPr lang="en-US" sz="1200" dirty="0">
                          <a:solidFill>
                            <a:schemeClr val="tx1"/>
                          </a:solidFill>
                        </a:rPr>
                        <a:t>0.295</a:t>
                      </a:r>
                    </a:p>
                  </a:txBody>
                  <a:tcPr/>
                </a:tc>
                <a:tc>
                  <a:txBody>
                    <a:bodyPr/>
                    <a:lstStyle/>
                    <a:p>
                      <a:r>
                        <a:rPr lang="en-US" sz="1200" dirty="0">
                          <a:solidFill>
                            <a:schemeClr val="tx1"/>
                          </a:solidFill>
                        </a:rPr>
                        <a:t>0.393</a:t>
                      </a:r>
                    </a:p>
                  </a:txBody>
                  <a:tcPr/>
                </a:tc>
                <a:extLst>
                  <a:ext uri="{0D108BD9-81ED-4DB2-BD59-A6C34878D82A}">
                    <a16:rowId xmlns:a16="http://schemas.microsoft.com/office/drawing/2014/main" val="2444706645"/>
                  </a:ext>
                </a:extLst>
              </a:tr>
              <a:tr h="255751">
                <a:tc>
                  <a:txBody>
                    <a:bodyPr/>
                    <a:lstStyle/>
                    <a:p>
                      <a:r>
                        <a:rPr lang="en-US" sz="1200" dirty="0">
                          <a:solidFill>
                            <a:schemeClr val="tx1"/>
                          </a:solidFill>
                        </a:rPr>
                        <a:t>208</a:t>
                      </a:r>
                    </a:p>
                  </a:txBody>
                  <a:tcPr/>
                </a:tc>
                <a:tc>
                  <a:txBody>
                    <a:bodyPr/>
                    <a:lstStyle/>
                    <a:p>
                      <a:r>
                        <a:rPr lang="en-US" sz="1200" dirty="0">
                          <a:solidFill>
                            <a:schemeClr val="tx1"/>
                          </a:solidFill>
                        </a:rPr>
                        <a:t>0.983</a:t>
                      </a:r>
                    </a:p>
                  </a:txBody>
                  <a:tcPr/>
                </a:tc>
                <a:tc>
                  <a:txBody>
                    <a:bodyPr/>
                    <a:lstStyle/>
                    <a:p>
                      <a:r>
                        <a:rPr lang="en-US" sz="1200" dirty="0">
                          <a:solidFill>
                            <a:schemeClr val="tx1"/>
                          </a:solidFill>
                        </a:rPr>
                        <a:t>0.951</a:t>
                      </a:r>
                    </a:p>
                  </a:txBody>
                  <a:tcPr/>
                </a:tc>
                <a:tc>
                  <a:txBody>
                    <a:bodyPr/>
                    <a:lstStyle/>
                    <a:p>
                      <a:r>
                        <a:rPr lang="en-US" sz="1200" dirty="0">
                          <a:solidFill>
                            <a:schemeClr val="tx1"/>
                          </a:solidFill>
                        </a:rPr>
                        <a:t>0.960</a:t>
                      </a:r>
                    </a:p>
                  </a:txBody>
                  <a:tcPr/>
                </a:tc>
                <a:tc>
                  <a:txBody>
                    <a:bodyPr/>
                    <a:lstStyle/>
                    <a:p>
                      <a:r>
                        <a:rPr lang="en-US" sz="1200" dirty="0">
                          <a:solidFill>
                            <a:srgbClr val="FF0000"/>
                          </a:solidFill>
                        </a:rPr>
                        <a:t>1.335</a:t>
                      </a:r>
                    </a:p>
                  </a:txBody>
                  <a:tcPr/>
                </a:tc>
                <a:tc>
                  <a:txBody>
                    <a:bodyPr/>
                    <a:lstStyle/>
                    <a:p>
                      <a:r>
                        <a:rPr lang="en-US" sz="1200" dirty="0">
                          <a:solidFill>
                            <a:srgbClr val="FF0000"/>
                          </a:solidFill>
                        </a:rPr>
                        <a:t>0.312</a:t>
                      </a:r>
                    </a:p>
                  </a:txBody>
                  <a:tcPr/>
                </a:tc>
                <a:tc>
                  <a:txBody>
                    <a:bodyPr/>
                    <a:lstStyle/>
                    <a:p>
                      <a:r>
                        <a:rPr lang="en-US" sz="1200" dirty="0">
                          <a:solidFill>
                            <a:srgbClr val="FF0000"/>
                          </a:solidFill>
                        </a:rPr>
                        <a:t>0.379</a:t>
                      </a:r>
                    </a:p>
                  </a:txBody>
                  <a:tcPr/>
                </a:tc>
                <a:tc>
                  <a:txBody>
                    <a:bodyPr/>
                    <a:lstStyle/>
                    <a:p>
                      <a:r>
                        <a:rPr lang="en-US" sz="1200" dirty="0">
                          <a:solidFill>
                            <a:schemeClr val="tx1"/>
                          </a:solidFill>
                        </a:rPr>
                        <a:t>-0.823</a:t>
                      </a:r>
                    </a:p>
                  </a:txBody>
                  <a:tcPr/>
                </a:tc>
                <a:tc>
                  <a:txBody>
                    <a:bodyPr/>
                    <a:lstStyle/>
                    <a:p>
                      <a:r>
                        <a:rPr lang="en-US" sz="1200" dirty="0">
                          <a:solidFill>
                            <a:schemeClr val="tx1"/>
                          </a:solidFill>
                        </a:rPr>
                        <a:t>0.401</a:t>
                      </a:r>
                    </a:p>
                  </a:txBody>
                  <a:tcPr/>
                </a:tc>
                <a:tc>
                  <a:txBody>
                    <a:bodyPr/>
                    <a:lstStyle/>
                    <a:p>
                      <a:r>
                        <a:rPr lang="en-US" sz="1200" dirty="0">
                          <a:solidFill>
                            <a:schemeClr val="tx1"/>
                          </a:solidFill>
                        </a:rPr>
                        <a:t>0.437</a:t>
                      </a:r>
                    </a:p>
                  </a:txBody>
                  <a:tcPr/>
                </a:tc>
                <a:extLst>
                  <a:ext uri="{0D108BD9-81ED-4DB2-BD59-A6C34878D82A}">
                    <a16:rowId xmlns:a16="http://schemas.microsoft.com/office/drawing/2014/main" val="3629276003"/>
                  </a:ext>
                </a:extLst>
              </a:tr>
              <a:tr h="227192">
                <a:tc>
                  <a:txBody>
                    <a:bodyPr/>
                    <a:lstStyle/>
                    <a:p>
                      <a:r>
                        <a:rPr lang="en-US" sz="1200" dirty="0"/>
                        <a:t>205</a:t>
                      </a:r>
                    </a:p>
                  </a:txBody>
                  <a:tcPr/>
                </a:tc>
                <a:tc>
                  <a:txBody>
                    <a:bodyPr/>
                    <a:lstStyle/>
                    <a:p>
                      <a:r>
                        <a:rPr lang="en-US" sz="1200" dirty="0"/>
                        <a:t>0.993</a:t>
                      </a:r>
                    </a:p>
                  </a:txBody>
                  <a:tcPr/>
                </a:tc>
                <a:tc>
                  <a:txBody>
                    <a:bodyPr/>
                    <a:lstStyle/>
                    <a:p>
                      <a:r>
                        <a:rPr lang="en-US" sz="1200" dirty="0"/>
                        <a:t>0.963</a:t>
                      </a:r>
                    </a:p>
                  </a:txBody>
                  <a:tcPr/>
                </a:tc>
                <a:tc>
                  <a:txBody>
                    <a:bodyPr/>
                    <a:lstStyle/>
                    <a:p>
                      <a:r>
                        <a:rPr lang="en-US" sz="1200" dirty="0"/>
                        <a:t>0.973</a:t>
                      </a:r>
                    </a:p>
                  </a:txBody>
                  <a:tcPr/>
                </a:tc>
                <a:tc>
                  <a:txBody>
                    <a:bodyPr/>
                    <a:lstStyle/>
                    <a:p>
                      <a:r>
                        <a:rPr lang="en-US" sz="1200" dirty="0">
                          <a:solidFill>
                            <a:srgbClr val="FF0000"/>
                          </a:solidFill>
                        </a:rPr>
                        <a:t>0.973</a:t>
                      </a:r>
                    </a:p>
                  </a:txBody>
                  <a:tcPr/>
                </a:tc>
                <a:tc>
                  <a:txBody>
                    <a:bodyPr/>
                    <a:lstStyle/>
                    <a:p>
                      <a:r>
                        <a:rPr lang="en-US" sz="1200" dirty="0">
                          <a:solidFill>
                            <a:srgbClr val="FF0000"/>
                          </a:solidFill>
                        </a:rPr>
                        <a:t>0.350</a:t>
                      </a:r>
                    </a:p>
                  </a:txBody>
                  <a:tcPr/>
                </a:tc>
                <a:tc>
                  <a:txBody>
                    <a:bodyPr/>
                    <a:lstStyle/>
                    <a:p>
                      <a:r>
                        <a:rPr lang="en-US" sz="1200" dirty="0">
                          <a:solidFill>
                            <a:srgbClr val="FF0000"/>
                          </a:solidFill>
                        </a:rPr>
                        <a:t>0.412</a:t>
                      </a:r>
                    </a:p>
                  </a:txBody>
                  <a:tcPr/>
                </a:tc>
                <a:tc>
                  <a:txBody>
                    <a:bodyPr/>
                    <a:lstStyle/>
                    <a:p>
                      <a:r>
                        <a:rPr lang="en-US" sz="1200" dirty="0"/>
                        <a:t>1.025</a:t>
                      </a:r>
                    </a:p>
                  </a:txBody>
                  <a:tcPr/>
                </a:tc>
                <a:tc>
                  <a:txBody>
                    <a:bodyPr/>
                    <a:lstStyle/>
                    <a:p>
                      <a:r>
                        <a:rPr lang="en-US" sz="1200" dirty="0"/>
                        <a:t>0.466</a:t>
                      </a:r>
                    </a:p>
                  </a:txBody>
                  <a:tcPr/>
                </a:tc>
                <a:tc>
                  <a:txBody>
                    <a:bodyPr/>
                    <a:lstStyle/>
                    <a:p>
                      <a:r>
                        <a:rPr lang="en-US" sz="1200" dirty="0"/>
                        <a:t>0.411</a:t>
                      </a:r>
                    </a:p>
                  </a:txBody>
                  <a:tcPr/>
                </a:tc>
                <a:extLst>
                  <a:ext uri="{0D108BD9-81ED-4DB2-BD59-A6C34878D82A}">
                    <a16:rowId xmlns:a16="http://schemas.microsoft.com/office/drawing/2014/main" val="2703335897"/>
                  </a:ext>
                </a:extLst>
              </a:tr>
              <a:tr h="370840">
                <a:tc>
                  <a:txBody>
                    <a:bodyPr/>
                    <a:lstStyle/>
                    <a:p>
                      <a:r>
                        <a:rPr lang="en-US" sz="1200" dirty="0"/>
                        <a:t>202</a:t>
                      </a:r>
                    </a:p>
                  </a:txBody>
                  <a:tcPr/>
                </a:tc>
                <a:tc>
                  <a:txBody>
                    <a:bodyPr/>
                    <a:lstStyle/>
                    <a:p>
                      <a:r>
                        <a:rPr lang="en-US" sz="1200" dirty="0"/>
                        <a:t>0.998</a:t>
                      </a:r>
                    </a:p>
                  </a:txBody>
                  <a:tcPr/>
                </a:tc>
                <a:tc>
                  <a:txBody>
                    <a:bodyPr/>
                    <a:lstStyle/>
                    <a:p>
                      <a:r>
                        <a:rPr lang="en-US" sz="1200" dirty="0"/>
                        <a:t>0.975</a:t>
                      </a:r>
                    </a:p>
                  </a:txBody>
                  <a:tcPr/>
                </a:tc>
                <a:tc>
                  <a:txBody>
                    <a:bodyPr/>
                    <a:lstStyle/>
                    <a:p>
                      <a:r>
                        <a:rPr lang="en-US" sz="1200" dirty="0"/>
                        <a:t>0.986</a:t>
                      </a:r>
                    </a:p>
                  </a:txBody>
                  <a:tcPr/>
                </a:tc>
                <a:tc>
                  <a:txBody>
                    <a:bodyPr/>
                    <a:lstStyle/>
                    <a:p>
                      <a:r>
                        <a:rPr lang="en-US" sz="1200" dirty="0">
                          <a:solidFill>
                            <a:srgbClr val="FF0000"/>
                          </a:solidFill>
                        </a:rPr>
                        <a:t>1.122</a:t>
                      </a:r>
                    </a:p>
                  </a:txBody>
                  <a:tcPr/>
                </a:tc>
                <a:tc>
                  <a:txBody>
                    <a:bodyPr/>
                    <a:lstStyle/>
                    <a:p>
                      <a:r>
                        <a:rPr lang="en-US" sz="1200" dirty="0">
                          <a:solidFill>
                            <a:srgbClr val="FF0000"/>
                          </a:solidFill>
                        </a:rPr>
                        <a:t>0.366</a:t>
                      </a:r>
                    </a:p>
                  </a:txBody>
                  <a:tcPr/>
                </a:tc>
                <a:tc>
                  <a:txBody>
                    <a:bodyPr/>
                    <a:lstStyle/>
                    <a:p>
                      <a:r>
                        <a:rPr lang="en-US" sz="1200" dirty="0">
                          <a:solidFill>
                            <a:srgbClr val="FF0000"/>
                          </a:solidFill>
                        </a:rPr>
                        <a:t>0.281</a:t>
                      </a:r>
                    </a:p>
                  </a:txBody>
                  <a:tcPr/>
                </a:tc>
                <a:tc>
                  <a:txBody>
                    <a:bodyPr/>
                    <a:lstStyle/>
                    <a:p>
                      <a:r>
                        <a:rPr lang="en-US" sz="1200" dirty="0"/>
                        <a:t>-0.258</a:t>
                      </a:r>
                    </a:p>
                  </a:txBody>
                  <a:tcPr/>
                </a:tc>
                <a:tc>
                  <a:txBody>
                    <a:bodyPr/>
                    <a:lstStyle/>
                    <a:p>
                      <a:r>
                        <a:rPr lang="en-US" sz="1200" dirty="0"/>
                        <a:t>0.538</a:t>
                      </a:r>
                    </a:p>
                  </a:txBody>
                  <a:tcPr/>
                </a:tc>
                <a:tc>
                  <a:txBody>
                    <a:bodyPr/>
                    <a:lstStyle/>
                    <a:p>
                      <a:r>
                        <a:rPr lang="en-US" sz="1200" dirty="0"/>
                        <a:t>0.300</a:t>
                      </a:r>
                    </a:p>
                  </a:txBody>
                  <a:tcPr/>
                </a:tc>
                <a:extLst>
                  <a:ext uri="{0D108BD9-81ED-4DB2-BD59-A6C34878D82A}">
                    <a16:rowId xmlns:a16="http://schemas.microsoft.com/office/drawing/2014/main" val="766230464"/>
                  </a:ext>
                </a:extLst>
              </a:tr>
            </a:tbl>
          </a:graphicData>
        </a:graphic>
      </p:graphicFrame>
    </p:spTree>
    <p:extLst>
      <p:ext uri="{BB962C8B-B14F-4D97-AF65-F5344CB8AC3E}">
        <p14:creationId xmlns:p14="http://schemas.microsoft.com/office/powerpoint/2010/main" val="1755360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79ED12-42C7-41A4-B25B-19ADD4D0C627}"/>
              </a:ext>
            </a:extLst>
          </p:cNvPr>
          <p:cNvSpPr txBox="1"/>
          <p:nvPr/>
        </p:nvSpPr>
        <p:spPr>
          <a:xfrm>
            <a:off x="588919" y="-52245"/>
            <a:ext cx="10807429" cy="1200329"/>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S-NPP OMPS NM DCC Spectra Comparison with SCIAMACHY</a:t>
            </a:r>
          </a:p>
        </p:txBody>
      </p:sp>
      <p:sp>
        <p:nvSpPr>
          <p:cNvPr id="4" name="Rectangle 3">
            <a:extLst>
              <a:ext uri="{FF2B5EF4-FFF2-40B4-BE49-F238E27FC236}">
                <a16:creationId xmlns:a16="http://schemas.microsoft.com/office/drawing/2014/main" id="{4216FD13-F05B-4625-BEE7-6F0A46EFBFFC}"/>
              </a:ext>
            </a:extLst>
          </p:cNvPr>
          <p:cNvSpPr/>
          <p:nvPr/>
        </p:nvSpPr>
        <p:spPr>
          <a:xfrm>
            <a:off x="103366" y="1234232"/>
            <a:ext cx="4671834" cy="4247317"/>
          </a:xfrm>
          <a:prstGeom prst="rect">
            <a:avLst/>
          </a:prstGeom>
        </p:spPr>
        <p:txBody>
          <a:bodyPr wrap="square">
            <a:spAutoFit/>
          </a:bodyPr>
          <a:lstStyle/>
          <a:p>
            <a:pPr indent="228600" algn="just"/>
            <a:r>
              <a:rPr lang="en-US" kern="0" dirty="0" err="1">
                <a:latin typeface="Times New Roman" panose="02020603050405020304" pitchFamily="18" charset="0"/>
                <a:ea typeface="SimSun" panose="02010600030101010101" pitchFamily="2" charset="-122"/>
                <a:cs typeface="Times New Roman" panose="02020603050405020304" pitchFamily="18" charset="0"/>
              </a:rPr>
              <a:t>SCanning</a:t>
            </a:r>
            <a:r>
              <a:rPr lang="en-US" kern="0" dirty="0">
                <a:latin typeface="Times New Roman" panose="02020603050405020304" pitchFamily="18" charset="0"/>
                <a:ea typeface="SimSun" panose="02010600030101010101" pitchFamily="2" charset="-122"/>
                <a:cs typeface="Times New Roman" panose="02020603050405020304" pitchFamily="18" charset="0"/>
              </a:rPr>
              <a:t> Imaging Absorption </a:t>
            </a:r>
            <a:r>
              <a:rPr lang="en-US" kern="0" dirty="0" err="1">
                <a:latin typeface="Times New Roman" panose="02020603050405020304" pitchFamily="18" charset="0"/>
                <a:ea typeface="SimSun" panose="02010600030101010101" pitchFamily="2" charset="-122"/>
                <a:cs typeface="Times New Roman" panose="02020603050405020304" pitchFamily="18" charset="0"/>
              </a:rPr>
              <a:t>spectroMeter</a:t>
            </a:r>
            <a:r>
              <a:rPr lang="en-US" kern="0" dirty="0">
                <a:latin typeface="Times New Roman" panose="02020603050405020304" pitchFamily="18" charset="0"/>
                <a:ea typeface="SimSun" panose="02010600030101010101" pitchFamily="2" charset="-122"/>
                <a:cs typeface="Times New Roman" panose="02020603050405020304" pitchFamily="18" charset="0"/>
              </a:rPr>
              <a:t> for Atmospheric </a:t>
            </a:r>
            <a:r>
              <a:rPr lang="en-US" kern="0" dirty="0" err="1">
                <a:latin typeface="Times New Roman" panose="02020603050405020304" pitchFamily="18" charset="0"/>
                <a:ea typeface="SimSun" panose="02010600030101010101" pitchFamily="2" charset="-122"/>
                <a:cs typeface="Times New Roman" panose="02020603050405020304" pitchFamily="18" charset="0"/>
              </a:rPr>
              <a:t>CartograpHY</a:t>
            </a:r>
            <a:r>
              <a:rPr lang="en-US" kern="0" dirty="0">
                <a:latin typeface="Times New Roman" panose="02020603050405020304" pitchFamily="18" charset="0"/>
                <a:ea typeface="SimSun" panose="02010600030101010101" pitchFamily="2" charset="-122"/>
                <a:cs typeface="Times New Roman" panose="02020603050405020304" pitchFamily="18" charset="0"/>
              </a:rPr>
              <a:t> (SCIAMACHY) footprint is classified as DCC when</a:t>
            </a:r>
          </a:p>
          <a:p>
            <a:pPr indent="228600" algn="just"/>
            <a:r>
              <a:rPr lang="en-US" kern="0" dirty="0">
                <a:latin typeface="Times New Roman" panose="02020603050405020304" pitchFamily="18" charset="0"/>
                <a:ea typeface="SimSun" panose="02010600030101010101" pitchFamily="2" charset="-122"/>
                <a:cs typeface="Times New Roman" panose="02020603050405020304" pitchFamily="18" charset="0"/>
              </a:rPr>
              <a:t>Center cloud top temperature &lt; 205K</a:t>
            </a:r>
          </a:p>
          <a:p>
            <a:pPr indent="228600" algn="just"/>
            <a:r>
              <a:rPr lang="en-US" kern="0" dirty="0">
                <a:latin typeface="Times New Roman" panose="02020603050405020304" pitchFamily="18" charset="0"/>
                <a:ea typeface="SimSun" panose="02010600030101010101" pitchFamily="2" charset="-122"/>
                <a:cs typeface="Times New Roman" panose="02020603050405020304" pitchFamily="18" charset="0"/>
              </a:rPr>
              <a:t>Center optical depth &gt; 70 </a:t>
            </a:r>
          </a:p>
          <a:p>
            <a:pPr indent="228600" algn="just"/>
            <a:r>
              <a:rPr lang="en-US" kern="0" dirty="0">
                <a:latin typeface="Times New Roman" panose="02020603050405020304" pitchFamily="18" charset="0"/>
                <a:ea typeface="SimSun" panose="02010600030101010101" pitchFamily="2" charset="-122"/>
                <a:cs typeface="Times New Roman" panose="02020603050405020304" pitchFamily="18" charset="0"/>
              </a:rPr>
              <a:t>Cloud fraction &gt;=99% at center </a:t>
            </a:r>
          </a:p>
          <a:p>
            <a:endParaRPr lang="en-US" dirty="0">
              <a:latin typeface="Times New Roman" panose="02020603050405020304" pitchFamily="18" charset="0"/>
              <a:ea typeface="SimSun" panose="02010600030101010101" pitchFamily="2" charset="-122"/>
              <a:cs typeface="Times New Roman" panose="02020603050405020304" pitchFamily="18" charset="0"/>
            </a:endParaRPr>
          </a:p>
          <a:p>
            <a:r>
              <a:rPr lang="en-US" dirty="0">
                <a:latin typeface="Times New Roman" panose="02020603050405020304" pitchFamily="18" charset="0"/>
                <a:ea typeface="SimSun" panose="02010600030101010101" pitchFamily="2" charset="-122"/>
                <a:cs typeface="Times New Roman" panose="02020603050405020304" pitchFamily="18" charset="0"/>
              </a:rPr>
              <a:t>Footprint size: 30km x 240km</a:t>
            </a:r>
          </a:p>
          <a:p>
            <a:r>
              <a:rPr lang="en-US" dirty="0">
                <a:latin typeface="Times New Roman" panose="02020603050405020304" pitchFamily="18" charset="0"/>
                <a:ea typeface="SimSun" panose="02010600030101010101" pitchFamily="2" charset="-122"/>
                <a:cs typeface="Times New Roman" panose="02020603050405020304" pitchFamily="18" charset="0"/>
              </a:rPr>
              <a:t> Location: [15S,15N]</a:t>
            </a:r>
          </a:p>
          <a:p>
            <a:r>
              <a:rPr lang="en-US" dirty="0">
                <a:latin typeface="Times New Roman" panose="02020603050405020304" pitchFamily="18" charset="0"/>
                <a:cs typeface="Times New Roman" panose="02020603050405020304" pitchFamily="18" charset="0"/>
              </a:rPr>
              <a:t>Time: Aug. 2002 –Dec. 2010</a:t>
            </a:r>
          </a:p>
          <a:p>
            <a:r>
              <a:rPr lang="en-US" dirty="0">
                <a:latin typeface="Times New Roman" panose="02020603050405020304" pitchFamily="18" charset="0"/>
                <a:cs typeface="Times New Roman" panose="02020603050405020304" pitchFamily="18" charset="0"/>
              </a:rPr>
              <a:t>Spectral resolutions: 0.24nm- 0.26nm</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S-NPP OMPS-NM DCC reflectance spectrum is similar to SCIAMACHY</a:t>
            </a:r>
          </a:p>
          <a:p>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835E6BB-E95F-425A-A5E2-C62DF5A88884}"/>
              </a:ext>
            </a:extLst>
          </p:cNvPr>
          <p:cNvSpPr/>
          <p:nvPr/>
        </p:nvSpPr>
        <p:spPr>
          <a:xfrm>
            <a:off x="4710209" y="5727128"/>
            <a:ext cx="7481790" cy="830997"/>
          </a:xfrm>
          <a:prstGeom prst="rect">
            <a:avLst/>
          </a:prstGeom>
        </p:spPr>
        <p:txBody>
          <a:bodyPr wrap="square">
            <a:spAutoFit/>
          </a:bodyPr>
          <a:lstStyle/>
          <a:p>
            <a:r>
              <a:rPr lang="en-US" sz="1600" b="1" dirty="0"/>
              <a:t>The Earth Spectra information was acquired from algorithms and online tools developed at NASA-</a:t>
            </a:r>
            <a:r>
              <a:rPr lang="en-US" sz="1600" b="1" dirty="0" err="1"/>
              <a:t>LaRC</a:t>
            </a:r>
            <a:r>
              <a:rPr lang="en-US" sz="1600" b="1" dirty="0"/>
              <a:t> with SCIAMACHY V7.01 data obtained from the European Space Agency Envisat program (</a:t>
            </a:r>
            <a:r>
              <a:rPr lang="en-US" sz="1600" b="1" dirty="0" err="1"/>
              <a:t>Scarino</a:t>
            </a:r>
            <a:r>
              <a:rPr lang="en-US" sz="1600" b="1" dirty="0"/>
              <a:t> et al. 2016, </a:t>
            </a:r>
            <a:r>
              <a:rPr lang="en-US" sz="1600" b="1" dirty="0" err="1"/>
              <a:t>Bovensmann</a:t>
            </a:r>
            <a:r>
              <a:rPr lang="en-US" sz="1600" b="1" dirty="0"/>
              <a:t> et al. 1999)</a:t>
            </a:r>
            <a:endParaRPr lang="en-US" sz="1600" dirty="0"/>
          </a:p>
        </p:txBody>
      </p:sp>
      <p:sp>
        <p:nvSpPr>
          <p:cNvPr id="7" name="Rectangle 6">
            <a:extLst>
              <a:ext uri="{FF2B5EF4-FFF2-40B4-BE49-F238E27FC236}">
                <a16:creationId xmlns:a16="http://schemas.microsoft.com/office/drawing/2014/main" id="{3968DA52-AC77-470B-9460-031164110C3E}"/>
              </a:ext>
            </a:extLst>
          </p:cNvPr>
          <p:cNvSpPr/>
          <p:nvPr/>
        </p:nvSpPr>
        <p:spPr>
          <a:xfrm>
            <a:off x="4622705" y="4835735"/>
            <a:ext cx="7313434" cy="830997"/>
          </a:xfrm>
          <a:prstGeom prst="rect">
            <a:avLst/>
          </a:prstGeom>
        </p:spPr>
        <p:txBody>
          <a:bodyPr wrap="square">
            <a:spAutoFit/>
          </a:bodyPr>
          <a:lstStyle/>
          <a:p>
            <a:r>
              <a:rPr lang="en-US" sz="1600" kern="100" dirty="0">
                <a:latin typeface="Times New Roman" panose="02020603050405020304" pitchFamily="18" charset="0"/>
                <a:ea typeface="SimSun" panose="02010600030101010101" pitchFamily="2" charset="-122"/>
              </a:rPr>
              <a:t>Figure. 7 </a:t>
            </a:r>
            <a:r>
              <a:rPr lang="en-US" sz="1600" kern="0" dirty="0">
                <a:latin typeface="Times New Roman" panose="02020603050405020304" pitchFamily="18" charset="0"/>
                <a:ea typeface="SimSun" panose="02010600030101010101" pitchFamily="2" charset="-122"/>
              </a:rPr>
              <a:t>SCIAMACHY DCC reflectance (black) averaged over 22 months with S-NPP OMPS-NM DCC mean reflectance in March and April from 2013 to 2022 and relative standard deviation</a:t>
            </a:r>
            <a:endParaRPr lang="en-US" sz="1600" kern="100" dirty="0">
              <a:latin typeface="Times New Roman" panose="02020603050405020304" pitchFamily="18" charset="0"/>
              <a:ea typeface="SimSun" panose="02010600030101010101" pitchFamily="2" charset="-122"/>
            </a:endParaRPr>
          </a:p>
        </p:txBody>
      </p:sp>
      <p:pic>
        <p:nvPicPr>
          <p:cNvPr id="2" name="Picture 1">
            <a:extLst>
              <a:ext uri="{FF2B5EF4-FFF2-40B4-BE49-F238E27FC236}">
                <a16:creationId xmlns:a16="http://schemas.microsoft.com/office/drawing/2014/main" id="{37FB7AA2-6986-490B-8265-23321D88129E}"/>
              </a:ext>
            </a:extLst>
          </p:cNvPr>
          <p:cNvPicPr>
            <a:picLocks noChangeAspect="1"/>
          </p:cNvPicPr>
          <p:nvPr/>
        </p:nvPicPr>
        <p:blipFill>
          <a:blip r:embed="rId3"/>
          <a:stretch>
            <a:fillRect/>
          </a:stretch>
        </p:blipFill>
        <p:spPr>
          <a:xfrm>
            <a:off x="4859978" y="1341328"/>
            <a:ext cx="7332022" cy="3322112"/>
          </a:xfrm>
          <a:prstGeom prst="rect">
            <a:avLst/>
          </a:prstGeom>
        </p:spPr>
      </p:pic>
    </p:spTree>
    <p:extLst>
      <p:ext uri="{BB962C8B-B14F-4D97-AF65-F5344CB8AC3E}">
        <p14:creationId xmlns:p14="http://schemas.microsoft.com/office/powerpoint/2010/main" val="3287484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D20E59-293B-4426-9285-90A268F2FC6B}"/>
              </a:ext>
            </a:extLst>
          </p:cNvPr>
          <p:cNvSpPr/>
          <p:nvPr/>
        </p:nvSpPr>
        <p:spPr>
          <a:xfrm>
            <a:off x="818615" y="1224416"/>
            <a:ext cx="11224893" cy="1477328"/>
          </a:xfrm>
          <a:prstGeom prst="rect">
            <a:avLst/>
          </a:prstGeom>
        </p:spPr>
        <p:txBody>
          <a:bodyPr wrap="square">
            <a:spAutoFit/>
          </a:bodyPr>
          <a:lstStyle/>
          <a:p>
            <a:r>
              <a:rPr lang="en-US" dirty="0">
                <a:solidFill>
                  <a:srgbClr val="222222"/>
                </a:solidFill>
                <a:latin typeface="Times New Roman" panose="02020603050405020304" pitchFamily="18" charset="0"/>
              </a:rPr>
              <a:t>Reflectance changes over ten years with 1-sigma uncertainty vs wavelength:</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Mean DCC reflectance is stable with 10-year changes well within 2% requirement;</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Positive reflectance changes for wavelength &gt; 330nm;</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Reflectance changes increase with wavelength and them decrease with wavelength;</a:t>
            </a:r>
          </a:p>
          <a:p>
            <a:pPr marL="285750" indent="-285750">
              <a:buFont typeface="Arial" panose="020B0604020202020204" pitchFamily="34" charset="0"/>
              <a:buChar char="•"/>
            </a:pPr>
            <a:r>
              <a:rPr lang="en-US" kern="100" dirty="0">
                <a:latin typeface="Times New Roman" panose="02020603050405020304" pitchFamily="18" charset="0"/>
                <a:ea typeface="SimSun" panose="02010600030101010101" pitchFamily="2" charset="-122"/>
                <a:cs typeface="Times New Roman" panose="02020603050405020304" pitchFamily="18" charset="0"/>
              </a:rPr>
              <a:t>Max reflectance changes is ~0.6%/ 10years.</a:t>
            </a:r>
          </a:p>
        </p:txBody>
      </p:sp>
      <p:sp>
        <p:nvSpPr>
          <p:cNvPr id="16" name="TextBox 15">
            <a:extLst>
              <a:ext uri="{FF2B5EF4-FFF2-40B4-BE49-F238E27FC236}">
                <a16:creationId xmlns:a16="http://schemas.microsoft.com/office/drawing/2014/main" id="{9FFB2444-5FC5-405D-A007-424ABB86DD26}"/>
              </a:ext>
            </a:extLst>
          </p:cNvPr>
          <p:cNvSpPr txBox="1"/>
          <p:nvPr/>
        </p:nvSpPr>
        <p:spPr>
          <a:xfrm>
            <a:off x="588919" y="74504"/>
            <a:ext cx="10807429"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Long-Term Stability of S-NPP Reprocessed OMPS-NM Data: </a:t>
            </a:r>
          </a:p>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Reflectance Change over Ten-Year Using the DCC Method</a:t>
            </a:r>
          </a:p>
        </p:txBody>
      </p:sp>
      <p:pic>
        <p:nvPicPr>
          <p:cNvPr id="2" name="Picture 1">
            <a:extLst>
              <a:ext uri="{FF2B5EF4-FFF2-40B4-BE49-F238E27FC236}">
                <a16:creationId xmlns:a16="http://schemas.microsoft.com/office/drawing/2014/main" id="{D71F9678-0FC1-49A1-BE80-E98274673C8D}"/>
              </a:ext>
            </a:extLst>
          </p:cNvPr>
          <p:cNvPicPr>
            <a:picLocks noChangeAspect="1"/>
          </p:cNvPicPr>
          <p:nvPr/>
        </p:nvPicPr>
        <p:blipFill>
          <a:blip r:embed="rId3"/>
          <a:stretch>
            <a:fillRect/>
          </a:stretch>
        </p:blipFill>
        <p:spPr>
          <a:xfrm>
            <a:off x="2237764" y="2638791"/>
            <a:ext cx="7394050" cy="3697387"/>
          </a:xfrm>
          <a:prstGeom prst="rect">
            <a:avLst/>
          </a:prstGeom>
        </p:spPr>
      </p:pic>
      <p:sp>
        <p:nvSpPr>
          <p:cNvPr id="5" name="Rectangle 4">
            <a:extLst>
              <a:ext uri="{FF2B5EF4-FFF2-40B4-BE49-F238E27FC236}">
                <a16:creationId xmlns:a16="http://schemas.microsoft.com/office/drawing/2014/main" id="{15D9927E-FD62-43D7-B68D-3DE0FE689567}"/>
              </a:ext>
            </a:extLst>
          </p:cNvPr>
          <p:cNvSpPr/>
          <p:nvPr/>
        </p:nvSpPr>
        <p:spPr>
          <a:xfrm>
            <a:off x="2560186" y="6273225"/>
            <a:ext cx="7313434" cy="584775"/>
          </a:xfrm>
          <a:prstGeom prst="rect">
            <a:avLst/>
          </a:prstGeom>
        </p:spPr>
        <p:txBody>
          <a:bodyPr wrap="square">
            <a:spAutoFit/>
          </a:bodyPr>
          <a:lstStyle/>
          <a:p>
            <a:r>
              <a:rPr lang="en-US" sz="1600" kern="100" dirty="0">
                <a:latin typeface="Times New Roman" panose="02020603050405020304" pitchFamily="18" charset="0"/>
                <a:ea typeface="SimSun" panose="02010600030101010101" pitchFamily="2" charset="-122"/>
              </a:rPr>
              <a:t>Figure. 8 </a:t>
            </a:r>
            <a:r>
              <a:rPr lang="en-US" sz="1600" dirty="0">
                <a:solidFill>
                  <a:srgbClr val="222222"/>
                </a:solidFill>
                <a:latin typeface="Times New Roman" panose="02020603050405020304" pitchFamily="18" charset="0"/>
              </a:rPr>
              <a:t>S-NPP OMPS-NM DCC mean reflectance changes over ten years with 1-sigma uncertainty vs wavelength when threshold is 210K. </a:t>
            </a:r>
            <a:endParaRPr lang="en-US" sz="1600"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034875535"/>
      </p:ext>
    </p:extLst>
  </p:cSld>
  <p:clrMapOvr>
    <a:masterClrMapping/>
  </p:clrMapOvr>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102532</TotalTime>
  <Words>2358</Words>
  <Application>Microsoft Office PowerPoint</Application>
  <PresentationFormat>Widescreen</PresentationFormat>
  <Paragraphs>227</Paragraphs>
  <Slides>15</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MS Mincho</vt:lpstr>
      <vt:lpstr>MS PGothic</vt:lpstr>
      <vt:lpstr>SimSun</vt:lpstr>
      <vt:lpstr>Arial</vt:lpstr>
      <vt:lpstr>Calibri</vt:lpstr>
      <vt:lpstr>Courier New</vt:lpstr>
      <vt:lpstr>NTR</vt:lpstr>
      <vt:lpstr>Open Sans</vt:lpstr>
      <vt:lpstr>Times New Roman</vt:lpstr>
      <vt:lpstr>Wingdings</vt:lpstr>
      <vt:lpstr>NPP_FOR</vt:lpstr>
      <vt:lpstr>  Assessment of OMPS Nadir Mapper SDR  Reflectance Using Deep Convective Clouds As Calibration Targets</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Lockheed Martin IS&amp;GS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Richard Ullman</dc:creator>
  <cp:lastModifiedBy>Ding Liang</cp:lastModifiedBy>
  <cp:revision>1852</cp:revision>
  <cp:lastPrinted>2023-07-14T16:21:44Z</cp:lastPrinted>
  <dcterms:created xsi:type="dcterms:W3CDTF">2011-10-05T18:31:57Z</dcterms:created>
  <dcterms:modified xsi:type="dcterms:W3CDTF">2024-03-08T16:47:42Z</dcterms:modified>
</cp:coreProperties>
</file>