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72" r:id="rId2"/>
    <p:sldId id="273" r:id="rId3"/>
    <p:sldId id="1203" r:id="rId4"/>
    <p:sldId id="573" r:id="rId5"/>
    <p:sldId id="415" r:id="rId6"/>
    <p:sldId id="1205" r:id="rId7"/>
    <p:sldId id="310" r:id="rId8"/>
    <p:sldId id="1103" r:id="rId9"/>
    <p:sldId id="311" r:id="rId10"/>
    <p:sldId id="271" r:id="rId11"/>
    <p:sldId id="284" r:id="rId12"/>
    <p:sldId id="287" r:id="rId13"/>
    <p:sldId id="256" r:id="rId14"/>
    <p:sldId id="291" r:id="rId15"/>
    <p:sldId id="292" r:id="rId16"/>
    <p:sldId id="270" r:id="rId17"/>
    <p:sldId id="288" r:id="rId18"/>
    <p:sldId id="1206" r:id="rId19"/>
    <p:sldId id="1209" r:id="rId20"/>
    <p:sldId id="1210" r:id="rId21"/>
    <p:sldId id="289" r:id="rId22"/>
    <p:sldId id="1204" r:id="rId23"/>
    <p:sldId id="1207" r:id="rId24"/>
    <p:sldId id="290" r:id="rId25"/>
    <p:sldId id="1208" r:id="rId26"/>
    <p:sldId id="1211" r:id="rId27"/>
    <p:sldId id="261" r:id="rId28"/>
    <p:sldId id="286" r:id="rId29"/>
    <p:sldId id="257" r:id="rId30"/>
    <p:sldId id="259" r:id="rId31"/>
    <p:sldId id="265" r:id="rId32"/>
    <p:sldId id="266" r:id="rId33"/>
    <p:sldId id="267" r:id="rId34"/>
    <p:sldId id="268" r:id="rId35"/>
    <p:sldId id="269" r:id="rId36"/>
    <p:sldId id="260" r:id="rId37"/>
    <p:sldId id="262" r:id="rId38"/>
    <p:sldId id="263" r:id="rId39"/>
    <p:sldId id="296" r:id="rId40"/>
    <p:sldId id="293" r:id="rId41"/>
    <p:sldId id="283" r:id="rId42"/>
    <p:sldId id="1212" r:id="rId43"/>
    <p:sldId id="280" r:id="rId44"/>
    <p:sldId id="285" r:id="rId45"/>
    <p:sldId id="1213" r:id="rId46"/>
    <p:sldId id="1214" r:id="rId47"/>
    <p:sldId id="1215" r:id="rId48"/>
    <p:sldId id="1216" r:id="rId49"/>
    <p:sldId id="12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ik Bali" initials="MB" lastIdx="2" clrIdx="0">
    <p:extLst>
      <p:ext uri="{19B8F6BF-5375-455C-9EA6-DF929625EA0E}">
        <p15:presenceInfo xmlns:p15="http://schemas.microsoft.com/office/powerpoint/2012/main" userId="be0eeb46dce04e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7BB0D"/>
    <a:srgbClr val="2E2EA2"/>
    <a:srgbClr val="1443AC"/>
    <a:srgbClr val="FF9933"/>
    <a:srgbClr val="FAF40C"/>
    <a:srgbClr val="E3F34F"/>
    <a:srgbClr val="3775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80" autoAdjust="0"/>
  </p:normalViewPr>
  <p:slideViewPr>
    <p:cSldViewPr snapToGrid="0">
      <p:cViewPr varScale="1">
        <p:scale>
          <a:sx n="91" d="100"/>
          <a:sy n="91" d="100"/>
        </p:scale>
        <p:origin x="9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644E0C-06C0-4B1B-97A2-3ACF67765483}" type="datetimeFigureOut">
              <a:rPr lang="en-US" smtClean="0"/>
              <a:t>3/8/2024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F91A1-C160-47F1-9F4E-BD73DD8BFD7D}" type="slidenum">
              <a:rPr lang="en-US" smtClean="0"/>
              <a:t>‹#›</a:t>
            </a:fld>
            <a:endParaRPr lang="en-US"/>
          </a:p>
        </p:txBody>
      </p:sp>
    </p:spTree>
    <p:extLst>
      <p:ext uri="{BB962C8B-B14F-4D97-AF65-F5344CB8AC3E}">
        <p14:creationId xmlns:p14="http://schemas.microsoft.com/office/powerpoint/2010/main" val="1608057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gsics.atmos.umd.edu/bin/view/Development/MeetingsAndConferences"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arth.esa.int/living-planet-symposium-2022-presentations/27.05.Friday/RhineLobby/1040-1220/02_Heidinger.pdf" TargetMode="External"/><Relationship Id="rId5" Type="http://schemas.openxmlformats.org/officeDocument/2006/relationships/hyperlink" Target="https://www.star.nesdis.noaa.gov/smcd/GCC/newsletters.php" TargetMode="External"/><Relationship Id="rId4" Type="http://schemas.openxmlformats.org/officeDocument/2006/relationships/hyperlink" Target="https://www.star.nesdis.noaa.gov/smcd/GCC/ProductCatalog.php"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pPr marL="0" marR="0" lvl="0" indent="0" algn="r" defTabSz="919163" rtl="0" eaLnBrk="0" fontAlgn="base" latinLnBrk="0" hangingPunct="0">
              <a:lnSpc>
                <a:spcPct val="100000"/>
              </a:lnSpc>
              <a:spcBef>
                <a:spcPct val="0"/>
              </a:spcBef>
              <a:spcAft>
                <a:spcPct val="0"/>
              </a:spcAft>
              <a:buClrTx/>
              <a:buSzTx/>
              <a:buFontTx/>
              <a:buNone/>
              <a:tabLst/>
              <a:defRPr/>
            </a:pPr>
            <a:fld id="{A42F737B-C8E3-45D0-A216-4600EBA8B23D}" type="datetime1">
              <a:rPr kumimoji="0" lang="en-GB"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9163" rtl="0" eaLnBrk="0" fontAlgn="base" latinLnBrk="0" hangingPunct="0">
                <a:lnSpc>
                  <a:spcPct val="100000"/>
                </a:lnSpc>
                <a:spcBef>
                  <a:spcPct val="0"/>
                </a:spcBef>
                <a:spcAft>
                  <a:spcPct val="0"/>
                </a:spcAft>
                <a:buClrTx/>
                <a:buSzTx/>
                <a:buFontTx/>
                <a:buNone/>
                <a:tabLst/>
                <a:defRPr/>
              </a:pPr>
              <a:t>08/03/2024</a:t>
            </a:fld>
            <a:endParaRPr kumimoji="0" lang="en-GB"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7"/>
          <p:cNvSpPr>
            <a:spLocks noGrp="1" noChangeArrowheads="1"/>
          </p:cNvSpPr>
          <p:nvPr>
            <p:ph type="sldNum"/>
          </p:nvPr>
        </p:nvSpPr>
        <p:spPr>
          <a:ln/>
        </p:spPr>
        <p:txBody>
          <a:bodyPr/>
          <a:lstStyle/>
          <a:p>
            <a:pPr marL="0" marR="0" lvl="0" indent="0" algn="r" defTabSz="919163" rtl="0" eaLnBrk="0" fontAlgn="base" latinLnBrk="0" hangingPunct="0">
              <a:lnSpc>
                <a:spcPct val="100000"/>
              </a:lnSpc>
              <a:spcBef>
                <a:spcPct val="0"/>
              </a:spcBef>
              <a:spcAft>
                <a:spcPct val="0"/>
              </a:spcAft>
              <a:buClrTx/>
              <a:buSzTx/>
              <a:buFontTx/>
              <a:buNone/>
              <a:tabLst/>
              <a:defRPr/>
            </a:pPr>
            <a:fld id="{46B30926-4EBD-4B2B-9178-155116E1B94F}" type="slidenum">
              <a:rPr kumimoji="0" lang="de-DE"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9163" rtl="0" eaLnBrk="0" fontAlgn="base" latinLnBrk="0" hangingPunct="0">
                <a:lnSpc>
                  <a:spcPct val="100000"/>
                </a:lnSpc>
                <a:spcBef>
                  <a:spcPct val="0"/>
                </a:spcBef>
                <a:spcAft>
                  <a:spcPct val="0"/>
                </a:spcAft>
                <a:buClrTx/>
                <a:buSzTx/>
                <a:buFontTx/>
                <a:buNone/>
                <a:tabLst/>
                <a:defRPr/>
              </a:pPr>
              <a:t>3</a:t>
            </a:fld>
            <a:endParaRPr kumimoji="0" lang="de-DE"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3793" name="Text Box 1"/>
          <p:cNvSpPr txBox="1">
            <a:spLocks noChangeArrowheads="1"/>
          </p:cNvSpPr>
          <p:nvPr/>
        </p:nvSpPr>
        <p:spPr bwMode="auto">
          <a:xfrm>
            <a:off x="3778939" y="9431339"/>
            <a:ext cx="2888563" cy="496887"/>
          </a:xfrm>
          <a:prstGeom prst="rect">
            <a:avLst/>
          </a:prstGeom>
          <a:noFill/>
          <a:ln w="9525" cap="flat">
            <a:noFill/>
            <a:round/>
            <a:headEnd/>
            <a:tailEnd/>
          </a:ln>
          <a:effectLst/>
        </p:spPr>
        <p:txBody>
          <a:bodyPr lIns="91800" tIns="46080" rIns="91800" bIns="46080" anchor="b"/>
          <a:lstStyle/>
          <a:p>
            <a:pPr marL="0" marR="0" lvl="0" indent="0" algn="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66DCA8D-F001-475E-BE7B-9E85E212CC49}" type="slidenum">
              <a:rPr kumimoji="0" lang="de-DE" sz="1200" b="1" i="0" u="none" strike="noStrike" kern="1200" cap="none" spc="0" normalizeH="0" baseline="0" noProof="0">
                <a:ln>
                  <a:noFill/>
                </a:ln>
                <a:solidFill>
                  <a:srgbClr val="000000"/>
                </a:solidFill>
                <a:effectLst/>
                <a:uLnTx/>
                <a:uFillTx/>
                <a:latin typeface="Times New Roman" pitchFamily="1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a:t>
            </a:fld>
            <a:endParaRPr kumimoji="0" lang="de-DE" sz="1200" b="1" i="0" u="none" strike="noStrike" kern="1200" cap="none" spc="0" normalizeH="0" baseline="0" noProof="0">
              <a:ln>
                <a:noFill/>
              </a:ln>
              <a:solidFill>
                <a:srgbClr val="000000"/>
              </a:solidFill>
              <a:effectLst/>
              <a:uLnTx/>
              <a:uFillTx/>
              <a:latin typeface="Times New Roman" pitchFamily="16" charset="0"/>
              <a:ea typeface="+mn-ea"/>
              <a:cs typeface="+mn-cs"/>
            </a:endParaRPr>
          </a:p>
        </p:txBody>
      </p:sp>
      <p:sp>
        <p:nvSpPr>
          <p:cNvPr id="33794" name="Rectangle 2"/>
          <p:cNvSpPr txBox="1">
            <a:spLocks noGrp="1" noRot="1" noChangeAspect="1" noChangeArrowheads="1"/>
          </p:cNvSpPr>
          <p:nvPr>
            <p:ph type="sldImg"/>
          </p:nvPr>
        </p:nvSpPr>
        <p:spPr bwMode="auto">
          <a:xfrm>
            <a:off x="26988" y="744538"/>
            <a:ext cx="6615112" cy="3722687"/>
          </a:xfrm>
          <a:prstGeom prst="rect">
            <a:avLst/>
          </a:prstGeom>
          <a:solidFill>
            <a:srgbClr val="FFFFFF"/>
          </a:solidFill>
          <a:ln>
            <a:solidFill>
              <a:srgbClr val="000000"/>
            </a:solidFill>
            <a:miter lim="800000"/>
            <a:headEnd/>
            <a:tailEnd/>
          </a:ln>
        </p:spPr>
      </p:sp>
      <p:sp>
        <p:nvSpPr>
          <p:cNvPr id="33795" name="Text Box 3"/>
          <p:cNvSpPr txBox="1">
            <a:spLocks noChangeArrowheads="1"/>
          </p:cNvSpPr>
          <p:nvPr/>
        </p:nvSpPr>
        <p:spPr bwMode="auto">
          <a:xfrm>
            <a:off x="666591" y="4714876"/>
            <a:ext cx="5334319" cy="4468813"/>
          </a:xfrm>
          <a:prstGeom prst="rect">
            <a:avLst/>
          </a:prstGeom>
          <a:noFill/>
          <a:ln w="9525" cap="flat">
            <a:noFill/>
            <a:round/>
            <a:headEnd/>
            <a:tailEnd/>
          </a:ln>
          <a:effectLst/>
        </p:spPr>
        <p:txBody>
          <a:bodyPr lIns="91800" tIns="46080" rIns="91800" bIns="46080"/>
          <a:lstStyle/>
          <a:p>
            <a:pPr marL="0" marR="0" lvl="0" indent="0" algn="l" defTabSz="914400" rtl="0" eaLnBrk="1" fontAlgn="base" latinLnBrk="0" hangingPunct="1">
              <a:lnSpc>
                <a:spcPct val="100000"/>
              </a:lnSpc>
              <a:spcBef>
                <a:spcPts val="4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1200" b="1" i="0" u="none" strike="noStrike" kern="1200" cap="none" spc="0" normalizeH="0" baseline="0" noProof="0">
              <a:ln>
                <a:noFill/>
              </a:ln>
              <a:solidFill>
                <a:srgbClr val="000000"/>
              </a:solidFill>
              <a:effectLst/>
              <a:uLnTx/>
              <a:uFillTx/>
              <a:latin typeface="Times New Roman" pitchFamily="16" charset="0"/>
              <a:ea typeface="+mn-ea"/>
              <a:cs typeface="+mn-cs"/>
            </a:endParaRPr>
          </a:p>
          <a:p>
            <a:pPr marL="0" marR="0" lvl="0" indent="0" algn="l" defTabSz="914400" rtl="0" eaLnBrk="1" fontAlgn="base" latinLnBrk="0" hangingPunct="1">
              <a:lnSpc>
                <a:spcPct val="100000"/>
              </a:lnSpc>
              <a:spcBef>
                <a:spcPts val="4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1" i="0" u="none" strike="noStrike" kern="1200" cap="none" spc="0" normalizeH="0" baseline="0" noProof="0">
                <a:ln>
                  <a:noFill/>
                </a:ln>
                <a:solidFill>
                  <a:srgbClr val="000000"/>
                </a:solidFill>
                <a:effectLst/>
                <a:uLnTx/>
                <a:uFillTx/>
                <a:latin typeface="Times New Roman" pitchFamily="16" charset="0"/>
                <a:ea typeface="+mn-ea"/>
                <a:cs typeface="+mn-cs"/>
              </a:rPr>
              <a:t>Well, what is GSICS?</a:t>
            </a:r>
          </a:p>
          <a:p>
            <a:pPr marL="0" marR="0" lvl="0" indent="0" algn="l" defTabSz="914400" rtl="0" eaLnBrk="1" fontAlgn="base" latinLnBrk="0" hangingPunct="1">
              <a:lnSpc>
                <a:spcPct val="100000"/>
              </a:lnSpc>
              <a:spcBef>
                <a:spcPts val="4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1" i="0" u="none" strike="noStrike" kern="1200" cap="none" spc="0" normalizeH="0" baseline="0" noProof="0">
                <a:ln>
                  <a:noFill/>
                </a:ln>
                <a:solidFill>
                  <a:srgbClr val="000000"/>
                </a:solidFill>
                <a:effectLst/>
                <a:uLnTx/>
                <a:uFillTx/>
                <a:latin typeface="Times New Roman" pitchFamily="16" charset="0"/>
                <a:ea typeface="+mn-ea"/>
                <a:cs typeface="+mn-cs"/>
              </a:rPr>
              <a:t>The Global Space-based Inter-Calibration System (GSICS) is an initiative of CGMS and WMO, which aims to ensure consistent calibration and inter-calibration of operational meteorological satellite instruments. </a:t>
            </a:r>
          </a:p>
          <a:p>
            <a:pPr marL="0" marR="0" lvl="0" indent="0" algn="l" defTabSz="914400" rtl="0" eaLnBrk="1" fontAlgn="base" latinLnBrk="0" hangingPunct="1">
              <a:lnSpc>
                <a:spcPct val="100000"/>
              </a:lnSpc>
              <a:spcBef>
                <a:spcPts val="4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1" i="0" u="none" strike="noStrike" kern="1200" cap="none" spc="0" normalizeH="0" baseline="0" noProof="0">
                <a:ln>
                  <a:noFill/>
                </a:ln>
                <a:solidFill>
                  <a:srgbClr val="000000"/>
                </a:solidFill>
                <a:effectLst/>
                <a:uLnTx/>
                <a:uFillTx/>
                <a:latin typeface="Times New Roman" pitchFamily="16" charset="0"/>
                <a:ea typeface="+mn-ea"/>
                <a:cs typeface="+mn-cs"/>
              </a:rPr>
              <a:t>One of the basic strategies of GSICS is to develop an integrated on-orbit cal/val system - initially by LEO-GEO Inter-satellite/inter-sensor calibration.</a:t>
            </a:r>
          </a:p>
          <a:p>
            <a:pPr marL="0" marR="0" lvl="0" indent="0" algn="l" defTabSz="914400" rtl="0" eaLnBrk="1" fontAlgn="base" latinLnBrk="0" hangingPunct="1">
              <a:lnSpc>
                <a:spcPct val="100000"/>
              </a:lnSpc>
              <a:spcBef>
                <a:spcPts val="4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1" i="0" u="none" strike="noStrike" kern="1200" cap="none" spc="0" normalizeH="0" baseline="0" noProof="0">
                <a:ln>
                  <a:noFill/>
                </a:ln>
                <a:solidFill>
                  <a:srgbClr val="000000"/>
                </a:solidFill>
                <a:effectLst/>
                <a:uLnTx/>
                <a:uFillTx/>
                <a:latin typeface="Times New Roman" pitchFamily="16" charset="0"/>
                <a:ea typeface="+mn-ea"/>
                <a:cs typeface="+mn-cs"/>
              </a:rPr>
              <a:t>This will then allow us to provide corrections to improve the consistency between instruments, produce less biased level 1, and therefore, level 2 data, and ultimately, retrospectively re-calibrate archive data, which is of great interest in the climate monitoring community</a:t>
            </a:r>
          </a:p>
          <a:p>
            <a:pPr marL="0" marR="0" lvl="0" indent="0" algn="l" defTabSz="914400" rtl="0" eaLnBrk="1" fontAlgn="base" latinLnBrk="0" hangingPunct="1">
              <a:lnSpc>
                <a:spcPct val="100000"/>
              </a:lnSpc>
              <a:spcBef>
                <a:spcPts val="4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1200" b="1" i="0" u="none" strike="noStrike" kern="1200" cap="none" spc="0" normalizeH="0" baseline="0" noProof="0">
              <a:ln>
                <a:noFill/>
              </a:ln>
              <a:solidFill>
                <a:srgbClr val="000000"/>
              </a:solidFill>
              <a:effectLst/>
              <a:uLnTx/>
              <a:uFillTx/>
              <a:latin typeface="Times New Roman" pitchFamily="16" charset="0"/>
              <a:ea typeface="+mn-ea"/>
              <a:cs typeface="+mn-cs"/>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8537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08 March 2024</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4</a:t>
            </a:fld>
            <a:endParaRPr lang="de-DE"/>
          </a:p>
        </p:txBody>
      </p:sp>
    </p:spTree>
    <p:extLst>
      <p:ext uri="{BB962C8B-B14F-4D97-AF65-F5344CB8AC3E}">
        <p14:creationId xmlns:p14="http://schemas.microsoft.com/office/powerpoint/2010/main" val="265224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Comic Sans MS" panose="030F0702030302020204" pitchFamily="66" charset="0"/>
              </a:rPr>
              <a:t>Integrated Satellite Instrument Calibration/Validation System </a:t>
            </a:r>
            <a:r>
              <a:rPr lang="en-US" altLang="en-US" sz="1050" dirty="0">
                <a:latin typeface="Comic Sans MS" panose="030F0702030302020204" pitchFamily="66" charset="0"/>
              </a:rPr>
              <a:t>Preliminary Design Review </a:t>
            </a:r>
          </a:p>
          <a:p>
            <a:r>
              <a:rPr lang="en-US" altLang="en-US" sz="1100" dirty="0" err="1">
                <a:latin typeface="Comic Sans MS" panose="030F0702030302020204" pitchFamily="66" charset="0"/>
              </a:rPr>
              <a:t>Changyong</a:t>
            </a:r>
            <a:r>
              <a:rPr lang="en-US" altLang="en-US" sz="1100" dirty="0">
                <a:latin typeface="Comic Sans MS" panose="030F0702030302020204" pitchFamily="66" charset="0"/>
              </a:rPr>
              <a:t> Cao &amp; Fuzhong Weng</a:t>
            </a:r>
          </a:p>
          <a:p>
            <a:r>
              <a:rPr lang="en-US" altLang="en-US" sz="1050" dirty="0">
                <a:latin typeface="Comic Sans MS" panose="030F0702030302020204" pitchFamily="66" charset="0"/>
              </a:rPr>
              <a:t>NOAA/NESDIS/STAR </a:t>
            </a:r>
            <a:r>
              <a:rPr lang="en-US" altLang="en-US" sz="1050" dirty="0" err="1">
                <a:latin typeface="Comic Sans MS" panose="030F0702030302020204" pitchFamily="66" charset="0"/>
              </a:rPr>
              <a:t>STAR</a:t>
            </a:r>
            <a:r>
              <a:rPr lang="en-US" altLang="en-US" sz="1050" dirty="0">
                <a:latin typeface="Comic Sans MS" panose="030F0702030302020204" pitchFamily="66" charset="0"/>
              </a:rPr>
              <a:t> Calibration Team</a:t>
            </a:r>
          </a:p>
          <a:p>
            <a:r>
              <a:rPr lang="en-US" altLang="en-US" sz="1050" dirty="0">
                <a:latin typeface="Comic Sans MS" panose="030F0702030302020204" pitchFamily="66" charset="0"/>
              </a:rPr>
              <a:t>September 20, 2006</a:t>
            </a:r>
          </a:p>
          <a:p>
            <a:r>
              <a:rPr lang="en-US" altLang="en-US" sz="1050" dirty="0">
                <a:latin typeface="Comic Sans MS" panose="030F0702030302020204" pitchFamily="66" charset="0"/>
              </a:rPr>
              <a:t>https://www.slideserve.com/huyen/changyong-cao-fuzhong-weng-noaa-nesdis-star-star-calibration-team-september-20-2006</a:t>
            </a:r>
          </a:p>
        </p:txBody>
      </p:sp>
      <p:sp>
        <p:nvSpPr>
          <p:cNvPr id="4" name="Slide Number Placeholder 3"/>
          <p:cNvSpPr>
            <a:spLocks noGrp="1"/>
          </p:cNvSpPr>
          <p:nvPr>
            <p:ph type="sldNum" sz="quarter" idx="5"/>
          </p:nvPr>
        </p:nvSpPr>
        <p:spPr/>
        <p:txBody>
          <a:bodyPr/>
          <a:lstStyle/>
          <a:p>
            <a:fld id="{661F91A1-C160-47F1-9F4E-BD73DD8BFD7D}" type="slidenum">
              <a:rPr lang="en-US" smtClean="0"/>
              <a:t>7</a:t>
            </a:fld>
            <a:endParaRPr lang="en-US"/>
          </a:p>
        </p:txBody>
      </p:sp>
    </p:spTree>
    <p:extLst>
      <p:ext uri="{BB962C8B-B14F-4D97-AF65-F5344CB8AC3E}">
        <p14:creationId xmlns:p14="http://schemas.microsoft.com/office/powerpoint/2010/main" val="545281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itchFamily="18" charset="0"/>
                <a:ea typeface="SimSun" pitchFamily="2" charset="-122"/>
                <a:cs typeface="Times New Roman" pitchFamily="18" charset="0"/>
              </a:rPr>
              <a:t>The GEMS instrument with its coverage extending across the Equator will offer the best match ups with EPIC and LEO instruments. The TEMPO and UVN match up geometries will require allowances for differences in scattering or viewing path angles depending on the season cycle of solar angles, although TEMPO at 19ºN is only 3º off nadir. </a:t>
            </a:r>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8</a:t>
            </a:fld>
            <a:endParaRPr lang="en-US"/>
          </a:p>
        </p:txBody>
      </p:sp>
    </p:spTree>
    <p:extLst>
      <p:ext uri="{BB962C8B-B14F-4D97-AF65-F5344CB8AC3E}">
        <p14:creationId xmlns:p14="http://schemas.microsoft.com/office/powerpoint/2010/main" val="1361135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Ding Liang et al. FEASIBILITY ANALYSIS OF OMPS NM SDR DATA LONG-TERM STABILITY ASSESSMENT USING DEEP CONVECTIVE CLOUD TARGETS (Submitted)</a:t>
            </a:r>
          </a:p>
          <a:p>
            <a:r>
              <a:rPr lang="en-US" sz="1200" b="1" kern="1200" cap="all" dirty="0">
                <a:solidFill>
                  <a:schemeClr val="tx1"/>
                </a:solidFill>
                <a:effectLst/>
                <a:latin typeface="+mn-lt"/>
                <a:ea typeface="+mn-ea"/>
                <a:cs typeface="+mn-cs"/>
              </a:rPr>
              <a:t>Feasibility </a:t>
            </a:r>
            <a:r>
              <a:rPr lang="en-US" sz="1200" b="1" kern="1200" cap="all" dirty="0" err="1">
                <a:solidFill>
                  <a:schemeClr val="tx1"/>
                </a:solidFill>
                <a:effectLst/>
                <a:latin typeface="+mn-lt"/>
                <a:ea typeface="+mn-ea"/>
                <a:cs typeface="+mn-cs"/>
              </a:rPr>
              <a:t>aNALYSIS</a:t>
            </a:r>
            <a:r>
              <a:rPr lang="en-US" sz="1200" b="1" kern="1200" cap="all" dirty="0">
                <a:solidFill>
                  <a:schemeClr val="tx1"/>
                </a:solidFill>
                <a:effectLst/>
                <a:latin typeface="+mn-lt"/>
                <a:ea typeface="+mn-ea"/>
                <a:cs typeface="+mn-cs"/>
              </a:rPr>
              <a:t> of OMPS NM SDR Data Long-Term Stability </a:t>
            </a:r>
            <a:r>
              <a:rPr lang="en-US" sz="1200" b="1" kern="1200" cap="all" dirty="0" err="1">
                <a:solidFill>
                  <a:schemeClr val="tx1"/>
                </a:solidFill>
                <a:effectLst/>
                <a:latin typeface="+mn-lt"/>
                <a:ea typeface="+mn-ea"/>
                <a:cs typeface="+mn-cs"/>
              </a:rPr>
              <a:t>aSSESSMENT</a:t>
            </a:r>
            <a:r>
              <a:rPr lang="en-US" sz="1200" b="1" kern="1200" cap="all" dirty="0">
                <a:solidFill>
                  <a:schemeClr val="tx1"/>
                </a:solidFill>
                <a:effectLst/>
                <a:latin typeface="+mn-lt"/>
                <a:ea typeface="+mn-ea"/>
                <a:cs typeface="+mn-cs"/>
              </a:rPr>
              <a:t> using Deep Convective Cloud targets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Ding Liang1 , </a:t>
            </a:r>
            <a:r>
              <a:rPr lang="en-US" sz="1200" i="1" kern="1200" dirty="0" err="1">
                <a:solidFill>
                  <a:schemeClr val="tx1"/>
                </a:solidFill>
                <a:effectLst/>
                <a:latin typeface="+mn-lt"/>
                <a:ea typeface="+mn-ea"/>
                <a:cs typeface="+mn-cs"/>
              </a:rPr>
              <a:t>Banghua</a:t>
            </a:r>
            <a:r>
              <a:rPr lang="en-US" sz="1200" i="1" kern="1200" dirty="0">
                <a:solidFill>
                  <a:schemeClr val="tx1"/>
                </a:solidFill>
                <a:effectLst/>
                <a:latin typeface="+mn-lt"/>
                <a:ea typeface="+mn-ea"/>
                <a:cs typeface="+mn-cs"/>
              </a:rPr>
              <a:t> Yan2 , Lawrence Flynn2 , </a:t>
            </a:r>
            <a:r>
              <a:rPr lang="en-US" sz="1200" i="1" kern="1200" dirty="0" err="1">
                <a:solidFill>
                  <a:schemeClr val="tx1"/>
                </a:solidFill>
                <a:effectLst/>
                <a:latin typeface="+mn-lt"/>
                <a:ea typeface="+mn-ea"/>
                <a:cs typeface="+mn-cs"/>
              </a:rPr>
              <a:t>Ninghai</a:t>
            </a:r>
            <a:r>
              <a:rPr lang="en-US" sz="1200" i="1" kern="1200" dirty="0">
                <a:solidFill>
                  <a:schemeClr val="tx1"/>
                </a:solidFill>
                <a:effectLst/>
                <a:latin typeface="+mn-lt"/>
                <a:ea typeface="+mn-ea"/>
                <a:cs typeface="+mn-cs"/>
              </a:rPr>
              <a:t> Sun1, </a:t>
            </a:r>
            <a:r>
              <a:rPr lang="en-US" sz="1200" i="1" kern="1200" dirty="0" err="1">
                <a:solidFill>
                  <a:schemeClr val="tx1"/>
                </a:solidFill>
                <a:effectLst/>
                <a:latin typeface="+mn-lt"/>
                <a:ea typeface="+mn-ea"/>
                <a:cs typeface="+mn-cs"/>
              </a:rPr>
              <a:t>Jingfeng</a:t>
            </a:r>
            <a:r>
              <a:rPr lang="en-US" sz="1200" i="1" kern="1200" dirty="0">
                <a:solidFill>
                  <a:schemeClr val="tx1"/>
                </a:solidFill>
                <a:effectLst/>
                <a:latin typeface="+mn-lt"/>
                <a:ea typeface="+mn-ea"/>
                <a:cs typeface="+mn-cs"/>
              </a:rPr>
              <a:t> Huang3,and Xin Jin3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1F91A1-C160-47F1-9F4E-BD73DD8BFD7D}" type="slidenum">
              <a:rPr lang="en-US" smtClean="0"/>
              <a:t>10</a:t>
            </a:fld>
            <a:endParaRPr lang="en-US"/>
          </a:p>
        </p:txBody>
      </p:sp>
    </p:spTree>
    <p:extLst>
      <p:ext uri="{BB962C8B-B14F-4D97-AF65-F5344CB8AC3E}">
        <p14:creationId xmlns:p14="http://schemas.microsoft.com/office/powerpoint/2010/main" val="179310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Z. Zhang, et al., An Approach to Track Instrument Calibration and Produce Consistent Products with the Version-8 Total Column Ozone Algorithm (V8TOZ)</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1F91A1-C160-47F1-9F4E-BD73DD8BFD7D}" type="slidenum">
              <a:rPr lang="en-US" smtClean="0"/>
              <a:t>11</a:t>
            </a:fld>
            <a:endParaRPr lang="en-US"/>
          </a:p>
        </p:txBody>
      </p:sp>
    </p:spTree>
    <p:extLst>
      <p:ext uri="{BB962C8B-B14F-4D97-AF65-F5344CB8AC3E}">
        <p14:creationId xmlns:p14="http://schemas.microsoft.com/office/powerpoint/2010/main" val="3446894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sz="1200" dirty="0">
                <a:latin typeface="Times New Roman" panose="02020603050405020304" pitchFamily="18" charset="0"/>
                <a:cs typeface="Times New Roman" panose="02020603050405020304" pitchFamily="18" charset="0"/>
              </a:rPr>
              <a:t>GSICS Meetings </a:t>
            </a:r>
            <a:r>
              <a:rPr lang="en-US" sz="1200" dirty="0">
                <a:latin typeface="Times New Roman" panose="02020603050405020304" pitchFamily="18" charset="0"/>
                <a:cs typeface="Times New Roman" panose="02020603050405020304" pitchFamily="18" charset="0"/>
                <a:hlinkClick r:id="rId3"/>
              </a:rPr>
              <a:t>http://gsics.atmos.umd.edu/bin/view/Development/MeetingsAndConferences</a:t>
            </a:r>
            <a:r>
              <a:rPr lang="en-US" sz="1200" dirty="0">
                <a:latin typeface="Times New Roman" panose="02020603050405020304" pitchFamily="18" charset="0"/>
                <a:cs typeface="Times New Roman" panose="02020603050405020304" pitchFamily="18" charset="0"/>
              </a:rPr>
              <a:t> </a:t>
            </a:r>
          </a:p>
          <a:p>
            <a:pPr>
              <a:lnSpc>
                <a:spcPct val="100000"/>
              </a:lnSpc>
              <a:spcBef>
                <a:spcPts val="0"/>
              </a:spcBef>
            </a:pPr>
            <a:r>
              <a:rPr lang="en-US" sz="1200" dirty="0">
                <a:latin typeface="Times New Roman" panose="02020603050405020304" pitchFamily="18" charset="0"/>
                <a:cs typeface="Times New Roman" panose="02020603050405020304" pitchFamily="18" charset="0"/>
              </a:rPr>
              <a:t>GSICS Product Catalog </a:t>
            </a:r>
            <a:r>
              <a:rPr lang="en-US" sz="1200" dirty="0">
                <a:latin typeface="Times New Roman" panose="02020603050405020304" pitchFamily="18" charset="0"/>
                <a:cs typeface="Times New Roman" panose="02020603050405020304" pitchFamily="18" charset="0"/>
                <a:hlinkClick r:id="rId4"/>
              </a:rPr>
              <a:t>https://www.star.nesdis.noaa.gov/smcd/GCC/ProductCatalog.php</a:t>
            </a:r>
            <a:r>
              <a:rPr lang="en-US" sz="1200" dirty="0">
                <a:latin typeface="Times New Roman" panose="02020603050405020304" pitchFamily="18" charset="0"/>
                <a:cs typeface="Times New Roman" panose="02020603050405020304" pitchFamily="18" charset="0"/>
              </a:rPr>
              <a:t> </a:t>
            </a:r>
          </a:p>
          <a:p>
            <a:pPr>
              <a:lnSpc>
                <a:spcPct val="100000"/>
              </a:lnSpc>
              <a:spcBef>
                <a:spcPts val="0"/>
              </a:spcBef>
            </a:pPr>
            <a:r>
              <a:rPr lang="en-US" sz="1200" dirty="0">
                <a:latin typeface="Times New Roman" panose="02020603050405020304" pitchFamily="18" charset="0"/>
                <a:cs typeface="Times New Roman" panose="02020603050405020304" pitchFamily="18" charset="0"/>
              </a:rPr>
              <a:t>GSICS Quarterly Newsletter</a:t>
            </a:r>
            <a:r>
              <a:rPr lang="en-US" sz="1200" dirty="0">
                <a:latin typeface="Times New Roman" panose="02020603050405020304" pitchFamily="18" charset="0"/>
                <a:cs typeface="Times New Roman" panose="02020603050405020304" pitchFamily="18" charset="0"/>
                <a:hlinkClick r:id="rId5"/>
              </a:rPr>
              <a:t> www.star.nesdis.noaa.gov/smcd/GCC/newsletters.php</a:t>
            </a:r>
            <a:r>
              <a:rPr lang="en-US" sz="1200" dirty="0">
                <a:latin typeface="Times New Roman" panose="02020603050405020304" pitchFamily="18" charset="0"/>
                <a:cs typeface="Times New Roman" panose="02020603050405020304" pitchFamily="18" charset="0"/>
              </a:rPr>
              <a:t> </a:t>
            </a:r>
          </a:p>
          <a:p>
            <a:pPr>
              <a:lnSpc>
                <a:spcPct val="100000"/>
              </a:lnSpc>
              <a:spcBef>
                <a:spcPts val="0"/>
              </a:spcBef>
            </a:pPr>
            <a:r>
              <a:rPr lang="en-US" sz="1200" b="1" dirty="0">
                <a:latin typeface="Times New Roman" panose="02020603050405020304" pitchFamily="18" charset="0"/>
                <a:cs typeface="Times New Roman" panose="02020603050405020304" pitchFamily="18" charset="0"/>
              </a:rPr>
              <a:t>Status of the Next Generation of the International Satellite Cloud Climatology (ISCCP-NG), </a:t>
            </a:r>
            <a:r>
              <a:rPr lang="en-US" sz="1200" dirty="0">
                <a:latin typeface="Times New Roman" panose="02020603050405020304" pitchFamily="18" charset="0"/>
                <a:cs typeface="Times New Roman" panose="02020603050405020304" pitchFamily="18" charset="0"/>
              </a:rPr>
              <a:t>2022 , A. </a:t>
            </a:r>
            <a:r>
              <a:rPr lang="en-US" sz="1200" dirty="0" err="1">
                <a:latin typeface="Times New Roman" panose="02020603050405020304" pitchFamily="18" charset="0"/>
                <a:cs typeface="Times New Roman" panose="02020603050405020304" pitchFamily="18" charset="0"/>
              </a:rPr>
              <a:t>Heidinger</a:t>
            </a:r>
            <a:r>
              <a:rPr lang="en-U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hlinkClick r:id="rId6"/>
              </a:rPr>
              <a:t>https://earth.esa.int/living-planet-symposium-2022-presentations/27.05.Friday/RhineLobby/1040-1220/02_Heidinger.pdf</a:t>
            </a:r>
            <a:r>
              <a:rPr lang="en-US" sz="1200" dirty="0">
                <a:latin typeface="Times New Roman" panose="02020603050405020304" pitchFamily="18" charset="0"/>
                <a:cs typeface="Times New Roman" panose="02020603050405020304" pitchFamily="18" charset="0"/>
              </a:rPr>
              <a:t>  </a:t>
            </a:r>
          </a:p>
          <a:p>
            <a:endParaRPr lang="en-US" u="none" dirty="0"/>
          </a:p>
        </p:txBody>
      </p:sp>
      <p:sp>
        <p:nvSpPr>
          <p:cNvPr id="4" name="Slide Number Placeholder 3"/>
          <p:cNvSpPr>
            <a:spLocks noGrp="1"/>
          </p:cNvSpPr>
          <p:nvPr>
            <p:ph type="sldNum" sz="quarter" idx="5"/>
          </p:nvPr>
        </p:nvSpPr>
        <p:spPr/>
        <p:txBody>
          <a:bodyPr/>
          <a:lstStyle/>
          <a:p>
            <a:fld id="{661F91A1-C160-47F1-9F4E-BD73DD8BFD7D}" type="slidenum">
              <a:rPr lang="en-US" smtClean="0"/>
              <a:t>24</a:t>
            </a:fld>
            <a:endParaRPr lang="en-US"/>
          </a:p>
        </p:txBody>
      </p:sp>
    </p:spTree>
    <p:extLst>
      <p:ext uri="{BB962C8B-B14F-4D97-AF65-F5344CB8AC3E}">
        <p14:creationId xmlns:p14="http://schemas.microsoft.com/office/powerpoint/2010/main" val="2339975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 Niu, et al., An Enterprise approach for the Version 8 Total Column Ozone Algorithm (EV8TOz)</a:t>
            </a:r>
          </a:p>
        </p:txBody>
      </p:sp>
      <p:sp>
        <p:nvSpPr>
          <p:cNvPr id="4" name="Slide Number Placeholder 3"/>
          <p:cNvSpPr>
            <a:spLocks noGrp="1"/>
          </p:cNvSpPr>
          <p:nvPr>
            <p:ph type="sldNum" sz="quarter" idx="5"/>
          </p:nvPr>
        </p:nvSpPr>
        <p:spPr/>
        <p:txBody>
          <a:bodyPr/>
          <a:lstStyle/>
          <a:p>
            <a:fld id="{661F91A1-C160-47F1-9F4E-BD73DD8BFD7D}" type="slidenum">
              <a:rPr lang="en-US" smtClean="0"/>
              <a:t>32</a:t>
            </a:fld>
            <a:endParaRPr lang="en-US"/>
          </a:p>
        </p:txBody>
      </p:sp>
    </p:spTree>
    <p:extLst>
      <p:ext uri="{BB962C8B-B14F-4D97-AF65-F5344CB8AC3E}">
        <p14:creationId xmlns:p14="http://schemas.microsoft.com/office/powerpoint/2010/main" val="3128884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1D8C-AA26-4D99-9B3D-3930664B7C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FE22BF-9ED9-4FF2-B946-38E543CE72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8618A6-A6D0-4237-82B2-FB3786E59DDC}"/>
              </a:ext>
            </a:extLst>
          </p:cNvPr>
          <p:cNvSpPr>
            <a:spLocks noGrp="1"/>
          </p:cNvSpPr>
          <p:nvPr>
            <p:ph type="dt" sz="half" idx="10"/>
          </p:nvPr>
        </p:nvSpPr>
        <p:spPr/>
        <p:txBody>
          <a:bodyPr/>
          <a:lstStyle/>
          <a:p>
            <a:fld id="{4488BA8A-FC0D-48D2-87C5-90794E769083}" type="datetimeFigureOut">
              <a:rPr lang="en-US" smtClean="0"/>
              <a:t>3/8/2024</a:t>
            </a:fld>
            <a:endParaRPr lang="en-US"/>
          </a:p>
        </p:txBody>
      </p:sp>
      <p:sp>
        <p:nvSpPr>
          <p:cNvPr id="5" name="Footer Placeholder 4">
            <a:extLst>
              <a:ext uri="{FF2B5EF4-FFF2-40B4-BE49-F238E27FC236}">
                <a16:creationId xmlns:a16="http://schemas.microsoft.com/office/drawing/2014/main" id="{FC4A4450-8688-41E8-A281-544621B5F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20C98-1BED-494A-86DC-41598825DCB8}"/>
              </a:ext>
            </a:extLst>
          </p:cNvPr>
          <p:cNvSpPr>
            <a:spLocks noGrp="1"/>
          </p:cNvSpPr>
          <p:nvPr>
            <p:ph type="sldNum" sz="quarter" idx="12"/>
          </p:nvPr>
        </p:nvSpPr>
        <p:spPr/>
        <p:txBody>
          <a:bodyPr/>
          <a:lstStyle/>
          <a:p>
            <a:fld id="{D3FC5EB6-AA32-441B-86D9-8FD5506D948C}" type="slidenum">
              <a:rPr lang="en-US" smtClean="0"/>
              <a:t>‹#›</a:t>
            </a:fld>
            <a:endParaRPr lang="en-US"/>
          </a:p>
        </p:txBody>
      </p:sp>
    </p:spTree>
    <p:extLst>
      <p:ext uri="{BB962C8B-B14F-4D97-AF65-F5344CB8AC3E}">
        <p14:creationId xmlns:p14="http://schemas.microsoft.com/office/powerpoint/2010/main" val="319654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ECB41-6917-44CB-807C-D68832A647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49D85-C6A5-4F7B-849A-99B048C212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9717C-3465-48C9-A48C-7C23A297DD52}"/>
              </a:ext>
            </a:extLst>
          </p:cNvPr>
          <p:cNvSpPr>
            <a:spLocks noGrp="1"/>
          </p:cNvSpPr>
          <p:nvPr>
            <p:ph type="dt" sz="half" idx="10"/>
          </p:nvPr>
        </p:nvSpPr>
        <p:spPr/>
        <p:txBody>
          <a:bodyPr/>
          <a:lstStyle/>
          <a:p>
            <a:fld id="{4488BA8A-FC0D-48D2-87C5-90794E769083}" type="datetimeFigureOut">
              <a:rPr lang="en-US" smtClean="0"/>
              <a:t>3/8/2024</a:t>
            </a:fld>
            <a:endParaRPr lang="en-US"/>
          </a:p>
        </p:txBody>
      </p:sp>
      <p:sp>
        <p:nvSpPr>
          <p:cNvPr id="5" name="Footer Placeholder 4">
            <a:extLst>
              <a:ext uri="{FF2B5EF4-FFF2-40B4-BE49-F238E27FC236}">
                <a16:creationId xmlns:a16="http://schemas.microsoft.com/office/drawing/2014/main" id="{4E541AB1-B24A-44BF-B4A6-D3CB446F5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D4C75-4526-4F04-A4E7-303C1ADF0C4B}"/>
              </a:ext>
            </a:extLst>
          </p:cNvPr>
          <p:cNvSpPr>
            <a:spLocks noGrp="1"/>
          </p:cNvSpPr>
          <p:nvPr>
            <p:ph type="sldNum" sz="quarter" idx="12"/>
          </p:nvPr>
        </p:nvSpPr>
        <p:spPr/>
        <p:txBody>
          <a:bodyPr/>
          <a:lstStyle/>
          <a:p>
            <a:fld id="{D3FC5EB6-AA32-441B-86D9-8FD5506D948C}" type="slidenum">
              <a:rPr lang="en-US" smtClean="0"/>
              <a:t>‹#›</a:t>
            </a:fld>
            <a:endParaRPr lang="en-US"/>
          </a:p>
        </p:txBody>
      </p:sp>
    </p:spTree>
    <p:extLst>
      <p:ext uri="{BB962C8B-B14F-4D97-AF65-F5344CB8AC3E}">
        <p14:creationId xmlns:p14="http://schemas.microsoft.com/office/powerpoint/2010/main" val="4191511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105FB1-6DBC-46D8-B497-480867745C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DEFD42-BE3C-4261-A64D-CBC2523629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417D1C-77E9-4F5B-BB47-3EC1310AF0AC}"/>
              </a:ext>
            </a:extLst>
          </p:cNvPr>
          <p:cNvSpPr>
            <a:spLocks noGrp="1"/>
          </p:cNvSpPr>
          <p:nvPr>
            <p:ph type="dt" sz="half" idx="10"/>
          </p:nvPr>
        </p:nvSpPr>
        <p:spPr/>
        <p:txBody>
          <a:bodyPr/>
          <a:lstStyle/>
          <a:p>
            <a:fld id="{4488BA8A-FC0D-48D2-87C5-90794E769083}" type="datetimeFigureOut">
              <a:rPr lang="en-US" smtClean="0"/>
              <a:t>3/8/2024</a:t>
            </a:fld>
            <a:endParaRPr lang="en-US"/>
          </a:p>
        </p:txBody>
      </p:sp>
      <p:sp>
        <p:nvSpPr>
          <p:cNvPr id="5" name="Footer Placeholder 4">
            <a:extLst>
              <a:ext uri="{FF2B5EF4-FFF2-40B4-BE49-F238E27FC236}">
                <a16:creationId xmlns:a16="http://schemas.microsoft.com/office/drawing/2014/main" id="{64ED194D-F5C2-4C6B-B1F4-418EA7334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47E126-0916-4949-8683-B550624D47A9}"/>
              </a:ext>
            </a:extLst>
          </p:cNvPr>
          <p:cNvSpPr>
            <a:spLocks noGrp="1"/>
          </p:cNvSpPr>
          <p:nvPr>
            <p:ph type="sldNum" sz="quarter" idx="12"/>
          </p:nvPr>
        </p:nvSpPr>
        <p:spPr/>
        <p:txBody>
          <a:bodyPr/>
          <a:lstStyle/>
          <a:p>
            <a:fld id="{D3FC5EB6-AA32-441B-86D9-8FD5506D948C}" type="slidenum">
              <a:rPr lang="en-US" smtClean="0"/>
              <a:t>‹#›</a:t>
            </a:fld>
            <a:endParaRPr lang="en-US"/>
          </a:p>
        </p:txBody>
      </p:sp>
    </p:spTree>
    <p:extLst>
      <p:ext uri="{BB962C8B-B14F-4D97-AF65-F5344CB8AC3E}">
        <p14:creationId xmlns:p14="http://schemas.microsoft.com/office/powerpoint/2010/main" val="2689163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57BEF-8F80-41EF-875E-530ABB5E75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1519C3-4622-4A56-89E1-FF1AAAEBBE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AF1132-216A-4BC2-9FFC-A7268D79F18C}"/>
              </a:ext>
            </a:extLst>
          </p:cNvPr>
          <p:cNvSpPr>
            <a:spLocks noGrp="1"/>
          </p:cNvSpPr>
          <p:nvPr>
            <p:ph type="dt" sz="half" idx="10"/>
          </p:nvPr>
        </p:nvSpPr>
        <p:spPr/>
        <p:txBody>
          <a:bodyPr/>
          <a:lstStyle/>
          <a:p>
            <a:fld id="{4488BA8A-FC0D-48D2-87C5-90794E769083}" type="datetimeFigureOut">
              <a:rPr lang="en-US" smtClean="0"/>
              <a:t>3/8/2024</a:t>
            </a:fld>
            <a:endParaRPr lang="en-US"/>
          </a:p>
        </p:txBody>
      </p:sp>
      <p:sp>
        <p:nvSpPr>
          <p:cNvPr id="5" name="Footer Placeholder 4">
            <a:extLst>
              <a:ext uri="{FF2B5EF4-FFF2-40B4-BE49-F238E27FC236}">
                <a16:creationId xmlns:a16="http://schemas.microsoft.com/office/drawing/2014/main" id="{A8B4FB31-E377-4358-8C22-0E4934B11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7D66D-3F2F-4BEB-8FC3-3EF8ED6B5A15}"/>
              </a:ext>
            </a:extLst>
          </p:cNvPr>
          <p:cNvSpPr>
            <a:spLocks noGrp="1"/>
          </p:cNvSpPr>
          <p:nvPr>
            <p:ph type="sldNum" sz="quarter" idx="12"/>
          </p:nvPr>
        </p:nvSpPr>
        <p:spPr/>
        <p:txBody>
          <a:bodyPr/>
          <a:lstStyle/>
          <a:p>
            <a:fld id="{D3FC5EB6-AA32-441B-86D9-8FD5506D948C}" type="slidenum">
              <a:rPr lang="en-US" smtClean="0"/>
              <a:t>‹#›</a:t>
            </a:fld>
            <a:endParaRPr lang="en-US"/>
          </a:p>
        </p:txBody>
      </p:sp>
    </p:spTree>
    <p:extLst>
      <p:ext uri="{BB962C8B-B14F-4D97-AF65-F5344CB8AC3E}">
        <p14:creationId xmlns:p14="http://schemas.microsoft.com/office/powerpoint/2010/main" val="114396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23487-74DB-4313-A644-5E25C70C35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5DD969-1B7B-4142-9255-CE6C53FB70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8A27E0-7ACA-4CC4-BBC3-22F2E3E21389}"/>
              </a:ext>
            </a:extLst>
          </p:cNvPr>
          <p:cNvSpPr>
            <a:spLocks noGrp="1"/>
          </p:cNvSpPr>
          <p:nvPr>
            <p:ph type="dt" sz="half" idx="10"/>
          </p:nvPr>
        </p:nvSpPr>
        <p:spPr/>
        <p:txBody>
          <a:bodyPr/>
          <a:lstStyle/>
          <a:p>
            <a:fld id="{4488BA8A-FC0D-48D2-87C5-90794E769083}" type="datetimeFigureOut">
              <a:rPr lang="en-US" smtClean="0"/>
              <a:t>3/8/2024</a:t>
            </a:fld>
            <a:endParaRPr lang="en-US"/>
          </a:p>
        </p:txBody>
      </p:sp>
      <p:sp>
        <p:nvSpPr>
          <p:cNvPr id="5" name="Footer Placeholder 4">
            <a:extLst>
              <a:ext uri="{FF2B5EF4-FFF2-40B4-BE49-F238E27FC236}">
                <a16:creationId xmlns:a16="http://schemas.microsoft.com/office/drawing/2014/main" id="{92FE129E-A601-4EFE-88AC-176B918E7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AE2D9-EE6E-4F56-867D-BF1988F41BE3}"/>
              </a:ext>
            </a:extLst>
          </p:cNvPr>
          <p:cNvSpPr>
            <a:spLocks noGrp="1"/>
          </p:cNvSpPr>
          <p:nvPr>
            <p:ph type="sldNum" sz="quarter" idx="12"/>
          </p:nvPr>
        </p:nvSpPr>
        <p:spPr/>
        <p:txBody>
          <a:bodyPr/>
          <a:lstStyle/>
          <a:p>
            <a:fld id="{D3FC5EB6-AA32-441B-86D9-8FD5506D948C}" type="slidenum">
              <a:rPr lang="en-US" smtClean="0"/>
              <a:t>‹#›</a:t>
            </a:fld>
            <a:endParaRPr lang="en-US"/>
          </a:p>
        </p:txBody>
      </p:sp>
    </p:spTree>
    <p:extLst>
      <p:ext uri="{BB962C8B-B14F-4D97-AF65-F5344CB8AC3E}">
        <p14:creationId xmlns:p14="http://schemas.microsoft.com/office/powerpoint/2010/main" val="3256775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D2CA-437B-49FA-B9BE-0DB46B2BE2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AD6CFF-C718-4D5F-B743-55977EF2FA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2F3213-8A24-44C4-9FAC-11C102A031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7A6AE0-0E75-4712-850A-475377BB82C2}"/>
              </a:ext>
            </a:extLst>
          </p:cNvPr>
          <p:cNvSpPr>
            <a:spLocks noGrp="1"/>
          </p:cNvSpPr>
          <p:nvPr>
            <p:ph type="dt" sz="half" idx="10"/>
          </p:nvPr>
        </p:nvSpPr>
        <p:spPr/>
        <p:txBody>
          <a:bodyPr/>
          <a:lstStyle/>
          <a:p>
            <a:fld id="{4488BA8A-FC0D-48D2-87C5-90794E769083}" type="datetimeFigureOut">
              <a:rPr lang="en-US" smtClean="0"/>
              <a:t>3/8/2024</a:t>
            </a:fld>
            <a:endParaRPr lang="en-US"/>
          </a:p>
        </p:txBody>
      </p:sp>
      <p:sp>
        <p:nvSpPr>
          <p:cNvPr id="6" name="Footer Placeholder 5">
            <a:extLst>
              <a:ext uri="{FF2B5EF4-FFF2-40B4-BE49-F238E27FC236}">
                <a16:creationId xmlns:a16="http://schemas.microsoft.com/office/drawing/2014/main" id="{AC5D8E23-43F8-4570-9DB9-8C12918384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B00B04-550E-41BF-8E77-4192311809D3}"/>
              </a:ext>
            </a:extLst>
          </p:cNvPr>
          <p:cNvSpPr>
            <a:spLocks noGrp="1"/>
          </p:cNvSpPr>
          <p:nvPr>
            <p:ph type="sldNum" sz="quarter" idx="12"/>
          </p:nvPr>
        </p:nvSpPr>
        <p:spPr/>
        <p:txBody>
          <a:bodyPr/>
          <a:lstStyle/>
          <a:p>
            <a:fld id="{D3FC5EB6-AA32-441B-86D9-8FD5506D948C}" type="slidenum">
              <a:rPr lang="en-US" smtClean="0"/>
              <a:t>‹#›</a:t>
            </a:fld>
            <a:endParaRPr lang="en-US"/>
          </a:p>
        </p:txBody>
      </p:sp>
    </p:spTree>
    <p:extLst>
      <p:ext uri="{BB962C8B-B14F-4D97-AF65-F5344CB8AC3E}">
        <p14:creationId xmlns:p14="http://schemas.microsoft.com/office/powerpoint/2010/main" val="3492170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3D7AB-7E44-4528-9D4C-37FD023B52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F33822-F62C-41E2-A52C-AF8AC5679A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B72525-A65A-43C6-A1D9-04D84CBBFF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DFEA03-D4E2-491E-B561-2933A72C3F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BC40A5-B458-4889-B67A-4821E30BC4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C19D68-3AE4-4929-9955-44530847CA74}"/>
              </a:ext>
            </a:extLst>
          </p:cNvPr>
          <p:cNvSpPr>
            <a:spLocks noGrp="1"/>
          </p:cNvSpPr>
          <p:nvPr>
            <p:ph type="dt" sz="half" idx="10"/>
          </p:nvPr>
        </p:nvSpPr>
        <p:spPr/>
        <p:txBody>
          <a:bodyPr/>
          <a:lstStyle/>
          <a:p>
            <a:fld id="{4488BA8A-FC0D-48D2-87C5-90794E769083}" type="datetimeFigureOut">
              <a:rPr lang="en-US" smtClean="0"/>
              <a:t>3/8/2024</a:t>
            </a:fld>
            <a:endParaRPr lang="en-US"/>
          </a:p>
        </p:txBody>
      </p:sp>
      <p:sp>
        <p:nvSpPr>
          <p:cNvPr id="8" name="Footer Placeholder 7">
            <a:extLst>
              <a:ext uri="{FF2B5EF4-FFF2-40B4-BE49-F238E27FC236}">
                <a16:creationId xmlns:a16="http://schemas.microsoft.com/office/drawing/2014/main" id="{1ED19A60-F8B6-4C5D-BE26-D6E85F9DAB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7C26F9-F789-421E-9253-F8D7B29AF077}"/>
              </a:ext>
            </a:extLst>
          </p:cNvPr>
          <p:cNvSpPr>
            <a:spLocks noGrp="1"/>
          </p:cNvSpPr>
          <p:nvPr>
            <p:ph type="sldNum" sz="quarter" idx="12"/>
          </p:nvPr>
        </p:nvSpPr>
        <p:spPr/>
        <p:txBody>
          <a:bodyPr/>
          <a:lstStyle/>
          <a:p>
            <a:fld id="{D3FC5EB6-AA32-441B-86D9-8FD5506D948C}" type="slidenum">
              <a:rPr lang="en-US" smtClean="0"/>
              <a:t>‹#›</a:t>
            </a:fld>
            <a:endParaRPr lang="en-US"/>
          </a:p>
        </p:txBody>
      </p:sp>
    </p:spTree>
    <p:extLst>
      <p:ext uri="{BB962C8B-B14F-4D97-AF65-F5344CB8AC3E}">
        <p14:creationId xmlns:p14="http://schemas.microsoft.com/office/powerpoint/2010/main" val="3212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5AB7-7686-4885-98CA-874BE36927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EFE15D-A8CD-4EC4-9446-03263FE8607A}"/>
              </a:ext>
            </a:extLst>
          </p:cNvPr>
          <p:cNvSpPr>
            <a:spLocks noGrp="1"/>
          </p:cNvSpPr>
          <p:nvPr>
            <p:ph type="dt" sz="half" idx="10"/>
          </p:nvPr>
        </p:nvSpPr>
        <p:spPr/>
        <p:txBody>
          <a:bodyPr/>
          <a:lstStyle/>
          <a:p>
            <a:fld id="{4488BA8A-FC0D-48D2-87C5-90794E769083}" type="datetimeFigureOut">
              <a:rPr lang="en-US" smtClean="0"/>
              <a:t>3/8/2024</a:t>
            </a:fld>
            <a:endParaRPr lang="en-US"/>
          </a:p>
        </p:txBody>
      </p:sp>
      <p:sp>
        <p:nvSpPr>
          <p:cNvPr id="4" name="Footer Placeholder 3">
            <a:extLst>
              <a:ext uri="{FF2B5EF4-FFF2-40B4-BE49-F238E27FC236}">
                <a16:creationId xmlns:a16="http://schemas.microsoft.com/office/drawing/2014/main" id="{08DA8992-8D57-4AD8-BA84-3678591E34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328F3A-DE8F-457C-9D24-F0B4579AC340}"/>
              </a:ext>
            </a:extLst>
          </p:cNvPr>
          <p:cNvSpPr>
            <a:spLocks noGrp="1"/>
          </p:cNvSpPr>
          <p:nvPr>
            <p:ph type="sldNum" sz="quarter" idx="12"/>
          </p:nvPr>
        </p:nvSpPr>
        <p:spPr/>
        <p:txBody>
          <a:bodyPr/>
          <a:lstStyle/>
          <a:p>
            <a:fld id="{D3FC5EB6-AA32-441B-86D9-8FD5506D948C}" type="slidenum">
              <a:rPr lang="en-US" smtClean="0"/>
              <a:t>‹#›</a:t>
            </a:fld>
            <a:endParaRPr lang="en-US"/>
          </a:p>
        </p:txBody>
      </p:sp>
    </p:spTree>
    <p:extLst>
      <p:ext uri="{BB962C8B-B14F-4D97-AF65-F5344CB8AC3E}">
        <p14:creationId xmlns:p14="http://schemas.microsoft.com/office/powerpoint/2010/main" val="245448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B766E7-294B-4461-BF27-3FC0410B6649}"/>
              </a:ext>
            </a:extLst>
          </p:cNvPr>
          <p:cNvSpPr>
            <a:spLocks noGrp="1"/>
          </p:cNvSpPr>
          <p:nvPr>
            <p:ph type="dt" sz="half" idx="10"/>
          </p:nvPr>
        </p:nvSpPr>
        <p:spPr/>
        <p:txBody>
          <a:bodyPr/>
          <a:lstStyle/>
          <a:p>
            <a:fld id="{4488BA8A-FC0D-48D2-87C5-90794E769083}" type="datetimeFigureOut">
              <a:rPr lang="en-US" smtClean="0"/>
              <a:t>3/8/2024</a:t>
            </a:fld>
            <a:endParaRPr lang="en-US"/>
          </a:p>
        </p:txBody>
      </p:sp>
      <p:sp>
        <p:nvSpPr>
          <p:cNvPr id="3" name="Footer Placeholder 2">
            <a:extLst>
              <a:ext uri="{FF2B5EF4-FFF2-40B4-BE49-F238E27FC236}">
                <a16:creationId xmlns:a16="http://schemas.microsoft.com/office/drawing/2014/main" id="{4621EAB2-7808-4A50-B3EC-7BD7ADA240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B16ADD-5A46-4A26-8E55-A84BEE1651AB}"/>
              </a:ext>
            </a:extLst>
          </p:cNvPr>
          <p:cNvSpPr>
            <a:spLocks noGrp="1"/>
          </p:cNvSpPr>
          <p:nvPr>
            <p:ph type="sldNum" sz="quarter" idx="12"/>
          </p:nvPr>
        </p:nvSpPr>
        <p:spPr/>
        <p:txBody>
          <a:bodyPr/>
          <a:lstStyle/>
          <a:p>
            <a:fld id="{D3FC5EB6-AA32-441B-86D9-8FD5506D948C}" type="slidenum">
              <a:rPr lang="en-US" smtClean="0"/>
              <a:t>‹#›</a:t>
            </a:fld>
            <a:endParaRPr lang="en-US"/>
          </a:p>
        </p:txBody>
      </p:sp>
    </p:spTree>
    <p:extLst>
      <p:ext uri="{BB962C8B-B14F-4D97-AF65-F5344CB8AC3E}">
        <p14:creationId xmlns:p14="http://schemas.microsoft.com/office/powerpoint/2010/main" val="218820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EF464-5AFB-4817-8889-5FF3A56D5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EBAB7E-56B2-4EF9-AB63-19D555C72D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09BF0B-7F76-4D35-AEF5-EC0ED7657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FA063A-AD14-4918-92BB-F4520CAF8774}"/>
              </a:ext>
            </a:extLst>
          </p:cNvPr>
          <p:cNvSpPr>
            <a:spLocks noGrp="1"/>
          </p:cNvSpPr>
          <p:nvPr>
            <p:ph type="dt" sz="half" idx="10"/>
          </p:nvPr>
        </p:nvSpPr>
        <p:spPr/>
        <p:txBody>
          <a:bodyPr/>
          <a:lstStyle/>
          <a:p>
            <a:fld id="{4488BA8A-FC0D-48D2-87C5-90794E769083}" type="datetimeFigureOut">
              <a:rPr lang="en-US" smtClean="0"/>
              <a:t>3/8/2024</a:t>
            </a:fld>
            <a:endParaRPr lang="en-US"/>
          </a:p>
        </p:txBody>
      </p:sp>
      <p:sp>
        <p:nvSpPr>
          <p:cNvPr id="6" name="Footer Placeholder 5">
            <a:extLst>
              <a:ext uri="{FF2B5EF4-FFF2-40B4-BE49-F238E27FC236}">
                <a16:creationId xmlns:a16="http://schemas.microsoft.com/office/drawing/2014/main" id="{92C664DF-A15B-4CCE-AC66-165B4A257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C06EAF-6CEE-4EBC-97D2-3CCAC32F1D50}"/>
              </a:ext>
            </a:extLst>
          </p:cNvPr>
          <p:cNvSpPr>
            <a:spLocks noGrp="1"/>
          </p:cNvSpPr>
          <p:nvPr>
            <p:ph type="sldNum" sz="quarter" idx="12"/>
          </p:nvPr>
        </p:nvSpPr>
        <p:spPr/>
        <p:txBody>
          <a:bodyPr/>
          <a:lstStyle/>
          <a:p>
            <a:fld id="{D3FC5EB6-AA32-441B-86D9-8FD5506D948C}" type="slidenum">
              <a:rPr lang="en-US" smtClean="0"/>
              <a:t>‹#›</a:t>
            </a:fld>
            <a:endParaRPr lang="en-US"/>
          </a:p>
        </p:txBody>
      </p:sp>
    </p:spTree>
    <p:extLst>
      <p:ext uri="{BB962C8B-B14F-4D97-AF65-F5344CB8AC3E}">
        <p14:creationId xmlns:p14="http://schemas.microsoft.com/office/powerpoint/2010/main" val="140887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E7CC-DC58-4FAE-9CB0-FE3577511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81769F-5E41-4725-9976-8BFC731E98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B9068A-A8D6-4274-B1AF-15A7EBABA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66BFE4-9E55-4803-AEF9-5E9A2EB2A8DC}"/>
              </a:ext>
            </a:extLst>
          </p:cNvPr>
          <p:cNvSpPr>
            <a:spLocks noGrp="1"/>
          </p:cNvSpPr>
          <p:nvPr>
            <p:ph type="dt" sz="half" idx="10"/>
          </p:nvPr>
        </p:nvSpPr>
        <p:spPr/>
        <p:txBody>
          <a:bodyPr/>
          <a:lstStyle/>
          <a:p>
            <a:fld id="{4488BA8A-FC0D-48D2-87C5-90794E769083}" type="datetimeFigureOut">
              <a:rPr lang="en-US" smtClean="0"/>
              <a:t>3/8/2024</a:t>
            </a:fld>
            <a:endParaRPr lang="en-US"/>
          </a:p>
        </p:txBody>
      </p:sp>
      <p:sp>
        <p:nvSpPr>
          <p:cNvPr id="6" name="Footer Placeholder 5">
            <a:extLst>
              <a:ext uri="{FF2B5EF4-FFF2-40B4-BE49-F238E27FC236}">
                <a16:creationId xmlns:a16="http://schemas.microsoft.com/office/drawing/2014/main" id="{BCAEFAAC-920E-4008-A255-AFDE296C2C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5BF897-5AE5-4684-9546-51B4E806D509}"/>
              </a:ext>
            </a:extLst>
          </p:cNvPr>
          <p:cNvSpPr>
            <a:spLocks noGrp="1"/>
          </p:cNvSpPr>
          <p:nvPr>
            <p:ph type="sldNum" sz="quarter" idx="12"/>
          </p:nvPr>
        </p:nvSpPr>
        <p:spPr/>
        <p:txBody>
          <a:bodyPr/>
          <a:lstStyle/>
          <a:p>
            <a:fld id="{D3FC5EB6-AA32-441B-86D9-8FD5506D948C}" type="slidenum">
              <a:rPr lang="en-US" smtClean="0"/>
              <a:t>‹#›</a:t>
            </a:fld>
            <a:endParaRPr lang="en-US"/>
          </a:p>
        </p:txBody>
      </p:sp>
    </p:spTree>
    <p:extLst>
      <p:ext uri="{BB962C8B-B14F-4D97-AF65-F5344CB8AC3E}">
        <p14:creationId xmlns:p14="http://schemas.microsoft.com/office/powerpoint/2010/main" val="2049086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96D0CC-62FE-4389-9B4A-0143ED8C23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FE5C80-6D32-4787-AB69-EE25013B86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C8AEC-A735-4D28-810D-02ED9B1714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8BA8A-FC0D-48D2-87C5-90794E769083}" type="datetimeFigureOut">
              <a:rPr lang="en-US" smtClean="0"/>
              <a:t>3/8/2024</a:t>
            </a:fld>
            <a:endParaRPr lang="en-US"/>
          </a:p>
        </p:txBody>
      </p:sp>
      <p:sp>
        <p:nvSpPr>
          <p:cNvPr id="5" name="Footer Placeholder 4">
            <a:extLst>
              <a:ext uri="{FF2B5EF4-FFF2-40B4-BE49-F238E27FC236}">
                <a16:creationId xmlns:a16="http://schemas.microsoft.com/office/drawing/2014/main" id="{A421E14A-81CB-46F9-9A2C-3D5DE68D69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2D05A8-A66E-4CF1-9EFA-A332C74F08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C5EB6-AA32-441B-86D9-8FD5506D948C}" type="slidenum">
              <a:rPr lang="en-US" smtClean="0"/>
              <a:t>‹#›</a:t>
            </a:fld>
            <a:endParaRPr lang="en-US"/>
          </a:p>
        </p:txBody>
      </p:sp>
    </p:spTree>
    <p:extLst>
      <p:ext uri="{BB962C8B-B14F-4D97-AF65-F5344CB8AC3E}">
        <p14:creationId xmlns:p14="http://schemas.microsoft.com/office/powerpoint/2010/main" val="2208748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arth.esa.int/living-planet-symposium-2022-presentations/27.05.Friday/RhineLobby/1040-1220/02_Heidinger.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epic.gsfc.nasa.gov/science/products/o3" TargetMode="External"/><Relationship Id="rId3" Type="http://schemas.openxmlformats.org/officeDocument/2006/relationships/hyperlink" Target="https://docserver.gesdisc.eosdis.nasa.gov/repository/Mission/TOMS/3.3_ScienceDataProductDocumentation/3.3.6_ProductApplication/Jaross_Krueger_ice_radiance_method.pdf" TargetMode="External"/><Relationship Id="rId7" Type="http://schemas.openxmlformats.org/officeDocument/2006/relationships/hyperlink" Target="https://avdc.gsfc.nasa.gov/pub/DSCOVR/JayHerma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api.semanticscholar.org/CorpusID:18682198" TargetMode="External"/><Relationship Id="rId5" Type="http://schemas.openxmlformats.org/officeDocument/2006/relationships/hyperlink" Target="https://agupubs.onlinelibrary.wiley.com/doi/abs/10.1029/90JD02662" TargetMode="External"/><Relationship Id="rId10" Type="http://schemas.openxmlformats.org/officeDocument/2006/relationships/hyperlink" Target="https://doi.org/10.1080/2150704X.2023.2185111" TargetMode="External"/><Relationship Id="rId4" Type="http://schemas.openxmlformats.org/officeDocument/2006/relationships/hyperlink" Target="https://2023.ieeeigarss.org/view_paper.php?PaperNum=3888" TargetMode="External"/><Relationship Id="rId9" Type="http://schemas.openxmlformats.org/officeDocument/2006/relationships/hyperlink" Target="https://epic.gsfc.nasa.gov/science/calibration/u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hyperlink" Target="https://agupubs.onlinelibrary.wiley.com/doi/abs/10.1029/90JD02662"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hyperlink" Target="https://gsics.wmo.int/en/welcome" TargetMode="Externa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jpe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hyperlink" Target="https://www.star.nesdis.noaa.gov/smcd/GCC/newsletters.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sics.nesdis.noaa.gov/pub/Development/AtbdCentral/ATBD_for_NOAA_Inter-Calibration_of_GOES-AIRSIASI.2011.06.15.doc" TargetMode="External"/><Relationship Id="rId7" Type="http://schemas.openxmlformats.org/officeDocument/2006/relationships/image" Target="../media/image24.png"/><Relationship Id="rId2" Type="http://schemas.openxmlformats.org/officeDocument/2006/relationships/hyperlink" Target="https://www.star.nesdis.noaa.gov/smcd/GCC/ProductCatalog.php"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gsics.eumetsat.int/thredds/catalog/msg1-seviri-prime-demo-rac/catalog.html" TargetMode="External"/><Relationship Id="rId4" Type="http://schemas.openxmlformats.org/officeDocument/2006/relationships/image" Target="../media/image22.gif"/></Relationships>
</file>

<file path=ppt/slides/_rels/slide6.xml.rels><?xml version="1.0" encoding="UTF-8" standalone="yes"?>
<Relationships xmlns="http://schemas.openxmlformats.org/package/2006/relationships"><Relationship Id="rId3" Type="http://schemas.openxmlformats.org/officeDocument/2006/relationships/hyperlink" Target="https://earth.esa.int/living-planet-symposium-2022-presentations/27.05.Friday/RhineLobby/1040-1220/02_Heidinger.pdf" TargetMode="External"/><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DE57B-5F27-4D9E-BAA3-C899AB50C4D2}"/>
              </a:ext>
            </a:extLst>
          </p:cNvPr>
          <p:cNvSpPr>
            <a:spLocks noGrp="1"/>
          </p:cNvSpPr>
          <p:nvPr>
            <p:ph type="ctrTitle"/>
          </p:nvPr>
        </p:nvSpPr>
        <p:spPr>
          <a:xfrm>
            <a:off x="1524000" y="361740"/>
            <a:ext cx="9144000" cy="3868616"/>
          </a:xfrm>
        </p:spPr>
        <p:txBody>
          <a:bodyPr>
            <a:normAutofit fontScale="90000"/>
          </a:bodyPr>
          <a:lstStyle/>
          <a:p>
            <a:r>
              <a:rPr lang="en-US" dirty="0"/>
              <a:t>Calibration </a:t>
            </a:r>
            <a:br>
              <a:rPr lang="en-US" dirty="0"/>
            </a:br>
            <a:r>
              <a:rPr lang="en-US" dirty="0"/>
              <a:t>of </a:t>
            </a:r>
            <a:br>
              <a:rPr lang="en-US" dirty="0"/>
            </a:br>
            <a:r>
              <a:rPr lang="en-US" dirty="0"/>
              <a:t>UV/Vis Spectrometers</a:t>
            </a:r>
            <a:br>
              <a:rPr lang="en-US" dirty="0"/>
            </a:br>
            <a:r>
              <a:rPr lang="en-US" dirty="0"/>
              <a:t> for </a:t>
            </a:r>
            <a:br>
              <a:rPr lang="en-US" dirty="0"/>
            </a:br>
            <a:r>
              <a:rPr lang="en-US" dirty="0"/>
              <a:t>Aerosol Products </a:t>
            </a:r>
          </a:p>
        </p:txBody>
      </p:sp>
      <p:sp>
        <p:nvSpPr>
          <p:cNvPr id="3" name="Subtitle 2">
            <a:extLst>
              <a:ext uri="{FF2B5EF4-FFF2-40B4-BE49-F238E27FC236}">
                <a16:creationId xmlns:a16="http://schemas.microsoft.com/office/drawing/2014/main" id="{7C0E0A21-791B-46AE-B2F0-6AED617DAF01}"/>
              </a:ext>
            </a:extLst>
          </p:cNvPr>
          <p:cNvSpPr>
            <a:spLocks noGrp="1"/>
          </p:cNvSpPr>
          <p:nvPr>
            <p:ph type="subTitle" idx="1"/>
          </p:nvPr>
        </p:nvSpPr>
        <p:spPr>
          <a:xfrm>
            <a:off x="1594338" y="4526486"/>
            <a:ext cx="9144000" cy="1655762"/>
          </a:xfrm>
        </p:spPr>
        <p:txBody>
          <a:bodyPr>
            <a:normAutofit/>
          </a:bodyPr>
          <a:lstStyle/>
          <a:p>
            <a:r>
              <a:rPr lang="en-US" dirty="0"/>
              <a:t>L. Flynn (NOAA) drawing upon work by Z. Zhang, J. Niu, D. Liang, C. Seftor, G. Jaross, M. Bali, M. Goldberg, A. </a:t>
            </a:r>
            <a:r>
              <a:rPr lang="en-US" dirty="0" err="1"/>
              <a:t>Heidinger</a:t>
            </a:r>
            <a:r>
              <a:rPr lang="en-US" dirty="0"/>
              <a:t> and C. Cao</a:t>
            </a:r>
          </a:p>
          <a:p>
            <a:r>
              <a:rPr lang="en-US" dirty="0"/>
              <a:t>GSICS Annual March 13, 2024</a:t>
            </a:r>
          </a:p>
        </p:txBody>
      </p:sp>
    </p:spTree>
    <p:extLst>
      <p:ext uri="{BB962C8B-B14F-4D97-AF65-F5344CB8AC3E}">
        <p14:creationId xmlns:p14="http://schemas.microsoft.com/office/powerpoint/2010/main" val="536097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D610B3-1677-48B7-B6C0-9E5A90A7213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2810" y="-19093"/>
            <a:ext cx="8743167" cy="5812077"/>
          </a:xfrm>
          <a:prstGeom prst="rect">
            <a:avLst/>
          </a:prstGeom>
          <a:noFill/>
          <a:ln>
            <a:noFill/>
          </a:ln>
        </p:spPr>
      </p:pic>
      <p:sp>
        <p:nvSpPr>
          <p:cNvPr id="5" name="Rectangle 4">
            <a:extLst>
              <a:ext uri="{FF2B5EF4-FFF2-40B4-BE49-F238E27FC236}">
                <a16:creationId xmlns:a16="http://schemas.microsoft.com/office/drawing/2014/main" id="{DAF1D6EE-8616-48AD-85AC-4591AA6890DA}"/>
              </a:ext>
            </a:extLst>
          </p:cNvPr>
          <p:cNvSpPr/>
          <p:nvPr/>
        </p:nvSpPr>
        <p:spPr>
          <a:xfrm>
            <a:off x="165370" y="5697845"/>
            <a:ext cx="12026630" cy="1200329"/>
          </a:xfrm>
          <a:prstGeom prst="rect">
            <a:avLst/>
          </a:prstGeom>
        </p:spPr>
        <p:txBody>
          <a:bodyPr wrap="square">
            <a:spAutoFit/>
          </a:bodyPr>
          <a:lstStyle/>
          <a:p>
            <a:r>
              <a:rPr lang="en-US" b="1" dirty="0">
                <a:latin typeface="Times New Roman" panose="02020603050405020304" pitchFamily="18" charset="0"/>
                <a:ea typeface="SimSun" panose="02010600030101010101" pitchFamily="2" charset="-122"/>
              </a:rPr>
              <a:t>OMPS NM monthly mean </a:t>
            </a:r>
            <a:r>
              <a:rPr lang="en-US" b="1" dirty="0">
                <a:highlight>
                  <a:srgbClr val="00FF00"/>
                </a:highlight>
                <a:latin typeface="Times New Roman" panose="02020603050405020304" pitchFamily="18" charset="0"/>
                <a:ea typeface="SimSun" panose="02010600030101010101" pitchFamily="2" charset="-122"/>
              </a:rPr>
              <a:t>Deep Convective Cloud reflectance </a:t>
            </a:r>
            <a:r>
              <a:rPr lang="en-US" b="1" dirty="0">
                <a:latin typeface="Times New Roman" panose="02020603050405020304" pitchFamily="18" charset="0"/>
                <a:ea typeface="SimSun" panose="02010600030101010101" pitchFamily="2" charset="-122"/>
              </a:rPr>
              <a:t>in March from 2013 to 2022 for wavelengths between 331.21nm and 380.46nm with the long-term average for each wavelength removed. The left insert is long-term mean reflectance for each wavelength. The right insert is estimate of reflectance changes over ten years. 1-Sigma uncertainties on the trend estimates are 0.3%/decade.</a:t>
            </a:r>
            <a:endParaRPr lang="en-US" sz="2800" b="1"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81289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75.png">
            <a:extLst>
              <a:ext uri="{FF2B5EF4-FFF2-40B4-BE49-F238E27FC236}">
                <a16:creationId xmlns:a16="http://schemas.microsoft.com/office/drawing/2014/main" id="{443FC5AF-9810-4FA1-B038-B63892535C19}"/>
              </a:ext>
            </a:extLst>
          </p:cNvPr>
          <p:cNvPicPr/>
          <p:nvPr/>
        </p:nvPicPr>
        <p:blipFill rotWithShape="1">
          <a:blip r:embed="rId3"/>
          <a:srcRect l="3716" t="1" r="8672" b="-4698"/>
          <a:stretch/>
        </p:blipFill>
        <p:spPr>
          <a:xfrm>
            <a:off x="829340" y="272845"/>
            <a:ext cx="9986706" cy="6684022"/>
          </a:xfrm>
          <a:prstGeom prst="rect">
            <a:avLst/>
          </a:prstGeom>
          <a:ln/>
        </p:spPr>
      </p:pic>
      <p:sp>
        <p:nvSpPr>
          <p:cNvPr id="2" name="TextBox 1">
            <a:extLst>
              <a:ext uri="{FF2B5EF4-FFF2-40B4-BE49-F238E27FC236}">
                <a16:creationId xmlns:a16="http://schemas.microsoft.com/office/drawing/2014/main" id="{425D3277-677E-4F03-8FBD-BAFCE4278E7E}"/>
              </a:ext>
            </a:extLst>
          </p:cNvPr>
          <p:cNvSpPr txBox="1"/>
          <p:nvPr/>
        </p:nvSpPr>
        <p:spPr>
          <a:xfrm>
            <a:off x="5268502" y="1069597"/>
            <a:ext cx="4539498" cy="646331"/>
          </a:xfrm>
          <a:prstGeom prst="rect">
            <a:avLst/>
          </a:prstGeom>
          <a:solidFill>
            <a:schemeClr val="bg1"/>
          </a:solidFill>
        </p:spPr>
        <p:txBody>
          <a:bodyPr wrap="square" rtlCol="0">
            <a:spAutoFit/>
          </a:bodyPr>
          <a:lstStyle/>
          <a:p>
            <a:r>
              <a:rPr lang="en-US" dirty="0">
                <a:solidFill>
                  <a:srgbClr val="2E2EA2"/>
                </a:solidFill>
              </a:rPr>
              <a:t>Blue Thin Line: S-NPP No Soft Calibration</a:t>
            </a:r>
          </a:p>
          <a:p>
            <a:r>
              <a:rPr lang="en-US" dirty="0">
                <a:solidFill>
                  <a:srgbClr val="00B050"/>
                </a:solidFill>
              </a:rPr>
              <a:t>Green Thin Line: NOAA-20 No Soft Calibration</a:t>
            </a:r>
          </a:p>
        </p:txBody>
      </p:sp>
      <p:sp>
        <p:nvSpPr>
          <p:cNvPr id="5" name="TextBox 4">
            <a:extLst>
              <a:ext uri="{FF2B5EF4-FFF2-40B4-BE49-F238E27FC236}">
                <a16:creationId xmlns:a16="http://schemas.microsoft.com/office/drawing/2014/main" id="{DF5FEACF-E25F-49F5-895F-B812D71DD958}"/>
              </a:ext>
            </a:extLst>
          </p:cNvPr>
          <p:cNvSpPr txBox="1"/>
          <p:nvPr/>
        </p:nvSpPr>
        <p:spPr>
          <a:xfrm>
            <a:off x="175099" y="14149"/>
            <a:ext cx="11935838" cy="830997"/>
          </a:xfrm>
          <a:prstGeom prst="rect">
            <a:avLst/>
          </a:prstGeom>
          <a:solidFill>
            <a:schemeClr val="bg1"/>
          </a:solidFill>
        </p:spPr>
        <p:txBody>
          <a:bodyPr wrap="square" rtlCol="0">
            <a:spAutoFit/>
          </a:bodyPr>
          <a:lstStyle/>
          <a:p>
            <a:pPr algn="ctr"/>
            <a:r>
              <a:rPr lang="en-US" sz="2400" dirty="0">
                <a:solidFill>
                  <a:srgbClr val="7030A0"/>
                </a:solidFill>
              </a:rPr>
              <a:t>Cross-track Dependence of the One-Percentile Effective Reflectivity from the 331 nm Channel</a:t>
            </a:r>
          </a:p>
          <a:p>
            <a:pPr algn="ctr"/>
            <a:r>
              <a:rPr lang="en-US" sz="2400" dirty="0">
                <a:solidFill>
                  <a:srgbClr val="7030A0"/>
                </a:solidFill>
              </a:rPr>
              <a:t>for September 2020 over a Latitude / Longitude Box in the Equatorial Pacific</a:t>
            </a:r>
          </a:p>
        </p:txBody>
      </p:sp>
      <p:sp>
        <p:nvSpPr>
          <p:cNvPr id="6" name="TextBox 5">
            <a:extLst>
              <a:ext uri="{FF2B5EF4-FFF2-40B4-BE49-F238E27FC236}">
                <a16:creationId xmlns:a16="http://schemas.microsoft.com/office/drawing/2014/main" id="{C0827A62-B92F-4B3A-B0FF-58174C76B2FE}"/>
              </a:ext>
            </a:extLst>
          </p:cNvPr>
          <p:cNvSpPr txBox="1"/>
          <p:nvPr/>
        </p:nvSpPr>
        <p:spPr>
          <a:xfrm>
            <a:off x="1760377" y="4803880"/>
            <a:ext cx="4539498" cy="923330"/>
          </a:xfrm>
          <a:prstGeom prst="rect">
            <a:avLst/>
          </a:prstGeom>
          <a:solidFill>
            <a:schemeClr val="bg1"/>
          </a:solidFill>
        </p:spPr>
        <p:txBody>
          <a:bodyPr wrap="square" rtlCol="0">
            <a:spAutoFit/>
          </a:bodyPr>
          <a:lstStyle/>
          <a:p>
            <a:r>
              <a:rPr lang="en-US" dirty="0">
                <a:solidFill>
                  <a:srgbClr val="B7BB0D"/>
                </a:solidFill>
              </a:rPr>
              <a:t>Yellow Bold Line: S-NPP NASA Soft Calibration</a:t>
            </a:r>
          </a:p>
          <a:p>
            <a:r>
              <a:rPr lang="en-US" dirty="0">
                <a:solidFill>
                  <a:srgbClr val="FF0000"/>
                </a:solidFill>
              </a:rPr>
              <a:t>Red Bold Line: S-NPP NOAA Soft Calibration</a:t>
            </a:r>
          </a:p>
          <a:p>
            <a:r>
              <a:rPr lang="en-US" dirty="0"/>
              <a:t>Black Bold Line: NOAA-20 Soft Calibration</a:t>
            </a:r>
          </a:p>
        </p:txBody>
      </p:sp>
      <p:sp>
        <p:nvSpPr>
          <p:cNvPr id="8" name="TextBox 7">
            <a:extLst>
              <a:ext uri="{FF2B5EF4-FFF2-40B4-BE49-F238E27FC236}">
                <a16:creationId xmlns:a16="http://schemas.microsoft.com/office/drawing/2014/main" id="{70C9F01F-ED5D-4F88-9E12-E9A18D160C58}"/>
              </a:ext>
            </a:extLst>
          </p:cNvPr>
          <p:cNvSpPr txBox="1"/>
          <p:nvPr/>
        </p:nvSpPr>
        <p:spPr>
          <a:xfrm rot="16200000">
            <a:off x="-805319" y="3175495"/>
            <a:ext cx="3519233" cy="523220"/>
          </a:xfrm>
          <a:prstGeom prst="rect">
            <a:avLst/>
          </a:prstGeom>
          <a:solidFill>
            <a:schemeClr val="bg1"/>
          </a:solidFill>
        </p:spPr>
        <p:txBody>
          <a:bodyPr wrap="none" rtlCol="0">
            <a:spAutoFit/>
          </a:bodyPr>
          <a:lstStyle/>
          <a:p>
            <a:r>
              <a:rPr lang="en-US" sz="2800" dirty="0"/>
              <a:t>Effective Reflectivity, %</a:t>
            </a:r>
          </a:p>
        </p:txBody>
      </p:sp>
      <p:sp>
        <p:nvSpPr>
          <p:cNvPr id="9" name="TextBox 8">
            <a:extLst>
              <a:ext uri="{FF2B5EF4-FFF2-40B4-BE49-F238E27FC236}">
                <a16:creationId xmlns:a16="http://schemas.microsoft.com/office/drawing/2014/main" id="{0338072F-AD53-4F64-B3C7-65CEB2B5F42C}"/>
              </a:ext>
            </a:extLst>
          </p:cNvPr>
          <p:cNvSpPr txBox="1"/>
          <p:nvPr/>
        </p:nvSpPr>
        <p:spPr>
          <a:xfrm>
            <a:off x="3437346" y="6374720"/>
            <a:ext cx="4784067" cy="400110"/>
          </a:xfrm>
          <a:prstGeom prst="rect">
            <a:avLst/>
          </a:prstGeom>
          <a:solidFill>
            <a:schemeClr val="bg1"/>
          </a:solidFill>
        </p:spPr>
        <p:txBody>
          <a:bodyPr wrap="none" rtlCol="0">
            <a:spAutoFit/>
          </a:bodyPr>
          <a:lstStyle/>
          <a:p>
            <a:r>
              <a:rPr lang="en-US" sz="2000" dirty="0"/>
              <a:t>Cross-Track Viewing Position # (#18 is Nadir)</a:t>
            </a:r>
          </a:p>
        </p:txBody>
      </p:sp>
      <p:sp>
        <p:nvSpPr>
          <p:cNvPr id="3" name="Rectangle 2">
            <a:extLst>
              <a:ext uri="{FF2B5EF4-FFF2-40B4-BE49-F238E27FC236}">
                <a16:creationId xmlns:a16="http://schemas.microsoft.com/office/drawing/2014/main" id="{0825DEF1-DF89-4DBE-82F0-C4DED18CA7E5}"/>
              </a:ext>
            </a:extLst>
          </p:cNvPr>
          <p:cNvSpPr/>
          <p:nvPr/>
        </p:nvSpPr>
        <p:spPr>
          <a:xfrm>
            <a:off x="5822693" y="1788957"/>
            <a:ext cx="3894880" cy="1200329"/>
          </a:xfrm>
          <a:prstGeom prst="rect">
            <a:avLst/>
          </a:prstGeom>
        </p:spPr>
        <p:txBody>
          <a:bodyPr wrap="square">
            <a:spAutoFit/>
          </a:bodyPr>
          <a:lstStyle/>
          <a:p>
            <a:pPr lvl="0">
              <a:defRPr/>
            </a:pPr>
            <a:r>
              <a:rPr lang="en-US" b="1" dirty="0"/>
              <a:t>Z. Zhang, et al., An Approach to Track Instrument Calibration and Produce Consistent Products with the Version-8 Total Column Ozone Algorithm (V8TOZ)</a:t>
            </a:r>
            <a:endParaRPr lang="en-US" dirty="0"/>
          </a:p>
        </p:txBody>
      </p:sp>
    </p:spTree>
    <p:extLst>
      <p:ext uri="{BB962C8B-B14F-4D97-AF65-F5344CB8AC3E}">
        <p14:creationId xmlns:p14="http://schemas.microsoft.com/office/powerpoint/2010/main" val="2431745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E0315C-ACBD-41ED-8B46-77BCABAFD345}"/>
              </a:ext>
            </a:extLst>
          </p:cNvPr>
          <p:cNvPicPr/>
          <p:nvPr/>
        </p:nvPicPr>
        <p:blipFill rotWithShape="1">
          <a:blip r:embed="rId2" cstate="print">
            <a:extLst>
              <a:ext uri="{28A0092B-C50C-407E-A947-70E740481C1C}">
                <a14:useLocalDpi xmlns:a14="http://schemas.microsoft.com/office/drawing/2010/main" val="0"/>
              </a:ext>
            </a:extLst>
          </a:blip>
          <a:srcRect t="66812" r="50000"/>
          <a:stretch/>
        </p:blipFill>
        <p:spPr>
          <a:xfrm>
            <a:off x="295835" y="78377"/>
            <a:ext cx="10977411" cy="6779623"/>
          </a:xfrm>
          <a:prstGeom prst="rect">
            <a:avLst/>
          </a:prstGeom>
        </p:spPr>
      </p:pic>
      <p:sp>
        <p:nvSpPr>
          <p:cNvPr id="17" name="TextBox 16">
            <a:extLst>
              <a:ext uri="{FF2B5EF4-FFF2-40B4-BE49-F238E27FC236}">
                <a16:creationId xmlns:a16="http://schemas.microsoft.com/office/drawing/2014/main" id="{08B55AAE-7D59-45A8-8C83-1941ABC8F954}"/>
              </a:ext>
            </a:extLst>
          </p:cNvPr>
          <p:cNvSpPr txBox="1"/>
          <p:nvPr/>
        </p:nvSpPr>
        <p:spPr>
          <a:xfrm>
            <a:off x="5606450" y="863686"/>
            <a:ext cx="4759941" cy="923330"/>
          </a:xfrm>
          <a:prstGeom prst="rect">
            <a:avLst/>
          </a:prstGeom>
          <a:solidFill>
            <a:schemeClr val="bg1"/>
          </a:solidFill>
        </p:spPr>
        <p:txBody>
          <a:bodyPr wrap="square" rtlCol="0">
            <a:spAutoFit/>
          </a:bodyPr>
          <a:lstStyle/>
          <a:p>
            <a:endParaRPr lang="en-US" dirty="0"/>
          </a:p>
          <a:p>
            <a:r>
              <a:rPr lang="en-US" dirty="0">
                <a:solidFill>
                  <a:srgbClr val="2E2EA2"/>
                </a:solidFill>
              </a:rPr>
              <a:t>Blue Line: NPP No Soft Calibration</a:t>
            </a:r>
          </a:p>
          <a:p>
            <a:r>
              <a:rPr lang="en-US" dirty="0">
                <a:solidFill>
                  <a:srgbClr val="00B050"/>
                </a:solidFill>
              </a:rPr>
              <a:t>Green Line: NOAA-20 No Soft Calibration</a:t>
            </a:r>
          </a:p>
        </p:txBody>
      </p:sp>
      <p:sp>
        <p:nvSpPr>
          <p:cNvPr id="18" name="TextBox 17">
            <a:extLst>
              <a:ext uri="{FF2B5EF4-FFF2-40B4-BE49-F238E27FC236}">
                <a16:creationId xmlns:a16="http://schemas.microsoft.com/office/drawing/2014/main" id="{B8B9B6C6-3F29-4F96-A206-663D055AA197}"/>
              </a:ext>
            </a:extLst>
          </p:cNvPr>
          <p:cNvSpPr txBox="1"/>
          <p:nvPr/>
        </p:nvSpPr>
        <p:spPr>
          <a:xfrm>
            <a:off x="1825608" y="866774"/>
            <a:ext cx="3780843" cy="1200329"/>
          </a:xfrm>
          <a:prstGeom prst="rect">
            <a:avLst/>
          </a:prstGeom>
          <a:noFill/>
        </p:spPr>
        <p:txBody>
          <a:bodyPr wrap="none" rtlCol="0">
            <a:spAutoFit/>
          </a:bodyPr>
          <a:lstStyle/>
          <a:p>
            <a:r>
              <a:rPr lang="en-US" sz="2400" dirty="0">
                <a:solidFill>
                  <a:srgbClr val="7030A0"/>
                </a:solidFill>
              </a:rPr>
              <a:t>1%-tile Effective Reflectivity  </a:t>
            </a:r>
          </a:p>
          <a:p>
            <a:r>
              <a:rPr lang="en-US" sz="2400" dirty="0">
                <a:solidFill>
                  <a:srgbClr val="7030A0"/>
                </a:solidFill>
              </a:rPr>
              <a:t>from the 331 nm channel</a:t>
            </a:r>
          </a:p>
          <a:p>
            <a:r>
              <a:rPr lang="en-US" sz="2400" dirty="0">
                <a:solidFill>
                  <a:srgbClr val="7030A0"/>
                </a:solidFill>
              </a:rPr>
              <a:t>Cross-track Dependence</a:t>
            </a:r>
          </a:p>
        </p:txBody>
      </p:sp>
      <p:sp>
        <p:nvSpPr>
          <p:cNvPr id="19" name="TextBox 18">
            <a:extLst>
              <a:ext uri="{FF2B5EF4-FFF2-40B4-BE49-F238E27FC236}">
                <a16:creationId xmlns:a16="http://schemas.microsoft.com/office/drawing/2014/main" id="{6F269CB5-DB4A-486C-A4D5-89BB9F2DF5A3}"/>
              </a:ext>
            </a:extLst>
          </p:cNvPr>
          <p:cNvSpPr txBox="1"/>
          <p:nvPr/>
        </p:nvSpPr>
        <p:spPr>
          <a:xfrm>
            <a:off x="1840401" y="4905154"/>
            <a:ext cx="4506611" cy="923330"/>
          </a:xfrm>
          <a:prstGeom prst="rect">
            <a:avLst/>
          </a:prstGeom>
          <a:solidFill>
            <a:schemeClr val="bg1"/>
          </a:solidFill>
        </p:spPr>
        <p:txBody>
          <a:bodyPr wrap="square" rtlCol="0">
            <a:spAutoFit/>
          </a:bodyPr>
          <a:lstStyle/>
          <a:p>
            <a:r>
              <a:rPr lang="en-US" dirty="0">
                <a:solidFill>
                  <a:srgbClr val="FFC000"/>
                </a:solidFill>
              </a:rPr>
              <a:t>Orange Bold Line: NPP NASA Soft Calibration</a:t>
            </a:r>
          </a:p>
          <a:p>
            <a:r>
              <a:rPr lang="en-US" dirty="0">
                <a:solidFill>
                  <a:srgbClr val="FF0000"/>
                </a:solidFill>
              </a:rPr>
              <a:t>Red Bold Line: NPP NOAA Soft Calibration</a:t>
            </a:r>
          </a:p>
          <a:p>
            <a:r>
              <a:rPr lang="en-US" dirty="0"/>
              <a:t>Black Bold Line: NOAA-20 Soft Calibration</a:t>
            </a:r>
          </a:p>
        </p:txBody>
      </p:sp>
      <p:sp>
        <p:nvSpPr>
          <p:cNvPr id="20" name="TextBox 19">
            <a:extLst>
              <a:ext uri="{FF2B5EF4-FFF2-40B4-BE49-F238E27FC236}">
                <a16:creationId xmlns:a16="http://schemas.microsoft.com/office/drawing/2014/main" id="{9514A9AF-C4EC-4E2B-BBB2-E747349E9FB8}"/>
              </a:ext>
            </a:extLst>
          </p:cNvPr>
          <p:cNvSpPr txBox="1"/>
          <p:nvPr/>
        </p:nvSpPr>
        <p:spPr>
          <a:xfrm rot="16200000">
            <a:off x="-853956" y="3058755"/>
            <a:ext cx="3519233" cy="523220"/>
          </a:xfrm>
          <a:prstGeom prst="rect">
            <a:avLst/>
          </a:prstGeom>
          <a:solidFill>
            <a:schemeClr val="bg1"/>
          </a:solidFill>
        </p:spPr>
        <p:txBody>
          <a:bodyPr wrap="none" rtlCol="0">
            <a:spAutoFit/>
          </a:bodyPr>
          <a:lstStyle/>
          <a:p>
            <a:r>
              <a:rPr lang="en-US" sz="2800" dirty="0"/>
              <a:t>Effective Reflectivity, %</a:t>
            </a:r>
          </a:p>
        </p:txBody>
      </p:sp>
    </p:spTree>
    <p:extLst>
      <p:ext uri="{BB962C8B-B14F-4D97-AF65-F5344CB8AC3E}">
        <p14:creationId xmlns:p14="http://schemas.microsoft.com/office/powerpoint/2010/main" val="1554877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0CF1FD-601A-47A4-ACB2-6F1A1B769D6F}"/>
              </a:ext>
            </a:extLst>
          </p:cNvPr>
          <p:cNvSpPr txBox="1"/>
          <p:nvPr/>
        </p:nvSpPr>
        <p:spPr>
          <a:xfrm>
            <a:off x="60288" y="5255713"/>
            <a:ext cx="12027877" cy="1631216"/>
          </a:xfrm>
          <a:prstGeom prst="rect">
            <a:avLst/>
          </a:prstGeom>
          <a:noFill/>
        </p:spPr>
        <p:txBody>
          <a:bodyPr wrap="square" rtlCol="0">
            <a:spAutoFit/>
          </a:bodyPr>
          <a:lstStyle/>
          <a:p>
            <a:r>
              <a:rPr lang="en-US" sz="2000" b="1" dirty="0"/>
              <a:t>Cross-track dependence over the Equatorial Pacific of one-percentile March V8TOz Effective Reflectivity for S-NPP for 11 years. Colors are time-sorted </a:t>
            </a:r>
            <a:r>
              <a:rPr lang="en-US" sz="2000" b="1" dirty="0">
                <a:solidFill>
                  <a:srgbClr val="7030A0"/>
                </a:solidFill>
              </a:rPr>
              <a:t>C</a:t>
            </a:r>
            <a:r>
              <a:rPr lang="en-US" sz="2000" b="1" dirty="0">
                <a:solidFill>
                  <a:srgbClr val="2E2EA2"/>
                </a:solidFill>
              </a:rPr>
              <a:t>o</a:t>
            </a:r>
            <a:r>
              <a:rPr lang="en-US" sz="2000" b="1" dirty="0">
                <a:solidFill>
                  <a:srgbClr val="3775B9"/>
                </a:solidFill>
              </a:rPr>
              <a:t>l</a:t>
            </a:r>
            <a:r>
              <a:rPr lang="en-US" sz="2000" b="1" dirty="0">
                <a:solidFill>
                  <a:srgbClr val="00B0F0"/>
                </a:solidFill>
              </a:rPr>
              <a:t>d</a:t>
            </a:r>
            <a:r>
              <a:rPr lang="en-US" sz="2000" b="1" dirty="0"/>
              <a:t> </a:t>
            </a:r>
            <a:r>
              <a:rPr lang="en-US" sz="2000" b="1" dirty="0">
                <a:solidFill>
                  <a:srgbClr val="00B050"/>
                </a:solidFill>
              </a:rPr>
              <a:t>t</a:t>
            </a:r>
            <a:r>
              <a:rPr lang="en-US" sz="2000" b="1" dirty="0">
                <a:solidFill>
                  <a:srgbClr val="E3F34F"/>
                </a:solidFill>
              </a:rPr>
              <a:t>o</a:t>
            </a:r>
            <a:r>
              <a:rPr lang="en-US" sz="2000" b="1" dirty="0"/>
              <a:t> </a:t>
            </a:r>
            <a:r>
              <a:rPr lang="en-US" sz="2000" b="1" dirty="0">
                <a:solidFill>
                  <a:srgbClr val="FAF40C"/>
                </a:solidFill>
              </a:rPr>
              <a:t>W</a:t>
            </a:r>
            <a:r>
              <a:rPr lang="en-US" sz="2000" b="1" dirty="0">
                <a:solidFill>
                  <a:srgbClr val="FFC000"/>
                </a:solidFill>
              </a:rPr>
              <a:t>a</a:t>
            </a:r>
            <a:r>
              <a:rPr lang="en-US" sz="2000" b="1" dirty="0">
                <a:solidFill>
                  <a:srgbClr val="FF9933"/>
                </a:solidFill>
              </a:rPr>
              <a:t>r</a:t>
            </a:r>
            <a:r>
              <a:rPr lang="en-US" sz="2000" b="1" dirty="0">
                <a:solidFill>
                  <a:srgbClr val="FF0000"/>
                </a:solidFill>
              </a:rPr>
              <a:t>m</a:t>
            </a:r>
            <a:r>
              <a:rPr lang="en-US" sz="2000" b="1" dirty="0"/>
              <a:t>.</a:t>
            </a:r>
            <a:r>
              <a:rPr lang="en-US" sz="2000" dirty="0"/>
              <a:t> </a:t>
            </a:r>
            <a:r>
              <a:rPr lang="en-US" sz="2000" b="1" dirty="0"/>
              <a:t>The cross-track pattern for one-percentile reflectivity is very stable year-after-year, and the absolute values are stable at the 1% level. While we use Effective Reflectivity values from comparisons over the same time periods to make our soft calibration adjustment estimates, this suggests that there is also value to comparing the absolute results over time as a stability check.</a:t>
            </a:r>
          </a:p>
        </p:txBody>
      </p:sp>
      <p:sp>
        <p:nvSpPr>
          <p:cNvPr id="8" name="TextBox 7">
            <a:extLst>
              <a:ext uri="{FF2B5EF4-FFF2-40B4-BE49-F238E27FC236}">
                <a16:creationId xmlns:a16="http://schemas.microsoft.com/office/drawing/2014/main" id="{C6AD0E5A-337A-452A-9B15-CECDE14432C5}"/>
              </a:ext>
            </a:extLst>
          </p:cNvPr>
          <p:cNvSpPr txBox="1"/>
          <p:nvPr/>
        </p:nvSpPr>
        <p:spPr>
          <a:xfrm>
            <a:off x="4040235" y="4847469"/>
            <a:ext cx="4784067" cy="400110"/>
          </a:xfrm>
          <a:prstGeom prst="rect">
            <a:avLst/>
          </a:prstGeom>
          <a:solidFill>
            <a:schemeClr val="bg1"/>
          </a:solidFill>
        </p:spPr>
        <p:txBody>
          <a:bodyPr wrap="none" rtlCol="0">
            <a:spAutoFit/>
          </a:bodyPr>
          <a:lstStyle/>
          <a:p>
            <a:r>
              <a:rPr lang="en-US" sz="2000" dirty="0"/>
              <a:t>Cross-Track Viewing Position # (#17 is Nadir)</a:t>
            </a:r>
          </a:p>
        </p:txBody>
      </p:sp>
      <p:pic>
        <p:nvPicPr>
          <p:cNvPr id="5" name="Picture 4">
            <a:extLst>
              <a:ext uri="{FF2B5EF4-FFF2-40B4-BE49-F238E27FC236}">
                <a16:creationId xmlns:a16="http://schemas.microsoft.com/office/drawing/2014/main" id="{98DD71ED-0335-4D52-89C9-A5D031AFFBAC}"/>
              </a:ext>
            </a:extLst>
          </p:cNvPr>
          <p:cNvPicPr>
            <a:picLocks noChangeAspect="1"/>
          </p:cNvPicPr>
          <p:nvPr/>
        </p:nvPicPr>
        <p:blipFill rotWithShape="1">
          <a:blip r:embed="rId2">
            <a:extLst>
              <a:ext uri="{28A0092B-C50C-407E-A947-70E740481C1C}">
                <a14:useLocalDpi xmlns:a14="http://schemas.microsoft.com/office/drawing/2010/main" val="0"/>
              </a:ext>
            </a:extLst>
          </a:blip>
          <a:srcRect l="-345" b="5689"/>
          <a:stretch/>
        </p:blipFill>
        <p:spPr>
          <a:xfrm>
            <a:off x="1780161" y="-28277"/>
            <a:ext cx="9727659" cy="4940745"/>
          </a:xfrm>
          <a:prstGeom prst="rect">
            <a:avLst/>
          </a:prstGeom>
        </p:spPr>
      </p:pic>
      <p:sp>
        <p:nvSpPr>
          <p:cNvPr id="3" name="TextBox 2">
            <a:extLst>
              <a:ext uri="{FF2B5EF4-FFF2-40B4-BE49-F238E27FC236}">
                <a16:creationId xmlns:a16="http://schemas.microsoft.com/office/drawing/2014/main" id="{95876A1C-A3D0-4B50-98EC-4535FCB6065D}"/>
              </a:ext>
            </a:extLst>
          </p:cNvPr>
          <p:cNvSpPr txBox="1"/>
          <p:nvPr/>
        </p:nvSpPr>
        <p:spPr>
          <a:xfrm>
            <a:off x="3191102" y="1027495"/>
            <a:ext cx="6541216" cy="1200329"/>
          </a:xfrm>
          <a:prstGeom prst="rect">
            <a:avLst/>
          </a:prstGeom>
          <a:noFill/>
        </p:spPr>
        <p:txBody>
          <a:bodyPr wrap="square" rtlCol="0">
            <a:spAutoFit/>
          </a:bodyPr>
          <a:lstStyle/>
          <a:p>
            <a:r>
              <a:rPr lang="en-US" sz="2400" dirty="0">
                <a:solidFill>
                  <a:srgbClr val="00B0F0"/>
                </a:solidFill>
              </a:rPr>
              <a:t>Persistent cross-track features in 1-percentile</a:t>
            </a:r>
          </a:p>
          <a:p>
            <a:r>
              <a:rPr lang="en-US" sz="2400" dirty="0">
                <a:solidFill>
                  <a:srgbClr val="00B0F0"/>
                </a:solidFill>
              </a:rPr>
              <a:t>Effective Reflectivity over open ocean – </a:t>
            </a:r>
          </a:p>
          <a:p>
            <a:r>
              <a:rPr lang="en-US" sz="2400" dirty="0">
                <a:solidFill>
                  <a:srgbClr val="00B0F0"/>
                </a:solidFill>
              </a:rPr>
              <a:t>Not corrected for surface pressure variations.</a:t>
            </a:r>
          </a:p>
        </p:txBody>
      </p:sp>
      <p:cxnSp>
        <p:nvCxnSpPr>
          <p:cNvPr id="6" name="Straight Connector 5">
            <a:extLst>
              <a:ext uri="{FF2B5EF4-FFF2-40B4-BE49-F238E27FC236}">
                <a16:creationId xmlns:a16="http://schemas.microsoft.com/office/drawing/2014/main" id="{0E4707AE-AD69-4332-BD00-E45FE4155DEE}"/>
              </a:ext>
            </a:extLst>
          </p:cNvPr>
          <p:cNvCxnSpPr/>
          <p:nvPr/>
        </p:nvCxnSpPr>
        <p:spPr>
          <a:xfrm>
            <a:off x="4320791" y="3647552"/>
            <a:ext cx="17534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48B7323-3104-4E6F-9277-CE426CE824C9}"/>
              </a:ext>
            </a:extLst>
          </p:cNvPr>
          <p:cNvSpPr/>
          <p:nvPr/>
        </p:nvSpPr>
        <p:spPr>
          <a:xfrm>
            <a:off x="4186149" y="3647552"/>
            <a:ext cx="2032351" cy="369332"/>
          </a:xfrm>
          <a:prstGeom prst="rect">
            <a:avLst/>
          </a:prstGeom>
        </p:spPr>
        <p:txBody>
          <a:bodyPr wrap="none">
            <a:spAutoFit/>
          </a:bodyPr>
          <a:lstStyle/>
          <a:p>
            <a:r>
              <a:rPr lang="en-US" dirty="0">
                <a:solidFill>
                  <a:srgbClr val="FF0000"/>
                </a:solidFill>
              </a:rPr>
              <a:t>Sun Glint Geometry</a:t>
            </a:r>
          </a:p>
        </p:txBody>
      </p:sp>
      <p:sp>
        <p:nvSpPr>
          <p:cNvPr id="9" name="TextBox 8">
            <a:extLst>
              <a:ext uri="{FF2B5EF4-FFF2-40B4-BE49-F238E27FC236}">
                <a16:creationId xmlns:a16="http://schemas.microsoft.com/office/drawing/2014/main" id="{10944774-D100-4CA0-826D-7C68B050E0D0}"/>
              </a:ext>
            </a:extLst>
          </p:cNvPr>
          <p:cNvSpPr txBox="1"/>
          <p:nvPr/>
        </p:nvSpPr>
        <p:spPr>
          <a:xfrm rot="16200000">
            <a:off x="371733" y="2309722"/>
            <a:ext cx="3519233" cy="523220"/>
          </a:xfrm>
          <a:prstGeom prst="rect">
            <a:avLst/>
          </a:prstGeom>
          <a:solidFill>
            <a:schemeClr val="bg1"/>
          </a:solidFill>
        </p:spPr>
        <p:txBody>
          <a:bodyPr wrap="none" rtlCol="0">
            <a:spAutoFit/>
          </a:bodyPr>
          <a:lstStyle/>
          <a:p>
            <a:r>
              <a:rPr lang="en-US" sz="2800" dirty="0"/>
              <a:t>Effective Reflectivity, %</a:t>
            </a:r>
          </a:p>
        </p:txBody>
      </p:sp>
      <p:sp>
        <p:nvSpPr>
          <p:cNvPr id="11" name="Rectangle 10">
            <a:extLst>
              <a:ext uri="{FF2B5EF4-FFF2-40B4-BE49-F238E27FC236}">
                <a16:creationId xmlns:a16="http://schemas.microsoft.com/office/drawing/2014/main" id="{CC70FAF8-AC4A-47D1-ADF0-DF4E4A4AD844}"/>
              </a:ext>
            </a:extLst>
          </p:cNvPr>
          <p:cNvSpPr/>
          <p:nvPr/>
        </p:nvSpPr>
        <p:spPr>
          <a:xfrm>
            <a:off x="3401739" y="3936386"/>
            <a:ext cx="6330579" cy="646331"/>
          </a:xfrm>
          <a:prstGeom prst="rect">
            <a:avLst/>
          </a:prstGeom>
        </p:spPr>
        <p:txBody>
          <a:bodyPr wrap="none">
            <a:spAutoFit/>
          </a:bodyPr>
          <a:lstStyle/>
          <a:p>
            <a:pPr algn="ctr"/>
            <a:r>
              <a:rPr lang="en-US" b="1" dirty="0"/>
              <a:t>Colors are time-sorted </a:t>
            </a:r>
            <a:r>
              <a:rPr lang="en-US" b="1" dirty="0">
                <a:solidFill>
                  <a:srgbClr val="7030A0"/>
                </a:solidFill>
              </a:rPr>
              <a:t>C</a:t>
            </a:r>
            <a:r>
              <a:rPr lang="en-US" b="1" dirty="0">
                <a:solidFill>
                  <a:srgbClr val="2E2EA2"/>
                </a:solidFill>
              </a:rPr>
              <a:t>o</a:t>
            </a:r>
            <a:r>
              <a:rPr lang="en-US" b="1" dirty="0">
                <a:solidFill>
                  <a:srgbClr val="3775B9"/>
                </a:solidFill>
              </a:rPr>
              <a:t>l</a:t>
            </a:r>
            <a:r>
              <a:rPr lang="en-US" b="1" dirty="0">
                <a:solidFill>
                  <a:srgbClr val="00B0F0"/>
                </a:solidFill>
              </a:rPr>
              <a:t>d</a:t>
            </a:r>
            <a:r>
              <a:rPr lang="en-US" b="1" dirty="0"/>
              <a:t> </a:t>
            </a:r>
            <a:r>
              <a:rPr lang="en-US" b="1" dirty="0">
                <a:solidFill>
                  <a:srgbClr val="00B050"/>
                </a:solidFill>
              </a:rPr>
              <a:t>t</a:t>
            </a:r>
            <a:r>
              <a:rPr lang="en-US" b="1" dirty="0">
                <a:solidFill>
                  <a:srgbClr val="E3F34F"/>
                </a:solidFill>
              </a:rPr>
              <a:t>o</a:t>
            </a:r>
            <a:r>
              <a:rPr lang="en-US" b="1" dirty="0"/>
              <a:t> </a:t>
            </a:r>
            <a:r>
              <a:rPr lang="en-US" b="1" dirty="0">
                <a:solidFill>
                  <a:srgbClr val="FAF40C"/>
                </a:solidFill>
              </a:rPr>
              <a:t>W</a:t>
            </a:r>
            <a:r>
              <a:rPr lang="en-US" b="1" dirty="0">
                <a:solidFill>
                  <a:srgbClr val="FFC000"/>
                </a:solidFill>
              </a:rPr>
              <a:t>a</a:t>
            </a:r>
            <a:r>
              <a:rPr lang="en-US" b="1" dirty="0">
                <a:solidFill>
                  <a:srgbClr val="FF9933"/>
                </a:solidFill>
              </a:rPr>
              <a:t>r</a:t>
            </a:r>
            <a:r>
              <a:rPr lang="en-US" b="1" dirty="0">
                <a:solidFill>
                  <a:srgbClr val="FF0000"/>
                </a:solidFill>
              </a:rPr>
              <a:t>m </a:t>
            </a:r>
          </a:p>
          <a:p>
            <a:pPr algn="ctr"/>
            <a:r>
              <a:rPr lang="en-US" b="1" dirty="0">
                <a:solidFill>
                  <a:srgbClr val="7030A0"/>
                </a:solidFill>
              </a:rPr>
              <a:t>2012 </a:t>
            </a:r>
            <a:r>
              <a:rPr lang="en-US" b="1" dirty="0">
                <a:solidFill>
                  <a:srgbClr val="2E2EA2"/>
                </a:solidFill>
              </a:rPr>
              <a:t>2013 </a:t>
            </a:r>
            <a:r>
              <a:rPr lang="en-US" b="1" dirty="0">
                <a:solidFill>
                  <a:srgbClr val="3775B9"/>
                </a:solidFill>
              </a:rPr>
              <a:t>2014 </a:t>
            </a:r>
            <a:r>
              <a:rPr lang="en-US" b="1" dirty="0">
                <a:solidFill>
                  <a:srgbClr val="00B0F0"/>
                </a:solidFill>
              </a:rPr>
              <a:t>2015 </a:t>
            </a:r>
            <a:r>
              <a:rPr lang="en-US" b="1" dirty="0">
                <a:solidFill>
                  <a:srgbClr val="00B050"/>
                </a:solidFill>
              </a:rPr>
              <a:t>2016 </a:t>
            </a:r>
            <a:r>
              <a:rPr lang="en-US" b="1" dirty="0">
                <a:solidFill>
                  <a:srgbClr val="E3F34F"/>
                </a:solidFill>
              </a:rPr>
              <a:t>2017 2018 </a:t>
            </a:r>
            <a:r>
              <a:rPr lang="en-US" b="1" dirty="0">
                <a:solidFill>
                  <a:srgbClr val="FFC000"/>
                </a:solidFill>
              </a:rPr>
              <a:t>2019 </a:t>
            </a:r>
            <a:r>
              <a:rPr lang="en-US" b="1" dirty="0">
                <a:solidFill>
                  <a:srgbClr val="FF9933"/>
                </a:solidFill>
              </a:rPr>
              <a:t>2020 2021 </a:t>
            </a:r>
            <a:r>
              <a:rPr lang="en-US" b="1" dirty="0">
                <a:solidFill>
                  <a:srgbClr val="FF0000"/>
                </a:solidFill>
              </a:rPr>
              <a:t>2022 2023</a:t>
            </a:r>
            <a:endParaRPr lang="en-US" dirty="0"/>
          </a:p>
        </p:txBody>
      </p:sp>
      <p:sp>
        <p:nvSpPr>
          <p:cNvPr id="12" name="TextBox 11">
            <a:extLst>
              <a:ext uri="{FF2B5EF4-FFF2-40B4-BE49-F238E27FC236}">
                <a16:creationId xmlns:a16="http://schemas.microsoft.com/office/drawing/2014/main" id="{8E7925CA-7F7A-4348-AEF1-1B287A768F04}"/>
              </a:ext>
            </a:extLst>
          </p:cNvPr>
          <p:cNvSpPr txBox="1"/>
          <p:nvPr/>
        </p:nvSpPr>
        <p:spPr>
          <a:xfrm>
            <a:off x="94238" y="335400"/>
            <a:ext cx="1896624" cy="3970318"/>
          </a:xfrm>
          <a:prstGeom prst="rect">
            <a:avLst/>
          </a:prstGeom>
          <a:noFill/>
        </p:spPr>
        <p:txBody>
          <a:bodyPr wrap="square" rtlCol="0">
            <a:spAutoFit/>
          </a:bodyPr>
          <a:lstStyle/>
          <a:p>
            <a:r>
              <a:rPr lang="en-US" dirty="0"/>
              <a:t>Request for in-situ Measurements of Ocean-Leaving</a:t>
            </a:r>
          </a:p>
          <a:p>
            <a:r>
              <a:rPr lang="en-US" dirty="0"/>
              <a:t>Radiance in the Ultraviolet versus Solar and Viewing Zenith Angles.</a:t>
            </a:r>
          </a:p>
          <a:p>
            <a:r>
              <a:rPr lang="en-US" dirty="0"/>
              <a:t>In addition to Sun Glint at reflective angles, is there also “Sky Glint” at high viewing angles?</a:t>
            </a:r>
          </a:p>
          <a:p>
            <a:endParaRPr lang="en-US" dirty="0"/>
          </a:p>
        </p:txBody>
      </p:sp>
    </p:spTree>
    <p:extLst>
      <p:ext uri="{BB962C8B-B14F-4D97-AF65-F5344CB8AC3E}">
        <p14:creationId xmlns:p14="http://schemas.microsoft.com/office/powerpoint/2010/main" val="385690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3B9862-CE52-424F-847E-3E356E13F259}"/>
              </a:ext>
            </a:extLst>
          </p:cNvPr>
          <p:cNvPicPr>
            <a:picLocks noChangeAspect="1"/>
          </p:cNvPicPr>
          <p:nvPr/>
        </p:nvPicPr>
        <p:blipFill>
          <a:blip r:embed="rId2"/>
          <a:stretch>
            <a:fillRect/>
          </a:stretch>
        </p:blipFill>
        <p:spPr>
          <a:xfrm>
            <a:off x="12429" y="1048"/>
            <a:ext cx="9000565" cy="6498454"/>
          </a:xfrm>
          <a:prstGeom prst="rect">
            <a:avLst/>
          </a:prstGeom>
        </p:spPr>
      </p:pic>
      <p:sp>
        <p:nvSpPr>
          <p:cNvPr id="5" name="TextBox 4">
            <a:extLst>
              <a:ext uri="{FF2B5EF4-FFF2-40B4-BE49-F238E27FC236}">
                <a16:creationId xmlns:a16="http://schemas.microsoft.com/office/drawing/2014/main" id="{906B4947-93A8-44CC-8DF9-986F5EA3803A}"/>
              </a:ext>
            </a:extLst>
          </p:cNvPr>
          <p:cNvSpPr txBox="1"/>
          <p:nvPr/>
        </p:nvSpPr>
        <p:spPr>
          <a:xfrm>
            <a:off x="8521002" y="155692"/>
            <a:ext cx="3670998" cy="5386090"/>
          </a:xfrm>
          <a:prstGeom prst="rect">
            <a:avLst/>
          </a:prstGeom>
          <a:noFill/>
        </p:spPr>
        <p:txBody>
          <a:bodyPr wrap="square" rtlCol="0">
            <a:spAutoFit/>
          </a:bodyPr>
          <a:lstStyle/>
          <a:p>
            <a:r>
              <a:rPr lang="en-US" sz="1600" dirty="0"/>
              <a:t> </a:t>
            </a:r>
            <a:endParaRPr lang="en-US" sz="2400" dirty="0"/>
          </a:p>
          <a:p>
            <a:r>
              <a:rPr lang="en-US" sz="2400" dirty="0">
                <a:solidFill>
                  <a:srgbClr val="7030A0"/>
                </a:solidFill>
              </a:rPr>
              <a:t>The clouds, Rayleigh scattering and absorbing aerosol signals create the broad wavelength dependence in the radiances as scenes and viewing and solar angles vary.</a:t>
            </a:r>
          </a:p>
          <a:p>
            <a:r>
              <a:rPr lang="en-US" sz="1600" dirty="0"/>
              <a:t> </a:t>
            </a:r>
            <a:endParaRPr lang="en-US" sz="2400" dirty="0"/>
          </a:p>
          <a:p>
            <a:r>
              <a:rPr lang="en-US" sz="2400" dirty="0">
                <a:solidFill>
                  <a:srgbClr val="00B0F0"/>
                </a:solidFill>
              </a:rPr>
              <a:t>The small scale features are produced by Ring Effect, trace gas absorption,  wavelength scale shifts and stray light. </a:t>
            </a:r>
          </a:p>
        </p:txBody>
      </p:sp>
      <p:sp>
        <p:nvSpPr>
          <p:cNvPr id="6" name="TextBox 5">
            <a:extLst>
              <a:ext uri="{FF2B5EF4-FFF2-40B4-BE49-F238E27FC236}">
                <a16:creationId xmlns:a16="http://schemas.microsoft.com/office/drawing/2014/main" id="{C4E44687-F028-41CE-8D9C-A2D6B548A575}"/>
              </a:ext>
            </a:extLst>
          </p:cNvPr>
          <p:cNvSpPr txBox="1"/>
          <p:nvPr/>
        </p:nvSpPr>
        <p:spPr>
          <a:xfrm>
            <a:off x="1528532" y="3602790"/>
            <a:ext cx="3670998" cy="1569660"/>
          </a:xfrm>
          <a:prstGeom prst="rect">
            <a:avLst/>
          </a:prstGeom>
          <a:noFill/>
        </p:spPr>
        <p:txBody>
          <a:bodyPr wrap="square" rtlCol="0">
            <a:spAutoFit/>
          </a:bodyPr>
          <a:lstStyle/>
          <a:p>
            <a:r>
              <a:rPr lang="en-US" sz="2400" dirty="0"/>
              <a:t>Normalized Radiance / Irradiance ratios versus wavelength for the S-NPP OMPS Nadir Mapper.</a:t>
            </a:r>
          </a:p>
        </p:txBody>
      </p:sp>
    </p:spTree>
    <p:extLst>
      <p:ext uri="{BB962C8B-B14F-4D97-AF65-F5344CB8AC3E}">
        <p14:creationId xmlns:p14="http://schemas.microsoft.com/office/powerpoint/2010/main" val="84557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DC86D6-2CD3-4B55-A217-F6A57F73E5B5}"/>
              </a:ext>
            </a:extLst>
          </p:cNvPr>
          <p:cNvPicPr>
            <a:picLocks noChangeAspect="1"/>
          </p:cNvPicPr>
          <p:nvPr/>
        </p:nvPicPr>
        <p:blipFill>
          <a:blip r:embed="rId2"/>
          <a:stretch>
            <a:fillRect/>
          </a:stretch>
        </p:blipFill>
        <p:spPr>
          <a:xfrm>
            <a:off x="110532" y="130624"/>
            <a:ext cx="8857129" cy="6454066"/>
          </a:xfrm>
          <a:prstGeom prst="rect">
            <a:avLst/>
          </a:prstGeom>
        </p:spPr>
      </p:pic>
      <p:sp>
        <p:nvSpPr>
          <p:cNvPr id="5" name="TextBox 4">
            <a:extLst>
              <a:ext uri="{FF2B5EF4-FFF2-40B4-BE49-F238E27FC236}">
                <a16:creationId xmlns:a16="http://schemas.microsoft.com/office/drawing/2014/main" id="{B45D379B-5FE7-4845-A218-B9E35A8D1CC0}"/>
              </a:ext>
            </a:extLst>
          </p:cNvPr>
          <p:cNvSpPr txBox="1"/>
          <p:nvPr/>
        </p:nvSpPr>
        <p:spPr>
          <a:xfrm>
            <a:off x="8721969" y="331600"/>
            <a:ext cx="3470031" cy="4770537"/>
          </a:xfrm>
          <a:prstGeom prst="rect">
            <a:avLst/>
          </a:prstGeom>
          <a:noFill/>
        </p:spPr>
        <p:txBody>
          <a:bodyPr wrap="square" rtlCol="0">
            <a:spAutoFit/>
          </a:bodyPr>
          <a:lstStyle/>
          <a:p>
            <a:endParaRPr lang="en-US" sz="2400" dirty="0"/>
          </a:p>
          <a:p>
            <a:r>
              <a:rPr lang="en-US" sz="2400" dirty="0">
                <a:solidFill>
                  <a:srgbClr val="7030A0"/>
                </a:solidFill>
              </a:rPr>
              <a:t>The absorbing aerosol signals are preserved but small scale features are greatly reduced.</a:t>
            </a:r>
          </a:p>
          <a:p>
            <a:r>
              <a:rPr lang="en-US" sz="1600" dirty="0"/>
              <a:t> </a:t>
            </a:r>
            <a:endParaRPr lang="en-US" sz="2400" dirty="0"/>
          </a:p>
          <a:p>
            <a:r>
              <a:rPr lang="en-US" sz="2400" dirty="0">
                <a:solidFill>
                  <a:srgbClr val="00B0F0"/>
                </a:solidFill>
              </a:rPr>
              <a:t>For retrievals of some aerosol properties, we can degrade the spectral resolution and treat OMPS and other spectrometer as a filter instruments.</a:t>
            </a:r>
          </a:p>
        </p:txBody>
      </p:sp>
      <p:sp>
        <p:nvSpPr>
          <p:cNvPr id="6" name="TextBox 5">
            <a:extLst>
              <a:ext uri="{FF2B5EF4-FFF2-40B4-BE49-F238E27FC236}">
                <a16:creationId xmlns:a16="http://schemas.microsoft.com/office/drawing/2014/main" id="{34824C8C-F397-445E-BFE4-C44483DF0463}"/>
              </a:ext>
            </a:extLst>
          </p:cNvPr>
          <p:cNvSpPr txBox="1"/>
          <p:nvPr/>
        </p:nvSpPr>
        <p:spPr>
          <a:xfrm>
            <a:off x="1528532" y="3602790"/>
            <a:ext cx="3763315" cy="1815882"/>
          </a:xfrm>
          <a:prstGeom prst="rect">
            <a:avLst/>
          </a:prstGeom>
          <a:noFill/>
        </p:spPr>
        <p:txBody>
          <a:bodyPr wrap="square" rtlCol="0">
            <a:spAutoFit/>
          </a:bodyPr>
          <a:lstStyle/>
          <a:p>
            <a:r>
              <a:rPr lang="en-US" sz="2800" dirty="0"/>
              <a:t>The same as in the previous figure but with a </a:t>
            </a:r>
            <a:r>
              <a:rPr lang="en-US" sz="2800" dirty="0">
                <a:solidFill>
                  <a:srgbClr val="7030A0"/>
                </a:solidFill>
              </a:rPr>
              <a:t>4-nm moving average </a:t>
            </a:r>
            <a:r>
              <a:rPr lang="en-US" sz="2800" dirty="0"/>
              <a:t>applied.</a:t>
            </a:r>
          </a:p>
        </p:txBody>
      </p:sp>
    </p:spTree>
    <p:extLst>
      <p:ext uri="{BB962C8B-B14F-4D97-AF65-F5344CB8AC3E}">
        <p14:creationId xmlns:p14="http://schemas.microsoft.com/office/powerpoint/2010/main" val="661780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430453-2E06-42BC-9C1E-7E38D9054BDF}"/>
              </a:ext>
            </a:extLst>
          </p:cNvPr>
          <p:cNvPicPr/>
          <p:nvPr/>
        </p:nvPicPr>
        <p:blipFill rotWithShape="1">
          <a:blip r:embed="rId2" cstate="print">
            <a:extLst>
              <a:ext uri="{28A0092B-C50C-407E-A947-70E740481C1C}">
                <a14:useLocalDpi xmlns:a14="http://schemas.microsoft.com/office/drawing/2010/main" val="0"/>
              </a:ext>
            </a:extLst>
          </a:blip>
          <a:srcRect t="4930"/>
          <a:stretch/>
        </p:blipFill>
        <p:spPr>
          <a:xfrm>
            <a:off x="488516" y="25052"/>
            <a:ext cx="10421655" cy="5073041"/>
          </a:xfrm>
          <a:prstGeom prst="rect">
            <a:avLst/>
          </a:prstGeom>
        </p:spPr>
      </p:pic>
      <p:sp>
        <p:nvSpPr>
          <p:cNvPr id="5" name="Rectangle 4">
            <a:extLst>
              <a:ext uri="{FF2B5EF4-FFF2-40B4-BE49-F238E27FC236}">
                <a16:creationId xmlns:a16="http://schemas.microsoft.com/office/drawing/2014/main" id="{05D2B16A-66F3-4834-BBAA-9EE07E8599CA}"/>
              </a:ext>
            </a:extLst>
          </p:cNvPr>
          <p:cNvSpPr/>
          <p:nvPr/>
        </p:nvSpPr>
        <p:spPr>
          <a:xfrm>
            <a:off x="175098" y="4825248"/>
            <a:ext cx="11799651" cy="2031325"/>
          </a:xfrm>
          <a:prstGeom prst="rect">
            <a:avLst/>
          </a:prstGeom>
        </p:spPr>
        <p:txBody>
          <a:bodyPr wrap="square">
            <a:spAutoFit/>
          </a:bodyPr>
          <a:lstStyle/>
          <a:p>
            <a:pPr algn="just">
              <a:spcAft>
                <a:spcPts val="1000"/>
              </a:spcAft>
            </a:pPr>
            <a:r>
              <a:rPr lang="en-US" dirty="0">
                <a:latin typeface="Times New Roman" panose="02020603050405020304" pitchFamily="18" charset="0"/>
                <a:ea typeface="Times New Roman" panose="02020603050405020304" pitchFamily="18" charset="0"/>
              </a:rPr>
              <a:t>Estimates of the total wavelength-dependent throughput changes for the S-NPP OMPS over ten years (2012 to 2022). The blue curve is from linear fits of the </a:t>
            </a:r>
            <a:r>
              <a:rPr lang="en-US" dirty="0">
                <a:solidFill>
                  <a:srgbClr val="1443AC"/>
                </a:solidFill>
                <a:latin typeface="Times New Roman" panose="02020603050405020304" pitchFamily="18" charset="0"/>
                <a:ea typeface="Times New Roman" panose="02020603050405020304" pitchFamily="18" charset="0"/>
              </a:rPr>
              <a:t>changes of the bi-weekly solar measurements from the working diffuser</a:t>
            </a:r>
            <a:r>
              <a:rPr lang="en-US" dirty="0">
                <a:latin typeface="Times New Roman" panose="02020603050405020304" pitchFamily="18" charset="0"/>
                <a:ea typeface="Times New Roman" panose="02020603050405020304" pitchFamily="18" charset="0"/>
              </a:rPr>
              <a:t>. The red curve is from linear fits of the </a:t>
            </a:r>
            <a:r>
              <a:rPr lang="en-US" dirty="0">
                <a:solidFill>
                  <a:srgbClr val="FF0000"/>
                </a:solidFill>
                <a:latin typeface="Times New Roman" panose="02020603050405020304" pitchFamily="18" charset="0"/>
                <a:ea typeface="Times New Roman" panose="02020603050405020304" pitchFamily="18" charset="0"/>
              </a:rPr>
              <a:t>changes of the annual solar measurements from the reference diffuser</a:t>
            </a:r>
            <a:r>
              <a:rPr lang="en-US" dirty="0">
                <a:latin typeface="Times New Roman" panose="02020603050405020304" pitchFamily="18" charset="0"/>
                <a:ea typeface="Times New Roman" panose="02020603050405020304" pitchFamily="18" charset="0"/>
              </a:rPr>
              <a:t>. The green curve is a scaling of the blue curve accounting for the difference in exposure frequency for the reference versus the working diffusers. The orange curve is the red curve minus the green curve. It gives an estimate of the throughput degradation for the shared optical path for the radiance measurements. Notice that the instrument throughput changes for the OMPS NM (300 nm to 380 nm) are well within the +-1% level. (This figure was created and provided by </a:t>
            </a:r>
            <a:r>
              <a:rPr lang="en-US" dirty="0">
                <a:latin typeface="Times New Roman" panose="02020603050405020304" pitchFamily="18" charset="0"/>
                <a:ea typeface="Times New Roman" panose="02020603050405020304" pitchFamily="18" charset="0"/>
                <a:cs typeface="Times New Roman" panose="02020603050405020304" pitchFamily="18" charset="0"/>
              </a:rPr>
              <a:t>Colin</a:t>
            </a:r>
            <a:r>
              <a:rPr lang="en-US" dirty="0">
                <a:latin typeface="Times New Roman" panose="02020603050405020304" pitchFamily="18" charset="0"/>
                <a:ea typeface="Times New Roman" panose="02020603050405020304" pitchFamily="18" charset="0"/>
              </a:rPr>
              <a:t> Seftor of SSAI for the NASA GSFC Ozone Team.)</a:t>
            </a:r>
            <a:endParaRPr lang="en-US" b="1" dirty="0">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FC1234DA-2EF6-464A-83C1-C3319DB3F075}"/>
              </a:ext>
            </a:extLst>
          </p:cNvPr>
          <p:cNvSpPr txBox="1"/>
          <p:nvPr/>
        </p:nvSpPr>
        <p:spPr>
          <a:xfrm>
            <a:off x="3830374" y="2783394"/>
            <a:ext cx="5955156" cy="1384995"/>
          </a:xfrm>
          <a:prstGeom prst="rect">
            <a:avLst/>
          </a:prstGeom>
          <a:noFill/>
        </p:spPr>
        <p:txBody>
          <a:bodyPr wrap="none" rtlCol="0">
            <a:spAutoFit/>
          </a:bodyPr>
          <a:lstStyle/>
          <a:p>
            <a:r>
              <a:rPr lang="en-US" sz="2800" dirty="0">
                <a:solidFill>
                  <a:srgbClr val="00B0F0"/>
                </a:solidFill>
              </a:rPr>
              <a:t>Monitoring of the OMPS Nadir Mapper </a:t>
            </a:r>
          </a:p>
          <a:p>
            <a:r>
              <a:rPr lang="en-US" sz="2800" dirty="0">
                <a:solidFill>
                  <a:srgbClr val="00B0F0"/>
                </a:solidFill>
              </a:rPr>
              <a:t>Changes by using on-board dual </a:t>
            </a:r>
          </a:p>
          <a:p>
            <a:r>
              <a:rPr lang="en-US" sz="2800" dirty="0">
                <a:solidFill>
                  <a:srgbClr val="00B0F0"/>
                </a:solidFill>
              </a:rPr>
              <a:t>Solar diffusers works well</a:t>
            </a:r>
          </a:p>
        </p:txBody>
      </p:sp>
      <p:cxnSp>
        <p:nvCxnSpPr>
          <p:cNvPr id="6" name="Straight Connector 5">
            <a:extLst>
              <a:ext uri="{FF2B5EF4-FFF2-40B4-BE49-F238E27FC236}">
                <a16:creationId xmlns:a16="http://schemas.microsoft.com/office/drawing/2014/main" id="{A9366952-D50E-4D0B-9A5A-00823FF7D5D1}"/>
              </a:ext>
            </a:extLst>
          </p:cNvPr>
          <p:cNvCxnSpPr>
            <a:cxnSpLocks/>
          </p:cNvCxnSpPr>
          <p:nvPr/>
        </p:nvCxnSpPr>
        <p:spPr>
          <a:xfrm flipV="1">
            <a:off x="7149830" y="93148"/>
            <a:ext cx="0" cy="25333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2B34C6C-F5D9-4836-B957-D36D5A312CE8}"/>
              </a:ext>
            </a:extLst>
          </p:cNvPr>
          <p:cNvCxnSpPr>
            <a:cxnSpLocks/>
          </p:cNvCxnSpPr>
          <p:nvPr/>
        </p:nvCxnSpPr>
        <p:spPr>
          <a:xfrm flipV="1">
            <a:off x="9218580" y="99628"/>
            <a:ext cx="0" cy="25328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DAFD6FC-9461-450D-BEB4-ABB674988283}"/>
              </a:ext>
            </a:extLst>
          </p:cNvPr>
          <p:cNvSpPr txBox="1"/>
          <p:nvPr/>
        </p:nvSpPr>
        <p:spPr>
          <a:xfrm>
            <a:off x="6689756" y="194808"/>
            <a:ext cx="894797" cy="369332"/>
          </a:xfrm>
          <a:prstGeom prst="rect">
            <a:avLst/>
          </a:prstGeom>
          <a:noFill/>
        </p:spPr>
        <p:txBody>
          <a:bodyPr wrap="none" rtlCol="0">
            <a:spAutoFit/>
          </a:bodyPr>
          <a:lstStyle/>
          <a:p>
            <a:r>
              <a:rPr lang="en-US" dirty="0"/>
              <a:t>331 nm</a:t>
            </a:r>
          </a:p>
        </p:txBody>
      </p:sp>
      <p:sp>
        <p:nvSpPr>
          <p:cNvPr id="11" name="TextBox 10">
            <a:extLst>
              <a:ext uri="{FF2B5EF4-FFF2-40B4-BE49-F238E27FC236}">
                <a16:creationId xmlns:a16="http://schemas.microsoft.com/office/drawing/2014/main" id="{F3CCA775-969B-4021-A1C8-74E24982E0A3}"/>
              </a:ext>
            </a:extLst>
          </p:cNvPr>
          <p:cNvSpPr txBox="1"/>
          <p:nvPr/>
        </p:nvSpPr>
        <p:spPr>
          <a:xfrm>
            <a:off x="8741997" y="204536"/>
            <a:ext cx="894797" cy="369332"/>
          </a:xfrm>
          <a:prstGeom prst="rect">
            <a:avLst/>
          </a:prstGeom>
          <a:noFill/>
        </p:spPr>
        <p:txBody>
          <a:bodyPr wrap="none" rtlCol="0">
            <a:spAutoFit/>
          </a:bodyPr>
          <a:lstStyle/>
          <a:p>
            <a:r>
              <a:rPr lang="en-US" dirty="0"/>
              <a:t>360 nm</a:t>
            </a:r>
          </a:p>
        </p:txBody>
      </p:sp>
      <p:sp>
        <p:nvSpPr>
          <p:cNvPr id="13" name="Oval 12">
            <a:extLst>
              <a:ext uri="{FF2B5EF4-FFF2-40B4-BE49-F238E27FC236}">
                <a16:creationId xmlns:a16="http://schemas.microsoft.com/office/drawing/2014/main" id="{5E06FBC8-5F20-4107-8A55-A0BE26B69D30}"/>
              </a:ext>
            </a:extLst>
          </p:cNvPr>
          <p:cNvSpPr/>
          <p:nvPr/>
        </p:nvSpPr>
        <p:spPr>
          <a:xfrm>
            <a:off x="7021856" y="706812"/>
            <a:ext cx="242544" cy="26271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13300AA-DD95-46E2-92D4-F3014B2B7DB0}"/>
              </a:ext>
            </a:extLst>
          </p:cNvPr>
          <p:cNvSpPr/>
          <p:nvPr/>
        </p:nvSpPr>
        <p:spPr>
          <a:xfrm>
            <a:off x="9094496" y="503612"/>
            <a:ext cx="242544" cy="26271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5702ECFE-5E79-46E7-ADBA-4D22366DF1AC}"/>
              </a:ext>
            </a:extLst>
          </p:cNvPr>
          <p:cNvCxnSpPr>
            <a:cxnSpLocks/>
          </p:cNvCxnSpPr>
          <p:nvPr/>
        </p:nvCxnSpPr>
        <p:spPr>
          <a:xfrm>
            <a:off x="11077904" y="583307"/>
            <a:ext cx="0" cy="262711"/>
          </a:xfrm>
          <a:prstGeom prst="straightConnector1">
            <a:avLst/>
          </a:prstGeom>
          <a:ln w="28575">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1929CB3-6848-4659-869D-2B2AB1BEC6F7}"/>
              </a:ext>
            </a:extLst>
          </p:cNvPr>
          <p:cNvSpPr/>
          <p:nvPr/>
        </p:nvSpPr>
        <p:spPr>
          <a:xfrm>
            <a:off x="10847457" y="846018"/>
            <a:ext cx="1169038" cy="1200329"/>
          </a:xfrm>
          <a:prstGeom prst="rect">
            <a:avLst/>
          </a:prstGeom>
        </p:spPr>
        <p:txBody>
          <a:bodyPr wrap="none">
            <a:spAutoFit/>
          </a:bodyPr>
          <a:lstStyle/>
          <a:p>
            <a:r>
              <a:rPr lang="en-US" dirty="0">
                <a:solidFill>
                  <a:srgbClr val="00B050"/>
                </a:solidFill>
              </a:rPr>
              <a:t>Relative </a:t>
            </a:r>
          </a:p>
          <a:p>
            <a:r>
              <a:rPr lang="en-US" dirty="0">
                <a:solidFill>
                  <a:srgbClr val="00B050"/>
                </a:solidFill>
              </a:rPr>
              <a:t>trend over</a:t>
            </a:r>
          </a:p>
          <a:p>
            <a:r>
              <a:rPr lang="en-US" dirty="0">
                <a:solidFill>
                  <a:srgbClr val="00B050"/>
                </a:solidFill>
              </a:rPr>
              <a:t>11 years</a:t>
            </a:r>
          </a:p>
          <a:p>
            <a:endParaRPr lang="en-US" dirty="0">
              <a:solidFill>
                <a:srgbClr val="00B050"/>
              </a:solidFill>
            </a:endParaRPr>
          </a:p>
        </p:txBody>
      </p:sp>
    </p:spTree>
    <p:extLst>
      <p:ext uri="{BB962C8B-B14F-4D97-AF65-F5344CB8AC3E}">
        <p14:creationId xmlns:p14="http://schemas.microsoft.com/office/powerpoint/2010/main" val="2241072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875D83-2BE6-4BFC-AB15-FC6F0EE74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215" y="-102232"/>
            <a:ext cx="9068829" cy="5542062"/>
          </a:xfrm>
          <a:prstGeom prst="rect">
            <a:avLst/>
          </a:prstGeom>
        </p:spPr>
      </p:pic>
      <p:sp>
        <p:nvSpPr>
          <p:cNvPr id="5" name="TextBox 4">
            <a:extLst>
              <a:ext uri="{FF2B5EF4-FFF2-40B4-BE49-F238E27FC236}">
                <a16:creationId xmlns:a16="http://schemas.microsoft.com/office/drawing/2014/main" id="{4A9EF728-40D5-4066-9D12-CF09D15ECF1E}"/>
              </a:ext>
            </a:extLst>
          </p:cNvPr>
          <p:cNvSpPr txBox="1"/>
          <p:nvPr/>
        </p:nvSpPr>
        <p:spPr>
          <a:xfrm>
            <a:off x="116732" y="5460606"/>
            <a:ext cx="11877472" cy="1200329"/>
          </a:xfrm>
          <a:prstGeom prst="rect">
            <a:avLst/>
          </a:prstGeom>
          <a:noFill/>
        </p:spPr>
        <p:txBody>
          <a:bodyPr wrap="square" rtlCol="0">
            <a:spAutoFit/>
          </a:bodyPr>
          <a:lstStyle/>
          <a:p>
            <a:r>
              <a:rPr lang="en-US" b="1" dirty="0"/>
              <a:t>Cross-track dependence over the Equatorial Pacific of the Aerosol Index for S-NPP for March for 11 years </a:t>
            </a:r>
            <a:r>
              <a:rPr lang="en-US" b="1" dirty="0">
                <a:solidFill>
                  <a:srgbClr val="7030A0"/>
                </a:solidFill>
              </a:rPr>
              <a:t>C</a:t>
            </a:r>
            <a:r>
              <a:rPr lang="en-US" b="1" dirty="0">
                <a:solidFill>
                  <a:srgbClr val="2E2EA2"/>
                </a:solidFill>
              </a:rPr>
              <a:t>o</a:t>
            </a:r>
            <a:r>
              <a:rPr lang="en-US" b="1" dirty="0">
                <a:solidFill>
                  <a:srgbClr val="3775B9"/>
                </a:solidFill>
              </a:rPr>
              <a:t>l</a:t>
            </a:r>
            <a:r>
              <a:rPr lang="en-US" b="1" dirty="0">
                <a:solidFill>
                  <a:srgbClr val="00B0F0"/>
                </a:solidFill>
              </a:rPr>
              <a:t>d</a:t>
            </a:r>
            <a:r>
              <a:rPr lang="en-US" b="1" dirty="0"/>
              <a:t> </a:t>
            </a:r>
            <a:r>
              <a:rPr lang="en-US" b="1" dirty="0">
                <a:solidFill>
                  <a:srgbClr val="00B050"/>
                </a:solidFill>
              </a:rPr>
              <a:t>t</a:t>
            </a:r>
            <a:r>
              <a:rPr lang="en-US" b="1" dirty="0">
                <a:solidFill>
                  <a:srgbClr val="E3F34F"/>
                </a:solidFill>
              </a:rPr>
              <a:t>o</a:t>
            </a:r>
            <a:r>
              <a:rPr lang="en-US" b="1" dirty="0"/>
              <a:t> </a:t>
            </a:r>
            <a:r>
              <a:rPr lang="en-US" b="1" dirty="0">
                <a:solidFill>
                  <a:srgbClr val="FAF40C"/>
                </a:solidFill>
              </a:rPr>
              <a:t>W</a:t>
            </a:r>
            <a:r>
              <a:rPr lang="en-US" b="1" dirty="0">
                <a:solidFill>
                  <a:srgbClr val="FFC000"/>
                </a:solidFill>
              </a:rPr>
              <a:t>a</a:t>
            </a:r>
            <a:r>
              <a:rPr lang="en-US" b="1" dirty="0">
                <a:solidFill>
                  <a:srgbClr val="FF9933"/>
                </a:solidFill>
              </a:rPr>
              <a:t>r</a:t>
            </a:r>
            <a:r>
              <a:rPr lang="en-US" b="1" dirty="0">
                <a:solidFill>
                  <a:srgbClr val="FF0000"/>
                </a:solidFill>
              </a:rPr>
              <a:t>m</a:t>
            </a:r>
            <a:r>
              <a:rPr lang="en-US" b="1" dirty="0"/>
              <a:t>.</a:t>
            </a:r>
            <a:endParaRPr lang="en-US" dirty="0"/>
          </a:p>
          <a:p>
            <a:r>
              <a:rPr lang="en-US" dirty="0"/>
              <a:t>The cross-track pattern for the Aerosol Index is also very stable year-after-year and the absolute values are stable at the 0.4 level. The figure on the slide before does show (two </a:t>
            </a:r>
            <a:r>
              <a:rPr lang="en-US" b="1" dirty="0">
                <a:solidFill>
                  <a:srgbClr val="FF0000"/>
                </a:solidFill>
              </a:rPr>
              <a:t>⃝</a:t>
            </a:r>
            <a:r>
              <a:rPr lang="en-US" dirty="0"/>
              <a:t>‘s) a trend in the instrument throughput for the 360 nm channel relative to 331 nm which has not been adjusted in any calibration, so some time dependence in this figure is not unexpected.</a:t>
            </a:r>
          </a:p>
        </p:txBody>
      </p:sp>
      <p:cxnSp>
        <p:nvCxnSpPr>
          <p:cNvPr id="7" name="Straight Connector 6">
            <a:extLst>
              <a:ext uri="{FF2B5EF4-FFF2-40B4-BE49-F238E27FC236}">
                <a16:creationId xmlns:a16="http://schemas.microsoft.com/office/drawing/2014/main" id="{4C3BED56-88DA-4252-BD41-17DEC646543F}"/>
              </a:ext>
            </a:extLst>
          </p:cNvPr>
          <p:cNvCxnSpPr/>
          <p:nvPr/>
        </p:nvCxnSpPr>
        <p:spPr>
          <a:xfrm>
            <a:off x="4106785" y="3681712"/>
            <a:ext cx="17534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8C0085B-B949-4C84-92C0-F97947DE1E83}"/>
              </a:ext>
            </a:extLst>
          </p:cNvPr>
          <p:cNvSpPr/>
          <p:nvPr/>
        </p:nvSpPr>
        <p:spPr>
          <a:xfrm>
            <a:off x="3972143" y="3681712"/>
            <a:ext cx="2032351" cy="369332"/>
          </a:xfrm>
          <a:prstGeom prst="rect">
            <a:avLst/>
          </a:prstGeom>
        </p:spPr>
        <p:txBody>
          <a:bodyPr wrap="none">
            <a:spAutoFit/>
          </a:bodyPr>
          <a:lstStyle/>
          <a:p>
            <a:r>
              <a:rPr lang="en-US" dirty="0">
                <a:solidFill>
                  <a:srgbClr val="FF0000"/>
                </a:solidFill>
              </a:rPr>
              <a:t>Sun Glint Geometry</a:t>
            </a:r>
          </a:p>
        </p:txBody>
      </p:sp>
      <p:sp>
        <p:nvSpPr>
          <p:cNvPr id="10" name="Rectangle 9">
            <a:extLst>
              <a:ext uri="{FF2B5EF4-FFF2-40B4-BE49-F238E27FC236}">
                <a16:creationId xmlns:a16="http://schemas.microsoft.com/office/drawing/2014/main" id="{48EFE86F-FB8E-433C-BA0D-9773A6D56B3F}"/>
              </a:ext>
            </a:extLst>
          </p:cNvPr>
          <p:cNvSpPr/>
          <p:nvPr/>
        </p:nvSpPr>
        <p:spPr>
          <a:xfrm>
            <a:off x="3139090" y="3941362"/>
            <a:ext cx="6330579" cy="646331"/>
          </a:xfrm>
          <a:prstGeom prst="rect">
            <a:avLst/>
          </a:prstGeom>
        </p:spPr>
        <p:txBody>
          <a:bodyPr wrap="none">
            <a:spAutoFit/>
          </a:bodyPr>
          <a:lstStyle/>
          <a:p>
            <a:pPr algn="ctr"/>
            <a:r>
              <a:rPr lang="en-US" b="1" dirty="0"/>
              <a:t>Colors are time-sorted </a:t>
            </a:r>
            <a:r>
              <a:rPr lang="en-US" b="1" dirty="0">
                <a:solidFill>
                  <a:srgbClr val="7030A0"/>
                </a:solidFill>
              </a:rPr>
              <a:t>C</a:t>
            </a:r>
            <a:r>
              <a:rPr lang="en-US" b="1" dirty="0">
                <a:solidFill>
                  <a:srgbClr val="2E2EA2"/>
                </a:solidFill>
              </a:rPr>
              <a:t>o</a:t>
            </a:r>
            <a:r>
              <a:rPr lang="en-US" b="1" dirty="0">
                <a:solidFill>
                  <a:srgbClr val="3775B9"/>
                </a:solidFill>
              </a:rPr>
              <a:t>l</a:t>
            </a:r>
            <a:r>
              <a:rPr lang="en-US" b="1" dirty="0">
                <a:solidFill>
                  <a:srgbClr val="00B0F0"/>
                </a:solidFill>
              </a:rPr>
              <a:t>d</a:t>
            </a:r>
            <a:r>
              <a:rPr lang="en-US" b="1" dirty="0"/>
              <a:t> </a:t>
            </a:r>
            <a:r>
              <a:rPr lang="en-US" b="1" dirty="0">
                <a:solidFill>
                  <a:srgbClr val="00B050"/>
                </a:solidFill>
              </a:rPr>
              <a:t>t</a:t>
            </a:r>
            <a:r>
              <a:rPr lang="en-US" b="1" dirty="0">
                <a:solidFill>
                  <a:srgbClr val="E3F34F"/>
                </a:solidFill>
              </a:rPr>
              <a:t>o</a:t>
            </a:r>
            <a:r>
              <a:rPr lang="en-US" b="1" dirty="0"/>
              <a:t> </a:t>
            </a:r>
            <a:r>
              <a:rPr lang="en-US" b="1" dirty="0">
                <a:solidFill>
                  <a:srgbClr val="FAF40C"/>
                </a:solidFill>
              </a:rPr>
              <a:t>W</a:t>
            </a:r>
            <a:r>
              <a:rPr lang="en-US" b="1" dirty="0">
                <a:solidFill>
                  <a:srgbClr val="FFC000"/>
                </a:solidFill>
              </a:rPr>
              <a:t>a</a:t>
            </a:r>
            <a:r>
              <a:rPr lang="en-US" b="1" dirty="0">
                <a:solidFill>
                  <a:srgbClr val="FF9933"/>
                </a:solidFill>
              </a:rPr>
              <a:t>r</a:t>
            </a:r>
            <a:r>
              <a:rPr lang="en-US" b="1" dirty="0">
                <a:solidFill>
                  <a:srgbClr val="FF0000"/>
                </a:solidFill>
              </a:rPr>
              <a:t>m </a:t>
            </a:r>
          </a:p>
          <a:p>
            <a:pPr algn="ctr"/>
            <a:r>
              <a:rPr lang="en-US" b="1" dirty="0">
                <a:solidFill>
                  <a:srgbClr val="7030A0"/>
                </a:solidFill>
              </a:rPr>
              <a:t>2012 </a:t>
            </a:r>
            <a:r>
              <a:rPr lang="en-US" b="1" dirty="0">
                <a:solidFill>
                  <a:srgbClr val="2E2EA2"/>
                </a:solidFill>
              </a:rPr>
              <a:t>2013 </a:t>
            </a:r>
            <a:r>
              <a:rPr lang="en-US" b="1" dirty="0">
                <a:solidFill>
                  <a:srgbClr val="3775B9"/>
                </a:solidFill>
              </a:rPr>
              <a:t>2014 </a:t>
            </a:r>
            <a:r>
              <a:rPr lang="en-US" b="1" dirty="0">
                <a:solidFill>
                  <a:srgbClr val="00B0F0"/>
                </a:solidFill>
              </a:rPr>
              <a:t>2015 </a:t>
            </a:r>
            <a:r>
              <a:rPr lang="en-US" b="1" dirty="0">
                <a:solidFill>
                  <a:srgbClr val="00B050"/>
                </a:solidFill>
              </a:rPr>
              <a:t>2016 </a:t>
            </a:r>
            <a:r>
              <a:rPr lang="en-US" b="1" dirty="0">
                <a:solidFill>
                  <a:srgbClr val="E3F34F"/>
                </a:solidFill>
              </a:rPr>
              <a:t>2017 2018 </a:t>
            </a:r>
            <a:r>
              <a:rPr lang="en-US" b="1" dirty="0">
                <a:solidFill>
                  <a:srgbClr val="FFC000"/>
                </a:solidFill>
              </a:rPr>
              <a:t>2019 </a:t>
            </a:r>
            <a:r>
              <a:rPr lang="en-US" b="1" dirty="0">
                <a:solidFill>
                  <a:srgbClr val="FF9933"/>
                </a:solidFill>
              </a:rPr>
              <a:t>2020 2021 </a:t>
            </a:r>
            <a:r>
              <a:rPr lang="en-US" b="1" dirty="0">
                <a:solidFill>
                  <a:srgbClr val="FF0000"/>
                </a:solidFill>
              </a:rPr>
              <a:t>2022 2023</a:t>
            </a:r>
            <a:endParaRPr lang="en-US" dirty="0"/>
          </a:p>
        </p:txBody>
      </p:sp>
      <p:cxnSp>
        <p:nvCxnSpPr>
          <p:cNvPr id="12" name="Straight Arrow Connector 11">
            <a:extLst>
              <a:ext uri="{FF2B5EF4-FFF2-40B4-BE49-F238E27FC236}">
                <a16:creationId xmlns:a16="http://schemas.microsoft.com/office/drawing/2014/main" id="{D48A7712-55BB-41E4-9F4F-219E7CD59254}"/>
              </a:ext>
            </a:extLst>
          </p:cNvPr>
          <p:cNvCxnSpPr>
            <a:cxnSpLocks/>
          </p:cNvCxnSpPr>
          <p:nvPr/>
        </p:nvCxnSpPr>
        <p:spPr>
          <a:xfrm>
            <a:off x="2490281" y="3326968"/>
            <a:ext cx="0" cy="624122"/>
          </a:xfrm>
          <a:prstGeom prst="straightConnector1">
            <a:avLst/>
          </a:prstGeom>
          <a:ln w="190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1F598BD-9C13-437A-9BDA-1403926323DA}"/>
              </a:ext>
            </a:extLst>
          </p:cNvPr>
          <p:cNvSpPr txBox="1"/>
          <p:nvPr/>
        </p:nvSpPr>
        <p:spPr>
          <a:xfrm>
            <a:off x="435784" y="3223530"/>
            <a:ext cx="1524520" cy="830997"/>
          </a:xfrm>
          <a:prstGeom prst="rect">
            <a:avLst/>
          </a:prstGeom>
          <a:noFill/>
        </p:spPr>
        <p:txBody>
          <a:bodyPr wrap="none" rtlCol="0">
            <a:spAutoFit/>
          </a:bodyPr>
          <a:lstStyle/>
          <a:p>
            <a:r>
              <a:rPr lang="en-US" sz="2400" dirty="0">
                <a:solidFill>
                  <a:srgbClr val="00B050"/>
                </a:solidFill>
              </a:rPr>
              <a:t>Trend over</a:t>
            </a:r>
          </a:p>
          <a:p>
            <a:r>
              <a:rPr lang="en-US" sz="2400" dirty="0">
                <a:solidFill>
                  <a:srgbClr val="00B050"/>
                </a:solidFill>
              </a:rPr>
              <a:t>11 years.</a:t>
            </a:r>
          </a:p>
        </p:txBody>
      </p:sp>
      <p:sp>
        <p:nvSpPr>
          <p:cNvPr id="2" name="TextBox 1">
            <a:extLst>
              <a:ext uri="{FF2B5EF4-FFF2-40B4-BE49-F238E27FC236}">
                <a16:creationId xmlns:a16="http://schemas.microsoft.com/office/drawing/2014/main" id="{6C5662A8-D214-4FAB-B043-416FE9C82652}"/>
              </a:ext>
            </a:extLst>
          </p:cNvPr>
          <p:cNvSpPr txBox="1"/>
          <p:nvPr/>
        </p:nvSpPr>
        <p:spPr>
          <a:xfrm>
            <a:off x="9865722" y="1904070"/>
            <a:ext cx="2326278" cy="830997"/>
          </a:xfrm>
          <a:prstGeom prst="rect">
            <a:avLst/>
          </a:prstGeom>
          <a:noFill/>
        </p:spPr>
        <p:txBody>
          <a:bodyPr wrap="none" rtlCol="0">
            <a:spAutoFit/>
          </a:bodyPr>
          <a:lstStyle/>
          <a:p>
            <a:r>
              <a:rPr lang="en-US" sz="2400" dirty="0"/>
              <a:t>UV Aerosol Index</a:t>
            </a:r>
          </a:p>
          <a:p>
            <a:r>
              <a:rPr lang="en-US" sz="2400" dirty="0"/>
              <a:t>331/360 nm Pair</a:t>
            </a:r>
          </a:p>
        </p:txBody>
      </p:sp>
      <p:cxnSp>
        <p:nvCxnSpPr>
          <p:cNvPr id="6" name="Straight Arrow Connector 5">
            <a:extLst>
              <a:ext uri="{FF2B5EF4-FFF2-40B4-BE49-F238E27FC236}">
                <a16:creationId xmlns:a16="http://schemas.microsoft.com/office/drawing/2014/main" id="{DA5484C1-0223-4AF4-AAB6-90EFED2BCB6A}"/>
              </a:ext>
            </a:extLst>
          </p:cNvPr>
          <p:cNvCxnSpPr/>
          <p:nvPr/>
        </p:nvCxnSpPr>
        <p:spPr>
          <a:xfrm flipV="1">
            <a:off x="1960303" y="3596640"/>
            <a:ext cx="457200" cy="8507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8F8DCBE-9EF5-4D33-97F6-30B373D03236}"/>
              </a:ext>
            </a:extLst>
          </p:cNvPr>
          <p:cNvSpPr txBox="1"/>
          <p:nvPr/>
        </p:nvSpPr>
        <p:spPr>
          <a:xfrm>
            <a:off x="3410315" y="5101469"/>
            <a:ext cx="4784067" cy="400110"/>
          </a:xfrm>
          <a:prstGeom prst="rect">
            <a:avLst/>
          </a:prstGeom>
          <a:solidFill>
            <a:schemeClr val="bg1"/>
          </a:solidFill>
        </p:spPr>
        <p:txBody>
          <a:bodyPr wrap="none" rtlCol="0">
            <a:spAutoFit/>
          </a:bodyPr>
          <a:lstStyle/>
          <a:p>
            <a:r>
              <a:rPr lang="en-US" sz="2000" dirty="0"/>
              <a:t>Cross-Track Viewing Position # (#17 is Nadir)</a:t>
            </a:r>
          </a:p>
        </p:txBody>
      </p:sp>
    </p:spTree>
    <p:extLst>
      <p:ext uri="{BB962C8B-B14F-4D97-AF65-F5344CB8AC3E}">
        <p14:creationId xmlns:p14="http://schemas.microsoft.com/office/powerpoint/2010/main" val="1221025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541618-D7E9-446F-AFCB-3ACDB4F40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575" y="0"/>
            <a:ext cx="9082368" cy="5550336"/>
          </a:xfrm>
          <a:prstGeom prst="rect">
            <a:avLst/>
          </a:prstGeom>
        </p:spPr>
      </p:pic>
      <p:sp>
        <p:nvSpPr>
          <p:cNvPr id="5" name="TextBox 4">
            <a:extLst>
              <a:ext uri="{FF2B5EF4-FFF2-40B4-BE49-F238E27FC236}">
                <a16:creationId xmlns:a16="http://schemas.microsoft.com/office/drawing/2014/main" id="{7530A944-F8FC-4512-A10D-B79A7C6BD19A}"/>
              </a:ext>
            </a:extLst>
          </p:cNvPr>
          <p:cNvSpPr txBox="1"/>
          <p:nvPr/>
        </p:nvSpPr>
        <p:spPr>
          <a:xfrm>
            <a:off x="262647" y="5528702"/>
            <a:ext cx="11731558" cy="1015663"/>
          </a:xfrm>
          <a:prstGeom prst="rect">
            <a:avLst/>
          </a:prstGeom>
          <a:noFill/>
        </p:spPr>
        <p:txBody>
          <a:bodyPr wrap="square" rtlCol="0">
            <a:spAutoFit/>
          </a:bodyPr>
          <a:lstStyle/>
          <a:p>
            <a:r>
              <a:rPr lang="en-US" sz="2000" b="1" dirty="0"/>
              <a:t>Cross-track dependence over the Equatorial Pacific of the 372 nm residual for S-NPP for March for 11 years </a:t>
            </a:r>
            <a:r>
              <a:rPr lang="en-US" sz="2000" b="1" dirty="0">
                <a:solidFill>
                  <a:srgbClr val="7030A0"/>
                </a:solidFill>
              </a:rPr>
              <a:t>C</a:t>
            </a:r>
            <a:r>
              <a:rPr lang="en-US" sz="2000" b="1" dirty="0">
                <a:solidFill>
                  <a:srgbClr val="2E2EA2"/>
                </a:solidFill>
              </a:rPr>
              <a:t>o</a:t>
            </a:r>
            <a:r>
              <a:rPr lang="en-US" sz="2000" b="1" dirty="0">
                <a:solidFill>
                  <a:srgbClr val="3775B9"/>
                </a:solidFill>
              </a:rPr>
              <a:t>l</a:t>
            </a:r>
            <a:r>
              <a:rPr lang="en-US" sz="2000" b="1" dirty="0">
                <a:solidFill>
                  <a:srgbClr val="00B0F0"/>
                </a:solidFill>
              </a:rPr>
              <a:t>d</a:t>
            </a:r>
            <a:r>
              <a:rPr lang="en-US" sz="2000" b="1" dirty="0"/>
              <a:t> </a:t>
            </a:r>
            <a:r>
              <a:rPr lang="en-US" sz="2000" b="1" dirty="0">
                <a:solidFill>
                  <a:srgbClr val="00B050"/>
                </a:solidFill>
              </a:rPr>
              <a:t>t</a:t>
            </a:r>
            <a:r>
              <a:rPr lang="en-US" sz="2000" b="1" dirty="0">
                <a:solidFill>
                  <a:srgbClr val="E3F34F"/>
                </a:solidFill>
              </a:rPr>
              <a:t>o</a:t>
            </a:r>
            <a:r>
              <a:rPr lang="en-US" sz="2000" b="1" dirty="0"/>
              <a:t> </a:t>
            </a:r>
            <a:r>
              <a:rPr lang="en-US" sz="2000" b="1" dirty="0">
                <a:solidFill>
                  <a:srgbClr val="FAF40C"/>
                </a:solidFill>
              </a:rPr>
              <a:t>W</a:t>
            </a:r>
            <a:r>
              <a:rPr lang="en-US" sz="2000" b="1" dirty="0">
                <a:solidFill>
                  <a:srgbClr val="FFC000"/>
                </a:solidFill>
              </a:rPr>
              <a:t>a</a:t>
            </a:r>
            <a:r>
              <a:rPr lang="en-US" sz="2000" b="1" dirty="0">
                <a:solidFill>
                  <a:srgbClr val="FF9933"/>
                </a:solidFill>
              </a:rPr>
              <a:t>r</a:t>
            </a:r>
            <a:r>
              <a:rPr lang="en-US" sz="2000" b="1" dirty="0">
                <a:solidFill>
                  <a:srgbClr val="FF0000"/>
                </a:solidFill>
              </a:rPr>
              <a:t>m</a:t>
            </a:r>
            <a:r>
              <a:rPr lang="en-US" sz="2000" b="1" dirty="0"/>
              <a:t>. </a:t>
            </a:r>
            <a:r>
              <a:rPr lang="en-US" sz="2000" dirty="0"/>
              <a:t>The cross-track pattern for this alternate Aerosol Index is also very stable year-after-year and the absolute values are stable at the 0.4 level. </a:t>
            </a:r>
          </a:p>
        </p:txBody>
      </p:sp>
      <p:cxnSp>
        <p:nvCxnSpPr>
          <p:cNvPr id="6" name="Straight Connector 5">
            <a:extLst>
              <a:ext uri="{FF2B5EF4-FFF2-40B4-BE49-F238E27FC236}">
                <a16:creationId xmlns:a16="http://schemas.microsoft.com/office/drawing/2014/main" id="{7B395A5F-92AA-4150-A8E8-098C40991189}"/>
              </a:ext>
            </a:extLst>
          </p:cNvPr>
          <p:cNvCxnSpPr/>
          <p:nvPr/>
        </p:nvCxnSpPr>
        <p:spPr>
          <a:xfrm>
            <a:off x="4106785" y="923814"/>
            <a:ext cx="17534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9C07F8C-4311-4C48-B356-EE00921D38A8}"/>
              </a:ext>
            </a:extLst>
          </p:cNvPr>
          <p:cNvSpPr/>
          <p:nvPr/>
        </p:nvSpPr>
        <p:spPr>
          <a:xfrm>
            <a:off x="3972143" y="923814"/>
            <a:ext cx="2032351" cy="369332"/>
          </a:xfrm>
          <a:prstGeom prst="rect">
            <a:avLst/>
          </a:prstGeom>
        </p:spPr>
        <p:txBody>
          <a:bodyPr wrap="none">
            <a:spAutoFit/>
          </a:bodyPr>
          <a:lstStyle/>
          <a:p>
            <a:r>
              <a:rPr lang="en-US" dirty="0">
                <a:solidFill>
                  <a:srgbClr val="FF0000"/>
                </a:solidFill>
              </a:rPr>
              <a:t>Sun Glint Geometry</a:t>
            </a:r>
          </a:p>
        </p:txBody>
      </p:sp>
      <p:sp>
        <p:nvSpPr>
          <p:cNvPr id="8" name="Rectangle 7">
            <a:extLst>
              <a:ext uri="{FF2B5EF4-FFF2-40B4-BE49-F238E27FC236}">
                <a16:creationId xmlns:a16="http://schemas.microsoft.com/office/drawing/2014/main" id="{095CF9BF-F0EB-4BE7-9F3E-01E3D9BBEDEC}"/>
              </a:ext>
            </a:extLst>
          </p:cNvPr>
          <p:cNvSpPr/>
          <p:nvPr/>
        </p:nvSpPr>
        <p:spPr>
          <a:xfrm>
            <a:off x="3139090" y="4023938"/>
            <a:ext cx="6330579" cy="646331"/>
          </a:xfrm>
          <a:prstGeom prst="rect">
            <a:avLst/>
          </a:prstGeom>
        </p:spPr>
        <p:txBody>
          <a:bodyPr wrap="none">
            <a:spAutoFit/>
          </a:bodyPr>
          <a:lstStyle/>
          <a:p>
            <a:pPr algn="ctr"/>
            <a:r>
              <a:rPr lang="en-US" b="1" dirty="0"/>
              <a:t>Colors are time-sorted </a:t>
            </a:r>
            <a:r>
              <a:rPr lang="en-US" b="1" dirty="0">
                <a:solidFill>
                  <a:srgbClr val="7030A0"/>
                </a:solidFill>
              </a:rPr>
              <a:t>C</a:t>
            </a:r>
            <a:r>
              <a:rPr lang="en-US" b="1" dirty="0">
                <a:solidFill>
                  <a:srgbClr val="2E2EA2"/>
                </a:solidFill>
              </a:rPr>
              <a:t>o</a:t>
            </a:r>
            <a:r>
              <a:rPr lang="en-US" b="1" dirty="0">
                <a:solidFill>
                  <a:srgbClr val="3775B9"/>
                </a:solidFill>
              </a:rPr>
              <a:t>l</a:t>
            </a:r>
            <a:r>
              <a:rPr lang="en-US" b="1" dirty="0">
                <a:solidFill>
                  <a:srgbClr val="00B0F0"/>
                </a:solidFill>
              </a:rPr>
              <a:t>d</a:t>
            </a:r>
            <a:r>
              <a:rPr lang="en-US" b="1" dirty="0"/>
              <a:t> </a:t>
            </a:r>
            <a:r>
              <a:rPr lang="en-US" b="1" dirty="0">
                <a:solidFill>
                  <a:srgbClr val="00B050"/>
                </a:solidFill>
              </a:rPr>
              <a:t>t</a:t>
            </a:r>
            <a:r>
              <a:rPr lang="en-US" b="1" dirty="0">
                <a:solidFill>
                  <a:srgbClr val="E3F34F"/>
                </a:solidFill>
              </a:rPr>
              <a:t>o</a:t>
            </a:r>
            <a:r>
              <a:rPr lang="en-US" b="1" dirty="0"/>
              <a:t> </a:t>
            </a:r>
            <a:r>
              <a:rPr lang="en-US" b="1" dirty="0">
                <a:solidFill>
                  <a:srgbClr val="FAF40C"/>
                </a:solidFill>
              </a:rPr>
              <a:t>W</a:t>
            </a:r>
            <a:r>
              <a:rPr lang="en-US" b="1" dirty="0">
                <a:solidFill>
                  <a:srgbClr val="FFC000"/>
                </a:solidFill>
              </a:rPr>
              <a:t>a</a:t>
            </a:r>
            <a:r>
              <a:rPr lang="en-US" b="1" dirty="0">
                <a:solidFill>
                  <a:srgbClr val="FF9933"/>
                </a:solidFill>
              </a:rPr>
              <a:t>r</a:t>
            </a:r>
            <a:r>
              <a:rPr lang="en-US" b="1" dirty="0">
                <a:solidFill>
                  <a:srgbClr val="FF0000"/>
                </a:solidFill>
              </a:rPr>
              <a:t>m </a:t>
            </a:r>
          </a:p>
          <a:p>
            <a:pPr algn="ctr"/>
            <a:r>
              <a:rPr lang="en-US" b="1" dirty="0">
                <a:solidFill>
                  <a:srgbClr val="7030A0"/>
                </a:solidFill>
              </a:rPr>
              <a:t>2012 </a:t>
            </a:r>
            <a:r>
              <a:rPr lang="en-US" b="1" dirty="0">
                <a:solidFill>
                  <a:srgbClr val="2E2EA2"/>
                </a:solidFill>
              </a:rPr>
              <a:t>2013 </a:t>
            </a:r>
            <a:r>
              <a:rPr lang="en-US" b="1" dirty="0">
                <a:solidFill>
                  <a:srgbClr val="3775B9"/>
                </a:solidFill>
              </a:rPr>
              <a:t>2014 </a:t>
            </a:r>
            <a:r>
              <a:rPr lang="en-US" b="1" dirty="0">
                <a:solidFill>
                  <a:srgbClr val="00B0F0"/>
                </a:solidFill>
              </a:rPr>
              <a:t>2015 </a:t>
            </a:r>
            <a:r>
              <a:rPr lang="en-US" b="1" dirty="0">
                <a:solidFill>
                  <a:srgbClr val="00B050"/>
                </a:solidFill>
              </a:rPr>
              <a:t>2016 </a:t>
            </a:r>
            <a:r>
              <a:rPr lang="en-US" b="1" dirty="0">
                <a:solidFill>
                  <a:srgbClr val="E3F34F"/>
                </a:solidFill>
              </a:rPr>
              <a:t>2017 2018 </a:t>
            </a:r>
            <a:r>
              <a:rPr lang="en-US" b="1" dirty="0">
                <a:solidFill>
                  <a:srgbClr val="FFC000"/>
                </a:solidFill>
              </a:rPr>
              <a:t>2019 </a:t>
            </a:r>
            <a:r>
              <a:rPr lang="en-US" b="1" dirty="0">
                <a:solidFill>
                  <a:srgbClr val="FF9933"/>
                </a:solidFill>
              </a:rPr>
              <a:t>2020 2021 </a:t>
            </a:r>
            <a:r>
              <a:rPr lang="en-US" b="1" dirty="0">
                <a:solidFill>
                  <a:srgbClr val="FF0000"/>
                </a:solidFill>
              </a:rPr>
              <a:t>2022 2023</a:t>
            </a:r>
            <a:endParaRPr lang="en-US" dirty="0"/>
          </a:p>
        </p:txBody>
      </p:sp>
      <p:sp>
        <p:nvSpPr>
          <p:cNvPr id="9" name="TextBox 8">
            <a:extLst>
              <a:ext uri="{FF2B5EF4-FFF2-40B4-BE49-F238E27FC236}">
                <a16:creationId xmlns:a16="http://schemas.microsoft.com/office/drawing/2014/main" id="{E3EC6E86-E5BF-4EBC-8931-428D86B9C128}"/>
              </a:ext>
            </a:extLst>
          </p:cNvPr>
          <p:cNvSpPr txBox="1"/>
          <p:nvPr/>
        </p:nvSpPr>
        <p:spPr>
          <a:xfrm>
            <a:off x="9865722" y="1904070"/>
            <a:ext cx="2326278" cy="1200329"/>
          </a:xfrm>
          <a:prstGeom prst="rect">
            <a:avLst/>
          </a:prstGeom>
          <a:noFill/>
        </p:spPr>
        <p:txBody>
          <a:bodyPr wrap="none" rtlCol="0">
            <a:spAutoFit/>
          </a:bodyPr>
          <a:lstStyle/>
          <a:p>
            <a:r>
              <a:rPr lang="en-US" sz="2400" dirty="0"/>
              <a:t>Negative of </a:t>
            </a:r>
          </a:p>
          <a:p>
            <a:r>
              <a:rPr lang="en-US" sz="2400" dirty="0"/>
              <a:t>UV Aerosol Index</a:t>
            </a:r>
          </a:p>
          <a:p>
            <a:r>
              <a:rPr lang="en-US" sz="2400" dirty="0"/>
              <a:t>331/372 nm Pair</a:t>
            </a:r>
          </a:p>
        </p:txBody>
      </p:sp>
    </p:spTree>
    <p:extLst>
      <p:ext uri="{BB962C8B-B14F-4D97-AF65-F5344CB8AC3E}">
        <p14:creationId xmlns:p14="http://schemas.microsoft.com/office/powerpoint/2010/main" val="3709243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9253B3-1482-4A05-9331-053F5CA51DA1}"/>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602"/>
          <a:stretch/>
        </p:blipFill>
        <p:spPr>
          <a:xfrm flipV="1">
            <a:off x="1920239" y="-1052251"/>
            <a:ext cx="7749407" cy="5238750"/>
          </a:xfrm>
          <a:prstGeom prst="rect">
            <a:avLst/>
          </a:prstGeom>
        </p:spPr>
      </p:pic>
      <p:sp>
        <p:nvSpPr>
          <p:cNvPr id="5" name="TextBox 4">
            <a:extLst>
              <a:ext uri="{FF2B5EF4-FFF2-40B4-BE49-F238E27FC236}">
                <a16:creationId xmlns:a16="http://schemas.microsoft.com/office/drawing/2014/main" id="{4A9EF728-40D5-4066-9D12-CF09D15ECF1E}"/>
              </a:ext>
            </a:extLst>
          </p:cNvPr>
          <p:cNvSpPr txBox="1"/>
          <p:nvPr/>
        </p:nvSpPr>
        <p:spPr>
          <a:xfrm>
            <a:off x="0" y="5905218"/>
            <a:ext cx="12301870" cy="923330"/>
          </a:xfrm>
          <a:prstGeom prst="rect">
            <a:avLst/>
          </a:prstGeom>
          <a:noFill/>
        </p:spPr>
        <p:txBody>
          <a:bodyPr wrap="square" rtlCol="0">
            <a:spAutoFit/>
          </a:bodyPr>
          <a:lstStyle/>
          <a:p>
            <a:r>
              <a:rPr lang="en-US" b="1" dirty="0"/>
              <a:t>Cross-track dependence over the Equatorial Pacific of the Aerosol Index (Negative of the 360 nm residual using the 331 nm Effective Reflectivity) and the negative of the 370 nm residual for S-NPP for March for 11 years </a:t>
            </a:r>
            <a:r>
              <a:rPr lang="en-US" b="1" dirty="0">
                <a:solidFill>
                  <a:srgbClr val="7030A0"/>
                </a:solidFill>
              </a:rPr>
              <a:t>C</a:t>
            </a:r>
            <a:r>
              <a:rPr lang="en-US" b="1" dirty="0">
                <a:solidFill>
                  <a:srgbClr val="2E2EA2"/>
                </a:solidFill>
              </a:rPr>
              <a:t>o</a:t>
            </a:r>
            <a:r>
              <a:rPr lang="en-US" b="1" dirty="0">
                <a:solidFill>
                  <a:srgbClr val="3775B9"/>
                </a:solidFill>
              </a:rPr>
              <a:t>l</a:t>
            </a:r>
            <a:r>
              <a:rPr lang="en-US" b="1" dirty="0">
                <a:solidFill>
                  <a:srgbClr val="00B0F0"/>
                </a:solidFill>
              </a:rPr>
              <a:t>d</a:t>
            </a:r>
            <a:r>
              <a:rPr lang="en-US" b="1" dirty="0"/>
              <a:t> </a:t>
            </a:r>
            <a:r>
              <a:rPr lang="en-US" b="1" dirty="0">
                <a:solidFill>
                  <a:srgbClr val="00B050"/>
                </a:solidFill>
              </a:rPr>
              <a:t>t</a:t>
            </a:r>
            <a:r>
              <a:rPr lang="en-US" b="1" dirty="0">
                <a:solidFill>
                  <a:srgbClr val="E3F34F"/>
                </a:solidFill>
              </a:rPr>
              <a:t>o</a:t>
            </a:r>
            <a:r>
              <a:rPr lang="en-US" b="1" dirty="0"/>
              <a:t> </a:t>
            </a:r>
            <a:r>
              <a:rPr lang="en-US" b="1" dirty="0">
                <a:solidFill>
                  <a:srgbClr val="FAF40C"/>
                </a:solidFill>
              </a:rPr>
              <a:t>W</a:t>
            </a:r>
            <a:r>
              <a:rPr lang="en-US" b="1" dirty="0">
                <a:solidFill>
                  <a:srgbClr val="FFC000"/>
                </a:solidFill>
              </a:rPr>
              <a:t>a</a:t>
            </a:r>
            <a:r>
              <a:rPr lang="en-US" b="1" dirty="0">
                <a:solidFill>
                  <a:srgbClr val="FF9933"/>
                </a:solidFill>
              </a:rPr>
              <a:t>r</a:t>
            </a:r>
            <a:r>
              <a:rPr lang="en-US" b="1" dirty="0">
                <a:solidFill>
                  <a:srgbClr val="FF0000"/>
                </a:solidFill>
              </a:rPr>
              <a:t>m</a:t>
            </a:r>
            <a:r>
              <a:rPr lang="en-US" b="1" dirty="0"/>
              <a:t>.</a:t>
            </a:r>
            <a:endParaRPr lang="en-US" dirty="0"/>
          </a:p>
          <a:p>
            <a:endParaRPr lang="en-US" dirty="0"/>
          </a:p>
        </p:txBody>
      </p:sp>
      <p:sp>
        <p:nvSpPr>
          <p:cNvPr id="6" name="TextBox 5">
            <a:extLst>
              <a:ext uri="{FF2B5EF4-FFF2-40B4-BE49-F238E27FC236}">
                <a16:creationId xmlns:a16="http://schemas.microsoft.com/office/drawing/2014/main" id="{A7E4A059-5F91-4971-9A33-9B033E60AE90}"/>
              </a:ext>
            </a:extLst>
          </p:cNvPr>
          <p:cNvSpPr txBox="1"/>
          <p:nvPr/>
        </p:nvSpPr>
        <p:spPr>
          <a:xfrm>
            <a:off x="6150935" y="3105834"/>
            <a:ext cx="2522353" cy="461665"/>
          </a:xfrm>
          <a:prstGeom prst="rect">
            <a:avLst/>
          </a:prstGeom>
          <a:solidFill>
            <a:schemeClr val="bg1"/>
          </a:solidFill>
        </p:spPr>
        <p:txBody>
          <a:bodyPr wrap="square" rtlCol="0">
            <a:spAutoFit/>
          </a:bodyPr>
          <a:lstStyle/>
          <a:p>
            <a:r>
              <a:rPr lang="en-US" sz="1200" dirty="0"/>
              <a:t>                                </a:t>
            </a:r>
          </a:p>
          <a:p>
            <a:endParaRPr lang="en-US" sz="1200" dirty="0"/>
          </a:p>
        </p:txBody>
      </p:sp>
      <p:sp>
        <p:nvSpPr>
          <p:cNvPr id="7" name="TextBox 6">
            <a:extLst>
              <a:ext uri="{FF2B5EF4-FFF2-40B4-BE49-F238E27FC236}">
                <a16:creationId xmlns:a16="http://schemas.microsoft.com/office/drawing/2014/main" id="{1877F3C5-BF3E-47CD-8E4E-9420FADF5918}"/>
              </a:ext>
            </a:extLst>
          </p:cNvPr>
          <p:cNvSpPr txBox="1"/>
          <p:nvPr/>
        </p:nvSpPr>
        <p:spPr>
          <a:xfrm>
            <a:off x="1097147" y="3724834"/>
            <a:ext cx="8262006" cy="461665"/>
          </a:xfrm>
          <a:prstGeom prst="rect">
            <a:avLst/>
          </a:prstGeom>
          <a:solidFill>
            <a:schemeClr val="bg1"/>
          </a:solidFill>
        </p:spPr>
        <p:txBody>
          <a:bodyPr wrap="square" rtlCol="0">
            <a:spAutoFit/>
          </a:bodyPr>
          <a:lstStyle/>
          <a:p>
            <a:r>
              <a:rPr lang="en-US" sz="1200" dirty="0"/>
              <a:t>                                </a:t>
            </a:r>
          </a:p>
          <a:p>
            <a:endParaRPr lang="en-US" sz="1200" dirty="0"/>
          </a:p>
        </p:txBody>
      </p:sp>
      <p:pic>
        <p:nvPicPr>
          <p:cNvPr id="3" name="Picture 2">
            <a:extLst>
              <a:ext uri="{FF2B5EF4-FFF2-40B4-BE49-F238E27FC236}">
                <a16:creationId xmlns:a16="http://schemas.microsoft.com/office/drawing/2014/main" id="{3E875D83-2BE6-4BFC-AB15-FC6F0EE74CC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7148" y="679915"/>
            <a:ext cx="8572500" cy="5238750"/>
          </a:xfrm>
          <a:prstGeom prst="rect">
            <a:avLst/>
          </a:prstGeom>
        </p:spPr>
      </p:pic>
      <p:sp>
        <p:nvSpPr>
          <p:cNvPr id="2" name="Rectangle 1">
            <a:extLst>
              <a:ext uri="{FF2B5EF4-FFF2-40B4-BE49-F238E27FC236}">
                <a16:creationId xmlns:a16="http://schemas.microsoft.com/office/drawing/2014/main" id="{E3FDA6D4-4869-4520-B9A2-45608FA2383D}"/>
              </a:ext>
            </a:extLst>
          </p:cNvPr>
          <p:cNvSpPr/>
          <p:nvPr/>
        </p:nvSpPr>
        <p:spPr>
          <a:xfrm>
            <a:off x="9171210" y="335845"/>
            <a:ext cx="2706262" cy="5170646"/>
          </a:xfrm>
          <a:prstGeom prst="rect">
            <a:avLst/>
          </a:prstGeom>
        </p:spPr>
        <p:txBody>
          <a:bodyPr wrap="square">
            <a:spAutoFit/>
          </a:bodyPr>
          <a:lstStyle/>
          <a:p>
            <a:r>
              <a:rPr lang="en-US" sz="2400" dirty="0"/>
              <a:t>Here is a comparison of the 372 nm Aerosol Index (Shifted up by 1 unit) plotted over the 360 nm Aerosol Index. They show very similar changes over time. The sun-glint effect is a little larger for the 372 nm channel as expected.</a:t>
            </a:r>
          </a:p>
          <a:p>
            <a:endParaRPr lang="en-US" dirty="0"/>
          </a:p>
        </p:txBody>
      </p:sp>
    </p:spTree>
    <p:extLst>
      <p:ext uri="{BB962C8B-B14F-4D97-AF65-F5344CB8AC3E}">
        <p14:creationId xmlns:p14="http://schemas.microsoft.com/office/powerpoint/2010/main" val="852913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DEA8-5FBF-409B-A824-A74ADF8EA71D}"/>
              </a:ext>
            </a:extLst>
          </p:cNvPr>
          <p:cNvSpPr>
            <a:spLocks noGrp="1"/>
          </p:cNvSpPr>
          <p:nvPr>
            <p:ph type="title"/>
          </p:nvPr>
        </p:nvSpPr>
        <p:spPr/>
        <p:txBody>
          <a:bodyPr/>
          <a:lstStyle/>
          <a:p>
            <a:r>
              <a:rPr lang="en-US"/>
              <a:t>Disclaimer </a:t>
            </a:r>
            <a:endParaRPr lang="en-US" dirty="0"/>
          </a:p>
        </p:txBody>
      </p:sp>
      <p:sp>
        <p:nvSpPr>
          <p:cNvPr id="3" name="Content Placeholder 2">
            <a:extLst>
              <a:ext uri="{FF2B5EF4-FFF2-40B4-BE49-F238E27FC236}">
                <a16:creationId xmlns:a16="http://schemas.microsoft.com/office/drawing/2014/main" id="{D5460A9E-40A8-4750-B420-FFBEFE9DA77C}"/>
              </a:ext>
            </a:extLst>
          </p:cNvPr>
          <p:cNvSpPr>
            <a:spLocks noGrp="1"/>
          </p:cNvSpPr>
          <p:nvPr>
            <p:ph idx="1"/>
          </p:nvPr>
        </p:nvSpPr>
        <p:spPr>
          <a:xfrm>
            <a:off x="838200" y="1440815"/>
            <a:ext cx="10515600" cy="1525667"/>
          </a:xfrm>
        </p:spPr>
        <p:txBody>
          <a:bodyPr/>
          <a:lstStyle/>
          <a:p>
            <a:pPr marL="0" indent="0">
              <a:buNone/>
            </a:pPr>
            <a:r>
              <a:rPr lang="en-US" alt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scientific results and conclusions, as well as any views or opinions expressed herein, are those of the authors and do not necessarily reflect those of NOAA or the Department of Commerce</a:t>
            </a:r>
            <a:r>
              <a:rPr lang="en-US" altLang="en-US">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7" name="Rectangle 2">
            <a:extLst>
              <a:ext uri="{FF2B5EF4-FFF2-40B4-BE49-F238E27FC236}">
                <a16:creationId xmlns:a16="http://schemas.microsoft.com/office/drawing/2014/main" id="{0F652257-379E-4282-924F-6A8E18752D8C}"/>
              </a:ext>
            </a:extLst>
          </p:cNvPr>
          <p:cNvSpPr>
            <a:spLocks noChangeArrowheads="1"/>
          </p:cNvSpPr>
          <p:nvPr/>
        </p:nvSpPr>
        <p:spPr bwMode="auto">
          <a:xfrm>
            <a:off x="1858925" y="4104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0734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B5CAA-3D79-4CA3-A0F4-BBB9B4D04D7B}"/>
              </a:ext>
            </a:extLst>
          </p:cNvPr>
          <p:cNvSpPr>
            <a:spLocks noGrp="1"/>
          </p:cNvSpPr>
          <p:nvPr>
            <p:ph type="title"/>
          </p:nvPr>
        </p:nvSpPr>
        <p:spPr>
          <a:xfrm>
            <a:off x="838200" y="112203"/>
            <a:ext cx="10515600" cy="782739"/>
          </a:xfrm>
        </p:spPr>
        <p:txBody>
          <a:bodyPr>
            <a:normAutofit fontScale="90000"/>
          </a:bodyPr>
          <a:lstStyle/>
          <a:p>
            <a:pPr algn="ctr"/>
            <a:r>
              <a:rPr lang="en-US" dirty="0"/>
              <a:t>Scatter plot for one day of the two Aerosol Indices</a:t>
            </a:r>
          </a:p>
        </p:txBody>
      </p:sp>
      <p:grpSp>
        <p:nvGrpSpPr>
          <p:cNvPr id="3" name="Group 2">
            <a:extLst>
              <a:ext uri="{FF2B5EF4-FFF2-40B4-BE49-F238E27FC236}">
                <a16:creationId xmlns:a16="http://schemas.microsoft.com/office/drawing/2014/main" id="{1E75A850-BC88-4838-B125-0A9299ACEE32}"/>
              </a:ext>
            </a:extLst>
          </p:cNvPr>
          <p:cNvGrpSpPr/>
          <p:nvPr/>
        </p:nvGrpSpPr>
        <p:grpSpPr>
          <a:xfrm>
            <a:off x="1572643" y="856030"/>
            <a:ext cx="8427396" cy="5993270"/>
            <a:chOff x="1572643" y="856030"/>
            <a:chExt cx="8427396" cy="5993270"/>
          </a:xfrm>
        </p:grpSpPr>
        <p:pic>
          <p:nvPicPr>
            <p:cNvPr id="4" name="Picture 3">
              <a:extLst>
                <a:ext uri="{FF2B5EF4-FFF2-40B4-BE49-F238E27FC236}">
                  <a16:creationId xmlns:a16="http://schemas.microsoft.com/office/drawing/2014/main" id="{A4EB2B4E-BF00-41A2-AD60-D4878843FB4A}"/>
                </a:ext>
              </a:extLst>
            </p:cNvPr>
            <p:cNvPicPr>
              <a:picLocks noChangeAspect="1"/>
            </p:cNvPicPr>
            <p:nvPr/>
          </p:nvPicPr>
          <p:blipFill>
            <a:blip r:embed="rId2"/>
            <a:stretch>
              <a:fillRect/>
            </a:stretch>
          </p:blipFill>
          <p:spPr>
            <a:xfrm>
              <a:off x="1572643" y="856030"/>
              <a:ext cx="8427396" cy="5993270"/>
            </a:xfrm>
            <a:prstGeom prst="rect">
              <a:avLst/>
            </a:prstGeom>
          </p:spPr>
        </p:pic>
        <p:sp>
          <p:nvSpPr>
            <p:cNvPr id="5" name="TextBox 4">
              <a:extLst>
                <a:ext uri="{FF2B5EF4-FFF2-40B4-BE49-F238E27FC236}">
                  <a16:creationId xmlns:a16="http://schemas.microsoft.com/office/drawing/2014/main" id="{6C0070E4-B787-4300-8873-1A832716E9E3}"/>
                </a:ext>
              </a:extLst>
            </p:cNvPr>
            <p:cNvSpPr txBox="1"/>
            <p:nvPr/>
          </p:nvSpPr>
          <p:spPr>
            <a:xfrm>
              <a:off x="5321030" y="4533089"/>
              <a:ext cx="3634328" cy="830997"/>
            </a:xfrm>
            <a:prstGeom prst="rect">
              <a:avLst/>
            </a:prstGeom>
            <a:noFill/>
          </p:spPr>
          <p:txBody>
            <a:bodyPr wrap="none" rtlCol="0">
              <a:spAutoFit/>
            </a:bodyPr>
            <a:lstStyle/>
            <a:p>
              <a:r>
                <a:rPr lang="en-US" sz="2400" dirty="0"/>
                <a:t>Why not y = 1.41 x + 0.0 ?</a:t>
              </a:r>
            </a:p>
            <a:p>
              <a:r>
                <a:rPr lang="en-US" sz="2400" dirty="0"/>
                <a:t>(372-331)/(360-331) ≈ 1.41 </a:t>
              </a:r>
            </a:p>
          </p:txBody>
        </p:sp>
      </p:grpSp>
    </p:spTree>
    <p:extLst>
      <p:ext uri="{BB962C8B-B14F-4D97-AF65-F5344CB8AC3E}">
        <p14:creationId xmlns:p14="http://schemas.microsoft.com/office/powerpoint/2010/main" val="1330290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39B8-B2C4-4E5F-BF11-2AD62166FCD3}"/>
              </a:ext>
            </a:extLst>
          </p:cNvPr>
          <p:cNvSpPr>
            <a:spLocks noGrp="1"/>
          </p:cNvSpPr>
          <p:nvPr>
            <p:ph type="title"/>
          </p:nvPr>
        </p:nvSpPr>
        <p:spPr>
          <a:xfrm>
            <a:off x="838200" y="103870"/>
            <a:ext cx="10515600" cy="541590"/>
          </a:xfrm>
        </p:spPr>
        <p:txBody>
          <a:bodyPr>
            <a:normAutofit fontScale="90000"/>
          </a:bodyPr>
          <a:lstStyle/>
          <a:p>
            <a:pPr algn="ctr"/>
            <a:r>
              <a:rPr lang="en-US" dirty="0"/>
              <a:t>Possible Topics for Discussion</a:t>
            </a:r>
          </a:p>
        </p:txBody>
      </p:sp>
      <p:sp>
        <p:nvSpPr>
          <p:cNvPr id="3" name="Content Placeholder 2">
            <a:extLst>
              <a:ext uri="{FF2B5EF4-FFF2-40B4-BE49-F238E27FC236}">
                <a16:creationId xmlns:a16="http://schemas.microsoft.com/office/drawing/2014/main" id="{BF070544-6B9E-4AFC-B31C-EF6CA743A1EF}"/>
              </a:ext>
            </a:extLst>
          </p:cNvPr>
          <p:cNvSpPr>
            <a:spLocks noGrp="1"/>
          </p:cNvSpPr>
          <p:nvPr>
            <p:ph idx="1"/>
          </p:nvPr>
        </p:nvSpPr>
        <p:spPr>
          <a:xfrm>
            <a:off x="838200" y="645460"/>
            <a:ext cx="10515600" cy="6108671"/>
          </a:xfrm>
        </p:spPr>
        <p:txBody>
          <a:bodyPr>
            <a:normAutofit fontScale="62500" lnSpcReduction="20000"/>
          </a:bodyPr>
          <a:lstStyle/>
          <a:p>
            <a:r>
              <a:rPr lang="en-US" dirty="0"/>
              <a:t>Calibration</a:t>
            </a:r>
          </a:p>
          <a:p>
            <a:pPr lvl="1"/>
            <a:r>
              <a:rPr lang="en-US" dirty="0"/>
              <a:t>Absolute versus stability</a:t>
            </a:r>
          </a:p>
          <a:p>
            <a:pPr lvl="1"/>
            <a:r>
              <a:rPr lang="en-US" dirty="0"/>
              <a:t>Relative</a:t>
            </a:r>
          </a:p>
          <a:p>
            <a:pPr lvl="2"/>
            <a:r>
              <a:rPr lang="en-US" dirty="0"/>
              <a:t>To another product, e.g., a ground-based network such as </a:t>
            </a:r>
            <a:r>
              <a:rPr lang="en-US" dirty="0" err="1"/>
              <a:t>AeroNet</a:t>
            </a:r>
            <a:r>
              <a:rPr lang="en-US" dirty="0"/>
              <a:t> (aerosol height).</a:t>
            </a:r>
          </a:p>
          <a:p>
            <a:pPr lvl="2"/>
            <a:r>
              <a:rPr lang="en-US" dirty="0"/>
              <a:t>To another satellite instrument –</a:t>
            </a:r>
            <a:r>
              <a:rPr lang="en-US" dirty="0">
                <a:solidFill>
                  <a:srgbClr val="FF0000"/>
                </a:solidFill>
              </a:rPr>
              <a:t> What is the best choice for a reference?</a:t>
            </a:r>
          </a:p>
          <a:p>
            <a:pPr lvl="2"/>
            <a:r>
              <a:rPr lang="en-US" dirty="0"/>
              <a:t>Internal consistency, e.g., de-striping. Solar Zenith and Viewing Zenith Angles</a:t>
            </a:r>
          </a:p>
          <a:p>
            <a:pPr lvl="2"/>
            <a:r>
              <a:rPr lang="en-US" dirty="0"/>
              <a:t>To a retrieval algorithm or forward model and clean atmosphere</a:t>
            </a:r>
          </a:p>
          <a:p>
            <a:pPr lvl="1"/>
            <a:r>
              <a:rPr lang="en-US" dirty="0"/>
              <a:t>Spectrometers versus broad bandpass measurements – Aerosols are broad signals</a:t>
            </a:r>
          </a:p>
          <a:p>
            <a:r>
              <a:rPr lang="en-US" dirty="0"/>
              <a:t>Relative Calibration Bias and Adjustments using targets and scenes</a:t>
            </a:r>
          </a:p>
          <a:p>
            <a:pPr lvl="1"/>
            <a:r>
              <a:rPr lang="en-US" dirty="0"/>
              <a:t>Open Ocean and Sunglint</a:t>
            </a:r>
          </a:p>
          <a:p>
            <a:pPr lvl="1"/>
            <a:r>
              <a:rPr lang="en-US" dirty="0"/>
              <a:t>Dark Vegetation and Land (PICS)</a:t>
            </a:r>
          </a:p>
          <a:p>
            <a:pPr lvl="1"/>
            <a:r>
              <a:rPr lang="en-US" dirty="0"/>
              <a:t>Ice Radiances</a:t>
            </a:r>
          </a:p>
          <a:p>
            <a:pPr lvl="1"/>
            <a:r>
              <a:rPr lang="en-US" dirty="0"/>
              <a:t>Deep Convective Clouds</a:t>
            </a:r>
          </a:p>
          <a:p>
            <a:pPr lvl="1"/>
            <a:r>
              <a:rPr lang="en-US" dirty="0"/>
              <a:t>Using aerosol-free scenes as zero references</a:t>
            </a:r>
          </a:p>
          <a:p>
            <a:r>
              <a:rPr lang="en-US" dirty="0"/>
              <a:t>UV Absorbing Aerosol Indices </a:t>
            </a:r>
          </a:p>
          <a:p>
            <a:pPr lvl="1"/>
            <a:r>
              <a:rPr lang="en-US" dirty="0"/>
              <a:t>Wavelength pair choice</a:t>
            </a:r>
          </a:p>
          <a:p>
            <a:pPr lvl="1"/>
            <a:r>
              <a:rPr lang="en-US" dirty="0"/>
              <a:t>Cross-track dependence, Satellite Viewing Angle, Solar Zenith Angle.</a:t>
            </a:r>
          </a:p>
          <a:p>
            <a:pPr lvl="1"/>
            <a:r>
              <a:rPr lang="en-US" dirty="0"/>
              <a:t>Reflectivity model impact</a:t>
            </a:r>
          </a:p>
          <a:p>
            <a:r>
              <a:rPr lang="en-US" dirty="0"/>
              <a:t> Beyond an Index – Angstrom coefficient, height, phase function</a:t>
            </a:r>
          </a:p>
          <a:p>
            <a:pPr lvl="1"/>
            <a:r>
              <a:rPr lang="en-US" dirty="0"/>
              <a:t>Polarization information</a:t>
            </a:r>
          </a:p>
          <a:p>
            <a:pPr lvl="1"/>
            <a:r>
              <a:rPr lang="en-US" dirty="0"/>
              <a:t>Height information</a:t>
            </a:r>
          </a:p>
          <a:p>
            <a:pPr lvl="2"/>
            <a:r>
              <a:rPr lang="en-US" dirty="0"/>
              <a:t>Oxygen A Band (750-780 nm)</a:t>
            </a:r>
          </a:p>
          <a:p>
            <a:pPr lvl="2"/>
            <a:r>
              <a:rPr lang="en-US" dirty="0"/>
              <a:t>O2-O2 near 477 nm</a:t>
            </a:r>
          </a:p>
          <a:p>
            <a:pPr lvl="2"/>
            <a:r>
              <a:rPr lang="en-US" dirty="0"/>
              <a:t>Ring Effect / Inelastic Scattering (Solar features and Solar Activity)</a:t>
            </a:r>
          </a:p>
          <a:p>
            <a:r>
              <a:rPr lang="en-US" dirty="0"/>
              <a:t>GEO and L1 versus LEO instruments under-flights – leading to a GEO Ring – ISCPP NG</a:t>
            </a:r>
          </a:p>
          <a:p>
            <a:pPr lvl="1"/>
            <a:r>
              <a:rPr lang="en-US" dirty="0">
                <a:hlinkClick r:id="rId2"/>
              </a:rPr>
              <a:t>https://earth.esa.int/living-planet-symposium-2022-presentations/27.05.Friday/RhineLobby/1040-1220/02_Heidinger.pdf</a:t>
            </a:r>
            <a:r>
              <a:rPr lang="en-US" dirty="0"/>
              <a:t>  </a:t>
            </a:r>
          </a:p>
          <a:p>
            <a:pPr marL="0" indent="0">
              <a:buNone/>
            </a:pPr>
            <a:endParaRPr lang="en-US" dirty="0"/>
          </a:p>
        </p:txBody>
      </p:sp>
    </p:spTree>
    <p:extLst>
      <p:ext uri="{BB962C8B-B14F-4D97-AF65-F5344CB8AC3E}">
        <p14:creationId xmlns:p14="http://schemas.microsoft.com/office/powerpoint/2010/main" val="2985745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69612-A2C5-4813-93CB-F00A2F67ABE6}"/>
              </a:ext>
            </a:extLst>
          </p:cNvPr>
          <p:cNvSpPr>
            <a:spLocks noGrp="1"/>
          </p:cNvSpPr>
          <p:nvPr>
            <p:ph type="title"/>
          </p:nvPr>
        </p:nvSpPr>
        <p:spPr>
          <a:xfrm>
            <a:off x="838200" y="23493"/>
            <a:ext cx="10515600" cy="1325563"/>
          </a:xfrm>
        </p:spPr>
        <p:txBody>
          <a:bodyPr/>
          <a:lstStyle/>
          <a:p>
            <a:pPr algn="ctr"/>
            <a:r>
              <a:rPr lang="en-US" dirty="0"/>
              <a:t>Should we establish a Reference / Transfer Instrument for UV Spectrometers? </a:t>
            </a:r>
          </a:p>
        </p:txBody>
      </p:sp>
      <p:sp>
        <p:nvSpPr>
          <p:cNvPr id="3" name="Content Placeholder 2">
            <a:extLst>
              <a:ext uri="{FF2B5EF4-FFF2-40B4-BE49-F238E27FC236}">
                <a16:creationId xmlns:a16="http://schemas.microsoft.com/office/drawing/2014/main" id="{546750D5-0307-4972-852D-FB1CEA5FD007}"/>
              </a:ext>
            </a:extLst>
          </p:cNvPr>
          <p:cNvSpPr>
            <a:spLocks noGrp="1"/>
          </p:cNvSpPr>
          <p:nvPr>
            <p:ph idx="1"/>
          </p:nvPr>
        </p:nvSpPr>
        <p:spPr>
          <a:xfrm>
            <a:off x="838200" y="1349056"/>
            <a:ext cx="10717404" cy="5252711"/>
          </a:xfrm>
        </p:spPr>
        <p:txBody>
          <a:bodyPr>
            <a:normAutofit fontScale="92500" lnSpcReduction="20000"/>
          </a:bodyPr>
          <a:lstStyle/>
          <a:p>
            <a:r>
              <a:rPr lang="en-US" dirty="0"/>
              <a:t>OMI </a:t>
            </a:r>
          </a:p>
          <a:p>
            <a:pPr lvl="1"/>
            <a:r>
              <a:rPr lang="en-US" dirty="0"/>
              <a:t>Pros – Extensive calibration and trending, good spectral resolution and coverage</a:t>
            </a:r>
          </a:p>
          <a:p>
            <a:pPr lvl="1"/>
            <a:r>
              <a:rPr lang="en-US" dirty="0"/>
              <a:t>Cons – Row Anomaly, nearing end-of-life</a:t>
            </a:r>
          </a:p>
          <a:p>
            <a:r>
              <a:rPr lang="en-US" dirty="0"/>
              <a:t>OMPS</a:t>
            </a:r>
          </a:p>
          <a:p>
            <a:pPr lvl="1"/>
            <a:r>
              <a:rPr lang="en-US" dirty="0"/>
              <a:t>Pros – Fully functioning dual diffuser system characterizes small degradation</a:t>
            </a:r>
          </a:p>
          <a:p>
            <a:pPr lvl="2"/>
            <a:r>
              <a:rPr lang="en-US" dirty="0"/>
              <a:t>Three instruments flying with two more launches scheduled over the next decade</a:t>
            </a:r>
          </a:p>
          <a:p>
            <a:pPr lvl="1"/>
            <a:r>
              <a:rPr lang="en-US" dirty="0"/>
              <a:t>Cons – Limited wavelength range and 1.0 FWHM resolution</a:t>
            </a:r>
          </a:p>
          <a:p>
            <a:r>
              <a:rPr lang="en-US" dirty="0"/>
              <a:t>Tropomi</a:t>
            </a:r>
          </a:p>
          <a:p>
            <a:pPr lvl="1"/>
            <a:r>
              <a:rPr lang="en-US" dirty="0"/>
              <a:t>Pros – Good spectral coverage, large set of validated products</a:t>
            </a:r>
          </a:p>
          <a:p>
            <a:r>
              <a:rPr lang="en-US" dirty="0"/>
              <a:t>EPIC</a:t>
            </a:r>
          </a:p>
          <a:p>
            <a:pPr lvl="1"/>
            <a:r>
              <a:rPr lang="en-US" dirty="0"/>
              <a:t>Pros – Everyone flies underneath it with matching LOS possibilities</a:t>
            </a:r>
          </a:p>
          <a:p>
            <a:pPr lvl="1"/>
            <a:r>
              <a:rPr lang="en-US" dirty="0"/>
              <a:t>Cons – limited number of filter channels</a:t>
            </a:r>
          </a:p>
          <a:p>
            <a:r>
              <a:rPr lang="en-US" dirty="0"/>
              <a:t>Other LEO or GEO?</a:t>
            </a:r>
          </a:p>
          <a:p>
            <a:r>
              <a:rPr lang="en-US" dirty="0"/>
              <a:t>Future </a:t>
            </a:r>
            <a:r>
              <a:rPr lang="en-US" dirty="0" err="1"/>
              <a:t>SITSats</a:t>
            </a:r>
            <a:r>
              <a:rPr lang="en-US" dirty="0"/>
              <a:t>? TRUTHS, CLARREO and LIBRA</a:t>
            </a:r>
          </a:p>
        </p:txBody>
      </p:sp>
    </p:spTree>
    <p:extLst>
      <p:ext uri="{BB962C8B-B14F-4D97-AF65-F5344CB8AC3E}">
        <p14:creationId xmlns:p14="http://schemas.microsoft.com/office/powerpoint/2010/main" val="3068328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DFEDB-E368-4DC8-8F75-047311DE267D}"/>
              </a:ext>
            </a:extLst>
          </p:cNvPr>
          <p:cNvSpPr>
            <a:spLocks noGrp="1"/>
          </p:cNvSpPr>
          <p:nvPr>
            <p:ph type="title"/>
          </p:nvPr>
        </p:nvSpPr>
        <p:spPr>
          <a:xfrm>
            <a:off x="838200" y="365125"/>
            <a:ext cx="10515600" cy="841105"/>
          </a:xfrm>
        </p:spPr>
        <p:txBody>
          <a:bodyPr/>
          <a:lstStyle/>
          <a:p>
            <a:pPr algn="ctr"/>
            <a:r>
              <a:rPr lang="en-US" dirty="0"/>
              <a:t>Summary and Conclusions</a:t>
            </a:r>
          </a:p>
        </p:txBody>
      </p:sp>
      <p:sp>
        <p:nvSpPr>
          <p:cNvPr id="3" name="Content Placeholder 2">
            <a:extLst>
              <a:ext uri="{FF2B5EF4-FFF2-40B4-BE49-F238E27FC236}">
                <a16:creationId xmlns:a16="http://schemas.microsoft.com/office/drawing/2014/main" id="{BB587687-8E29-4849-B021-05A53FD1A584}"/>
              </a:ext>
            </a:extLst>
          </p:cNvPr>
          <p:cNvSpPr>
            <a:spLocks noGrp="1"/>
          </p:cNvSpPr>
          <p:nvPr>
            <p:ph idx="1"/>
          </p:nvPr>
        </p:nvSpPr>
        <p:spPr>
          <a:xfrm>
            <a:off x="838200" y="1566153"/>
            <a:ext cx="10515600" cy="4926722"/>
          </a:xfrm>
        </p:spPr>
        <p:txBody>
          <a:bodyPr>
            <a:normAutofit fontScale="92500" lnSpcReduction="10000"/>
          </a:bodyPr>
          <a:lstStyle/>
          <a:p>
            <a:r>
              <a:rPr lang="en-US" sz="3600" dirty="0"/>
              <a:t>GSICS Methods are being applied to characterize instruments used for aerosol retrievals.</a:t>
            </a:r>
          </a:p>
          <a:p>
            <a:r>
              <a:rPr lang="en-US" sz="3600" dirty="0"/>
              <a:t>More work should be conducted to homogenize UV/Vis instrument records.</a:t>
            </a:r>
          </a:p>
          <a:p>
            <a:r>
              <a:rPr lang="en-US" sz="3600" dirty="0"/>
              <a:t>The new Geostationary instruments can use the GEO/LEO methods already applied to imagers.</a:t>
            </a:r>
          </a:p>
          <a:p>
            <a:r>
              <a:rPr lang="en-US" sz="3600" dirty="0"/>
              <a:t>Level 1 calibration can benefit from feedback from Level 2 product validation and adjustments. </a:t>
            </a:r>
          </a:p>
          <a:p>
            <a:r>
              <a:rPr lang="en-US" sz="3600" dirty="0"/>
              <a:t>Well-maintained Equator Crossing Times greatly simplify long-term stability monitoring.</a:t>
            </a:r>
          </a:p>
        </p:txBody>
      </p:sp>
    </p:spTree>
    <p:extLst>
      <p:ext uri="{BB962C8B-B14F-4D97-AF65-F5344CB8AC3E}">
        <p14:creationId xmlns:p14="http://schemas.microsoft.com/office/powerpoint/2010/main" val="1398848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076F0-7EF9-4B4F-ABD8-9C50583414EA}"/>
              </a:ext>
            </a:extLst>
          </p:cNvPr>
          <p:cNvSpPr>
            <a:spLocks noGrp="1"/>
          </p:cNvSpPr>
          <p:nvPr>
            <p:ph type="title"/>
          </p:nvPr>
        </p:nvSpPr>
        <p:spPr>
          <a:xfrm>
            <a:off x="838200" y="18696"/>
            <a:ext cx="10515600" cy="535828"/>
          </a:xfrm>
        </p:spPr>
        <p:txBody>
          <a:bodyPr>
            <a:normAutofit fontScale="90000"/>
          </a:bodyPr>
          <a:lstStyle/>
          <a:p>
            <a:pPr algn="ctr"/>
            <a:r>
              <a:rPr lang="en-US" dirty="0"/>
              <a:t>References</a:t>
            </a:r>
          </a:p>
        </p:txBody>
      </p:sp>
      <p:sp>
        <p:nvSpPr>
          <p:cNvPr id="3" name="Content Placeholder 2">
            <a:extLst>
              <a:ext uri="{FF2B5EF4-FFF2-40B4-BE49-F238E27FC236}">
                <a16:creationId xmlns:a16="http://schemas.microsoft.com/office/drawing/2014/main" id="{D39968A0-E9B9-4ACB-9120-1B854847D415}"/>
              </a:ext>
            </a:extLst>
          </p:cNvPr>
          <p:cNvSpPr>
            <a:spLocks noGrp="1"/>
          </p:cNvSpPr>
          <p:nvPr>
            <p:ph idx="1"/>
          </p:nvPr>
        </p:nvSpPr>
        <p:spPr>
          <a:xfrm>
            <a:off x="196771" y="554524"/>
            <a:ext cx="11910348" cy="6303476"/>
          </a:xfrm>
        </p:spPr>
        <p:txBody>
          <a:bodyPr>
            <a:normAutofit lnSpcReduction="10000"/>
          </a:bodyPr>
          <a:lstStyle/>
          <a:p>
            <a:pPr>
              <a:lnSpc>
                <a:spcPct val="100000"/>
              </a:lnSpc>
              <a:spcBef>
                <a:spcPts val="0"/>
              </a:spcBef>
            </a:pPr>
            <a:r>
              <a:rPr lang="en-US" sz="1800" b="1" dirty="0">
                <a:latin typeface="Times New Roman" panose="02020603050405020304" pitchFamily="18" charset="0"/>
                <a:cs typeface="Times New Roman" panose="02020603050405020304" pitchFamily="18" charset="0"/>
              </a:rPr>
              <a:t>Ice radiance for BUV Instrument Monitoring, </a:t>
            </a:r>
            <a:r>
              <a:rPr lang="en-US" sz="1800" dirty="0">
                <a:latin typeface="Times New Roman" panose="02020603050405020304" pitchFamily="18" charset="0"/>
                <a:cs typeface="Times New Roman" panose="02020603050405020304" pitchFamily="18" charset="0"/>
              </a:rPr>
              <a:t>G. Jaross &amp; A. Krueger, 1993,</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hlinkClick r:id="rId3"/>
              </a:rPr>
              <a:t>https://docserver.gesdisc.eosdis.nasa.gov/repository/Mission/TOMS/3.3_ScienceDataProductDocumentation/3.3.6_ProductApplication/Jaross_Krueger_ice_radiance_method.pdf</a:t>
            </a:r>
            <a:r>
              <a:rPr lang="en-US" sz="1800"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n-US" sz="9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a:lnSpc>
                <a:spcPct val="100000"/>
              </a:lnSpc>
              <a:spcBef>
                <a:spcPts val="0"/>
              </a:spcBef>
            </a:pPr>
            <a:r>
              <a:rPr lang="en-US" sz="1800" dirty="0">
                <a:latin typeface="Times New Roman" panose="02020603050405020304" pitchFamily="18" charset="0"/>
                <a:cs typeface="Times New Roman" panose="02020603050405020304" pitchFamily="18" charset="0"/>
              </a:rPr>
              <a:t>Ding Liang et al., Feasibility Analysis of OMPS NM SDR Data Long-Term Stability Assessment using Deep Convective Cloud targets,” 2023, </a:t>
            </a:r>
            <a:r>
              <a:rPr lang="en-US" sz="1800" dirty="0">
                <a:latin typeface="Times New Roman" panose="02020603050405020304" pitchFamily="18" charset="0"/>
                <a:cs typeface="Times New Roman" panose="02020603050405020304" pitchFamily="18" charset="0"/>
                <a:hlinkClick r:id="rId4"/>
              </a:rPr>
              <a:t>https://2023.ieeeigarss.org/view_paper.php?PaperNum=3888</a:t>
            </a:r>
            <a:endParaRPr lang="en-US" sz="18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000" dirty="0">
                <a:latin typeface="Times New Roman" panose="02020603050405020304" pitchFamily="18" charset="0"/>
                <a:cs typeface="Times New Roman" panose="02020603050405020304" pitchFamily="18" charset="0"/>
              </a:rPr>
              <a:t> </a:t>
            </a:r>
          </a:p>
          <a:p>
            <a:pPr>
              <a:lnSpc>
                <a:spcPct val="100000"/>
              </a:lnSpc>
              <a:spcBef>
                <a:spcPts val="0"/>
              </a:spcBef>
            </a:pPr>
            <a:r>
              <a:rPr lang="en-US" sz="1800" dirty="0">
                <a:latin typeface="Times New Roman" panose="02020603050405020304" pitchFamily="18" charset="0"/>
                <a:cs typeface="Times New Roman" panose="02020603050405020304" pitchFamily="18" charset="0"/>
              </a:rPr>
              <a:t>J.R. Herman, et al., “A new self-calibration method applied to TOMS and SBUV backscattered ultraviolet data to determine long-term global ozone change”, 1991, JGR Atmospheres, </a:t>
            </a:r>
            <a:r>
              <a:rPr lang="en-US" sz="1800" dirty="0">
                <a:latin typeface="Times New Roman" panose="02020603050405020304" pitchFamily="18" charset="0"/>
                <a:cs typeface="Times New Roman" panose="02020603050405020304" pitchFamily="18" charset="0"/>
                <a:hlinkClick r:id="rId5"/>
              </a:rPr>
              <a:t>https://agupubs.onlinelibrary.wiley.com/doi/abs/10.1029/90JD02662</a:t>
            </a:r>
            <a:r>
              <a:rPr lang="en-US" sz="1800"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n-US" sz="1000" dirty="0">
                <a:latin typeface="Times New Roman" panose="02020603050405020304" pitchFamily="18" charset="0"/>
                <a:cs typeface="Times New Roman" panose="02020603050405020304" pitchFamily="18" charset="0"/>
              </a:rPr>
              <a:t>  </a:t>
            </a:r>
          </a:p>
          <a:p>
            <a:pPr>
              <a:lnSpc>
                <a:spcPct val="100000"/>
              </a:lnSpc>
              <a:spcBef>
                <a:spcPts val="0"/>
              </a:spcBef>
            </a:pPr>
            <a:r>
              <a:rPr lang="en-US" sz="1800" dirty="0" err="1">
                <a:latin typeface="Times New Roman" panose="02020603050405020304" pitchFamily="18" charset="0"/>
                <a:cs typeface="Times New Roman" panose="02020603050405020304" pitchFamily="18" charset="0"/>
              </a:rPr>
              <a:t>Weihe</a:t>
            </a:r>
            <a:r>
              <a:rPr lang="en-US" sz="1800" dirty="0">
                <a:latin typeface="Times New Roman" panose="02020603050405020304" pitchFamily="18" charset="0"/>
                <a:cs typeface="Times New Roman" panose="02020603050405020304" pitchFamily="18" charset="0"/>
              </a:rPr>
              <a:t> Wang et al., “Cross-Calibration of the Total Ozone Unit (TOU) With the Ozone Monitoring Instrument (OMI) and SBUV/2 for Environmental Applications”, 2012, IEEE Transactions on Geoscience and Remote Sensing, Vol. 50, p. 4943-4955, </a:t>
            </a:r>
            <a:r>
              <a:rPr lang="en-US" sz="1800" dirty="0">
                <a:latin typeface="Times New Roman" panose="02020603050405020304" pitchFamily="18" charset="0"/>
                <a:cs typeface="Times New Roman" panose="02020603050405020304" pitchFamily="18" charset="0"/>
                <a:hlinkClick r:id="rId6"/>
              </a:rPr>
              <a:t>https://api.semanticscholar.org/CorpusID:18682198</a:t>
            </a:r>
            <a:r>
              <a:rPr lang="en-US" sz="1800"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n-US" sz="10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a:lnSpc>
                <a:spcPct val="100000"/>
              </a:lnSpc>
              <a:spcBef>
                <a:spcPts val="0"/>
              </a:spcBef>
            </a:pPr>
            <a:r>
              <a:rPr lang="en-US" sz="1800" dirty="0">
                <a:latin typeface="Times New Roman" panose="02020603050405020304" pitchFamily="18" charset="0"/>
                <a:cs typeface="Times New Roman" panose="02020603050405020304" pitchFamily="18" charset="0"/>
              </a:rPr>
              <a:t>J.R. Herman, L. Huang, R.D. McPeters, J. </a:t>
            </a:r>
            <a:r>
              <a:rPr lang="en-US" sz="1800" dirty="0" err="1">
                <a:latin typeface="Times New Roman" panose="02020603050405020304" pitchFamily="18" charset="0"/>
                <a:cs typeface="Times New Roman" panose="02020603050405020304" pitchFamily="18" charset="0"/>
              </a:rPr>
              <a:t>Ziemke</a:t>
            </a:r>
            <a:r>
              <a:rPr lang="en-US" sz="1800" dirty="0">
                <a:latin typeface="Times New Roman" panose="02020603050405020304" pitchFamily="18" charset="0"/>
                <a:cs typeface="Times New Roman" panose="02020603050405020304" pitchFamily="18" charset="0"/>
              </a:rPr>
              <a:t>, A. Cede, and K. Blank, 2018: Synoptic ozone, cloud reflectivity, and erythemal irradiance from sunrise to sunset for the whole Earth as viewed by DSCOVR spacecraft from the earth-sun Lagrange-1, Atmos. Meas. Tech., 11, 1-18, </a:t>
            </a:r>
            <a:r>
              <a:rPr lang="en-US" sz="1800" dirty="0">
                <a:latin typeface="Times New Roman" panose="02020603050405020304" pitchFamily="18" charset="0"/>
                <a:cs typeface="Times New Roman" panose="02020603050405020304" pitchFamily="18" charset="0"/>
                <a:hlinkClick r:id="rId7"/>
              </a:rPr>
              <a:t>https://avdc.gsfc.nasa.gov/pub/DSCOVR/JayHerman/</a:t>
            </a:r>
            <a:r>
              <a:rPr lang="en-US" sz="1800" dirty="0">
                <a:latin typeface="Times New Roman" panose="02020603050405020304" pitchFamily="18" charset="0"/>
                <a:cs typeface="Times New Roman" panose="02020603050405020304" pitchFamily="18" charset="0"/>
              </a:rPr>
              <a:t>.</a:t>
            </a:r>
          </a:p>
          <a:p>
            <a:pPr marL="0" indent="0">
              <a:lnSpc>
                <a:spcPct val="100000"/>
              </a:lnSpc>
              <a:spcBef>
                <a:spcPts val="0"/>
              </a:spcBef>
              <a:buNone/>
            </a:pPr>
            <a:r>
              <a:rPr lang="en-US" sz="10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a:lnSpc>
                <a:spcPct val="100000"/>
              </a:lnSpc>
              <a:spcBef>
                <a:spcPts val="0"/>
              </a:spcBef>
            </a:pPr>
            <a:r>
              <a:rPr lang="en-US" sz="1800" dirty="0">
                <a:latin typeface="Times New Roman" panose="02020603050405020304" pitchFamily="18" charset="0"/>
                <a:cs typeface="Times New Roman" panose="02020603050405020304" pitchFamily="18" charset="0"/>
              </a:rPr>
              <a:t>EPIC sites </a:t>
            </a:r>
            <a:r>
              <a:rPr lang="en-US" sz="1800" dirty="0">
                <a:latin typeface="Times New Roman" panose="02020603050405020304" pitchFamily="18" charset="0"/>
                <a:cs typeface="Times New Roman" panose="02020603050405020304" pitchFamily="18" charset="0"/>
                <a:hlinkClick r:id="rId8"/>
              </a:rPr>
              <a:t>https://epic.gsfc.nasa.gov/science/products/o3</a:t>
            </a:r>
            <a:r>
              <a:rPr lang="en-US"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hlinkClick r:id="rId9"/>
              </a:rPr>
              <a:t>https://epic.gsfc.nasa.gov/science/calibration/uv</a:t>
            </a:r>
            <a:r>
              <a:rPr lang="en-US" sz="1800"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n-US" sz="10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a:lnSpc>
                <a:spcPct val="100000"/>
              </a:lnSpc>
              <a:spcBef>
                <a:spcPts val="0"/>
              </a:spcBef>
            </a:pPr>
            <a:r>
              <a:rPr lang="en-US" sz="1800" dirty="0">
                <a:latin typeface="Times New Roman" panose="02020603050405020304" pitchFamily="18" charset="0"/>
                <a:cs typeface="Times New Roman" panose="02020603050405020304" pitchFamily="18" charset="0"/>
              </a:rPr>
              <a:t>Zhang, Z., Niu, J., Flynn, L. E., Beach, E., &amp; Beck, T.: An approach to track instrument calibration and produce consistent products with the version-8 total column ozone algorithm (V8TOZ), Atmos. Meas. Tech., 16, 2919–2941, https://doi.org/10.5194/amt-16-2919-2023, 2023.</a:t>
            </a:r>
          </a:p>
          <a:p>
            <a:pPr marL="0" indent="0">
              <a:lnSpc>
                <a:spcPct val="100000"/>
              </a:lnSpc>
              <a:spcBef>
                <a:spcPts val="0"/>
              </a:spcBef>
              <a:buNone/>
            </a:pPr>
            <a:r>
              <a:rPr lang="en-US" sz="1000" dirty="0">
                <a:latin typeface="Times New Roman" panose="02020603050405020304" pitchFamily="18" charset="0"/>
                <a:cs typeface="Times New Roman" panose="02020603050405020304" pitchFamily="18" charset="0"/>
              </a:rPr>
              <a:t>  </a:t>
            </a:r>
          </a:p>
          <a:p>
            <a:pPr>
              <a:lnSpc>
                <a:spcPct val="100000"/>
              </a:lnSpc>
              <a:spcBef>
                <a:spcPts val="0"/>
              </a:spcBef>
            </a:pPr>
            <a:r>
              <a:rPr lang="en-US" sz="1800" dirty="0">
                <a:latin typeface="Times New Roman" panose="02020603050405020304" pitchFamily="18" charset="0"/>
                <a:cs typeface="Times New Roman" panose="02020603050405020304" pitchFamily="18" charset="0"/>
              </a:rPr>
              <a:t>J. Niu, L.E. Flynn, C. Trevor. Beck, Z. Zhang, E. Beach, Z. Zhang &amp; M. Bali (2023) Enterprise version 8 total column ozone algorithm (EV8TOz) development and applications on multiple sensors, Remote Sensing Letters, 14:3, 231-242, DOI: </a:t>
            </a:r>
            <a:r>
              <a:rPr lang="en-US" sz="1800" u="sng" dirty="0">
                <a:latin typeface="Times New Roman" panose="02020603050405020304" pitchFamily="18" charset="0"/>
                <a:cs typeface="Times New Roman" panose="02020603050405020304" pitchFamily="18" charset="0"/>
                <a:hlinkClick r:id="rId10"/>
              </a:rPr>
              <a:t>10.1080/2150704X.2023.2185111</a:t>
            </a:r>
            <a:r>
              <a:rPr lang="en-US" sz="1800" u="sng"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013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4511-453C-48CF-BBF5-9257D0F07908}"/>
              </a:ext>
            </a:extLst>
          </p:cNvPr>
          <p:cNvSpPr>
            <a:spLocks noGrp="1"/>
          </p:cNvSpPr>
          <p:nvPr>
            <p:ph type="title"/>
          </p:nvPr>
        </p:nvSpPr>
        <p:spPr/>
        <p:txBody>
          <a:bodyPr/>
          <a:lstStyle/>
          <a:p>
            <a:pPr algn="ctr"/>
            <a:r>
              <a:rPr lang="en-US" dirty="0"/>
              <a:t>Backup</a:t>
            </a:r>
          </a:p>
        </p:txBody>
      </p:sp>
      <p:sp>
        <p:nvSpPr>
          <p:cNvPr id="3" name="Content Placeholder 2">
            <a:extLst>
              <a:ext uri="{FF2B5EF4-FFF2-40B4-BE49-F238E27FC236}">
                <a16:creationId xmlns:a16="http://schemas.microsoft.com/office/drawing/2014/main" id="{E6DB74BF-1F0A-4A12-9DBD-7178B9BA37D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63572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6AA4A-BB65-4168-8B66-8CA605B68E61}"/>
              </a:ext>
            </a:extLst>
          </p:cNvPr>
          <p:cNvSpPr>
            <a:spLocks noGrp="1"/>
          </p:cNvSpPr>
          <p:nvPr>
            <p:ph type="title"/>
          </p:nvPr>
        </p:nvSpPr>
        <p:spPr>
          <a:xfrm>
            <a:off x="477520" y="80645"/>
            <a:ext cx="11165840" cy="1325563"/>
          </a:xfrm>
        </p:spPr>
        <p:txBody>
          <a:bodyPr/>
          <a:lstStyle/>
          <a:p>
            <a:pPr algn="ctr"/>
            <a:r>
              <a:rPr lang="en-US" dirty="0"/>
              <a:t>Relationship for Residuals &amp; Adjustments </a:t>
            </a:r>
            <a:br>
              <a:rPr lang="en-US" dirty="0"/>
            </a:br>
            <a:r>
              <a:rPr lang="en-US" dirty="0"/>
              <a:t>with Ozone &amp; Reflectivity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3CBBD7-E483-4C78-840B-C9876F962208}"/>
                  </a:ext>
                </a:extLst>
              </p:cNvPr>
              <p:cNvSpPr>
                <a:spLocks noGrp="1"/>
              </p:cNvSpPr>
              <p:nvPr>
                <p:ph idx="1"/>
              </p:nvPr>
            </p:nvSpPr>
            <p:spPr>
              <a:xfrm>
                <a:off x="477520" y="1503679"/>
                <a:ext cx="11013440" cy="5273675"/>
              </a:xfrm>
            </p:spPr>
            <p:txBody>
              <a:bodyPr>
                <a:normAutofit fontScale="85000" lnSpcReduction="20000"/>
              </a:bodyPr>
              <a:lstStyle/>
              <a:p>
                <a:pPr marL="0" indent="0">
                  <a:lnSpc>
                    <a:spcPct val="120000"/>
                  </a:lnSpc>
                  <a:buNone/>
                </a:pPr>
                <a:r>
                  <a:rPr lang="en-US" dirty="0"/>
                  <a:t>The V8TOz output contains a variety of useful parameters in addition to the total column ozone and aerosol index estimates. In particular, the retrieval sensitivities, </a:t>
                </a:r>
                <a:r>
                  <a:rPr lang="en-US" dirty="0" err="1"/>
                  <a:t>dy</a:t>
                </a:r>
                <a:r>
                  <a:rPr lang="en-US" dirty="0"/>
                  <a:t>/dx can be used to give soft calibration estimates of the N-value changes to remove reflectivity and ozone bias. If you want to increase the Step 2 effective reflectivity, R, and the total column ozone, Ω, by ΔR and ΔΩ then you should increase the N-values by </a:t>
                </a:r>
              </a:p>
              <a:p>
                <a:pPr marL="0" indent="0">
                  <a:lnSpc>
                    <a:spcPct val="120000"/>
                  </a:lnSpc>
                  <a:buNone/>
                </a:pPr>
                <a:r>
                  <a:rPr lang="en-US" dirty="0"/>
                  <a: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318</m:t>
                        </m:r>
                      </m:sub>
                    </m:sSub>
                    <m:r>
                      <a:rPr lang="en-US" i="1">
                        <a:latin typeface="Cambria Math" panose="02040503050406030204" pitchFamily="18" charset="0"/>
                      </a:rPr>
                      <m:t>=∆</m:t>
                    </m:r>
                    <m:r>
                      <a:rPr lang="en-US" i="1">
                        <a:latin typeface="Cambria Math" panose="02040503050406030204" pitchFamily="18" charset="0"/>
                      </a:rPr>
                      <m:t>𝑅</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𝑑𝑁</m:t>
                            </m:r>
                          </m:e>
                          <m:sub>
                            <m:r>
                              <a:rPr lang="en-US" i="1">
                                <a:latin typeface="Cambria Math" panose="02040503050406030204" pitchFamily="18" charset="0"/>
                              </a:rPr>
                              <m:t>318</m:t>
                            </m:r>
                          </m:sub>
                        </m:sSub>
                      </m:num>
                      <m:den>
                        <m:r>
                          <a:rPr lang="en-US" i="1">
                            <a:latin typeface="Cambria Math" panose="02040503050406030204" pitchFamily="18" charset="0"/>
                          </a:rPr>
                          <m:t>𝑑𝑅</m:t>
                        </m:r>
                      </m:den>
                    </m:f>
                    <m:r>
                      <a:rPr lang="en-US" i="1">
                        <a:latin typeface="Cambria Math" panose="02040503050406030204" pitchFamily="18" charset="0"/>
                      </a:rPr>
                      <m:t>+∆</m:t>
                    </m:r>
                    <m:r>
                      <a:rPr lang="en-US" i="1">
                        <a:latin typeface="Cambria Math" panose="02040503050406030204" pitchFamily="18" charset="0"/>
                      </a:rPr>
                      <m:t>𝛺</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𝑑𝑁</m:t>
                            </m:r>
                          </m:e>
                          <m:sub>
                            <m:r>
                              <a:rPr lang="en-US" i="1">
                                <a:latin typeface="Cambria Math" panose="02040503050406030204" pitchFamily="18" charset="0"/>
                              </a:rPr>
                              <m:t>318</m:t>
                            </m:r>
                          </m:sub>
                        </m:sSub>
                      </m:num>
                      <m:den>
                        <m:r>
                          <a:rPr lang="en-US" i="1">
                            <a:latin typeface="Cambria Math" panose="02040503050406030204" pitchFamily="18" charset="0"/>
                          </a:rPr>
                          <m:t>𝑑</m:t>
                        </m:r>
                        <m:r>
                          <a:rPr lang="en-US" i="1">
                            <a:latin typeface="Cambria Math" panose="02040503050406030204" pitchFamily="18" charset="0"/>
                          </a:rPr>
                          <m:t>𝛺</m:t>
                        </m:r>
                      </m:den>
                    </m:f>
                  </m:oMath>
                </a14:m>
                <a:r>
                  <a:rPr lang="en-US" dirty="0"/>
                  <a:t>   [N values  are -100*log</a:t>
                </a:r>
                <a:r>
                  <a:rPr lang="en-US" baseline="-25000" dirty="0"/>
                  <a:t>10</a:t>
                </a:r>
                <a:r>
                  <a:rPr lang="en-US" dirty="0"/>
                  <a:t>(Radiance/Irradiance)]</a:t>
                </a:r>
                <a:endParaRPr lang="en-US" sz="1300" dirty="0"/>
              </a:p>
              <a:p>
                <a:pPr marL="0" indent="0">
                  <a:lnSpc>
                    <a:spcPct val="120000"/>
                  </a:lnSpc>
                  <a:buNone/>
                </a:pPr>
                <a:r>
                  <a:rPr lang="en-US" dirty="0"/>
                  <a: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331</m:t>
                        </m:r>
                      </m:sub>
                    </m:sSub>
                    <m:r>
                      <a:rPr lang="en-US" i="1">
                        <a:latin typeface="Cambria Math" panose="02040503050406030204" pitchFamily="18" charset="0"/>
                      </a:rPr>
                      <m:t>=∆</m:t>
                    </m:r>
                    <m:r>
                      <a:rPr lang="en-US" i="1">
                        <a:latin typeface="Cambria Math" panose="02040503050406030204" pitchFamily="18" charset="0"/>
                      </a:rPr>
                      <m:t>𝑅</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𝑑𝑁</m:t>
                            </m:r>
                          </m:e>
                          <m:sub>
                            <m:r>
                              <a:rPr lang="en-US" i="1">
                                <a:latin typeface="Cambria Math" panose="02040503050406030204" pitchFamily="18" charset="0"/>
                              </a:rPr>
                              <m:t>331</m:t>
                            </m:r>
                          </m:sub>
                        </m:sSub>
                      </m:num>
                      <m:den>
                        <m:r>
                          <a:rPr lang="en-US" i="1">
                            <a:latin typeface="Cambria Math" panose="02040503050406030204" pitchFamily="18" charset="0"/>
                          </a:rPr>
                          <m:t>𝑑𝑅</m:t>
                        </m:r>
                      </m:den>
                    </m:f>
                    <m:r>
                      <a:rPr lang="en-US" i="1">
                        <a:latin typeface="Cambria Math" panose="02040503050406030204" pitchFamily="18" charset="0"/>
                      </a:rPr>
                      <m:t>+∆</m:t>
                    </m:r>
                    <m:r>
                      <a:rPr lang="en-US" i="1">
                        <a:latin typeface="Cambria Math" panose="02040503050406030204" pitchFamily="18" charset="0"/>
                      </a:rPr>
                      <m:t>𝛺</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𝑑𝑁</m:t>
                            </m:r>
                          </m:e>
                          <m:sub>
                            <m:r>
                              <a:rPr lang="en-US" i="1">
                                <a:latin typeface="Cambria Math" panose="02040503050406030204" pitchFamily="18" charset="0"/>
                              </a:rPr>
                              <m:t>331</m:t>
                            </m:r>
                          </m:sub>
                        </m:sSub>
                      </m:num>
                      <m:den>
                        <m:r>
                          <a:rPr lang="en-US" i="1">
                            <a:latin typeface="Cambria Math" panose="02040503050406030204" pitchFamily="18" charset="0"/>
                          </a:rPr>
                          <m:t>𝑑</m:t>
                        </m:r>
                        <m:r>
                          <a:rPr lang="en-US" i="1">
                            <a:latin typeface="Cambria Math" panose="02040503050406030204" pitchFamily="18" charset="0"/>
                          </a:rPr>
                          <m:t>𝛺</m:t>
                        </m:r>
                      </m:den>
                    </m:f>
                  </m:oMath>
                </a14:m>
                <a:r>
                  <a:rPr lang="en-US" dirty="0"/>
                  <a:t>       </a:t>
                </a:r>
              </a:p>
              <a:p>
                <a:pPr marL="0" indent="0">
                  <a:lnSpc>
                    <a:spcPct val="120000"/>
                  </a:lnSpc>
                  <a:buNone/>
                </a:pPr>
                <a:r>
                  <a:rPr lang="en-US" dirty="0"/>
                  <a:t>where </a:t>
                </a:r>
                <a:r>
                  <a:rPr lang="en-US" dirty="0" err="1"/>
                  <a:t>dN</a:t>
                </a:r>
                <a:r>
                  <a:rPr lang="en-US" baseline="-25000" dirty="0" err="1"/>
                  <a:t>w</a:t>
                </a:r>
                <a:r>
                  <a:rPr lang="en-US" dirty="0"/>
                  <a:t>/</a:t>
                </a:r>
                <a:r>
                  <a:rPr lang="en-US" dirty="0" err="1"/>
                  <a:t>dR</a:t>
                </a:r>
                <a:r>
                  <a:rPr lang="en-US" dirty="0"/>
                  <a:t> is the rate of change of the N-values, </a:t>
                </a:r>
                <a:r>
                  <a:rPr lang="en-US" dirty="0" err="1"/>
                  <a:t>N</a:t>
                </a:r>
                <a:r>
                  <a:rPr lang="en-US" baseline="-25000" dirty="0" err="1"/>
                  <a:t>w</a:t>
                </a:r>
                <a:r>
                  <a:rPr lang="en-US" dirty="0"/>
                  <a:t>, for wavelength, w, with respect to changes in the effective reflectivity, R, and </a:t>
                </a:r>
                <a:r>
                  <a:rPr lang="en-US" dirty="0" err="1"/>
                  <a:t>dN</a:t>
                </a:r>
                <a:r>
                  <a:rPr lang="en-US" baseline="-25000" dirty="0" err="1"/>
                  <a:t>w</a:t>
                </a:r>
                <a:r>
                  <a:rPr lang="en-US" dirty="0"/>
                  <a:t>/</a:t>
                </a:r>
                <a:r>
                  <a:rPr lang="en-US" dirty="0" err="1"/>
                  <a:t>dΩ</a:t>
                </a:r>
                <a:r>
                  <a:rPr lang="en-US" dirty="0"/>
                  <a:t> is the rate of change of the N-value, </a:t>
                </a:r>
                <a:r>
                  <a:rPr lang="en-US" dirty="0" err="1"/>
                  <a:t>N</a:t>
                </a:r>
                <a:r>
                  <a:rPr lang="en-US" baseline="-25000" dirty="0" err="1"/>
                  <a:t>w</a:t>
                </a:r>
                <a:r>
                  <a:rPr lang="en-US" dirty="0"/>
                  <a:t>, for wavelength, w, with respect to changes in the total column ozone of Ω in Dobson Unit (DU). Those are two key equations used to estimate soft-calibration parameters for 318nm ozone channel and 331nm reflectivity channel. </a:t>
                </a:r>
              </a:p>
            </p:txBody>
          </p:sp>
        </mc:Choice>
        <mc:Fallback xmlns="">
          <p:sp>
            <p:nvSpPr>
              <p:cNvPr id="3" name="Content Placeholder 2">
                <a:extLst>
                  <a:ext uri="{FF2B5EF4-FFF2-40B4-BE49-F238E27FC236}">
                    <a16:creationId xmlns:a16="http://schemas.microsoft.com/office/drawing/2014/main" id="{803CBBD7-E483-4C78-840B-C9876F962208}"/>
                  </a:ext>
                </a:extLst>
              </p:cNvPr>
              <p:cNvSpPr>
                <a:spLocks noGrp="1" noRot="1" noChangeAspect="1" noMove="1" noResize="1" noEditPoints="1" noAdjustHandles="1" noChangeArrowheads="1" noChangeShapeType="1" noTextEdit="1"/>
              </p:cNvSpPr>
              <p:nvPr>
                <p:ph idx="1"/>
              </p:nvPr>
            </p:nvSpPr>
            <p:spPr>
              <a:xfrm>
                <a:off x="477520" y="1503679"/>
                <a:ext cx="11013440" cy="5273675"/>
              </a:xfrm>
              <a:blipFill>
                <a:blip r:embed="rId2"/>
                <a:stretch>
                  <a:fillRect l="-830" t="-925" r="-1217" b="-1156"/>
                </a:stretch>
              </a:blipFill>
            </p:spPr>
            <p:txBody>
              <a:bodyPr/>
              <a:lstStyle/>
              <a:p>
                <a:r>
                  <a:rPr lang="en-US">
                    <a:noFill/>
                  </a:rPr>
                  <a:t> </a:t>
                </a:r>
              </a:p>
            </p:txBody>
          </p:sp>
        </mc:Fallback>
      </mc:AlternateContent>
    </p:spTree>
    <p:extLst>
      <p:ext uri="{BB962C8B-B14F-4D97-AF65-F5344CB8AC3E}">
        <p14:creationId xmlns:p14="http://schemas.microsoft.com/office/powerpoint/2010/main" val="1728218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C8B759-2131-4BBC-8CA5-151646BCD22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374072"/>
            <a:ext cx="6538184" cy="4250957"/>
          </a:xfrm>
          <a:prstGeom prst="rect">
            <a:avLst/>
          </a:prstGeom>
        </p:spPr>
      </p:pic>
      <p:sp>
        <p:nvSpPr>
          <p:cNvPr id="2" name="TextBox 1">
            <a:extLst>
              <a:ext uri="{FF2B5EF4-FFF2-40B4-BE49-F238E27FC236}">
                <a16:creationId xmlns:a16="http://schemas.microsoft.com/office/drawing/2014/main" id="{A4CD2E6E-C323-4E11-85A3-F8B4058D15AA}"/>
              </a:ext>
            </a:extLst>
          </p:cNvPr>
          <p:cNvSpPr txBox="1"/>
          <p:nvPr/>
        </p:nvSpPr>
        <p:spPr>
          <a:xfrm>
            <a:off x="392229" y="4914543"/>
            <a:ext cx="10930637" cy="923330"/>
          </a:xfrm>
          <a:prstGeom prst="rect">
            <a:avLst/>
          </a:prstGeom>
          <a:noFill/>
        </p:spPr>
        <p:txBody>
          <a:bodyPr wrap="square" rtlCol="0">
            <a:spAutoFit/>
          </a:bodyPr>
          <a:lstStyle/>
          <a:p>
            <a:r>
              <a:rPr lang="en-US" dirty="0"/>
              <a:t>The shorter wavelength residuals are affected by the time dependent calibration drift at 318 nm. The ozone absorption is greater so the error at 318 nm becomes an error in the ozone, and this is magnified by the relative ozone absorption of the shorter channel compared to the 318 nm one.</a:t>
            </a:r>
          </a:p>
        </p:txBody>
      </p:sp>
      <p:pic>
        <p:nvPicPr>
          <p:cNvPr id="5" name="Picture 13">
            <a:extLst>
              <a:ext uri="{FF2B5EF4-FFF2-40B4-BE49-F238E27FC236}">
                <a16:creationId xmlns:a16="http://schemas.microsoft.com/office/drawing/2014/main" id="{948F8A66-8113-4680-BA87-A77E1D3B576C}"/>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6046872" y="80260"/>
            <a:ext cx="6348859" cy="454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BAB999D-E865-4B17-B422-6E79D1783FBC}"/>
              </a:ext>
            </a:extLst>
          </p:cNvPr>
          <p:cNvSpPr/>
          <p:nvPr/>
        </p:nvSpPr>
        <p:spPr>
          <a:xfrm>
            <a:off x="149383" y="5934670"/>
            <a:ext cx="11893233" cy="923330"/>
          </a:xfrm>
          <a:prstGeom prst="rect">
            <a:avLst/>
          </a:prstGeom>
        </p:spPr>
        <p:txBody>
          <a:bodyPr wrap="square">
            <a:spAutoFit/>
          </a:bodyPr>
          <a:lstStyle/>
          <a:p>
            <a:pPr>
              <a:lnSpc>
                <a:spcPct val="100000"/>
              </a:lnSpc>
              <a:spcBef>
                <a:spcPts val="0"/>
              </a:spcBef>
            </a:pPr>
            <a:r>
              <a:rPr lang="en-US" dirty="0">
                <a:latin typeface="Times New Roman" panose="02020603050405020304" pitchFamily="18" charset="0"/>
                <a:cs typeface="Times New Roman" panose="02020603050405020304" pitchFamily="18" charset="0"/>
              </a:rPr>
              <a:t>J.R. Herman, et al., “A new self-calibration method applied to TOMS and SBUV backscattered ultraviolet data to determine long-term global ozone change”, 1991, JGR Atmospheres, </a:t>
            </a:r>
            <a:r>
              <a:rPr lang="en-US" dirty="0">
                <a:latin typeface="Times New Roman" panose="02020603050405020304" pitchFamily="18" charset="0"/>
                <a:cs typeface="Times New Roman" panose="02020603050405020304" pitchFamily="18" charset="0"/>
                <a:hlinkClick r:id="rId4"/>
              </a:rPr>
              <a:t>https://agupubs.onlinelibrary.wiley.com/doi/abs/10.1029/90JD02662</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68972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D5A8FB-B515-496E-B2A7-604DD0BC7CB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 y="0"/>
            <a:ext cx="8791303" cy="6648994"/>
          </a:xfrm>
          <a:prstGeom prst="rect">
            <a:avLst/>
          </a:prstGeom>
        </p:spPr>
      </p:pic>
    </p:spTree>
    <p:extLst>
      <p:ext uri="{BB962C8B-B14F-4D97-AF65-F5344CB8AC3E}">
        <p14:creationId xmlns:p14="http://schemas.microsoft.com/office/powerpoint/2010/main" val="3252568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7D5076-BDC3-4AFB-8EF4-D1A34F044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51979"/>
            <a:ext cx="8572500" cy="5238750"/>
          </a:xfrm>
          <a:prstGeom prst="rect">
            <a:avLst/>
          </a:prstGeom>
        </p:spPr>
      </p:pic>
      <p:sp>
        <p:nvSpPr>
          <p:cNvPr id="2" name="Rectangle 1">
            <a:extLst>
              <a:ext uri="{FF2B5EF4-FFF2-40B4-BE49-F238E27FC236}">
                <a16:creationId xmlns:a16="http://schemas.microsoft.com/office/drawing/2014/main" id="{9CD7E240-5219-474B-B15C-751162281016}"/>
              </a:ext>
            </a:extLst>
          </p:cNvPr>
          <p:cNvSpPr/>
          <p:nvPr/>
        </p:nvSpPr>
        <p:spPr>
          <a:xfrm>
            <a:off x="0" y="5394189"/>
            <a:ext cx="12192000" cy="923330"/>
          </a:xfrm>
          <a:prstGeom prst="rect">
            <a:avLst/>
          </a:prstGeom>
        </p:spPr>
        <p:txBody>
          <a:bodyPr wrap="square">
            <a:spAutoFit/>
          </a:bodyPr>
          <a:lstStyle/>
          <a:p>
            <a:r>
              <a:rPr lang="en-US" b="1" dirty="0"/>
              <a:t>Cross-track dependence over the Equatorial Pacific of average March V8TOz Effective Reflectivity for S-NPP for 11 years. Colors are  </a:t>
            </a:r>
            <a:r>
              <a:rPr lang="en-US" b="1" dirty="0">
                <a:solidFill>
                  <a:srgbClr val="7030A0"/>
                </a:solidFill>
              </a:rPr>
              <a:t>C</a:t>
            </a:r>
            <a:r>
              <a:rPr lang="en-US" b="1" dirty="0">
                <a:solidFill>
                  <a:srgbClr val="2E2EA2"/>
                </a:solidFill>
              </a:rPr>
              <a:t>o</a:t>
            </a:r>
            <a:r>
              <a:rPr lang="en-US" b="1" dirty="0">
                <a:solidFill>
                  <a:srgbClr val="3775B9"/>
                </a:solidFill>
              </a:rPr>
              <a:t>l</a:t>
            </a:r>
            <a:r>
              <a:rPr lang="en-US" b="1" dirty="0">
                <a:solidFill>
                  <a:srgbClr val="00B0F0"/>
                </a:solidFill>
              </a:rPr>
              <a:t>d</a:t>
            </a:r>
            <a:r>
              <a:rPr lang="en-US" b="1" dirty="0"/>
              <a:t> </a:t>
            </a:r>
            <a:r>
              <a:rPr lang="en-US" b="1" dirty="0">
                <a:solidFill>
                  <a:srgbClr val="00B050"/>
                </a:solidFill>
              </a:rPr>
              <a:t>t</a:t>
            </a:r>
            <a:r>
              <a:rPr lang="en-US" b="1" dirty="0">
                <a:solidFill>
                  <a:srgbClr val="E3F34F"/>
                </a:solidFill>
              </a:rPr>
              <a:t>o</a:t>
            </a:r>
            <a:r>
              <a:rPr lang="en-US" b="1" dirty="0"/>
              <a:t> </a:t>
            </a:r>
            <a:r>
              <a:rPr lang="en-US" b="1" dirty="0">
                <a:solidFill>
                  <a:srgbClr val="FAF40C"/>
                </a:solidFill>
              </a:rPr>
              <a:t>W</a:t>
            </a:r>
            <a:r>
              <a:rPr lang="en-US" b="1" dirty="0">
                <a:solidFill>
                  <a:srgbClr val="FFC000"/>
                </a:solidFill>
              </a:rPr>
              <a:t>a</a:t>
            </a:r>
            <a:r>
              <a:rPr lang="en-US" b="1" dirty="0">
                <a:solidFill>
                  <a:srgbClr val="FF9933"/>
                </a:solidFill>
              </a:rPr>
              <a:t>r</a:t>
            </a:r>
            <a:r>
              <a:rPr lang="en-US" b="1" dirty="0">
                <a:solidFill>
                  <a:srgbClr val="FF0000"/>
                </a:solidFill>
              </a:rPr>
              <a:t>m</a:t>
            </a:r>
            <a:r>
              <a:rPr lang="en-US" b="1" dirty="0"/>
              <a:t>. The range of values here is larger than that on the previous slide for the one-percentile reflectivity, and the order of the years from higher to lower values is different.</a:t>
            </a:r>
          </a:p>
        </p:txBody>
      </p:sp>
    </p:spTree>
    <p:extLst>
      <p:ext uri="{BB962C8B-B14F-4D97-AF65-F5344CB8AC3E}">
        <p14:creationId xmlns:p14="http://schemas.microsoft.com/office/powerpoint/2010/main" val="33248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6136946" y="1301491"/>
            <a:ext cx="4562477" cy="5205046"/>
          </a:xfrm>
          <a:prstGeom prst="rect">
            <a:avLst/>
          </a:prstGeom>
          <a:solidFill>
            <a:srgbClr val="FFFFFF"/>
          </a:solidFill>
          <a:ln w="9525" cap="flat">
            <a:noFill/>
            <a:round/>
            <a:headEnd/>
            <a:tailEnd/>
          </a:ln>
          <a:effectLst/>
        </p:spPr>
        <p:txBody>
          <a:bodyPr wrap="none" anchor="ctr"/>
          <a:lstStyle/>
          <a:p>
            <a:pPr defTabSz="844083" fontAlgn="base">
              <a:spcBef>
                <a:spcPct val="0"/>
              </a:spcBef>
              <a:spcAft>
                <a:spcPct val="0"/>
              </a:spcAft>
            </a:pPr>
            <a:endParaRPr lang="en-GB" sz="831" b="1">
              <a:solidFill>
                <a:prstClr val="white"/>
              </a:solidFill>
              <a:latin typeface="Tahoma" pitchFamily="34" charset="0"/>
            </a:endParaRPr>
          </a:p>
        </p:txBody>
      </p:sp>
      <p:sp>
        <p:nvSpPr>
          <p:cNvPr id="8194" name="Text Box 2"/>
          <p:cNvSpPr txBox="1">
            <a:spLocks noChangeArrowheads="1"/>
          </p:cNvSpPr>
          <p:nvPr/>
        </p:nvSpPr>
        <p:spPr bwMode="auto">
          <a:xfrm>
            <a:off x="1981127" y="56801"/>
            <a:ext cx="8228281" cy="872111"/>
          </a:xfrm>
          <a:prstGeom prst="rect">
            <a:avLst/>
          </a:prstGeom>
          <a:noFill/>
          <a:ln w="9525" cap="flat">
            <a:noFill/>
            <a:round/>
            <a:headEnd/>
            <a:tailEnd/>
          </a:ln>
          <a:effectLst/>
        </p:spPr>
        <p:txBody>
          <a:bodyPr anchor="ctr"/>
          <a:lstStyle/>
          <a:p>
            <a:pPr algn="ctr" defTabSz="844083" fontAlgn="base">
              <a:spcBef>
                <a:spcPct val="0"/>
              </a:spcBef>
              <a:spcAft>
                <a:spcPct val="0"/>
              </a:spcAft>
              <a:tabLst>
                <a:tab pos="0" algn="l"/>
                <a:tab pos="844083" algn="l"/>
                <a:tab pos="1688165" algn="l"/>
                <a:tab pos="2532248" algn="l"/>
                <a:tab pos="3376331" algn="l"/>
                <a:tab pos="4220413" algn="l"/>
                <a:tab pos="5064496" algn="l"/>
                <a:tab pos="5908578" algn="l"/>
                <a:tab pos="6752661" algn="l"/>
                <a:tab pos="7596744" algn="l"/>
                <a:tab pos="8440826" algn="l"/>
                <a:tab pos="9284909" algn="l"/>
              </a:tabLst>
            </a:pPr>
            <a:r>
              <a:rPr lang="en-GB" sz="2954" b="1" dirty="0">
                <a:solidFill>
                  <a:srgbClr val="000000"/>
                </a:solidFill>
                <a:latin typeface="Calibri" pitchFamily="32" charset="0"/>
              </a:rPr>
              <a:t>Global Space-based Inter-Calibration System </a:t>
            </a:r>
            <a:r>
              <a:rPr lang="en-GB" sz="2954" b="1" dirty="0">
                <a:solidFill>
                  <a:srgbClr val="000000"/>
                </a:solidFill>
                <a:latin typeface="Calibri" pitchFamily="32" charset="0"/>
                <a:hlinkClick r:id="rId3"/>
              </a:rPr>
              <a:t>https://gsics.wmo.int/en/welcome</a:t>
            </a:r>
            <a:r>
              <a:rPr lang="en-GB" sz="2954" b="1" dirty="0">
                <a:solidFill>
                  <a:srgbClr val="000000"/>
                </a:solidFill>
                <a:latin typeface="Calibri" pitchFamily="32" charset="0"/>
              </a:rPr>
              <a:t> </a:t>
            </a:r>
          </a:p>
        </p:txBody>
      </p:sp>
      <p:sp>
        <p:nvSpPr>
          <p:cNvPr id="8195" name="Text Box 3"/>
          <p:cNvSpPr txBox="1">
            <a:spLocks noChangeArrowheads="1"/>
          </p:cNvSpPr>
          <p:nvPr/>
        </p:nvSpPr>
        <p:spPr bwMode="auto">
          <a:xfrm>
            <a:off x="0" y="1167667"/>
            <a:ext cx="6689305" cy="4835769"/>
          </a:xfrm>
          <a:prstGeom prst="rect">
            <a:avLst/>
          </a:prstGeom>
          <a:noFill/>
          <a:ln w="9525" cap="flat">
            <a:noFill/>
            <a:round/>
            <a:headEnd/>
            <a:tailEnd/>
          </a:ln>
          <a:effectLst/>
        </p:spPr>
        <p:txBody>
          <a:bodyPr/>
          <a:lstStyle/>
          <a:p>
            <a:pPr indent="165593" defTabSz="844083" fontAlgn="base">
              <a:lnSpc>
                <a:spcPct val="80000"/>
              </a:lnSpc>
              <a:spcBef>
                <a:spcPts val="415"/>
              </a:spcBef>
              <a:spcAft>
                <a:spcPct val="0"/>
              </a:spcAft>
              <a:buClr>
                <a:srgbClr val="C00000"/>
              </a:buClr>
              <a:buFont typeface="Calibri" pitchFamily="32" charset="0"/>
              <a:buChar char="•"/>
              <a:tabLst>
                <a:tab pos="526087" algn="l"/>
                <a:tab pos="1370169" algn="l"/>
                <a:tab pos="2214252" algn="l"/>
                <a:tab pos="3058335" algn="l"/>
                <a:tab pos="3902417" algn="l"/>
                <a:tab pos="4746500" algn="l"/>
                <a:tab pos="5590583" algn="l"/>
                <a:tab pos="6434665" algn="l"/>
                <a:tab pos="7278748" algn="l"/>
                <a:tab pos="8122830" algn="l"/>
                <a:tab pos="8966913" algn="l"/>
              </a:tabLst>
            </a:pPr>
            <a:r>
              <a:rPr lang="en-GB" sz="2000" b="1" dirty="0">
                <a:solidFill>
                  <a:srgbClr val="C00000"/>
                </a:solidFill>
                <a:latin typeface="Calibri" pitchFamily="32" charset="0"/>
              </a:rPr>
              <a:t>What is GSICS?</a:t>
            </a:r>
          </a:p>
          <a:p>
            <a:pPr marL="411784" lvl="1" indent="-246191" defTabSz="844083" fontAlgn="base">
              <a:lnSpc>
                <a:spcPct val="80000"/>
              </a:lnSpc>
              <a:spcBef>
                <a:spcPts val="369"/>
              </a:spcBef>
              <a:spcAft>
                <a:spcPct val="0"/>
              </a:spcAft>
              <a:buFont typeface="Calibri" pitchFamily="32" charset="0"/>
              <a:buChar char="–"/>
              <a:tabLst>
                <a:tab pos="526087" algn="l"/>
                <a:tab pos="1370169" algn="l"/>
                <a:tab pos="2214252" algn="l"/>
                <a:tab pos="3058335" algn="l"/>
                <a:tab pos="3902417" algn="l"/>
                <a:tab pos="4746500" algn="l"/>
                <a:tab pos="5590583" algn="l"/>
                <a:tab pos="6434665" algn="l"/>
                <a:tab pos="7278748" algn="l"/>
                <a:tab pos="8122830" algn="l"/>
                <a:tab pos="8966913" algn="l"/>
              </a:tabLst>
            </a:pPr>
            <a:r>
              <a:rPr lang="en-GB" b="1" dirty="0">
                <a:solidFill>
                  <a:srgbClr val="000000"/>
                </a:solidFill>
                <a:latin typeface="Calibri" pitchFamily="32" charset="0"/>
              </a:rPr>
              <a:t>Global Space-based Inter-Calibration System</a:t>
            </a:r>
          </a:p>
          <a:p>
            <a:pPr marL="411784" lvl="1" indent="-246191" defTabSz="844083" fontAlgn="base">
              <a:lnSpc>
                <a:spcPct val="80000"/>
              </a:lnSpc>
              <a:spcBef>
                <a:spcPts val="369"/>
              </a:spcBef>
              <a:spcAft>
                <a:spcPct val="0"/>
              </a:spcAft>
              <a:buFont typeface="Calibri" pitchFamily="32" charset="0"/>
              <a:buChar char="–"/>
              <a:tabLst>
                <a:tab pos="526087" algn="l"/>
                <a:tab pos="1370169" algn="l"/>
                <a:tab pos="2214252" algn="l"/>
                <a:tab pos="3058335" algn="l"/>
                <a:tab pos="3902417" algn="l"/>
                <a:tab pos="4746500" algn="l"/>
                <a:tab pos="5590583" algn="l"/>
                <a:tab pos="6434665" algn="l"/>
                <a:tab pos="7278748" algn="l"/>
                <a:tab pos="8122830" algn="l"/>
                <a:tab pos="8966913" algn="l"/>
              </a:tabLst>
            </a:pPr>
            <a:r>
              <a:rPr lang="en-GB" b="1" dirty="0">
                <a:solidFill>
                  <a:srgbClr val="000000"/>
                </a:solidFill>
                <a:latin typeface="Calibri" pitchFamily="32" charset="0"/>
              </a:rPr>
              <a:t>Initiative of CGMS and WMO</a:t>
            </a:r>
          </a:p>
          <a:p>
            <a:pPr marL="411784" lvl="1" indent="-246191" defTabSz="844083" fontAlgn="base">
              <a:lnSpc>
                <a:spcPct val="80000"/>
              </a:lnSpc>
              <a:spcBef>
                <a:spcPts val="369"/>
              </a:spcBef>
              <a:spcAft>
                <a:spcPct val="0"/>
              </a:spcAft>
              <a:buFont typeface="Calibri" pitchFamily="32" charset="0"/>
              <a:buChar char="–"/>
              <a:tabLst>
                <a:tab pos="526087" algn="l"/>
                <a:tab pos="1370169" algn="l"/>
                <a:tab pos="2214252" algn="l"/>
                <a:tab pos="3058335" algn="l"/>
                <a:tab pos="3902417" algn="l"/>
                <a:tab pos="4746500" algn="l"/>
                <a:tab pos="5590583" algn="l"/>
                <a:tab pos="6434665" algn="l"/>
                <a:tab pos="7278748" algn="l"/>
                <a:tab pos="8122830" algn="l"/>
                <a:tab pos="8966913" algn="l"/>
              </a:tabLst>
            </a:pPr>
            <a:r>
              <a:rPr lang="en-GB" b="1" dirty="0">
                <a:solidFill>
                  <a:srgbClr val="000000"/>
                </a:solidFill>
                <a:latin typeface="Calibri" pitchFamily="32" charset="0"/>
              </a:rPr>
              <a:t>Effort to produce consistent, well-calibrated data from the international constellation of Earth Observing satellites </a:t>
            </a:r>
            <a:endParaRPr lang="en-GB" sz="900" b="1" dirty="0">
              <a:solidFill>
                <a:srgbClr val="000000"/>
              </a:solidFill>
              <a:latin typeface="Calibri" pitchFamily="32" charset="0"/>
            </a:endParaRPr>
          </a:p>
          <a:p>
            <a:pPr indent="165593" defTabSz="844083" fontAlgn="base">
              <a:lnSpc>
                <a:spcPct val="80000"/>
              </a:lnSpc>
              <a:spcBef>
                <a:spcPts val="415"/>
              </a:spcBef>
              <a:spcAft>
                <a:spcPct val="0"/>
              </a:spcAft>
              <a:buClr>
                <a:srgbClr val="C00000"/>
              </a:buClr>
              <a:buFont typeface="Calibri" pitchFamily="32" charset="0"/>
              <a:buChar char="•"/>
              <a:tabLst>
                <a:tab pos="526087" algn="l"/>
                <a:tab pos="1370169" algn="l"/>
                <a:tab pos="2214252" algn="l"/>
                <a:tab pos="3058335" algn="l"/>
                <a:tab pos="3902417" algn="l"/>
                <a:tab pos="4746500" algn="l"/>
                <a:tab pos="5590583" algn="l"/>
                <a:tab pos="6434665" algn="l"/>
                <a:tab pos="7278748" algn="l"/>
                <a:tab pos="8122830" algn="l"/>
                <a:tab pos="8966913" algn="l"/>
              </a:tabLst>
            </a:pPr>
            <a:r>
              <a:rPr lang="en-GB" sz="2000" b="1" dirty="0">
                <a:solidFill>
                  <a:srgbClr val="C00000"/>
                </a:solidFill>
                <a:latin typeface="Calibri" pitchFamily="32" charset="0"/>
              </a:rPr>
              <a:t>What are the basic strategies of GSICS?</a:t>
            </a:r>
          </a:p>
          <a:p>
            <a:pPr marL="411784" lvl="1" indent="-246191" defTabSz="844083" fontAlgn="base">
              <a:lnSpc>
                <a:spcPct val="80000"/>
              </a:lnSpc>
              <a:spcBef>
                <a:spcPts val="369"/>
              </a:spcBef>
              <a:spcAft>
                <a:spcPct val="0"/>
              </a:spcAft>
              <a:buFont typeface="Calibri" pitchFamily="32" charset="0"/>
              <a:buChar char="–"/>
              <a:tabLst>
                <a:tab pos="526087" algn="l"/>
                <a:tab pos="1370169" algn="l"/>
                <a:tab pos="2214252" algn="l"/>
                <a:tab pos="3058335" algn="l"/>
                <a:tab pos="3902417" algn="l"/>
                <a:tab pos="4746500" algn="l"/>
                <a:tab pos="5590583" algn="l"/>
                <a:tab pos="6434665" algn="l"/>
                <a:tab pos="7278748" algn="l"/>
                <a:tab pos="8122830" algn="l"/>
                <a:tab pos="8966913" algn="l"/>
              </a:tabLst>
            </a:pPr>
            <a:r>
              <a:rPr lang="en-GB" b="1" dirty="0">
                <a:solidFill>
                  <a:srgbClr val="000000"/>
                </a:solidFill>
                <a:latin typeface="Calibri" pitchFamily="32" charset="0"/>
              </a:rPr>
              <a:t>Improve on-orbit calibration by developing an integrated inter-comparison system</a:t>
            </a:r>
          </a:p>
          <a:p>
            <a:pPr marL="578842" lvl="4" indent="-167058" defTabSz="844083" fontAlgn="base">
              <a:lnSpc>
                <a:spcPct val="80000"/>
              </a:lnSpc>
              <a:spcBef>
                <a:spcPts val="323"/>
              </a:spcBef>
              <a:spcAft>
                <a:spcPct val="0"/>
              </a:spcAft>
              <a:buFont typeface="Calibri" pitchFamily="32" charset="0"/>
              <a:buChar char="•"/>
              <a:tabLst>
                <a:tab pos="526087" algn="l"/>
                <a:tab pos="1370169" algn="l"/>
                <a:tab pos="2214252" algn="l"/>
                <a:tab pos="3058335" algn="l"/>
                <a:tab pos="3902417" algn="l"/>
                <a:tab pos="4746500" algn="l"/>
                <a:tab pos="5590583" algn="l"/>
                <a:tab pos="6434665" algn="l"/>
                <a:tab pos="7278748" algn="l"/>
                <a:tab pos="8122830" algn="l"/>
                <a:tab pos="8966913" algn="l"/>
              </a:tabLst>
            </a:pPr>
            <a:r>
              <a:rPr lang="en-GB" sz="1600" b="1" dirty="0">
                <a:solidFill>
                  <a:srgbClr val="000000"/>
                </a:solidFill>
                <a:latin typeface="Calibri" pitchFamily="32" charset="0"/>
              </a:rPr>
              <a:t>Initially for GEO-LEO Inter-satellite calibration</a:t>
            </a:r>
          </a:p>
          <a:p>
            <a:pPr marL="578842" lvl="4" indent="-167058" defTabSz="844083" fontAlgn="base">
              <a:lnSpc>
                <a:spcPct val="80000"/>
              </a:lnSpc>
              <a:spcBef>
                <a:spcPts val="323"/>
              </a:spcBef>
              <a:spcAft>
                <a:spcPct val="0"/>
              </a:spcAft>
              <a:buFont typeface="Calibri" pitchFamily="32" charset="0"/>
              <a:buChar char="•"/>
              <a:tabLst>
                <a:tab pos="526087" algn="l"/>
                <a:tab pos="1370169" algn="l"/>
                <a:tab pos="2214252" algn="l"/>
                <a:tab pos="3058335" algn="l"/>
                <a:tab pos="3902417" algn="l"/>
                <a:tab pos="4746500" algn="l"/>
                <a:tab pos="5590583" algn="l"/>
                <a:tab pos="6434665" algn="l"/>
                <a:tab pos="7278748" algn="l"/>
                <a:tab pos="8122830" algn="l"/>
                <a:tab pos="8966913" algn="l"/>
              </a:tabLst>
            </a:pPr>
            <a:r>
              <a:rPr lang="en-GB" sz="1600" b="1" dirty="0">
                <a:solidFill>
                  <a:srgbClr val="000000"/>
                </a:solidFill>
                <a:latin typeface="Calibri" pitchFamily="32" charset="0"/>
              </a:rPr>
              <a:t>Extended to LEO-LEO</a:t>
            </a:r>
          </a:p>
          <a:p>
            <a:pPr marL="578842" lvl="4" indent="-167058" defTabSz="844083" fontAlgn="base">
              <a:lnSpc>
                <a:spcPct val="80000"/>
              </a:lnSpc>
              <a:spcBef>
                <a:spcPts val="323"/>
              </a:spcBef>
              <a:spcAft>
                <a:spcPct val="0"/>
              </a:spcAft>
              <a:buFont typeface="Calibri" pitchFamily="32" charset="0"/>
              <a:buChar char="•"/>
              <a:tabLst>
                <a:tab pos="526087" algn="l"/>
                <a:tab pos="1370169" algn="l"/>
                <a:tab pos="2214252" algn="l"/>
                <a:tab pos="3058335" algn="l"/>
                <a:tab pos="3902417" algn="l"/>
                <a:tab pos="4746500" algn="l"/>
                <a:tab pos="5590583" algn="l"/>
                <a:tab pos="6434665" algn="l"/>
                <a:tab pos="7278748" algn="l"/>
                <a:tab pos="8122830" algn="l"/>
                <a:tab pos="8966913" algn="l"/>
              </a:tabLst>
            </a:pPr>
            <a:r>
              <a:rPr lang="en-GB" sz="1600" b="1" dirty="0">
                <a:solidFill>
                  <a:srgbClr val="000000"/>
                </a:solidFill>
                <a:latin typeface="Calibri" pitchFamily="32" charset="0"/>
              </a:rPr>
              <a:t>Using external references as necessary</a:t>
            </a:r>
          </a:p>
          <a:p>
            <a:pPr marL="411784" lvl="1" indent="-246191" defTabSz="844083" fontAlgn="base">
              <a:lnSpc>
                <a:spcPct val="80000"/>
              </a:lnSpc>
              <a:spcBef>
                <a:spcPts val="369"/>
              </a:spcBef>
              <a:spcAft>
                <a:spcPct val="0"/>
              </a:spcAft>
              <a:buFont typeface="Calibri" pitchFamily="32" charset="0"/>
              <a:buChar char="–"/>
              <a:tabLst>
                <a:tab pos="526087" algn="l"/>
                <a:tab pos="1370169" algn="l"/>
                <a:tab pos="2214252" algn="l"/>
                <a:tab pos="3058335" algn="l"/>
                <a:tab pos="3902417" algn="l"/>
                <a:tab pos="4746500" algn="l"/>
                <a:tab pos="5590583" algn="l"/>
                <a:tab pos="6434665" algn="l"/>
                <a:tab pos="7278748" algn="l"/>
                <a:tab pos="8122830" algn="l"/>
                <a:tab pos="8966913" algn="l"/>
              </a:tabLst>
            </a:pPr>
            <a:r>
              <a:rPr lang="en-GB" b="1" dirty="0">
                <a:solidFill>
                  <a:srgbClr val="000000"/>
                </a:solidFill>
                <a:latin typeface="Calibri" pitchFamily="32" charset="0"/>
              </a:rPr>
              <a:t>Best practices for calibration &amp; characterisation</a:t>
            </a:r>
            <a:endParaRPr lang="en-GB" sz="1000" b="1" dirty="0">
              <a:solidFill>
                <a:srgbClr val="000000"/>
              </a:solidFill>
              <a:latin typeface="Calibri" pitchFamily="32" charset="0"/>
            </a:endParaRPr>
          </a:p>
          <a:p>
            <a:pPr indent="165593" defTabSz="844083" fontAlgn="base">
              <a:lnSpc>
                <a:spcPct val="80000"/>
              </a:lnSpc>
              <a:spcBef>
                <a:spcPts val="415"/>
              </a:spcBef>
              <a:spcAft>
                <a:spcPct val="0"/>
              </a:spcAft>
              <a:buClr>
                <a:srgbClr val="C00000"/>
              </a:buClr>
              <a:buFont typeface="Calibri" pitchFamily="32" charset="0"/>
              <a:buChar char="•"/>
              <a:tabLst>
                <a:tab pos="526087" algn="l"/>
                <a:tab pos="1370169" algn="l"/>
                <a:tab pos="2214252" algn="l"/>
                <a:tab pos="3058335" algn="l"/>
                <a:tab pos="3902417" algn="l"/>
                <a:tab pos="4746500" algn="l"/>
                <a:tab pos="5590583" algn="l"/>
                <a:tab pos="6434665" algn="l"/>
                <a:tab pos="7278748" algn="l"/>
                <a:tab pos="8122830" algn="l"/>
                <a:tab pos="8966913" algn="l"/>
              </a:tabLst>
            </a:pPr>
            <a:r>
              <a:rPr lang="en-GB" sz="2000" b="1" dirty="0">
                <a:solidFill>
                  <a:srgbClr val="C00000"/>
                </a:solidFill>
                <a:latin typeface="Calibri" pitchFamily="32" charset="0"/>
              </a:rPr>
              <a:t>This will allow us to:</a:t>
            </a:r>
          </a:p>
          <a:p>
            <a:pPr marL="411784" lvl="1" indent="-246191" defTabSz="844083" fontAlgn="base">
              <a:lnSpc>
                <a:spcPct val="80000"/>
              </a:lnSpc>
              <a:spcBef>
                <a:spcPts val="369"/>
              </a:spcBef>
              <a:spcAft>
                <a:spcPct val="0"/>
              </a:spcAft>
              <a:buFont typeface="Calibri" pitchFamily="32" charset="0"/>
              <a:buChar char="–"/>
              <a:tabLst>
                <a:tab pos="526087" algn="l"/>
                <a:tab pos="1370169" algn="l"/>
                <a:tab pos="2214252" algn="l"/>
                <a:tab pos="3058335" algn="l"/>
                <a:tab pos="3902417" algn="l"/>
                <a:tab pos="4746500" algn="l"/>
                <a:tab pos="5590583" algn="l"/>
                <a:tab pos="6434665" algn="l"/>
                <a:tab pos="7278748" algn="l"/>
                <a:tab pos="8122830" algn="l"/>
                <a:tab pos="8966913" algn="l"/>
              </a:tabLst>
            </a:pPr>
            <a:r>
              <a:rPr lang="en-GB" b="1" dirty="0">
                <a:solidFill>
                  <a:srgbClr val="000000"/>
                </a:solidFill>
                <a:latin typeface="Calibri" pitchFamily="32" charset="0"/>
              </a:rPr>
              <a:t>Improve consistency between instruments</a:t>
            </a:r>
          </a:p>
          <a:p>
            <a:pPr marL="411784" lvl="1" indent="-246191" defTabSz="844083" fontAlgn="base">
              <a:lnSpc>
                <a:spcPct val="80000"/>
              </a:lnSpc>
              <a:spcBef>
                <a:spcPts val="369"/>
              </a:spcBef>
              <a:spcAft>
                <a:spcPct val="0"/>
              </a:spcAft>
              <a:buFont typeface="Calibri" pitchFamily="32" charset="0"/>
              <a:buChar char="–"/>
              <a:tabLst>
                <a:tab pos="526087" algn="l"/>
                <a:tab pos="1370169" algn="l"/>
                <a:tab pos="2214252" algn="l"/>
                <a:tab pos="3058335" algn="l"/>
                <a:tab pos="3902417" algn="l"/>
                <a:tab pos="4746500" algn="l"/>
                <a:tab pos="5590583" algn="l"/>
                <a:tab pos="6434665" algn="l"/>
                <a:tab pos="7278748" algn="l"/>
                <a:tab pos="8122830" algn="l"/>
                <a:tab pos="8966913" algn="l"/>
              </a:tabLst>
            </a:pPr>
            <a:r>
              <a:rPr lang="en-GB" b="1" dirty="0">
                <a:solidFill>
                  <a:srgbClr val="000000"/>
                </a:solidFill>
                <a:latin typeface="Calibri" pitchFamily="32" charset="0"/>
              </a:rPr>
              <a:t>Provide adjustment coefficients if needed.</a:t>
            </a:r>
          </a:p>
          <a:p>
            <a:pPr marL="411784" lvl="1" indent="-246191" defTabSz="844083" fontAlgn="base">
              <a:lnSpc>
                <a:spcPct val="80000"/>
              </a:lnSpc>
              <a:spcBef>
                <a:spcPts val="369"/>
              </a:spcBef>
              <a:spcAft>
                <a:spcPct val="0"/>
              </a:spcAft>
              <a:buFont typeface="Calibri" pitchFamily="32" charset="0"/>
              <a:buChar char="–"/>
              <a:tabLst>
                <a:tab pos="526087" algn="l"/>
                <a:tab pos="1370169" algn="l"/>
                <a:tab pos="2214252" algn="l"/>
                <a:tab pos="3058335" algn="l"/>
                <a:tab pos="3902417" algn="l"/>
                <a:tab pos="4746500" algn="l"/>
                <a:tab pos="5590583" algn="l"/>
                <a:tab pos="6434665" algn="l"/>
                <a:tab pos="7278748" algn="l"/>
                <a:tab pos="8122830" algn="l"/>
                <a:tab pos="8966913" algn="l"/>
              </a:tabLst>
            </a:pPr>
            <a:r>
              <a:rPr lang="en-GB" b="1" dirty="0">
                <a:solidFill>
                  <a:srgbClr val="000000"/>
                </a:solidFill>
                <a:latin typeface="Calibri" pitchFamily="32" charset="0"/>
              </a:rPr>
              <a:t>Reduce bias in Level 1 and 2 products</a:t>
            </a:r>
          </a:p>
          <a:p>
            <a:pPr marL="411784" lvl="1" indent="-246191" defTabSz="844083" fontAlgn="base">
              <a:lnSpc>
                <a:spcPct val="80000"/>
              </a:lnSpc>
              <a:spcBef>
                <a:spcPts val="369"/>
              </a:spcBef>
              <a:spcAft>
                <a:spcPct val="0"/>
              </a:spcAft>
              <a:buFont typeface="Calibri" pitchFamily="32" charset="0"/>
              <a:buChar char="–"/>
              <a:tabLst>
                <a:tab pos="526087" algn="l"/>
                <a:tab pos="1370169" algn="l"/>
                <a:tab pos="2214252" algn="l"/>
                <a:tab pos="3058335" algn="l"/>
                <a:tab pos="3902417" algn="l"/>
                <a:tab pos="4746500" algn="l"/>
                <a:tab pos="5590583" algn="l"/>
                <a:tab pos="6434665" algn="l"/>
                <a:tab pos="7278748" algn="l"/>
                <a:tab pos="8122830" algn="l"/>
                <a:tab pos="8966913" algn="l"/>
              </a:tabLst>
            </a:pPr>
            <a:r>
              <a:rPr lang="en-GB" b="1" dirty="0">
                <a:solidFill>
                  <a:srgbClr val="000000"/>
                </a:solidFill>
                <a:latin typeface="Calibri" pitchFamily="32" charset="0"/>
              </a:rPr>
              <a:t>Provide traceability of measurements</a:t>
            </a:r>
          </a:p>
          <a:p>
            <a:pPr marL="411784" lvl="1" indent="-246191" defTabSz="844083" fontAlgn="base">
              <a:lnSpc>
                <a:spcPct val="80000"/>
              </a:lnSpc>
              <a:spcBef>
                <a:spcPts val="369"/>
              </a:spcBef>
              <a:spcAft>
                <a:spcPct val="0"/>
              </a:spcAft>
              <a:buFont typeface="Calibri" pitchFamily="32" charset="0"/>
              <a:buChar char="–"/>
              <a:tabLst>
                <a:tab pos="526087" algn="l"/>
                <a:tab pos="1370169" algn="l"/>
                <a:tab pos="2214252" algn="l"/>
                <a:tab pos="3058335" algn="l"/>
                <a:tab pos="3902417" algn="l"/>
                <a:tab pos="4746500" algn="l"/>
                <a:tab pos="5590583" algn="l"/>
                <a:tab pos="6434665" algn="l"/>
                <a:tab pos="7278748" algn="l"/>
                <a:tab pos="8122830" algn="l"/>
                <a:tab pos="8966913" algn="l"/>
              </a:tabLst>
            </a:pPr>
            <a:r>
              <a:rPr lang="en-GB" b="1" dirty="0">
                <a:solidFill>
                  <a:srgbClr val="000000"/>
                </a:solidFill>
                <a:latin typeface="Calibri" pitchFamily="32" charset="0"/>
              </a:rPr>
              <a:t>Retrospectively re-calibrate archived data</a:t>
            </a:r>
          </a:p>
          <a:p>
            <a:pPr marL="411784" lvl="1" indent="-246191" defTabSz="844083" fontAlgn="base">
              <a:lnSpc>
                <a:spcPct val="80000"/>
              </a:lnSpc>
              <a:spcBef>
                <a:spcPts val="369"/>
              </a:spcBef>
              <a:spcAft>
                <a:spcPct val="0"/>
              </a:spcAft>
              <a:buFont typeface="Calibri" pitchFamily="32" charset="0"/>
              <a:buChar char="–"/>
              <a:tabLst>
                <a:tab pos="526087" algn="l"/>
                <a:tab pos="1370169" algn="l"/>
                <a:tab pos="2214252" algn="l"/>
                <a:tab pos="3058335" algn="l"/>
                <a:tab pos="3902417" algn="l"/>
                <a:tab pos="4746500" algn="l"/>
                <a:tab pos="5590583" algn="l"/>
                <a:tab pos="6434665" algn="l"/>
                <a:tab pos="7278748" algn="l"/>
                <a:tab pos="8122830" algn="l"/>
                <a:tab pos="8966913" algn="l"/>
              </a:tabLst>
            </a:pPr>
            <a:r>
              <a:rPr lang="en-GB" b="1" dirty="0">
                <a:solidFill>
                  <a:srgbClr val="000000"/>
                </a:solidFill>
                <a:latin typeface="Calibri" pitchFamily="32" charset="0"/>
              </a:rPr>
              <a:t>Better specify future instruments</a:t>
            </a:r>
          </a:p>
          <a:p>
            <a:pPr marL="411784" lvl="1" indent="-246191" defTabSz="844083" fontAlgn="base">
              <a:lnSpc>
                <a:spcPct val="80000"/>
              </a:lnSpc>
              <a:spcBef>
                <a:spcPts val="369"/>
              </a:spcBef>
              <a:spcAft>
                <a:spcPct val="0"/>
              </a:spcAft>
              <a:buFont typeface="Calibri" pitchFamily="32" charset="0"/>
              <a:buChar char="–"/>
              <a:tabLst>
                <a:tab pos="526087" algn="l"/>
                <a:tab pos="1370169" algn="l"/>
                <a:tab pos="2214252" algn="l"/>
                <a:tab pos="3058335" algn="l"/>
                <a:tab pos="3902417" algn="l"/>
                <a:tab pos="4746500" algn="l"/>
                <a:tab pos="5590583" algn="l"/>
                <a:tab pos="6434665" algn="l"/>
                <a:tab pos="7278748" algn="l"/>
                <a:tab pos="8122830" algn="l"/>
                <a:tab pos="8966913" algn="l"/>
              </a:tabLst>
            </a:pPr>
            <a:r>
              <a:rPr lang="en-GB" b="1" dirty="0">
                <a:solidFill>
                  <a:srgbClr val="000000"/>
                </a:solidFill>
                <a:latin typeface="Calibri" pitchFamily="32" charset="0"/>
              </a:rPr>
              <a:t>Develop a cadre of experts in calibration</a:t>
            </a:r>
          </a:p>
          <a:p>
            <a:pPr marL="411784" lvl="1" indent="-246191" defTabSz="844083" fontAlgn="base">
              <a:lnSpc>
                <a:spcPct val="80000"/>
              </a:lnSpc>
              <a:spcBef>
                <a:spcPts val="369"/>
              </a:spcBef>
              <a:spcAft>
                <a:spcPct val="0"/>
              </a:spcAft>
              <a:buFont typeface="Calibri" pitchFamily="32" charset="0"/>
              <a:buChar char="–"/>
              <a:tabLst>
                <a:tab pos="526087" algn="l"/>
                <a:tab pos="1370169" algn="l"/>
                <a:tab pos="2214252" algn="l"/>
                <a:tab pos="3058335" algn="l"/>
                <a:tab pos="3902417" algn="l"/>
                <a:tab pos="4746500" algn="l"/>
                <a:tab pos="5590583" algn="l"/>
                <a:tab pos="6434665" algn="l"/>
                <a:tab pos="7278748" algn="l"/>
                <a:tab pos="8122830" algn="l"/>
                <a:tab pos="8966913" algn="l"/>
              </a:tabLst>
            </a:pPr>
            <a:r>
              <a:rPr lang="en-GB" b="1" dirty="0">
                <a:solidFill>
                  <a:srgbClr val="000000"/>
                </a:solidFill>
                <a:latin typeface="Calibri" pitchFamily="32" charset="0"/>
              </a:rPr>
              <a:t>Easy access to the health of observing systems.</a:t>
            </a:r>
          </a:p>
        </p:txBody>
      </p:sp>
      <p:pic>
        <p:nvPicPr>
          <p:cNvPr id="8196" name="Picture 4"/>
          <p:cNvPicPr>
            <a:picLocks noChangeAspect="1" noChangeArrowheads="1"/>
          </p:cNvPicPr>
          <p:nvPr/>
        </p:nvPicPr>
        <p:blipFill>
          <a:blip r:embed="rId4" cstate="print"/>
          <a:srcRect/>
          <a:stretch>
            <a:fillRect/>
          </a:stretch>
        </p:blipFill>
        <p:spPr bwMode="auto">
          <a:xfrm>
            <a:off x="6488581" y="930378"/>
            <a:ext cx="3665804" cy="1488831"/>
          </a:xfrm>
          <a:prstGeom prst="rect">
            <a:avLst/>
          </a:prstGeom>
          <a:noFill/>
          <a:ln w="9525" cap="flat">
            <a:noFill/>
            <a:round/>
            <a:headEnd/>
            <a:tailEnd/>
          </a:ln>
          <a:effectLst/>
        </p:spPr>
      </p:pic>
      <p:sp>
        <p:nvSpPr>
          <p:cNvPr id="8197" name="Rectangle 5"/>
          <p:cNvSpPr>
            <a:spLocks noChangeArrowheads="1"/>
          </p:cNvSpPr>
          <p:nvPr/>
        </p:nvSpPr>
        <p:spPr bwMode="auto">
          <a:xfrm>
            <a:off x="1524000" y="263769"/>
            <a:ext cx="9142534" cy="1466"/>
          </a:xfrm>
          <a:prstGeom prst="rect">
            <a:avLst/>
          </a:prstGeom>
          <a:noFill/>
          <a:ln w="9525" cap="flat">
            <a:noFill/>
            <a:round/>
            <a:headEnd/>
            <a:tailEnd/>
          </a:ln>
          <a:effectLst/>
        </p:spPr>
        <p:txBody>
          <a:bodyPr wrap="none" anchor="ctr"/>
          <a:lstStyle/>
          <a:p>
            <a:pPr defTabSz="844083" fontAlgn="base">
              <a:spcBef>
                <a:spcPct val="0"/>
              </a:spcBef>
              <a:spcAft>
                <a:spcPct val="0"/>
              </a:spcAft>
            </a:pPr>
            <a:endParaRPr lang="en-GB" sz="831" b="1">
              <a:solidFill>
                <a:prstClr val="white"/>
              </a:solidFill>
              <a:latin typeface="Tahoma" pitchFamily="34" charset="0"/>
            </a:endParaRPr>
          </a:p>
        </p:txBody>
      </p:sp>
      <p:graphicFrame>
        <p:nvGraphicFramePr>
          <p:cNvPr id="8198" name="Group 6"/>
          <p:cNvGraphicFramePr>
            <a:graphicFrameLocks noGrp="1"/>
          </p:cNvGraphicFramePr>
          <p:nvPr/>
        </p:nvGraphicFramePr>
        <p:xfrm>
          <a:off x="6822635" y="2737268"/>
          <a:ext cx="3462150" cy="3653262"/>
        </p:xfrm>
        <a:graphic>
          <a:graphicData uri="http://schemas.openxmlformats.org/drawingml/2006/table">
            <a:tbl>
              <a:tblPr/>
              <a:tblGrid>
                <a:gridCol w="1169190">
                  <a:extLst>
                    <a:ext uri="{9D8B030D-6E8A-4147-A177-3AD203B41FA5}">
                      <a16:colId xmlns:a16="http://schemas.microsoft.com/office/drawing/2014/main" val="20000"/>
                    </a:ext>
                  </a:extLst>
                </a:gridCol>
                <a:gridCol w="1139886">
                  <a:extLst>
                    <a:ext uri="{9D8B030D-6E8A-4147-A177-3AD203B41FA5}">
                      <a16:colId xmlns:a16="http://schemas.microsoft.com/office/drawing/2014/main" val="20001"/>
                    </a:ext>
                  </a:extLst>
                </a:gridCol>
                <a:gridCol w="1153074">
                  <a:extLst>
                    <a:ext uri="{9D8B030D-6E8A-4147-A177-3AD203B41FA5}">
                      <a16:colId xmlns:a16="http://schemas.microsoft.com/office/drawing/2014/main" val="20002"/>
                    </a:ext>
                  </a:extLst>
                </a:gridCol>
              </a:tblGrid>
              <a:tr h="720969">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100" b="1" i="0" u="none" strike="noStrike" cap="none" normalizeH="0" baseline="0" dirty="0">
                          <a:ln>
                            <a:noFill/>
                          </a:ln>
                          <a:solidFill>
                            <a:srgbClr val="000000"/>
                          </a:solidFill>
                          <a:effectLst/>
                          <a:latin typeface="Calibri" pitchFamily="32" charset="0"/>
                          <a:ea typeface="Microsoft YaHei" charset="-122"/>
                        </a:rPr>
                        <a:t>EUMETSAT</a:t>
                      </a:r>
                    </a:p>
                  </a:txBody>
                  <a:tcPr marL="83064" marR="83064" marT="43200" marB="43200" anchor="b"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100" b="1" i="0" u="none" strike="noStrike" cap="none" normalizeH="0" baseline="0">
                          <a:ln>
                            <a:noFill/>
                          </a:ln>
                          <a:solidFill>
                            <a:srgbClr val="000000"/>
                          </a:solidFill>
                          <a:effectLst/>
                          <a:latin typeface="Calibri" pitchFamily="32" charset="0"/>
                          <a:ea typeface="Microsoft YaHei" charset="-122"/>
                        </a:rPr>
                        <a:t>CNES</a:t>
                      </a:r>
                    </a:p>
                  </a:txBody>
                  <a:tcPr marL="83064" marR="83064" marT="43200" marB="43200" anchor="b"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100" b="1" i="0" u="none" strike="noStrike" cap="none" normalizeH="0" baseline="0">
                          <a:ln>
                            <a:noFill/>
                          </a:ln>
                          <a:solidFill>
                            <a:srgbClr val="000000"/>
                          </a:solidFill>
                          <a:effectLst/>
                          <a:latin typeface="Calibri" pitchFamily="32" charset="0"/>
                          <a:ea typeface="Microsoft YaHei" charset="-122"/>
                        </a:rPr>
                        <a:t>JMA</a:t>
                      </a:r>
                    </a:p>
                  </a:txBody>
                  <a:tcPr marL="83064" marR="83064" marT="43200" marB="4320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720969">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100" b="1" i="0" u="none" strike="noStrike" cap="none" normalizeH="0" baseline="0" dirty="0">
                          <a:ln>
                            <a:noFill/>
                          </a:ln>
                          <a:solidFill>
                            <a:srgbClr val="000000"/>
                          </a:solidFill>
                          <a:effectLst/>
                          <a:latin typeface="Calibri" pitchFamily="32" charset="0"/>
                          <a:ea typeface="Microsoft YaHei" charset="-122"/>
                        </a:rPr>
                        <a:t>NOAA</a:t>
                      </a:r>
                    </a:p>
                  </a:txBody>
                  <a:tcPr marL="83064" marR="83064" marT="43200" marB="43200" anchor="b"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100" b="1" i="0" u="none" strike="noStrike" cap="none" normalizeH="0" baseline="0">
                          <a:ln>
                            <a:noFill/>
                          </a:ln>
                          <a:solidFill>
                            <a:srgbClr val="000000"/>
                          </a:solidFill>
                          <a:effectLst/>
                          <a:latin typeface="Calibri" pitchFamily="32" charset="0"/>
                          <a:ea typeface="Microsoft YaHei" charset="-122"/>
                        </a:rPr>
                        <a:t>CMA</a:t>
                      </a:r>
                    </a:p>
                  </a:txBody>
                  <a:tcPr marL="83064" marR="83064" marT="43200" marB="43200" anchor="b"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100" b="1" i="0" u="none" strike="noStrike" cap="none" normalizeH="0" baseline="0" dirty="0">
                          <a:ln>
                            <a:noFill/>
                          </a:ln>
                          <a:solidFill>
                            <a:srgbClr val="000000"/>
                          </a:solidFill>
                          <a:effectLst/>
                          <a:latin typeface="Calibri" pitchFamily="32" charset="0"/>
                          <a:ea typeface="Microsoft YaHei" charset="-122"/>
                        </a:rPr>
                        <a:t>KMA</a:t>
                      </a:r>
                    </a:p>
                  </a:txBody>
                  <a:tcPr marL="83064" marR="83064" marT="43200" marB="4320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720969">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100" b="1" i="0" u="none" strike="noStrike" cap="none" normalizeH="0" baseline="0">
                          <a:ln>
                            <a:noFill/>
                          </a:ln>
                          <a:solidFill>
                            <a:srgbClr val="000000"/>
                          </a:solidFill>
                          <a:effectLst/>
                          <a:latin typeface="Calibri" pitchFamily="32" charset="0"/>
                          <a:ea typeface="Microsoft YaHei" charset="-122"/>
                        </a:rPr>
                        <a:t>ISRO</a:t>
                      </a:r>
                    </a:p>
                  </a:txBody>
                  <a:tcPr marL="83064" marR="83064" marT="43200" marB="43200" anchor="b"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100" b="1" i="0" u="none" strike="noStrike" cap="none" normalizeH="0" baseline="0">
                          <a:ln>
                            <a:noFill/>
                          </a:ln>
                          <a:solidFill>
                            <a:srgbClr val="000000"/>
                          </a:solidFill>
                          <a:effectLst/>
                          <a:latin typeface="Calibri" pitchFamily="32" charset="0"/>
                          <a:ea typeface="Microsoft YaHei" charset="-122"/>
                        </a:rPr>
                        <a:t>NASA</a:t>
                      </a:r>
                    </a:p>
                  </a:txBody>
                  <a:tcPr marL="83064" marR="83064" marT="43200" marB="43200" anchor="b"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100" b="1" i="0" u="none" strike="noStrike" cap="none" normalizeH="0" baseline="0">
                          <a:ln>
                            <a:noFill/>
                          </a:ln>
                          <a:solidFill>
                            <a:srgbClr val="000000"/>
                          </a:solidFill>
                          <a:effectLst/>
                          <a:latin typeface="Calibri" pitchFamily="32" charset="0"/>
                          <a:ea typeface="Microsoft YaHei" charset="-122"/>
                        </a:rPr>
                        <a:t>WMO</a:t>
                      </a:r>
                    </a:p>
                  </a:txBody>
                  <a:tcPr marL="83064" marR="83064" marT="43200" marB="4320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720969">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100" b="1" i="0" u="none" strike="noStrike" cap="none" normalizeH="0" baseline="0">
                          <a:ln>
                            <a:noFill/>
                          </a:ln>
                          <a:solidFill>
                            <a:srgbClr val="000000"/>
                          </a:solidFill>
                          <a:effectLst/>
                          <a:latin typeface="Calibri" pitchFamily="32" charset="0"/>
                          <a:ea typeface="Microsoft YaHei" charset="-122"/>
                        </a:rPr>
                        <a:t>USGS</a:t>
                      </a:r>
                    </a:p>
                  </a:txBody>
                  <a:tcPr marL="83064" marR="83064" marT="43200" marB="43200" anchor="b"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100" b="1" i="0" u="none" strike="noStrike" cap="none" normalizeH="0" baseline="0">
                          <a:ln>
                            <a:noFill/>
                          </a:ln>
                          <a:solidFill>
                            <a:srgbClr val="000000"/>
                          </a:solidFill>
                          <a:effectLst/>
                          <a:latin typeface="Calibri" pitchFamily="32" charset="0"/>
                          <a:ea typeface="Microsoft YaHei" charset="-122"/>
                        </a:rPr>
                        <a:t>NIST</a:t>
                      </a:r>
                    </a:p>
                  </a:txBody>
                  <a:tcPr marL="83064" marR="83064" marT="43200" marB="43200" anchor="b"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100" b="1" i="0" u="none" strike="noStrike" cap="none" normalizeH="0" baseline="0" dirty="0">
                          <a:ln>
                            <a:noFill/>
                          </a:ln>
                          <a:solidFill>
                            <a:srgbClr val="000000"/>
                          </a:solidFill>
                          <a:effectLst/>
                          <a:latin typeface="Calibri" pitchFamily="32" charset="0"/>
                          <a:ea typeface="Microsoft YaHei" charset="-122"/>
                        </a:rPr>
                        <a:t>JAXA</a:t>
                      </a:r>
                    </a:p>
                  </a:txBody>
                  <a:tcPr marL="83064" marR="83064" marT="43200" marB="4320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769386">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GB" sz="1100" b="1" i="0" u="none" strike="noStrike" cap="none" normalizeH="0" baseline="0" dirty="0">
                        <a:ln>
                          <a:noFill/>
                        </a:ln>
                        <a:solidFill>
                          <a:srgbClr val="000000"/>
                        </a:solidFill>
                        <a:effectLst/>
                        <a:latin typeface="Calibri" pitchFamily="32" charset="0"/>
                        <a:ea typeface="Microsoft YaHei" charset="-122"/>
                      </a:endParaRPr>
                    </a:p>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GB" sz="1100" b="1" i="0" u="none" strike="noStrike" cap="none" normalizeH="0" baseline="0" dirty="0">
                        <a:ln>
                          <a:noFill/>
                        </a:ln>
                        <a:solidFill>
                          <a:srgbClr val="000000"/>
                        </a:solidFill>
                        <a:effectLst/>
                        <a:latin typeface="Calibri" pitchFamily="32" charset="0"/>
                        <a:ea typeface="Microsoft YaHei" charset="-122"/>
                      </a:endParaRPr>
                    </a:p>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GB" sz="1100" b="1" i="0" u="none" strike="noStrike" cap="none" normalizeH="0" baseline="0" dirty="0">
                        <a:ln>
                          <a:noFill/>
                        </a:ln>
                        <a:solidFill>
                          <a:srgbClr val="000000"/>
                        </a:solidFill>
                        <a:effectLst/>
                        <a:latin typeface="Calibri" pitchFamily="32" charset="0"/>
                        <a:ea typeface="Microsoft YaHei" charset="-122"/>
                      </a:endParaRPr>
                    </a:p>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100" b="1" i="0" u="none" strike="noStrike" cap="none" normalizeH="0" baseline="0" dirty="0">
                          <a:ln>
                            <a:noFill/>
                          </a:ln>
                          <a:solidFill>
                            <a:srgbClr val="000000"/>
                          </a:solidFill>
                          <a:effectLst/>
                          <a:latin typeface="Calibri" pitchFamily="32" charset="0"/>
                          <a:ea typeface="Microsoft YaHei" charset="-122"/>
                        </a:rPr>
                        <a:t>ROSHYDROMET</a:t>
                      </a:r>
                    </a:p>
                  </a:txBody>
                  <a:tcPr marL="83064" marR="83064" marT="43200" marB="43200" anchor="b"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100" b="1" i="0" u="none" strike="noStrike" cap="none" normalizeH="0" baseline="0">
                          <a:ln>
                            <a:noFill/>
                          </a:ln>
                          <a:solidFill>
                            <a:srgbClr val="000000"/>
                          </a:solidFill>
                          <a:effectLst/>
                          <a:latin typeface="Calibri" pitchFamily="32" charset="0"/>
                          <a:ea typeface="Microsoft YaHei" charset="-122"/>
                        </a:rPr>
                        <a:t>IMD</a:t>
                      </a:r>
                    </a:p>
                  </a:txBody>
                  <a:tcPr marL="83064" marR="83064" marT="43200" marB="43200" anchor="b"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100" b="1" i="0" u="none" strike="noStrike" cap="none" normalizeH="0" baseline="0" dirty="0">
                          <a:ln>
                            <a:noFill/>
                          </a:ln>
                          <a:solidFill>
                            <a:srgbClr val="000000"/>
                          </a:solidFill>
                          <a:effectLst/>
                          <a:latin typeface="Calibri" pitchFamily="32" charset="0"/>
                          <a:ea typeface="Microsoft YaHei" charset="-122"/>
                        </a:rPr>
                        <a:t>ROSCOSMOS</a:t>
                      </a:r>
                    </a:p>
                  </a:txBody>
                  <a:tcPr marL="83064" marR="83064" marT="43200" marB="4320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8214" name="Picture 22"/>
          <p:cNvPicPr>
            <a:picLocks noChangeAspect="1" noChangeArrowheads="1"/>
          </p:cNvPicPr>
          <p:nvPr/>
        </p:nvPicPr>
        <p:blipFill>
          <a:blip r:embed="rId5" cstate="print"/>
          <a:srcRect/>
          <a:stretch>
            <a:fillRect/>
          </a:stretch>
        </p:blipFill>
        <p:spPr bwMode="auto">
          <a:xfrm>
            <a:off x="7146433" y="2776834"/>
            <a:ext cx="443940" cy="400050"/>
          </a:xfrm>
          <a:prstGeom prst="rect">
            <a:avLst/>
          </a:prstGeom>
          <a:noFill/>
          <a:ln w="9525" cap="flat">
            <a:noFill/>
            <a:round/>
            <a:headEnd/>
            <a:tailEnd/>
          </a:ln>
          <a:effectLst/>
        </p:spPr>
      </p:pic>
      <p:pic>
        <p:nvPicPr>
          <p:cNvPr id="8215" name="Picture 23"/>
          <p:cNvPicPr>
            <a:picLocks noChangeAspect="1" noChangeArrowheads="1"/>
          </p:cNvPicPr>
          <p:nvPr/>
        </p:nvPicPr>
        <p:blipFill>
          <a:blip r:embed="rId6" cstate="print"/>
          <a:srcRect/>
          <a:stretch>
            <a:fillRect/>
          </a:stretch>
        </p:blipFill>
        <p:spPr bwMode="auto">
          <a:xfrm>
            <a:off x="8321485" y="2680118"/>
            <a:ext cx="421963" cy="562708"/>
          </a:xfrm>
          <a:prstGeom prst="rect">
            <a:avLst/>
          </a:prstGeom>
          <a:noFill/>
          <a:ln w="9525" cap="flat">
            <a:noFill/>
            <a:round/>
            <a:headEnd/>
            <a:tailEnd/>
          </a:ln>
          <a:effectLst/>
        </p:spPr>
      </p:pic>
      <p:pic>
        <p:nvPicPr>
          <p:cNvPr id="8216" name="Picture 24"/>
          <p:cNvPicPr>
            <a:picLocks noChangeAspect="1" noChangeArrowheads="1"/>
          </p:cNvPicPr>
          <p:nvPr/>
        </p:nvPicPr>
        <p:blipFill>
          <a:blip r:embed="rId7" cstate="print"/>
          <a:srcRect/>
          <a:stretch>
            <a:fillRect/>
          </a:stretch>
        </p:blipFill>
        <p:spPr bwMode="auto">
          <a:xfrm>
            <a:off x="8321485" y="4208516"/>
            <a:ext cx="501081" cy="430823"/>
          </a:xfrm>
          <a:prstGeom prst="rect">
            <a:avLst/>
          </a:prstGeom>
          <a:noFill/>
          <a:ln w="9525" cap="flat">
            <a:noFill/>
            <a:round/>
            <a:headEnd/>
            <a:tailEnd/>
          </a:ln>
          <a:effectLst/>
        </p:spPr>
      </p:pic>
      <p:pic>
        <p:nvPicPr>
          <p:cNvPr id="8217" name="Picture 25"/>
          <p:cNvPicPr>
            <a:picLocks noChangeAspect="1" noChangeArrowheads="1"/>
          </p:cNvPicPr>
          <p:nvPr/>
        </p:nvPicPr>
        <p:blipFill>
          <a:blip r:embed="rId8" cstate="print"/>
          <a:srcRect/>
          <a:stretch>
            <a:fillRect/>
          </a:stretch>
        </p:blipFill>
        <p:spPr bwMode="auto">
          <a:xfrm>
            <a:off x="7124457" y="3477290"/>
            <a:ext cx="448336" cy="430823"/>
          </a:xfrm>
          <a:prstGeom prst="rect">
            <a:avLst/>
          </a:prstGeom>
          <a:noFill/>
          <a:ln w="9525" cap="flat">
            <a:noFill/>
            <a:round/>
            <a:headEnd/>
            <a:tailEnd/>
          </a:ln>
          <a:effectLst/>
        </p:spPr>
      </p:pic>
      <p:pic>
        <p:nvPicPr>
          <p:cNvPr id="8218" name="Picture 26"/>
          <p:cNvPicPr>
            <a:picLocks noChangeAspect="1" noChangeArrowheads="1"/>
          </p:cNvPicPr>
          <p:nvPr/>
        </p:nvPicPr>
        <p:blipFill>
          <a:blip r:embed="rId9" cstate="print"/>
          <a:srcRect/>
          <a:stretch>
            <a:fillRect/>
          </a:stretch>
        </p:blipFill>
        <p:spPr bwMode="auto">
          <a:xfrm>
            <a:off x="9517046" y="3481685"/>
            <a:ext cx="369218" cy="360485"/>
          </a:xfrm>
          <a:prstGeom prst="rect">
            <a:avLst/>
          </a:prstGeom>
          <a:noFill/>
          <a:ln w="9525" cap="flat">
            <a:noFill/>
            <a:round/>
            <a:headEnd/>
            <a:tailEnd/>
          </a:ln>
          <a:effectLst/>
        </p:spPr>
      </p:pic>
      <p:pic>
        <p:nvPicPr>
          <p:cNvPr id="8219" name="Picture 27"/>
          <p:cNvPicPr>
            <a:picLocks noChangeAspect="1" noChangeArrowheads="1"/>
          </p:cNvPicPr>
          <p:nvPr/>
        </p:nvPicPr>
        <p:blipFill>
          <a:blip r:embed="rId10" cstate="print"/>
          <a:srcRect/>
          <a:stretch>
            <a:fillRect/>
          </a:stretch>
        </p:blipFill>
        <p:spPr bwMode="auto">
          <a:xfrm>
            <a:off x="9451114" y="2579008"/>
            <a:ext cx="632945" cy="659423"/>
          </a:xfrm>
          <a:prstGeom prst="rect">
            <a:avLst/>
          </a:prstGeom>
          <a:noFill/>
          <a:ln w="9525" cap="flat">
            <a:noFill/>
            <a:round/>
            <a:headEnd/>
            <a:tailEnd/>
          </a:ln>
          <a:effectLst/>
        </p:spPr>
      </p:pic>
      <p:pic>
        <p:nvPicPr>
          <p:cNvPr id="8220" name="Picture 28"/>
          <p:cNvPicPr>
            <a:picLocks noChangeAspect="1" noChangeArrowheads="1"/>
          </p:cNvPicPr>
          <p:nvPr/>
        </p:nvPicPr>
        <p:blipFill>
          <a:blip r:embed="rId11" cstate="print"/>
          <a:srcRect/>
          <a:stretch>
            <a:fillRect/>
          </a:stretch>
        </p:blipFill>
        <p:spPr bwMode="auto">
          <a:xfrm>
            <a:off x="9451115" y="4173345"/>
            <a:ext cx="477639" cy="499697"/>
          </a:xfrm>
          <a:prstGeom prst="rect">
            <a:avLst/>
          </a:prstGeom>
          <a:noFill/>
          <a:ln w="9525" cap="flat">
            <a:noFill/>
            <a:round/>
            <a:headEnd/>
            <a:tailEnd/>
          </a:ln>
          <a:effectLst/>
        </p:spPr>
      </p:pic>
      <p:pic>
        <p:nvPicPr>
          <p:cNvPr id="8221" name="Picture 29"/>
          <p:cNvPicPr>
            <a:picLocks noChangeAspect="1" noChangeArrowheads="1"/>
          </p:cNvPicPr>
          <p:nvPr/>
        </p:nvPicPr>
        <p:blipFill>
          <a:blip r:embed="rId12" cstate="print"/>
          <a:srcRect r="74084"/>
          <a:stretch>
            <a:fillRect/>
          </a:stretch>
        </p:blipFill>
        <p:spPr bwMode="auto">
          <a:xfrm>
            <a:off x="9358810" y="4971979"/>
            <a:ext cx="714993" cy="404446"/>
          </a:xfrm>
          <a:prstGeom prst="rect">
            <a:avLst/>
          </a:prstGeom>
          <a:noFill/>
          <a:ln w="9525" cap="flat">
            <a:noFill/>
            <a:round/>
            <a:headEnd/>
            <a:tailEnd/>
          </a:ln>
          <a:effectLst/>
        </p:spPr>
      </p:pic>
      <p:pic>
        <p:nvPicPr>
          <p:cNvPr id="8222" name="Picture 30"/>
          <p:cNvPicPr>
            <a:picLocks noChangeAspect="1" noChangeArrowheads="1"/>
          </p:cNvPicPr>
          <p:nvPr/>
        </p:nvPicPr>
        <p:blipFill>
          <a:blip r:embed="rId13" cstate="print"/>
          <a:srcRect/>
          <a:stretch>
            <a:fillRect/>
          </a:stretch>
        </p:blipFill>
        <p:spPr bwMode="auto">
          <a:xfrm>
            <a:off x="8188155" y="5061367"/>
            <a:ext cx="879090" cy="257908"/>
          </a:xfrm>
          <a:prstGeom prst="rect">
            <a:avLst/>
          </a:prstGeom>
          <a:noFill/>
          <a:ln w="9525" cap="flat">
            <a:noFill/>
            <a:round/>
            <a:headEnd/>
            <a:tailEnd/>
          </a:ln>
          <a:effectLst/>
        </p:spPr>
      </p:pic>
      <p:pic>
        <p:nvPicPr>
          <p:cNvPr id="8223" name="Picture 31"/>
          <p:cNvPicPr>
            <a:picLocks noChangeAspect="1" noChangeArrowheads="1"/>
          </p:cNvPicPr>
          <p:nvPr/>
        </p:nvPicPr>
        <p:blipFill>
          <a:blip r:embed="rId14" cstate="print"/>
          <a:srcRect/>
          <a:stretch>
            <a:fillRect/>
          </a:stretch>
        </p:blipFill>
        <p:spPr bwMode="auto">
          <a:xfrm>
            <a:off x="7124456" y="4205584"/>
            <a:ext cx="540641" cy="498231"/>
          </a:xfrm>
          <a:prstGeom prst="rect">
            <a:avLst/>
          </a:prstGeom>
          <a:noFill/>
          <a:ln w="9525" cap="flat">
            <a:noFill/>
            <a:round/>
            <a:headEnd/>
            <a:tailEnd/>
          </a:ln>
          <a:effectLst/>
        </p:spPr>
      </p:pic>
      <p:pic>
        <p:nvPicPr>
          <p:cNvPr id="8224" name="Picture 32"/>
          <p:cNvPicPr>
            <a:picLocks noChangeAspect="1" noChangeArrowheads="1"/>
          </p:cNvPicPr>
          <p:nvPr/>
        </p:nvPicPr>
        <p:blipFill>
          <a:blip r:embed="rId15" cstate="print"/>
          <a:srcRect/>
          <a:stretch>
            <a:fillRect/>
          </a:stretch>
        </p:blipFill>
        <p:spPr bwMode="auto">
          <a:xfrm>
            <a:off x="8289250" y="3477288"/>
            <a:ext cx="496686" cy="498231"/>
          </a:xfrm>
          <a:prstGeom prst="rect">
            <a:avLst/>
          </a:prstGeom>
          <a:noFill/>
          <a:ln w="9525" cap="flat">
            <a:noFill/>
            <a:round/>
            <a:headEnd/>
            <a:tailEnd/>
          </a:ln>
          <a:effectLst/>
        </p:spPr>
      </p:pic>
      <p:pic>
        <p:nvPicPr>
          <p:cNvPr id="8225" name="Picture 33"/>
          <p:cNvPicPr>
            <a:picLocks noChangeAspect="1" noChangeArrowheads="1"/>
          </p:cNvPicPr>
          <p:nvPr/>
        </p:nvPicPr>
        <p:blipFill>
          <a:blip r:embed="rId16" cstate="print"/>
          <a:srcRect r="75264" b="29283"/>
          <a:stretch>
            <a:fillRect/>
          </a:stretch>
        </p:blipFill>
        <p:spPr bwMode="auto">
          <a:xfrm>
            <a:off x="7164016" y="4928019"/>
            <a:ext cx="473243" cy="498231"/>
          </a:xfrm>
          <a:prstGeom prst="rect">
            <a:avLst/>
          </a:prstGeom>
          <a:noFill/>
          <a:ln w="9525" cap="flat">
            <a:noFill/>
            <a:round/>
            <a:headEnd/>
            <a:tailEnd/>
          </a:ln>
          <a:effectLst/>
        </p:spPr>
      </p:pic>
      <p:pic>
        <p:nvPicPr>
          <p:cNvPr id="8226" name="Picture 34"/>
          <p:cNvPicPr>
            <a:picLocks noChangeAspect="1" noChangeArrowheads="1"/>
          </p:cNvPicPr>
          <p:nvPr/>
        </p:nvPicPr>
        <p:blipFill>
          <a:blip r:embed="rId17" cstate="print"/>
          <a:srcRect/>
          <a:stretch>
            <a:fillRect/>
          </a:stretch>
        </p:blipFill>
        <p:spPr bwMode="auto">
          <a:xfrm>
            <a:off x="7135472" y="5584511"/>
            <a:ext cx="578735" cy="578827"/>
          </a:xfrm>
          <a:prstGeom prst="rect">
            <a:avLst/>
          </a:prstGeom>
          <a:noFill/>
          <a:ln w="9525" cap="flat">
            <a:noFill/>
            <a:round/>
            <a:headEnd/>
            <a:tailEnd/>
          </a:ln>
          <a:effectLst/>
        </p:spPr>
      </p:pic>
      <p:pic>
        <p:nvPicPr>
          <p:cNvPr id="8227" name="Picture 35"/>
          <p:cNvPicPr>
            <a:picLocks noChangeAspect="1" noChangeArrowheads="1"/>
          </p:cNvPicPr>
          <p:nvPr/>
        </p:nvPicPr>
        <p:blipFill>
          <a:blip r:embed="rId18" cstate="print"/>
          <a:srcRect/>
          <a:stretch>
            <a:fillRect/>
          </a:stretch>
        </p:blipFill>
        <p:spPr bwMode="auto">
          <a:xfrm>
            <a:off x="8341997" y="5631403"/>
            <a:ext cx="401451" cy="531934"/>
          </a:xfrm>
          <a:prstGeom prst="rect">
            <a:avLst/>
          </a:prstGeom>
          <a:noFill/>
          <a:ln w="9525" cap="flat">
            <a:noFill/>
            <a:round/>
            <a:headEnd/>
            <a:tailEnd/>
          </a:ln>
          <a:effectLst/>
        </p:spPr>
      </p:pic>
      <p:pic>
        <p:nvPicPr>
          <p:cNvPr id="8228" name="Picture 36"/>
          <p:cNvPicPr>
            <a:picLocks noChangeAspect="1" noChangeArrowheads="1"/>
          </p:cNvPicPr>
          <p:nvPr/>
        </p:nvPicPr>
        <p:blipFill>
          <a:blip r:embed="rId19" cstate="print"/>
          <a:srcRect/>
          <a:stretch>
            <a:fillRect/>
          </a:stretch>
        </p:blipFill>
        <p:spPr bwMode="auto">
          <a:xfrm>
            <a:off x="6121432" y="5653325"/>
            <a:ext cx="498150" cy="486508"/>
          </a:xfrm>
          <a:prstGeom prst="rect">
            <a:avLst/>
          </a:prstGeom>
          <a:noFill/>
          <a:ln w="9525" cap="flat">
            <a:noFill/>
            <a:round/>
            <a:headEnd/>
            <a:tailEnd/>
          </a:ln>
          <a:effectLst/>
        </p:spPr>
      </p:pic>
      <p:pic>
        <p:nvPicPr>
          <p:cNvPr id="2" name="Picture 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393958" y="5576316"/>
            <a:ext cx="632635" cy="743874"/>
          </a:xfrm>
          <a:prstGeom prst="rect">
            <a:avLst/>
          </a:prstGeom>
        </p:spPr>
      </p:pic>
      <p:sp>
        <p:nvSpPr>
          <p:cNvPr id="26" name="Rectangle 25"/>
          <p:cNvSpPr/>
          <p:nvPr/>
        </p:nvSpPr>
        <p:spPr>
          <a:xfrm>
            <a:off x="6135906" y="6122516"/>
            <a:ext cx="407484" cy="260264"/>
          </a:xfrm>
          <a:prstGeom prst="rect">
            <a:avLst/>
          </a:prstGeom>
        </p:spPr>
        <p:txBody>
          <a:bodyPr wrap="none">
            <a:spAutoFit/>
          </a:bodyPr>
          <a:lstStyle/>
          <a:p>
            <a:pPr algn="ctr" defTabSz="414715" fontAlgn="base">
              <a:lnSpc>
                <a:spcPct val="102000"/>
              </a:lnSpc>
              <a:spcBef>
                <a:spcPct val="0"/>
              </a:spcBef>
              <a:spcAft>
                <a:spcPct val="0"/>
              </a:spcAft>
              <a:buSzPct val="100000"/>
              <a:tabLst>
                <a:tab pos="0" algn="l"/>
                <a:tab pos="844083" algn="l"/>
                <a:tab pos="1688165" algn="l"/>
                <a:tab pos="2532248" algn="l"/>
                <a:tab pos="3376331" algn="l"/>
                <a:tab pos="4220413" algn="l"/>
                <a:tab pos="5064496" algn="l"/>
                <a:tab pos="5908578" algn="l"/>
                <a:tab pos="6752661" algn="l"/>
                <a:tab pos="7596744" algn="l"/>
                <a:tab pos="8440826" algn="l"/>
                <a:tab pos="9284909" algn="l"/>
              </a:tabLst>
            </a:pPr>
            <a:r>
              <a:rPr lang="en-GB" sz="1108" b="1" dirty="0">
                <a:solidFill>
                  <a:srgbClr val="000000"/>
                </a:solidFill>
                <a:latin typeface="Calibri" pitchFamily="32" charset="0"/>
                <a:ea typeface="Microsoft YaHei" charset="-122"/>
              </a:rPr>
              <a:t>ESA</a:t>
            </a:r>
            <a:endParaRPr lang="en-GB" sz="831" b="1" dirty="0">
              <a:solidFill>
                <a:srgbClr val="000000"/>
              </a:solidFill>
              <a:latin typeface="Calibri" pitchFamily="32" charset="0"/>
              <a:ea typeface="Microsoft YaHei" charset="-122"/>
            </a:endParaRPr>
          </a:p>
        </p:txBody>
      </p:sp>
    </p:spTree>
    <p:extLst>
      <p:ext uri="{BB962C8B-B14F-4D97-AF65-F5344CB8AC3E}">
        <p14:creationId xmlns:p14="http://schemas.microsoft.com/office/powerpoint/2010/main" val="286299834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ADDBB7-A88C-446F-B23A-681532479B46}"/>
              </a:ext>
            </a:extLst>
          </p:cNvPr>
          <p:cNvSpPr txBox="1"/>
          <p:nvPr/>
        </p:nvSpPr>
        <p:spPr>
          <a:xfrm>
            <a:off x="1" y="5240294"/>
            <a:ext cx="12192000" cy="1477328"/>
          </a:xfrm>
          <a:prstGeom prst="rect">
            <a:avLst/>
          </a:prstGeom>
          <a:noFill/>
        </p:spPr>
        <p:txBody>
          <a:bodyPr wrap="square" rtlCol="0">
            <a:spAutoFit/>
          </a:bodyPr>
          <a:lstStyle/>
          <a:p>
            <a:r>
              <a:rPr lang="en-US" b="1" dirty="0"/>
              <a:t>Cross-track dependence over the Equatorial Pacific of the average March V8TOz Total Column Ozone for S-NPP for 11 years </a:t>
            </a:r>
            <a:r>
              <a:rPr lang="en-US" b="1" dirty="0">
                <a:solidFill>
                  <a:srgbClr val="7030A0"/>
                </a:solidFill>
              </a:rPr>
              <a:t>C</a:t>
            </a:r>
            <a:r>
              <a:rPr lang="en-US" b="1" dirty="0">
                <a:solidFill>
                  <a:srgbClr val="2E2EA2"/>
                </a:solidFill>
              </a:rPr>
              <a:t>o</a:t>
            </a:r>
            <a:r>
              <a:rPr lang="en-US" b="1" dirty="0">
                <a:solidFill>
                  <a:srgbClr val="3775B9"/>
                </a:solidFill>
              </a:rPr>
              <a:t>l</a:t>
            </a:r>
            <a:r>
              <a:rPr lang="en-US" b="1" dirty="0">
                <a:solidFill>
                  <a:srgbClr val="00B0F0"/>
                </a:solidFill>
              </a:rPr>
              <a:t>d</a:t>
            </a:r>
            <a:r>
              <a:rPr lang="en-US" b="1" dirty="0"/>
              <a:t> </a:t>
            </a:r>
            <a:r>
              <a:rPr lang="en-US" b="1" dirty="0">
                <a:solidFill>
                  <a:srgbClr val="00B050"/>
                </a:solidFill>
              </a:rPr>
              <a:t>t</a:t>
            </a:r>
            <a:r>
              <a:rPr lang="en-US" b="1" dirty="0">
                <a:solidFill>
                  <a:srgbClr val="E3F34F"/>
                </a:solidFill>
              </a:rPr>
              <a:t>o</a:t>
            </a:r>
            <a:r>
              <a:rPr lang="en-US" b="1" dirty="0"/>
              <a:t> </a:t>
            </a:r>
            <a:r>
              <a:rPr lang="en-US" b="1" dirty="0">
                <a:solidFill>
                  <a:srgbClr val="FAF40C"/>
                </a:solidFill>
              </a:rPr>
              <a:t>W</a:t>
            </a:r>
            <a:r>
              <a:rPr lang="en-US" b="1" dirty="0">
                <a:solidFill>
                  <a:srgbClr val="FFC000"/>
                </a:solidFill>
              </a:rPr>
              <a:t>a</a:t>
            </a:r>
            <a:r>
              <a:rPr lang="en-US" b="1" dirty="0">
                <a:solidFill>
                  <a:srgbClr val="FF9933"/>
                </a:solidFill>
              </a:rPr>
              <a:t>r</a:t>
            </a:r>
            <a:r>
              <a:rPr lang="en-US" b="1" dirty="0">
                <a:solidFill>
                  <a:srgbClr val="FF0000"/>
                </a:solidFill>
              </a:rPr>
              <a:t>m</a:t>
            </a:r>
            <a:r>
              <a:rPr lang="en-US" b="1" dirty="0"/>
              <a:t>.</a:t>
            </a:r>
            <a:r>
              <a:rPr lang="en-US" b="1" dirty="0">
                <a:solidFill>
                  <a:srgbClr val="FF0000"/>
                </a:solidFill>
              </a:rPr>
              <a:t> </a:t>
            </a:r>
            <a:r>
              <a:rPr lang="en-US" b="1" dirty="0"/>
              <a:t>This figure shows that the cross-track pattern for the total column ozone over the Equatorial Pacific box is also stable year-after-year. The values are given relative to cross-track position 17 for each individual year. The average TCO values for position 17 over the 11 years vary by 7% with no specific trend as shown in the inset time series. One expects variations for this region related to dynamics such as the Quasi-Biennial Oscillation.</a:t>
            </a:r>
          </a:p>
        </p:txBody>
      </p:sp>
      <p:pic>
        <p:nvPicPr>
          <p:cNvPr id="5" name="Picture 4">
            <a:extLst>
              <a:ext uri="{FF2B5EF4-FFF2-40B4-BE49-F238E27FC236}">
                <a16:creationId xmlns:a16="http://schemas.microsoft.com/office/drawing/2014/main" id="{61CED643-4D5E-4B4E-AB12-92F7DADB2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38100"/>
            <a:ext cx="8572500" cy="5238750"/>
          </a:xfrm>
          <a:prstGeom prst="rect">
            <a:avLst/>
          </a:prstGeom>
        </p:spPr>
      </p:pic>
      <p:pic>
        <p:nvPicPr>
          <p:cNvPr id="6" name="Picture 5">
            <a:extLst>
              <a:ext uri="{FF2B5EF4-FFF2-40B4-BE49-F238E27FC236}">
                <a16:creationId xmlns:a16="http://schemas.microsoft.com/office/drawing/2014/main" id="{8B3B0A4A-80CF-4A8B-897A-176021AA89B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65125" y="850987"/>
            <a:ext cx="6061750" cy="2400300"/>
          </a:xfrm>
          <a:prstGeom prst="rect">
            <a:avLst/>
          </a:prstGeom>
        </p:spPr>
      </p:pic>
    </p:spTree>
    <p:extLst>
      <p:ext uri="{BB962C8B-B14F-4D97-AF65-F5344CB8AC3E}">
        <p14:creationId xmlns:p14="http://schemas.microsoft.com/office/powerpoint/2010/main" val="1543717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042E4F-EB7F-42DB-8911-84649220C534}"/>
              </a:ext>
            </a:extLst>
          </p:cNvPr>
          <p:cNvPicPr>
            <a:picLocks noChangeAspect="1"/>
          </p:cNvPicPr>
          <p:nvPr/>
        </p:nvPicPr>
        <p:blipFill rotWithShape="1">
          <a:blip r:embed="rId2">
            <a:clrChange>
              <a:clrFrom>
                <a:srgbClr val="FFFFFF"/>
              </a:clrFrom>
              <a:clrTo>
                <a:srgbClr val="FFFFFF">
                  <a:alpha val="0"/>
                </a:srgbClr>
              </a:clrTo>
            </a:clrChange>
          </a:blip>
          <a:srcRect l="10163" t="38246" r="6663" b="11683"/>
          <a:stretch/>
        </p:blipFill>
        <p:spPr>
          <a:xfrm>
            <a:off x="1190624" y="611093"/>
            <a:ext cx="10172701" cy="4723039"/>
          </a:xfrm>
          <a:prstGeom prst="rect">
            <a:avLst/>
          </a:prstGeom>
        </p:spPr>
      </p:pic>
      <p:pic>
        <p:nvPicPr>
          <p:cNvPr id="5" name="Picture 4">
            <a:extLst>
              <a:ext uri="{FF2B5EF4-FFF2-40B4-BE49-F238E27FC236}">
                <a16:creationId xmlns:a16="http://schemas.microsoft.com/office/drawing/2014/main" id="{5FFA8ED0-627B-4D24-A654-327D0402EC5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1333" t="14364" r="18574" b="50004"/>
          <a:stretch/>
        </p:blipFill>
        <p:spPr>
          <a:xfrm>
            <a:off x="686049" y="1579640"/>
            <a:ext cx="10499693" cy="1940174"/>
          </a:xfrm>
          <a:prstGeom prst="rect">
            <a:avLst/>
          </a:prstGeom>
        </p:spPr>
      </p:pic>
      <p:pic>
        <p:nvPicPr>
          <p:cNvPr id="9" name="Picture 8">
            <a:extLst>
              <a:ext uri="{FF2B5EF4-FFF2-40B4-BE49-F238E27FC236}">
                <a16:creationId xmlns:a16="http://schemas.microsoft.com/office/drawing/2014/main" id="{D15704C3-AB16-4803-9287-43AADC41629F}"/>
              </a:ext>
            </a:extLst>
          </p:cNvPr>
          <p:cNvPicPr>
            <a:picLocks noChangeAspect="1"/>
          </p:cNvPicPr>
          <p:nvPr/>
        </p:nvPicPr>
        <p:blipFill rotWithShape="1">
          <a:blip r:embed="rId2">
            <a:clrChange>
              <a:clrFrom>
                <a:srgbClr val="FFFFFF"/>
              </a:clrFrom>
              <a:clrTo>
                <a:srgbClr val="FFFFFF">
                  <a:alpha val="0"/>
                </a:srgbClr>
              </a:clrTo>
            </a:clrChange>
          </a:blip>
          <a:srcRect l="16338" t="9553" r="6663" b="78958"/>
          <a:stretch/>
        </p:blipFill>
        <p:spPr>
          <a:xfrm>
            <a:off x="1945843" y="94839"/>
            <a:ext cx="9417482" cy="1083673"/>
          </a:xfrm>
          <a:prstGeom prst="rect">
            <a:avLst/>
          </a:prstGeom>
        </p:spPr>
      </p:pic>
      <p:sp>
        <p:nvSpPr>
          <p:cNvPr id="11" name="Rectangle 10">
            <a:extLst>
              <a:ext uri="{FF2B5EF4-FFF2-40B4-BE49-F238E27FC236}">
                <a16:creationId xmlns:a16="http://schemas.microsoft.com/office/drawing/2014/main" id="{72A6A9CE-A053-4816-8366-849482FAC26B}"/>
              </a:ext>
            </a:extLst>
          </p:cNvPr>
          <p:cNvSpPr/>
          <p:nvPr/>
        </p:nvSpPr>
        <p:spPr>
          <a:xfrm>
            <a:off x="0" y="5394189"/>
            <a:ext cx="12192000" cy="646331"/>
          </a:xfrm>
          <a:prstGeom prst="rect">
            <a:avLst/>
          </a:prstGeom>
        </p:spPr>
        <p:txBody>
          <a:bodyPr wrap="square">
            <a:spAutoFit/>
          </a:bodyPr>
          <a:lstStyle/>
          <a:p>
            <a:r>
              <a:rPr lang="en-US" b="1" dirty="0"/>
              <a:t>Equatorial Pacific of average March total column ozone for S-NPP the Nadir-View for 11 years. Black is the V8TOz product and </a:t>
            </a:r>
            <a:r>
              <a:rPr lang="en-US" b="1" dirty="0">
                <a:solidFill>
                  <a:srgbClr val="FF0000"/>
                </a:solidFill>
              </a:rPr>
              <a:t>Red</a:t>
            </a:r>
            <a:r>
              <a:rPr lang="en-US" b="1" dirty="0"/>
              <a:t> is a V8Pro product.</a:t>
            </a:r>
          </a:p>
        </p:txBody>
      </p:sp>
    </p:spTree>
    <p:extLst>
      <p:ext uri="{BB962C8B-B14F-4D97-AF65-F5344CB8AC3E}">
        <p14:creationId xmlns:p14="http://schemas.microsoft.com/office/powerpoint/2010/main" val="1331433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3446F-231B-46C3-998A-903F04114868}"/>
              </a:ext>
            </a:extLst>
          </p:cNvPr>
          <p:cNvPicPr/>
          <p:nvPr/>
        </p:nvPicPr>
        <p:blipFill>
          <a:blip r:embed="rId3">
            <a:extLst>
              <a:ext uri="{28A0092B-C50C-407E-A947-70E740481C1C}">
                <a14:useLocalDpi xmlns:a14="http://schemas.microsoft.com/office/drawing/2010/main" val="0"/>
              </a:ext>
            </a:extLst>
          </a:blip>
          <a:stretch>
            <a:fillRect/>
          </a:stretch>
        </p:blipFill>
        <p:spPr>
          <a:xfrm>
            <a:off x="0" y="0"/>
            <a:ext cx="9156526" cy="6858000"/>
          </a:xfrm>
          <a:prstGeom prst="rect">
            <a:avLst/>
          </a:prstGeom>
        </p:spPr>
      </p:pic>
      <p:sp>
        <p:nvSpPr>
          <p:cNvPr id="5" name="Rectangle 4">
            <a:extLst>
              <a:ext uri="{FF2B5EF4-FFF2-40B4-BE49-F238E27FC236}">
                <a16:creationId xmlns:a16="http://schemas.microsoft.com/office/drawing/2014/main" id="{B477B7F3-29FA-40BE-A18B-A92A85D7CF6E}"/>
              </a:ext>
            </a:extLst>
          </p:cNvPr>
          <p:cNvSpPr/>
          <p:nvPr/>
        </p:nvSpPr>
        <p:spPr>
          <a:xfrm>
            <a:off x="9269259" y="411313"/>
            <a:ext cx="2922741" cy="2585323"/>
          </a:xfrm>
          <a:prstGeom prst="rect">
            <a:avLst/>
          </a:prstGeom>
        </p:spPr>
        <p:txBody>
          <a:bodyPr wrap="square">
            <a:spAutoFit/>
          </a:bodyPr>
          <a:lstStyle/>
          <a:p>
            <a:r>
              <a:rPr lang="en-GB" dirty="0">
                <a:latin typeface="Times New Roman" panose="02020603050405020304" pitchFamily="18" charset="0"/>
                <a:ea typeface="SimSun" panose="02010600030101010101" pitchFamily="2" charset="-122"/>
              </a:rPr>
              <a:t>Six maps demonstrate consistent retrievals of baseline products and EV8TOz products from measurements made by OMPS NPP, NOAA-20, GOME-2 on </a:t>
            </a:r>
            <a:r>
              <a:rPr lang="en-GB" dirty="0" err="1">
                <a:latin typeface="Times New Roman" panose="02020603050405020304" pitchFamily="18" charset="0"/>
                <a:ea typeface="SimSun" panose="02010600030101010101" pitchFamily="2" charset="-122"/>
              </a:rPr>
              <a:t>Metop</a:t>
            </a:r>
            <a:r>
              <a:rPr lang="en-GB" dirty="0">
                <a:latin typeface="Times New Roman" panose="02020603050405020304" pitchFamily="18" charset="0"/>
                <a:ea typeface="SimSun" panose="02010600030101010101" pitchFamily="2" charset="-122"/>
              </a:rPr>
              <a:t>-B and -C, and TROPOMI on the 7</a:t>
            </a:r>
            <a:r>
              <a:rPr lang="en-GB" baseline="30000" dirty="0">
                <a:latin typeface="Times New Roman" panose="02020603050405020304" pitchFamily="18" charset="0"/>
                <a:ea typeface="SimSun" panose="02010600030101010101" pitchFamily="2" charset="-122"/>
              </a:rPr>
              <a:t>th</a:t>
            </a:r>
            <a:r>
              <a:rPr lang="en-GB" dirty="0">
                <a:latin typeface="Times New Roman" panose="02020603050405020304" pitchFamily="18" charset="0"/>
                <a:ea typeface="SimSun" panose="02010600030101010101" pitchFamily="2" charset="-122"/>
              </a:rPr>
              <a:t> of October 2021.</a:t>
            </a:r>
            <a:endParaRPr lang="en-US" dirty="0"/>
          </a:p>
        </p:txBody>
      </p:sp>
    </p:spTree>
    <p:extLst>
      <p:ext uri="{BB962C8B-B14F-4D97-AF65-F5344CB8AC3E}">
        <p14:creationId xmlns:p14="http://schemas.microsoft.com/office/powerpoint/2010/main" val="4215259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2A1E7B-D174-4137-8A41-777B6FB11619}"/>
              </a:ext>
            </a:extLst>
          </p:cNvPr>
          <p:cNvPicPr/>
          <p:nvPr/>
        </p:nvPicPr>
        <p:blipFill>
          <a:blip r:embed="rId2">
            <a:extLst>
              <a:ext uri="{28A0092B-C50C-407E-A947-70E740481C1C}">
                <a14:useLocalDpi xmlns:a14="http://schemas.microsoft.com/office/drawing/2010/main" val="0"/>
              </a:ext>
            </a:extLst>
          </a:blip>
          <a:stretch>
            <a:fillRect/>
          </a:stretch>
        </p:blipFill>
        <p:spPr>
          <a:xfrm>
            <a:off x="0" y="-1"/>
            <a:ext cx="7478038" cy="6739003"/>
          </a:xfrm>
          <a:prstGeom prst="rect">
            <a:avLst/>
          </a:prstGeom>
        </p:spPr>
      </p:pic>
      <p:sp>
        <p:nvSpPr>
          <p:cNvPr id="5" name="Rectangle 4">
            <a:extLst>
              <a:ext uri="{FF2B5EF4-FFF2-40B4-BE49-F238E27FC236}">
                <a16:creationId xmlns:a16="http://schemas.microsoft.com/office/drawing/2014/main" id="{51E2AA23-EAAB-4265-B1C9-D719948A2CAD}"/>
              </a:ext>
            </a:extLst>
          </p:cNvPr>
          <p:cNvSpPr/>
          <p:nvPr/>
        </p:nvSpPr>
        <p:spPr>
          <a:xfrm>
            <a:off x="7690981" y="1397675"/>
            <a:ext cx="3682652" cy="2031325"/>
          </a:xfrm>
          <a:prstGeom prst="rect">
            <a:avLst/>
          </a:prstGeom>
        </p:spPr>
        <p:txBody>
          <a:bodyPr wrap="square">
            <a:spAutoFit/>
          </a:bodyPr>
          <a:lstStyle/>
          <a:p>
            <a:r>
              <a:rPr lang="en-GB" dirty="0">
                <a:latin typeface="Times New Roman" panose="02020603050405020304" pitchFamily="18" charset="0"/>
                <a:ea typeface="SimSun" panose="02010600030101010101" pitchFamily="2" charset="-122"/>
              </a:rPr>
              <a:t>The zonal means of all five TOZ products on 7 October 2021 are computed within </a:t>
            </a:r>
            <a:r>
              <a:rPr lang="en-GB" dirty="0">
                <a:latin typeface="Times New Roman" panose="02020603050405020304" pitchFamily="18" charset="0"/>
                <a:ea typeface="SimSun" panose="02010600030101010101" pitchFamily="2" charset="-122"/>
                <a:cs typeface="Calibri" panose="020F0502020204030204" pitchFamily="34" charset="0"/>
              </a:rPr>
              <a:t>±</a:t>
            </a:r>
            <a:r>
              <a:rPr lang="en-GB" dirty="0">
                <a:latin typeface="Times New Roman" panose="02020603050405020304" pitchFamily="18" charset="0"/>
                <a:ea typeface="SimSun" panose="02010600030101010101" pitchFamily="2" charset="-122"/>
              </a:rPr>
              <a:t>85</a:t>
            </a:r>
            <a:r>
              <a:rPr lang="en-GB" dirty="0">
                <a:latin typeface="Times New Roman" panose="02020603050405020304" pitchFamily="18" charset="0"/>
                <a:ea typeface="SimSun" panose="02010600030101010101" pitchFamily="2" charset="-122"/>
                <a:cs typeface="Calibri" panose="020F0502020204030204" pitchFamily="34" charset="0"/>
              </a:rPr>
              <a:t>°</a:t>
            </a:r>
            <a:r>
              <a:rPr lang="en-GB" dirty="0">
                <a:latin typeface="Times New Roman" panose="02020603050405020304" pitchFamily="18" charset="0"/>
                <a:ea typeface="SimSun" panose="02010600030101010101" pitchFamily="2" charset="-122"/>
              </a:rPr>
              <a:t> Latitude span. Their differences relative to the baseline are illustrated for the cases without soft calibration (upper), and with soft calibration (lower). </a:t>
            </a:r>
            <a:endParaRPr lang="en-US" dirty="0"/>
          </a:p>
        </p:txBody>
      </p:sp>
    </p:spTree>
    <p:extLst>
      <p:ext uri="{BB962C8B-B14F-4D97-AF65-F5344CB8AC3E}">
        <p14:creationId xmlns:p14="http://schemas.microsoft.com/office/powerpoint/2010/main" val="4121303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AF1968-3DE8-4D99-82BA-92422C935A6B}"/>
              </a:ext>
            </a:extLst>
          </p:cNvPr>
          <p:cNvPicPr/>
          <p:nvPr/>
        </p:nvPicPr>
        <p:blipFill>
          <a:blip r:embed="rId2">
            <a:extLst>
              <a:ext uri="{28A0092B-C50C-407E-A947-70E740481C1C}">
                <a14:useLocalDpi xmlns:a14="http://schemas.microsoft.com/office/drawing/2010/main" val="0"/>
              </a:ext>
            </a:extLst>
          </a:blip>
          <a:stretch>
            <a:fillRect/>
          </a:stretch>
        </p:blipFill>
        <p:spPr>
          <a:xfrm>
            <a:off x="195327" y="-1"/>
            <a:ext cx="8272268" cy="5949863"/>
          </a:xfrm>
          <a:prstGeom prst="rect">
            <a:avLst/>
          </a:prstGeom>
        </p:spPr>
      </p:pic>
      <p:sp>
        <p:nvSpPr>
          <p:cNvPr id="5" name="Rectangle 4">
            <a:extLst>
              <a:ext uri="{FF2B5EF4-FFF2-40B4-BE49-F238E27FC236}">
                <a16:creationId xmlns:a16="http://schemas.microsoft.com/office/drawing/2014/main" id="{9606FE93-C618-4BF9-A9B3-949B421EB7F4}"/>
              </a:ext>
            </a:extLst>
          </p:cNvPr>
          <p:cNvSpPr/>
          <p:nvPr/>
        </p:nvSpPr>
        <p:spPr>
          <a:xfrm>
            <a:off x="9110467" y="540912"/>
            <a:ext cx="2886205" cy="3785652"/>
          </a:xfrm>
          <a:prstGeom prst="rect">
            <a:avLst/>
          </a:prstGeom>
        </p:spPr>
        <p:txBody>
          <a:bodyPr wrap="square">
            <a:spAutoFit/>
          </a:bodyPr>
          <a:lstStyle/>
          <a:p>
            <a:r>
              <a:rPr lang="en-GB" sz="2400" dirty="0">
                <a:latin typeface="Times New Roman" panose="02020603050405020304" pitchFamily="18" charset="0"/>
                <a:ea typeface="SimSun" panose="02010600030101010101" pitchFamily="2" charset="-122"/>
              </a:rPr>
              <a:t>Five sensors’ N-value adjustments in soft calibration tables for 331 nm channel are illustrated as a function of satellite viewing angle (VZA). The VZAs toward West are defined as negative. </a:t>
            </a:r>
            <a:endParaRPr lang="en-US" sz="2400" dirty="0"/>
          </a:p>
        </p:txBody>
      </p:sp>
    </p:spTree>
    <p:extLst>
      <p:ext uri="{BB962C8B-B14F-4D97-AF65-F5344CB8AC3E}">
        <p14:creationId xmlns:p14="http://schemas.microsoft.com/office/powerpoint/2010/main" val="3933405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DC4283F-49B6-4C50-AB17-093C89115F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45" y="1041250"/>
            <a:ext cx="12155055" cy="5811837"/>
          </a:xfrm>
        </p:spPr>
      </p:pic>
      <p:sp>
        <p:nvSpPr>
          <p:cNvPr id="4" name="Title 1">
            <a:extLst>
              <a:ext uri="{FF2B5EF4-FFF2-40B4-BE49-F238E27FC236}">
                <a16:creationId xmlns:a16="http://schemas.microsoft.com/office/drawing/2014/main" id="{AC4FEEE6-61D8-49C4-B1FD-40B528A2BBCE}"/>
              </a:ext>
            </a:extLst>
          </p:cNvPr>
          <p:cNvSpPr>
            <a:spLocks noGrp="1"/>
          </p:cNvSpPr>
          <p:nvPr>
            <p:ph type="title"/>
          </p:nvPr>
        </p:nvSpPr>
        <p:spPr>
          <a:xfrm>
            <a:off x="838200" y="0"/>
            <a:ext cx="10515600" cy="1016000"/>
          </a:xfrm>
          <a:solidFill>
            <a:schemeClr val="bg1"/>
          </a:solidFill>
        </p:spPr>
        <p:txBody>
          <a:bodyPr>
            <a:normAutofit fontScale="90000"/>
          </a:bodyPr>
          <a:lstStyle/>
          <a:p>
            <a:pPr algn="ctr"/>
            <a:r>
              <a:rPr lang="en-US" dirty="0">
                <a:solidFill>
                  <a:srgbClr val="00B050"/>
                </a:solidFill>
              </a:rPr>
              <a:t>NOAA EV8TOz &amp; GEMS Team V9TOz </a:t>
            </a:r>
            <a:br>
              <a:rPr lang="en-US" dirty="0">
                <a:solidFill>
                  <a:srgbClr val="00B050"/>
                </a:solidFill>
              </a:rPr>
            </a:br>
            <a:r>
              <a:rPr lang="en-US" dirty="0">
                <a:solidFill>
                  <a:srgbClr val="00B050"/>
                </a:solidFill>
              </a:rPr>
              <a:t>Retrieved Total Column Ozone for 20210330_0145</a:t>
            </a:r>
          </a:p>
        </p:txBody>
      </p:sp>
      <p:sp>
        <p:nvSpPr>
          <p:cNvPr id="2" name="TextBox 1">
            <a:extLst>
              <a:ext uri="{FF2B5EF4-FFF2-40B4-BE49-F238E27FC236}">
                <a16:creationId xmlns:a16="http://schemas.microsoft.com/office/drawing/2014/main" id="{F547733B-D742-486B-8BFD-F28DAC23520C}"/>
              </a:ext>
            </a:extLst>
          </p:cNvPr>
          <p:cNvSpPr txBox="1"/>
          <p:nvPr/>
        </p:nvSpPr>
        <p:spPr>
          <a:xfrm>
            <a:off x="36945" y="6517751"/>
            <a:ext cx="9445343" cy="369332"/>
          </a:xfrm>
          <a:prstGeom prst="rect">
            <a:avLst/>
          </a:prstGeom>
          <a:noFill/>
        </p:spPr>
        <p:txBody>
          <a:bodyPr wrap="none" rtlCol="0">
            <a:spAutoFit/>
          </a:bodyPr>
          <a:lstStyle/>
          <a:p>
            <a:r>
              <a:rPr lang="en-US" dirty="0">
                <a:solidFill>
                  <a:srgbClr val="00B050"/>
                </a:solidFill>
              </a:rPr>
              <a:t>Is the GEMS Team using the latest reflectivity and aerosol version of the V9TOz retrieval algorithm?</a:t>
            </a:r>
          </a:p>
        </p:txBody>
      </p:sp>
    </p:spTree>
    <p:extLst>
      <p:ext uri="{BB962C8B-B14F-4D97-AF65-F5344CB8AC3E}">
        <p14:creationId xmlns:p14="http://schemas.microsoft.com/office/powerpoint/2010/main" val="429340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58CEE0-CA82-495D-9E77-B2386EBB7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809625"/>
            <a:ext cx="8572500" cy="5238750"/>
          </a:xfrm>
          <a:prstGeom prst="rect">
            <a:avLst/>
          </a:prstGeom>
        </p:spPr>
      </p:pic>
    </p:spTree>
    <p:extLst>
      <p:ext uri="{BB962C8B-B14F-4D97-AF65-F5344CB8AC3E}">
        <p14:creationId xmlns:p14="http://schemas.microsoft.com/office/powerpoint/2010/main" val="2660055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CF81FE-E9F6-4D50-9D26-BFC46520A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809625"/>
            <a:ext cx="8572500" cy="5238750"/>
          </a:xfrm>
          <a:prstGeom prst="rect">
            <a:avLst/>
          </a:prstGeom>
        </p:spPr>
      </p:pic>
    </p:spTree>
    <p:extLst>
      <p:ext uri="{BB962C8B-B14F-4D97-AF65-F5344CB8AC3E}">
        <p14:creationId xmlns:p14="http://schemas.microsoft.com/office/powerpoint/2010/main" val="2171982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29E895-6CCC-4A69-A322-84EF0692F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809625"/>
            <a:ext cx="8572500" cy="5238750"/>
          </a:xfrm>
          <a:prstGeom prst="rect">
            <a:avLst/>
          </a:prstGeom>
        </p:spPr>
      </p:pic>
    </p:spTree>
    <p:extLst>
      <p:ext uri="{BB962C8B-B14F-4D97-AF65-F5344CB8AC3E}">
        <p14:creationId xmlns:p14="http://schemas.microsoft.com/office/powerpoint/2010/main" val="2756927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8E38372-9D46-4952-8772-D89361F20B1B}"/>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C86F0BC0-E868-4DD9-899D-DCB2DD5F66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930" y="1825625"/>
            <a:ext cx="6962140" cy="4351338"/>
          </a:xfrm>
        </p:spPr>
      </p:pic>
      <p:sp>
        <p:nvSpPr>
          <p:cNvPr id="3" name="Text Placeholder 2">
            <a:extLst>
              <a:ext uri="{FF2B5EF4-FFF2-40B4-BE49-F238E27FC236}">
                <a16:creationId xmlns:a16="http://schemas.microsoft.com/office/drawing/2014/main" id="{8E12FC0B-129D-431B-AFAE-0CB4150BCFD3}"/>
              </a:ext>
            </a:extLst>
          </p:cNvPr>
          <p:cNvSpPr>
            <a:spLocks noGrp="1"/>
          </p:cNvSpPr>
          <p:nvPr>
            <p:ph type="body" idx="4294967295"/>
          </p:nvPr>
        </p:nvSpPr>
        <p:spPr>
          <a:xfrm>
            <a:off x="0" y="1681163"/>
            <a:ext cx="5157788" cy="823912"/>
          </a:xfrm>
        </p:spPr>
        <p:txBody>
          <a:bodyPr/>
          <a:lstStyle/>
          <a:p>
            <a:r>
              <a:rPr lang="en-US" dirty="0"/>
              <a:t>TEMPO S003G01~S003G06</a:t>
            </a:r>
          </a:p>
        </p:txBody>
      </p:sp>
    </p:spTree>
    <p:extLst>
      <p:ext uri="{BB962C8B-B14F-4D97-AF65-F5344CB8AC3E}">
        <p14:creationId xmlns:p14="http://schemas.microsoft.com/office/powerpoint/2010/main" val="2545350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992402" y="3217657"/>
            <a:ext cx="2837245" cy="3659315"/>
          </a:xfrm>
          <a:prstGeom prst="rect">
            <a:avLst/>
          </a:prstGeom>
        </p:spPr>
      </p:pic>
      <p:pic>
        <p:nvPicPr>
          <p:cNvPr id="13" name="Picture 12"/>
          <p:cNvPicPr>
            <a:picLocks noChangeAspect="1"/>
          </p:cNvPicPr>
          <p:nvPr/>
        </p:nvPicPr>
        <p:blipFill>
          <a:blip r:embed="rId4"/>
          <a:stretch>
            <a:fillRect/>
          </a:stretch>
        </p:blipFill>
        <p:spPr>
          <a:xfrm>
            <a:off x="8556743" y="3200312"/>
            <a:ext cx="2837245" cy="3659315"/>
          </a:xfrm>
          <a:prstGeom prst="rect">
            <a:avLst/>
          </a:prstGeom>
        </p:spPr>
      </p:pic>
      <p:sp>
        <p:nvSpPr>
          <p:cNvPr id="3" name="Content Placeholder 2"/>
          <p:cNvSpPr>
            <a:spLocks noGrp="1"/>
          </p:cNvSpPr>
          <p:nvPr>
            <p:ph idx="1"/>
          </p:nvPr>
        </p:nvSpPr>
        <p:spPr>
          <a:xfrm>
            <a:off x="848299" y="1462923"/>
            <a:ext cx="6894285" cy="2246435"/>
          </a:xfrm>
        </p:spPr>
        <p:txBody>
          <a:bodyPr>
            <a:normAutofit/>
          </a:bodyPr>
          <a:lstStyle/>
          <a:p>
            <a:pPr>
              <a:buNone/>
            </a:pPr>
            <a:r>
              <a:rPr lang="en-US" sz="1900" dirty="0"/>
              <a:t>Over the last year, we published four new Issues of the GSICS Newsletter</a:t>
            </a:r>
          </a:p>
          <a:p>
            <a:pPr lvl="1">
              <a:buFont typeface="Wingdings" pitchFamily="2" charset="2"/>
              <a:buChar char="§"/>
            </a:pPr>
            <a:r>
              <a:rPr lang="en-US" sz="1900" dirty="0">
                <a:solidFill>
                  <a:srgbClr val="009900"/>
                </a:solidFill>
              </a:rPr>
              <a:t>12 Research Articles and seven Topics of News to which </a:t>
            </a:r>
            <a:r>
              <a:rPr lang="en-US" sz="1900" dirty="0">
                <a:solidFill>
                  <a:srgbClr val="009900"/>
                </a:solidFill>
                <a:sym typeface="Wingdings" pitchFamily="2" charset="2"/>
              </a:rPr>
              <a:t> </a:t>
            </a:r>
          </a:p>
          <a:p>
            <a:pPr lvl="1">
              <a:buFont typeface="Wingdings" pitchFamily="2" charset="2"/>
              <a:buChar char="§"/>
            </a:pPr>
            <a:r>
              <a:rPr lang="en-US" sz="1900" dirty="0">
                <a:solidFill>
                  <a:srgbClr val="009900"/>
                </a:solidFill>
                <a:sym typeface="Wingdings" pitchFamily="2" charset="2"/>
              </a:rPr>
              <a:t>Approximately 70 Scientists contributed as Authors &amp; Co-Authors.</a:t>
            </a:r>
          </a:p>
          <a:p>
            <a:pPr lvl="1">
              <a:buFont typeface="Wingdings" pitchFamily="2" charset="2"/>
              <a:buChar char="§"/>
            </a:pPr>
            <a:r>
              <a:rPr lang="en-US" sz="1900" dirty="0">
                <a:solidFill>
                  <a:srgbClr val="009900"/>
                </a:solidFill>
                <a:sym typeface="Wingdings" pitchFamily="2" charset="2"/>
              </a:rPr>
              <a:t>Contributions from non-GSICS members has increased.</a:t>
            </a:r>
            <a:endParaRPr lang="en-US" sz="1600" dirty="0"/>
          </a:p>
        </p:txBody>
      </p:sp>
      <p:sp>
        <p:nvSpPr>
          <p:cNvPr id="6" name="TextBox 5"/>
          <p:cNvSpPr txBox="1"/>
          <p:nvPr/>
        </p:nvSpPr>
        <p:spPr>
          <a:xfrm>
            <a:off x="8187267" y="1462925"/>
            <a:ext cx="2616200" cy="1323439"/>
          </a:xfrm>
          <a:prstGeom prst="rect">
            <a:avLst/>
          </a:prstGeom>
          <a:solidFill>
            <a:schemeClr val="bg1"/>
          </a:solidFill>
          <a:ln>
            <a:solidFill>
              <a:schemeClr val="accent1"/>
            </a:solidFill>
          </a:ln>
        </p:spPr>
        <p:txBody>
          <a:bodyPr wrap="square" rtlCol="0">
            <a:spAutoFit/>
          </a:bodyPr>
          <a:lstStyle/>
          <a:p>
            <a:r>
              <a:rPr lang="en-US" sz="1000" dirty="0">
                <a:solidFill>
                  <a:srgbClr val="3333FF"/>
                </a:solidFill>
              </a:rPr>
              <a:t>GSICS Newsletter Editorial Board </a:t>
            </a:r>
          </a:p>
          <a:p>
            <a:r>
              <a:rPr lang="en-US" sz="1000" dirty="0">
                <a:solidFill>
                  <a:srgbClr val="3333FF"/>
                </a:solidFill>
              </a:rPr>
              <a:t>Manik Bali, Editor </a:t>
            </a:r>
          </a:p>
          <a:p>
            <a:r>
              <a:rPr lang="en-US" sz="1000" dirty="0">
                <a:solidFill>
                  <a:srgbClr val="3333FF"/>
                </a:solidFill>
              </a:rPr>
              <a:t>Lawrence E. Flynn, Reviewer </a:t>
            </a:r>
          </a:p>
          <a:p>
            <a:r>
              <a:rPr lang="en-US" sz="1000" dirty="0">
                <a:solidFill>
                  <a:srgbClr val="3333FF"/>
                </a:solidFill>
              </a:rPr>
              <a:t>Lori K. Brown, Tech Support </a:t>
            </a:r>
          </a:p>
          <a:p>
            <a:r>
              <a:rPr lang="en-US" sz="1000" dirty="0" err="1">
                <a:solidFill>
                  <a:srgbClr val="3333FF"/>
                </a:solidFill>
              </a:rPr>
              <a:t>Fangfang</a:t>
            </a:r>
            <a:r>
              <a:rPr lang="en-US" sz="1000" dirty="0">
                <a:solidFill>
                  <a:srgbClr val="3333FF"/>
                </a:solidFill>
              </a:rPr>
              <a:t> Yu, US Correspondent. </a:t>
            </a:r>
          </a:p>
          <a:p>
            <a:r>
              <a:rPr lang="en-US" sz="1000" dirty="0">
                <a:solidFill>
                  <a:srgbClr val="3333FF"/>
                </a:solidFill>
              </a:rPr>
              <a:t>Tim </a:t>
            </a:r>
            <a:r>
              <a:rPr lang="en-US" sz="1000" dirty="0" err="1">
                <a:solidFill>
                  <a:srgbClr val="3333FF"/>
                </a:solidFill>
              </a:rPr>
              <a:t>Hewison</a:t>
            </a:r>
            <a:r>
              <a:rPr lang="en-US" sz="1000" dirty="0">
                <a:solidFill>
                  <a:srgbClr val="3333FF"/>
                </a:solidFill>
              </a:rPr>
              <a:t>, European Correspondent </a:t>
            </a:r>
          </a:p>
          <a:p>
            <a:r>
              <a:rPr lang="en-US" sz="1000" dirty="0">
                <a:solidFill>
                  <a:srgbClr val="3333FF"/>
                </a:solidFill>
              </a:rPr>
              <a:t>Yuan Li, Asian Correspondent</a:t>
            </a:r>
          </a:p>
          <a:p>
            <a:endParaRPr lang="en-US" sz="1000" dirty="0">
              <a:solidFill>
                <a:srgbClr val="3333FF"/>
              </a:solidFill>
            </a:endParaRPr>
          </a:p>
        </p:txBody>
      </p:sp>
      <p:pic>
        <p:nvPicPr>
          <p:cNvPr id="5" name="Picture 4"/>
          <p:cNvPicPr>
            <a:picLocks noChangeAspect="1"/>
          </p:cNvPicPr>
          <p:nvPr/>
        </p:nvPicPr>
        <p:blipFill>
          <a:blip r:embed="rId5"/>
          <a:stretch>
            <a:fillRect/>
          </a:stretch>
        </p:blipFill>
        <p:spPr>
          <a:xfrm>
            <a:off x="578224" y="3208032"/>
            <a:ext cx="2837245" cy="3659315"/>
          </a:xfrm>
          <a:prstGeom prst="rect">
            <a:avLst/>
          </a:prstGeom>
        </p:spPr>
      </p:pic>
      <p:pic>
        <p:nvPicPr>
          <p:cNvPr id="7" name="Picture 6"/>
          <p:cNvPicPr>
            <a:picLocks noChangeAspect="1"/>
          </p:cNvPicPr>
          <p:nvPr/>
        </p:nvPicPr>
        <p:blipFill>
          <a:blip r:embed="rId6"/>
          <a:stretch>
            <a:fillRect/>
          </a:stretch>
        </p:blipFill>
        <p:spPr>
          <a:xfrm>
            <a:off x="3331811" y="3208311"/>
            <a:ext cx="2837245" cy="3659315"/>
          </a:xfrm>
          <a:prstGeom prst="rect">
            <a:avLst/>
          </a:prstGeom>
        </p:spPr>
      </p:pic>
      <p:sp>
        <p:nvSpPr>
          <p:cNvPr id="10" name="Title 9">
            <a:extLst>
              <a:ext uri="{FF2B5EF4-FFF2-40B4-BE49-F238E27FC236}">
                <a16:creationId xmlns:a16="http://schemas.microsoft.com/office/drawing/2014/main" id="{BF3EBCA4-DA37-40B2-AE4E-BA213FE3BE6E}"/>
              </a:ext>
            </a:extLst>
          </p:cNvPr>
          <p:cNvSpPr>
            <a:spLocks noGrp="1"/>
          </p:cNvSpPr>
          <p:nvPr>
            <p:ph type="title"/>
          </p:nvPr>
        </p:nvSpPr>
        <p:spPr>
          <a:xfrm>
            <a:off x="198304" y="89700"/>
            <a:ext cx="11887200" cy="1325563"/>
          </a:xfrm>
        </p:spPr>
        <p:txBody>
          <a:bodyPr>
            <a:normAutofit fontScale="90000"/>
          </a:bodyPr>
          <a:lstStyle/>
          <a:p>
            <a:r>
              <a:rPr lang="en-US" dirty="0"/>
              <a:t>GSICS Activities – GSICS Quarterly Newsletter</a:t>
            </a:r>
            <a:br>
              <a:rPr lang="en-US" dirty="0"/>
            </a:br>
            <a:r>
              <a:rPr lang="en-US" sz="4000" dirty="0">
                <a:hlinkClick r:id="rId7"/>
              </a:rPr>
              <a:t>https://www.star.nesdis.noaa.gov/smcd/GCC/newsletters.php</a:t>
            </a:r>
            <a:r>
              <a:rPr lang="en-US" sz="4000" dirty="0"/>
              <a:t>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D999976-7096-423E-8169-3C8C5622176A}"/>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97A40FDB-16E9-46BA-A891-EE53297C9D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930" y="1825625"/>
            <a:ext cx="6962140" cy="4351338"/>
          </a:xfrm>
        </p:spPr>
      </p:pic>
      <p:sp>
        <p:nvSpPr>
          <p:cNvPr id="3" name="Text Placeholder 2">
            <a:extLst>
              <a:ext uri="{FF2B5EF4-FFF2-40B4-BE49-F238E27FC236}">
                <a16:creationId xmlns:a16="http://schemas.microsoft.com/office/drawing/2014/main" id="{00298E19-EE83-4635-B091-5D8B2B003463}"/>
              </a:ext>
            </a:extLst>
          </p:cNvPr>
          <p:cNvSpPr>
            <a:spLocks noGrp="1"/>
          </p:cNvSpPr>
          <p:nvPr>
            <p:ph type="body" idx="4294967295"/>
          </p:nvPr>
        </p:nvSpPr>
        <p:spPr>
          <a:xfrm>
            <a:off x="0" y="1681163"/>
            <a:ext cx="5157788" cy="823912"/>
          </a:xfrm>
        </p:spPr>
        <p:txBody>
          <a:bodyPr/>
          <a:lstStyle/>
          <a:p>
            <a:r>
              <a:rPr lang="en-US" dirty="0"/>
              <a:t>TEMPO S004G01~S004G06</a:t>
            </a:r>
          </a:p>
        </p:txBody>
      </p:sp>
    </p:spTree>
    <p:extLst>
      <p:ext uri="{BB962C8B-B14F-4D97-AF65-F5344CB8AC3E}">
        <p14:creationId xmlns:p14="http://schemas.microsoft.com/office/powerpoint/2010/main" val="843405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95ABB5-7EFB-47FE-9556-F1A5E152D9A3}"/>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A6A40C2B-ABBD-47D1-BB04-8D58F279B6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930" y="1825625"/>
            <a:ext cx="6962140" cy="4351338"/>
          </a:xfrm>
        </p:spPr>
      </p:pic>
      <p:sp>
        <p:nvSpPr>
          <p:cNvPr id="3" name="Text Placeholder 2">
            <a:extLst>
              <a:ext uri="{FF2B5EF4-FFF2-40B4-BE49-F238E27FC236}">
                <a16:creationId xmlns:a16="http://schemas.microsoft.com/office/drawing/2014/main" id="{FE5D975C-16F5-4D70-B35D-AEB684D6EBF2}"/>
              </a:ext>
            </a:extLst>
          </p:cNvPr>
          <p:cNvSpPr>
            <a:spLocks noGrp="1"/>
          </p:cNvSpPr>
          <p:nvPr>
            <p:ph type="body" idx="4294967295"/>
          </p:nvPr>
        </p:nvSpPr>
        <p:spPr>
          <a:xfrm>
            <a:off x="0" y="1681163"/>
            <a:ext cx="5157788" cy="823912"/>
          </a:xfrm>
        </p:spPr>
        <p:txBody>
          <a:bodyPr/>
          <a:lstStyle/>
          <a:p>
            <a:r>
              <a:rPr lang="en-US" dirty="0"/>
              <a:t>TEMPO S005G01~S005G09</a:t>
            </a:r>
          </a:p>
        </p:txBody>
      </p:sp>
    </p:spTree>
    <p:extLst>
      <p:ext uri="{BB962C8B-B14F-4D97-AF65-F5344CB8AC3E}">
        <p14:creationId xmlns:p14="http://schemas.microsoft.com/office/powerpoint/2010/main" val="853108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A84FD8A-814C-408B-8D04-FF8EFC62AD63}"/>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17C7B1ED-69DA-4470-94EA-D29BBCECB5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930" y="1825625"/>
            <a:ext cx="6962140" cy="4351338"/>
          </a:xfrm>
        </p:spPr>
      </p:pic>
      <p:sp>
        <p:nvSpPr>
          <p:cNvPr id="3" name="Text Placeholder 2">
            <a:extLst>
              <a:ext uri="{FF2B5EF4-FFF2-40B4-BE49-F238E27FC236}">
                <a16:creationId xmlns:a16="http://schemas.microsoft.com/office/drawing/2014/main" id="{B3F01644-8BFC-4CA9-8EEB-4666EF8E9645}"/>
              </a:ext>
            </a:extLst>
          </p:cNvPr>
          <p:cNvSpPr>
            <a:spLocks noGrp="1"/>
          </p:cNvSpPr>
          <p:nvPr>
            <p:ph type="body" idx="4294967295"/>
          </p:nvPr>
        </p:nvSpPr>
        <p:spPr>
          <a:xfrm>
            <a:off x="0" y="1681163"/>
            <a:ext cx="5157788" cy="823912"/>
          </a:xfrm>
        </p:spPr>
        <p:txBody>
          <a:bodyPr/>
          <a:lstStyle/>
          <a:p>
            <a:r>
              <a:rPr lang="en-US" dirty="0"/>
              <a:t>TEMPO S006G01~S006G09</a:t>
            </a:r>
          </a:p>
        </p:txBody>
      </p:sp>
    </p:spTree>
    <p:extLst>
      <p:ext uri="{BB962C8B-B14F-4D97-AF65-F5344CB8AC3E}">
        <p14:creationId xmlns:p14="http://schemas.microsoft.com/office/powerpoint/2010/main" val="3673989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10DD-2079-4604-B6F9-49EB6A2D53D1}"/>
              </a:ext>
            </a:extLst>
          </p:cNvPr>
          <p:cNvSpPr>
            <a:spLocks noGrp="1"/>
          </p:cNvSpPr>
          <p:nvPr>
            <p:ph type="title"/>
          </p:nvPr>
        </p:nvSpPr>
        <p:spPr/>
        <p:txBody>
          <a:bodyPr/>
          <a:lstStyle/>
          <a:p>
            <a:endParaRPr lang="en-US" dirty="0"/>
          </a:p>
        </p:txBody>
      </p:sp>
      <p:pic>
        <p:nvPicPr>
          <p:cNvPr id="9" name="Content Placeholder 8">
            <a:extLst>
              <a:ext uri="{FF2B5EF4-FFF2-40B4-BE49-F238E27FC236}">
                <a16:creationId xmlns:a16="http://schemas.microsoft.com/office/drawing/2014/main" id="{249082B2-2699-4BDB-BA3A-9F2E855E7D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930" y="1825625"/>
            <a:ext cx="6962140" cy="4351338"/>
          </a:xfrm>
        </p:spPr>
      </p:pic>
      <p:sp>
        <p:nvSpPr>
          <p:cNvPr id="3" name="Text Placeholder 2">
            <a:extLst>
              <a:ext uri="{FF2B5EF4-FFF2-40B4-BE49-F238E27FC236}">
                <a16:creationId xmlns:a16="http://schemas.microsoft.com/office/drawing/2014/main" id="{7B15C9ED-C973-4B06-B895-E5DE8C1A5A8C}"/>
              </a:ext>
            </a:extLst>
          </p:cNvPr>
          <p:cNvSpPr>
            <a:spLocks noGrp="1"/>
          </p:cNvSpPr>
          <p:nvPr>
            <p:ph type="body" idx="4294967295"/>
          </p:nvPr>
        </p:nvSpPr>
        <p:spPr>
          <a:xfrm>
            <a:off x="0" y="1681163"/>
            <a:ext cx="5157788" cy="823912"/>
          </a:xfrm>
        </p:spPr>
        <p:txBody>
          <a:bodyPr>
            <a:normAutofit/>
          </a:bodyPr>
          <a:lstStyle/>
          <a:p>
            <a:r>
              <a:rPr lang="en-US" dirty="0"/>
              <a:t>TEMPO S007G01~S007G09</a:t>
            </a:r>
          </a:p>
        </p:txBody>
      </p:sp>
    </p:spTree>
    <p:extLst>
      <p:ext uri="{BB962C8B-B14F-4D97-AF65-F5344CB8AC3E}">
        <p14:creationId xmlns:p14="http://schemas.microsoft.com/office/powerpoint/2010/main" val="1650359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30AD484-801E-4A71-A864-EDC7960BC8C2}"/>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C24CA692-FAA6-4102-9B26-0A944570F7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930" y="1825625"/>
            <a:ext cx="6962140" cy="4351338"/>
          </a:xfrm>
        </p:spPr>
      </p:pic>
      <p:sp>
        <p:nvSpPr>
          <p:cNvPr id="3" name="Text Placeholder 2">
            <a:extLst>
              <a:ext uri="{FF2B5EF4-FFF2-40B4-BE49-F238E27FC236}">
                <a16:creationId xmlns:a16="http://schemas.microsoft.com/office/drawing/2014/main" id="{EB394820-9E63-43A3-A627-CE0E6FAA32FE}"/>
              </a:ext>
            </a:extLst>
          </p:cNvPr>
          <p:cNvSpPr>
            <a:spLocks noGrp="1"/>
          </p:cNvSpPr>
          <p:nvPr>
            <p:ph type="body" idx="4294967295"/>
          </p:nvPr>
        </p:nvSpPr>
        <p:spPr>
          <a:xfrm>
            <a:off x="0" y="1681163"/>
            <a:ext cx="5157788" cy="823912"/>
          </a:xfrm>
        </p:spPr>
        <p:txBody>
          <a:bodyPr/>
          <a:lstStyle/>
          <a:p>
            <a:r>
              <a:rPr lang="en-US" dirty="0"/>
              <a:t>TEMPO S008G01~S008G09</a:t>
            </a:r>
          </a:p>
        </p:txBody>
      </p:sp>
    </p:spTree>
    <p:extLst>
      <p:ext uri="{BB962C8B-B14F-4D97-AF65-F5344CB8AC3E}">
        <p14:creationId xmlns:p14="http://schemas.microsoft.com/office/powerpoint/2010/main" val="591019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558C7E3-2F79-46C1-B20C-86B9FE92AC20}"/>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9580E3F3-943D-4D7F-AA0C-00F1F3DFFC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930" y="1825625"/>
            <a:ext cx="6962140" cy="4351338"/>
          </a:xfrm>
        </p:spPr>
      </p:pic>
      <p:sp>
        <p:nvSpPr>
          <p:cNvPr id="3" name="Text Placeholder 2">
            <a:extLst>
              <a:ext uri="{FF2B5EF4-FFF2-40B4-BE49-F238E27FC236}">
                <a16:creationId xmlns:a16="http://schemas.microsoft.com/office/drawing/2014/main" id="{6D04F9F9-6174-4425-9880-9D32805EB5A7}"/>
              </a:ext>
            </a:extLst>
          </p:cNvPr>
          <p:cNvSpPr>
            <a:spLocks noGrp="1"/>
          </p:cNvSpPr>
          <p:nvPr>
            <p:ph type="body" idx="4294967295"/>
          </p:nvPr>
        </p:nvSpPr>
        <p:spPr>
          <a:xfrm>
            <a:off x="0" y="1681163"/>
            <a:ext cx="5157788" cy="823912"/>
          </a:xfrm>
        </p:spPr>
        <p:txBody>
          <a:bodyPr/>
          <a:lstStyle/>
          <a:p>
            <a:r>
              <a:rPr lang="en-US" dirty="0"/>
              <a:t>TEMPO S009G01~S009G09</a:t>
            </a:r>
          </a:p>
        </p:txBody>
      </p:sp>
    </p:spTree>
    <p:extLst>
      <p:ext uri="{BB962C8B-B14F-4D97-AF65-F5344CB8AC3E}">
        <p14:creationId xmlns:p14="http://schemas.microsoft.com/office/powerpoint/2010/main" val="3523857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58F61E-61E6-4879-9E87-44A02DA38277}"/>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47844D32-B2DD-41E6-BCE5-2CBCC592EA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930" y="1825625"/>
            <a:ext cx="6962140" cy="4351338"/>
          </a:xfrm>
        </p:spPr>
      </p:pic>
      <p:sp>
        <p:nvSpPr>
          <p:cNvPr id="3" name="Text Placeholder 2">
            <a:extLst>
              <a:ext uri="{FF2B5EF4-FFF2-40B4-BE49-F238E27FC236}">
                <a16:creationId xmlns:a16="http://schemas.microsoft.com/office/drawing/2014/main" id="{D9332D07-1F0B-4623-99ED-860876B06DAF}"/>
              </a:ext>
            </a:extLst>
          </p:cNvPr>
          <p:cNvSpPr>
            <a:spLocks noGrp="1"/>
          </p:cNvSpPr>
          <p:nvPr>
            <p:ph type="body" idx="4294967295"/>
          </p:nvPr>
        </p:nvSpPr>
        <p:spPr>
          <a:xfrm>
            <a:off x="0" y="1681163"/>
            <a:ext cx="5157788" cy="823912"/>
          </a:xfrm>
        </p:spPr>
        <p:txBody>
          <a:bodyPr/>
          <a:lstStyle/>
          <a:p>
            <a:r>
              <a:rPr lang="en-US" dirty="0"/>
              <a:t>TEMPO S010G01~S010G09</a:t>
            </a:r>
          </a:p>
        </p:txBody>
      </p:sp>
    </p:spTree>
    <p:extLst>
      <p:ext uri="{BB962C8B-B14F-4D97-AF65-F5344CB8AC3E}">
        <p14:creationId xmlns:p14="http://schemas.microsoft.com/office/powerpoint/2010/main" val="988827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086E1DD-A539-472D-AF4F-CB774B53E9DB}"/>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4753CE65-941E-418C-ABD3-4FF83749C0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930" y="1825625"/>
            <a:ext cx="6962140" cy="4351338"/>
          </a:xfrm>
        </p:spPr>
      </p:pic>
      <p:sp>
        <p:nvSpPr>
          <p:cNvPr id="3" name="Text Placeholder 2">
            <a:extLst>
              <a:ext uri="{FF2B5EF4-FFF2-40B4-BE49-F238E27FC236}">
                <a16:creationId xmlns:a16="http://schemas.microsoft.com/office/drawing/2014/main" id="{F0A280E3-B6B3-4BE3-8729-58B7AE69BEA8}"/>
              </a:ext>
            </a:extLst>
          </p:cNvPr>
          <p:cNvSpPr>
            <a:spLocks noGrp="1"/>
          </p:cNvSpPr>
          <p:nvPr>
            <p:ph type="body" idx="4294967295"/>
          </p:nvPr>
        </p:nvSpPr>
        <p:spPr>
          <a:xfrm>
            <a:off x="0" y="1681163"/>
            <a:ext cx="5157788" cy="823912"/>
          </a:xfrm>
        </p:spPr>
        <p:txBody>
          <a:bodyPr/>
          <a:lstStyle/>
          <a:p>
            <a:r>
              <a:rPr lang="en-US" dirty="0"/>
              <a:t>TEMPO S011G01~S011G09</a:t>
            </a:r>
          </a:p>
        </p:txBody>
      </p:sp>
    </p:spTree>
    <p:extLst>
      <p:ext uri="{BB962C8B-B14F-4D97-AF65-F5344CB8AC3E}">
        <p14:creationId xmlns:p14="http://schemas.microsoft.com/office/powerpoint/2010/main" val="3953478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94DB104-45CE-481B-84F2-1153C7A7CD80}"/>
              </a:ext>
            </a:extLst>
          </p:cNvPr>
          <p:cNvSpPr>
            <a:spLocks noGrp="1"/>
          </p:cNvSpPr>
          <p:nvPr>
            <p:ph type="title"/>
          </p:nvPr>
        </p:nvSpPr>
        <p:spPr/>
        <p:txBody>
          <a:bodyPr/>
          <a:lstStyle/>
          <a:p>
            <a:endParaRPr lang="en-US"/>
          </a:p>
        </p:txBody>
      </p:sp>
      <p:pic>
        <p:nvPicPr>
          <p:cNvPr id="12" name="Content Placeholder 11">
            <a:extLst>
              <a:ext uri="{FF2B5EF4-FFF2-40B4-BE49-F238E27FC236}">
                <a16:creationId xmlns:a16="http://schemas.microsoft.com/office/drawing/2014/main" id="{BD2E5CC0-5343-46F0-8D27-507D9070ED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930" y="1825625"/>
            <a:ext cx="6962140" cy="4351338"/>
          </a:xfrm>
        </p:spPr>
      </p:pic>
      <p:sp>
        <p:nvSpPr>
          <p:cNvPr id="3" name="Text Placeholder 2">
            <a:extLst>
              <a:ext uri="{FF2B5EF4-FFF2-40B4-BE49-F238E27FC236}">
                <a16:creationId xmlns:a16="http://schemas.microsoft.com/office/drawing/2014/main" id="{DBFEE4C2-97BF-4EED-81E8-F1A3225FD0A2}"/>
              </a:ext>
            </a:extLst>
          </p:cNvPr>
          <p:cNvSpPr>
            <a:spLocks noGrp="1"/>
          </p:cNvSpPr>
          <p:nvPr>
            <p:ph type="body" idx="4294967295"/>
          </p:nvPr>
        </p:nvSpPr>
        <p:spPr>
          <a:xfrm>
            <a:off x="0" y="1681163"/>
            <a:ext cx="5157788" cy="823912"/>
          </a:xfrm>
        </p:spPr>
        <p:txBody>
          <a:bodyPr/>
          <a:lstStyle/>
          <a:p>
            <a:r>
              <a:rPr lang="en-US" dirty="0"/>
              <a:t>TEMPO S012G01~S012G06</a:t>
            </a:r>
          </a:p>
        </p:txBody>
      </p:sp>
    </p:spTree>
    <p:extLst>
      <p:ext uri="{BB962C8B-B14F-4D97-AF65-F5344CB8AC3E}">
        <p14:creationId xmlns:p14="http://schemas.microsoft.com/office/powerpoint/2010/main" val="213023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4EC445C-9E0B-47DB-B124-E911095580C4}"/>
              </a:ext>
            </a:extLst>
          </p:cNvPr>
          <p:cNvSpPr>
            <a:spLocks noGrp="1"/>
          </p:cNvSpPr>
          <p:nvPr>
            <p:ph type="title"/>
          </p:nvPr>
        </p:nvSpPr>
        <p:spPr/>
        <p:txBody>
          <a:bodyPr/>
          <a:lstStyle/>
          <a:p>
            <a:r>
              <a:rPr lang="en-US" dirty="0"/>
              <a:t> </a:t>
            </a:r>
          </a:p>
        </p:txBody>
      </p:sp>
      <p:pic>
        <p:nvPicPr>
          <p:cNvPr id="8" name="Content Placeholder 7">
            <a:extLst>
              <a:ext uri="{FF2B5EF4-FFF2-40B4-BE49-F238E27FC236}">
                <a16:creationId xmlns:a16="http://schemas.microsoft.com/office/drawing/2014/main" id="{2F13EFF8-581C-4AE8-B4A7-A183EA7052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930" y="1825625"/>
            <a:ext cx="6962140" cy="4351338"/>
          </a:xfrm>
        </p:spPr>
      </p:pic>
      <p:sp>
        <p:nvSpPr>
          <p:cNvPr id="3" name="Text Placeholder 2">
            <a:extLst>
              <a:ext uri="{FF2B5EF4-FFF2-40B4-BE49-F238E27FC236}">
                <a16:creationId xmlns:a16="http://schemas.microsoft.com/office/drawing/2014/main" id="{C28F8630-DAAD-43E5-B58A-1FC3D84C6EA5}"/>
              </a:ext>
            </a:extLst>
          </p:cNvPr>
          <p:cNvSpPr>
            <a:spLocks noGrp="1"/>
          </p:cNvSpPr>
          <p:nvPr>
            <p:ph type="body" idx="4294967295"/>
          </p:nvPr>
        </p:nvSpPr>
        <p:spPr>
          <a:xfrm>
            <a:off x="0" y="1681163"/>
            <a:ext cx="5157788" cy="823912"/>
          </a:xfrm>
        </p:spPr>
        <p:txBody>
          <a:bodyPr/>
          <a:lstStyle/>
          <a:p>
            <a:r>
              <a:rPr lang="en-US" dirty="0"/>
              <a:t>TEMPO S013G01~S013G06</a:t>
            </a:r>
          </a:p>
        </p:txBody>
      </p:sp>
    </p:spTree>
    <p:extLst>
      <p:ext uri="{BB962C8B-B14F-4D97-AF65-F5344CB8AC3E}">
        <p14:creationId xmlns:p14="http://schemas.microsoft.com/office/powerpoint/2010/main" val="3370817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3754" y="53798"/>
            <a:ext cx="11524128" cy="1058025"/>
          </a:xfrm>
        </p:spPr>
        <p:txBody>
          <a:bodyPr>
            <a:normAutofit fontScale="90000"/>
          </a:bodyPr>
          <a:lstStyle/>
          <a:p>
            <a:pPr algn="ctr"/>
            <a:r>
              <a:rPr lang="en-US" dirty="0"/>
              <a:t>New Visualization Feature on the GSICS Product Catalog more than 70 products have been accepted</a:t>
            </a:r>
          </a:p>
        </p:txBody>
      </p:sp>
      <p:sp>
        <p:nvSpPr>
          <p:cNvPr id="3" name="Content Placeholder 2"/>
          <p:cNvSpPr>
            <a:spLocks noGrp="1"/>
          </p:cNvSpPr>
          <p:nvPr>
            <p:ph idx="1"/>
          </p:nvPr>
        </p:nvSpPr>
        <p:spPr>
          <a:xfrm>
            <a:off x="1411940" y="1161444"/>
            <a:ext cx="9897035" cy="623890"/>
          </a:xfrm>
        </p:spPr>
        <p:txBody>
          <a:bodyPr>
            <a:normAutofit/>
          </a:bodyPr>
          <a:lstStyle/>
          <a:p>
            <a:pPr marL="0" indent="0">
              <a:buNone/>
            </a:pPr>
            <a:r>
              <a:rPr lang="en-US" dirty="0">
                <a:hlinkClick r:id="rId2"/>
              </a:rPr>
              <a:t>https://www.star.nesdis.noaa.gov/smcd/GCC/ProductCatalog.php</a:t>
            </a:r>
            <a:r>
              <a:rPr lang="en-US" dirty="0"/>
              <a:t> </a:t>
            </a:r>
            <a:endParaRPr lang="en-US" sz="1363" dirty="0"/>
          </a:p>
        </p:txBody>
      </p:sp>
      <p:pic>
        <p:nvPicPr>
          <p:cNvPr id="2052" name="Picture 4" descr="link opens in a new window">
            <a:hlinkClick r:id="rId3" tooltip="https://gsics.nesdis.noaa.gov/pub/Development/AtbdCentral/ATBD_for_NOAA_Inter-Calibration_of_GOES-AIRSIASI.2011.06.15.doc"/>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7203" y="1870734"/>
            <a:ext cx="129856" cy="113623"/>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link opens in a new window">
            <a:hlinkClick r:id="rId5" tooltip="http://gsics.eumetsat.int/thredds/catalog/msg1-seviri-prime-demo-rac/catalog.html"/>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256" y="1870734"/>
            <a:ext cx="129856" cy="113623"/>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60F6895-0339-4939-8337-72AE89634CA6}"/>
              </a:ext>
            </a:extLst>
          </p:cNvPr>
          <p:cNvPicPr>
            <a:picLocks noChangeAspect="1"/>
          </p:cNvPicPr>
          <p:nvPr/>
        </p:nvPicPr>
        <p:blipFill>
          <a:blip r:embed="rId6"/>
          <a:stretch>
            <a:fillRect/>
          </a:stretch>
        </p:blipFill>
        <p:spPr>
          <a:xfrm>
            <a:off x="56657" y="1924527"/>
            <a:ext cx="8440615" cy="4669704"/>
          </a:xfrm>
          <a:prstGeom prst="rect">
            <a:avLst/>
          </a:prstGeom>
        </p:spPr>
      </p:pic>
      <p:pic>
        <p:nvPicPr>
          <p:cNvPr id="4" name="Picture 3">
            <a:extLst>
              <a:ext uri="{FF2B5EF4-FFF2-40B4-BE49-F238E27FC236}">
                <a16:creationId xmlns:a16="http://schemas.microsoft.com/office/drawing/2014/main" id="{51AFB735-87B0-4C02-97D4-B7E71258D122}"/>
              </a:ext>
            </a:extLst>
          </p:cNvPr>
          <p:cNvPicPr>
            <a:picLocks noChangeAspect="1"/>
          </p:cNvPicPr>
          <p:nvPr/>
        </p:nvPicPr>
        <p:blipFill>
          <a:blip r:embed="rId7"/>
          <a:stretch>
            <a:fillRect/>
          </a:stretch>
        </p:blipFill>
        <p:spPr>
          <a:xfrm>
            <a:off x="5445623" y="1997822"/>
            <a:ext cx="6730707" cy="4806380"/>
          </a:xfrm>
          <a:prstGeom prst="rect">
            <a:avLst/>
          </a:prstGeom>
        </p:spPr>
      </p:pic>
    </p:spTree>
    <p:extLst>
      <p:ext uri="{BB962C8B-B14F-4D97-AF65-F5344CB8AC3E}">
        <p14:creationId xmlns:p14="http://schemas.microsoft.com/office/powerpoint/2010/main" val="351975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00DB68-B404-4BCA-98A2-71C42693AE6B}"/>
              </a:ext>
            </a:extLst>
          </p:cNvPr>
          <p:cNvPicPr>
            <a:picLocks noChangeAspect="1"/>
          </p:cNvPicPr>
          <p:nvPr/>
        </p:nvPicPr>
        <p:blipFill>
          <a:blip r:embed="rId2"/>
          <a:stretch>
            <a:fillRect/>
          </a:stretch>
        </p:blipFill>
        <p:spPr>
          <a:xfrm>
            <a:off x="0" y="0"/>
            <a:ext cx="12192000" cy="5957047"/>
          </a:xfrm>
          <a:prstGeom prst="rect">
            <a:avLst/>
          </a:prstGeom>
        </p:spPr>
      </p:pic>
      <p:sp>
        <p:nvSpPr>
          <p:cNvPr id="5" name="Rectangle 4">
            <a:extLst>
              <a:ext uri="{FF2B5EF4-FFF2-40B4-BE49-F238E27FC236}">
                <a16:creationId xmlns:a16="http://schemas.microsoft.com/office/drawing/2014/main" id="{466DC5EB-0D07-4A42-BC36-066CAEB4D09F}"/>
              </a:ext>
            </a:extLst>
          </p:cNvPr>
          <p:cNvSpPr/>
          <p:nvPr/>
        </p:nvSpPr>
        <p:spPr>
          <a:xfrm>
            <a:off x="53790" y="5849473"/>
            <a:ext cx="12070974" cy="923330"/>
          </a:xfrm>
          <a:prstGeom prst="rect">
            <a:avLst/>
          </a:prstGeom>
        </p:spPr>
        <p:txBody>
          <a:bodyPr wrap="square">
            <a:spAutoFit/>
          </a:bodyPr>
          <a:lstStyle/>
          <a:p>
            <a:r>
              <a:rPr lang="en-US" dirty="0"/>
              <a:t>GEO versus LEO instruments under-flights has led to a GEO Ring – ISCPP NG is leveraging this set of intercalibrated instruments.</a:t>
            </a:r>
          </a:p>
          <a:p>
            <a:r>
              <a:rPr lang="en-US" dirty="0"/>
              <a:t>From </a:t>
            </a:r>
            <a:r>
              <a:rPr lang="en-US" b="1" dirty="0"/>
              <a:t>Status of the Next Generation of the International Satellite Cloud Climatology (ISCCP-NG) , A. </a:t>
            </a:r>
            <a:r>
              <a:rPr lang="en-US" b="1" dirty="0" err="1"/>
              <a:t>Heidinger</a:t>
            </a:r>
            <a:endParaRPr lang="en-US" dirty="0"/>
          </a:p>
          <a:p>
            <a:pPr lvl="1"/>
            <a:r>
              <a:rPr lang="en-US" dirty="0">
                <a:hlinkClick r:id="rId3"/>
              </a:rPr>
              <a:t>https://earth.esa.int/living-planet-symposium-2022-presentations/27.05.Friday/RhineLobby/1040-1220/02_Heidinger.pdf</a:t>
            </a:r>
            <a:r>
              <a:rPr lang="en-US" dirty="0"/>
              <a:t>  </a:t>
            </a:r>
          </a:p>
        </p:txBody>
      </p:sp>
    </p:spTree>
    <p:extLst>
      <p:ext uri="{BB962C8B-B14F-4D97-AF65-F5344CB8AC3E}">
        <p14:creationId xmlns:p14="http://schemas.microsoft.com/office/powerpoint/2010/main" val="1577233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926E083-FBFA-4A83-A718-622133D392BE}"/>
              </a:ext>
            </a:extLst>
          </p:cNvPr>
          <p:cNvSpPr>
            <a:spLocks noGrp="1"/>
          </p:cNvSpPr>
          <p:nvPr>
            <p:ph type="sldNum" sz="quarter" idx="12"/>
          </p:nvPr>
        </p:nvSpPr>
        <p:spPr>
          <a:xfrm>
            <a:off x="7424900" y="6356350"/>
            <a:ext cx="2743200" cy="365125"/>
          </a:xfrm>
        </p:spPr>
        <p:txBody>
          <a:bodyPr/>
          <a:lstStyle/>
          <a:p>
            <a:fld id="{0E2C64B6-147F-4616-9025-AAD3335CDF6F}" type="slidenum">
              <a:rPr lang="en-US" altLang="en-US"/>
              <a:pPr/>
              <a:t>7</a:t>
            </a:fld>
            <a:endParaRPr lang="en-US" altLang="en-US"/>
          </a:p>
        </p:txBody>
      </p:sp>
      <p:sp>
        <p:nvSpPr>
          <p:cNvPr id="65538" name="Rectangle 2">
            <a:extLst>
              <a:ext uri="{FF2B5EF4-FFF2-40B4-BE49-F238E27FC236}">
                <a16:creationId xmlns:a16="http://schemas.microsoft.com/office/drawing/2014/main" id="{51E35191-A487-4909-AEF3-84FB40580CD3}"/>
              </a:ext>
            </a:extLst>
          </p:cNvPr>
          <p:cNvSpPr>
            <a:spLocks noChangeArrowheads="1"/>
          </p:cNvSpPr>
          <p:nvPr/>
        </p:nvSpPr>
        <p:spPr bwMode="auto">
          <a:xfrm>
            <a:off x="795501" y="533401"/>
            <a:ext cx="7847013" cy="68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60" tIns="44280" rIns="90360" bIns="44280" anchor="b"/>
          <a:lstStyle>
            <a:lvl1pPr defTabSz="457200">
              <a:defRPr sz="4400">
                <a:solidFill>
                  <a:schemeClr val="tx2"/>
                </a:solidFill>
                <a:latin typeface="Arial" panose="020B0604020202020204" pitchFamily="34" charset="0"/>
              </a:defRPr>
            </a:lvl1pPr>
            <a:lvl2pPr defTabSz="457200">
              <a:defRPr sz="4400">
                <a:solidFill>
                  <a:schemeClr val="tx2"/>
                </a:solidFill>
                <a:latin typeface="Arial" panose="020B0604020202020204" pitchFamily="34" charset="0"/>
              </a:defRPr>
            </a:lvl2pPr>
            <a:lvl3pPr defTabSz="457200">
              <a:defRPr sz="4400">
                <a:solidFill>
                  <a:schemeClr val="tx2"/>
                </a:solidFill>
                <a:latin typeface="Arial" panose="020B0604020202020204" pitchFamily="34" charset="0"/>
              </a:defRPr>
            </a:lvl3pPr>
            <a:lvl4pPr defTabSz="457200">
              <a:defRPr sz="4400">
                <a:solidFill>
                  <a:schemeClr val="tx2"/>
                </a:solidFill>
                <a:latin typeface="Arial" panose="020B0604020202020204" pitchFamily="34" charset="0"/>
              </a:defRPr>
            </a:lvl4pPr>
            <a:lvl5pPr defTabSz="457200">
              <a:defRPr sz="4400">
                <a:solidFill>
                  <a:schemeClr val="tx2"/>
                </a:solidFill>
                <a:latin typeface="Arial" panose="020B0604020202020204" pitchFamily="34" charset="0"/>
              </a:defRPr>
            </a:lvl5pPr>
            <a:lvl6pPr marL="457200" algn="ctr" defTabSz="457200" fontAlgn="base">
              <a:spcBef>
                <a:spcPct val="0"/>
              </a:spcBef>
              <a:spcAft>
                <a:spcPct val="0"/>
              </a:spcAft>
              <a:defRPr sz="4400">
                <a:solidFill>
                  <a:schemeClr val="tx2"/>
                </a:solidFill>
                <a:latin typeface="Arial" panose="020B0604020202020204" pitchFamily="34" charset="0"/>
              </a:defRPr>
            </a:lvl6pPr>
            <a:lvl7pPr marL="914400" algn="ctr" defTabSz="457200" fontAlgn="base">
              <a:spcBef>
                <a:spcPct val="0"/>
              </a:spcBef>
              <a:spcAft>
                <a:spcPct val="0"/>
              </a:spcAft>
              <a:defRPr sz="4400">
                <a:solidFill>
                  <a:schemeClr val="tx2"/>
                </a:solidFill>
                <a:latin typeface="Arial" panose="020B0604020202020204" pitchFamily="34" charset="0"/>
              </a:defRPr>
            </a:lvl7pPr>
            <a:lvl8pPr marL="1371600" algn="ctr" defTabSz="457200" fontAlgn="base">
              <a:spcBef>
                <a:spcPct val="0"/>
              </a:spcBef>
              <a:spcAft>
                <a:spcPct val="0"/>
              </a:spcAft>
              <a:defRPr sz="4400">
                <a:solidFill>
                  <a:schemeClr val="tx2"/>
                </a:solidFill>
                <a:latin typeface="Arial" panose="020B0604020202020204" pitchFamily="34" charset="0"/>
              </a:defRPr>
            </a:lvl8pPr>
            <a:lvl9pPr marL="1828800" algn="ctr" defTabSz="457200" fontAlgn="base">
              <a:spcBef>
                <a:spcPct val="0"/>
              </a:spcBef>
              <a:spcAft>
                <a:spcPct val="0"/>
              </a:spcAft>
              <a:defRPr sz="4400">
                <a:solidFill>
                  <a:schemeClr val="tx2"/>
                </a:solidFill>
                <a:latin typeface="Arial" panose="020B0604020202020204" pitchFamily="34" charset="0"/>
              </a:defRPr>
            </a:lvl9pPr>
          </a:lstStyle>
          <a:p>
            <a:r>
              <a:rPr lang="en-US" altLang="en-US" sz="2400">
                <a:latin typeface="Comic Sans MS" panose="030F0702030302020204" pitchFamily="66" charset="0"/>
              </a:rPr>
              <a:t>Simultaneous Nadir Overpass (SNO) Method</a:t>
            </a:r>
            <a:br>
              <a:rPr lang="en-US" altLang="en-US" sz="1800"/>
            </a:br>
            <a:r>
              <a:rPr lang="en-US" altLang="en-US" sz="1800"/>
              <a:t>-</a:t>
            </a:r>
            <a:r>
              <a:rPr lang="en-US" altLang="en-US" sz="1800">
                <a:latin typeface="Comic Sans MS" panose="030F0702030302020204" pitchFamily="66" charset="0"/>
              </a:rPr>
              <a:t>a core component in the Integrated Cal/Val System</a:t>
            </a:r>
          </a:p>
        </p:txBody>
      </p:sp>
      <p:pic>
        <p:nvPicPr>
          <p:cNvPr id="65539" name="Picture 3" descr="snox">
            <a:extLst>
              <a:ext uri="{FF2B5EF4-FFF2-40B4-BE49-F238E27FC236}">
                <a16:creationId xmlns:a16="http://schemas.microsoft.com/office/drawing/2014/main" id="{A524073C-FDB3-4DE8-A7CD-1DD4486A7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00" y="1600201"/>
            <a:ext cx="41910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0" name="Picture 4" descr="goesnew">
            <a:extLst>
              <a:ext uri="{FF2B5EF4-FFF2-40B4-BE49-F238E27FC236}">
                <a16:creationId xmlns:a16="http://schemas.microsoft.com/office/drawing/2014/main" id="{45D30E17-DD30-4699-8B6B-6499A652251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34300" y="4419601"/>
            <a:ext cx="27432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 Box 5">
            <a:extLst>
              <a:ext uri="{FF2B5EF4-FFF2-40B4-BE49-F238E27FC236}">
                <a16:creationId xmlns:a16="http://schemas.microsoft.com/office/drawing/2014/main" id="{8315D1D5-91FF-4C5A-883C-9EFC7D038E73}"/>
              </a:ext>
            </a:extLst>
          </p:cNvPr>
          <p:cNvSpPr txBox="1">
            <a:spLocks noChangeArrowheads="1"/>
          </p:cNvSpPr>
          <p:nvPr/>
        </p:nvSpPr>
        <p:spPr bwMode="auto">
          <a:xfrm>
            <a:off x="7653500" y="6248400"/>
            <a:ext cx="1219200" cy="26776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95000"/>
              </a:lnSpc>
              <a:spcBef>
                <a:spcPct val="50000"/>
              </a:spcBef>
              <a:buClr>
                <a:srgbClr val="000000"/>
              </a:buClr>
              <a:buSzPct val="100000"/>
              <a:buFont typeface="Times New Roman" panose="02020603050405020304" pitchFamily="18" charset="0"/>
              <a:buNone/>
            </a:pPr>
            <a:r>
              <a:rPr lang="en-US" altLang="en-US" sz="1200">
                <a:latin typeface="Times New Roman" panose="02020603050405020304" pitchFamily="18" charset="0"/>
              </a:rPr>
              <a:t>GOES vs. POES</a:t>
            </a:r>
          </a:p>
        </p:txBody>
      </p:sp>
      <p:sp>
        <p:nvSpPr>
          <p:cNvPr id="65542" name="Text Box 6">
            <a:extLst>
              <a:ext uri="{FF2B5EF4-FFF2-40B4-BE49-F238E27FC236}">
                <a16:creationId xmlns:a16="http://schemas.microsoft.com/office/drawing/2014/main" id="{B51FDCCF-6149-498E-B44C-7D3FC8ED38F9}"/>
              </a:ext>
            </a:extLst>
          </p:cNvPr>
          <p:cNvSpPr txBox="1">
            <a:spLocks noChangeArrowheads="1"/>
          </p:cNvSpPr>
          <p:nvPr/>
        </p:nvSpPr>
        <p:spPr bwMode="auto">
          <a:xfrm>
            <a:off x="1024100" y="1295400"/>
            <a:ext cx="2590800" cy="35548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95000"/>
              </a:lnSpc>
              <a:spcBef>
                <a:spcPct val="50000"/>
              </a:spcBef>
              <a:buClr>
                <a:srgbClr val="000000"/>
              </a:buClr>
              <a:buSzPct val="100000"/>
              <a:buFont typeface="Times New Roman" panose="02020603050405020304" pitchFamily="18" charset="0"/>
              <a:buNone/>
            </a:pPr>
            <a:r>
              <a:rPr lang="en-US" altLang="en-US" i="1">
                <a:latin typeface="Times New Roman" panose="02020603050405020304" pitchFamily="18" charset="0"/>
              </a:rPr>
              <a:t>POES intercalibration</a:t>
            </a:r>
          </a:p>
        </p:txBody>
      </p:sp>
      <p:sp>
        <p:nvSpPr>
          <p:cNvPr id="65543" name="Text Box 7">
            <a:extLst>
              <a:ext uri="{FF2B5EF4-FFF2-40B4-BE49-F238E27FC236}">
                <a16:creationId xmlns:a16="http://schemas.microsoft.com/office/drawing/2014/main" id="{3EE068D1-C20B-4AD8-B2C2-132391CA2E2E}"/>
              </a:ext>
            </a:extLst>
          </p:cNvPr>
          <p:cNvSpPr txBox="1">
            <a:spLocks noChangeArrowheads="1"/>
          </p:cNvSpPr>
          <p:nvPr/>
        </p:nvSpPr>
        <p:spPr bwMode="auto">
          <a:xfrm>
            <a:off x="490700" y="4114801"/>
            <a:ext cx="56388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altLang="en-US" dirty="0">
                <a:latin typeface="Comic Sans MS" panose="030F0702030302020204" pitchFamily="66" charset="0"/>
              </a:rPr>
              <a:t>Capabilities developed at NESDIS</a:t>
            </a:r>
          </a:p>
          <a:p>
            <a:pPr algn="l">
              <a:spcBef>
                <a:spcPct val="50000"/>
              </a:spcBef>
              <a:buFontTx/>
              <a:buChar char="•"/>
            </a:pPr>
            <a:r>
              <a:rPr lang="en-US" altLang="en-US" dirty="0">
                <a:latin typeface="Comic Sans MS" panose="030F0702030302020204" pitchFamily="66" charset="0"/>
              </a:rPr>
              <a:t>Has been applied to microwave, vis/</a:t>
            </a:r>
            <a:r>
              <a:rPr lang="en-US" altLang="en-US" dirty="0" err="1">
                <a:latin typeface="Comic Sans MS" panose="030F0702030302020204" pitchFamily="66" charset="0"/>
              </a:rPr>
              <a:t>nir</a:t>
            </a:r>
            <a:r>
              <a:rPr lang="en-US" altLang="en-US" dirty="0">
                <a:latin typeface="Comic Sans MS" panose="030F0702030302020204" pitchFamily="66" charset="0"/>
              </a:rPr>
              <a:t>, and infrared radiometers for on-orbit performance trending and climate calibration support</a:t>
            </a:r>
          </a:p>
          <a:p>
            <a:pPr algn="l">
              <a:spcBef>
                <a:spcPct val="50000"/>
              </a:spcBef>
              <a:buFontTx/>
              <a:buChar char="•"/>
            </a:pPr>
            <a:r>
              <a:rPr lang="en-US" altLang="en-US" dirty="0">
                <a:latin typeface="Comic Sans MS" panose="030F0702030302020204" pitchFamily="66" charset="0"/>
              </a:rPr>
              <a:t>Capabilities of 0.1 K for sounders and 1% for vis/</a:t>
            </a:r>
            <a:r>
              <a:rPr lang="en-US" altLang="en-US" dirty="0" err="1">
                <a:latin typeface="Comic Sans MS" panose="030F0702030302020204" pitchFamily="66" charset="0"/>
              </a:rPr>
              <a:t>nir</a:t>
            </a:r>
            <a:r>
              <a:rPr lang="en-US" altLang="en-US" dirty="0">
                <a:latin typeface="Comic Sans MS" panose="030F0702030302020204" pitchFamily="66" charset="0"/>
              </a:rPr>
              <a:t> have been demonstrated in pilot studies</a:t>
            </a:r>
          </a:p>
          <a:p>
            <a:pPr algn="l">
              <a:spcBef>
                <a:spcPct val="50000"/>
              </a:spcBef>
              <a:buFontTx/>
              <a:buChar char="•"/>
            </a:pPr>
            <a:r>
              <a:rPr lang="en-US" altLang="en-US" dirty="0">
                <a:latin typeface="Comic Sans MS" panose="030F0702030302020204" pitchFamily="66" charset="0"/>
              </a:rPr>
              <a:t>Method has been adopted by other agencies</a:t>
            </a:r>
          </a:p>
        </p:txBody>
      </p:sp>
      <p:sp>
        <p:nvSpPr>
          <p:cNvPr id="65544" name="Text Box 8">
            <a:extLst>
              <a:ext uri="{FF2B5EF4-FFF2-40B4-BE49-F238E27FC236}">
                <a16:creationId xmlns:a16="http://schemas.microsoft.com/office/drawing/2014/main" id="{6DD791DD-8BD4-4EED-A88B-D0AE9B5B1DC3}"/>
              </a:ext>
            </a:extLst>
          </p:cNvPr>
          <p:cNvSpPr txBox="1">
            <a:spLocks noChangeArrowheads="1"/>
          </p:cNvSpPr>
          <p:nvPr/>
        </p:nvSpPr>
        <p:spPr bwMode="auto">
          <a:xfrm>
            <a:off x="5596100" y="1295400"/>
            <a:ext cx="38862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altLang="en-US"/>
              <a:t> </a:t>
            </a:r>
            <a:r>
              <a:rPr lang="en-US" altLang="en-US">
                <a:latin typeface="Comic Sans MS" panose="030F0702030302020204" pitchFamily="66" charset="0"/>
              </a:rPr>
              <a:t>Useful for remote sensing scientists, climatologists, as well as calibration and instrument scientists</a:t>
            </a:r>
          </a:p>
          <a:p>
            <a:pPr algn="l">
              <a:spcBef>
                <a:spcPct val="50000"/>
              </a:spcBef>
              <a:buFontTx/>
              <a:buChar char="•"/>
            </a:pPr>
            <a:r>
              <a:rPr lang="en-US" altLang="en-US">
                <a:latin typeface="Comic Sans MS" panose="030F0702030302020204" pitchFamily="66" charset="0"/>
              </a:rPr>
              <a:t>Support new initiatives (GEOSS and GSICS)</a:t>
            </a:r>
          </a:p>
          <a:p>
            <a:pPr algn="l">
              <a:spcBef>
                <a:spcPct val="50000"/>
              </a:spcBef>
              <a:buFontTx/>
              <a:buChar char="•"/>
            </a:pPr>
            <a:r>
              <a:rPr lang="en-US" altLang="en-US">
                <a:latin typeface="Comic Sans MS" panose="030F0702030302020204" pitchFamily="66" charset="0"/>
              </a:rPr>
              <a:t> Significant progress are expected in GOES/POES intercal in the near future</a:t>
            </a:r>
          </a:p>
        </p:txBody>
      </p:sp>
      <p:sp>
        <p:nvSpPr>
          <p:cNvPr id="2" name="TextBox 1">
            <a:extLst>
              <a:ext uri="{FF2B5EF4-FFF2-40B4-BE49-F238E27FC236}">
                <a16:creationId xmlns:a16="http://schemas.microsoft.com/office/drawing/2014/main" id="{35940301-DA28-4E8A-82F3-4A125C37D648}"/>
              </a:ext>
            </a:extLst>
          </p:cNvPr>
          <p:cNvSpPr txBox="1"/>
          <p:nvPr/>
        </p:nvSpPr>
        <p:spPr>
          <a:xfrm>
            <a:off x="9676564" y="533400"/>
            <a:ext cx="2401556" cy="5909310"/>
          </a:xfrm>
          <a:prstGeom prst="rect">
            <a:avLst/>
          </a:prstGeom>
          <a:noFill/>
        </p:spPr>
        <p:txBody>
          <a:bodyPr wrap="square" rtlCol="0">
            <a:spAutoFit/>
          </a:bodyPr>
          <a:lstStyle/>
          <a:p>
            <a:r>
              <a:rPr lang="en-US" dirty="0">
                <a:solidFill>
                  <a:srgbClr val="00B0F0"/>
                </a:solidFill>
              </a:rPr>
              <a:t>Slide from a 2006 presentation by C. Cao, NOAA. </a:t>
            </a:r>
          </a:p>
          <a:p>
            <a:r>
              <a:rPr lang="en-US" dirty="0">
                <a:solidFill>
                  <a:srgbClr val="00B0F0"/>
                </a:solidFill>
              </a:rPr>
              <a:t>These methods have been used extensively by the GSICS Community and are creating bias monitoring products for the IR and Visible sensors on LEO an GEO platforms. The success has created a GEO-Ring of intercalibrated satellite instruments.</a:t>
            </a:r>
          </a:p>
          <a:p>
            <a:r>
              <a:rPr lang="en-US" dirty="0">
                <a:solidFill>
                  <a:srgbClr val="00B0F0"/>
                </a:solidFill>
              </a:rPr>
              <a:t>There are related efforts for UV spectrometers and EPIC, GEMS and TEMPO are expanding the LEO / GEO studies.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37"/>
          <p:cNvGrpSpPr/>
          <p:nvPr/>
        </p:nvGrpSpPr>
        <p:grpSpPr>
          <a:xfrm>
            <a:off x="1658471" y="-62083"/>
            <a:ext cx="8875059" cy="8076530"/>
            <a:chOff x="-397473" y="-76200"/>
            <a:chExt cx="9391134" cy="8610600"/>
          </a:xfrm>
        </p:grpSpPr>
        <p:sp>
          <p:nvSpPr>
            <p:cNvPr id="35" name="Rectangle 34"/>
            <p:cNvSpPr/>
            <p:nvPr/>
          </p:nvSpPr>
          <p:spPr>
            <a:xfrm>
              <a:off x="4815256" y="3048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1"/>
            </a:p>
          </p:txBody>
        </p:sp>
        <p:sp>
          <p:nvSpPr>
            <p:cNvPr id="44" name="Rectangle 43"/>
            <p:cNvSpPr/>
            <p:nvPr/>
          </p:nvSpPr>
          <p:spPr>
            <a:xfrm>
              <a:off x="1447800" y="3581400"/>
              <a:ext cx="25908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1"/>
            </a:p>
          </p:txBody>
        </p:sp>
        <p:grpSp>
          <p:nvGrpSpPr>
            <p:cNvPr id="3" name="Group 47"/>
            <p:cNvGrpSpPr/>
            <p:nvPr/>
          </p:nvGrpSpPr>
          <p:grpSpPr>
            <a:xfrm>
              <a:off x="1371600" y="3581400"/>
              <a:ext cx="5105400" cy="4953000"/>
              <a:chOff x="1371600" y="3581400"/>
              <a:chExt cx="5105400" cy="4953000"/>
            </a:xfrm>
          </p:grpSpPr>
          <p:sp>
            <p:nvSpPr>
              <p:cNvPr id="37" name="Oval 36"/>
              <p:cNvSpPr/>
              <p:nvPr/>
            </p:nvSpPr>
            <p:spPr>
              <a:xfrm>
                <a:off x="1447800" y="3657600"/>
                <a:ext cx="4953000" cy="4876800"/>
              </a:xfrm>
              <a:prstGeom prst="ellipse">
                <a:avLst/>
              </a:prstGeom>
              <a:noFill/>
              <a:ln w="254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1"/>
              </a:p>
            </p:txBody>
          </p:sp>
          <p:sp>
            <p:nvSpPr>
              <p:cNvPr id="45" name="Rectangle 44"/>
              <p:cNvSpPr/>
              <p:nvPr/>
            </p:nvSpPr>
            <p:spPr>
              <a:xfrm>
                <a:off x="1371600" y="3581400"/>
                <a:ext cx="25908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1"/>
              </a:p>
            </p:txBody>
          </p:sp>
          <p:sp>
            <p:nvSpPr>
              <p:cNvPr id="46" name="Rectangle 45"/>
              <p:cNvSpPr/>
              <p:nvPr/>
            </p:nvSpPr>
            <p:spPr>
              <a:xfrm>
                <a:off x="3886200" y="4114800"/>
                <a:ext cx="25908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1"/>
              </a:p>
            </p:txBody>
          </p:sp>
        </p:grpSp>
        <p:sp>
          <p:nvSpPr>
            <p:cNvPr id="4" name="Oval 3"/>
            <p:cNvSpPr/>
            <p:nvPr/>
          </p:nvSpPr>
          <p:spPr>
            <a:xfrm>
              <a:off x="1447800" y="3657600"/>
              <a:ext cx="4953000" cy="4876800"/>
            </a:xfrm>
            <a:prstGeom prst="ellipse">
              <a:avLst/>
            </a:prstGeom>
            <a:noFill/>
            <a:ln w="254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1"/>
            </a:p>
          </p:txBody>
        </p:sp>
        <p:cxnSp>
          <p:nvCxnSpPr>
            <p:cNvPr id="8" name="Straight Connector 7"/>
            <p:cNvCxnSpPr/>
            <p:nvPr/>
          </p:nvCxnSpPr>
          <p:spPr>
            <a:xfrm>
              <a:off x="3962400" y="0"/>
              <a:ext cx="76200" cy="6172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048127" y="3209925"/>
              <a:ext cx="838198" cy="2971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0" y="-76200"/>
              <a:ext cx="390525" cy="3943350"/>
            </a:xfrm>
            <a:prstGeom prst="line">
              <a:avLst/>
            </a:prstGeom>
            <a:ln/>
          </p:spPr>
          <p:style>
            <a:lnRef idx="1">
              <a:schemeClr val="accent2"/>
            </a:lnRef>
            <a:fillRef idx="0">
              <a:schemeClr val="accent2"/>
            </a:fillRef>
            <a:effectRef idx="0">
              <a:schemeClr val="accent2"/>
            </a:effectRef>
            <a:fontRef idx="minor">
              <a:schemeClr val="tx1"/>
            </a:fontRef>
          </p:style>
        </p:cxnSp>
        <p:sp>
          <p:nvSpPr>
            <p:cNvPr id="16" name="Oval 15"/>
            <p:cNvSpPr/>
            <p:nvPr/>
          </p:nvSpPr>
          <p:spPr>
            <a:xfrm>
              <a:off x="6096000" y="1524000"/>
              <a:ext cx="2819400" cy="28956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41" dirty="0"/>
                <a:t>or</a:t>
              </a:r>
            </a:p>
          </p:txBody>
        </p:sp>
        <p:cxnSp>
          <p:nvCxnSpPr>
            <p:cNvPr id="17" name="Straight Connector 16"/>
            <p:cNvCxnSpPr>
              <a:stCxn id="16" idx="6"/>
              <a:endCxn id="16" idx="2"/>
            </p:cNvCxnSpPr>
            <p:nvPr/>
          </p:nvCxnSpPr>
          <p:spPr>
            <a:xfrm flipH="1">
              <a:off x="6096000" y="2971800"/>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5" name="Group 39"/>
            <p:cNvGrpSpPr/>
            <p:nvPr/>
          </p:nvGrpSpPr>
          <p:grpSpPr>
            <a:xfrm>
              <a:off x="7620335" y="2489889"/>
              <a:ext cx="914065" cy="939112"/>
              <a:chOff x="7719153" y="2514601"/>
              <a:chExt cx="815247" cy="914399"/>
            </a:xfrm>
          </p:grpSpPr>
          <p:cxnSp>
            <p:nvCxnSpPr>
              <p:cNvPr id="20" name="Straight Connector 19"/>
              <p:cNvCxnSpPr/>
              <p:nvPr/>
            </p:nvCxnSpPr>
            <p:spPr>
              <a:xfrm flipH="1" flipV="1">
                <a:off x="8077201" y="2514601"/>
                <a:ext cx="152399" cy="914399"/>
              </a:xfrm>
              <a:prstGeom prst="line">
                <a:avLst/>
              </a:prstGeom>
              <a:ln w="19050">
                <a:solidFill>
                  <a:srgbClr val="7030A0"/>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719153" y="2819400"/>
                <a:ext cx="815247" cy="184532"/>
              </a:xfrm>
              <a:prstGeom prst="line">
                <a:avLst/>
              </a:prstGeom>
              <a:ln w="19050"/>
            </p:spPr>
            <p:style>
              <a:lnRef idx="1">
                <a:schemeClr val="accent2"/>
              </a:lnRef>
              <a:fillRef idx="0">
                <a:schemeClr val="accent2"/>
              </a:fillRef>
              <a:effectRef idx="0">
                <a:schemeClr val="accent2"/>
              </a:effectRef>
              <a:fontRef idx="minor">
                <a:schemeClr val="tx1"/>
              </a:fontRef>
            </p:style>
          </p:cxnSp>
        </p:grpSp>
        <p:cxnSp>
          <p:nvCxnSpPr>
            <p:cNvPr id="47" name="Straight Connector 46"/>
            <p:cNvCxnSpPr/>
            <p:nvPr/>
          </p:nvCxnSpPr>
          <p:spPr>
            <a:xfrm flipV="1">
              <a:off x="6096000" y="2732184"/>
              <a:ext cx="2765234" cy="544416"/>
            </a:xfrm>
            <a:prstGeom prst="line">
              <a:avLst/>
            </a:prstGeom>
            <a:ln>
              <a:solidFill>
                <a:srgbClr val="00B050"/>
              </a:solidFill>
              <a:prstDash val="sysDot"/>
            </a:ln>
          </p:spPr>
          <p:style>
            <a:lnRef idx="1">
              <a:schemeClr val="dk1"/>
            </a:lnRef>
            <a:fillRef idx="0">
              <a:schemeClr val="dk1"/>
            </a:fillRef>
            <a:effectRef idx="0">
              <a:schemeClr val="dk1"/>
            </a:effectRef>
            <a:fontRef idx="minor">
              <a:schemeClr val="tx1"/>
            </a:fontRef>
          </p:style>
        </p:cxnSp>
        <p:sp>
          <p:nvSpPr>
            <p:cNvPr id="50" name="Oval 49"/>
            <p:cNvSpPr/>
            <p:nvPr/>
          </p:nvSpPr>
          <p:spPr>
            <a:xfrm>
              <a:off x="8220364" y="2818833"/>
              <a:ext cx="85436" cy="782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1"/>
            </a:p>
          </p:txBody>
        </p:sp>
        <p:sp>
          <p:nvSpPr>
            <p:cNvPr id="51" name="Oval 50"/>
            <p:cNvSpPr/>
            <p:nvPr/>
          </p:nvSpPr>
          <p:spPr>
            <a:xfrm>
              <a:off x="4924425" y="38481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1"/>
            </a:p>
          </p:txBody>
        </p:sp>
        <p:sp>
          <p:nvSpPr>
            <p:cNvPr id="52" name="TextBox 51"/>
            <p:cNvSpPr txBox="1"/>
            <p:nvPr/>
          </p:nvSpPr>
          <p:spPr>
            <a:xfrm>
              <a:off x="7315201" y="1905000"/>
              <a:ext cx="1385160" cy="1053703"/>
            </a:xfrm>
            <a:prstGeom prst="rect">
              <a:avLst/>
            </a:prstGeom>
            <a:noFill/>
          </p:spPr>
          <p:txBody>
            <a:bodyPr wrap="square" rtlCol="0">
              <a:spAutoFit/>
            </a:bodyPr>
            <a:lstStyle/>
            <a:p>
              <a:r>
                <a:rPr lang="en-US" sz="1941" dirty="0">
                  <a:solidFill>
                    <a:srgbClr val="7030A0"/>
                  </a:solidFill>
                </a:rPr>
                <a:t>LEO Orbital</a:t>
              </a:r>
            </a:p>
            <a:p>
              <a:r>
                <a:rPr lang="en-US" sz="1941" dirty="0">
                  <a:solidFill>
                    <a:srgbClr val="7030A0"/>
                  </a:solidFill>
                </a:rPr>
                <a:t>Track</a:t>
              </a:r>
            </a:p>
          </p:txBody>
        </p:sp>
        <p:cxnSp>
          <p:nvCxnSpPr>
            <p:cNvPr id="55" name="Straight Connector 54"/>
            <p:cNvCxnSpPr>
              <a:stCxn id="51" idx="4"/>
            </p:cNvCxnSpPr>
            <p:nvPr/>
          </p:nvCxnSpPr>
          <p:spPr>
            <a:xfrm flipH="1">
              <a:off x="4038600" y="3924300"/>
              <a:ext cx="923925" cy="2295525"/>
            </a:xfrm>
            <a:prstGeom prst="line">
              <a:avLst/>
            </a:prstGeom>
            <a:ln w="254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58" name="Straight Connector 57"/>
            <p:cNvCxnSpPr/>
            <p:nvPr/>
          </p:nvCxnSpPr>
          <p:spPr>
            <a:xfrm flipV="1">
              <a:off x="3962400" y="3133725"/>
              <a:ext cx="1000125" cy="523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4832443" y="3079843"/>
              <a:ext cx="577758" cy="1034958"/>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62000" y="4419600"/>
              <a:ext cx="2417515" cy="735282"/>
            </a:xfrm>
            <a:prstGeom prst="rect">
              <a:avLst/>
            </a:prstGeom>
            <a:noFill/>
          </p:spPr>
          <p:txBody>
            <a:bodyPr wrap="none" rtlCol="0">
              <a:spAutoFit/>
            </a:bodyPr>
            <a:lstStyle/>
            <a:p>
              <a:r>
                <a:rPr lang="en-US" sz="1941" dirty="0">
                  <a:solidFill>
                    <a:srgbClr val="00B050"/>
                  </a:solidFill>
                </a:rPr>
                <a:t>Great Circle aligned </a:t>
              </a:r>
            </a:p>
            <a:p>
              <a:r>
                <a:rPr lang="en-US" sz="1941" dirty="0">
                  <a:solidFill>
                    <a:srgbClr val="00B050"/>
                  </a:solidFill>
                </a:rPr>
                <a:t>with Cross-track FOV</a:t>
              </a:r>
            </a:p>
          </p:txBody>
        </p:sp>
        <p:sp>
          <p:nvSpPr>
            <p:cNvPr id="66" name="TextBox 65"/>
            <p:cNvSpPr txBox="1"/>
            <p:nvPr/>
          </p:nvSpPr>
          <p:spPr>
            <a:xfrm>
              <a:off x="3962400" y="552271"/>
              <a:ext cx="965079" cy="416860"/>
            </a:xfrm>
            <a:prstGeom prst="rect">
              <a:avLst/>
            </a:prstGeom>
            <a:noFill/>
          </p:spPr>
          <p:txBody>
            <a:bodyPr wrap="none" rtlCol="0">
              <a:spAutoFit/>
            </a:bodyPr>
            <a:lstStyle/>
            <a:p>
              <a:r>
                <a:rPr lang="en-US" sz="1941" dirty="0"/>
                <a:t>To GEO</a:t>
              </a:r>
            </a:p>
          </p:txBody>
        </p:sp>
        <p:sp>
          <p:nvSpPr>
            <p:cNvPr id="73" name="Oval 72"/>
            <p:cNvSpPr/>
            <p:nvPr/>
          </p:nvSpPr>
          <p:spPr>
            <a:xfrm>
              <a:off x="6403724" y="1465477"/>
              <a:ext cx="85436" cy="782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1"/>
            </a:p>
          </p:txBody>
        </p:sp>
        <p:sp>
          <p:nvSpPr>
            <p:cNvPr id="74" name="TextBox 73"/>
            <p:cNvSpPr txBox="1"/>
            <p:nvPr/>
          </p:nvSpPr>
          <p:spPr>
            <a:xfrm>
              <a:off x="5101659" y="960284"/>
              <a:ext cx="2184454" cy="735282"/>
            </a:xfrm>
            <a:prstGeom prst="rect">
              <a:avLst/>
            </a:prstGeom>
            <a:noFill/>
          </p:spPr>
          <p:txBody>
            <a:bodyPr wrap="none" rtlCol="0">
              <a:spAutoFit/>
            </a:bodyPr>
            <a:lstStyle/>
            <a:p>
              <a:r>
                <a:rPr lang="en-US" sz="1941" dirty="0"/>
                <a:t>Match for viewing </a:t>
              </a:r>
            </a:p>
            <a:p>
              <a:r>
                <a:rPr lang="en-US" sz="1941" dirty="0"/>
                <a:t>geometry</a:t>
              </a:r>
            </a:p>
          </p:txBody>
        </p:sp>
        <p:sp>
          <p:nvSpPr>
            <p:cNvPr id="76" name="TextBox 75"/>
            <p:cNvSpPr txBox="1"/>
            <p:nvPr/>
          </p:nvSpPr>
          <p:spPr>
            <a:xfrm>
              <a:off x="6248401" y="2590800"/>
              <a:ext cx="1038017" cy="416860"/>
            </a:xfrm>
            <a:prstGeom prst="rect">
              <a:avLst/>
            </a:prstGeom>
            <a:noFill/>
          </p:spPr>
          <p:txBody>
            <a:bodyPr wrap="none" rtlCol="0">
              <a:spAutoFit/>
            </a:bodyPr>
            <a:lstStyle/>
            <a:p>
              <a:r>
                <a:rPr lang="en-US" sz="1941" dirty="0"/>
                <a:t>Equator</a:t>
              </a:r>
            </a:p>
          </p:txBody>
        </p:sp>
        <p:sp>
          <p:nvSpPr>
            <p:cNvPr id="78" name="TextBox 77"/>
            <p:cNvSpPr txBox="1"/>
            <p:nvPr/>
          </p:nvSpPr>
          <p:spPr>
            <a:xfrm>
              <a:off x="7086600" y="4495800"/>
              <a:ext cx="1576123" cy="735282"/>
            </a:xfrm>
            <a:prstGeom prst="rect">
              <a:avLst/>
            </a:prstGeom>
            <a:noFill/>
          </p:spPr>
          <p:txBody>
            <a:bodyPr wrap="none" rtlCol="0">
              <a:spAutoFit/>
            </a:bodyPr>
            <a:lstStyle/>
            <a:p>
              <a:r>
                <a:rPr lang="en-US" sz="1941" dirty="0"/>
                <a:t>Sunlit side of</a:t>
              </a:r>
            </a:p>
            <a:p>
              <a:r>
                <a:rPr lang="en-US" sz="1941" dirty="0"/>
                <a:t>the Earth</a:t>
              </a:r>
            </a:p>
          </p:txBody>
        </p:sp>
        <p:sp>
          <p:nvSpPr>
            <p:cNvPr id="90" name="TextBox 89"/>
            <p:cNvSpPr txBox="1"/>
            <p:nvPr/>
          </p:nvSpPr>
          <p:spPr>
            <a:xfrm>
              <a:off x="271462" y="1276199"/>
              <a:ext cx="3124201" cy="735282"/>
            </a:xfrm>
            <a:prstGeom prst="rect">
              <a:avLst/>
            </a:prstGeom>
            <a:noFill/>
          </p:spPr>
          <p:txBody>
            <a:bodyPr wrap="square" rtlCol="0">
              <a:spAutoFit/>
            </a:bodyPr>
            <a:lstStyle/>
            <a:p>
              <a:r>
                <a:rPr lang="en-US" sz="1941" dirty="0"/>
                <a:t>Schematic for GEO &amp; LEO matched viewing</a:t>
              </a:r>
            </a:p>
          </p:txBody>
        </p:sp>
        <p:cxnSp>
          <p:nvCxnSpPr>
            <p:cNvPr id="93" name="Straight Arrow Connector 92"/>
            <p:cNvCxnSpPr/>
            <p:nvPr/>
          </p:nvCxnSpPr>
          <p:spPr>
            <a:xfrm flipV="1">
              <a:off x="4267200" y="228600"/>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25" name="Rectangle 1"/>
            <p:cNvSpPr>
              <a:spLocks noChangeArrowheads="1"/>
            </p:cNvSpPr>
            <p:nvPr/>
          </p:nvSpPr>
          <p:spPr bwMode="auto">
            <a:xfrm>
              <a:off x="-397473" y="6286893"/>
              <a:ext cx="9391134" cy="764515"/>
            </a:xfrm>
            <a:prstGeom prst="rect">
              <a:avLst/>
            </a:prstGeom>
            <a:solidFill>
              <a:schemeClr val="bg1"/>
            </a:solidFill>
            <a:ln w="9525">
              <a:noFill/>
              <a:miter lim="800000"/>
              <a:headEnd/>
              <a:tailEnd/>
            </a:ln>
            <a:effectLst/>
          </p:spPr>
          <p:txBody>
            <a:bodyPr vert="horz" wrap="square" lIns="88751" tIns="44375" rIns="88751" bIns="44375" numCol="1" anchor="ctr" anchorCtr="0" compatLnSpc="1">
              <a:prstTxWarp prst="textNoShape">
                <a:avLst/>
              </a:prstTxWarp>
              <a:spAutoFit/>
            </a:bodyPr>
            <a:lstStyle/>
            <a:p>
              <a:pPr lvl="0" fontAlgn="base">
                <a:spcBef>
                  <a:spcPct val="0"/>
                </a:spcBef>
                <a:spcAft>
                  <a:spcPct val="0"/>
                </a:spcAft>
              </a:pPr>
              <a:r>
                <a:rPr lang="en-US" altLang="zh-CN" sz="1359" dirty="0">
                  <a:latin typeface="Times New Roman" pitchFamily="18" charset="0"/>
                  <a:ea typeface="SimSun" pitchFamily="2" charset="-122"/>
                  <a:cs typeface="Times New Roman" pitchFamily="18" charset="0"/>
                </a:rPr>
                <a:t>Simultaneous View Path (SVP) match up between GEO and LEO. Matches will be present for an instrument on a GEO platform with one in a LEO orbit as the LEO orbital tracks pass near the GEO sub-satellite point, e.g., 1200 at GEO sub-satellite point, 1330 at LEO sub-satellite point. </a:t>
              </a:r>
              <a:endParaRPr lang="en-US" altLang="zh-CN" sz="3106" dirty="0">
                <a:latin typeface="Arial" pitchFamily="34" charset="0"/>
                <a:cs typeface="Arial" pitchFamily="34" charset="0"/>
              </a:endParaRPr>
            </a:p>
          </p:txBody>
        </p:sp>
        <p:sp>
          <p:nvSpPr>
            <p:cNvPr id="36" name="TextBox 35"/>
            <p:cNvSpPr txBox="1"/>
            <p:nvPr/>
          </p:nvSpPr>
          <p:spPr>
            <a:xfrm>
              <a:off x="7088267" y="3353795"/>
              <a:ext cx="1742304" cy="735282"/>
            </a:xfrm>
            <a:prstGeom prst="rect">
              <a:avLst/>
            </a:prstGeom>
            <a:noFill/>
          </p:spPr>
          <p:txBody>
            <a:bodyPr wrap="square" rtlCol="0">
              <a:spAutoFit/>
            </a:bodyPr>
            <a:lstStyle/>
            <a:p>
              <a:r>
                <a:rPr lang="en-US" sz="1941" dirty="0">
                  <a:solidFill>
                    <a:schemeClr val="accent6">
                      <a:lumMod val="75000"/>
                    </a:schemeClr>
                  </a:solidFill>
                </a:rPr>
                <a:t>LEO Cross</a:t>
              </a:r>
            </a:p>
            <a:p>
              <a:r>
                <a:rPr lang="en-US" sz="1941" dirty="0">
                  <a:solidFill>
                    <a:schemeClr val="accent6">
                      <a:lumMod val="75000"/>
                    </a:schemeClr>
                  </a:solidFill>
                </a:rPr>
                <a:t>Track FOV</a:t>
              </a:r>
            </a:p>
          </p:txBody>
        </p:sp>
      </p:grpSp>
      <p:sp>
        <p:nvSpPr>
          <p:cNvPr id="6" name="Slide Number Placeholder 5"/>
          <p:cNvSpPr>
            <a:spLocks noGrp="1"/>
          </p:cNvSpPr>
          <p:nvPr>
            <p:ph type="sldNum" sz="quarter" idx="12"/>
          </p:nvPr>
        </p:nvSpPr>
        <p:spPr/>
        <p:txBody>
          <a:bodyPr/>
          <a:lstStyle/>
          <a:p>
            <a:fld id="{ACA1D69D-861D-4010-9769-E0F02C4DD18E}" type="slidenum">
              <a:rPr lang="en-US" smtClean="0"/>
              <a:pPr/>
              <a:t>8</a:t>
            </a:fld>
            <a:endParaRPr lang="en-US"/>
          </a:p>
        </p:txBody>
      </p:sp>
    </p:spTree>
    <p:extLst>
      <p:ext uri="{BB962C8B-B14F-4D97-AF65-F5344CB8AC3E}">
        <p14:creationId xmlns:p14="http://schemas.microsoft.com/office/powerpoint/2010/main" val="3810305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32F4F5-FF5A-4553-B530-7B944507589F}"/>
              </a:ext>
            </a:extLst>
          </p:cNvPr>
          <p:cNvPicPr>
            <a:picLocks noChangeAspect="1"/>
          </p:cNvPicPr>
          <p:nvPr/>
        </p:nvPicPr>
        <p:blipFill>
          <a:blip r:embed="rId2"/>
          <a:stretch>
            <a:fillRect/>
          </a:stretch>
        </p:blipFill>
        <p:spPr>
          <a:xfrm>
            <a:off x="0" y="120581"/>
            <a:ext cx="6813176" cy="6463602"/>
          </a:xfrm>
          <a:prstGeom prst="rect">
            <a:avLst/>
          </a:prstGeom>
        </p:spPr>
      </p:pic>
      <p:pic>
        <p:nvPicPr>
          <p:cNvPr id="8" name="Picture 7">
            <a:extLst>
              <a:ext uri="{FF2B5EF4-FFF2-40B4-BE49-F238E27FC236}">
                <a16:creationId xmlns:a16="http://schemas.microsoft.com/office/drawing/2014/main" id="{494D76E3-C3A1-47E7-A97A-803D11EB060A}"/>
              </a:ext>
            </a:extLst>
          </p:cNvPr>
          <p:cNvPicPr>
            <a:picLocks noChangeAspect="1"/>
          </p:cNvPicPr>
          <p:nvPr/>
        </p:nvPicPr>
        <p:blipFill rotWithShape="1">
          <a:blip r:embed="rId3"/>
          <a:srcRect r="4903"/>
          <a:stretch/>
        </p:blipFill>
        <p:spPr>
          <a:xfrm>
            <a:off x="6158571" y="211035"/>
            <a:ext cx="5869306" cy="2934093"/>
          </a:xfrm>
          <a:prstGeom prst="rect">
            <a:avLst/>
          </a:prstGeom>
        </p:spPr>
      </p:pic>
      <p:sp>
        <p:nvSpPr>
          <p:cNvPr id="9" name="TextBox 8">
            <a:extLst>
              <a:ext uri="{FF2B5EF4-FFF2-40B4-BE49-F238E27FC236}">
                <a16:creationId xmlns:a16="http://schemas.microsoft.com/office/drawing/2014/main" id="{E8D84920-A907-4D84-BDC4-74E1FCB3C8F6}"/>
              </a:ext>
            </a:extLst>
          </p:cNvPr>
          <p:cNvSpPr txBox="1"/>
          <p:nvPr/>
        </p:nvSpPr>
        <p:spPr>
          <a:xfrm>
            <a:off x="6556015" y="3235582"/>
            <a:ext cx="5074417" cy="3170099"/>
          </a:xfrm>
          <a:prstGeom prst="rect">
            <a:avLst/>
          </a:prstGeom>
          <a:noFill/>
        </p:spPr>
        <p:txBody>
          <a:bodyPr wrap="square" rtlCol="0">
            <a:spAutoFit/>
          </a:bodyPr>
          <a:lstStyle/>
          <a:p>
            <a:r>
              <a:rPr lang="en-US" sz="2000" dirty="0"/>
              <a:t>Figures from “Ice radiance method for BUV </a:t>
            </a:r>
          </a:p>
          <a:p>
            <a:r>
              <a:rPr lang="en-US" sz="2000" dirty="0"/>
              <a:t>instrument monitoring,” 1993 by G. Jaross &amp; A. Kreuger NASA.</a:t>
            </a:r>
          </a:p>
          <a:p>
            <a:endParaRPr lang="en-US" sz="2000" dirty="0"/>
          </a:p>
          <a:p>
            <a:r>
              <a:rPr lang="en-US" sz="2000" dirty="0"/>
              <a:t>Models have been developed to give estimates of the expected radiances over Antarctica and Greenland. These have be used to estimate calibration biases and maintain calibration consistency over time for reflectivity channels for TOMS, OMI and OMPS instruments.</a:t>
            </a:r>
          </a:p>
        </p:txBody>
      </p:sp>
    </p:spTree>
    <p:extLst>
      <p:ext uri="{BB962C8B-B14F-4D97-AF65-F5344CB8AC3E}">
        <p14:creationId xmlns:p14="http://schemas.microsoft.com/office/powerpoint/2010/main" val="6700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165200</TotalTime>
  <Words>3803</Words>
  <Application>Microsoft Office PowerPoint</Application>
  <PresentationFormat>Widescreen</PresentationFormat>
  <Paragraphs>295</Paragraphs>
  <Slides>49</Slides>
  <Notes>8</Notes>
  <HiddenSlides>6</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等线</vt:lpstr>
      <vt:lpstr>Microsoft YaHei</vt:lpstr>
      <vt:lpstr>Arial</vt:lpstr>
      <vt:lpstr>Calibri</vt:lpstr>
      <vt:lpstr>Calibri Light</vt:lpstr>
      <vt:lpstr>Cambria Math</vt:lpstr>
      <vt:lpstr>Comic Sans MS</vt:lpstr>
      <vt:lpstr>SimSun</vt:lpstr>
      <vt:lpstr>Tahoma</vt:lpstr>
      <vt:lpstr>Times New Roman</vt:lpstr>
      <vt:lpstr>Wingdings</vt:lpstr>
      <vt:lpstr>Office Theme</vt:lpstr>
      <vt:lpstr>Calibration  of  UV/Vis Spectrometers  for  Aerosol Products </vt:lpstr>
      <vt:lpstr>Disclaimer </vt:lpstr>
      <vt:lpstr>PowerPoint Presentation</vt:lpstr>
      <vt:lpstr>GSICS Activities – GSICS Quarterly Newsletter https://www.star.nesdis.noaa.gov/smcd/GCC/newsletters.php </vt:lpstr>
      <vt:lpstr>New Visualization Feature on the GSICS Product Catalog more than 70 products have been accepted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Scatter plot for one day of the two Aerosol Indices</vt:lpstr>
      <vt:lpstr>Possible Topics for Discussion</vt:lpstr>
      <vt:lpstr>Should we establish a Reference / Transfer Instrument for UV Spectrometers? </vt:lpstr>
      <vt:lpstr>Summary and Conclusions</vt:lpstr>
      <vt:lpstr>References</vt:lpstr>
      <vt:lpstr>Backup</vt:lpstr>
      <vt:lpstr>Relationship for Residuals &amp; Adjustments  with Ozone &amp; Reflectivity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NOAA EV8TOz &amp; GEMS Team V9TOz  Retrieved Total Column Ozone for 20210330_0145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Zhihua Zhang</dc:creator>
  <cp:lastModifiedBy>Lawrence Flynn</cp:lastModifiedBy>
  <cp:revision>140</cp:revision>
  <dcterms:created xsi:type="dcterms:W3CDTF">2022-12-09T17:41:12Z</dcterms:created>
  <dcterms:modified xsi:type="dcterms:W3CDTF">2024-03-08T19:59:57Z</dcterms:modified>
</cp:coreProperties>
</file>