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1261" r:id="rId4"/>
    <p:sldId id="1266" r:id="rId5"/>
    <p:sldId id="1324" r:id="rId6"/>
    <p:sldId id="1269" r:id="rId7"/>
    <p:sldId id="1270" r:id="rId8"/>
    <p:sldId id="1325" r:id="rId9"/>
    <p:sldId id="1333" r:id="rId10"/>
    <p:sldId id="1315" r:id="rId11"/>
    <p:sldId id="1331" r:id="rId12"/>
    <p:sldId id="1326" r:id="rId13"/>
    <p:sldId id="1334" r:id="rId14"/>
    <p:sldId id="1327" r:id="rId15"/>
    <p:sldId id="1332" r:id="rId16"/>
    <p:sldId id="1328" r:id="rId17"/>
    <p:sldId id="1329" r:id="rId18"/>
    <p:sldId id="1330" r:id="rId19"/>
    <p:sldId id="265" r:id="rId20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10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300"/>
            </a:lvl1pPr>
          </a:lstStyle>
          <a:p>
            <a:fld id="{E2BD23F9-2205-4A1E-A82B-6195646BDD6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300"/>
            </a:lvl1pPr>
          </a:lstStyle>
          <a:p>
            <a:fld id="{6D0E77E1-FB4D-4DDC-B465-2C057B4F10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sis-W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82" y="157165"/>
            <a:ext cx="27607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48026"/>
            <a:ext cx="10363200" cy="11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84700"/>
            <a:ext cx="8534400" cy="812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B95EF-AFE8-4D48-9C3A-4DE990056580}" type="slidenum">
              <a:rPr lang="en-US" altLang="en-US"/>
              <a:pPr/>
              <a:t>‹nr.›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3BCB8F-55B7-45FF-B7AE-8E8471D2D261}"/>
              </a:ext>
            </a:extLst>
          </p:cNvPr>
          <p:cNvGrpSpPr/>
          <p:nvPr userDrawn="1"/>
        </p:nvGrpSpPr>
        <p:grpSpPr>
          <a:xfrm>
            <a:off x="1208732" y="5532438"/>
            <a:ext cx="9774535" cy="688976"/>
            <a:chOff x="1811814" y="5532437"/>
            <a:chExt cx="9774535" cy="688976"/>
          </a:xfrm>
        </p:grpSpPr>
        <p:pic>
          <p:nvPicPr>
            <p:cNvPr id="10" name="Picture 8" descr="Tropomi_partners2015_CMYK.png">
              <a:extLst>
                <a:ext uri="{FF2B5EF4-FFF2-40B4-BE49-F238E27FC236}">
                  <a16:creationId xmlns:a16="http://schemas.microsoft.com/office/drawing/2014/main" id="{1157A760-2630-4E72-9384-79520C1A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466" y="5532438"/>
              <a:ext cx="8008883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449341-11C4-46F0-B0DF-8EA0495105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811814" y="5532437"/>
              <a:ext cx="1765652" cy="688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75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D2B4A-9D16-3B4B-9BE2-8C2BD650F0C5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7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060B5-960F-9B4E-8CF0-020ADFB83A86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0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sis-W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F5C5-B334-2244-B221-D008471881C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7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3C2B7-2C2B-9F43-83EF-D90FB080BA94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0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F4D1-934E-6349-A7AC-6086E50516AE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10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19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1F505-C528-A749-87F3-8593D9197F6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57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7D327-72E5-DE49-9F4E-B5F78FBB9779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7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59604-D23E-7040-9101-0E6A098A212B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6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0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5523B-B223-8B49-B8B1-EC6CEC716076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9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7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8D7A7-C45F-6B4E-8E80-BF91917224AC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9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7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Unknow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5" b="14336"/>
          <a:stretch>
            <a:fillRect/>
          </a:stretch>
        </p:blipFill>
        <p:spPr bwMode="auto">
          <a:xfrm>
            <a:off x="16933" y="-12700"/>
            <a:ext cx="12175067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43001"/>
            <a:ext cx="1097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A14A4A0-0A9E-AE45-B4BB-6303C0BAFE10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pomi.eu/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doi.org/10.5194/amt-2019-488" TargetMode="External"/><Relationship Id="rId4" Type="http://schemas.openxmlformats.org/officeDocument/2006/relationships/hyperlink" Target="https://doi.org/10.5194/amt-11-6439-20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914400" y="2961162"/>
            <a:ext cx="10363200" cy="1171575"/>
          </a:xfrm>
        </p:spPr>
        <p:txBody>
          <a:bodyPr/>
          <a:lstStyle/>
          <a:p>
            <a:r>
              <a:rPr lang="en-001" altLang="en-US" dirty="0"/>
              <a:t>TROPOMI </a:t>
            </a:r>
            <a:r>
              <a:rPr lang="en-US" altLang="en-US" dirty="0"/>
              <a:t>L1b: UV, VIS, NIR modules: in-flight calibration status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76446C1-0E02-4635-9A71-CEDA360A01CB}"/>
              </a:ext>
            </a:extLst>
          </p:cNvPr>
          <p:cNvSpPr txBox="1">
            <a:spLocks/>
          </p:cNvSpPr>
          <p:nvPr/>
        </p:nvSpPr>
        <p:spPr bwMode="auto">
          <a:xfrm>
            <a:off x="1828800" y="4131725"/>
            <a:ext cx="8534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u="sng" dirty="0"/>
              <a:t>Erwin Loots</a:t>
            </a:r>
            <a:r>
              <a:rPr lang="en-001" u="sng" baseline="30000" dirty="0"/>
              <a:t> </a:t>
            </a:r>
            <a:r>
              <a:rPr lang="en-001" baseline="30000" dirty="0"/>
              <a:t>1 </a:t>
            </a:r>
            <a:r>
              <a:rPr lang="en-US" baseline="30000" dirty="0"/>
              <a:t>, </a:t>
            </a:r>
            <a:r>
              <a:rPr lang="en-US" dirty="0"/>
              <a:t>Antje Ludewig</a:t>
            </a:r>
            <a:r>
              <a:rPr lang="en-001" dirty="0"/>
              <a:t> </a:t>
            </a:r>
            <a:r>
              <a:rPr lang="en-001" baseline="30000" dirty="0"/>
              <a:t>1</a:t>
            </a:r>
            <a:r>
              <a:rPr lang="en-US" dirty="0"/>
              <a:t>, Edward van </a:t>
            </a:r>
            <a:r>
              <a:rPr lang="en-US" dirty="0" err="1"/>
              <a:t>Amelrooy</a:t>
            </a:r>
            <a:r>
              <a:rPr lang="en-001" baseline="30000" dirty="0"/>
              <a:t> 1</a:t>
            </a:r>
            <a:r>
              <a:rPr lang="en-US" dirty="0"/>
              <a:t>, Mirna van Hoek</a:t>
            </a:r>
            <a:r>
              <a:rPr lang="en-001" dirty="0"/>
              <a:t> </a:t>
            </a:r>
            <a:r>
              <a:rPr lang="en-001" baseline="30000" dirty="0"/>
              <a:t>1</a:t>
            </a:r>
            <a:r>
              <a:rPr lang="en-US" dirty="0"/>
              <a:t>, Emiel van der Plas</a:t>
            </a:r>
            <a:r>
              <a:rPr lang="en-001" baseline="30000" dirty="0"/>
              <a:t> 1</a:t>
            </a:r>
            <a:r>
              <a:rPr lang="en-US" dirty="0"/>
              <a:t>, Nico Rozemeijer</a:t>
            </a:r>
            <a:r>
              <a:rPr lang="en-001" dirty="0"/>
              <a:t> </a:t>
            </a:r>
            <a:r>
              <a:rPr lang="en-GB" baseline="30000" dirty="0"/>
              <a:t>2</a:t>
            </a:r>
            <a:r>
              <a:rPr lang="en-US" dirty="0"/>
              <a:t>, Simon  </a:t>
            </a:r>
            <a:r>
              <a:rPr lang="en-US" dirty="0" err="1"/>
              <a:t>Spronk</a:t>
            </a:r>
            <a:r>
              <a:rPr lang="en-GB" baseline="30000" dirty="0"/>
              <a:t> 2</a:t>
            </a:r>
            <a:r>
              <a:rPr lang="en-US" baseline="30000" dirty="0"/>
              <a:t> 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CB582-CA8B-4D1E-9589-D61F521AEAC4}"/>
              </a:ext>
            </a:extLst>
          </p:cNvPr>
          <p:cNvSpPr txBox="1"/>
          <p:nvPr/>
        </p:nvSpPr>
        <p:spPr>
          <a:xfrm>
            <a:off x="2392218" y="4944525"/>
            <a:ext cx="774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/>
              <a:t>1</a:t>
            </a:r>
            <a:r>
              <a:rPr lang="en-GB" sz="1600" dirty="0"/>
              <a:t>KNMI, Royal Netherlands Meteorological Institute, De </a:t>
            </a:r>
            <a:r>
              <a:rPr lang="en-GB" sz="1600" dirty="0" err="1"/>
              <a:t>Bilt</a:t>
            </a:r>
            <a:r>
              <a:rPr lang="en-GB" sz="1600" dirty="0"/>
              <a:t>, The Netherlands</a:t>
            </a:r>
            <a:r>
              <a:rPr lang="en-001" sz="1600" dirty="0"/>
              <a:t>,</a:t>
            </a:r>
          </a:p>
          <a:p>
            <a:pPr algn="ctr"/>
            <a:r>
              <a:rPr lang="en-001" sz="1600" dirty="0"/>
              <a:t> </a:t>
            </a:r>
            <a:r>
              <a:rPr lang="en-GB" sz="1600" baseline="30000" dirty="0"/>
              <a:t>2</a:t>
            </a:r>
            <a:r>
              <a:rPr lang="en-GB" sz="1600" dirty="0"/>
              <a:t>TriOpSys B.V., Utrecht, The Netherlands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B3438-9DA2-CA91-3FD5-440690D7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‘New’ </a:t>
            </a:r>
            <a:r>
              <a:rPr lang="en-US" dirty="0" err="1"/>
              <a:t>flavour</a:t>
            </a:r>
            <a:r>
              <a:rPr lang="en-US" dirty="0"/>
              <a:t>: UVIS detector “scratch”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01E4E9-2547-A3CA-B125-4850575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nl-NL" altLang="en-US" dirty="0"/>
              <a:t> 2024</a:t>
            </a:r>
            <a:endParaRPr lang="en-US" alt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7E682D-7D22-DD0A-6870-27A597886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0" y="1923068"/>
            <a:ext cx="3946148" cy="390538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BDE718D-E3B9-2F7F-A98B-1286B5EB70F2}"/>
              </a:ext>
            </a:extLst>
          </p:cNvPr>
          <p:cNvSpPr txBox="1"/>
          <p:nvPr/>
        </p:nvSpPr>
        <p:spPr>
          <a:xfrm>
            <a:off x="5750351" y="2101996"/>
            <a:ext cx="54862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‘Sharp detector feature’: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normalized images, ‘scratches’ can be observed, in IRR/WLS/DLED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two deepest (lower left) features have been analyzed.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Consistent in all measurements, both monotonously and jump-wise growing (to 1-2%) but stabilizing.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degradation can be </a:t>
            </a:r>
            <a:r>
              <a:rPr lang="en-US" dirty="0">
                <a:solidFill>
                  <a:srgbClr val="00B050"/>
                </a:solidFill>
              </a:rPr>
              <a:t>separated</a:t>
            </a:r>
            <a:r>
              <a:rPr lang="en-US" dirty="0"/>
              <a:t> from (not-sharp, LF) common instrument degradation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Separate c</a:t>
            </a:r>
            <a:r>
              <a:rPr lang="en-US" dirty="0"/>
              <a:t>orrection CKD is being tested, will ensure spectral smoothness.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Correction not yet operational (2025?)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5AB088AE-D02F-7314-EB92-63603EBDABC1}"/>
              </a:ext>
            </a:extLst>
          </p:cNvPr>
          <p:cNvSpPr txBox="1">
            <a:spLocks/>
          </p:cNvSpPr>
          <p:nvPr/>
        </p:nvSpPr>
        <p:spPr>
          <a:xfrm>
            <a:off x="408491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6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8DD7C3D-0872-86A4-1538-FDFA62167C57}"/>
              </a:ext>
            </a:extLst>
          </p:cNvPr>
          <p:cNvSpPr txBox="1"/>
          <p:nvPr/>
        </p:nvSpPr>
        <p:spPr>
          <a:xfrm>
            <a:off x="927376" y="231406"/>
            <a:ext cx="10388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Degradation (2/3): the ‘UV detector bleaching’ </a:t>
            </a:r>
            <a:r>
              <a:rPr lang="en-US" sz="3600" dirty="0" err="1"/>
              <a:t>flavour</a:t>
            </a:r>
            <a:endParaRPr lang="nl-N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4395-B329-9994-A8F8-72BC54587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50" y="1299022"/>
            <a:ext cx="6716756" cy="3619819"/>
          </a:xfrm>
        </p:spPr>
        <p:txBody>
          <a:bodyPr/>
          <a:lstStyle/>
          <a:p>
            <a:r>
              <a:rPr lang="en-GB" sz="1800" noProof="0" dirty="0"/>
              <a:t>Measurements (a) show signal </a:t>
            </a:r>
            <a:r>
              <a:rPr lang="en-GB" sz="1800" i="1" noProof="0" dirty="0"/>
              <a:t>increase</a:t>
            </a:r>
            <a:r>
              <a:rPr lang="en-GB" sz="1800" noProof="0" dirty="0"/>
              <a:t> correlated with solar </a:t>
            </a:r>
            <a:r>
              <a:rPr lang="en-001" sz="1800" noProof="0" dirty="0"/>
              <a:t>l</a:t>
            </a:r>
            <a:r>
              <a:rPr lang="nl-NL" sz="1800" noProof="0" dirty="0"/>
              <a:t>i</a:t>
            </a:r>
            <a:r>
              <a:rPr lang="en-001" sz="1800" noProof="0" dirty="0"/>
              <a:t>n</a:t>
            </a:r>
            <a:r>
              <a:rPr lang="nl-NL" sz="1800" noProof="0" dirty="0"/>
              <a:t>e</a:t>
            </a:r>
            <a:r>
              <a:rPr lang="en-001" sz="1800" noProof="0" dirty="0"/>
              <a:t>s</a:t>
            </a:r>
          </a:p>
          <a:p>
            <a:r>
              <a:rPr lang="en-001" sz="1800" dirty="0"/>
              <a:t>In region 312-330 nm co</a:t>
            </a:r>
            <a:r>
              <a:rPr lang="nl-NL" sz="1800" dirty="0"/>
              <a:t>m</a:t>
            </a:r>
            <a:r>
              <a:rPr lang="en-001" sz="1800" dirty="0"/>
              <a:t>p</a:t>
            </a:r>
            <a:r>
              <a:rPr lang="nl-NL" sz="1800" dirty="0"/>
              <a:t>a</a:t>
            </a:r>
            <a:r>
              <a:rPr lang="en-001" sz="1800" dirty="0"/>
              <a:t>r</a:t>
            </a:r>
            <a:r>
              <a:rPr lang="nl-NL" sz="1800" dirty="0"/>
              <a:t>i</a:t>
            </a:r>
            <a:r>
              <a:rPr lang="en-001" sz="1800" dirty="0"/>
              <a:t>s</a:t>
            </a:r>
            <a:r>
              <a:rPr lang="nl-NL" sz="1800" dirty="0"/>
              <a:t>o</a:t>
            </a:r>
            <a:r>
              <a:rPr lang="en-001" sz="1800" dirty="0"/>
              <a:t>n </a:t>
            </a:r>
            <a:r>
              <a:rPr lang="nl-NL" sz="1800" dirty="0"/>
              <a:t>w</a:t>
            </a:r>
            <a:r>
              <a:rPr lang="en-001" sz="1800" dirty="0" err="1"/>
              <a:t>i</a:t>
            </a:r>
            <a:r>
              <a:rPr lang="nl-NL" sz="1800" dirty="0"/>
              <a:t>t</a:t>
            </a:r>
            <a:r>
              <a:rPr lang="en-001" sz="1800" dirty="0"/>
              <a:t>h </a:t>
            </a:r>
            <a:r>
              <a:rPr lang="nl-NL" sz="1800" dirty="0"/>
              <a:t>b</a:t>
            </a:r>
            <a:r>
              <a:rPr lang="en-001" sz="1800" dirty="0"/>
              <a:t>a</a:t>
            </a:r>
            <a:r>
              <a:rPr lang="nl-NL" sz="1800" dirty="0"/>
              <a:t>n</a:t>
            </a:r>
            <a:r>
              <a:rPr lang="en-001" sz="1800" dirty="0"/>
              <a:t>d 3 </a:t>
            </a:r>
            <a:r>
              <a:rPr lang="nl-NL" sz="1800" dirty="0"/>
              <a:t>p</a:t>
            </a:r>
            <a:r>
              <a:rPr lang="en-001" sz="1800" dirty="0"/>
              <a:t>ossible</a:t>
            </a:r>
            <a:r>
              <a:rPr lang="en-US" sz="1800" dirty="0"/>
              <a:t> (b)</a:t>
            </a:r>
            <a:endParaRPr lang="en-GB" sz="1800" noProof="0" dirty="0"/>
          </a:p>
          <a:p>
            <a:r>
              <a:rPr lang="en-GB" sz="1800" noProof="0" dirty="0"/>
              <a:t>Suspect bleaching close to or on/within the detector</a:t>
            </a:r>
          </a:p>
          <a:p>
            <a:r>
              <a:rPr lang="en-GB" sz="1800" dirty="0" err="1"/>
              <a:t>Modeled</a:t>
            </a:r>
            <a:r>
              <a:rPr lang="en-GB" sz="1800" dirty="0"/>
              <a:t> by </a:t>
            </a:r>
            <a:r>
              <a:rPr lang="en-GB" sz="1800" dirty="0">
                <a:solidFill>
                  <a:srgbClr val="00B050"/>
                </a:solidFill>
              </a:rPr>
              <a:t>separation</a:t>
            </a:r>
            <a:r>
              <a:rPr lang="en-GB" sz="1800" dirty="0"/>
              <a:t> from instrument CKD: gives extra ‘spectral ageing’ CKD for UV detector (c)</a:t>
            </a:r>
          </a:p>
          <a:p>
            <a:r>
              <a:rPr lang="en-GB" sz="1800" dirty="0"/>
              <a:t>The temporal CKD shows a slowing increase in time ( d)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001" sz="1800" noProof="0" dirty="0"/>
          </a:p>
          <a:p>
            <a:endParaRPr lang="en-GB" sz="1800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A6652C9-6E4A-045A-401F-2BB1F0147AFD}"/>
              </a:ext>
            </a:extLst>
          </p:cNvPr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r>
              <a:rPr lang="nl-NL" altLang="en-US"/>
              <a:t>10 November 2023</a:t>
            </a:r>
            <a:endParaRPr lang="en-US" altLang="en-US" dirty="0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D7B560CA-395B-06E9-758D-4FE7457D3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63" y="3533229"/>
            <a:ext cx="3129770" cy="28231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CE3AC8-C997-2667-E09E-B78A5BB4184F}"/>
              </a:ext>
            </a:extLst>
          </p:cNvPr>
          <p:cNvSpPr/>
          <p:nvPr/>
        </p:nvSpPr>
        <p:spPr>
          <a:xfrm>
            <a:off x="5915122" y="3678941"/>
            <a:ext cx="691715" cy="1142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EA856F4-ABFF-7669-834A-FBC78BEAD55C}"/>
              </a:ext>
            </a:extLst>
          </p:cNvPr>
          <p:cNvSpPr txBox="1"/>
          <p:nvPr/>
        </p:nvSpPr>
        <p:spPr>
          <a:xfrm>
            <a:off x="378050" y="4041678"/>
            <a:ext cx="2977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Thus, </a:t>
            </a:r>
            <a:r>
              <a:rPr lang="en-001" sz="1800" dirty="0"/>
              <a:t> </a:t>
            </a:r>
            <a:r>
              <a:rPr lang="en-US" sz="1800" i="1" dirty="0"/>
              <a:t>modeled</a:t>
            </a:r>
            <a:r>
              <a:rPr lang="en-001" sz="1800" dirty="0"/>
              <a:t> from irradiance data</a:t>
            </a:r>
            <a:r>
              <a:rPr lang="en-US" sz="1800" dirty="0"/>
              <a:t> and… </a:t>
            </a:r>
            <a:endParaRPr lang="en-001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…the correction CKD </a:t>
            </a:r>
            <a:r>
              <a:rPr lang="en-US" sz="1800" i="1" dirty="0"/>
              <a:t>a</a:t>
            </a:r>
            <a:r>
              <a:rPr lang="en-GB" sz="1800" i="1" dirty="0"/>
              <a:t>p</a:t>
            </a:r>
            <a:r>
              <a:rPr lang="en-001" sz="1800" i="1" dirty="0"/>
              <a:t>plied </a:t>
            </a:r>
            <a:r>
              <a:rPr lang="en-001" sz="1800" dirty="0"/>
              <a:t>to </a:t>
            </a:r>
            <a:r>
              <a:rPr lang="en-US" sz="1800" dirty="0"/>
              <a:t>both </a:t>
            </a:r>
            <a:r>
              <a:rPr lang="en-001" sz="1800" dirty="0"/>
              <a:t>radiance</a:t>
            </a:r>
            <a:r>
              <a:rPr lang="en-US" sz="1800" dirty="0"/>
              <a:t> and irradiance products</a:t>
            </a:r>
          </a:p>
          <a:p>
            <a:endParaRPr lang="nl-NL" dirty="0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4200A475-C006-7EDF-4024-903CDF25570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606837" y="4250161"/>
            <a:ext cx="487969" cy="161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BDAF7BDD-50A1-55DC-6347-3CE03033211F}"/>
              </a:ext>
            </a:extLst>
          </p:cNvPr>
          <p:cNvSpPr txBox="1"/>
          <p:nvPr/>
        </p:nvSpPr>
        <p:spPr>
          <a:xfrm>
            <a:off x="8140315" y="6181308"/>
            <a:ext cx="358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                                          ( d)                      </a:t>
            </a:r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74927A9-A146-C03F-2391-69D9084AA55D}"/>
              </a:ext>
            </a:extLst>
          </p:cNvPr>
          <p:cNvSpPr txBox="1"/>
          <p:nvPr/>
        </p:nvSpPr>
        <p:spPr>
          <a:xfrm>
            <a:off x="3124408" y="5934096"/>
            <a:ext cx="92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D56E75E-A609-D97C-7014-1524C86BE3E3}"/>
              </a:ext>
            </a:extLst>
          </p:cNvPr>
          <p:cNvSpPr txBox="1"/>
          <p:nvPr/>
        </p:nvSpPr>
        <p:spPr>
          <a:xfrm>
            <a:off x="9259801" y="925874"/>
            <a:ext cx="92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  <a:endParaRPr lang="nl-NL" dirty="0"/>
          </a:p>
        </p:txBody>
      </p:sp>
      <p:pic>
        <p:nvPicPr>
          <p:cNvPr id="7" name="Afbeelding 6" descr="Afbeelding met tekst, diagram, Perceel, lijn&#10;&#10;Automatisch gegenereerde beschrijving">
            <a:extLst>
              <a:ext uri="{FF2B5EF4-FFF2-40B4-BE49-F238E27FC236}">
                <a16:creationId xmlns:a16="http://schemas.microsoft.com/office/drawing/2014/main" id="{062F6B6B-ECF7-5A55-6FCF-28DF764857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4"/>
          <a:stretch/>
        </p:blipFill>
        <p:spPr>
          <a:xfrm>
            <a:off x="7227169" y="1351800"/>
            <a:ext cx="4632672" cy="2219036"/>
          </a:xfrm>
          <a:prstGeom prst="rect">
            <a:avLst/>
          </a:prstGeom>
        </p:spPr>
      </p:pic>
      <p:pic>
        <p:nvPicPr>
          <p:cNvPr id="10" name="Afbeelding 9" descr="Afbeelding met tekst, diagram, lijn, Perceel&#10;&#10;Automatisch gegenereerde beschrijving">
            <a:extLst>
              <a:ext uri="{FF2B5EF4-FFF2-40B4-BE49-F238E27FC236}">
                <a16:creationId xmlns:a16="http://schemas.microsoft.com/office/drawing/2014/main" id="{29D23BBF-D589-9ECA-D360-0700F7A348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062441" y="4079371"/>
            <a:ext cx="4884994" cy="1919743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93925CA8-4EC8-D47D-79D3-0A621D71C8EF}"/>
              </a:ext>
            </a:extLst>
          </p:cNvPr>
          <p:cNvSpPr txBox="1"/>
          <p:nvPr/>
        </p:nvSpPr>
        <p:spPr>
          <a:xfrm>
            <a:off x="9724723" y="5714291"/>
            <a:ext cx="2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2018                      2024                     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4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4EA6D15-9F95-D2CE-294F-48EBAC222B01}"/>
              </a:ext>
            </a:extLst>
          </p:cNvPr>
          <p:cNvSpPr txBox="1"/>
          <p:nvPr/>
        </p:nvSpPr>
        <p:spPr>
          <a:xfrm>
            <a:off x="1622611" y="259976"/>
            <a:ext cx="8552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Degradation (3/3): from contradiction in UV to re-assessment</a:t>
            </a:r>
            <a:endParaRPr lang="nl-NL" sz="3600" dirty="0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50E77D16-DF12-F2D8-7F7C-4FC823FF0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203922" y="3046446"/>
            <a:ext cx="3485425" cy="2824175"/>
          </a:xfrm>
          <a:prstGeom prst="rect">
            <a:avLst/>
          </a:prstGeom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64A41F4B-3A87-75EE-2CCA-06DFDDEC6AEF}"/>
              </a:ext>
            </a:extLst>
          </p:cNvPr>
          <p:cNvSpPr txBox="1"/>
          <p:nvPr/>
        </p:nvSpPr>
        <p:spPr>
          <a:xfrm>
            <a:off x="5125844" y="5869576"/>
            <a:ext cx="194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Constructed CKD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9" name="Afbeelding 8" descr="Afbeelding met tekst, diagram, lijn, Perceel&#10;&#10;Automatisch gegenereerde beschrijving">
            <a:extLst>
              <a:ext uri="{FF2B5EF4-FFF2-40B4-BE49-F238E27FC236}">
                <a16:creationId xmlns:a16="http://schemas.microsoft.com/office/drawing/2014/main" id="{A3A50291-C697-6EE5-D0EB-26D5C5CB2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71" r="49438"/>
          <a:stretch/>
        </p:blipFill>
        <p:spPr>
          <a:xfrm>
            <a:off x="7715440" y="3286221"/>
            <a:ext cx="4232525" cy="2189352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1C0C3B38-354E-6E82-1234-2E5F0B4386AD}"/>
              </a:ext>
            </a:extLst>
          </p:cNvPr>
          <p:cNvSpPr/>
          <p:nvPr/>
        </p:nvSpPr>
        <p:spPr>
          <a:xfrm>
            <a:off x="8187559" y="3257133"/>
            <a:ext cx="1954924" cy="218935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BDC9D05A-C5A5-D108-1886-1466FA6D53F8}"/>
              </a:ext>
            </a:extLst>
          </p:cNvPr>
          <p:cNvSpPr/>
          <p:nvPr/>
        </p:nvSpPr>
        <p:spPr>
          <a:xfrm rot="5400000">
            <a:off x="5115748" y="3589061"/>
            <a:ext cx="486265" cy="238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C1EF821-5FE0-07A2-5470-703DAF8C3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347" y="3454118"/>
            <a:ext cx="298730" cy="518205"/>
          </a:xfrm>
          <a:prstGeom prst="rect">
            <a:avLst/>
          </a:prstGeom>
        </p:spPr>
      </p:pic>
      <p:sp>
        <p:nvSpPr>
          <p:cNvPr id="13" name="TextBox 17">
            <a:extLst>
              <a:ext uri="{FF2B5EF4-FFF2-40B4-BE49-F238E27FC236}">
                <a16:creationId xmlns:a16="http://schemas.microsoft.com/office/drawing/2014/main" id="{65EC604C-AE20-00A7-6474-F4C280849C92}"/>
              </a:ext>
            </a:extLst>
          </p:cNvPr>
          <p:cNvSpPr txBox="1"/>
          <p:nvPr/>
        </p:nvSpPr>
        <p:spPr>
          <a:xfrm>
            <a:off x="8333333" y="5677192"/>
            <a:ext cx="330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Correlation: ageing CKD vs signal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3BE86E4C-5578-FBC1-0B72-B1BB4E771964}"/>
              </a:ext>
            </a:extLst>
          </p:cNvPr>
          <p:cNvSpPr txBox="1"/>
          <p:nvPr/>
        </p:nvSpPr>
        <p:spPr>
          <a:xfrm>
            <a:off x="404571" y="1333965"/>
            <a:ext cx="11084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constructed </a:t>
            </a:r>
            <a:r>
              <a:rPr lang="en-US" i="1" dirty="0"/>
              <a:t>multiplicative</a:t>
            </a:r>
            <a:r>
              <a:rPr lang="en-US" dirty="0"/>
              <a:t> spectral ageing CKD shows increasing positive peaks at 278 and 286 nm (where the absolute signal is minimal), suggesting an </a:t>
            </a:r>
            <a:r>
              <a:rPr lang="en-US" i="1" dirty="0"/>
              <a:t>additive</a:t>
            </a:r>
            <a:r>
              <a:rPr lang="en-US" dirty="0"/>
              <a:t> term</a:t>
            </a:r>
            <a:r>
              <a:rPr lang="en-001" dirty="0"/>
              <a:t>, this is also an observation from O3-profile ret</a:t>
            </a:r>
            <a:r>
              <a:rPr lang="nl-NL" dirty="0"/>
              <a:t>r</a:t>
            </a:r>
            <a:r>
              <a:rPr lang="en-001" dirty="0" err="1"/>
              <a:t>i</a:t>
            </a:r>
            <a:r>
              <a:rPr lang="nl-NL" dirty="0"/>
              <a:t>e</a:t>
            </a:r>
            <a:r>
              <a:rPr lang="en-001" dirty="0"/>
              <a:t>v</a:t>
            </a:r>
            <a:r>
              <a:rPr lang="nl-NL" dirty="0"/>
              <a:t>a</a:t>
            </a:r>
            <a:r>
              <a:rPr lang="en-001" dirty="0"/>
              <a:t>l</a:t>
            </a:r>
            <a:r>
              <a:rPr lang="nl-NL" dirty="0"/>
              <a:t>s</a:t>
            </a:r>
            <a:r>
              <a:rPr lang="en-001" dirty="0"/>
              <a:t> </a:t>
            </a:r>
            <a:r>
              <a:rPr lang="nl-NL" dirty="0"/>
              <a:t>i</a:t>
            </a:r>
            <a:r>
              <a:rPr lang="en-001" dirty="0"/>
              <a:t>n </a:t>
            </a:r>
            <a:r>
              <a:rPr lang="nl-NL" dirty="0"/>
              <a:t>U</a:t>
            </a:r>
            <a:r>
              <a:rPr lang="en-001" dirty="0"/>
              <a:t>V.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contradicts the bleaching hypothesis connected to the spectral ageing phenomenon. Bleaching correlates with absolute signal</a:t>
            </a:r>
            <a:r>
              <a:rPr lang="en-001" dirty="0"/>
              <a:t> </a:t>
            </a:r>
            <a:r>
              <a:rPr lang="en-001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peaks </a:t>
            </a:r>
            <a:r>
              <a:rPr lang="en-001" dirty="0">
                <a:sym typeface="Wingdings" panose="05000000000000000000" pitchFamily="2" charset="2"/>
              </a:rPr>
              <a:t>caused by </a:t>
            </a:r>
            <a:r>
              <a:rPr lang="en-US" dirty="0">
                <a:sym typeface="Wingdings" panose="05000000000000000000" pitchFamily="2" charset="2"/>
              </a:rPr>
              <a:t>uncorrected-for offset?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main residual offset candidate is (far-field) straylight.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B4D9CB4-3BC2-3660-7EF3-458756C24242}"/>
              </a:ext>
            </a:extLst>
          </p:cNvPr>
          <p:cNvSpPr txBox="1"/>
          <p:nvPr/>
        </p:nvSpPr>
        <p:spPr>
          <a:xfrm>
            <a:off x="609600" y="3719146"/>
            <a:ext cx="3311539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Thus starts the </a:t>
            </a:r>
            <a:r>
              <a:rPr lang="en-US" dirty="0">
                <a:highlight>
                  <a:srgbClr val="FF00FF"/>
                </a:highlight>
              </a:rPr>
              <a:t>Quest for the ‘lost’ UV offset.</a:t>
            </a:r>
          </a:p>
          <a:p>
            <a:endParaRPr lang="en-US" dirty="0"/>
          </a:p>
          <a:p>
            <a:r>
              <a:rPr lang="en-US" dirty="0"/>
              <a:t>Only once it is found (and after repairs!), will the UV degradation make sense again.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160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63FF6A-4576-63CF-89C0-A4EF97B1D28B}"/>
              </a:ext>
            </a:extLst>
          </p:cNvPr>
          <p:cNvSpPr txBox="1"/>
          <p:nvPr/>
        </p:nvSpPr>
        <p:spPr>
          <a:xfrm>
            <a:off x="860612" y="1095074"/>
            <a:ext cx="76327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Degradation (long-term drift in signal)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Multiplicative!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Smoothness? spectrally/spatially. Pixel position vs pixel wavelength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Monotonous?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Cause. Leads to </a:t>
            </a:r>
            <a:r>
              <a:rPr lang="en-US" i="1" dirty="0"/>
              <a:t>degradation components: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Diffuser only  (IRR): </a:t>
            </a:r>
            <a:r>
              <a:rPr lang="en-US" dirty="0">
                <a:solidFill>
                  <a:srgbClr val="00B0F0"/>
                </a:solidFill>
              </a:rPr>
              <a:t>D  = f(lambda), LF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Instrument light path w/o diffuser (RAD, IRR) </a:t>
            </a:r>
            <a:r>
              <a:rPr lang="en-US" dirty="0">
                <a:solidFill>
                  <a:srgbClr val="00B0F0"/>
                </a:solidFill>
              </a:rPr>
              <a:t>D = f(</a:t>
            </a:r>
            <a:r>
              <a:rPr lang="en-US" dirty="0" err="1">
                <a:solidFill>
                  <a:srgbClr val="00B0F0"/>
                </a:solidFill>
              </a:rPr>
              <a:t>lambda,x</a:t>
            </a:r>
            <a:r>
              <a:rPr lang="en-US" dirty="0">
                <a:solidFill>
                  <a:srgbClr val="00B0F0"/>
                </a:solidFill>
              </a:rPr>
              <a:t>), LF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UV Detector bleaching (RAD,IRR, CU) D = </a:t>
            </a:r>
            <a:r>
              <a:rPr lang="en-US" dirty="0">
                <a:solidFill>
                  <a:srgbClr val="00B0F0"/>
                </a:solidFill>
              </a:rPr>
              <a:t>f(</a:t>
            </a:r>
            <a:r>
              <a:rPr lang="en-US" dirty="0" err="1">
                <a:solidFill>
                  <a:srgbClr val="00B0F0"/>
                </a:solidFill>
              </a:rPr>
              <a:t>S_rad,abs</a:t>
            </a:r>
            <a:r>
              <a:rPr lang="en-US" dirty="0">
                <a:solidFill>
                  <a:srgbClr val="00B0F0"/>
                </a:solidFill>
              </a:rPr>
              <a:t>), HF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Sharp detector features (RAD,IRR, CU) </a:t>
            </a:r>
            <a:r>
              <a:rPr lang="en-US" dirty="0">
                <a:solidFill>
                  <a:srgbClr val="00B0F0"/>
                </a:solidFill>
              </a:rPr>
              <a:t>D=f(x), HF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UV-1 contradictive, </a:t>
            </a:r>
            <a:r>
              <a:rPr lang="en-US" strike="sngStrike" dirty="0">
                <a:solidFill>
                  <a:srgbClr val="00B0F0"/>
                </a:solidFill>
              </a:rPr>
              <a:t>D=f(1/S)? </a:t>
            </a:r>
            <a:r>
              <a:rPr lang="en-US" strike="sngStrike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uncorrected additive effect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A01AFBEC-772E-AA85-1808-C737C3D8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dirty="0"/>
              <a:t>Resume: In-flight calibration: degradation </a:t>
            </a:r>
            <a:r>
              <a:rPr lang="en-US" dirty="0" err="1"/>
              <a:t>flavours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BDF448-6EF5-DF89-ECDC-18C6A3BEF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42" y="4228974"/>
            <a:ext cx="1299541" cy="1286115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BA747CEA-7C7B-191D-CF14-0338D556C9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24" r="8159"/>
          <a:stretch/>
        </p:blipFill>
        <p:spPr>
          <a:xfrm>
            <a:off x="3082183" y="4241690"/>
            <a:ext cx="1223938" cy="133483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D204BBA-C736-3428-DF77-4E2DF9E8D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48"/>
          <a:stretch/>
        </p:blipFill>
        <p:spPr>
          <a:xfrm>
            <a:off x="1246114" y="4215635"/>
            <a:ext cx="1195754" cy="137586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778763D6-6A3A-6E20-AAB5-99BD2EC2D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895" y="4162185"/>
            <a:ext cx="2555650" cy="160074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E880481-17F2-A251-35D1-0519BF1EA011}"/>
              </a:ext>
            </a:extLst>
          </p:cNvPr>
          <p:cNvSpPr txBox="1"/>
          <p:nvPr/>
        </p:nvSpPr>
        <p:spPr>
          <a:xfrm>
            <a:off x="1589962" y="5752890"/>
            <a:ext cx="976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 1                    Case 2                       Case 4                               Case 5          Case 3             </a:t>
            </a:r>
            <a:endParaRPr lang="nl-NL" dirty="0"/>
          </a:p>
        </p:txBody>
      </p:sp>
      <p:pic>
        <p:nvPicPr>
          <p:cNvPr id="11" name="Afbeelding 10" descr="Afbeelding met tekst, diagram, Perceel, lijn&#10;&#10;Automatisch gegenereerde beschrijving">
            <a:extLst>
              <a:ext uri="{FF2B5EF4-FFF2-40B4-BE49-F238E27FC236}">
                <a16:creationId xmlns:a16="http://schemas.microsoft.com/office/drawing/2014/main" id="{2E711FF6-A951-5F6D-08FD-1DF954B61A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85" y="1626577"/>
            <a:ext cx="2678616" cy="212309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DA91F29-E4CA-417E-A311-F98B4040A2C9}"/>
              </a:ext>
            </a:extLst>
          </p:cNvPr>
          <p:cNvSpPr txBox="1"/>
          <p:nvPr/>
        </p:nvSpPr>
        <p:spPr>
          <a:xfrm>
            <a:off x="9941169" y="3726397"/>
            <a:ext cx="11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(Case 3)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30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71A3B0-F08C-5B19-BCD1-B4F2DC85D055}"/>
              </a:ext>
            </a:extLst>
          </p:cNvPr>
          <p:cNvSpPr txBox="1"/>
          <p:nvPr/>
        </p:nvSpPr>
        <p:spPr>
          <a:xfrm>
            <a:off x="1622611" y="259976"/>
            <a:ext cx="85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Straylight: modeling and measuring</a:t>
            </a:r>
            <a:endParaRPr lang="nl-N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F9835-3B3D-82BE-7BDE-C12AC9B7B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18" y="1143001"/>
            <a:ext cx="6846787" cy="2285999"/>
          </a:xfrm>
        </p:spPr>
        <p:txBody>
          <a:bodyPr>
            <a:normAutofit fontScale="85000" lnSpcReduction="20000"/>
          </a:bodyPr>
          <a:lstStyle/>
          <a:p>
            <a:r>
              <a:rPr lang="en-001" sz="2000" dirty="0"/>
              <a:t>On each detector there a</a:t>
            </a:r>
            <a:r>
              <a:rPr lang="nl-NL" sz="2000" dirty="0"/>
              <a:t>r</a:t>
            </a:r>
            <a:r>
              <a:rPr lang="en-001" sz="2000" dirty="0"/>
              <a:t>e </a:t>
            </a:r>
            <a:r>
              <a:rPr lang="nl-NL" sz="2000" dirty="0" err="1"/>
              <a:t>masked</a:t>
            </a:r>
            <a:r>
              <a:rPr lang="en-001" sz="2000" dirty="0"/>
              <a:t> rows (“</a:t>
            </a:r>
            <a:r>
              <a:rPr lang="nl-NL" sz="2000" dirty="0"/>
              <a:t>u</a:t>
            </a:r>
            <a:r>
              <a:rPr lang="en-001" sz="2000" dirty="0"/>
              <a:t>p</a:t>
            </a:r>
            <a:r>
              <a:rPr lang="nl-NL" sz="2000" dirty="0"/>
              <a:t>p</a:t>
            </a:r>
            <a:r>
              <a:rPr lang="en-001" sz="2000" dirty="0"/>
              <a:t>e</a:t>
            </a:r>
            <a:r>
              <a:rPr lang="nl-NL" sz="2000" dirty="0"/>
              <a:t>r</a:t>
            </a:r>
            <a:r>
              <a:rPr lang="en-001" sz="2000" dirty="0"/>
              <a:t> </a:t>
            </a:r>
            <a:r>
              <a:rPr lang="nl-NL" sz="2000" dirty="0"/>
              <a:t>a</a:t>
            </a:r>
            <a:r>
              <a:rPr lang="en-001" sz="2000" dirty="0"/>
              <a:t>n</a:t>
            </a:r>
            <a:r>
              <a:rPr lang="nl-NL" sz="2000" dirty="0"/>
              <a:t>d</a:t>
            </a:r>
            <a:r>
              <a:rPr lang="en-001" sz="2000" dirty="0"/>
              <a:t> </a:t>
            </a:r>
            <a:r>
              <a:rPr lang="nl-NL" sz="2000" dirty="0"/>
              <a:t>l</a:t>
            </a:r>
            <a:r>
              <a:rPr lang="en-001" sz="2000" dirty="0"/>
              <a:t>o</a:t>
            </a:r>
            <a:r>
              <a:rPr lang="nl-NL" sz="2000" dirty="0"/>
              <a:t>w</a:t>
            </a:r>
            <a:r>
              <a:rPr lang="en-001" sz="2000" dirty="0"/>
              <a:t>e</a:t>
            </a:r>
            <a:r>
              <a:rPr lang="nl-NL" sz="2000" dirty="0"/>
              <a:t>r</a:t>
            </a:r>
            <a:r>
              <a:rPr lang="en-001" sz="2000" dirty="0"/>
              <a:t> </a:t>
            </a:r>
            <a:r>
              <a:rPr lang="nl-NL" sz="2000" dirty="0"/>
              <a:t>s</a:t>
            </a:r>
            <a:r>
              <a:rPr lang="en-001" sz="2000" dirty="0"/>
              <a:t>t</a:t>
            </a:r>
            <a:r>
              <a:rPr lang="nl-NL" sz="2000" dirty="0"/>
              <a:t>r</a:t>
            </a:r>
            <a:r>
              <a:rPr lang="en-001" sz="2000" dirty="0"/>
              <a:t>a</a:t>
            </a:r>
            <a:r>
              <a:rPr lang="nl-NL" sz="2000" dirty="0"/>
              <a:t>y</a:t>
            </a:r>
            <a:r>
              <a:rPr lang="en-001" sz="2000" dirty="0"/>
              <a:t>l</a:t>
            </a:r>
            <a:r>
              <a:rPr lang="nl-NL" sz="2000" dirty="0"/>
              <a:t>i</a:t>
            </a:r>
            <a:r>
              <a:rPr lang="en-001" sz="2000" dirty="0"/>
              <a:t>g</a:t>
            </a:r>
            <a:r>
              <a:rPr lang="nl-NL" sz="2000" dirty="0"/>
              <a:t>h</a:t>
            </a:r>
            <a:r>
              <a:rPr lang="en-001" sz="2000" dirty="0"/>
              <a:t>t </a:t>
            </a:r>
            <a:r>
              <a:rPr lang="nl-NL" sz="2000" dirty="0"/>
              <a:t>r</a:t>
            </a:r>
            <a:r>
              <a:rPr lang="en-001" sz="2000" dirty="0"/>
              <a:t>e</a:t>
            </a:r>
            <a:r>
              <a:rPr lang="nl-NL" sz="2000" dirty="0"/>
              <a:t>g</a:t>
            </a:r>
            <a:r>
              <a:rPr lang="en-001" sz="2000" dirty="0" err="1"/>
              <a:t>i</a:t>
            </a:r>
            <a:r>
              <a:rPr lang="nl-NL" sz="2000" dirty="0"/>
              <a:t>o</a:t>
            </a:r>
            <a:r>
              <a:rPr lang="en-001" sz="2000" dirty="0"/>
              <a:t>n</a:t>
            </a:r>
            <a:r>
              <a:rPr lang="nl-NL" sz="2000" dirty="0"/>
              <a:t>s</a:t>
            </a:r>
            <a:r>
              <a:rPr lang="en-001" sz="2000" dirty="0"/>
              <a:t>”, </a:t>
            </a:r>
            <a:r>
              <a:rPr lang="nl-NL" sz="2000" dirty="0"/>
              <a:t>U</a:t>
            </a:r>
            <a:r>
              <a:rPr lang="en-001" sz="2000" dirty="0"/>
              <a:t>S</a:t>
            </a:r>
            <a:r>
              <a:rPr lang="nl-NL" sz="2000" dirty="0"/>
              <a:t>L</a:t>
            </a:r>
            <a:r>
              <a:rPr lang="en-001" sz="2000" dirty="0"/>
              <a:t>R &amp; LSLR)</a:t>
            </a:r>
            <a:r>
              <a:rPr lang="en-US" sz="2000" dirty="0"/>
              <a:t>: they do not receive direct light</a:t>
            </a:r>
            <a:endParaRPr lang="en-001" sz="2000" dirty="0"/>
          </a:p>
          <a:p>
            <a:r>
              <a:rPr lang="en-US" sz="2000" dirty="0"/>
              <a:t>Signals in these regions are monitored for all (</a:t>
            </a:r>
            <a:r>
              <a:rPr lang="en-US" sz="2000" dirty="0" err="1"/>
              <a:t>irr</a:t>
            </a:r>
            <a:r>
              <a:rPr lang="en-US" sz="2000" dirty="0"/>
              <a:t>)radiance measurements, all scanlines</a:t>
            </a:r>
          </a:p>
          <a:p>
            <a:r>
              <a:rPr lang="en-US" sz="2000" dirty="0"/>
              <a:t>We monitor </a:t>
            </a:r>
            <a:r>
              <a:rPr lang="en-US" sz="2000" i="1" dirty="0"/>
              <a:t>calculated</a:t>
            </a:r>
            <a:r>
              <a:rPr lang="en-US" sz="2000" dirty="0"/>
              <a:t> (using the straylight convolution kernel CKD) and </a:t>
            </a:r>
            <a:r>
              <a:rPr lang="en-US" sz="2000" i="1" dirty="0"/>
              <a:t>observed</a:t>
            </a:r>
            <a:r>
              <a:rPr lang="en-US" sz="2000" dirty="0"/>
              <a:t> (measured signal before SL correction) signals. </a:t>
            </a:r>
          </a:p>
          <a:p>
            <a:r>
              <a:rPr lang="en-US" sz="2000" dirty="0"/>
              <a:t>If straylight calibration is perfect, then observed=calculated and signal after correction in these regions is zero.   (in practice, we tolerate a slightly positive value: overcorrection is to be avoided)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3B5AE-3756-CBEB-FD8F-2CF2D1A7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1692027"/>
            <a:ext cx="3705112" cy="2057648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3AC94951-9B39-3C17-670E-4C2C7A1F0EC5}"/>
              </a:ext>
            </a:extLst>
          </p:cNvPr>
          <p:cNvSpPr/>
          <p:nvPr/>
        </p:nvSpPr>
        <p:spPr>
          <a:xfrm>
            <a:off x="8026400" y="4094286"/>
            <a:ext cx="3360717" cy="1662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C567356A-0F40-3DB0-EEEB-ADD52B3FE6E5}"/>
              </a:ext>
            </a:extLst>
          </p:cNvPr>
          <p:cNvSpPr txBox="1"/>
          <p:nvPr/>
        </p:nvSpPr>
        <p:spPr>
          <a:xfrm>
            <a:off x="8589552" y="5765781"/>
            <a:ext cx="199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dirty="0"/>
              <a:t>c</a:t>
            </a:r>
            <a:r>
              <a:rPr lang="nl-NL" dirty="0"/>
              <a:t>o</a:t>
            </a:r>
            <a:r>
              <a:rPr lang="en-001" dirty="0"/>
              <a:t>l</a:t>
            </a:r>
            <a:r>
              <a:rPr lang="nl-NL" dirty="0"/>
              <a:t>u</a:t>
            </a:r>
            <a:r>
              <a:rPr lang="en-001" dirty="0"/>
              <a:t>m</a:t>
            </a:r>
            <a:r>
              <a:rPr lang="nl-NL" dirty="0"/>
              <a:t>n</a:t>
            </a:r>
            <a:r>
              <a:rPr lang="en-001" dirty="0"/>
              <a:t>s (</a:t>
            </a:r>
            <a:r>
              <a:rPr lang="nl-NL" dirty="0"/>
              <a:t>s</a:t>
            </a:r>
            <a:r>
              <a:rPr lang="en-001" dirty="0"/>
              <a:t>p</a:t>
            </a:r>
            <a:r>
              <a:rPr lang="nl-NL" dirty="0"/>
              <a:t>e</a:t>
            </a:r>
            <a:r>
              <a:rPr lang="en-001" dirty="0"/>
              <a:t>c</a:t>
            </a:r>
            <a:r>
              <a:rPr lang="nl-NL" dirty="0"/>
              <a:t>t</a:t>
            </a:r>
            <a:r>
              <a:rPr lang="en-001" dirty="0"/>
              <a:t>r</a:t>
            </a:r>
            <a:r>
              <a:rPr lang="nl-NL" dirty="0"/>
              <a:t>a</a:t>
            </a:r>
            <a:r>
              <a:rPr lang="en-001" dirty="0"/>
              <a:t>l)</a:t>
            </a:r>
            <a:endParaRPr lang="nl-NL" dirty="0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0B255743-362D-34F2-2893-AFB73D5649C0}"/>
              </a:ext>
            </a:extLst>
          </p:cNvPr>
          <p:cNvSpPr txBox="1"/>
          <p:nvPr/>
        </p:nvSpPr>
        <p:spPr>
          <a:xfrm rot="16200000">
            <a:off x="7397009" y="4740892"/>
            <a:ext cx="68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rows</a:t>
            </a:r>
            <a:endParaRPr lang="nl-NL" dirty="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FD86715-A679-9375-FE5F-33B6829EBBCC}"/>
              </a:ext>
            </a:extLst>
          </p:cNvPr>
          <p:cNvSpPr/>
          <p:nvPr/>
        </p:nvSpPr>
        <p:spPr>
          <a:xfrm>
            <a:off x="8254800" y="4410776"/>
            <a:ext cx="2921330" cy="105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D8BE9645-90AD-3B83-7CCF-51EB56E8DB89}"/>
              </a:ext>
            </a:extLst>
          </p:cNvPr>
          <p:cNvSpPr/>
          <p:nvPr/>
        </p:nvSpPr>
        <p:spPr>
          <a:xfrm>
            <a:off x="8026400" y="5539541"/>
            <a:ext cx="3360717" cy="1543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77A7783B-CDD8-9EF6-4965-156C64D52334}"/>
              </a:ext>
            </a:extLst>
          </p:cNvPr>
          <p:cNvSpPr/>
          <p:nvPr/>
        </p:nvSpPr>
        <p:spPr>
          <a:xfrm>
            <a:off x="8026400" y="4181279"/>
            <a:ext cx="3360717" cy="1543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879C2D4A-FC4F-7968-C09C-CE686C3381C0}"/>
              </a:ext>
            </a:extLst>
          </p:cNvPr>
          <p:cNvSpPr txBox="1"/>
          <p:nvPr/>
        </p:nvSpPr>
        <p:spPr>
          <a:xfrm>
            <a:off x="9334665" y="4788485"/>
            <a:ext cx="139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science</a:t>
            </a:r>
            <a:endParaRPr lang="nl-NL" dirty="0"/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D8617A50-8ECF-75F4-7BC6-38579B82233F}"/>
              </a:ext>
            </a:extLst>
          </p:cNvPr>
          <p:cNvSpPr txBox="1"/>
          <p:nvPr/>
        </p:nvSpPr>
        <p:spPr>
          <a:xfrm>
            <a:off x="8228281" y="4062182"/>
            <a:ext cx="313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600" dirty="0"/>
              <a:t>u</a:t>
            </a:r>
            <a:r>
              <a:rPr lang="nl-NL" sz="1600" dirty="0"/>
              <a:t>p</a:t>
            </a:r>
            <a:r>
              <a:rPr lang="en-001" sz="1600" dirty="0"/>
              <a:t>p</a:t>
            </a:r>
            <a:r>
              <a:rPr lang="nl-NL" sz="1600" dirty="0"/>
              <a:t>e</a:t>
            </a:r>
            <a:r>
              <a:rPr lang="en-001" sz="1600" dirty="0"/>
              <a:t>r </a:t>
            </a:r>
            <a:r>
              <a:rPr lang="nl-NL" sz="1600" dirty="0"/>
              <a:t>s</a:t>
            </a:r>
            <a:r>
              <a:rPr lang="en-001" sz="1600" dirty="0"/>
              <a:t>t</a:t>
            </a:r>
            <a:r>
              <a:rPr lang="nl-NL" sz="1600" dirty="0"/>
              <a:t>r</a:t>
            </a:r>
            <a:r>
              <a:rPr lang="en-001" sz="1600" dirty="0" err="1"/>
              <a:t>aylight</a:t>
            </a:r>
            <a:r>
              <a:rPr lang="en-001" sz="1600" dirty="0"/>
              <a:t> region (</a:t>
            </a:r>
            <a:r>
              <a:rPr lang="nl-NL" sz="1600" dirty="0"/>
              <a:t>U</a:t>
            </a:r>
            <a:r>
              <a:rPr lang="en-001" sz="1600" dirty="0"/>
              <a:t>S</a:t>
            </a:r>
            <a:r>
              <a:rPr lang="nl-NL" sz="1600" dirty="0"/>
              <a:t>L</a:t>
            </a:r>
            <a:r>
              <a:rPr lang="en-001" sz="1600" dirty="0"/>
              <a:t>R)</a:t>
            </a:r>
            <a:endParaRPr lang="nl-NL" sz="1600" dirty="0"/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8550BFFB-D5C5-A63F-963E-BC9F3E2449A3}"/>
              </a:ext>
            </a:extLst>
          </p:cNvPr>
          <p:cNvSpPr txBox="1"/>
          <p:nvPr/>
        </p:nvSpPr>
        <p:spPr>
          <a:xfrm>
            <a:off x="8254800" y="5419604"/>
            <a:ext cx="313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l</a:t>
            </a:r>
            <a:r>
              <a:rPr lang="en-001" sz="1600" dirty="0"/>
              <a:t>o</a:t>
            </a:r>
            <a:r>
              <a:rPr lang="nl-NL" sz="1600" dirty="0"/>
              <a:t>we</a:t>
            </a:r>
            <a:r>
              <a:rPr lang="en-001" sz="1600" dirty="0"/>
              <a:t>r </a:t>
            </a:r>
            <a:r>
              <a:rPr lang="nl-NL" sz="1600" dirty="0"/>
              <a:t>s</a:t>
            </a:r>
            <a:r>
              <a:rPr lang="en-001" sz="1600" dirty="0"/>
              <a:t>t</a:t>
            </a:r>
            <a:r>
              <a:rPr lang="nl-NL" sz="1600" dirty="0"/>
              <a:t>r</a:t>
            </a:r>
            <a:r>
              <a:rPr lang="en-001" sz="1600" dirty="0" err="1"/>
              <a:t>aylight</a:t>
            </a:r>
            <a:r>
              <a:rPr lang="en-001" sz="1600" dirty="0"/>
              <a:t> region (LS</a:t>
            </a:r>
            <a:r>
              <a:rPr lang="nl-NL" sz="1600" dirty="0"/>
              <a:t>L</a:t>
            </a:r>
            <a:r>
              <a:rPr lang="en-001" sz="1600" dirty="0"/>
              <a:t>R)</a:t>
            </a:r>
            <a:endParaRPr lang="nl-NL" sz="1600" dirty="0"/>
          </a:p>
        </p:txBody>
      </p:sp>
      <p:pic>
        <p:nvPicPr>
          <p:cNvPr id="17" name="Afbeelding 16" descr="Afbeelding met tekst, diagram, kaart, lijn&#10;&#10;Automatisch gegenereerde beschrijving">
            <a:extLst>
              <a:ext uri="{FF2B5EF4-FFF2-40B4-BE49-F238E27FC236}">
                <a16:creationId xmlns:a16="http://schemas.microsoft.com/office/drawing/2014/main" id="{ACDF1CE4-1490-B2B2-A0A8-7634AA663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0" b="50000"/>
          <a:stretch/>
        </p:blipFill>
        <p:spPr>
          <a:xfrm>
            <a:off x="1015870" y="3285319"/>
            <a:ext cx="5987522" cy="30884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7D68CD-AE36-5979-4150-5D292FCE1B23}"/>
              </a:ext>
            </a:extLst>
          </p:cNvPr>
          <p:cNvCxnSpPr>
            <a:cxnSpLocks/>
          </p:cNvCxnSpPr>
          <p:nvPr/>
        </p:nvCxnSpPr>
        <p:spPr>
          <a:xfrm>
            <a:off x="9492018" y="3070746"/>
            <a:ext cx="1762136" cy="0"/>
          </a:xfrm>
          <a:prstGeom prst="line">
            <a:avLst/>
          </a:prstGeom>
          <a:ln w="25400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id="{B1D1234D-4C17-2D32-7C64-F40F065F5623}"/>
              </a:ext>
            </a:extLst>
          </p:cNvPr>
          <p:cNvCxnSpPr>
            <a:cxnSpLocks/>
          </p:cNvCxnSpPr>
          <p:nvPr/>
        </p:nvCxnSpPr>
        <p:spPr>
          <a:xfrm>
            <a:off x="9492018" y="2168069"/>
            <a:ext cx="1762136" cy="0"/>
          </a:xfrm>
          <a:prstGeom prst="line">
            <a:avLst/>
          </a:prstGeom>
          <a:ln w="25400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1E66AFD7-9D62-C7BC-E680-831BE5356CF7}"/>
              </a:ext>
            </a:extLst>
          </p:cNvPr>
          <p:cNvSpPr txBox="1"/>
          <p:nvPr/>
        </p:nvSpPr>
        <p:spPr>
          <a:xfrm>
            <a:off x="10647058" y="1827302"/>
            <a:ext cx="106454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shielded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masked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F7E7797-A8F0-15D0-0A5E-42CE9CEFEA67}"/>
              </a:ext>
            </a:extLst>
          </p:cNvPr>
          <p:cNvSpPr txBox="1"/>
          <p:nvPr/>
        </p:nvSpPr>
        <p:spPr>
          <a:xfrm>
            <a:off x="10708409" y="2874632"/>
            <a:ext cx="106454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masked</a:t>
            </a:r>
            <a:endParaRPr lang="nl-NL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shielded</a:t>
            </a:r>
          </a:p>
        </p:txBody>
      </p:sp>
    </p:spTree>
    <p:extLst>
      <p:ext uri="{BB962C8B-B14F-4D97-AF65-F5344CB8AC3E}">
        <p14:creationId xmlns:p14="http://schemas.microsoft.com/office/powerpoint/2010/main" val="205734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96F216-0A27-5F96-28E4-549F9831EBDC}"/>
              </a:ext>
            </a:extLst>
          </p:cNvPr>
          <p:cNvSpPr txBox="1"/>
          <p:nvPr/>
        </p:nvSpPr>
        <p:spPr>
          <a:xfrm>
            <a:off x="2466446" y="125861"/>
            <a:ext cx="81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quest for the lost offset: Straylight in UV</a:t>
            </a:r>
            <a:endParaRPr lang="nl-N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267EA-9942-B803-563C-ADE2820E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74" y="580556"/>
            <a:ext cx="7654244" cy="3704415"/>
          </a:xfrm>
        </p:spPr>
        <p:txBody>
          <a:bodyPr>
            <a:normAutofit lnSpcReduction="10000"/>
          </a:bodyPr>
          <a:lstStyle/>
          <a:p>
            <a:pPr marL="514350" indent="-457200"/>
            <a:r>
              <a:rPr lang="en-US" sz="1800" dirty="0"/>
              <a:t>Observations: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observed straylight is higher than calculated straylight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 this discrepancy increases in time.</a:t>
            </a:r>
          </a:p>
          <a:p>
            <a:r>
              <a:rPr lang="en-US" sz="1800" dirty="0"/>
              <a:t>(We could reassess the on-ground straylight calibration, leading to a heavier straylight convolution kernel CKD. But the growth in straylight will make such an improvement increasingly worse.)</a:t>
            </a:r>
          </a:p>
          <a:p>
            <a:r>
              <a:rPr lang="en-US" sz="1800" dirty="0"/>
              <a:t>The straylight arriving in UV-1 (&lt;300nm) part of detector is probably far-field straylight stemming from the much higher absolute signal in the UV-2 (&gt;300nm) part: both smooth and offset-like.</a:t>
            </a:r>
          </a:p>
          <a:p>
            <a:r>
              <a:rPr lang="en-US" sz="1800" dirty="0"/>
              <a:t>SL increase in </a:t>
            </a:r>
            <a:r>
              <a:rPr lang="en-US" sz="1800" dirty="0">
                <a:solidFill>
                  <a:srgbClr val="FF0000"/>
                </a:solidFill>
              </a:rPr>
              <a:t>USLR/LSLR </a:t>
            </a:r>
            <a:r>
              <a:rPr lang="en-US" sz="1800" dirty="0"/>
              <a:t>is well monitored, but not known in </a:t>
            </a:r>
            <a:r>
              <a:rPr lang="en-US" sz="1800" dirty="0">
                <a:solidFill>
                  <a:srgbClr val="0070C0"/>
                </a:solidFill>
              </a:rPr>
              <a:t>science region</a:t>
            </a:r>
            <a:r>
              <a:rPr lang="en-US" sz="1800" dirty="0"/>
              <a:t>…</a:t>
            </a:r>
          </a:p>
          <a:p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 … from IF </a:t>
            </a:r>
            <a:r>
              <a:rPr lang="en-US" sz="1800" i="1" dirty="0"/>
              <a:t>monitoring</a:t>
            </a:r>
            <a:r>
              <a:rPr lang="en-US" sz="1800" dirty="0"/>
              <a:t> to IF </a:t>
            </a:r>
            <a:r>
              <a:rPr lang="en-US" sz="1800" i="1" dirty="0"/>
              <a:t>calibration?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" name="Afbeelding 5" descr="Afbeelding met tekst, diagram, kaart, lijn&#10;&#10;Automatisch gegenereerde beschrijving">
            <a:extLst>
              <a:ext uri="{FF2B5EF4-FFF2-40B4-BE49-F238E27FC236}">
                <a16:creationId xmlns:a16="http://schemas.microsoft.com/office/drawing/2014/main" id="{ADF71DB3-FA0F-E92B-F3A2-E7698846D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7" b="50000"/>
          <a:stretch/>
        </p:blipFill>
        <p:spPr>
          <a:xfrm>
            <a:off x="8026400" y="866421"/>
            <a:ext cx="3038061" cy="3088477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36957FF8-BD4D-3FC5-1AE3-B2FC3B6A9170}"/>
              </a:ext>
            </a:extLst>
          </p:cNvPr>
          <p:cNvSpPr/>
          <p:nvPr/>
        </p:nvSpPr>
        <p:spPr>
          <a:xfrm>
            <a:off x="8026400" y="4094286"/>
            <a:ext cx="3360717" cy="1662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355041AA-036D-4845-233F-63E87BB8AB26}"/>
              </a:ext>
            </a:extLst>
          </p:cNvPr>
          <p:cNvSpPr txBox="1"/>
          <p:nvPr/>
        </p:nvSpPr>
        <p:spPr>
          <a:xfrm>
            <a:off x="8589552" y="5765781"/>
            <a:ext cx="199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dirty="0"/>
              <a:t>c</a:t>
            </a:r>
            <a:r>
              <a:rPr lang="nl-NL" dirty="0"/>
              <a:t>o</a:t>
            </a:r>
            <a:r>
              <a:rPr lang="en-001" dirty="0"/>
              <a:t>l</a:t>
            </a:r>
            <a:r>
              <a:rPr lang="nl-NL" dirty="0"/>
              <a:t>u</a:t>
            </a:r>
            <a:r>
              <a:rPr lang="en-001" dirty="0"/>
              <a:t>m</a:t>
            </a:r>
            <a:r>
              <a:rPr lang="nl-NL" dirty="0"/>
              <a:t>n</a:t>
            </a:r>
            <a:r>
              <a:rPr lang="en-001" dirty="0"/>
              <a:t>s (</a:t>
            </a:r>
            <a:r>
              <a:rPr lang="nl-NL" dirty="0"/>
              <a:t>s</a:t>
            </a:r>
            <a:r>
              <a:rPr lang="en-001" dirty="0"/>
              <a:t>p</a:t>
            </a:r>
            <a:r>
              <a:rPr lang="nl-NL" dirty="0"/>
              <a:t>e</a:t>
            </a:r>
            <a:r>
              <a:rPr lang="en-001" dirty="0"/>
              <a:t>c</a:t>
            </a:r>
            <a:r>
              <a:rPr lang="nl-NL" dirty="0"/>
              <a:t>t</a:t>
            </a:r>
            <a:r>
              <a:rPr lang="en-001" dirty="0"/>
              <a:t>r</a:t>
            </a:r>
            <a:r>
              <a:rPr lang="nl-NL" dirty="0"/>
              <a:t>a</a:t>
            </a:r>
            <a:r>
              <a:rPr lang="en-001" dirty="0"/>
              <a:t>l)</a:t>
            </a:r>
            <a:endParaRPr lang="nl-NL" dirty="0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EB0E92FF-805D-134E-931A-DE1E569657E1}"/>
              </a:ext>
            </a:extLst>
          </p:cNvPr>
          <p:cNvSpPr txBox="1"/>
          <p:nvPr/>
        </p:nvSpPr>
        <p:spPr>
          <a:xfrm rot="16200000">
            <a:off x="7397009" y="4740892"/>
            <a:ext cx="68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rows</a:t>
            </a:r>
            <a:endParaRPr lang="nl-NL" dirty="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432FAFC1-631C-4E78-D1FF-4751FC07C48D}"/>
              </a:ext>
            </a:extLst>
          </p:cNvPr>
          <p:cNvSpPr/>
          <p:nvPr/>
        </p:nvSpPr>
        <p:spPr>
          <a:xfrm>
            <a:off x="8254800" y="4410776"/>
            <a:ext cx="2921330" cy="105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4294DD7D-3424-E616-AF09-AED1DA18092E}"/>
              </a:ext>
            </a:extLst>
          </p:cNvPr>
          <p:cNvSpPr/>
          <p:nvPr/>
        </p:nvSpPr>
        <p:spPr>
          <a:xfrm>
            <a:off x="8026400" y="5539541"/>
            <a:ext cx="3360717" cy="1543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E9DAF0FA-BB57-0F8A-B276-00BA439B7150}"/>
              </a:ext>
            </a:extLst>
          </p:cNvPr>
          <p:cNvSpPr/>
          <p:nvPr/>
        </p:nvSpPr>
        <p:spPr>
          <a:xfrm>
            <a:off x="8026400" y="4181279"/>
            <a:ext cx="3360717" cy="1543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03BF529B-54EC-EF3B-0984-F2D176D73F72}"/>
              </a:ext>
            </a:extLst>
          </p:cNvPr>
          <p:cNvSpPr txBox="1"/>
          <p:nvPr/>
        </p:nvSpPr>
        <p:spPr>
          <a:xfrm>
            <a:off x="9334665" y="4788485"/>
            <a:ext cx="139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science</a:t>
            </a:r>
            <a:endParaRPr lang="nl-NL" dirty="0"/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E7E4A294-D705-92D3-925D-3FD1B765BFA8}"/>
              </a:ext>
            </a:extLst>
          </p:cNvPr>
          <p:cNvSpPr txBox="1"/>
          <p:nvPr/>
        </p:nvSpPr>
        <p:spPr>
          <a:xfrm>
            <a:off x="8228281" y="4062182"/>
            <a:ext cx="313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600" dirty="0"/>
              <a:t>u</a:t>
            </a:r>
            <a:r>
              <a:rPr lang="nl-NL" sz="1600" dirty="0"/>
              <a:t>p</a:t>
            </a:r>
            <a:r>
              <a:rPr lang="en-001" sz="1600" dirty="0"/>
              <a:t>p</a:t>
            </a:r>
            <a:r>
              <a:rPr lang="nl-NL" sz="1600" dirty="0"/>
              <a:t>e</a:t>
            </a:r>
            <a:r>
              <a:rPr lang="en-001" sz="1600" dirty="0"/>
              <a:t>r </a:t>
            </a:r>
            <a:r>
              <a:rPr lang="nl-NL" sz="1600" dirty="0"/>
              <a:t>s</a:t>
            </a:r>
            <a:r>
              <a:rPr lang="en-001" sz="1600" dirty="0"/>
              <a:t>t</a:t>
            </a:r>
            <a:r>
              <a:rPr lang="nl-NL" sz="1600" dirty="0"/>
              <a:t>r</a:t>
            </a:r>
            <a:r>
              <a:rPr lang="en-001" sz="1600" dirty="0" err="1"/>
              <a:t>aylight</a:t>
            </a:r>
            <a:r>
              <a:rPr lang="en-001" sz="1600" dirty="0"/>
              <a:t> region (</a:t>
            </a:r>
            <a:r>
              <a:rPr lang="nl-NL" sz="1600" dirty="0"/>
              <a:t>U</a:t>
            </a:r>
            <a:r>
              <a:rPr lang="en-001" sz="1600" dirty="0"/>
              <a:t>S</a:t>
            </a:r>
            <a:r>
              <a:rPr lang="nl-NL" sz="1600" dirty="0"/>
              <a:t>L</a:t>
            </a:r>
            <a:r>
              <a:rPr lang="en-001" sz="1600" dirty="0"/>
              <a:t>R)</a:t>
            </a:r>
            <a:endParaRPr lang="nl-NL" sz="1600" dirty="0"/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B61324DE-3D6F-B8B8-6C32-F42A6C2F1153}"/>
              </a:ext>
            </a:extLst>
          </p:cNvPr>
          <p:cNvSpPr txBox="1"/>
          <p:nvPr/>
        </p:nvSpPr>
        <p:spPr>
          <a:xfrm>
            <a:off x="8254800" y="5419604"/>
            <a:ext cx="313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l</a:t>
            </a:r>
            <a:r>
              <a:rPr lang="en-001" sz="1600" dirty="0"/>
              <a:t>o</a:t>
            </a:r>
            <a:r>
              <a:rPr lang="nl-NL" sz="1600" dirty="0"/>
              <a:t>we</a:t>
            </a:r>
            <a:r>
              <a:rPr lang="en-001" sz="1600" dirty="0"/>
              <a:t>r </a:t>
            </a:r>
            <a:r>
              <a:rPr lang="nl-NL" sz="1600" dirty="0"/>
              <a:t>s</a:t>
            </a:r>
            <a:r>
              <a:rPr lang="en-001" sz="1600" dirty="0"/>
              <a:t>t</a:t>
            </a:r>
            <a:r>
              <a:rPr lang="nl-NL" sz="1600" dirty="0"/>
              <a:t>r</a:t>
            </a:r>
            <a:r>
              <a:rPr lang="en-001" sz="1600" dirty="0" err="1"/>
              <a:t>aylight</a:t>
            </a:r>
            <a:r>
              <a:rPr lang="en-001" sz="1600" dirty="0"/>
              <a:t> region (LS</a:t>
            </a:r>
            <a:r>
              <a:rPr lang="nl-NL" sz="1600" dirty="0"/>
              <a:t>L</a:t>
            </a:r>
            <a:r>
              <a:rPr lang="en-001" sz="1600" dirty="0"/>
              <a:t>R)</a:t>
            </a:r>
            <a:endParaRPr lang="nl-NL" sz="1600" dirty="0"/>
          </a:p>
        </p:txBody>
      </p:sp>
      <p:pic>
        <p:nvPicPr>
          <p:cNvPr id="16" name="Afbeelding 15" descr="Afbeelding met lijn, Perceel, diagram, tekst&#10;&#10;Automatisch gegenereerde beschrijving">
            <a:extLst>
              <a:ext uri="{FF2B5EF4-FFF2-40B4-BE49-F238E27FC236}">
                <a16:creationId xmlns:a16="http://schemas.microsoft.com/office/drawing/2014/main" id="{B45B76C4-9C6B-AB59-AF12-622A2A3F2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972"/>
          <a:stretch/>
        </p:blipFill>
        <p:spPr>
          <a:xfrm>
            <a:off x="1857132" y="4511113"/>
            <a:ext cx="2978638" cy="1852757"/>
          </a:xfrm>
          <a:prstGeom prst="rect">
            <a:avLst/>
          </a:prstGeom>
        </p:spPr>
      </p:pic>
      <p:sp>
        <p:nvSpPr>
          <p:cNvPr id="17" name="Pijl: gekromd omlaag 16">
            <a:extLst>
              <a:ext uri="{FF2B5EF4-FFF2-40B4-BE49-F238E27FC236}">
                <a16:creationId xmlns:a16="http://schemas.microsoft.com/office/drawing/2014/main" id="{F922C28F-C99B-38C6-B379-DE231D5DA653}"/>
              </a:ext>
            </a:extLst>
          </p:cNvPr>
          <p:cNvSpPr/>
          <p:nvPr/>
        </p:nvSpPr>
        <p:spPr>
          <a:xfrm rot="20246011" flipH="1">
            <a:off x="2382378" y="4696634"/>
            <a:ext cx="1157832" cy="3651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7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A35CDE-B0A8-A674-1CC8-D5F983EEF2EB}"/>
              </a:ext>
            </a:extLst>
          </p:cNvPr>
          <p:cNvSpPr txBox="1"/>
          <p:nvPr/>
        </p:nvSpPr>
        <p:spPr>
          <a:xfrm>
            <a:off x="1693758" y="255204"/>
            <a:ext cx="842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quest for the lost offset: Toward a dynamic in-flight correction</a:t>
            </a:r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0F21E11-9746-1F70-6F40-9551B2A34E33}"/>
              </a:ext>
            </a:extLst>
          </p:cNvPr>
          <p:cNvSpPr txBox="1"/>
          <p:nvPr/>
        </p:nvSpPr>
        <p:spPr>
          <a:xfrm>
            <a:off x="1120588" y="1226303"/>
            <a:ext cx="99508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all IRR/RAD </a:t>
            </a:r>
            <a:r>
              <a:rPr lang="en-US" dirty="0" err="1"/>
              <a:t>msmts</a:t>
            </a:r>
            <a:r>
              <a:rPr lang="en-US" dirty="0"/>
              <a:t>, we know the observed-calculated straylight difference in the </a:t>
            </a:r>
            <a:r>
              <a:rPr lang="en-US" dirty="0">
                <a:solidFill>
                  <a:srgbClr val="FF0000"/>
                </a:solidFill>
              </a:rPr>
              <a:t>straylight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Idea: We can, for each measurement, construct an extra straylight image based on this difference and linear interpolation toward the </a:t>
            </a:r>
            <a:r>
              <a:rPr lang="en-US" dirty="0">
                <a:solidFill>
                  <a:srgbClr val="0070C0"/>
                </a:solidFill>
              </a:rPr>
              <a:t>interior science rows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extra straylight image signal can be </a:t>
            </a:r>
            <a:r>
              <a:rPr lang="en-US" i="1" dirty="0"/>
              <a:t>dynamically</a:t>
            </a:r>
            <a:r>
              <a:rPr lang="en-US" dirty="0"/>
              <a:t> subtracted from the signal in the L01b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 criterion: the normalized signal (after this new correction) has no positive peaks, and the multiplicative optical degradation is spectrally smoother, as in the other detectors.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F49910B-EEE9-87E7-A705-7B4FAF019208}"/>
              </a:ext>
            </a:extLst>
          </p:cNvPr>
          <p:cNvSpPr/>
          <p:nvPr/>
        </p:nvSpPr>
        <p:spPr>
          <a:xfrm>
            <a:off x="8026400" y="4094286"/>
            <a:ext cx="3360717" cy="1662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CBCAB299-2876-4937-7571-82D408769DA2}"/>
              </a:ext>
            </a:extLst>
          </p:cNvPr>
          <p:cNvSpPr txBox="1"/>
          <p:nvPr/>
        </p:nvSpPr>
        <p:spPr>
          <a:xfrm>
            <a:off x="8589552" y="5765781"/>
            <a:ext cx="199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dirty="0"/>
              <a:t>c</a:t>
            </a:r>
            <a:r>
              <a:rPr lang="nl-NL" dirty="0"/>
              <a:t>o</a:t>
            </a:r>
            <a:r>
              <a:rPr lang="en-001" dirty="0"/>
              <a:t>l</a:t>
            </a:r>
            <a:r>
              <a:rPr lang="nl-NL" dirty="0"/>
              <a:t>u</a:t>
            </a:r>
            <a:r>
              <a:rPr lang="en-001" dirty="0"/>
              <a:t>m</a:t>
            </a:r>
            <a:r>
              <a:rPr lang="nl-NL" dirty="0"/>
              <a:t>n</a:t>
            </a:r>
            <a:r>
              <a:rPr lang="en-001" dirty="0"/>
              <a:t>s (</a:t>
            </a:r>
            <a:r>
              <a:rPr lang="nl-NL" dirty="0"/>
              <a:t>s</a:t>
            </a:r>
            <a:r>
              <a:rPr lang="en-001" dirty="0"/>
              <a:t>p</a:t>
            </a:r>
            <a:r>
              <a:rPr lang="nl-NL" dirty="0"/>
              <a:t>e</a:t>
            </a:r>
            <a:r>
              <a:rPr lang="en-001" dirty="0"/>
              <a:t>c</a:t>
            </a:r>
            <a:r>
              <a:rPr lang="nl-NL" dirty="0"/>
              <a:t>t</a:t>
            </a:r>
            <a:r>
              <a:rPr lang="en-001" dirty="0"/>
              <a:t>r</a:t>
            </a:r>
            <a:r>
              <a:rPr lang="nl-NL" dirty="0"/>
              <a:t>a</a:t>
            </a:r>
            <a:r>
              <a:rPr lang="en-001" dirty="0"/>
              <a:t>l)</a:t>
            </a:r>
            <a:endParaRPr lang="nl-NL" dirty="0"/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D191F332-ED9C-B635-22A5-5E861A59B887}"/>
              </a:ext>
            </a:extLst>
          </p:cNvPr>
          <p:cNvSpPr txBox="1"/>
          <p:nvPr/>
        </p:nvSpPr>
        <p:spPr>
          <a:xfrm rot="16200000">
            <a:off x="7397009" y="4740892"/>
            <a:ext cx="68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rows</a:t>
            </a:r>
            <a:endParaRPr lang="nl-NL" dirty="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780907A6-6293-BE05-E44B-2C80CE19A18F}"/>
              </a:ext>
            </a:extLst>
          </p:cNvPr>
          <p:cNvSpPr/>
          <p:nvPr/>
        </p:nvSpPr>
        <p:spPr>
          <a:xfrm>
            <a:off x="8254800" y="4410776"/>
            <a:ext cx="2921330" cy="105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E62B0F7B-B264-67AB-9E2B-BCDB0D903761}"/>
              </a:ext>
            </a:extLst>
          </p:cNvPr>
          <p:cNvSpPr/>
          <p:nvPr/>
        </p:nvSpPr>
        <p:spPr>
          <a:xfrm>
            <a:off x="8026400" y="5539541"/>
            <a:ext cx="3360717" cy="1543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11A0064E-41D5-FDC6-10B4-CEC8F0142CA3}"/>
              </a:ext>
            </a:extLst>
          </p:cNvPr>
          <p:cNvSpPr/>
          <p:nvPr/>
        </p:nvSpPr>
        <p:spPr>
          <a:xfrm>
            <a:off x="8026400" y="4181279"/>
            <a:ext cx="3360717" cy="1543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67A631E9-0B50-CFAE-7B98-37A99D9427B7}"/>
              </a:ext>
            </a:extLst>
          </p:cNvPr>
          <p:cNvSpPr txBox="1"/>
          <p:nvPr/>
        </p:nvSpPr>
        <p:spPr>
          <a:xfrm>
            <a:off x="9334665" y="4788485"/>
            <a:ext cx="139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science</a:t>
            </a:r>
            <a:endParaRPr lang="nl-NL" dirty="0"/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653F428B-FE0C-50F3-5023-BACA0AF87495}"/>
              </a:ext>
            </a:extLst>
          </p:cNvPr>
          <p:cNvSpPr txBox="1"/>
          <p:nvPr/>
        </p:nvSpPr>
        <p:spPr>
          <a:xfrm>
            <a:off x="8228281" y="4062182"/>
            <a:ext cx="313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600" dirty="0"/>
              <a:t>u</a:t>
            </a:r>
            <a:r>
              <a:rPr lang="nl-NL" sz="1600" dirty="0"/>
              <a:t>p</a:t>
            </a:r>
            <a:r>
              <a:rPr lang="en-001" sz="1600" dirty="0"/>
              <a:t>p</a:t>
            </a:r>
            <a:r>
              <a:rPr lang="nl-NL" sz="1600" dirty="0"/>
              <a:t>e</a:t>
            </a:r>
            <a:r>
              <a:rPr lang="en-001" sz="1600" dirty="0"/>
              <a:t>r </a:t>
            </a:r>
            <a:r>
              <a:rPr lang="nl-NL" sz="1600" dirty="0"/>
              <a:t>s</a:t>
            </a:r>
            <a:r>
              <a:rPr lang="en-001" sz="1600" dirty="0"/>
              <a:t>t</a:t>
            </a:r>
            <a:r>
              <a:rPr lang="nl-NL" sz="1600" dirty="0"/>
              <a:t>r</a:t>
            </a:r>
            <a:r>
              <a:rPr lang="en-001" sz="1600" dirty="0" err="1"/>
              <a:t>aylight</a:t>
            </a:r>
            <a:r>
              <a:rPr lang="en-001" sz="1600" dirty="0"/>
              <a:t> region (</a:t>
            </a:r>
            <a:r>
              <a:rPr lang="nl-NL" sz="1600" dirty="0"/>
              <a:t>U</a:t>
            </a:r>
            <a:r>
              <a:rPr lang="en-001" sz="1600" dirty="0"/>
              <a:t>S</a:t>
            </a:r>
            <a:r>
              <a:rPr lang="nl-NL" sz="1600" dirty="0"/>
              <a:t>L</a:t>
            </a:r>
            <a:r>
              <a:rPr lang="en-001" sz="1600" dirty="0"/>
              <a:t>R)</a:t>
            </a:r>
            <a:endParaRPr lang="nl-NL" sz="1600" dirty="0"/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C23D5E73-D05A-867F-AF1C-E4BBDC0FA030}"/>
              </a:ext>
            </a:extLst>
          </p:cNvPr>
          <p:cNvSpPr txBox="1"/>
          <p:nvPr/>
        </p:nvSpPr>
        <p:spPr>
          <a:xfrm>
            <a:off x="8254800" y="5419604"/>
            <a:ext cx="313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l</a:t>
            </a:r>
            <a:r>
              <a:rPr lang="en-001" sz="1600" dirty="0"/>
              <a:t>o</a:t>
            </a:r>
            <a:r>
              <a:rPr lang="nl-NL" sz="1600" dirty="0"/>
              <a:t>we</a:t>
            </a:r>
            <a:r>
              <a:rPr lang="en-001" sz="1600" dirty="0"/>
              <a:t>r </a:t>
            </a:r>
            <a:r>
              <a:rPr lang="nl-NL" sz="1600" dirty="0"/>
              <a:t>s</a:t>
            </a:r>
            <a:r>
              <a:rPr lang="en-001" sz="1600" dirty="0"/>
              <a:t>t</a:t>
            </a:r>
            <a:r>
              <a:rPr lang="nl-NL" sz="1600" dirty="0"/>
              <a:t>r</a:t>
            </a:r>
            <a:r>
              <a:rPr lang="en-001" sz="1600" dirty="0" err="1"/>
              <a:t>aylight</a:t>
            </a:r>
            <a:r>
              <a:rPr lang="en-001" sz="1600" dirty="0"/>
              <a:t> region (LS</a:t>
            </a:r>
            <a:r>
              <a:rPr lang="nl-NL" sz="1600" dirty="0"/>
              <a:t>L</a:t>
            </a:r>
            <a:r>
              <a:rPr lang="en-001" sz="1600" dirty="0"/>
              <a:t>R)</a:t>
            </a:r>
            <a:endParaRPr lang="nl-NL" sz="1600" dirty="0"/>
          </a:p>
        </p:txBody>
      </p:sp>
      <p:pic>
        <p:nvPicPr>
          <p:cNvPr id="15" name="Afbeelding 14" descr="Afbeelding met tekst, lijn, Perceel, diagram&#10;&#10;Automatisch gegenereerde beschrijving">
            <a:extLst>
              <a:ext uri="{FF2B5EF4-FFF2-40B4-BE49-F238E27FC236}">
                <a16:creationId xmlns:a16="http://schemas.microsoft.com/office/drawing/2014/main" id="{F9ED4E00-33E0-2D9B-DE2D-69F4BA6D6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737147" y="3025945"/>
            <a:ext cx="2844801" cy="3151622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604D1315-92FB-D62F-F593-C61FC25BEE75}"/>
              </a:ext>
            </a:extLst>
          </p:cNvPr>
          <p:cNvSpPr/>
          <p:nvPr/>
        </p:nvSpPr>
        <p:spPr>
          <a:xfrm>
            <a:off x="5194181" y="5543070"/>
            <a:ext cx="281354" cy="226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FAB76A6-2F07-9933-63EB-CA5665FB6B8B}"/>
              </a:ext>
            </a:extLst>
          </p:cNvPr>
          <p:cNvSpPr/>
          <p:nvPr/>
        </p:nvSpPr>
        <p:spPr>
          <a:xfrm>
            <a:off x="6684858" y="5542683"/>
            <a:ext cx="281354" cy="226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C83480A-8F15-B19D-3B44-7DF4853D1A77}"/>
              </a:ext>
            </a:extLst>
          </p:cNvPr>
          <p:cNvSpPr/>
          <p:nvPr/>
        </p:nvSpPr>
        <p:spPr>
          <a:xfrm>
            <a:off x="5592885" y="5563470"/>
            <a:ext cx="900723" cy="18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DD01324B-206D-06B2-C2A6-B45F5FC4CFCD}"/>
              </a:ext>
            </a:extLst>
          </p:cNvPr>
          <p:cNvCxnSpPr>
            <a:cxnSpLocks/>
          </p:cNvCxnSpPr>
          <p:nvPr/>
        </p:nvCxnSpPr>
        <p:spPr>
          <a:xfrm>
            <a:off x="5267837" y="4797859"/>
            <a:ext cx="1631354" cy="12769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2676BD3C-036F-4C2A-EEE1-49307365A5F2}"/>
              </a:ext>
            </a:extLst>
          </p:cNvPr>
          <p:cNvCxnSpPr/>
          <p:nvPr/>
        </p:nvCxnSpPr>
        <p:spPr>
          <a:xfrm>
            <a:off x="5100396" y="6048934"/>
            <a:ext cx="2021696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6A3CB51D-9FD9-457D-E320-FAD10E2DBCEF}"/>
              </a:ext>
            </a:extLst>
          </p:cNvPr>
          <p:cNvCxnSpPr>
            <a:cxnSpLocks/>
          </p:cNvCxnSpPr>
          <p:nvPr/>
        </p:nvCxnSpPr>
        <p:spPr>
          <a:xfrm flipV="1">
            <a:off x="5100396" y="3892610"/>
            <a:ext cx="0" cy="216108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69E0E5E3-1F48-A0B1-0C8F-600541BB20E4}"/>
              </a:ext>
            </a:extLst>
          </p:cNvPr>
          <p:cNvSpPr txBox="1"/>
          <p:nvPr/>
        </p:nvSpPr>
        <p:spPr>
          <a:xfrm>
            <a:off x="5100396" y="5710842"/>
            <a:ext cx="369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LSLR      science         USLR </a:t>
            </a:r>
            <a:endParaRPr lang="nl-NL" sz="1400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995E6EF-369F-5257-5B15-4DFFEC245E9B}"/>
              </a:ext>
            </a:extLst>
          </p:cNvPr>
          <p:cNvSpPr txBox="1"/>
          <p:nvPr/>
        </p:nvSpPr>
        <p:spPr>
          <a:xfrm>
            <a:off x="5017607" y="6053691"/>
            <a:ext cx="276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 row</a:t>
            </a:r>
            <a:endParaRPr lang="nl-NL" dirty="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F741C4F-48C6-7211-C9ED-6FF97E534EF3}"/>
              </a:ext>
            </a:extLst>
          </p:cNvPr>
          <p:cNvSpPr txBox="1"/>
          <p:nvPr/>
        </p:nvSpPr>
        <p:spPr>
          <a:xfrm rot="16200000">
            <a:off x="3509074" y="4385643"/>
            <a:ext cx="276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S_obs</a:t>
            </a:r>
            <a:r>
              <a:rPr lang="en-US" dirty="0"/>
              <a:t> – </a:t>
            </a:r>
            <a:r>
              <a:rPr lang="en-US" dirty="0" err="1"/>
              <a:t>S_calc</a:t>
            </a:r>
            <a:endParaRPr lang="nl-NL" dirty="0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96540117-6338-056D-33D0-BF218319631E}"/>
              </a:ext>
            </a:extLst>
          </p:cNvPr>
          <p:cNvSpPr/>
          <p:nvPr/>
        </p:nvSpPr>
        <p:spPr>
          <a:xfrm>
            <a:off x="5162247" y="4701426"/>
            <a:ext cx="211179" cy="182563"/>
          </a:xfrm>
          <a:prstGeom prst="ellipse">
            <a:avLst/>
          </a:prstGeom>
          <a:solidFill>
            <a:srgbClr val="F61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highlight>
                <a:srgbClr val="F610B4"/>
              </a:highlight>
            </a:endParaRP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EAA3D162-5699-EE57-0783-A39862F12043}"/>
              </a:ext>
            </a:extLst>
          </p:cNvPr>
          <p:cNvSpPr/>
          <p:nvPr/>
        </p:nvSpPr>
        <p:spPr>
          <a:xfrm>
            <a:off x="6711667" y="4820579"/>
            <a:ext cx="211179" cy="182563"/>
          </a:xfrm>
          <a:prstGeom prst="ellipse">
            <a:avLst/>
          </a:prstGeom>
          <a:solidFill>
            <a:srgbClr val="F61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79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96F216-0A27-5F96-28E4-549F9831EBDC}"/>
              </a:ext>
            </a:extLst>
          </p:cNvPr>
          <p:cNvSpPr txBox="1"/>
          <p:nvPr/>
        </p:nvSpPr>
        <p:spPr>
          <a:xfrm>
            <a:off x="984738" y="190829"/>
            <a:ext cx="1006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quest for the lost offset:  dynamic straylight correction: line indices</a:t>
            </a:r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380CC1-9165-B18E-3DDA-B173F0E4D1EB}"/>
              </a:ext>
            </a:extLst>
          </p:cNvPr>
          <p:cNvSpPr txBox="1"/>
          <p:nvPr/>
        </p:nvSpPr>
        <p:spPr>
          <a:xfrm>
            <a:off x="558408" y="998356"/>
            <a:ext cx="110751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Thus, in principle, a dynamic far-field straylight correction can cope with long term offset-like straylight increases. And without residual offsets, degradation can again be modeled as multiplicative operations, and corrected for.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Robustness of such a </a:t>
            </a:r>
            <a:r>
              <a:rPr lang="en-US" sz="1600" i="1" dirty="0"/>
              <a:t>dynamic L01b algorithm </a:t>
            </a:r>
            <a:r>
              <a:rPr lang="en-US" sz="1600" dirty="0"/>
              <a:t>has to be ensured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Uniqueness of this solution?  </a:t>
            </a:r>
            <a:r>
              <a:rPr lang="en-US" sz="1600" dirty="0">
                <a:sym typeface="Wingdings" panose="05000000000000000000" pitchFamily="2" charset="2"/>
              </a:rPr>
              <a:t> L</a:t>
            </a:r>
            <a:r>
              <a:rPr lang="en-US" sz="1600" dirty="0"/>
              <a:t>ook at solar line indices (*): ratios of throughs and peaks around absorption lines. These indices are stable for all multiplicative (and  spatially and spectrally smooth) degradation phenomena.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 the simple dynamic correction with linear interpolation seems the most stable, for both IRR and RAD measurements.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32C9A32-7CEE-EA25-949D-2BD035CFACEB}"/>
              </a:ext>
            </a:extLst>
          </p:cNvPr>
          <p:cNvSpPr txBox="1"/>
          <p:nvPr/>
        </p:nvSpPr>
        <p:spPr>
          <a:xfrm>
            <a:off x="3658272" y="4258569"/>
            <a:ext cx="162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/>
              <a:t>Line index = </a:t>
            </a:r>
          </a:p>
          <a:p>
            <a:r>
              <a:rPr lang="en-US" dirty="0"/>
              <a:t>2Sb/(</a:t>
            </a:r>
            <a:r>
              <a:rPr lang="en-US" dirty="0" err="1"/>
              <a:t>Sa+Sc</a:t>
            </a:r>
            <a:r>
              <a:rPr lang="en-US" dirty="0"/>
              <a:t>)</a:t>
            </a:r>
            <a:endParaRPr lang="nl-NL" dirty="0"/>
          </a:p>
        </p:txBody>
      </p:sp>
      <p:pic>
        <p:nvPicPr>
          <p:cNvPr id="10" name="Afbeelding 9" descr="Afbeelding met tekst, diagram, Perceel, lijn&#10;&#10;Automatisch gegenereerde beschrijving">
            <a:extLst>
              <a:ext uri="{FF2B5EF4-FFF2-40B4-BE49-F238E27FC236}">
                <a16:creationId xmlns:a16="http://schemas.microsoft.com/office/drawing/2014/main" id="{F403E20D-C549-93E4-9C64-C6B529309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8" t="46410" b="7315"/>
          <a:stretch/>
        </p:blipFill>
        <p:spPr>
          <a:xfrm>
            <a:off x="8606034" y="3182814"/>
            <a:ext cx="3287182" cy="3173537"/>
          </a:xfrm>
          <a:prstGeom prst="rect">
            <a:avLst/>
          </a:prstGeom>
        </p:spPr>
      </p:pic>
      <p:pic>
        <p:nvPicPr>
          <p:cNvPr id="11" name="Afbeelding 10" descr="Afbeelding met tekst, diagram, Perceel, lijn&#10;&#10;Automatisch gegenereerde beschrijving">
            <a:extLst>
              <a:ext uri="{FF2B5EF4-FFF2-40B4-BE49-F238E27FC236}">
                <a16:creationId xmlns:a16="http://schemas.microsoft.com/office/drawing/2014/main" id="{58714BC2-65F2-29C7-7148-7491DE5F2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8" b="53718"/>
          <a:stretch/>
        </p:blipFill>
        <p:spPr>
          <a:xfrm>
            <a:off x="308080" y="3099273"/>
            <a:ext cx="3286679" cy="3173537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1387EC54-B775-82AD-D71A-8839A8D1635A}"/>
              </a:ext>
            </a:extLst>
          </p:cNvPr>
          <p:cNvSpPr/>
          <p:nvPr/>
        </p:nvSpPr>
        <p:spPr>
          <a:xfrm>
            <a:off x="1185007" y="5316415"/>
            <a:ext cx="160215" cy="1230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9C3700F7-EB1B-5E8B-7972-E561D96815E6}"/>
              </a:ext>
            </a:extLst>
          </p:cNvPr>
          <p:cNvSpPr/>
          <p:nvPr/>
        </p:nvSpPr>
        <p:spPr>
          <a:xfrm>
            <a:off x="1448683" y="5254868"/>
            <a:ext cx="160215" cy="1230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C9FD9625-7213-9FDF-4E97-D37809561518}"/>
              </a:ext>
            </a:extLst>
          </p:cNvPr>
          <p:cNvSpPr/>
          <p:nvPr/>
        </p:nvSpPr>
        <p:spPr>
          <a:xfrm>
            <a:off x="1341481" y="5665064"/>
            <a:ext cx="160215" cy="1230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FC53F99-093E-BC5B-273A-70FD81D238FD}"/>
              </a:ext>
            </a:extLst>
          </p:cNvPr>
          <p:cNvSpPr txBox="1"/>
          <p:nvPr/>
        </p:nvSpPr>
        <p:spPr>
          <a:xfrm>
            <a:off x="1404814" y="4979752"/>
            <a:ext cx="45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C22E24A-0840-A9DF-627D-10B1E4D99195}"/>
              </a:ext>
            </a:extLst>
          </p:cNvPr>
          <p:cNvSpPr txBox="1"/>
          <p:nvPr/>
        </p:nvSpPr>
        <p:spPr>
          <a:xfrm>
            <a:off x="1265114" y="5702137"/>
            <a:ext cx="45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5B5C4D7-F869-770E-BCBA-8730EB0770F5}"/>
              </a:ext>
            </a:extLst>
          </p:cNvPr>
          <p:cNvSpPr txBox="1"/>
          <p:nvPr/>
        </p:nvSpPr>
        <p:spPr>
          <a:xfrm>
            <a:off x="1119709" y="5014491"/>
            <a:ext cx="45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6981E6B-D41F-8280-3FE2-832B8A41C1BA}"/>
              </a:ext>
            </a:extLst>
          </p:cNvPr>
          <p:cNvSpPr txBox="1"/>
          <p:nvPr/>
        </p:nvSpPr>
        <p:spPr>
          <a:xfrm>
            <a:off x="6786534" y="4511910"/>
            <a:ext cx="197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line index,</a:t>
            </a:r>
          </a:p>
          <a:p>
            <a:r>
              <a:rPr lang="en-US" dirty="0"/>
              <a:t>orbit 11459: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46D1CCE-F6E9-9070-0C78-B11B240BE516}"/>
              </a:ext>
            </a:extLst>
          </p:cNvPr>
          <p:cNvSpPr txBox="1"/>
          <p:nvPr/>
        </p:nvSpPr>
        <p:spPr>
          <a:xfrm>
            <a:off x="9275885" y="2501764"/>
            <a:ext cx="397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008080"/>
                </a:highlight>
              </a:rPr>
              <a:t>(*) Marchenko et al, GSICS 2023</a:t>
            </a:r>
            <a:endParaRPr lang="nl-NL" sz="1600" dirty="0"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5628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96F216-0A27-5F96-28E4-549F9831EBDC}"/>
              </a:ext>
            </a:extLst>
          </p:cNvPr>
          <p:cNvSpPr txBox="1"/>
          <p:nvPr/>
        </p:nvSpPr>
        <p:spPr>
          <a:xfrm>
            <a:off x="1676399" y="307049"/>
            <a:ext cx="81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Conclusions and </a:t>
            </a:r>
            <a:r>
              <a:rPr lang="en-US" sz="2400" dirty="0">
                <a:solidFill>
                  <a:srgbClr val="00B050"/>
                </a:solidFill>
              </a:rPr>
              <a:t>outlook</a:t>
            </a:r>
            <a:endParaRPr lang="nl-NL" sz="2400" dirty="0">
              <a:solidFill>
                <a:srgbClr val="00B05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66264F4-883D-0AD9-44E4-CFF2F8916550}"/>
              </a:ext>
            </a:extLst>
          </p:cNvPr>
          <p:cNvSpPr txBox="1"/>
          <p:nvPr/>
        </p:nvSpPr>
        <p:spPr>
          <a:xfrm>
            <a:off x="1380392" y="800101"/>
            <a:ext cx="101023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The </a:t>
            </a:r>
            <a:r>
              <a:rPr lang="en-US" sz="1600" b="1" dirty="0" err="1"/>
              <a:t>Tropomi</a:t>
            </a:r>
            <a:r>
              <a:rPr lang="en-US" sz="1600" b="1" dirty="0"/>
              <a:t> L01b Processor corrects for optical degradation using in-flight calibration</a:t>
            </a:r>
            <a:r>
              <a:rPr lang="en-US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Method: irradiance measurements with two diffusers AND understanding of light paths and instrument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degradation can be  divided in several components, with their own CKDs.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The ‘UVIS detector scratch’ will be such a separate CKD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UV detector bleaching necessitates another such separated component:  the ‘spectral  ageing’ CKD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Proper degradation correction requires absence of offsets, both at start of mission and forever after.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The </a:t>
            </a:r>
            <a:r>
              <a:rPr lang="en-US" sz="1600" b="1" dirty="0" err="1"/>
              <a:t>Tropomi</a:t>
            </a:r>
            <a:r>
              <a:rPr lang="en-US" sz="1600" b="1" dirty="0"/>
              <a:t> L1b Processor corrects for straylight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Temporal growth of straylight is observed from in-flight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Lesson: In-flight monitoring does </a:t>
            </a:r>
            <a:r>
              <a:rPr lang="en-US" sz="1600" i="1" dirty="0"/>
              <a:t>not</a:t>
            </a:r>
            <a:r>
              <a:rPr lang="en-US" sz="1600" dirty="0"/>
              <a:t> imply in-flight calibration.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UV straylight drift and optical degradation need to be decoupled: first a proper SL removal is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For UV, a robust, simple,  </a:t>
            </a:r>
            <a:r>
              <a:rPr lang="en-US" sz="1600" i="1" dirty="0">
                <a:solidFill>
                  <a:srgbClr val="00B050"/>
                </a:solidFill>
              </a:rPr>
              <a:t>additional</a:t>
            </a:r>
            <a:r>
              <a:rPr lang="en-US" sz="1600" dirty="0">
                <a:solidFill>
                  <a:srgbClr val="00B050"/>
                </a:solidFill>
              </a:rPr>
              <a:t> dynamic straylight correction based on SL monitoring is being tested</a:t>
            </a:r>
            <a:r>
              <a:rPr lang="en-US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This correction removes unwanted offset in UV, thereby again enabling proper degradation correction.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Lesson: Applying degradation corrections requires extensive knowledge of  complex instrument </a:t>
            </a:r>
            <a:r>
              <a:rPr lang="en-US" sz="1600" dirty="0" err="1"/>
              <a:t>behaviour</a:t>
            </a:r>
            <a:r>
              <a:rPr lang="en-US" sz="1600" dirty="0"/>
              <a:t> (SL growth, detector bleaching,…)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0096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opomi Monitoring Portal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r="1450" b="17744"/>
          <a:stretch/>
        </p:blipFill>
        <p:spPr>
          <a:xfrm>
            <a:off x="2543920" y="2231115"/>
            <a:ext cx="7104159" cy="2340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407" y="175187"/>
            <a:ext cx="2951181" cy="868362"/>
          </a:xfrm>
        </p:spPr>
        <p:txBody>
          <a:bodyPr/>
          <a:lstStyle/>
          <a:p>
            <a:r>
              <a:rPr lang="en-US" sz="4800"/>
              <a:t>Thank you!</a:t>
            </a:r>
            <a:endParaRPr lang="en-GB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60" y="932269"/>
            <a:ext cx="11702473" cy="1810084"/>
          </a:xfrm>
        </p:spPr>
        <p:txBody>
          <a:bodyPr/>
          <a:lstStyle/>
          <a:p>
            <a:pPr marL="0" indent="0" algn="ctr">
              <a:buNone/>
            </a:pPr>
            <a:r>
              <a:rPr lang="en-US" sz="2300" dirty="0"/>
              <a:t>general information: </a:t>
            </a:r>
            <a:r>
              <a:rPr lang="en-US" sz="2300" dirty="0">
                <a:hlinkClick r:id="rId3"/>
              </a:rPr>
              <a:t>http://www.tropomi.eu/</a:t>
            </a:r>
            <a:endParaRPr lang="en-US" sz="2300" dirty="0"/>
          </a:p>
          <a:p>
            <a:pPr marL="0" indent="0" algn="ctr">
              <a:buNone/>
            </a:pPr>
            <a:r>
              <a:rPr lang="en-GB" sz="2300" dirty="0" err="1"/>
              <a:t>mo</a:t>
            </a:r>
            <a:r>
              <a:rPr lang="en-001" sz="2300" dirty="0"/>
              <a:t>r</a:t>
            </a:r>
            <a:r>
              <a:rPr lang="en-GB" sz="2300" dirty="0"/>
              <a:t>e</a:t>
            </a:r>
            <a:r>
              <a:rPr lang="en-001" sz="2300" dirty="0"/>
              <a:t> </a:t>
            </a:r>
            <a:r>
              <a:rPr lang="en-GB" sz="2300" dirty="0"/>
              <a:t>o</a:t>
            </a:r>
            <a:r>
              <a:rPr lang="en-001" sz="2300" dirty="0"/>
              <a:t>n </a:t>
            </a:r>
            <a:r>
              <a:rPr lang="en-GB" sz="2300" dirty="0"/>
              <a:t>T</a:t>
            </a:r>
            <a:r>
              <a:rPr lang="en-001" sz="2300" dirty="0"/>
              <a:t>R</a:t>
            </a:r>
            <a:r>
              <a:rPr lang="en-GB" sz="2300" dirty="0"/>
              <a:t>O</a:t>
            </a:r>
            <a:r>
              <a:rPr lang="en-001" sz="2300" dirty="0"/>
              <a:t>P</a:t>
            </a:r>
            <a:r>
              <a:rPr lang="en-GB" sz="2300" dirty="0"/>
              <a:t>O</a:t>
            </a:r>
            <a:r>
              <a:rPr lang="en-001" sz="2300" dirty="0"/>
              <a:t>M</a:t>
            </a:r>
            <a:r>
              <a:rPr lang="en-GB" sz="2300" dirty="0"/>
              <a:t>I</a:t>
            </a:r>
            <a:r>
              <a:rPr lang="en-001" sz="2300" dirty="0"/>
              <a:t> </a:t>
            </a:r>
            <a:r>
              <a:rPr lang="en-GB" sz="2300" dirty="0"/>
              <a:t>c</a:t>
            </a:r>
            <a:r>
              <a:rPr lang="en-001" sz="2300" dirty="0"/>
              <a:t>a</a:t>
            </a:r>
            <a:r>
              <a:rPr lang="en-GB" sz="2300" dirty="0"/>
              <a:t>l</a:t>
            </a:r>
            <a:r>
              <a:rPr lang="en-001" sz="2300" dirty="0" err="1"/>
              <a:t>i</a:t>
            </a:r>
            <a:r>
              <a:rPr lang="en-GB" sz="2300" dirty="0"/>
              <a:t>b</a:t>
            </a:r>
            <a:r>
              <a:rPr lang="en-001" sz="2300" dirty="0"/>
              <a:t>r</a:t>
            </a:r>
            <a:r>
              <a:rPr lang="en-GB" sz="2300" dirty="0"/>
              <a:t>a</a:t>
            </a:r>
            <a:r>
              <a:rPr lang="en-001" sz="2300" dirty="0"/>
              <a:t>t</a:t>
            </a:r>
            <a:r>
              <a:rPr lang="en-GB" sz="2300" dirty="0" err="1"/>
              <a:t>i</a:t>
            </a:r>
            <a:r>
              <a:rPr lang="en-001" sz="2300" dirty="0"/>
              <a:t>o</a:t>
            </a:r>
            <a:r>
              <a:rPr lang="en-GB" sz="2300" dirty="0"/>
              <a:t>n</a:t>
            </a:r>
            <a:r>
              <a:rPr lang="en-001" sz="2300" dirty="0"/>
              <a:t>: </a:t>
            </a:r>
            <a:r>
              <a:rPr lang="en-GB" sz="2300" dirty="0"/>
              <a:t>K</a:t>
            </a:r>
            <a:r>
              <a:rPr lang="en-001" sz="2300" dirty="0"/>
              <a:t>l</a:t>
            </a:r>
            <a:r>
              <a:rPr lang="en-GB" sz="2300" dirty="0"/>
              <a:t>e</a:t>
            </a:r>
            <a:r>
              <a:rPr lang="en-001" sz="2300" dirty="0" err="1"/>
              <a:t>i</a:t>
            </a:r>
            <a:r>
              <a:rPr lang="en-GB" sz="2300" dirty="0"/>
              <a:t>p</a:t>
            </a:r>
            <a:r>
              <a:rPr lang="en-001" sz="2300" dirty="0"/>
              <a:t>o</a:t>
            </a:r>
            <a:r>
              <a:rPr lang="en-GB" sz="2300" dirty="0"/>
              <a:t>o</a:t>
            </a:r>
            <a:r>
              <a:rPr lang="en-001" sz="2300" dirty="0"/>
              <a:t>l et </a:t>
            </a:r>
            <a:r>
              <a:rPr lang="en-GB" sz="2300" dirty="0"/>
              <a:t>a</a:t>
            </a:r>
            <a:r>
              <a:rPr lang="en-001" sz="2300" dirty="0"/>
              <a:t>l. 2018</a:t>
            </a:r>
            <a:r>
              <a:rPr lang="en-GB" sz="2300" dirty="0"/>
              <a:t> </a:t>
            </a:r>
            <a:r>
              <a:rPr lang="en-GB" sz="2300" dirty="0">
                <a:hlinkClick r:id="rId4"/>
              </a:rPr>
              <a:t>https://doi.org/10.5194/amt-11-6439-2018</a:t>
            </a:r>
            <a:endParaRPr lang="en-001" sz="2300" dirty="0"/>
          </a:p>
          <a:p>
            <a:pPr marL="0" indent="0" algn="ctr">
              <a:buNone/>
            </a:pPr>
            <a:r>
              <a:rPr lang="en-001" sz="2300" dirty="0"/>
              <a:t>L</a:t>
            </a:r>
            <a:r>
              <a:rPr lang="en-GB" sz="2300" dirty="0"/>
              <a:t>u</a:t>
            </a:r>
            <a:r>
              <a:rPr lang="en-001" sz="2300" dirty="0"/>
              <a:t>d</a:t>
            </a:r>
            <a:r>
              <a:rPr lang="en-GB" sz="2300" dirty="0"/>
              <a:t>e</a:t>
            </a:r>
            <a:r>
              <a:rPr lang="en-001" sz="2300" dirty="0"/>
              <a:t>w</a:t>
            </a:r>
            <a:r>
              <a:rPr lang="en-GB" sz="2300" dirty="0" err="1"/>
              <a:t>i</a:t>
            </a:r>
            <a:r>
              <a:rPr lang="en-001" sz="2300" dirty="0"/>
              <a:t>g </a:t>
            </a:r>
            <a:r>
              <a:rPr lang="en-GB" sz="2300" dirty="0"/>
              <a:t>e</a:t>
            </a:r>
            <a:r>
              <a:rPr lang="en-001" sz="2300" dirty="0"/>
              <a:t>t </a:t>
            </a:r>
            <a:r>
              <a:rPr lang="en-GB" sz="2300" dirty="0"/>
              <a:t>a</a:t>
            </a:r>
            <a:r>
              <a:rPr lang="en-001" sz="2300" dirty="0"/>
              <a:t>l. 2020 </a:t>
            </a:r>
            <a:r>
              <a:rPr lang="en-GB" sz="2300" dirty="0">
                <a:hlinkClick r:id="rId5"/>
              </a:rPr>
              <a:t>https://doi.org/10.5194/amt-2019-488</a:t>
            </a: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598" y="4663665"/>
            <a:ext cx="1097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 err="1">
                <a:solidFill>
                  <a:prstClr val="white"/>
                </a:solidFill>
                <a:latin typeface="Calibri"/>
              </a:rPr>
              <a:t>Acknowledgement</a:t>
            </a:r>
            <a:r>
              <a:rPr lang="nl-NL" sz="1400" b="1" dirty="0">
                <a:solidFill>
                  <a:prstClr val="white"/>
                </a:solidFill>
                <a:latin typeface="Calibri"/>
              </a:rPr>
              <a:t>: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Sentinel-5 Precursor is a European Space Agency (ESA) mission on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behalf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of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the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European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Commission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(EC). The TROPOMI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payload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is a joint development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by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ESA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the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Netherlands Space Office (NSO). The Sentinel-5 Precursor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ground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-segment development has been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funded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by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ESA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with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national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contributions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from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The Netherlands, Germany,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Belgium. </a:t>
            </a:r>
            <a:endParaRPr lang="en-GB" sz="1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06CDBD-3B58-4935-B339-D3E9D268DDB7}"/>
              </a:ext>
            </a:extLst>
          </p:cNvPr>
          <p:cNvGrpSpPr/>
          <p:nvPr/>
        </p:nvGrpSpPr>
        <p:grpSpPr>
          <a:xfrm>
            <a:off x="1208732" y="5532437"/>
            <a:ext cx="9774535" cy="688976"/>
            <a:chOff x="1811814" y="5532437"/>
            <a:chExt cx="9774535" cy="688976"/>
          </a:xfrm>
        </p:grpSpPr>
        <p:pic>
          <p:nvPicPr>
            <p:cNvPr id="12" name="Picture 8" descr="Tropomi_partners2015_CMYK.png">
              <a:extLst>
                <a:ext uri="{FF2B5EF4-FFF2-40B4-BE49-F238E27FC236}">
                  <a16:creationId xmlns:a16="http://schemas.microsoft.com/office/drawing/2014/main" id="{05B07DBC-E66C-4F8E-8D4A-1276E5523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466" y="5532438"/>
              <a:ext cx="8008883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ED820F-2059-4230-AAE4-EC04AB89B4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1814" y="5532437"/>
              <a:ext cx="1765652" cy="688975"/>
            </a:xfrm>
            <a:prstGeom prst="rect">
              <a:avLst/>
            </a:prstGeom>
          </p:spPr>
        </p:pic>
      </p:grp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FD304F1-2A00-FAC3-596D-4B524DECC318}"/>
              </a:ext>
            </a:extLst>
          </p:cNvPr>
          <p:cNvSpPr txBox="1">
            <a:spLocks/>
          </p:cNvSpPr>
          <p:nvPr/>
        </p:nvSpPr>
        <p:spPr>
          <a:xfrm>
            <a:off x="4291106" y="63104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5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4A80-3192-4DB3-A79F-3F83427D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/>
              <a:t>T</a:t>
            </a:r>
            <a:r>
              <a:rPr lang="en-GB"/>
              <a:t>R</a:t>
            </a:r>
            <a:r>
              <a:rPr lang="en-001"/>
              <a:t>O</a:t>
            </a:r>
            <a:r>
              <a:rPr lang="en-GB"/>
              <a:t>P</a:t>
            </a:r>
            <a:r>
              <a:rPr lang="en-001"/>
              <a:t>O</a:t>
            </a:r>
            <a:r>
              <a:rPr lang="en-GB"/>
              <a:t>M</a:t>
            </a:r>
            <a:r>
              <a:rPr lang="en-001"/>
              <a:t>I on-board Sentinel-5 </a:t>
            </a:r>
            <a:r>
              <a:rPr lang="en-GB"/>
              <a:t>P</a:t>
            </a:r>
            <a:r>
              <a:rPr lang="en-001"/>
              <a:t>re</a:t>
            </a:r>
            <a:r>
              <a:rPr lang="en-GB"/>
              <a:t>c</a:t>
            </a:r>
            <a:r>
              <a:rPr lang="en-001"/>
              <a:t>u</a:t>
            </a:r>
            <a:r>
              <a:rPr lang="en-GB"/>
              <a:t>r</a:t>
            </a:r>
            <a:r>
              <a:rPr lang="en-001"/>
              <a:t>s</a:t>
            </a:r>
            <a:r>
              <a:rPr lang="en-GB"/>
              <a:t>o</a:t>
            </a:r>
            <a:r>
              <a:rPr lang="en-001"/>
              <a:t>r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D217F-4A03-4474-8469-5E8D644D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13 March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1FB05-D89A-4726-A058-836CE8A7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00F08-892D-4A1A-871B-065DB05815E2}"/>
              </a:ext>
            </a:extLst>
          </p:cNvPr>
          <p:cNvSpPr txBox="1"/>
          <p:nvPr/>
        </p:nvSpPr>
        <p:spPr>
          <a:xfrm>
            <a:off x="609600" y="849493"/>
            <a:ext cx="68533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Single payload</a:t>
            </a:r>
            <a:endParaRPr lang="en-001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Hyperspectral imager with 4 spectrometers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Sun synchronous</a:t>
            </a:r>
            <a:r>
              <a:rPr lang="en-001" sz="2400" dirty="0"/>
              <a:t> </a:t>
            </a:r>
            <a:r>
              <a:rPr lang="en-GB" sz="2400" dirty="0"/>
              <a:t>orbit  (MLTAN 13.30)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Pu</a:t>
            </a:r>
            <a:r>
              <a:rPr lang="en-001" sz="2400" dirty="0"/>
              <a:t>s</a:t>
            </a:r>
            <a:r>
              <a:rPr lang="en-GB" sz="2400" dirty="0"/>
              <a:t>h</a:t>
            </a:r>
            <a:r>
              <a:rPr lang="en-001" sz="2400" dirty="0"/>
              <a:t>b</a:t>
            </a:r>
            <a:r>
              <a:rPr lang="en-GB" sz="2400" dirty="0"/>
              <a:t>r</a:t>
            </a:r>
            <a:r>
              <a:rPr lang="en-001" sz="2400" dirty="0"/>
              <a:t>o</a:t>
            </a:r>
            <a:r>
              <a:rPr lang="en-GB" sz="2400" dirty="0"/>
              <a:t>o</a:t>
            </a:r>
            <a:r>
              <a:rPr lang="en-001" sz="2400" dirty="0"/>
              <a:t>m </a:t>
            </a:r>
            <a:r>
              <a:rPr lang="en-GB" sz="2400" dirty="0"/>
              <a:t>w</a:t>
            </a:r>
            <a:r>
              <a:rPr lang="en-001" sz="2400" dirty="0" err="1"/>
              <a:t>i</a:t>
            </a:r>
            <a:r>
              <a:rPr lang="en-GB" sz="2400" dirty="0"/>
              <a:t>t</a:t>
            </a:r>
            <a:r>
              <a:rPr lang="en-001" sz="2400" dirty="0"/>
              <a:t>h </a:t>
            </a:r>
            <a:r>
              <a:rPr lang="en-GB" sz="2400" dirty="0"/>
              <a:t>~</a:t>
            </a:r>
            <a:r>
              <a:rPr lang="en-001" sz="2400" dirty="0"/>
              <a:t> </a:t>
            </a:r>
            <a:r>
              <a:rPr lang="en-GB" sz="2400" dirty="0"/>
              <a:t>2600 km swath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 spatial sampling (down to 5.</a:t>
            </a:r>
            <a:r>
              <a:rPr lang="en-001" sz="2400" dirty="0"/>
              <a:t>5</a:t>
            </a:r>
            <a:r>
              <a:rPr lang="en-GB" sz="2400" dirty="0"/>
              <a:t> km x 3.</a:t>
            </a:r>
            <a:r>
              <a:rPr lang="en-001" sz="2400" dirty="0"/>
              <a:t>5</a:t>
            </a:r>
            <a:r>
              <a:rPr lang="en-GB" sz="2400" dirty="0"/>
              <a:t> km)</a:t>
            </a:r>
            <a:endParaRPr lang="en-001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001" sz="2400" dirty="0"/>
              <a:t>Daily measurements of the Sun via S</a:t>
            </a:r>
            <a:r>
              <a:rPr lang="nl-NL" sz="2400" dirty="0"/>
              <a:t>u</a:t>
            </a:r>
            <a:r>
              <a:rPr lang="en-001" sz="2400" dirty="0"/>
              <a:t>n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001" sz="2400" dirty="0"/>
              <a:t>Lau</a:t>
            </a:r>
            <a:r>
              <a:rPr lang="en-GB" sz="2400" dirty="0"/>
              <a:t>n</a:t>
            </a:r>
            <a:r>
              <a:rPr lang="en-001" sz="2400" dirty="0"/>
              <a:t>c</a:t>
            </a:r>
            <a:r>
              <a:rPr lang="en-GB" sz="2400" dirty="0"/>
              <a:t>h</a:t>
            </a:r>
            <a:r>
              <a:rPr lang="en-001" sz="2400" dirty="0"/>
              <a:t>ed 10/2017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001" sz="2400" dirty="0"/>
              <a:t>Nominal operations since 30/4/2018</a:t>
            </a:r>
            <a:r>
              <a:rPr lang="en-GB" sz="2400" dirty="0"/>
              <a:t> 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7DF1F13-7278-457C-815A-7A4486B063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93" y="3923414"/>
          <a:ext cx="9260354" cy="242178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213754">
                  <a:extLst>
                    <a:ext uri="{9D8B030D-6E8A-4147-A177-3AD203B41FA5}">
                      <a16:colId xmlns:a16="http://schemas.microsoft.com/office/drawing/2014/main" val="269204710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2803091761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2668897572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1056188108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889265100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3567476439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379432227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3333694109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1164076479"/>
                    </a:ext>
                  </a:extLst>
                </a:gridCol>
              </a:tblGrid>
              <a:tr h="373760"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TROPOMI spectral bands – based on calibration data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43024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Spectrometer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UV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UVIS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NIR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SWIR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49937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Band ID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222655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Spectral range [nm]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267-300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300-332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305-400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400-499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661-725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725-786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2300-2343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2343-2389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390321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Spectral resolution [nm]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0.45 - 0.5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0.45 - 0.65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0.34 - 0.35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0.227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0.225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82726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Spectral sampling [nm]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0.065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0.195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0.126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0.094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32677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Spatial sampling [km</a:t>
                      </a:r>
                      <a:r>
                        <a:rPr lang="en-US" sz="1200" baseline="3000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] 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 x 28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 x 3.5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 x 3.5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 x 3.5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</a:t>
                      </a:r>
                      <a:r>
                        <a:rPr lang="en-US" sz="1200" baseline="0">
                          <a:solidFill>
                            <a:schemeClr val="bg1"/>
                          </a:solidFill>
                        </a:rPr>
                        <a:t> x 7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913419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Detector binning factor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671280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11B2D889-4161-4A97-9C36-DE8DA573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9318" y="1159991"/>
            <a:ext cx="4479144" cy="320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70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00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90084-80C2-4872-919B-82C1D85CCDF1}"/>
              </a:ext>
            </a:extLst>
          </p:cNvPr>
          <p:cNvSpPr txBox="1"/>
          <p:nvPr/>
        </p:nvSpPr>
        <p:spPr>
          <a:xfrm>
            <a:off x="1315232" y="1453019"/>
            <a:ext cx="96136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Nominal operations (E2) from 2018.04.30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From 2019.08.07: smaller ground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From 2022.07.19: new L01b Processor 2.1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From 2022, autumn: all orbits have been reprocessed (‘collection-3’)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Regular CKD updates to cope with instrument degradation and electronic drifts (last update 2023.07.19)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4470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BA2CA-2776-C9C8-9580-46AD1F16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developments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4979A3-3D60-0A0A-B5A7-2BCD08B00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Bi-yearly CKD-updates to follow instrument degradation and electronic drift</a:t>
            </a:r>
          </a:p>
          <a:p>
            <a:r>
              <a:rPr lang="en-US" sz="2400" dirty="0"/>
              <a:t>The </a:t>
            </a:r>
            <a:r>
              <a:rPr lang="en-US" sz="2400" i="1" dirty="0"/>
              <a:t>updated</a:t>
            </a:r>
            <a:r>
              <a:rPr lang="en-US" sz="2400" dirty="0"/>
              <a:t> CKDs affect </a:t>
            </a:r>
            <a:r>
              <a:rPr lang="en-US" sz="2400" i="1" dirty="0"/>
              <a:t>recent</a:t>
            </a:r>
            <a:r>
              <a:rPr lang="en-US" sz="2400" dirty="0"/>
              <a:t> long-term drifts; small jumps in time series at introductions (most recently, 2023.07.19)</a:t>
            </a:r>
          </a:p>
          <a:p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These corrections are </a:t>
            </a:r>
            <a:r>
              <a:rPr lang="en-US" sz="2400" i="1" dirty="0">
                <a:sym typeface="Wingdings" panose="05000000000000000000" pitchFamily="2" charset="2"/>
              </a:rPr>
              <a:t>static</a:t>
            </a:r>
            <a:r>
              <a:rPr lang="en-US" sz="2400" dirty="0">
                <a:sym typeface="Wingdings" panose="05000000000000000000" pitchFamily="2" charset="2"/>
              </a:rPr>
              <a:t>, i.e. based on off-line analysis, as opposed to </a:t>
            </a:r>
            <a:r>
              <a:rPr lang="en-US" sz="2400" i="1" dirty="0">
                <a:sym typeface="Wingdings" panose="05000000000000000000" pitchFamily="2" charset="2"/>
              </a:rPr>
              <a:t>dynamic </a:t>
            </a:r>
            <a:r>
              <a:rPr lang="en-US" sz="2400" dirty="0">
                <a:sym typeface="Wingdings" panose="05000000000000000000" pitchFamily="2" charset="2"/>
              </a:rPr>
              <a:t>corrections (with either feedback loop from ICAL Processor to L01b Processor, or correction in the L01b Processor itself (viz. dynamic offset correction)</a:t>
            </a:r>
          </a:p>
          <a:p>
            <a:r>
              <a:rPr lang="en-US" sz="2400" dirty="0">
                <a:solidFill>
                  <a:srgbClr val="00B050"/>
                </a:solidFill>
              </a:rPr>
              <a:t>(new!) </a:t>
            </a:r>
            <a:r>
              <a:rPr lang="en-US" sz="2400" dirty="0"/>
              <a:t>Currently, we are investigating/preparing  additional </a:t>
            </a:r>
            <a:r>
              <a:rPr lang="en-US" sz="2400" i="1" dirty="0"/>
              <a:t>dynamic</a:t>
            </a:r>
            <a:r>
              <a:rPr lang="en-US" sz="2400" dirty="0"/>
              <a:t> in-flight calibration in the UV-detector.</a:t>
            </a:r>
          </a:p>
          <a:p>
            <a:r>
              <a:rPr lang="en-US" sz="2400" dirty="0"/>
              <a:t>In-flight calibration sources: internal DLED &amp; WLS, but mainly the Sun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7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800B0-A1A2-0FDF-70B7-CBCBC173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70965"/>
          </a:xfrm>
        </p:spPr>
        <p:txBody>
          <a:bodyPr/>
          <a:lstStyle/>
          <a:p>
            <a:r>
              <a:rPr lang="en-US" sz="3200" dirty="0"/>
              <a:t>Changes in measured irradiance: related features</a:t>
            </a:r>
            <a:endParaRPr lang="nl-NL" sz="32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785C86-5C96-50F5-D5C4-B00A5CFC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29 November 2023</a:t>
            </a:r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94666-B28E-94A6-4ACE-13F41403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TROPOMI irradiance stability</a:t>
            </a:r>
            <a:endParaRPr lang="en-US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43730CA7-E344-2FC4-1C45-D2F0C659B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53039"/>
              </p:ext>
            </p:extLst>
          </p:nvPr>
        </p:nvGraphicFramePr>
        <p:xfrm>
          <a:off x="466164" y="818993"/>
          <a:ext cx="10730754" cy="553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103">
                  <a:extLst>
                    <a:ext uri="{9D8B030D-6E8A-4147-A177-3AD203B41FA5}">
                      <a16:colId xmlns:a16="http://schemas.microsoft.com/office/drawing/2014/main" val="60963052"/>
                    </a:ext>
                  </a:extLst>
                </a:gridCol>
                <a:gridCol w="1879091">
                  <a:extLst>
                    <a:ext uri="{9D8B030D-6E8A-4147-A177-3AD203B41FA5}">
                      <a16:colId xmlns:a16="http://schemas.microsoft.com/office/drawing/2014/main" val="3101534580"/>
                    </a:ext>
                  </a:extLst>
                </a:gridCol>
                <a:gridCol w="1336108">
                  <a:extLst>
                    <a:ext uri="{9D8B030D-6E8A-4147-A177-3AD203B41FA5}">
                      <a16:colId xmlns:a16="http://schemas.microsoft.com/office/drawing/2014/main" val="2160123360"/>
                    </a:ext>
                  </a:extLst>
                </a:gridCol>
                <a:gridCol w="1654757">
                  <a:extLst>
                    <a:ext uri="{9D8B030D-6E8A-4147-A177-3AD203B41FA5}">
                      <a16:colId xmlns:a16="http://schemas.microsoft.com/office/drawing/2014/main" val="2560271849"/>
                    </a:ext>
                  </a:extLst>
                </a:gridCol>
                <a:gridCol w="2434219">
                  <a:extLst>
                    <a:ext uri="{9D8B030D-6E8A-4147-A177-3AD203B41FA5}">
                      <a16:colId xmlns:a16="http://schemas.microsoft.com/office/drawing/2014/main" val="3423939246"/>
                    </a:ext>
                  </a:extLst>
                </a:gridCol>
                <a:gridCol w="1702476">
                  <a:extLst>
                    <a:ext uri="{9D8B030D-6E8A-4147-A177-3AD203B41FA5}">
                      <a16:colId xmlns:a16="http://schemas.microsoft.com/office/drawing/2014/main" val="97356020"/>
                    </a:ext>
                  </a:extLst>
                </a:gridCol>
              </a:tblGrid>
              <a:tr h="782478">
                <a:tc>
                  <a:txBody>
                    <a:bodyPr/>
                    <a:lstStyle/>
                    <a:p>
                      <a:r>
                        <a:rPr lang="en-US" sz="1200" dirty="0"/>
                        <a:t>What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none" dirty="0"/>
                        <a:t>Where</a:t>
                      </a:r>
                      <a:endParaRPr lang="nl-NL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Magnitude of effect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Estimated residual in data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Corrected in L1b Processor</a:t>
                      </a:r>
                      <a:endParaRPr lang="nl-NL" sz="1200" dirty="0"/>
                    </a:p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Remarks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94643"/>
                  </a:ext>
                </a:extLst>
              </a:tr>
              <a:tr h="625982">
                <a:tc>
                  <a:txBody>
                    <a:bodyPr/>
                    <a:lstStyle/>
                    <a:p>
                      <a:r>
                        <a:rPr lang="en-US" sz="1200" dirty="0"/>
                        <a:t>1) Electronic gain drift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UV, VIS and NIR bands. SWIR not affected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0.1%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Up to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0.1%</a:t>
                      </a:r>
                      <a:r>
                        <a:rPr lang="en-US" sz="1200" dirty="0"/>
                        <a:t> during gain jumps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8080"/>
                          </a:highlight>
                        </a:rPr>
                        <a:t>Yes</a:t>
                      </a:r>
                      <a:r>
                        <a:rPr lang="en-US" sz="1200" dirty="0"/>
                        <a:t>, for almost all orbits. Extrapolation error in recent orbits.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Drifts are per band </a:t>
                      </a:r>
                      <a:r>
                        <a:rPr lang="en-US" sz="1200" dirty="0">
                          <a:sym typeface="Wingdings" panose="05000000000000000000" pitchFamily="2" charset="2"/>
                        </a:rPr>
                        <a:t>spectral </a:t>
                      </a:r>
                      <a:r>
                        <a:rPr lang="en-US" sz="1200" dirty="0"/>
                        <a:t>jumps at central column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91100"/>
                  </a:ext>
                </a:extLst>
              </a:tr>
              <a:tr h="625982">
                <a:tc>
                  <a:txBody>
                    <a:bodyPr/>
                    <a:lstStyle/>
                    <a:p>
                      <a:r>
                        <a:rPr lang="en-US" sz="1200" dirty="0"/>
                        <a:t>2) Optical degradation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Stronger for short wavelengths, spectral /spatial smooth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0-12%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&lt;0.7%</a:t>
                      </a:r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8080"/>
                          </a:highlight>
                        </a:rPr>
                        <a:t>Yes</a:t>
                      </a:r>
                      <a:r>
                        <a:rPr lang="en-US" sz="1200" dirty="0"/>
                        <a:t>,  small extrapolation error in recent orbits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26501"/>
                  </a:ext>
                </a:extLst>
              </a:tr>
              <a:tr h="808561">
                <a:tc>
                  <a:txBody>
                    <a:bodyPr/>
                    <a:lstStyle/>
                    <a:p>
                      <a:r>
                        <a:rPr lang="en-US" sz="1200" dirty="0"/>
                        <a:t>3) Day-to-day variation in measurements ‘Hiccups’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Spat/spec smooth, per detector, UV, VIS, NIR, SWIR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0.2% UV/SWIR</a:t>
                      </a:r>
                    </a:p>
                    <a:p>
                      <a:r>
                        <a:rPr lang="en-US" sz="1200" dirty="0"/>
                        <a:t>0.4% VIS/NIR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0.2% UV/SWIR</a:t>
                      </a:r>
                    </a:p>
                    <a:p>
                      <a:r>
                        <a:rPr lang="en-US" sz="1200" dirty="0"/>
                        <a:t>0.4% VIS/NIR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0000"/>
                          </a:highlight>
                        </a:rPr>
                        <a:t>No</a:t>
                      </a:r>
                      <a:r>
                        <a:rPr lang="en-US" sz="1200" dirty="0"/>
                        <a:t>, appear as residuals in the optical degradation derivation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Caused by diffuser or folding mirror mechanism; not deterministic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87134"/>
                  </a:ext>
                </a:extLst>
              </a:tr>
              <a:tr h="625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4) Detector bleaching/ageing</a:t>
                      </a:r>
                      <a:endParaRPr lang="nl-NL" sz="1200" dirty="0"/>
                    </a:p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Band 2 (UV) (318-330nm), spatially smooth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0-14%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&lt;1.5%</a:t>
                      </a:r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8000"/>
                          </a:highlight>
                        </a:rPr>
                        <a:t>Yes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, but </a:t>
                      </a:r>
                      <a:r>
                        <a:rPr lang="en-US" sz="1200" dirty="0"/>
                        <a:t>accidentally also corrects extra SL in band 1 (should be additive not multiplicative)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Correlated with signal magnitude (strongest at 317nm)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446209"/>
                  </a:ext>
                </a:extLst>
              </a:tr>
              <a:tr h="625982">
                <a:tc>
                  <a:txBody>
                    <a:bodyPr/>
                    <a:lstStyle/>
                    <a:p>
                      <a:r>
                        <a:rPr lang="en-US" sz="1200" dirty="0"/>
                        <a:t>5) Changing straylight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Band 1 most affected, spat/spec smooth, also bands 2-4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2000e-/s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30% UV, 6% UVIS of the on-ground straylight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Not yet</a:t>
                      </a:r>
                      <a:r>
                        <a:rPr lang="en-US" sz="1200" dirty="0"/>
                        <a:t>, testing. Should replace bleaching correction in band 1.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If not corrected: additive error and peaks in FL (280nm)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620297"/>
                  </a:ext>
                </a:extLst>
              </a:tr>
              <a:tr h="443404">
                <a:tc>
                  <a:txBody>
                    <a:bodyPr/>
                    <a:lstStyle/>
                    <a:p>
                      <a:r>
                        <a:rPr lang="en-US" sz="1200" dirty="0"/>
                        <a:t>6) Solar variation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Only around 280,285,288 nm in band 1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Increasing, now 15%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n/a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0000"/>
                          </a:highlight>
                        </a:rPr>
                        <a:t>No</a:t>
                      </a:r>
                      <a:endParaRPr lang="nl-NL" sz="1200" dirty="0">
                        <a:highlight>
                          <a:srgbClr val="FF00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Correlates with Sun spot counts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75880"/>
                  </a:ext>
                </a:extLst>
              </a:tr>
              <a:tr h="443404">
                <a:tc>
                  <a:txBody>
                    <a:bodyPr/>
                    <a:lstStyle/>
                    <a:p>
                      <a:r>
                        <a:rPr lang="en-US" sz="1200" dirty="0"/>
                        <a:t>7) Spectral stability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detectors, strongest in SWIR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2-50pm shift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0000"/>
                          </a:highlight>
                        </a:rPr>
                        <a:t>No</a:t>
                      </a:r>
                      <a:r>
                        <a:rPr lang="en-US" sz="1200" dirty="0"/>
                        <a:t>. L1 does no calibration only annotation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Correlates with grating T for SWIR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263669"/>
                  </a:ext>
                </a:extLst>
              </a:tr>
              <a:tr h="443404">
                <a:tc>
                  <a:txBody>
                    <a:bodyPr/>
                    <a:lstStyle/>
                    <a:p>
                      <a:r>
                        <a:rPr lang="en-US" sz="1200" dirty="0"/>
                        <a:t>8) Detector “scratch” 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Band 3, some curved, but only locally 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1%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Not yet</a:t>
                      </a:r>
                      <a:r>
                        <a:rPr lang="en-US" sz="1200" dirty="0"/>
                        <a:t>, testing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79474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189FB-C2D4-3426-3D96-DCB798EF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F5C5-B334-2244-B221-D008471881C2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074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46C4F6A2-F1E3-0062-3ED3-239D490D7EBA}"/>
              </a:ext>
            </a:extLst>
          </p:cNvPr>
          <p:cNvSpPr/>
          <p:nvPr/>
        </p:nvSpPr>
        <p:spPr>
          <a:xfrm>
            <a:off x="7036922" y="3252379"/>
            <a:ext cx="2696704" cy="1510472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98109906-827F-F201-44F8-8C1FF86F19D0}"/>
              </a:ext>
            </a:extLst>
          </p:cNvPr>
          <p:cNvSpPr/>
          <p:nvPr/>
        </p:nvSpPr>
        <p:spPr>
          <a:xfrm>
            <a:off x="834460" y="3307652"/>
            <a:ext cx="2290820" cy="306260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algn="ctr"/>
            <a:r>
              <a:rPr lang="en-001" sz="2400" dirty="0"/>
              <a:t>- C</a:t>
            </a:r>
            <a:r>
              <a:rPr lang="en-GB" sz="2400" dirty="0"/>
              <a:t>K</a:t>
            </a:r>
            <a:r>
              <a:rPr lang="en-001" sz="2400" dirty="0"/>
              <a:t>D </a:t>
            </a:r>
            <a:r>
              <a:rPr lang="en-GB" sz="2400" dirty="0"/>
              <a:t>Q</a:t>
            </a:r>
            <a:r>
              <a:rPr lang="en-001" sz="2400" dirty="0"/>
              <a:t>V</a:t>
            </a:r>
            <a:r>
              <a:rPr lang="en-GB" sz="2400" dirty="0"/>
              <a:t>D</a:t>
            </a:r>
            <a:r>
              <a:rPr lang="en-001" sz="2400" dirty="0"/>
              <a:t>1</a:t>
            </a:r>
          </a:p>
          <a:p>
            <a:pPr algn="ctr"/>
            <a:r>
              <a:rPr lang="en-001" sz="2400" dirty="0"/>
              <a:t>- CKD QVD2</a:t>
            </a:r>
            <a:endParaRPr lang="en-GB" sz="2400" dirty="0"/>
          </a:p>
        </p:txBody>
      </p:sp>
      <p:sp>
        <p:nvSpPr>
          <p:cNvPr id="14" name="Rectangle: Rounded Corners 28">
            <a:extLst>
              <a:ext uri="{FF2B5EF4-FFF2-40B4-BE49-F238E27FC236}">
                <a16:creationId xmlns:a16="http://schemas.microsoft.com/office/drawing/2014/main" id="{93599634-5F7A-593F-00D2-AD4CFFB37F7D}"/>
              </a:ext>
            </a:extLst>
          </p:cNvPr>
          <p:cNvSpPr/>
          <p:nvPr/>
        </p:nvSpPr>
        <p:spPr>
          <a:xfrm>
            <a:off x="6921297" y="2884169"/>
            <a:ext cx="5051323" cy="2472133"/>
          </a:xfrm>
          <a:prstGeom prst="roundRect">
            <a:avLst/>
          </a:prstGeom>
          <a:solidFill>
            <a:srgbClr val="7030A0">
              <a:alpha val="8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001" sz="2400" dirty="0"/>
              <a:t>U</a:t>
            </a:r>
            <a:r>
              <a:rPr lang="en-GB" sz="2400" dirty="0"/>
              <a:t>V</a:t>
            </a:r>
            <a:r>
              <a:rPr lang="en-001" sz="2400" dirty="0"/>
              <a:t> </a:t>
            </a:r>
            <a:r>
              <a:rPr lang="en-GB" sz="2400" dirty="0"/>
              <a:t>o</a:t>
            </a:r>
            <a:r>
              <a:rPr lang="en-001" sz="2400" dirty="0"/>
              <a:t>n</a:t>
            </a:r>
            <a:r>
              <a:rPr lang="en-GB" sz="2400" dirty="0"/>
              <a:t>l</a:t>
            </a:r>
            <a:r>
              <a:rPr lang="en-001" sz="2400" dirty="0"/>
              <a:t>y:</a:t>
            </a:r>
          </a:p>
          <a:p>
            <a:pPr algn="r"/>
            <a:r>
              <a:rPr lang="en-GB" sz="2400" dirty="0"/>
              <a:t>s</a:t>
            </a:r>
            <a:r>
              <a:rPr lang="en-001" sz="2400" dirty="0"/>
              <a:t>p</a:t>
            </a:r>
            <a:r>
              <a:rPr lang="en-GB" sz="2400" dirty="0"/>
              <a:t>e</a:t>
            </a:r>
            <a:r>
              <a:rPr lang="en-001" sz="2400" dirty="0"/>
              <a:t>c</a:t>
            </a:r>
            <a:r>
              <a:rPr lang="en-GB" sz="2400" dirty="0"/>
              <a:t>t</a:t>
            </a:r>
            <a:r>
              <a:rPr lang="en-001" sz="2400" dirty="0"/>
              <a:t>r</a:t>
            </a:r>
            <a:r>
              <a:rPr lang="en-GB" sz="2400" dirty="0"/>
              <a:t>a</a:t>
            </a:r>
            <a:r>
              <a:rPr lang="en-001" sz="2400" dirty="0"/>
              <a:t>l</a:t>
            </a:r>
          </a:p>
          <a:p>
            <a:pPr algn="r"/>
            <a:r>
              <a:rPr lang="en-GB" sz="2400" dirty="0"/>
              <a:t>a</a:t>
            </a:r>
            <a:r>
              <a:rPr lang="en-001" sz="2400" dirty="0"/>
              <a:t>g</a:t>
            </a:r>
            <a:r>
              <a:rPr lang="en-GB" sz="2400" dirty="0"/>
              <a:t>e</a:t>
            </a:r>
            <a:r>
              <a:rPr lang="en-001" sz="2400" dirty="0" err="1"/>
              <a:t>i</a:t>
            </a:r>
            <a:r>
              <a:rPr lang="en-GB" sz="2400" dirty="0"/>
              <a:t>n</a:t>
            </a:r>
            <a:r>
              <a:rPr lang="en-001" sz="2400" dirty="0"/>
              <a:t>g </a:t>
            </a:r>
            <a:r>
              <a:rPr lang="en-GB" sz="2400" dirty="0"/>
              <a:t>C</a:t>
            </a:r>
            <a:r>
              <a:rPr lang="en-001" sz="2400" dirty="0"/>
              <a:t>K</a:t>
            </a:r>
            <a:r>
              <a:rPr lang="en-GB" sz="2400" dirty="0"/>
              <a:t>D</a:t>
            </a:r>
            <a:endParaRPr lang="en-001" sz="2400" dirty="0"/>
          </a:p>
        </p:txBody>
      </p:sp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id="{CE4F9B27-75C0-B47F-8796-D090AC0D12A0}"/>
              </a:ext>
            </a:extLst>
          </p:cNvPr>
          <p:cNvSpPr/>
          <p:nvPr/>
        </p:nvSpPr>
        <p:spPr>
          <a:xfrm>
            <a:off x="805912" y="2943793"/>
            <a:ext cx="9345478" cy="2146689"/>
          </a:xfrm>
          <a:prstGeom prst="roundRect">
            <a:avLst/>
          </a:prstGeom>
          <a:solidFill>
            <a:srgbClr val="FFFF00">
              <a:alpha val="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16" name="Rectangle: Rounded Corners 27">
            <a:extLst>
              <a:ext uri="{FF2B5EF4-FFF2-40B4-BE49-F238E27FC236}">
                <a16:creationId xmlns:a16="http://schemas.microsoft.com/office/drawing/2014/main" id="{05B46509-3CB3-C73D-E2E0-A445BDA99E2B}"/>
              </a:ext>
            </a:extLst>
          </p:cNvPr>
          <p:cNvSpPr/>
          <p:nvPr/>
        </p:nvSpPr>
        <p:spPr>
          <a:xfrm>
            <a:off x="3919425" y="3107130"/>
            <a:ext cx="6023509" cy="306260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algn="ctr"/>
            <a:endParaRPr lang="en-001" sz="2400" u="sng" dirty="0"/>
          </a:p>
          <a:p>
            <a:pPr algn="ctr"/>
            <a:r>
              <a:rPr lang="en-001" sz="2400" dirty="0"/>
              <a:t>- “</a:t>
            </a:r>
            <a:r>
              <a:rPr lang="en-GB" sz="2400" dirty="0"/>
              <a:t>c</a:t>
            </a:r>
            <a:r>
              <a:rPr lang="en-001" sz="2400" dirty="0" err="1"/>
              <a:t>ommon</a:t>
            </a:r>
            <a:r>
              <a:rPr lang="en-001" sz="2400" dirty="0"/>
              <a:t>” </a:t>
            </a:r>
            <a:r>
              <a:rPr lang="en-001" sz="2400" dirty="0" err="1"/>
              <a:t>irradi</a:t>
            </a:r>
            <a:r>
              <a:rPr lang="en-GB" sz="2400" dirty="0"/>
              <a:t>a</a:t>
            </a:r>
            <a:r>
              <a:rPr lang="en-001" sz="2400" dirty="0"/>
              <a:t>n</a:t>
            </a:r>
            <a:r>
              <a:rPr lang="en-GB" sz="2400" dirty="0"/>
              <a:t>c</a:t>
            </a:r>
            <a:r>
              <a:rPr lang="en-001" sz="2400" dirty="0"/>
              <a:t>e </a:t>
            </a:r>
            <a:r>
              <a:rPr lang="en-GB" sz="2400" dirty="0"/>
              <a:t>C</a:t>
            </a:r>
            <a:r>
              <a:rPr lang="en-001" sz="2400" dirty="0"/>
              <a:t>K</a:t>
            </a:r>
            <a:r>
              <a:rPr lang="en-GB" sz="2400" dirty="0"/>
              <a:t>D</a:t>
            </a:r>
            <a:endParaRPr lang="en-001" sz="2400" dirty="0"/>
          </a:p>
        </p:txBody>
      </p:sp>
      <p:sp>
        <p:nvSpPr>
          <p:cNvPr id="17" name="Sun 18">
            <a:extLst>
              <a:ext uri="{FF2B5EF4-FFF2-40B4-BE49-F238E27FC236}">
                <a16:creationId xmlns:a16="http://schemas.microsoft.com/office/drawing/2014/main" id="{BB6C0097-DCA1-ABC0-2C0C-6822BEE2EAA6}"/>
              </a:ext>
            </a:extLst>
          </p:cNvPr>
          <p:cNvSpPr/>
          <p:nvPr/>
        </p:nvSpPr>
        <p:spPr>
          <a:xfrm>
            <a:off x="1006393" y="1188720"/>
            <a:ext cx="1876426" cy="1695450"/>
          </a:xfrm>
          <a:prstGeom prst="sun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black"/>
                </a:solidFill>
                <a:latin typeface="Calibri"/>
                <a:ea typeface="+mn-ea"/>
              </a:rPr>
              <a:t>Sun</a:t>
            </a:r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E56C6C6F-7CEB-0315-BE30-D50DD8235D08}"/>
              </a:ext>
            </a:extLst>
          </p:cNvPr>
          <p:cNvSpPr/>
          <p:nvPr/>
        </p:nvSpPr>
        <p:spPr>
          <a:xfrm>
            <a:off x="7955541" y="1557721"/>
            <a:ext cx="1111250" cy="1112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  <a:ea typeface="+mn-ea"/>
              </a:rPr>
              <a:t>Earth</a:t>
            </a:r>
          </a:p>
        </p:txBody>
      </p:sp>
      <p:sp>
        <p:nvSpPr>
          <p:cNvPr id="19" name="Flowchart: Alternate Process 20">
            <a:extLst>
              <a:ext uri="{FF2B5EF4-FFF2-40B4-BE49-F238E27FC236}">
                <a16:creationId xmlns:a16="http://schemas.microsoft.com/office/drawing/2014/main" id="{60EBEDD6-FBC0-4FFF-E685-81965BA2F94A}"/>
              </a:ext>
            </a:extLst>
          </p:cNvPr>
          <p:cNvSpPr/>
          <p:nvPr/>
        </p:nvSpPr>
        <p:spPr>
          <a:xfrm>
            <a:off x="1043498" y="3388043"/>
            <a:ext cx="1885950" cy="1171575"/>
          </a:xfrm>
          <a:prstGeom prst="flowChartAlternateProcess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lang="en-GB" sz="2400" b="1" kern="0" dirty="0" err="1">
                <a:solidFill>
                  <a:prstClr val="black"/>
                </a:solidFill>
                <a:latin typeface="Calibri"/>
                <a:ea typeface="+mn-ea"/>
              </a:rPr>
              <a:t>i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f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f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u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s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s 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Q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V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1 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r 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Q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V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GB" sz="2400" b="1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Flowchart: Alternate Process 21">
            <a:extLst>
              <a:ext uri="{FF2B5EF4-FFF2-40B4-BE49-F238E27FC236}">
                <a16:creationId xmlns:a16="http://schemas.microsoft.com/office/drawing/2014/main" id="{9E29164F-57F6-2364-C21E-8E4637C71FED}"/>
              </a:ext>
            </a:extLst>
          </p:cNvPr>
          <p:cNvSpPr/>
          <p:nvPr/>
        </p:nvSpPr>
        <p:spPr>
          <a:xfrm>
            <a:off x="7216257" y="3388043"/>
            <a:ext cx="2247902" cy="1171575"/>
          </a:xfrm>
          <a:prstGeom prst="flowChartAlternateProcess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l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s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p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 + S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p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m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s</a:t>
            </a:r>
            <a:endParaRPr lang="en-GB" sz="2400" b="1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Right Arrow 16">
            <a:extLst>
              <a:ext uri="{FF2B5EF4-FFF2-40B4-BE49-F238E27FC236}">
                <a16:creationId xmlns:a16="http://schemas.microsoft.com/office/drawing/2014/main" id="{312D61CE-D1C1-9B88-735C-8AE3BB4C62FB}"/>
              </a:ext>
            </a:extLst>
          </p:cNvPr>
          <p:cNvSpPr/>
          <p:nvPr/>
        </p:nvSpPr>
        <p:spPr>
          <a:xfrm>
            <a:off x="3125280" y="3825002"/>
            <a:ext cx="669925" cy="297656"/>
          </a:xfrm>
          <a:prstGeom prst="right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u="sng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2" name="Right Arrow 22">
            <a:extLst>
              <a:ext uri="{FF2B5EF4-FFF2-40B4-BE49-F238E27FC236}">
                <a16:creationId xmlns:a16="http://schemas.microsoft.com/office/drawing/2014/main" id="{56DB5E5A-099D-2A44-E4FA-FCA99809A627}"/>
              </a:ext>
            </a:extLst>
          </p:cNvPr>
          <p:cNvSpPr/>
          <p:nvPr/>
        </p:nvSpPr>
        <p:spPr>
          <a:xfrm rot="5400000" flipV="1">
            <a:off x="1744578" y="2940132"/>
            <a:ext cx="409577" cy="297656"/>
          </a:xfrm>
          <a:prstGeom prst="right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u="sng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3" name="Right Arrow 23">
            <a:extLst>
              <a:ext uri="{FF2B5EF4-FFF2-40B4-BE49-F238E27FC236}">
                <a16:creationId xmlns:a16="http://schemas.microsoft.com/office/drawing/2014/main" id="{235EAD88-EEA7-B1DD-A100-9ADE1FCABCC5}"/>
              </a:ext>
            </a:extLst>
          </p:cNvPr>
          <p:cNvSpPr/>
          <p:nvPr/>
        </p:nvSpPr>
        <p:spPr>
          <a:xfrm rot="5400000" flipV="1">
            <a:off x="8305458" y="2832038"/>
            <a:ext cx="428625" cy="297656"/>
          </a:xfrm>
          <a:prstGeom prst="right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u="sng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Right Arrow 16">
            <a:extLst>
              <a:ext uri="{FF2B5EF4-FFF2-40B4-BE49-F238E27FC236}">
                <a16:creationId xmlns:a16="http://schemas.microsoft.com/office/drawing/2014/main" id="{923ADFD1-BC49-9DC4-4AD6-2CDFBF5640F1}"/>
              </a:ext>
            </a:extLst>
          </p:cNvPr>
          <p:cNvSpPr/>
          <p:nvPr/>
        </p:nvSpPr>
        <p:spPr>
          <a:xfrm>
            <a:off x="6205154" y="3825002"/>
            <a:ext cx="669925" cy="297656"/>
          </a:xfrm>
          <a:prstGeom prst="right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u="sng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D7ECE88A-4714-9D98-3E85-5D15B67C4FB5}"/>
              </a:ext>
            </a:extLst>
          </p:cNvPr>
          <p:cNvSpPr txBox="1"/>
          <p:nvPr/>
        </p:nvSpPr>
        <p:spPr>
          <a:xfrm>
            <a:off x="2582962" y="2560558"/>
            <a:ext cx="229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 err="1">
                <a:solidFill>
                  <a:srgbClr val="FFFF00"/>
                </a:solidFill>
              </a:rPr>
              <a:t>i</a:t>
            </a:r>
            <a:r>
              <a:rPr lang="en-GB" dirty="0">
                <a:solidFill>
                  <a:srgbClr val="FFFF00"/>
                </a:solidFill>
              </a:rPr>
              <a:t>r</a:t>
            </a:r>
            <a:r>
              <a:rPr lang="en-001" dirty="0">
                <a:solidFill>
                  <a:srgbClr val="FFFF00"/>
                </a:solidFill>
              </a:rPr>
              <a:t>r</a:t>
            </a:r>
            <a:r>
              <a:rPr lang="en-GB" dirty="0">
                <a:solidFill>
                  <a:srgbClr val="FFFF00"/>
                </a:solidFill>
              </a:rPr>
              <a:t>a</a:t>
            </a:r>
            <a:r>
              <a:rPr lang="en-001" dirty="0">
                <a:solidFill>
                  <a:srgbClr val="FFFF00"/>
                </a:solidFill>
              </a:rPr>
              <a:t>d</a:t>
            </a:r>
            <a:r>
              <a:rPr lang="en-GB" dirty="0" err="1">
                <a:solidFill>
                  <a:srgbClr val="FFFF00"/>
                </a:solidFill>
              </a:rPr>
              <a:t>i</a:t>
            </a:r>
            <a:r>
              <a:rPr lang="en-001" dirty="0">
                <a:solidFill>
                  <a:srgbClr val="FFFF00"/>
                </a:solidFill>
              </a:rPr>
              <a:t>a</a:t>
            </a:r>
            <a:r>
              <a:rPr lang="en-GB" dirty="0">
                <a:solidFill>
                  <a:srgbClr val="FFFF00"/>
                </a:solidFill>
              </a:rPr>
              <a:t>n</a:t>
            </a:r>
            <a:r>
              <a:rPr lang="en-001" dirty="0">
                <a:solidFill>
                  <a:srgbClr val="FFFF00"/>
                </a:solidFill>
              </a:rPr>
              <a:t>c</a:t>
            </a:r>
            <a:r>
              <a:rPr lang="en-GB" dirty="0">
                <a:solidFill>
                  <a:srgbClr val="FFFF00"/>
                </a:solidFill>
              </a:rPr>
              <a:t>e</a:t>
            </a:r>
            <a:r>
              <a:rPr lang="en-001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o</a:t>
            </a:r>
            <a:r>
              <a:rPr lang="en-001" dirty="0">
                <a:solidFill>
                  <a:srgbClr val="FFFF00"/>
                </a:solidFill>
              </a:rPr>
              <a:t>p</a:t>
            </a:r>
            <a:r>
              <a:rPr lang="en-GB" dirty="0">
                <a:solidFill>
                  <a:srgbClr val="FFFF00"/>
                </a:solidFill>
              </a:rPr>
              <a:t>t</a:t>
            </a:r>
            <a:r>
              <a:rPr lang="en-001" dirty="0" err="1">
                <a:solidFill>
                  <a:srgbClr val="FFFF00"/>
                </a:solidFill>
              </a:rPr>
              <a:t>i</a:t>
            </a:r>
            <a:r>
              <a:rPr lang="en-GB" dirty="0">
                <a:solidFill>
                  <a:srgbClr val="FFFF00"/>
                </a:solidFill>
              </a:rPr>
              <a:t>c</a:t>
            </a:r>
            <a:r>
              <a:rPr lang="en-001" dirty="0">
                <a:solidFill>
                  <a:srgbClr val="FFFF00"/>
                </a:solidFill>
              </a:rPr>
              <a:t>a</a:t>
            </a:r>
            <a:r>
              <a:rPr lang="en-GB" dirty="0">
                <a:solidFill>
                  <a:srgbClr val="FFFF00"/>
                </a:solidFill>
              </a:rPr>
              <a:t>l</a:t>
            </a:r>
            <a:r>
              <a:rPr lang="en-001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p</a:t>
            </a:r>
            <a:r>
              <a:rPr lang="en-001" dirty="0">
                <a:solidFill>
                  <a:srgbClr val="FFFF00"/>
                </a:solidFill>
              </a:rPr>
              <a:t>a</a:t>
            </a:r>
            <a:r>
              <a:rPr lang="en-GB" dirty="0">
                <a:solidFill>
                  <a:srgbClr val="FFFF00"/>
                </a:solidFill>
              </a:rPr>
              <a:t>t</a:t>
            </a:r>
            <a:r>
              <a:rPr lang="en-001" dirty="0">
                <a:solidFill>
                  <a:srgbClr val="FFFF00"/>
                </a:solidFill>
              </a:rPr>
              <a:t>h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2F0E0E75-9BBD-2E3C-8A98-6BFBBAAB4DE6}"/>
              </a:ext>
            </a:extLst>
          </p:cNvPr>
          <p:cNvSpPr txBox="1"/>
          <p:nvPr/>
        </p:nvSpPr>
        <p:spPr>
          <a:xfrm>
            <a:off x="7306389" y="4721150"/>
            <a:ext cx="215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solidFill>
                  <a:srgbClr val="00B0F0"/>
                </a:solidFill>
              </a:rPr>
              <a:t>r</a:t>
            </a:r>
            <a:r>
              <a:rPr lang="en-GB" dirty="0">
                <a:solidFill>
                  <a:srgbClr val="00B0F0"/>
                </a:solidFill>
              </a:rPr>
              <a:t>a</a:t>
            </a:r>
            <a:r>
              <a:rPr lang="en-001" dirty="0">
                <a:solidFill>
                  <a:srgbClr val="00B0F0"/>
                </a:solidFill>
              </a:rPr>
              <a:t>d</a:t>
            </a:r>
            <a:r>
              <a:rPr lang="en-GB" dirty="0" err="1">
                <a:solidFill>
                  <a:srgbClr val="00B0F0"/>
                </a:solidFill>
              </a:rPr>
              <a:t>i</a:t>
            </a:r>
            <a:r>
              <a:rPr lang="en-001" dirty="0" err="1">
                <a:solidFill>
                  <a:srgbClr val="00B0F0"/>
                </a:solidFill>
              </a:rPr>
              <a:t>ance</a:t>
            </a:r>
            <a:r>
              <a:rPr lang="en-001" dirty="0">
                <a:solidFill>
                  <a:srgbClr val="00B0F0"/>
                </a:solidFill>
              </a:rPr>
              <a:t> </a:t>
            </a:r>
            <a:r>
              <a:rPr lang="en-001" dirty="0" err="1">
                <a:solidFill>
                  <a:srgbClr val="00B0F0"/>
                </a:solidFill>
              </a:rPr>
              <a:t>opti</a:t>
            </a:r>
            <a:r>
              <a:rPr lang="en-GB" dirty="0">
                <a:solidFill>
                  <a:srgbClr val="00B0F0"/>
                </a:solidFill>
              </a:rPr>
              <a:t>c</a:t>
            </a:r>
            <a:r>
              <a:rPr lang="en-001" dirty="0">
                <a:solidFill>
                  <a:srgbClr val="00B0F0"/>
                </a:solidFill>
              </a:rPr>
              <a:t>a</a:t>
            </a:r>
            <a:r>
              <a:rPr lang="en-GB" dirty="0">
                <a:solidFill>
                  <a:srgbClr val="00B0F0"/>
                </a:solidFill>
              </a:rPr>
              <a:t>l</a:t>
            </a:r>
            <a:r>
              <a:rPr lang="en-001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00B0F0"/>
                </a:solidFill>
              </a:rPr>
              <a:t>p</a:t>
            </a:r>
            <a:r>
              <a:rPr lang="en-001" dirty="0">
                <a:solidFill>
                  <a:srgbClr val="00B0F0"/>
                </a:solidFill>
              </a:rPr>
              <a:t>a</a:t>
            </a:r>
            <a:r>
              <a:rPr lang="en-GB" dirty="0">
                <a:solidFill>
                  <a:srgbClr val="00B0F0"/>
                </a:solidFill>
              </a:rPr>
              <a:t>t</a:t>
            </a:r>
            <a:r>
              <a:rPr lang="en-001" dirty="0">
                <a:solidFill>
                  <a:srgbClr val="00B0F0"/>
                </a:solidFill>
              </a:rPr>
              <a:t>h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Flowchart: Alternate Process 25">
            <a:extLst>
              <a:ext uri="{FF2B5EF4-FFF2-40B4-BE49-F238E27FC236}">
                <a16:creationId xmlns:a16="http://schemas.microsoft.com/office/drawing/2014/main" id="{95FE62E3-A60E-9ED6-96CB-531CBF011DB1}"/>
              </a:ext>
            </a:extLst>
          </p:cNvPr>
          <p:cNvSpPr/>
          <p:nvPr/>
        </p:nvSpPr>
        <p:spPr>
          <a:xfrm>
            <a:off x="3978026" y="3429000"/>
            <a:ext cx="1885950" cy="1171575"/>
          </a:xfrm>
          <a:prstGeom prst="flowChartAlternateProcess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F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l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lang="en-001" sz="2400" b="1" kern="0" dirty="0" err="1">
                <a:solidFill>
                  <a:prstClr val="black"/>
                </a:solidFill>
                <a:latin typeface="Calibri"/>
                <a:ea typeface="+mn-ea"/>
              </a:rPr>
              <a:t>i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n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g 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m</a:t>
            </a:r>
            <a:r>
              <a:rPr lang="en-001" sz="2400" b="1" kern="0" dirty="0" err="1">
                <a:solidFill>
                  <a:prstClr val="black"/>
                </a:solidFill>
                <a:latin typeface="Calibri"/>
                <a:ea typeface="+mn-ea"/>
              </a:rPr>
              <a:t>i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endParaRPr lang="en-GB" sz="2400" b="1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748239A-80FC-7521-E7A2-931A481D5C9D}"/>
              </a:ext>
            </a:extLst>
          </p:cNvPr>
          <p:cNvSpPr txBox="1"/>
          <p:nvPr/>
        </p:nvSpPr>
        <p:spPr>
          <a:xfrm>
            <a:off x="2497014" y="272562"/>
            <a:ext cx="7236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Light parts and instrument components (should) determine the correction CKDs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8371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63FF6A-4576-63CF-89C0-A4EF97B1D28B}"/>
              </a:ext>
            </a:extLst>
          </p:cNvPr>
          <p:cNvSpPr txBox="1"/>
          <p:nvPr/>
        </p:nvSpPr>
        <p:spPr>
          <a:xfrm>
            <a:off x="860612" y="1095074"/>
            <a:ext cx="90005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Degradation (long-term drift in signal)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Multiplicative!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Smoothness? spectrally/spatially. Pixel position vs pixel wavelength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Monotonous?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Cause. Leads to </a:t>
            </a:r>
            <a:r>
              <a:rPr lang="en-US" i="1" dirty="0"/>
              <a:t>degradation components: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Diffuser only  (IRR)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Instrument light path w/o diffuser (RAD, IRR)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Detector bleaching (RAD,IRR, CU)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Sharp detector features (RAD,IRR, CU)</a:t>
            </a:r>
          </a:p>
          <a:p>
            <a:pPr lvl="2"/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956D009-60F6-27CD-222E-2AE14C075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715" y="3828424"/>
            <a:ext cx="4737898" cy="2203793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A01AFBEC-772E-AA85-1808-C737C3D8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dirty="0"/>
              <a:t>In-flight calibration: degradation </a:t>
            </a:r>
            <a:r>
              <a:rPr lang="en-US" dirty="0" err="1"/>
              <a:t>flavours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07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6B6DC97E-7CFA-7ED1-9AE8-19692751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066" y="3307374"/>
            <a:ext cx="6536612" cy="309515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48E35-6D9C-B056-09A6-498F60EA5C71}"/>
              </a:ext>
            </a:extLst>
          </p:cNvPr>
          <p:cNvSpPr txBox="1">
            <a:spLocks/>
          </p:cNvSpPr>
          <p:nvPr/>
        </p:nvSpPr>
        <p:spPr bwMode="auto">
          <a:xfrm>
            <a:off x="252582" y="1417389"/>
            <a:ext cx="5326484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Diffusers 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Q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VDs)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degrade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QVD1 (main) more than QVD2 (backup) (proportional to exposure)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Common/instrument degradation (spectrometer &amp;/ FMM)</a:t>
            </a:r>
            <a:endParaRPr kumimoji="0" lang="en-001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Degradation strongest for short wavelengths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NIR and SWIR so far almost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no degradation</a:t>
            </a:r>
            <a:endParaRPr kumimoji="0" lang="en-001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Correct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ion applied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in v2 L1b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e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J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u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y 2021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Ex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a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o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a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01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b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w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ks well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CAB8BC6-97B8-4D8A-A191-76B144E0ABBB}"/>
              </a:ext>
            </a:extLst>
          </p:cNvPr>
          <p:cNvSpPr txBox="1"/>
          <p:nvPr/>
        </p:nvSpPr>
        <p:spPr>
          <a:xfrm>
            <a:off x="1622611" y="259976"/>
            <a:ext cx="8552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Degradation (1/3): diffuser, common instrument (main </a:t>
            </a:r>
            <a:r>
              <a:rPr lang="en-US" sz="3600" dirty="0" err="1"/>
              <a:t>flavours</a:t>
            </a:r>
            <a:r>
              <a:rPr lang="en-US" sz="3600" dirty="0"/>
              <a:t>)</a:t>
            </a:r>
            <a:endParaRPr lang="nl-NL" sz="3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E8C1AE4-2B23-3413-698A-957E80CE37FD}"/>
              </a:ext>
            </a:extLst>
          </p:cNvPr>
          <p:cNvSpPr txBox="1"/>
          <p:nvPr/>
        </p:nvSpPr>
        <p:spPr>
          <a:xfrm>
            <a:off x="5855677" y="2803757"/>
            <a:ext cx="633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Diffuser CKD                                             Common instrument CKD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52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13 </a:t>
            </a:r>
            <a:r>
              <a:rPr lang="nl-NL" altLang="en-US" dirty="0" err="1"/>
              <a:t>March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2024 - TROPOMI L1b UVN </a:t>
            </a:r>
            <a:endParaRPr lang="en-US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6B6DC97E-7CFA-7ED1-9AE8-19692751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066" y="3307374"/>
            <a:ext cx="6536612" cy="309515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48E35-6D9C-B056-09A6-498F60EA5C71}"/>
              </a:ext>
            </a:extLst>
          </p:cNvPr>
          <p:cNvSpPr txBox="1">
            <a:spLocks/>
          </p:cNvSpPr>
          <p:nvPr/>
        </p:nvSpPr>
        <p:spPr bwMode="auto">
          <a:xfrm>
            <a:off x="252582" y="1417389"/>
            <a:ext cx="5326484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Diffusers 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Q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VDs)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degrade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QVD1 (main) more than QVD2 (backup) (proportional to exposure)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Common/instrument degradation (spectrometer &amp;/ FMM)</a:t>
            </a:r>
            <a:endParaRPr kumimoji="0" lang="en-001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Degradation strongest for short wavelengths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NIR and SWIR so far almost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no degradation</a:t>
            </a:r>
            <a:endParaRPr kumimoji="0" lang="en-001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Correct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ion applied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in v2 L1b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e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J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u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y 2021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Ex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a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o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a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01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b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w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ks well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CAB8BC6-97B8-4D8A-A191-76B144E0ABBB}"/>
              </a:ext>
            </a:extLst>
          </p:cNvPr>
          <p:cNvSpPr txBox="1"/>
          <p:nvPr/>
        </p:nvSpPr>
        <p:spPr>
          <a:xfrm>
            <a:off x="1622611" y="259976"/>
            <a:ext cx="8552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Degradation (1/3): diffuser, common instrument (main </a:t>
            </a:r>
            <a:r>
              <a:rPr lang="en-US" sz="3600" dirty="0" err="1"/>
              <a:t>flavours</a:t>
            </a:r>
            <a:r>
              <a:rPr lang="en-US" sz="3600" dirty="0"/>
              <a:t>)</a:t>
            </a:r>
            <a:endParaRPr lang="nl-NL" sz="360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D99E056D-AB53-D9B3-1DC6-53DA80DAFC04}"/>
              </a:ext>
            </a:extLst>
          </p:cNvPr>
          <p:cNvSpPr/>
          <p:nvPr/>
        </p:nvSpPr>
        <p:spPr>
          <a:xfrm>
            <a:off x="9319846" y="4492869"/>
            <a:ext cx="1160585" cy="13806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6CD72D2-0F2B-3650-84CE-E29249B3ED39}"/>
              </a:ext>
            </a:extLst>
          </p:cNvPr>
          <p:cNvSpPr txBox="1"/>
          <p:nvPr/>
        </p:nvSpPr>
        <p:spPr>
          <a:xfrm>
            <a:off x="5855677" y="2803757"/>
            <a:ext cx="633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Diffuser CKD                                             Common instrument CKD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855427"/>
      </p:ext>
    </p:extLst>
  </p:cSld>
  <p:clrMapOvr>
    <a:masterClrMapping/>
  </p:clrMapOvr>
</p:sld>
</file>

<file path=ppt/theme/theme1.xml><?xml version="1.0" encoding="utf-8"?>
<a:theme xmlns:a="http://schemas.openxmlformats.org/drawingml/2006/main" name="tropomi_widevie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FD6D6564-D3BD-D045-A130-F0C672719112}" vid="{00C4F3BC-1FE6-094C-BCBD-252BA10EAA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tropomi_wideview</Template>
  <TotalTime>20727</TotalTime>
  <Words>2867</Words>
  <Application>Microsoft Office PowerPoint</Application>
  <PresentationFormat>Breedbeeld</PresentationFormat>
  <Paragraphs>351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tropomi_wideview</vt:lpstr>
      <vt:lpstr>TROPOMI L1b: UV, VIS, NIR modules: in-flight calibration status</vt:lpstr>
      <vt:lpstr>TROPOMI on-board Sentinel-5 Precursor</vt:lpstr>
      <vt:lpstr>Current status</vt:lpstr>
      <vt:lpstr>Calibration developments</vt:lpstr>
      <vt:lpstr>Changes in measured irradiance: related features</vt:lpstr>
      <vt:lpstr>PowerPoint-presentatie</vt:lpstr>
      <vt:lpstr>In-flight calibration: degradation flavours</vt:lpstr>
      <vt:lpstr>PowerPoint-presentatie</vt:lpstr>
      <vt:lpstr>PowerPoint-presentatie</vt:lpstr>
      <vt:lpstr>‘New’ flavour: UVIS detector “scratch”</vt:lpstr>
      <vt:lpstr>PowerPoint-presentatie</vt:lpstr>
      <vt:lpstr>PowerPoint-presentatie</vt:lpstr>
      <vt:lpstr>Resume: In-flight calibration: degradation flavours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Thank you!</vt:lpstr>
    </vt:vector>
  </TitlesOfParts>
  <Company>SSC-Campus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Kleipool, Quintus (KNMI)</dc:creator>
  <cp:lastModifiedBy>Loots, Erwin (KNMI)</cp:lastModifiedBy>
  <cp:revision>469</cp:revision>
  <dcterms:created xsi:type="dcterms:W3CDTF">2018-03-19T12:59:51Z</dcterms:created>
  <dcterms:modified xsi:type="dcterms:W3CDTF">2024-03-11T11:37:15Z</dcterms:modified>
</cp:coreProperties>
</file>