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73" r:id="rId2"/>
  </p:sldMasterIdLst>
  <p:notesMasterIdLst>
    <p:notesMasterId r:id="rId13"/>
  </p:notesMasterIdLst>
  <p:handoutMasterIdLst>
    <p:handoutMasterId r:id="rId14"/>
  </p:handoutMasterIdLst>
  <p:sldIdLst>
    <p:sldId id="277" r:id="rId3"/>
    <p:sldId id="284" r:id="rId4"/>
    <p:sldId id="4141" r:id="rId5"/>
    <p:sldId id="4129" r:id="rId6"/>
    <p:sldId id="4127" r:id="rId7"/>
    <p:sldId id="4149" r:id="rId8"/>
    <p:sldId id="4135" r:id="rId9"/>
    <p:sldId id="4150" r:id="rId10"/>
    <p:sldId id="4148" r:id="rId11"/>
    <p:sldId id="282" r:id="rId12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09"/>
    <p:restoredTop sz="96619" autoAdjust="0"/>
  </p:normalViewPr>
  <p:slideViewPr>
    <p:cSldViewPr snapToGrid="0" snapToObjects="1">
      <p:cViewPr>
        <p:scale>
          <a:sx n="152" d="100"/>
          <a:sy n="152" d="100"/>
        </p:scale>
        <p:origin x="808" y="3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67AB6-DDEA-CF4E-A74B-19A554508643}" type="datetimeFigureOut">
              <a:rPr lang="en-US" smtClean="0">
                <a:latin typeface="Arial"/>
              </a:rPr>
              <a:t>3/8/24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00F83-E232-AF4B-BEC0-F9D716239A3F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30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72DD8AEC-B96B-2C4C-86B3-8483D80B216B}" type="datetimeFigureOut">
              <a:rPr lang="en-US" smtClean="0"/>
              <a:pPr/>
              <a:t>3/8/24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4180AB40-CF9C-CB44-AF47-E5E5B00AC3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71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95" y="1184383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3" y="4802823"/>
            <a:ext cx="7493624" cy="274637"/>
          </a:xfrm>
        </p:spPr>
        <p:txBody>
          <a:bodyPr/>
          <a:lstStyle/>
          <a:p>
            <a:pPr algn="l"/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5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1D4C51F1-096E-4A7D-AF59-49489967A51A}" type="datetime1">
              <a:rPr lang="en-US" smtClean="0"/>
              <a:t>3/8/24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70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D18AFA9-C13B-4E9A-A7F0-C8B20BE5ADB5}" type="datetime1">
              <a:rPr lang="en-US" smtClean="0"/>
              <a:t>3/8/24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6AFA6CE4-1B8F-4F53-8FC9-315CD27786F8}" type="datetime1">
              <a:rPr lang="en-US" smtClean="0"/>
              <a:t>3/8/24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1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Blac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C96F477-1573-42B6-8124-1C5E2CCC0FDA}" type="datetime1">
              <a:rPr lang="en-US" smtClean="0"/>
              <a:t>3/8/24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455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Light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9160BD7-9A24-46F0-B588-84A24FB50E43}" type="datetime1">
              <a:rPr lang="en-US" smtClean="0"/>
              <a:t>3/8/24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32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0C67-0F6D-4A63-8E63-273C3D00EFA0}" type="datetime1">
              <a:rPr lang="en-US" smtClean="0"/>
              <a:t>3/8/24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193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/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7FBDF3-D11F-4F70-8F9F-651D17F84E13}" type="datetime1">
              <a:rPr lang="en-US" smtClean="0"/>
              <a:t>3/8/24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17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ray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18357F6-0510-479E-9626-ED401C3312BA}" type="datetime1">
              <a:rPr lang="en-US" smtClean="0"/>
              <a:t>3/8/24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90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867B-514B-4F27-82D6-3C76A0181DB0}" type="datetime1">
              <a:rPr lang="en-US" smtClean="0"/>
              <a:t>3/8/24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724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538518" y="2571750"/>
            <a:ext cx="4057288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1" y="2790066"/>
            <a:ext cx="9144000" cy="400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kern="0" spc="70" dirty="0">
                <a:solidFill>
                  <a:schemeClr val="accent1"/>
                </a:solidFill>
              </a:rPr>
              <a:t>jpl.nasa.gov</a:t>
            </a:r>
          </a:p>
        </p:txBody>
      </p:sp>
      <p:pic>
        <p:nvPicPr>
          <p:cNvPr id="6" name="Picture 5" descr="Tribrand_ColorBlack_rgb_16x3_1606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1381408"/>
            <a:ext cx="4057288" cy="11270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A7BB-C868-4082-9DAC-3FE8412AC8FD}" type="datetime1">
              <a:rPr lang="en-US" smtClean="0"/>
              <a:t>3/8/24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5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339" y="3918225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5" y="4802823"/>
            <a:ext cx="3347357" cy="274637"/>
          </a:xfrm>
        </p:spPr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brand_ColorBlack_rgb_16x3_1606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356" y="2008238"/>
            <a:ext cx="4057288" cy="11270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90E-3817-4555-91F3-FAFE914C4AAA}" type="datetime1">
              <a:rPr lang="en-US" smtClean="0"/>
              <a:t>3/8/24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67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White_rgb_16x3_1606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39" y="1184382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1" y="4802823"/>
            <a:ext cx="7493625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55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White_rgb_16x3_1606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534" y="3921596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4" y="4802823"/>
            <a:ext cx="3347357" cy="274637"/>
          </a:xfrm>
        </p:spPr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703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7139042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9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6" y="3488175"/>
            <a:ext cx="7139043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White_rgb_16x3_1606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246" y="4219781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8" y="4802823"/>
            <a:ext cx="5605049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92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8C27A7D9-79A5-4F31-811A-2700B483370C}" type="datetime1">
              <a:rPr lang="en-US" smtClean="0"/>
              <a:t>3/8/24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C68ADBD-3616-4318-B5FF-7C1BB362CA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91532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DFFDBDF-FD53-4339-9B2B-8D4083A87E6A}" type="datetime1">
              <a:rPr lang="en-US" smtClean="0"/>
              <a:t>3/8/24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75C533D-D968-4A70-91E2-44C7FEDAA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416787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F51E6BA-1B59-444E-9924-1C6BFE86556B}" type="datetime1">
              <a:rPr lang="en-US" smtClean="0"/>
              <a:t>3/8/24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9DDD08E-B43C-483A-B1DD-9BEB0BDDDD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431658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AEFA50C-A13C-4DCE-AFB3-2B7442276FB3}" type="datetime1">
              <a:rPr lang="en-US" smtClean="0"/>
              <a:t>3/8/24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20F9084-C4B8-47CC-A340-731237DBDB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35957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BA287370-5FF0-4902-B346-9505C44AD782}" type="datetime1">
              <a:rPr lang="en-US" smtClean="0"/>
              <a:t>3/8/24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53CE28F-B0E6-4C63-A7B8-EB4157A070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299581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8813C2AF-4676-455E-83CB-EFCE637AA527}" type="datetime1">
              <a:rPr lang="en-US" smtClean="0"/>
              <a:t>3/8/24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D81F743-FBF4-4AAB-BF1E-09D0097B96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760199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8530529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7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7" y="3488175"/>
            <a:ext cx="8530530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Black_rgb_16x3_1606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244" y="4219782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9" y="4802823"/>
            <a:ext cx="5605046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22AB4888-AE87-452C-ACA0-2DD465CE82D2}" type="datetime1">
              <a:rPr lang="en-US" smtClean="0"/>
              <a:t>3/8/24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6356448-7EEE-4D0D-AE32-557A239281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688214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A9C12B0F-F129-4DB1-8648-A5DD68566654}" type="datetime1">
              <a:rPr lang="en-US" smtClean="0"/>
              <a:t>3/8/24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A79206F-C929-453C-B7BF-19A540401E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593124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EAE7DE20-9D8E-407E-8A33-FA12941AFDC7}" type="datetime1">
              <a:rPr lang="en-US" smtClean="0"/>
              <a:t>3/8/24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C3E947D-4126-44FB-8EC6-F80A3BAA18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262112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Whit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CD2BB3B-355B-433D-AA8F-2232AA9A09D8}" type="datetime1">
              <a:rPr lang="en-US" smtClean="0"/>
              <a:t>3/8/24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45B3F8F-DC85-41EB-9D22-D06541A0AC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1903406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Dar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53B94B2-764B-4AEE-8E86-36209B57D673}" type="datetime1">
              <a:rPr lang="en-US" smtClean="0"/>
              <a:t>3/8/24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F015878-4578-4C49-BC72-FE830FC5A6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208053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3741-3649-40C7-AC1C-DC0B03113BF9}" type="datetime1">
              <a:rPr lang="en-US" smtClean="0"/>
              <a:t>3/8/24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06A69-C78D-46AD-9B4E-1E66EF195C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9212782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/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6CB3C8-D16C-4285-BF05-882F83494820}" type="datetime1">
              <a:rPr lang="en-US" smtClean="0"/>
              <a:t>3/8/24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582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Dark Gray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6CB3C8-D16C-4285-BF05-882F83494820}" type="datetime1">
              <a:rPr lang="en-US" smtClean="0"/>
              <a:t>3/8/24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7511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B3C8-D16C-4285-BF05-882F83494820}" type="datetime1">
              <a:rPr lang="en-US" smtClean="0"/>
              <a:t>3/8/24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414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538518" y="2571750"/>
            <a:ext cx="4057288" cy="0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1" y="2790066"/>
            <a:ext cx="9144000" cy="400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kern="0" spc="70" dirty="0">
                <a:solidFill>
                  <a:schemeClr val="accent1"/>
                </a:solidFill>
              </a:rPr>
              <a:t>jpl.nasa.gov</a:t>
            </a:r>
          </a:p>
        </p:txBody>
      </p:sp>
      <p:pic>
        <p:nvPicPr>
          <p:cNvPr id="6" name="Picture 5" descr="Tribrand_ColorWhite_rgb_16x3_1606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1381408"/>
            <a:ext cx="4057288" cy="11270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B3C8-D16C-4285-BF05-882F83494820}" type="datetime1">
              <a:rPr lang="en-US" smtClean="0"/>
              <a:t>3/8/24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3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41DE1EE-7D9E-4356-A17B-AC39B24D4A0F}" type="datetime1">
              <a:rPr lang="en-US" smtClean="0"/>
              <a:t>3/8/24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248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brand_ColorWhite_rgb_16x3_1606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2008238"/>
            <a:ext cx="4057288" cy="11270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B3C8-D16C-4285-BF05-882F83494820}" type="datetime1">
              <a:rPr lang="en-US" smtClean="0"/>
              <a:t>3/8/24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23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0EE1217-8810-43A4-A260-F7B93C1E2460}" type="datetime1">
              <a:rPr lang="en-US" smtClean="0"/>
              <a:t>3/8/24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Orbiting Carbon Observatory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3/13/2024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7A7201D-60A7-477E-96B4-3973BB7451F7}" type="datetime1">
              <a:rPr lang="en-US" smtClean="0"/>
              <a:t>3/8/24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6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Orbiting Carbon Observatory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3/13/2024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39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83F1A4B9-1F13-48F5-BF93-72CC0A0DFA2C}" type="datetime1">
              <a:rPr lang="en-US" smtClean="0"/>
              <a:t>3/8/24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7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FB8DC75-F238-4FEA-A196-95F443A65C8E}" type="datetime1">
              <a:rPr lang="en-US" smtClean="0"/>
              <a:t>3/8/24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1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1" r:id="rId5"/>
    <p:sldLayoutId id="2147483662" r:id="rId6"/>
    <p:sldLayoutId id="2147483664" r:id="rId7"/>
    <p:sldLayoutId id="2147483663" r:id="rId8"/>
    <p:sldLayoutId id="2147483669" r:id="rId9"/>
    <p:sldLayoutId id="2147483670" r:id="rId10"/>
    <p:sldLayoutId id="2147483671" r:id="rId11"/>
    <p:sldLayoutId id="2147483672" r:id="rId12"/>
    <p:sldLayoutId id="2147483653" r:id="rId13"/>
    <p:sldLayoutId id="2147483654" r:id="rId14"/>
    <p:sldLayoutId id="2147483656" r:id="rId15"/>
    <p:sldLayoutId id="2147483657" r:id="rId16"/>
    <p:sldLayoutId id="2147483658" r:id="rId17"/>
    <p:sldLayoutId id="2147483659" r:id="rId18"/>
    <p:sldLayoutId id="2147483660" r:id="rId19"/>
    <p:sldLayoutId id="2147483693" r:id="rId2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000" y="4802823"/>
            <a:ext cx="1422400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6CB3C8-D16C-4285-BF05-882F83494820}" type="datetime1">
              <a:rPr lang="en-US" smtClean="0"/>
              <a:t>3/8/24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4802823"/>
            <a:ext cx="5775960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2360" y="4802823"/>
            <a:ext cx="601370" cy="272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1C0F2E9-13F1-4B54-979A-5E00D7D572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07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4" r:id="rId2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Rob.Rosenberg@jpl.nasa.gov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disc.gsfc.nasa.gov/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687784" y="108489"/>
            <a:ext cx="3347357" cy="1081080"/>
          </a:xfrm>
        </p:spPr>
        <p:txBody>
          <a:bodyPr/>
          <a:lstStyle/>
          <a:p>
            <a:r>
              <a:rPr lang="en-US" dirty="0"/>
              <a:t>GSICS Annual Meeting</a:t>
            </a:r>
          </a:p>
          <a:p>
            <a:r>
              <a:rPr lang="en-US" dirty="0"/>
              <a:t>UVNS Breakout Session 7L</a:t>
            </a:r>
          </a:p>
          <a:p>
            <a:r>
              <a:rPr lang="en-US" dirty="0"/>
              <a:t>Darmstadt, Germany (remote)</a:t>
            </a:r>
          </a:p>
          <a:p>
            <a:r>
              <a:rPr lang="en-US" dirty="0"/>
              <a:t>13 Mar 2024, 17:00-17:10 CET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687783" y="1354711"/>
            <a:ext cx="3347357" cy="1523956"/>
          </a:xfrm>
        </p:spPr>
        <p:txBody>
          <a:bodyPr/>
          <a:lstStyle/>
          <a:p>
            <a:r>
              <a:rPr lang="en-US" dirty="0"/>
              <a:t>OCO-2 and OCO-3: Mission Status and Calibration Improvements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687786" y="2878667"/>
            <a:ext cx="3246988" cy="1075265"/>
          </a:xfrm>
        </p:spPr>
        <p:txBody>
          <a:bodyPr/>
          <a:lstStyle/>
          <a:p>
            <a:r>
              <a:rPr lang="en-US" dirty="0"/>
              <a:t>Robert Rosenberg, Graziela Keller, Gary Spiers, Junjie Liu, Vivienne Payne, Abhishek Chatterjee</a:t>
            </a:r>
          </a:p>
          <a:p>
            <a:endParaRPr lang="en-US" dirty="0"/>
          </a:p>
          <a:p>
            <a:r>
              <a:rPr lang="en-US" dirty="0"/>
              <a:t>Contact Email: </a:t>
            </a:r>
            <a:r>
              <a:rPr lang="en-US" dirty="0">
                <a:hlinkClick r:id="rId2"/>
              </a:rPr>
              <a:t>Rob.Rosenberg@jpl.nasa.gov</a:t>
            </a:r>
            <a:endParaRPr lang="en-US" dirty="0"/>
          </a:p>
          <a:p>
            <a:pPr algn="l"/>
            <a:endParaRPr lang="en-US" dirty="0"/>
          </a:p>
        </p:txBody>
      </p:sp>
      <p:pic>
        <p:nvPicPr>
          <p:cNvPr id="7" name="Picture Placeholder 21" descr="Photo-2015-03-12-085758 - D2015_0302_D370_CMSalt2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546725" cy="51435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FE5FD4-0B7A-9B3E-57D0-4508ACBF1236}"/>
              </a:ext>
            </a:extLst>
          </p:cNvPr>
          <p:cNvSpPr txBox="1"/>
          <p:nvPr/>
        </p:nvSpPr>
        <p:spPr>
          <a:xfrm>
            <a:off x="5871859" y="4652202"/>
            <a:ext cx="2979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2024 California Institute of Technology. Government sponsorship acknowledged.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23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Orbiting Carbon Observatory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Consistently accurate calibration is vital for carbon cycle science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253999" y="1422719"/>
            <a:ext cx="5660240" cy="3380104"/>
          </a:xfrm>
        </p:spPr>
        <p:txBody>
          <a:bodyPr/>
          <a:lstStyle/>
          <a:p>
            <a:r>
              <a:rPr lang="en-US" dirty="0"/>
              <a:t>As record lengthens, reprocessing campaigns cost more, take longer, and are less frequent</a:t>
            </a:r>
          </a:p>
          <a:p>
            <a:endParaRPr lang="en-US" dirty="0"/>
          </a:p>
          <a:p>
            <a:r>
              <a:rPr lang="en-US" dirty="0"/>
              <a:t>Continuing to monitor detector health using daily dark &amp; lamp measurements, very stable </a:t>
            </a:r>
          </a:p>
          <a:p>
            <a:endParaRPr lang="en-US" dirty="0"/>
          </a:p>
          <a:p>
            <a:r>
              <a:rPr lang="en-US" dirty="0"/>
              <a:t>Maturing analysis techniques &amp; extending time series for vicarious calibration, simultaneous nadir overpasses, and lunar calibration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07A320-AE17-4D41-962E-82CE37BA3B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7467600" y="4802823"/>
            <a:ext cx="586130" cy="272097"/>
          </a:xfrm>
        </p:spPr>
        <p:txBody>
          <a:bodyPr/>
          <a:lstStyle/>
          <a:p>
            <a:fld id="{C9336775-C238-4BA2-9145-769A49B582A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0"/>
          </p:nvPr>
        </p:nvSpPr>
        <p:spPr>
          <a:xfrm>
            <a:off x="253999" y="4802823"/>
            <a:ext cx="1422401" cy="274637"/>
          </a:xfrm>
        </p:spPr>
        <p:txBody>
          <a:bodyPr/>
          <a:lstStyle/>
          <a:p>
            <a:r>
              <a:rPr lang="en-US" dirty="0"/>
              <a:t>3/13/2024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5FC528-7C4C-118C-C23C-8E76E221F2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3354" y="1627903"/>
            <a:ext cx="2698927" cy="19887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2A7CD1-F453-4885-3C64-EC8DDE4705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03805">
            <a:off x="5868059" y="1419157"/>
            <a:ext cx="1367410" cy="5269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DF7E7A-C142-0FBF-16AD-3E8960A0C0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9238">
            <a:off x="7310800" y="1025511"/>
            <a:ext cx="1783352" cy="12738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8DB142-06AE-438E-00DB-DDBFF0F2E2B5}"/>
              </a:ext>
            </a:extLst>
          </p:cNvPr>
          <p:cNvSpPr txBox="1"/>
          <p:nvPr/>
        </p:nvSpPr>
        <p:spPr>
          <a:xfrm>
            <a:off x="6283354" y="3686524"/>
            <a:ext cx="2698927" cy="738664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Data accessible to the public: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https://disc.gsfc.nasa.gov/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L1B ATBD updated Feb 6. 2024</a:t>
            </a:r>
          </a:p>
        </p:txBody>
      </p:sp>
    </p:spTree>
    <p:extLst>
      <p:ext uri="{BB962C8B-B14F-4D97-AF65-F5344CB8AC3E}">
        <p14:creationId xmlns:p14="http://schemas.microsoft.com/office/powerpoint/2010/main" val="3459166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Orbiting Carbon Observatory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Watching The Earth Breathe…Mapping CO</a:t>
            </a:r>
            <a:r>
              <a:rPr lang="en-US" baseline="-25000" dirty="0"/>
              <a:t>2</a:t>
            </a:r>
            <a:r>
              <a:rPr lang="en-US" dirty="0"/>
              <a:t> From Space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253999" y="1345737"/>
            <a:ext cx="6163734" cy="345708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Instrument &amp; Calibration Approach</a:t>
            </a:r>
          </a:p>
          <a:p>
            <a:endParaRPr lang="en-US" dirty="0"/>
          </a:p>
          <a:p>
            <a:r>
              <a:rPr lang="en-US" dirty="0"/>
              <a:t>Extended Mission Timelines</a:t>
            </a:r>
          </a:p>
          <a:p>
            <a:endParaRPr lang="en-US" dirty="0"/>
          </a:p>
          <a:p>
            <a:r>
              <a:rPr lang="en-US" dirty="0"/>
              <a:t>OCO-2 Solar Record &amp; Lunar Corrections</a:t>
            </a:r>
          </a:p>
          <a:p>
            <a:endParaRPr lang="en-US" dirty="0"/>
          </a:p>
          <a:p>
            <a:r>
              <a:rPr lang="en-US" dirty="0"/>
              <a:t>OCO-3 Pre-Storage Calibration Record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07A320-AE17-4D41-962E-82CE37BA3B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7467600" y="4802823"/>
            <a:ext cx="586130" cy="272097"/>
          </a:xfrm>
        </p:spPr>
        <p:txBody>
          <a:bodyPr/>
          <a:lstStyle/>
          <a:p>
            <a:fld id="{C9336775-C238-4BA2-9145-769A49B582A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0"/>
          </p:nvPr>
        </p:nvSpPr>
        <p:spPr>
          <a:xfrm>
            <a:off x="253999" y="4802823"/>
            <a:ext cx="1422401" cy="274637"/>
          </a:xfrm>
        </p:spPr>
        <p:txBody>
          <a:bodyPr/>
          <a:lstStyle/>
          <a:p>
            <a:r>
              <a:rPr lang="en-US" dirty="0"/>
              <a:t>3/13/2024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CD72D5D-C155-DEC1-A4FB-7E94ABA17472}"/>
              </a:ext>
            </a:extLst>
          </p:cNvPr>
          <p:cNvGrpSpPr/>
          <p:nvPr/>
        </p:nvGrpSpPr>
        <p:grpSpPr>
          <a:xfrm>
            <a:off x="6570133" y="1648800"/>
            <a:ext cx="2386284" cy="3031650"/>
            <a:chOff x="5298817" y="1638396"/>
            <a:chExt cx="3657600" cy="283885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028BEE-11D2-CC2F-42CC-853FF9E319B4}"/>
                </a:ext>
              </a:extLst>
            </p:cNvPr>
            <p:cNvPicPr>
              <a:picLocks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8817" y="1638396"/>
              <a:ext cx="3657600" cy="2633472"/>
            </a:xfrm>
            <a:prstGeom prst="rect">
              <a:avLst/>
            </a:prstGeom>
          </p:spPr>
        </p:pic>
        <p:sp>
          <p:nvSpPr>
            <p:cNvPr id="18" name="Slide Number Placeholder 3">
              <a:extLst>
                <a:ext uri="{FF2B5EF4-FFF2-40B4-BE49-F238E27FC236}">
                  <a16:creationId xmlns:a16="http://schemas.microsoft.com/office/drawing/2014/main" id="{6CBBC640-AB18-44E1-EA30-FF223A2FA1C1}"/>
                </a:ext>
              </a:extLst>
            </p:cNvPr>
            <p:cNvSpPr txBox="1">
              <a:spLocks/>
            </p:cNvSpPr>
            <p:nvPr/>
          </p:nvSpPr>
          <p:spPr>
            <a:xfrm>
              <a:off x="5515605" y="4304009"/>
              <a:ext cx="3386254" cy="17324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/>
                <a:t>Image Credit: B. Weir &amp; L. Ott 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6CBDC70-A6B3-4672-F6F9-10BCD4A8EF8D}"/>
              </a:ext>
            </a:extLst>
          </p:cNvPr>
          <p:cNvSpPr txBox="1"/>
          <p:nvPr/>
        </p:nvSpPr>
        <p:spPr>
          <a:xfrm>
            <a:off x="6567523" y="1303359"/>
            <a:ext cx="2386284" cy="307777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8/30/2020, L3 407-417 ppm </a:t>
            </a:r>
          </a:p>
        </p:txBody>
      </p:sp>
    </p:spTree>
    <p:extLst>
      <p:ext uri="{BB962C8B-B14F-4D97-AF65-F5344CB8AC3E}">
        <p14:creationId xmlns:p14="http://schemas.microsoft.com/office/powerpoint/2010/main" val="89981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Orbiting Carbon Observatory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OCO-2 and OCO-3 Provide Complementary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Key differences include latitude, local time, target acquisition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07A320-AE17-4D41-962E-82CE37BA3B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7467600" y="4802823"/>
            <a:ext cx="586130" cy="272097"/>
          </a:xfrm>
        </p:spPr>
        <p:txBody>
          <a:bodyPr/>
          <a:lstStyle/>
          <a:p>
            <a:fld id="{C9336775-C238-4BA2-9145-769A49B582A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0"/>
          </p:nvPr>
        </p:nvSpPr>
        <p:spPr>
          <a:xfrm>
            <a:off x="253999" y="4802823"/>
            <a:ext cx="1422401" cy="274637"/>
          </a:xfrm>
        </p:spPr>
        <p:txBody>
          <a:bodyPr/>
          <a:lstStyle/>
          <a:p>
            <a:r>
              <a:rPr lang="en-US" dirty="0"/>
              <a:t>3/13/2024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4472E9-1B78-316C-D64F-E9B9FB429A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74" y="1346200"/>
            <a:ext cx="4398866" cy="34566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BCB125E-DB1C-DD20-6557-F37D8ED546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346199"/>
            <a:ext cx="4492669" cy="3456623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B6558D77-5CD4-D0F8-C7FA-23DC550BDB86}"/>
              </a:ext>
            </a:extLst>
          </p:cNvPr>
          <p:cNvSpPr/>
          <p:nvPr/>
        </p:nvSpPr>
        <p:spPr>
          <a:xfrm>
            <a:off x="7112127" y="4305333"/>
            <a:ext cx="550206" cy="505109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10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Orbiting Carbon Observatory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 Basics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Three-Channel Grating Spectrometer with Common Entrance Optics</a:t>
            </a:r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07A320-AE17-4D41-962E-82CE37BA3B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7467600" y="4802823"/>
            <a:ext cx="586130" cy="272097"/>
          </a:xfrm>
        </p:spPr>
        <p:txBody>
          <a:bodyPr/>
          <a:lstStyle/>
          <a:p>
            <a:fld id="{C9336775-C238-4BA2-9145-769A49B582A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0"/>
          </p:nvPr>
        </p:nvSpPr>
        <p:spPr>
          <a:xfrm>
            <a:off x="253999" y="4802823"/>
            <a:ext cx="1422401" cy="274637"/>
          </a:xfrm>
        </p:spPr>
        <p:txBody>
          <a:bodyPr/>
          <a:lstStyle/>
          <a:p>
            <a:r>
              <a:rPr lang="en-US" dirty="0"/>
              <a:t>3/13/2024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1F6E03-1B6A-2C83-7096-9198F4E819EE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" y="3339783"/>
            <a:ext cx="2926080" cy="14630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5DFFCB-B494-B919-B3F4-6FEF6926F293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5414" y="3339783"/>
            <a:ext cx="2926080" cy="14630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1EBF0B-DF02-D8F3-9CC6-A20F7F370E2D}"/>
              </a:ext>
            </a:extLst>
          </p:cNvPr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9869" y="3339783"/>
            <a:ext cx="2926080" cy="14630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85B7E6-706C-3E34-C5A5-6712A268F863}"/>
              </a:ext>
            </a:extLst>
          </p:cNvPr>
          <p:cNvSpPr txBox="1"/>
          <p:nvPr/>
        </p:nvSpPr>
        <p:spPr>
          <a:xfrm>
            <a:off x="646352" y="2974090"/>
            <a:ext cx="1755293" cy="338554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>
            <a:solidFill>
              <a:sysClr val="window" lastClr="FFF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</a:t>
            </a:r>
            <a:r>
              <a:rPr kumimoji="0" lang="en-US" sz="16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 758-772 nm</a:t>
            </a:r>
            <a:endParaRPr kumimoji="0" lang="en-US" sz="16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5E30CB-C30E-B0FE-82AC-A970997D16D4}"/>
              </a:ext>
            </a:extLst>
          </p:cNvPr>
          <p:cNvSpPr txBox="1"/>
          <p:nvPr/>
        </p:nvSpPr>
        <p:spPr>
          <a:xfrm>
            <a:off x="3255833" y="2974090"/>
            <a:ext cx="2510413" cy="338554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>
            <a:solidFill>
              <a:sysClr val="window" lastClr="FFF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Weak CO</a:t>
            </a:r>
            <a:r>
              <a:rPr kumimoji="0" lang="en-US" sz="16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1591-1621 nm</a:t>
            </a:r>
            <a:endParaRPr kumimoji="0" lang="en-US" sz="16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FCA09C-E700-F453-F159-8D729EE9D2AA}"/>
              </a:ext>
            </a:extLst>
          </p:cNvPr>
          <p:cNvSpPr txBox="1"/>
          <p:nvPr/>
        </p:nvSpPr>
        <p:spPr>
          <a:xfrm>
            <a:off x="6284286" y="2974090"/>
            <a:ext cx="2617246" cy="338554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>
            <a:solidFill>
              <a:sysClr val="window" lastClr="FFF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Strong CO</a:t>
            </a:r>
            <a:r>
              <a:rPr kumimoji="0" lang="en-US" sz="16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2043-2082 nm</a:t>
            </a:r>
            <a:endParaRPr kumimoji="0" lang="en-US" sz="16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E9EEB9-CC95-41C5-7CAF-777371E0B515}"/>
              </a:ext>
            </a:extLst>
          </p:cNvPr>
          <p:cNvSpPr txBox="1"/>
          <p:nvPr/>
        </p:nvSpPr>
        <p:spPr>
          <a:xfrm>
            <a:off x="60960" y="1332909"/>
            <a:ext cx="3596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Science goals require X</a:t>
            </a:r>
            <a:r>
              <a:rPr lang="en-US" baseline="-25000" dirty="0"/>
              <a:t>CO2</a:t>
            </a:r>
            <a:r>
              <a:rPr lang="en-US" dirty="0"/>
              <a:t> retrievals with precision better than 1 ppm (less than 0.25%), placing strict demands on preflight &amp; inflight calibration</a:t>
            </a:r>
          </a:p>
          <a:p>
            <a:endParaRPr lang="en-US" dirty="0"/>
          </a:p>
        </p:txBody>
      </p:sp>
      <p:pic>
        <p:nvPicPr>
          <p:cNvPr id="27" name="Picture 26" descr="D2012_0328_T050_LowRes.jpg">
            <a:extLst>
              <a:ext uri="{FF2B5EF4-FFF2-40B4-BE49-F238E27FC236}">
                <a16:creationId xmlns:a16="http://schemas.microsoft.com/office/drawing/2014/main" id="{881C437A-3F0A-BE94-35B8-E45196F3F349}"/>
              </a:ext>
            </a:extLst>
          </p:cNvPr>
          <p:cNvPicPr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8572" y="1254916"/>
            <a:ext cx="1777674" cy="153331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4029F40-C577-8CF9-5EF5-D2E17CA09CC3}"/>
              </a:ext>
            </a:extLst>
          </p:cNvPr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8763" y="1215304"/>
            <a:ext cx="1777674" cy="1533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0977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Orbiting Carbon Observatory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Data Flow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Some coefficients used to make L1b from L1a, some “pass through” to L2</a:t>
            </a:r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07A320-AE17-4D41-962E-82CE37BA3B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7467600" y="4802823"/>
            <a:ext cx="586130" cy="272097"/>
          </a:xfrm>
        </p:spPr>
        <p:txBody>
          <a:bodyPr/>
          <a:lstStyle/>
          <a:p>
            <a:fld id="{C9336775-C238-4BA2-9145-769A49B582A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0"/>
          </p:nvPr>
        </p:nvSpPr>
        <p:spPr>
          <a:xfrm>
            <a:off x="253999" y="4802823"/>
            <a:ext cx="1422401" cy="274637"/>
          </a:xfrm>
        </p:spPr>
        <p:txBody>
          <a:bodyPr/>
          <a:lstStyle/>
          <a:p>
            <a:r>
              <a:rPr lang="en-US" dirty="0"/>
              <a:t>3/13/2024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7443FA2-E8B3-A55B-2998-3C7D0CF807A9}"/>
              </a:ext>
            </a:extLst>
          </p:cNvPr>
          <p:cNvSpPr/>
          <p:nvPr/>
        </p:nvSpPr>
        <p:spPr bwMode="auto">
          <a:xfrm>
            <a:off x="286636" y="1196177"/>
            <a:ext cx="1983921" cy="894639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276" tIns="34638" rIns="69276" bIns="34638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927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/>
              <a:t>Level 1A:</a:t>
            </a:r>
          </a:p>
          <a:p>
            <a:pPr algn="ctr" defTabSz="6927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Arial" charset="0"/>
              </a:rPr>
              <a:t>Uncalibrated Signal &amp; Temperatures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7317A22-7481-50B0-D9AD-D7F709563834}"/>
              </a:ext>
            </a:extLst>
          </p:cNvPr>
          <p:cNvSpPr/>
          <p:nvPr/>
        </p:nvSpPr>
        <p:spPr bwMode="auto">
          <a:xfrm>
            <a:off x="2729559" y="1199707"/>
            <a:ext cx="2701313" cy="894639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276" tIns="34638" rIns="69276" bIns="34638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927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/>
              <a:t>Level 1B:</a:t>
            </a:r>
          </a:p>
          <a:p>
            <a:pPr algn="ctr" defTabSz="6927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/>
              <a:t>Calibrated Radiance &amp; Uncertainty</a:t>
            </a:r>
            <a:endParaRPr lang="en-US" sz="1600" dirty="0">
              <a:latin typeface="Arial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DCD145-B73D-143A-B22C-787F073C2EC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 bwMode="auto">
          <a:xfrm>
            <a:off x="2270557" y="1643497"/>
            <a:ext cx="459002" cy="353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047D4A4-E25E-A897-8D54-17626E452A5A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 bwMode="auto">
          <a:xfrm flipV="1">
            <a:off x="5430872" y="1637783"/>
            <a:ext cx="448791" cy="9244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47EA910-FA14-093F-53E7-CCC3CC75A67C}"/>
              </a:ext>
            </a:extLst>
          </p:cNvPr>
          <p:cNvSpPr/>
          <p:nvPr/>
        </p:nvSpPr>
        <p:spPr bwMode="auto">
          <a:xfrm>
            <a:off x="5879663" y="1190463"/>
            <a:ext cx="3063693" cy="894639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276" tIns="34638" rIns="69276" bIns="34638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927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/>
              <a:t>Level 2:</a:t>
            </a:r>
          </a:p>
          <a:p>
            <a:pPr algn="ctr" defTabSz="6927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/>
              <a:t>Modeled </a:t>
            </a:r>
            <a:r>
              <a:rPr lang="en-US" sz="1600" dirty="0">
                <a:latin typeface="Arial" charset="0"/>
              </a:rPr>
              <a:t>Radiance &amp; Retrieved State of Atmosphere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7B09E08-DDE7-B5F0-FF76-22E6000E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575768"/>
              </p:ext>
            </p:extLst>
          </p:nvPr>
        </p:nvGraphicFramePr>
        <p:xfrm>
          <a:off x="281462" y="2251611"/>
          <a:ext cx="4210794" cy="16921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30780">
                  <a:extLst>
                    <a:ext uri="{9D8B030D-6E8A-4147-A177-3AD203B41FA5}">
                      <a16:colId xmlns:a16="http://schemas.microsoft.com/office/drawing/2014/main" val="3151500857"/>
                    </a:ext>
                  </a:extLst>
                </a:gridCol>
                <a:gridCol w="2380014">
                  <a:extLst>
                    <a:ext uri="{9D8B030D-6E8A-4147-A177-3AD203B41FA5}">
                      <a16:colId xmlns:a16="http://schemas.microsoft.com/office/drawing/2014/main" val="1620874342"/>
                    </a:ext>
                  </a:extLst>
                </a:gridCol>
              </a:tblGrid>
              <a:tr h="48985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Level 1B Inputs:</a:t>
                      </a:r>
                    </a:p>
                    <a:p>
                      <a:pPr algn="ctr"/>
                      <a:r>
                        <a:rPr lang="en-US" sz="1400" dirty="0"/>
                        <a:t>Radiometric Calibration</a:t>
                      </a:r>
                    </a:p>
                  </a:txBody>
                  <a:tcPr marL="73479" marR="73479" marT="36739" marB="36739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061103"/>
                  </a:ext>
                </a:extLst>
              </a:tr>
              <a:tr h="297996">
                <a:tc>
                  <a:txBody>
                    <a:bodyPr/>
                    <a:lstStyle/>
                    <a:p>
                      <a:r>
                        <a:rPr lang="en-US" sz="1300" dirty="0"/>
                        <a:t>Dark Correction</a:t>
                      </a:r>
                    </a:p>
                  </a:txBody>
                  <a:tcPr marL="73479" marR="73479" marT="36739" marB="36739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Function of temperature</a:t>
                      </a:r>
                    </a:p>
                  </a:txBody>
                  <a:tcPr marL="73479" marR="73479" marT="36739" marB="36739"/>
                </a:tc>
                <a:extLst>
                  <a:ext uri="{0D108BD9-81ED-4DB2-BD59-A6C34878D82A}">
                    <a16:rowId xmlns:a16="http://schemas.microsoft.com/office/drawing/2014/main" val="3341819301"/>
                  </a:ext>
                </a:extLst>
              </a:tr>
              <a:tr h="297996">
                <a:tc>
                  <a:txBody>
                    <a:bodyPr/>
                    <a:lstStyle/>
                    <a:p>
                      <a:r>
                        <a:rPr lang="en-US" sz="1300" dirty="0"/>
                        <a:t>Stray Light</a:t>
                      </a:r>
                    </a:p>
                  </a:txBody>
                  <a:tcPr marL="73479" marR="73479" marT="36739" marB="36739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Function of avg signal</a:t>
                      </a:r>
                    </a:p>
                  </a:txBody>
                  <a:tcPr marL="73479" marR="73479" marT="36739" marB="36739"/>
                </a:tc>
                <a:extLst>
                  <a:ext uri="{0D108BD9-81ED-4DB2-BD59-A6C34878D82A}">
                    <a16:rowId xmlns:a16="http://schemas.microsoft.com/office/drawing/2014/main" val="2286433001"/>
                  </a:ext>
                </a:extLst>
              </a:tr>
              <a:tr h="297996">
                <a:tc>
                  <a:txBody>
                    <a:bodyPr/>
                    <a:lstStyle/>
                    <a:p>
                      <a:r>
                        <a:rPr lang="en-US" sz="1300" dirty="0"/>
                        <a:t>Preflight Gain</a:t>
                      </a:r>
                    </a:p>
                  </a:txBody>
                  <a:tcPr marL="73479" marR="73479" marT="36739" marB="36739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Corrects nonlinearity</a:t>
                      </a:r>
                    </a:p>
                  </a:txBody>
                  <a:tcPr marL="73479" marR="73479" marT="36739" marB="36739"/>
                </a:tc>
                <a:extLst>
                  <a:ext uri="{0D108BD9-81ED-4DB2-BD59-A6C34878D82A}">
                    <a16:rowId xmlns:a16="http://schemas.microsoft.com/office/drawing/2014/main" val="3370355057"/>
                  </a:ext>
                </a:extLst>
              </a:tr>
              <a:tr h="297996">
                <a:tc>
                  <a:txBody>
                    <a:bodyPr/>
                    <a:lstStyle/>
                    <a:p>
                      <a:r>
                        <a:rPr lang="en-US" sz="1300" dirty="0"/>
                        <a:t>Gain Degradation</a:t>
                      </a:r>
                    </a:p>
                  </a:txBody>
                  <a:tcPr marL="73479" marR="73479" marT="36739" marB="36739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Linear inflight scaling</a:t>
                      </a:r>
                    </a:p>
                  </a:txBody>
                  <a:tcPr marL="73479" marR="73479" marT="36739" marB="36739"/>
                </a:tc>
                <a:extLst>
                  <a:ext uri="{0D108BD9-81ED-4DB2-BD59-A6C34878D82A}">
                    <a16:rowId xmlns:a16="http://schemas.microsoft.com/office/drawing/2014/main" val="3026904872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1737E80-344A-C464-8DE2-5D3A72365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525839"/>
              </p:ext>
            </p:extLst>
          </p:nvPr>
        </p:nvGraphicFramePr>
        <p:xfrm>
          <a:off x="4651746" y="2229431"/>
          <a:ext cx="4346505" cy="25861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59121">
                  <a:extLst>
                    <a:ext uri="{9D8B030D-6E8A-4147-A177-3AD203B41FA5}">
                      <a16:colId xmlns:a16="http://schemas.microsoft.com/office/drawing/2014/main" val="3151500857"/>
                    </a:ext>
                  </a:extLst>
                </a:gridCol>
                <a:gridCol w="2487384">
                  <a:extLst>
                    <a:ext uri="{9D8B030D-6E8A-4147-A177-3AD203B41FA5}">
                      <a16:colId xmlns:a16="http://schemas.microsoft.com/office/drawing/2014/main" val="1620874342"/>
                    </a:ext>
                  </a:extLst>
                </a:gridCol>
              </a:tblGrid>
              <a:tr h="48985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Level 2 Inputs:</a:t>
                      </a:r>
                    </a:p>
                    <a:p>
                      <a:pPr algn="ctr"/>
                      <a:r>
                        <a:rPr lang="en-US" sz="1400" dirty="0"/>
                        <a:t>Calibration and More</a:t>
                      </a:r>
                    </a:p>
                  </a:txBody>
                  <a:tcPr marL="73479" marR="73479" marT="36739" marB="36739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061103"/>
                  </a:ext>
                </a:extLst>
              </a:tr>
              <a:tr h="297996">
                <a:tc>
                  <a:txBody>
                    <a:bodyPr/>
                    <a:lstStyle/>
                    <a:p>
                      <a:r>
                        <a:rPr lang="en-US" sz="1300" dirty="0"/>
                        <a:t>Dispersion</a:t>
                      </a:r>
                    </a:p>
                  </a:txBody>
                  <a:tcPr marL="73479" marR="73479" marT="36739" marB="36739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Wavelength vs column</a:t>
                      </a:r>
                    </a:p>
                  </a:txBody>
                  <a:tcPr marL="73479" marR="73479" marT="36739" marB="36739"/>
                </a:tc>
                <a:extLst>
                  <a:ext uri="{0D108BD9-81ED-4DB2-BD59-A6C34878D82A}">
                    <a16:rowId xmlns:a16="http://schemas.microsoft.com/office/drawing/2014/main" val="3341819301"/>
                  </a:ext>
                </a:extLst>
              </a:tr>
              <a:tr h="297996">
                <a:tc>
                  <a:txBody>
                    <a:bodyPr/>
                    <a:lstStyle/>
                    <a:p>
                      <a:r>
                        <a:rPr lang="en-US" sz="1300" dirty="0"/>
                        <a:t>Instrument Line Shape</a:t>
                      </a:r>
                    </a:p>
                  </a:txBody>
                  <a:tcPr marL="73479" marR="73479" marT="36739" marB="36739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200 element lookup table</a:t>
                      </a:r>
                    </a:p>
                  </a:txBody>
                  <a:tcPr marL="73479" marR="73479" marT="36739" marB="36739"/>
                </a:tc>
                <a:extLst>
                  <a:ext uri="{0D108BD9-81ED-4DB2-BD59-A6C34878D82A}">
                    <a16:rowId xmlns:a16="http://schemas.microsoft.com/office/drawing/2014/main" val="2286433001"/>
                  </a:ext>
                </a:extLst>
              </a:tr>
              <a:tr h="297996">
                <a:tc>
                  <a:txBody>
                    <a:bodyPr/>
                    <a:lstStyle/>
                    <a:p>
                      <a:r>
                        <a:rPr lang="en-US" sz="1300" dirty="0"/>
                        <a:t>SNR Model</a:t>
                      </a:r>
                    </a:p>
                  </a:txBody>
                  <a:tcPr marL="73479" marR="73479" marT="36739" marB="36739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Background and photon</a:t>
                      </a:r>
                    </a:p>
                  </a:txBody>
                  <a:tcPr marL="73479" marR="73479" marT="36739" marB="36739"/>
                </a:tc>
                <a:extLst>
                  <a:ext uri="{0D108BD9-81ED-4DB2-BD59-A6C34878D82A}">
                    <a16:rowId xmlns:a16="http://schemas.microsoft.com/office/drawing/2014/main" val="1181927760"/>
                  </a:ext>
                </a:extLst>
              </a:tr>
              <a:tr h="297996">
                <a:tc>
                  <a:txBody>
                    <a:bodyPr/>
                    <a:lstStyle/>
                    <a:p>
                      <a:r>
                        <a:rPr lang="en-US" sz="1300" dirty="0"/>
                        <a:t>Bad Sample List</a:t>
                      </a:r>
                    </a:p>
                  </a:txBody>
                  <a:tcPr marL="73479" marR="73479" marT="36739" marB="36739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Remove outliers</a:t>
                      </a:r>
                    </a:p>
                  </a:txBody>
                  <a:tcPr marL="73479" marR="73479" marT="36739" marB="36739"/>
                </a:tc>
                <a:extLst>
                  <a:ext uri="{0D108BD9-81ED-4DB2-BD59-A6C34878D82A}">
                    <a16:rowId xmlns:a16="http://schemas.microsoft.com/office/drawing/2014/main" val="2188308143"/>
                  </a:ext>
                </a:extLst>
              </a:tr>
              <a:tr h="297996">
                <a:tc>
                  <a:txBody>
                    <a:bodyPr/>
                    <a:lstStyle/>
                    <a:p>
                      <a:r>
                        <a:rPr lang="en-US" sz="1300" dirty="0"/>
                        <a:t>ABSCO Tables</a:t>
                      </a:r>
                    </a:p>
                  </a:txBody>
                  <a:tcPr marL="73479" marR="73479" marT="36739" marB="3673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High resolution spectra</a:t>
                      </a:r>
                    </a:p>
                  </a:txBody>
                  <a:tcPr marL="73479" marR="73479" marT="36739" marB="3673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355057"/>
                  </a:ext>
                </a:extLst>
              </a:tr>
              <a:tr h="297996">
                <a:tc>
                  <a:txBody>
                    <a:bodyPr/>
                    <a:lstStyle/>
                    <a:p>
                      <a:r>
                        <a:rPr lang="en-US" sz="1300" dirty="0"/>
                        <a:t>Geolocation</a:t>
                      </a:r>
                    </a:p>
                  </a:txBody>
                  <a:tcPr marL="73479" marR="73479" marT="36739" marB="3673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To resample meteorology</a:t>
                      </a:r>
                    </a:p>
                  </a:txBody>
                  <a:tcPr marL="73479" marR="73479" marT="36739" marB="3673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904872"/>
                  </a:ext>
                </a:extLst>
              </a:tr>
              <a:tr h="297996">
                <a:tc>
                  <a:txBody>
                    <a:bodyPr/>
                    <a:lstStyle/>
                    <a:p>
                      <a:r>
                        <a:rPr lang="en-US" sz="1300" dirty="0"/>
                        <a:t>Retrieval Config</a:t>
                      </a:r>
                    </a:p>
                  </a:txBody>
                  <a:tcPr marL="73479" marR="73479" marT="36739" marB="3673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Prior, covariance, + more</a:t>
                      </a:r>
                    </a:p>
                  </a:txBody>
                  <a:tcPr marL="73479" marR="73479" marT="36739" marB="3673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074848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5CFA262-013A-C3A7-387E-C37AB20369AC}"/>
              </a:ext>
            </a:extLst>
          </p:cNvPr>
          <p:cNvSpPr txBox="1"/>
          <p:nvPr/>
        </p:nvSpPr>
        <p:spPr>
          <a:xfrm>
            <a:off x="286636" y="4043000"/>
            <a:ext cx="4155003" cy="759823"/>
          </a:xfrm>
          <a:prstGeom prst="rect">
            <a:avLst/>
          </a:prstGeom>
          <a:solidFill>
            <a:srgbClr val="FFFAB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46" dirty="0"/>
              <a:t>r01 (forward) updated weekly</a:t>
            </a:r>
          </a:p>
          <a:p>
            <a:r>
              <a:rPr lang="en-US" sz="1446" dirty="0"/>
              <a:t>r02 (retrospective) updated monthly or all at once in major campaigns</a:t>
            </a:r>
          </a:p>
        </p:txBody>
      </p:sp>
    </p:spTree>
    <p:extLst>
      <p:ext uri="{BB962C8B-B14F-4D97-AF65-F5344CB8AC3E}">
        <p14:creationId xmlns:p14="http://schemas.microsoft.com/office/powerpoint/2010/main" val="3798195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4E6559-B310-04D5-D3B0-7ED42C2581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Orbiting Carbon Observatory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EAA1EA-B3D2-2861-B0C6-A6C0DF93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Mission Timelines &amp; Selected Key Events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6D4736-3F4F-C835-B520-CE27D84FE93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3/13/2024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115614-C33D-5AA6-A477-CA639CBC78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4A79FF-5E49-FFED-6866-2A86D06BE0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30" y="1054458"/>
            <a:ext cx="1280160" cy="12801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734FBE-F463-56B1-F4DF-A424733666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6" y="2846347"/>
            <a:ext cx="1424404" cy="12801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4BF77E5-D9B4-BA80-E8FC-FC1AF263CA65}"/>
              </a:ext>
            </a:extLst>
          </p:cNvPr>
          <p:cNvSpPr txBox="1"/>
          <p:nvPr/>
        </p:nvSpPr>
        <p:spPr>
          <a:xfrm>
            <a:off x="1510019" y="1178257"/>
            <a:ext cx="796953" cy="759823"/>
          </a:xfrm>
          <a:prstGeom prst="rect">
            <a:avLst/>
          </a:prstGeom>
          <a:solidFill>
            <a:srgbClr val="FFFAB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46" dirty="0"/>
              <a:t>Launch</a:t>
            </a:r>
          </a:p>
          <a:p>
            <a:r>
              <a:rPr lang="en-US" sz="1446" dirty="0"/>
              <a:t>Jul 2</a:t>
            </a:r>
          </a:p>
          <a:p>
            <a:r>
              <a:rPr lang="en-US" sz="1446" dirty="0"/>
              <a:t>2014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5F202D-477B-09E8-2CE2-0389A030B196}"/>
              </a:ext>
            </a:extLst>
          </p:cNvPr>
          <p:cNvSpPr txBox="1"/>
          <p:nvPr/>
        </p:nvSpPr>
        <p:spPr>
          <a:xfrm>
            <a:off x="2382688" y="1178257"/>
            <a:ext cx="863851" cy="759823"/>
          </a:xfrm>
          <a:prstGeom prst="rect">
            <a:avLst/>
          </a:prstGeom>
          <a:solidFill>
            <a:srgbClr val="FFFAB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46" dirty="0"/>
              <a:t>Science</a:t>
            </a:r>
          </a:p>
          <a:p>
            <a:r>
              <a:rPr lang="en-US" sz="1446" dirty="0"/>
              <a:t>Sep 6</a:t>
            </a:r>
          </a:p>
          <a:p>
            <a:r>
              <a:rPr lang="en-US" sz="1446" dirty="0"/>
              <a:t>2014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9584E0-3F7B-3EF1-FCE3-7659BE136F43}"/>
              </a:ext>
            </a:extLst>
          </p:cNvPr>
          <p:cNvSpPr txBox="1"/>
          <p:nvPr/>
        </p:nvSpPr>
        <p:spPr>
          <a:xfrm>
            <a:off x="4270641" y="1178257"/>
            <a:ext cx="922574" cy="759823"/>
          </a:xfrm>
          <a:prstGeom prst="rect">
            <a:avLst/>
          </a:prstGeom>
          <a:solidFill>
            <a:srgbClr val="FFFAB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46" dirty="0"/>
              <a:t>Anomaly</a:t>
            </a:r>
          </a:p>
          <a:p>
            <a:r>
              <a:rPr lang="en-US" sz="1446" dirty="0"/>
              <a:t>Jul 30</a:t>
            </a:r>
          </a:p>
          <a:p>
            <a:r>
              <a:rPr lang="en-US" sz="1446" dirty="0"/>
              <a:t>2017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0973D1-5A50-2F2F-7E0A-4F5F289D98FF}"/>
              </a:ext>
            </a:extLst>
          </p:cNvPr>
          <p:cNvSpPr txBox="1"/>
          <p:nvPr/>
        </p:nvSpPr>
        <p:spPr>
          <a:xfrm>
            <a:off x="3297303" y="1178257"/>
            <a:ext cx="922574" cy="759823"/>
          </a:xfrm>
          <a:prstGeom prst="rect">
            <a:avLst/>
          </a:prstGeom>
          <a:solidFill>
            <a:srgbClr val="FFFAB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46" dirty="0"/>
              <a:t>EOPM</a:t>
            </a:r>
          </a:p>
          <a:p>
            <a:r>
              <a:rPr lang="en-US" sz="1446" dirty="0"/>
              <a:t>Oct 18</a:t>
            </a:r>
          </a:p>
          <a:p>
            <a:r>
              <a:rPr lang="en-US" sz="1446" dirty="0"/>
              <a:t>2016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D1E0BA-5352-B581-FBBD-834A99D09C51}"/>
              </a:ext>
            </a:extLst>
          </p:cNvPr>
          <p:cNvSpPr txBox="1"/>
          <p:nvPr/>
        </p:nvSpPr>
        <p:spPr>
          <a:xfrm>
            <a:off x="5243979" y="1178257"/>
            <a:ext cx="828467" cy="759823"/>
          </a:xfrm>
          <a:prstGeom prst="rect">
            <a:avLst/>
          </a:prstGeom>
          <a:solidFill>
            <a:srgbClr val="FFFAB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46" dirty="0"/>
              <a:t>Senior Review</a:t>
            </a:r>
          </a:p>
          <a:p>
            <a:r>
              <a:rPr lang="en-US" sz="1446" dirty="0"/>
              <a:t>2020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6D2C99-F19B-5405-FCC0-BCE94F4767AF}"/>
              </a:ext>
            </a:extLst>
          </p:cNvPr>
          <p:cNvSpPr txBox="1"/>
          <p:nvPr/>
        </p:nvSpPr>
        <p:spPr>
          <a:xfrm>
            <a:off x="7265263" y="1194242"/>
            <a:ext cx="827928" cy="759823"/>
          </a:xfrm>
          <a:prstGeom prst="rect">
            <a:avLst/>
          </a:prstGeom>
          <a:solidFill>
            <a:srgbClr val="FFFAB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46" dirty="0"/>
              <a:t>Senior Review</a:t>
            </a:r>
          </a:p>
          <a:p>
            <a:r>
              <a:rPr lang="en-US" sz="1446" dirty="0"/>
              <a:t>2023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D49167-82AA-E542-199A-5A64CF202143}"/>
              </a:ext>
            </a:extLst>
          </p:cNvPr>
          <p:cNvSpPr txBox="1"/>
          <p:nvPr/>
        </p:nvSpPr>
        <p:spPr>
          <a:xfrm>
            <a:off x="6123209" y="1178256"/>
            <a:ext cx="1070607" cy="759823"/>
          </a:xfrm>
          <a:prstGeom prst="rect">
            <a:avLst/>
          </a:prstGeom>
          <a:solidFill>
            <a:srgbClr val="FFFAB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46" dirty="0"/>
              <a:t>Version 11</a:t>
            </a:r>
          </a:p>
          <a:p>
            <a:r>
              <a:rPr lang="en-US" sz="1446" dirty="0"/>
              <a:t>Mar 1</a:t>
            </a:r>
          </a:p>
          <a:p>
            <a:r>
              <a:rPr lang="en-US" sz="1446" dirty="0"/>
              <a:t>2022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E6EE8A-BFB8-C0BC-2307-AEB0AFFA6D01}"/>
              </a:ext>
            </a:extLst>
          </p:cNvPr>
          <p:cNvSpPr txBox="1"/>
          <p:nvPr/>
        </p:nvSpPr>
        <p:spPr>
          <a:xfrm>
            <a:off x="8164637" y="1190444"/>
            <a:ext cx="922574" cy="759823"/>
          </a:xfrm>
          <a:prstGeom prst="rect">
            <a:avLst/>
          </a:prstGeom>
          <a:solidFill>
            <a:srgbClr val="FFFAB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46" dirty="0"/>
              <a:t>Senior Review</a:t>
            </a:r>
          </a:p>
          <a:p>
            <a:r>
              <a:rPr lang="en-US" sz="1446" dirty="0"/>
              <a:t>2026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D9521E-4F6C-C1D9-A10A-EA1EDF0342BC}"/>
              </a:ext>
            </a:extLst>
          </p:cNvPr>
          <p:cNvSpPr txBox="1"/>
          <p:nvPr/>
        </p:nvSpPr>
        <p:spPr>
          <a:xfrm>
            <a:off x="1510019" y="3106515"/>
            <a:ext cx="796953" cy="759823"/>
          </a:xfrm>
          <a:prstGeom prst="rect">
            <a:avLst/>
          </a:prstGeom>
          <a:solidFill>
            <a:srgbClr val="FFFAB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46" dirty="0"/>
              <a:t>Launch</a:t>
            </a:r>
          </a:p>
          <a:p>
            <a:r>
              <a:rPr lang="en-US" sz="1446" dirty="0"/>
              <a:t>May 4</a:t>
            </a:r>
          </a:p>
          <a:p>
            <a:r>
              <a:rPr lang="en-US" sz="1446" dirty="0"/>
              <a:t>2019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32032D-D956-0D79-39DD-88D56A624091}"/>
              </a:ext>
            </a:extLst>
          </p:cNvPr>
          <p:cNvSpPr txBox="1"/>
          <p:nvPr/>
        </p:nvSpPr>
        <p:spPr>
          <a:xfrm>
            <a:off x="2364296" y="3106515"/>
            <a:ext cx="882243" cy="759823"/>
          </a:xfrm>
          <a:prstGeom prst="rect">
            <a:avLst/>
          </a:prstGeom>
          <a:solidFill>
            <a:srgbClr val="FFFAB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46" dirty="0"/>
              <a:t>Science</a:t>
            </a:r>
          </a:p>
          <a:p>
            <a:r>
              <a:rPr lang="en-US" sz="1446" dirty="0"/>
              <a:t>Aug 6</a:t>
            </a:r>
          </a:p>
          <a:p>
            <a:r>
              <a:rPr lang="en-US" sz="1446" dirty="0"/>
              <a:t>2019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4C80AE-86C3-8EC4-0B16-D5712597A176}"/>
              </a:ext>
            </a:extLst>
          </p:cNvPr>
          <p:cNvSpPr txBox="1"/>
          <p:nvPr/>
        </p:nvSpPr>
        <p:spPr>
          <a:xfrm>
            <a:off x="3297303" y="3106515"/>
            <a:ext cx="882243" cy="759823"/>
          </a:xfrm>
          <a:prstGeom prst="rect">
            <a:avLst/>
          </a:prstGeom>
          <a:solidFill>
            <a:srgbClr val="FFFAB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46" dirty="0"/>
              <a:t>Decon</a:t>
            </a:r>
          </a:p>
          <a:p>
            <a:r>
              <a:rPr lang="en-US" sz="1446" dirty="0"/>
              <a:t>Jan 20</a:t>
            </a:r>
          </a:p>
          <a:p>
            <a:r>
              <a:rPr lang="en-US" sz="1446" dirty="0"/>
              <a:t>2021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B90D70-118B-AC9A-014C-51FF55876C4E}"/>
              </a:ext>
            </a:extLst>
          </p:cNvPr>
          <p:cNvSpPr txBox="1"/>
          <p:nvPr/>
        </p:nvSpPr>
        <p:spPr>
          <a:xfrm>
            <a:off x="1472974" y="2061682"/>
            <a:ext cx="7327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Recently completed: </a:t>
            </a:r>
            <a:r>
              <a:rPr lang="en-US" sz="1800" dirty="0"/>
              <a:t>249 orbits lost Sep-Dec 2023 </a:t>
            </a:r>
            <a:r>
              <a:rPr lang="en-US" dirty="0"/>
              <a:t>to lapsed </a:t>
            </a:r>
            <a:r>
              <a:rPr lang="en-US" sz="1800" dirty="0"/>
              <a:t>downlinks</a:t>
            </a:r>
            <a:endParaRPr lang="en-US" dirty="0"/>
          </a:p>
          <a:p>
            <a:r>
              <a:rPr lang="en-US" dirty="0"/>
              <a:t>Now: Version 12 prep, intermediate updates for DEM, meteorology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C8CF99-E7CB-6830-347B-9BFC566B2056}"/>
              </a:ext>
            </a:extLst>
          </p:cNvPr>
          <p:cNvSpPr txBox="1"/>
          <p:nvPr/>
        </p:nvSpPr>
        <p:spPr>
          <a:xfrm>
            <a:off x="4230311" y="3106515"/>
            <a:ext cx="734146" cy="759823"/>
          </a:xfrm>
          <a:prstGeom prst="rect">
            <a:avLst/>
          </a:prstGeom>
          <a:solidFill>
            <a:srgbClr val="FFFAB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46" dirty="0"/>
              <a:t>EOPM</a:t>
            </a:r>
          </a:p>
          <a:p>
            <a:r>
              <a:rPr lang="en-US" sz="1446" dirty="0"/>
              <a:t>Jan 23</a:t>
            </a:r>
          </a:p>
          <a:p>
            <a:r>
              <a:rPr lang="en-US" sz="1446" dirty="0"/>
              <a:t>2023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D4DFFC-6217-A469-2100-C2093B7C32C0}"/>
              </a:ext>
            </a:extLst>
          </p:cNvPr>
          <p:cNvSpPr txBox="1"/>
          <p:nvPr/>
        </p:nvSpPr>
        <p:spPr>
          <a:xfrm>
            <a:off x="5015221" y="3106514"/>
            <a:ext cx="957740" cy="759823"/>
          </a:xfrm>
          <a:prstGeom prst="rect">
            <a:avLst/>
          </a:prstGeom>
          <a:solidFill>
            <a:srgbClr val="FFFAB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46" dirty="0"/>
              <a:t>Anomaly</a:t>
            </a:r>
          </a:p>
          <a:p>
            <a:r>
              <a:rPr lang="en-US" sz="1446" dirty="0"/>
              <a:t>Oct 9</a:t>
            </a:r>
          </a:p>
          <a:p>
            <a:r>
              <a:rPr lang="en-US" sz="1446" dirty="0"/>
              <a:t>2023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34B099-1EE9-A9AB-07DE-811D1449D58D}"/>
              </a:ext>
            </a:extLst>
          </p:cNvPr>
          <p:cNvSpPr txBox="1"/>
          <p:nvPr/>
        </p:nvSpPr>
        <p:spPr>
          <a:xfrm>
            <a:off x="1444090" y="3997100"/>
            <a:ext cx="7665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Recently completed:  Review &amp; acceptance of V11 calibration coefficients</a:t>
            </a:r>
          </a:p>
          <a:p>
            <a:r>
              <a:rPr lang="en-US" dirty="0"/>
              <a:t>Now: Eagerly awaiting reinstall, Version 11 L1B &amp; L2 by December 2024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AD99CDA-5D14-4AE2-4EE5-0D751D3E31F7}"/>
              </a:ext>
            </a:extLst>
          </p:cNvPr>
          <p:cNvSpPr txBox="1"/>
          <p:nvPr/>
        </p:nvSpPr>
        <p:spPr>
          <a:xfrm>
            <a:off x="6022971" y="3106514"/>
            <a:ext cx="864824" cy="759823"/>
          </a:xfrm>
          <a:prstGeom prst="rect">
            <a:avLst/>
          </a:prstGeom>
          <a:solidFill>
            <a:srgbClr val="FFFAB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46" dirty="0"/>
              <a:t>Storage</a:t>
            </a:r>
          </a:p>
          <a:p>
            <a:r>
              <a:rPr lang="en-US" sz="1446" dirty="0"/>
              <a:t>Nov 13</a:t>
            </a:r>
          </a:p>
          <a:p>
            <a:r>
              <a:rPr lang="en-US" sz="1446" dirty="0"/>
              <a:t>2023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955D30-0376-2CC3-9D18-8D860FB9A4C9}"/>
              </a:ext>
            </a:extLst>
          </p:cNvPr>
          <p:cNvSpPr txBox="1"/>
          <p:nvPr/>
        </p:nvSpPr>
        <p:spPr>
          <a:xfrm>
            <a:off x="6937804" y="3101918"/>
            <a:ext cx="957739" cy="759823"/>
          </a:xfrm>
          <a:prstGeom prst="rect">
            <a:avLst/>
          </a:prstGeom>
          <a:solidFill>
            <a:srgbClr val="FFFAB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46" dirty="0"/>
              <a:t>IOC #2</a:t>
            </a:r>
          </a:p>
          <a:p>
            <a:r>
              <a:rPr lang="en-US" sz="1446" dirty="0"/>
              <a:t>Summer</a:t>
            </a:r>
          </a:p>
          <a:p>
            <a:r>
              <a:rPr lang="en-US" sz="1446" dirty="0"/>
              <a:t>2024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D28318-B8D7-6A6B-A2AA-7E799A376D09}"/>
              </a:ext>
            </a:extLst>
          </p:cNvPr>
          <p:cNvSpPr txBox="1"/>
          <p:nvPr/>
        </p:nvSpPr>
        <p:spPr>
          <a:xfrm>
            <a:off x="7954484" y="3101918"/>
            <a:ext cx="1132727" cy="759823"/>
          </a:xfrm>
          <a:prstGeom prst="rect">
            <a:avLst/>
          </a:prstGeom>
          <a:solidFill>
            <a:srgbClr val="FFFAB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46" dirty="0"/>
              <a:t>ISS</a:t>
            </a:r>
          </a:p>
          <a:p>
            <a:r>
              <a:rPr lang="en-US" sz="1446" dirty="0"/>
              <a:t>End of Life</a:t>
            </a:r>
          </a:p>
          <a:p>
            <a:r>
              <a:rPr lang="en-US" sz="1446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35043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Orbiting Carbon Observatory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OCO-2 Solar Trend Relative to Aug 2014 (to Orbit 51480)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~12 measurements per day, aging much faster than instrument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663627-E2D7-A448-AB08-F0F810CA47F8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446" y="1181120"/>
            <a:ext cx="8925886" cy="3634481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07A320-AE17-4D41-962E-82CE37BA3B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7467600" y="4802823"/>
            <a:ext cx="586130" cy="272097"/>
          </a:xfrm>
        </p:spPr>
        <p:txBody>
          <a:bodyPr/>
          <a:lstStyle/>
          <a:p>
            <a:fld id="{C9336775-C238-4BA2-9145-769A49B582A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0"/>
          </p:nvPr>
        </p:nvSpPr>
        <p:spPr>
          <a:xfrm>
            <a:off x="253999" y="4802823"/>
            <a:ext cx="1422401" cy="274637"/>
          </a:xfrm>
        </p:spPr>
        <p:txBody>
          <a:bodyPr/>
          <a:lstStyle/>
          <a:p>
            <a:r>
              <a:rPr lang="en-US" dirty="0"/>
              <a:t>3/13/2024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5717E9-CC9C-CDB6-E3E6-A09C2F27CD1F}"/>
              </a:ext>
            </a:extLst>
          </p:cNvPr>
          <p:cNvSpPr txBox="1"/>
          <p:nvPr/>
        </p:nvSpPr>
        <p:spPr>
          <a:xfrm>
            <a:off x="6342078" y="2190824"/>
            <a:ext cx="2567031" cy="537327"/>
          </a:xfrm>
          <a:prstGeom prst="rect">
            <a:avLst/>
          </a:prstGeom>
          <a:solidFill>
            <a:srgbClr val="FFFAB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46" dirty="0"/>
              <a:t>“Fast” (icing) slowing down</a:t>
            </a:r>
          </a:p>
          <a:p>
            <a:r>
              <a:rPr lang="en-US" sz="1446" dirty="0"/>
              <a:t>“Slow” (other) also nonlinear</a:t>
            </a:r>
          </a:p>
        </p:txBody>
      </p:sp>
    </p:spTree>
    <p:extLst>
      <p:ext uri="{BB962C8B-B14F-4D97-AF65-F5344CB8AC3E}">
        <p14:creationId xmlns:p14="http://schemas.microsoft.com/office/powerpoint/2010/main" val="1128881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95EA3E-A720-58D0-E13A-EE754B5226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EAE451-B520-E32A-1038-4E2C261C3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OCO-2 O</a:t>
            </a:r>
            <a:r>
              <a:rPr lang="en-US" baseline="-25000" dirty="0"/>
              <a:t>2</a:t>
            </a:r>
            <a:r>
              <a:rPr lang="en-US" dirty="0"/>
              <a:t> A-Band Lunar Trend Update for Version 11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16CC3-0C0B-8075-F48B-89DEECE149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Measurements Continue Monthly, Will Update for Version 12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C00F3A5-902C-70DB-3DFE-A0EF44A9342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3/13/2024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F6B4D3-0B41-0381-DB39-9A5B1E67A4F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8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4DDA8803-308C-2606-7FB3-36B776AB29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99" y="1251396"/>
            <a:ext cx="8636002" cy="355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93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4E6559-B310-04D5-D3B0-7ED42C2581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Orbiting Carbon Observatory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EAA1EA-B3D2-2861-B0C6-A6C0DF93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OCO-3 Radiometric Calibration Combined Timeline</a:t>
            </a:r>
          </a:p>
        </p:txBody>
      </p:sp>
      <p:pic>
        <p:nvPicPr>
          <p:cNvPr id="9" name="Content Placeholder 8" descr="A screen shot of a graph&#10;&#10;Description automatically generated">
            <a:extLst>
              <a:ext uri="{FF2B5EF4-FFF2-40B4-BE49-F238E27FC236}">
                <a16:creationId xmlns:a16="http://schemas.microsoft.com/office/drawing/2014/main" id="{49707CB0-2A62-3303-9C9B-0A7C9E8E88F6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38"/>
          <a:stretch/>
        </p:blipFill>
        <p:spPr>
          <a:xfrm>
            <a:off x="64008" y="841248"/>
            <a:ext cx="8994751" cy="4041648"/>
          </a:xfr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6D4736-3F4F-C835-B520-CE27D84FE93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3/13/2024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115614-C33D-5AA6-A477-CA639CBC78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Donut 3">
            <a:extLst>
              <a:ext uri="{FF2B5EF4-FFF2-40B4-BE49-F238E27FC236}">
                <a16:creationId xmlns:a16="http://schemas.microsoft.com/office/drawing/2014/main" id="{AA5443FC-4249-0E70-5C7C-C39007A5911F}"/>
              </a:ext>
            </a:extLst>
          </p:cNvPr>
          <p:cNvSpPr/>
          <p:nvPr/>
        </p:nvSpPr>
        <p:spPr>
          <a:xfrm>
            <a:off x="2487478" y="2960176"/>
            <a:ext cx="1422401" cy="1697065"/>
          </a:xfrm>
          <a:prstGeom prst="donut">
            <a:avLst>
              <a:gd name="adj" fmla="val 5627"/>
            </a:avLst>
          </a:prstGeom>
          <a:solidFill>
            <a:srgbClr val="FFFF00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15C0FC-C1F8-66E5-EBDB-7C7E20952C22}"/>
              </a:ext>
            </a:extLst>
          </p:cNvPr>
          <p:cNvSpPr txBox="1"/>
          <p:nvPr/>
        </p:nvSpPr>
        <p:spPr>
          <a:xfrm>
            <a:off x="410622" y="3177151"/>
            <a:ext cx="2076856" cy="537327"/>
          </a:xfrm>
          <a:prstGeom prst="rect">
            <a:avLst/>
          </a:prstGeom>
          <a:solidFill>
            <a:srgbClr val="FFFAB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46" dirty="0"/>
              <a:t>More about this period in next talk by G. Keller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3C9E52-9890-BE14-D9F4-97604D1C61E4}"/>
              </a:ext>
            </a:extLst>
          </p:cNvPr>
          <p:cNvSpPr txBox="1"/>
          <p:nvPr/>
        </p:nvSpPr>
        <p:spPr>
          <a:xfrm>
            <a:off x="2642532" y="1801930"/>
            <a:ext cx="6040073" cy="537327"/>
          </a:xfrm>
          <a:prstGeom prst="rect">
            <a:avLst/>
          </a:prstGeom>
          <a:solidFill>
            <a:srgbClr val="FFFAB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46" dirty="0"/>
              <a:t>Symbols above for lunar, vicarious, and OCO-2 crossings indicate times</a:t>
            </a:r>
          </a:p>
          <a:p>
            <a:r>
              <a:rPr lang="en-US" sz="1446" dirty="0"/>
              <a:t>Symbols below show actual (median) lamp radiance ratios vs Sep 2019 </a:t>
            </a:r>
          </a:p>
        </p:txBody>
      </p:sp>
    </p:spTree>
    <p:extLst>
      <p:ext uri="{BB962C8B-B14F-4D97-AF65-F5344CB8AC3E}">
        <p14:creationId xmlns:p14="http://schemas.microsoft.com/office/powerpoint/2010/main" val="7236959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522&quot;&gt;&lt;object type=&quot;3&quot; unique_id=&quot;10523&quot;&gt;&lt;property id=&quot;20148&quot; value=&quot;5&quot;/&gt;&lt;property id=&quot;20300&quot; value=&quot;Slide 1&quot;/&gt;&lt;property id=&quot;20307&quot; value=&quot;277&quot;/&gt;&lt;/object&gt;&lt;object type=&quot;3&quot; unique_id=&quot;10524&quot;&gt;&lt;property id=&quot;20148&quot; value=&quot;5&quot;/&gt;&lt;property id=&quot;20300&quot; value=&quot;Slide 2&quot;/&gt;&lt;property id=&quot;20307&quot; value=&quot;281&quot;/&gt;&lt;/object&gt;&lt;object type=&quot;3&quot; unique_id=&quot;10525&quot;&gt;&lt;property id=&quot;20148&quot; value=&quot;5&quot;/&gt;&lt;property id=&quot;20300&quot; value=&quot;Slide 3&quot;/&gt;&lt;property id=&quot;20307&quot; value=&quot;280&quot;/&gt;&lt;/object&gt;&lt;object type=&quot;3&quot; unique_id=&quot;10526&quot;&gt;&lt;property id=&quot;20148&quot; value=&quot;5&quot;/&gt;&lt;property id=&quot;20300&quot; value=&quot;Slide 4&quot;/&gt;&lt;property id=&quot;20307&quot; value=&quot;278&quot;/&gt;&lt;/object&gt;&lt;/object&gt;&lt;object type=&quot;8&quot; unique_id=&quot;10532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NASAjpl-White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1">
              <a:lumMod val="65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ASAjpl_Template_16x9_vA9" id="{AE9687E2-9D4D-CD41-9CB8-CD3BF59AC538}" vid="{DFA7F74A-5ADB-1B45-B5FE-BD66359E022A}"/>
    </a:ext>
  </a:extLst>
</a:theme>
</file>

<file path=ppt/theme/theme2.xml><?xml version="1.0" encoding="utf-8"?>
<a:theme xmlns:a="http://schemas.openxmlformats.org/drawingml/2006/main" name="NASAjpl-Black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50000"/>
          </a:schemeClr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2"/>
          </a:solidFill>
          <a:headEnd type="arrow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ASAjpl_Template_16x9_vA9" id="{AE9687E2-9D4D-CD41-9CB8-CD3BF59AC538}" vid="{4B4EF86C-0384-6F44-A176-B9A9600D4F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NASAjpl-WhiteTheme-16x9-vA6</Template>
  <TotalTime>8070</TotalTime>
  <Words>643</Words>
  <Application>Microsoft Macintosh PowerPoint</Application>
  <PresentationFormat>On-screen Show (16:9)</PresentationFormat>
  <Paragraphs>161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NASAjpl-WhiteTheme-16x9-vA6</vt:lpstr>
      <vt:lpstr>NASAjpl-BlackTheme-16x9-vA6</vt:lpstr>
      <vt:lpstr>PowerPoint Presentation</vt:lpstr>
      <vt:lpstr>Outline</vt:lpstr>
      <vt:lpstr>OCO-2 and OCO-3 Provide Complementary Information</vt:lpstr>
      <vt:lpstr>Instrument Basics</vt:lpstr>
      <vt:lpstr>Calibration Data Flow</vt:lpstr>
      <vt:lpstr>Extended Mission Timelines &amp; Selected Key Events</vt:lpstr>
      <vt:lpstr>OCO-2 Solar Trend Relative to Aug 2014 (to Orbit 51480)</vt:lpstr>
      <vt:lpstr>OCO-2 O2 A-Band Lunar Trend Update for Version 11</vt:lpstr>
      <vt:lpstr>OCO-3 Radiometric Calibration Combined Timeline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Rosenberg, Rob (US 398E)</dc:creator>
  <cp:lastModifiedBy>Rosenberg, Rob (US 398E)</cp:lastModifiedBy>
  <cp:revision>40</cp:revision>
  <dcterms:created xsi:type="dcterms:W3CDTF">2023-02-16T20:38:50Z</dcterms:created>
  <dcterms:modified xsi:type="dcterms:W3CDTF">2024-03-08T19:41:57Z</dcterms:modified>
</cp:coreProperties>
</file>