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444" r:id="rId2"/>
    <p:sldId id="473" r:id="rId3"/>
    <p:sldId id="464" r:id="rId4"/>
    <p:sldId id="465" r:id="rId5"/>
    <p:sldId id="466" r:id="rId6"/>
    <p:sldId id="467" r:id="rId7"/>
    <p:sldId id="461" r:id="rId8"/>
    <p:sldId id="474" r:id="rId9"/>
    <p:sldId id="471" r:id="rId10"/>
    <p:sldId id="472" r:id="rId11"/>
    <p:sldId id="6211" r:id="rId12"/>
    <p:sldId id="470" r:id="rId13"/>
    <p:sldId id="6208" r:id="rId14"/>
    <p:sldId id="275" r:id="rId15"/>
    <p:sldId id="6213" r:id="rId16"/>
    <p:sldId id="621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91466" autoAdjust="0"/>
  </p:normalViewPr>
  <p:slideViewPr>
    <p:cSldViewPr snapToGrid="0">
      <p:cViewPr varScale="1">
        <p:scale>
          <a:sx n="78" d="100"/>
          <a:sy n="78" d="100"/>
        </p:scale>
        <p:origin x="806" y="43"/>
      </p:cViewPr>
      <p:guideLst/>
    </p:cSldViewPr>
  </p:slideViewPr>
  <p:notesTextViewPr>
    <p:cViewPr>
      <p:scale>
        <a:sx n="1" d="1"/>
        <a:sy n="1" d="1"/>
      </p:scale>
      <p:origin x="0" y="0"/>
    </p:cViewPr>
  </p:notesTextViewPr>
  <p:notesViewPr>
    <p:cSldViewPr snapToGrid="0">
      <p:cViewPr varScale="1">
        <p:scale>
          <a:sx n="104" d="100"/>
          <a:sy n="104" d="100"/>
        </p:scale>
        <p:origin x="2992"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09A84-4BBB-47BD-882B-82C292438988}" type="datetimeFigureOut">
              <a:rPr lang="en-US" smtClean="0"/>
              <a:t>3/10/2024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472812-32EC-48C8-8122-8242390E9D4E}" type="slidenum">
              <a:rPr lang="en-US" smtClean="0"/>
              <a:t>‹#›</a:t>
            </a:fld>
            <a:endParaRPr lang="en-US"/>
          </a:p>
        </p:txBody>
      </p:sp>
    </p:spTree>
    <p:extLst>
      <p:ext uri="{BB962C8B-B14F-4D97-AF65-F5344CB8AC3E}">
        <p14:creationId xmlns:p14="http://schemas.microsoft.com/office/powerpoint/2010/main" val="148839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89288A-BD78-EC48-81B6-C08E556E1607}" type="slidenum">
              <a:rPr lang="en-US" smtClean="0"/>
              <a:pPr/>
              <a:t>1</a:t>
            </a:fld>
            <a:endParaRPr lang="en-US" dirty="0"/>
          </a:p>
        </p:txBody>
      </p:sp>
    </p:spTree>
    <p:extLst>
      <p:ext uri="{BB962C8B-B14F-4D97-AF65-F5344CB8AC3E}">
        <p14:creationId xmlns:p14="http://schemas.microsoft.com/office/powerpoint/2010/main" val="1691159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ECE8A-F037-4F75-AED5-F750B1DC860A}" type="slidenum">
              <a:rPr lang="en-US" smtClean="0"/>
              <a:t>2</a:t>
            </a:fld>
            <a:endParaRPr lang="en-US"/>
          </a:p>
        </p:txBody>
      </p:sp>
    </p:spTree>
    <p:extLst>
      <p:ext uri="{BB962C8B-B14F-4D97-AF65-F5344CB8AC3E}">
        <p14:creationId xmlns:p14="http://schemas.microsoft.com/office/powerpoint/2010/main" val="3437600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472812-32EC-48C8-8122-8242390E9D4E}" type="slidenum">
              <a:rPr lang="en-US" smtClean="0"/>
              <a:t>3</a:t>
            </a:fld>
            <a:endParaRPr lang="en-US"/>
          </a:p>
        </p:txBody>
      </p:sp>
    </p:spTree>
    <p:extLst>
      <p:ext uri="{BB962C8B-B14F-4D97-AF65-F5344CB8AC3E}">
        <p14:creationId xmlns:p14="http://schemas.microsoft.com/office/powerpoint/2010/main" val="3798419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472812-32EC-48C8-8122-8242390E9D4E}" type="slidenum">
              <a:rPr lang="en-US" smtClean="0"/>
              <a:t>4</a:t>
            </a:fld>
            <a:endParaRPr lang="en-US"/>
          </a:p>
        </p:txBody>
      </p:sp>
    </p:spTree>
    <p:extLst>
      <p:ext uri="{BB962C8B-B14F-4D97-AF65-F5344CB8AC3E}">
        <p14:creationId xmlns:p14="http://schemas.microsoft.com/office/powerpoint/2010/main" val="1428538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472812-32EC-48C8-8122-8242390E9D4E}" type="slidenum">
              <a:rPr lang="en-US" smtClean="0"/>
              <a:t>5</a:t>
            </a:fld>
            <a:endParaRPr lang="en-US"/>
          </a:p>
        </p:txBody>
      </p:sp>
    </p:spTree>
    <p:extLst>
      <p:ext uri="{BB962C8B-B14F-4D97-AF65-F5344CB8AC3E}">
        <p14:creationId xmlns:p14="http://schemas.microsoft.com/office/powerpoint/2010/main" val="20535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472812-32EC-48C8-8122-8242390E9D4E}" type="slidenum">
              <a:rPr lang="en-US" smtClean="0"/>
              <a:t>7</a:t>
            </a:fld>
            <a:endParaRPr lang="en-US"/>
          </a:p>
        </p:txBody>
      </p:sp>
    </p:spTree>
    <p:extLst>
      <p:ext uri="{BB962C8B-B14F-4D97-AF65-F5344CB8AC3E}">
        <p14:creationId xmlns:p14="http://schemas.microsoft.com/office/powerpoint/2010/main" val="2151495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472812-32EC-48C8-8122-8242390E9D4E}" type="slidenum">
              <a:rPr lang="en-US" smtClean="0"/>
              <a:t>8</a:t>
            </a:fld>
            <a:endParaRPr lang="en-US"/>
          </a:p>
        </p:txBody>
      </p:sp>
    </p:spTree>
    <p:extLst>
      <p:ext uri="{BB962C8B-B14F-4D97-AF65-F5344CB8AC3E}">
        <p14:creationId xmlns:p14="http://schemas.microsoft.com/office/powerpoint/2010/main" val="3008431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ECE8A-F037-4F75-AED5-F750B1DC860A}" type="slidenum">
              <a:rPr lang="en-US" smtClean="0"/>
              <a:t>13</a:t>
            </a:fld>
            <a:endParaRPr lang="en-US"/>
          </a:p>
        </p:txBody>
      </p:sp>
    </p:spTree>
    <p:extLst>
      <p:ext uri="{BB962C8B-B14F-4D97-AF65-F5344CB8AC3E}">
        <p14:creationId xmlns:p14="http://schemas.microsoft.com/office/powerpoint/2010/main" val="2380061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1EF5-92AC-414E-A84E-1595CA4AE6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24D4DD-B863-4400-BA09-C9442A01D1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EA6AA6-270C-4EC6-AD13-A8816F2E6EA4}"/>
              </a:ext>
            </a:extLst>
          </p:cNvPr>
          <p:cNvSpPr>
            <a:spLocks noGrp="1"/>
          </p:cNvSpPr>
          <p:nvPr>
            <p:ph type="dt" sz="half" idx="10"/>
          </p:nvPr>
        </p:nvSpPr>
        <p:spPr/>
        <p:txBody>
          <a:bodyPr/>
          <a:lstStyle/>
          <a:p>
            <a:fld id="{2A2B5CB8-49E0-47DC-BC91-FB07CCDD8ABE}" type="datetime1">
              <a:rPr lang="en-US" smtClean="0"/>
              <a:t>3/10/2024</a:t>
            </a:fld>
            <a:endParaRPr lang="en-US"/>
          </a:p>
        </p:txBody>
      </p:sp>
      <p:sp>
        <p:nvSpPr>
          <p:cNvPr id="5" name="Footer Placeholder 4">
            <a:extLst>
              <a:ext uri="{FF2B5EF4-FFF2-40B4-BE49-F238E27FC236}">
                <a16:creationId xmlns:a16="http://schemas.microsoft.com/office/drawing/2014/main" id="{F2FC3917-A113-4EBA-B822-8BFBA6A80E25}"/>
              </a:ext>
            </a:extLst>
          </p:cNvPr>
          <p:cNvSpPr>
            <a:spLocks noGrp="1"/>
          </p:cNvSpPr>
          <p:nvPr>
            <p:ph type="ftr" sz="quarter" idx="11"/>
          </p:nvPr>
        </p:nvSpPr>
        <p:spPr/>
        <p:txBody>
          <a:bodyPr/>
          <a:lstStyle/>
          <a:p>
            <a:r>
              <a:rPr lang="en-US"/>
              <a:t>The Orbiting Carbon Observatory 3</a:t>
            </a:r>
          </a:p>
        </p:txBody>
      </p:sp>
      <p:sp>
        <p:nvSpPr>
          <p:cNvPr id="6" name="Slide Number Placeholder 5">
            <a:extLst>
              <a:ext uri="{FF2B5EF4-FFF2-40B4-BE49-F238E27FC236}">
                <a16:creationId xmlns:a16="http://schemas.microsoft.com/office/drawing/2014/main" id="{A604B126-BBE6-4A8A-AC56-DCE0AD43F96F}"/>
              </a:ext>
            </a:extLst>
          </p:cNvPr>
          <p:cNvSpPr>
            <a:spLocks noGrp="1"/>
          </p:cNvSpPr>
          <p:nvPr>
            <p:ph type="sldNum" sz="quarter" idx="12"/>
          </p:nvPr>
        </p:nvSpPr>
        <p:spPr/>
        <p:txBody>
          <a:bodyPr/>
          <a:lstStyle/>
          <a:p>
            <a:fld id="{E530A410-F8CD-4575-B449-309C44A4FFBF}" type="slidenum">
              <a:rPr lang="en-US" smtClean="0"/>
              <a:t>‹#›</a:t>
            </a:fld>
            <a:endParaRPr lang="en-US"/>
          </a:p>
        </p:txBody>
      </p:sp>
    </p:spTree>
    <p:extLst>
      <p:ext uri="{BB962C8B-B14F-4D97-AF65-F5344CB8AC3E}">
        <p14:creationId xmlns:p14="http://schemas.microsoft.com/office/powerpoint/2010/main" val="411534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9F4D5-32A1-4E36-8D60-23C61E764C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B8C16C-F94C-4EA6-B553-98A5F9024C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0D621F-CB0A-4AC0-92DD-44803520186A}"/>
              </a:ext>
            </a:extLst>
          </p:cNvPr>
          <p:cNvSpPr>
            <a:spLocks noGrp="1"/>
          </p:cNvSpPr>
          <p:nvPr>
            <p:ph type="dt" sz="half" idx="10"/>
          </p:nvPr>
        </p:nvSpPr>
        <p:spPr/>
        <p:txBody>
          <a:bodyPr/>
          <a:lstStyle/>
          <a:p>
            <a:fld id="{E6D9D497-E6AD-4A42-9F31-EC069390D6D3}" type="datetime1">
              <a:rPr lang="en-US" smtClean="0"/>
              <a:t>3/10/2024</a:t>
            </a:fld>
            <a:endParaRPr lang="en-US"/>
          </a:p>
        </p:txBody>
      </p:sp>
      <p:sp>
        <p:nvSpPr>
          <p:cNvPr id="5" name="Footer Placeholder 4">
            <a:extLst>
              <a:ext uri="{FF2B5EF4-FFF2-40B4-BE49-F238E27FC236}">
                <a16:creationId xmlns:a16="http://schemas.microsoft.com/office/drawing/2014/main" id="{1F5FCEFA-60E1-4469-8D8B-5AC4127851B1}"/>
              </a:ext>
            </a:extLst>
          </p:cNvPr>
          <p:cNvSpPr>
            <a:spLocks noGrp="1"/>
          </p:cNvSpPr>
          <p:nvPr>
            <p:ph type="ftr" sz="quarter" idx="11"/>
          </p:nvPr>
        </p:nvSpPr>
        <p:spPr/>
        <p:txBody>
          <a:bodyPr/>
          <a:lstStyle/>
          <a:p>
            <a:r>
              <a:rPr lang="en-US"/>
              <a:t>The Orbiting Carbon Observatory 3</a:t>
            </a:r>
          </a:p>
        </p:txBody>
      </p:sp>
      <p:sp>
        <p:nvSpPr>
          <p:cNvPr id="6" name="Slide Number Placeholder 5">
            <a:extLst>
              <a:ext uri="{FF2B5EF4-FFF2-40B4-BE49-F238E27FC236}">
                <a16:creationId xmlns:a16="http://schemas.microsoft.com/office/drawing/2014/main" id="{9ED54B4D-ABA4-41FD-A1BB-CC2938EA9114}"/>
              </a:ext>
            </a:extLst>
          </p:cNvPr>
          <p:cNvSpPr>
            <a:spLocks noGrp="1"/>
          </p:cNvSpPr>
          <p:nvPr>
            <p:ph type="sldNum" sz="quarter" idx="12"/>
          </p:nvPr>
        </p:nvSpPr>
        <p:spPr/>
        <p:txBody>
          <a:bodyPr/>
          <a:lstStyle/>
          <a:p>
            <a:fld id="{E530A410-F8CD-4575-B449-309C44A4FFBF}" type="slidenum">
              <a:rPr lang="en-US" smtClean="0"/>
              <a:t>‹#›</a:t>
            </a:fld>
            <a:endParaRPr lang="en-US"/>
          </a:p>
        </p:txBody>
      </p:sp>
    </p:spTree>
    <p:extLst>
      <p:ext uri="{BB962C8B-B14F-4D97-AF65-F5344CB8AC3E}">
        <p14:creationId xmlns:p14="http://schemas.microsoft.com/office/powerpoint/2010/main" val="11934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C8B219-7A6E-467C-BD2D-651A0B452B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13DD3F-94B3-4718-ABD7-BBAEF81FE38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76269-9FBA-4DCA-9F1A-CBC04915A81D}"/>
              </a:ext>
            </a:extLst>
          </p:cNvPr>
          <p:cNvSpPr>
            <a:spLocks noGrp="1"/>
          </p:cNvSpPr>
          <p:nvPr>
            <p:ph type="dt" sz="half" idx="10"/>
          </p:nvPr>
        </p:nvSpPr>
        <p:spPr/>
        <p:txBody>
          <a:bodyPr/>
          <a:lstStyle/>
          <a:p>
            <a:fld id="{CE3CFDD4-6D84-4702-BB9B-B64CD73DB3E4}" type="datetime1">
              <a:rPr lang="en-US" smtClean="0"/>
              <a:t>3/10/2024</a:t>
            </a:fld>
            <a:endParaRPr lang="en-US"/>
          </a:p>
        </p:txBody>
      </p:sp>
      <p:sp>
        <p:nvSpPr>
          <p:cNvPr id="5" name="Footer Placeholder 4">
            <a:extLst>
              <a:ext uri="{FF2B5EF4-FFF2-40B4-BE49-F238E27FC236}">
                <a16:creationId xmlns:a16="http://schemas.microsoft.com/office/drawing/2014/main" id="{9338466B-68C0-4ED6-BCBF-FCD2C25688D6}"/>
              </a:ext>
            </a:extLst>
          </p:cNvPr>
          <p:cNvSpPr>
            <a:spLocks noGrp="1"/>
          </p:cNvSpPr>
          <p:nvPr>
            <p:ph type="ftr" sz="quarter" idx="11"/>
          </p:nvPr>
        </p:nvSpPr>
        <p:spPr/>
        <p:txBody>
          <a:bodyPr/>
          <a:lstStyle/>
          <a:p>
            <a:r>
              <a:rPr lang="en-US"/>
              <a:t>The Orbiting Carbon Observatory 3</a:t>
            </a:r>
          </a:p>
        </p:txBody>
      </p:sp>
      <p:sp>
        <p:nvSpPr>
          <p:cNvPr id="6" name="Slide Number Placeholder 5">
            <a:extLst>
              <a:ext uri="{FF2B5EF4-FFF2-40B4-BE49-F238E27FC236}">
                <a16:creationId xmlns:a16="http://schemas.microsoft.com/office/drawing/2014/main" id="{2A72EA99-B6D1-4AEB-8E87-7B1D54FC5115}"/>
              </a:ext>
            </a:extLst>
          </p:cNvPr>
          <p:cNvSpPr>
            <a:spLocks noGrp="1"/>
          </p:cNvSpPr>
          <p:nvPr>
            <p:ph type="sldNum" sz="quarter" idx="12"/>
          </p:nvPr>
        </p:nvSpPr>
        <p:spPr/>
        <p:txBody>
          <a:bodyPr/>
          <a:lstStyle/>
          <a:p>
            <a:fld id="{E530A410-F8CD-4575-B449-309C44A4FFBF}" type="slidenum">
              <a:rPr lang="en-US" smtClean="0"/>
              <a:t>‹#›</a:t>
            </a:fld>
            <a:endParaRPr lang="en-US"/>
          </a:p>
        </p:txBody>
      </p:sp>
    </p:spTree>
    <p:extLst>
      <p:ext uri="{BB962C8B-B14F-4D97-AF65-F5344CB8AC3E}">
        <p14:creationId xmlns:p14="http://schemas.microsoft.com/office/powerpoint/2010/main" val="3747775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w Square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6933" y="0"/>
            <a:ext cx="6853767" cy="6858000"/>
          </a:xfrm>
          <a:prstGeom prst="rect">
            <a:avLst/>
          </a:prstGeom>
        </p:spPr>
        <p:txBody>
          <a:bodyPr vert="horz" anchor="ctr"/>
          <a:lstStyle>
            <a:lvl1pPr marL="0" indent="0" algn="ctr">
              <a:buNone/>
              <a:defRPr sz="1867"/>
            </a:lvl1pPr>
          </a:lstStyle>
          <a:p>
            <a:r>
              <a:rPr lang="en-US" dirty="0"/>
              <a:t>Click icon to add picture</a:t>
            </a:r>
          </a:p>
        </p:txBody>
      </p:sp>
      <p:sp>
        <p:nvSpPr>
          <p:cNvPr id="7" name="Text Placeholder 4"/>
          <p:cNvSpPr>
            <a:spLocks noGrp="1"/>
          </p:cNvSpPr>
          <p:nvPr>
            <p:ph type="body" sz="quarter" idx="3" hasCustomPrompt="1"/>
          </p:nvPr>
        </p:nvSpPr>
        <p:spPr>
          <a:xfrm>
            <a:off x="6836833" y="1614312"/>
            <a:ext cx="5355167" cy="661529"/>
          </a:xfrm>
          <a:prstGeom prst="rect">
            <a:avLst/>
          </a:prstGeom>
        </p:spPr>
        <p:txBody>
          <a:bodyPr anchor="t"/>
          <a:lstStyle>
            <a:lvl1pPr marL="0" indent="0" algn="ctr">
              <a:lnSpc>
                <a:spcPct val="100000"/>
              </a:lnSpc>
              <a:buNone/>
              <a:defRPr sz="3200" b="1" baseline="0">
                <a:solidFill>
                  <a:srgbClr val="000000"/>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Presentation Title</a:t>
            </a:r>
          </a:p>
        </p:txBody>
      </p:sp>
      <p:sp>
        <p:nvSpPr>
          <p:cNvPr id="9" name="Text Placeholder 20"/>
          <p:cNvSpPr>
            <a:spLocks noGrp="1"/>
          </p:cNvSpPr>
          <p:nvPr>
            <p:ph type="body" sz="quarter" idx="19" hasCustomPrompt="1"/>
          </p:nvPr>
        </p:nvSpPr>
        <p:spPr>
          <a:xfrm>
            <a:off x="6836831" y="2314604"/>
            <a:ext cx="5355167" cy="1333505"/>
          </a:xfrm>
          <a:prstGeom prst="rect">
            <a:avLst/>
          </a:prstGeom>
        </p:spPr>
        <p:txBody>
          <a:bodyPr>
            <a:noAutofit/>
          </a:bodyPr>
          <a:lstStyle>
            <a:lvl1pPr marL="0" marR="0" indent="0" algn="ctr" defTabSz="609585" rtl="0" eaLnBrk="1" fontAlgn="auto" latinLnBrk="0" hangingPunct="1">
              <a:lnSpc>
                <a:spcPct val="100000"/>
              </a:lnSpc>
              <a:spcBef>
                <a:spcPct val="20000"/>
              </a:spcBef>
              <a:spcAft>
                <a:spcPts val="0"/>
              </a:spcAft>
              <a:buClrTx/>
              <a:buSzTx/>
              <a:buFontTx/>
              <a:buNone/>
              <a:tabLst/>
              <a:defRPr sz="1600" baseline="0">
                <a:solidFill>
                  <a:srgbClr val="000000"/>
                </a:solidFill>
                <a:latin typeface="Arial"/>
                <a:cs typeface="Arial"/>
              </a:defRPr>
            </a:lvl1pPr>
          </a:lstStyle>
          <a:p>
            <a:pPr lvl="0"/>
            <a:r>
              <a:rPr lang="en-US" dirty="0"/>
              <a:t>Click to Edit Name(s) of Presenter(s)</a:t>
            </a:r>
          </a:p>
          <a:p>
            <a:pPr lvl="0"/>
            <a:r>
              <a:rPr lang="en-US" dirty="0"/>
              <a:t>Click to Edit Directorate, Division or Group</a:t>
            </a:r>
          </a:p>
          <a:p>
            <a:pPr marL="0" marR="0" lvl="0" indent="0" algn="ctr" defTabSz="609585" rtl="0" eaLnBrk="1" fontAlgn="auto" latinLnBrk="0" hangingPunct="1">
              <a:lnSpc>
                <a:spcPct val="100000"/>
              </a:lnSpc>
              <a:spcBef>
                <a:spcPct val="20000"/>
              </a:spcBef>
              <a:spcAft>
                <a:spcPts val="0"/>
              </a:spcAft>
              <a:buClrTx/>
              <a:buSzTx/>
              <a:buFontTx/>
              <a:buNone/>
              <a:tabLst/>
              <a:defRPr/>
            </a:pPr>
            <a:r>
              <a:rPr lang="en-US" dirty="0"/>
              <a:t>Click to Edit Date</a:t>
            </a:r>
          </a:p>
        </p:txBody>
      </p:sp>
      <p:pic>
        <p:nvPicPr>
          <p:cNvPr id="8" name="Picture 7" descr="JPL-logo_Stacked_RedBlack-RGB_small_040615.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08077" y="5387371"/>
            <a:ext cx="2426180" cy="1323371"/>
          </a:xfrm>
          <a:prstGeom prst="rect">
            <a:avLst/>
          </a:prstGeom>
        </p:spPr>
      </p:pic>
    </p:spTree>
    <p:extLst>
      <p:ext uri="{BB962C8B-B14F-4D97-AF65-F5344CB8AC3E}">
        <p14:creationId xmlns:p14="http://schemas.microsoft.com/office/powerpoint/2010/main" val="378562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26D7-03BC-4D05-A80D-A288E4B3A2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CD6538-24B4-4A54-AD02-D5992A56BE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51BEA-475E-44DB-BFD1-05546E6E5BA2}"/>
              </a:ext>
            </a:extLst>
          </p:cNvPr>
          <p:cNvSpPr>
            <a:spLocks noGrp="1"/>
          </p:cNvSpPr>
          <p:nvPr>
            <p:ph type="dt" sz="half" idx="10"/>
          </p:nvPr>
        </p:nvSpPr>
        <p:spPr/>
        <p:txBody>
          <a:bodyPr/>
          <a:lstStyle/>
          <a:p>
            <a:fld id="{2EA42EBF-AB3B-40DC-81BE-0E0C33F90C59}" type="datetime1">
              <a:rPr lang="en-US" smtClean="0"/>
              <a:t>3/10/2024</a:t>
            </a:fld>
            <a:endParaRPr lang="en-US"/>
          </a:p>
        </p:txBody>
      </p:sp>
      <p:sp>
        <p:nvSpPr>
          <p:cNvPr id="5" name="Footer Placeholder 4">
            <a:extLst>
              <a:ext uri="{FF2B5EF4-FFF2-40B4-BE49-F238E27FC236}">
                <a16:creationId xmlns:a16="http://schemas.microsoft.com/office/drawing/2014/main" id="{6384E82F-68F7-4F27-941D-7F7488EDD451}"/>
              </a:ext>
            </a:extLst>
          </p:cNvPr>
          <p:cNvSpPr>
            <a:spLocks noGrp="1"/>
          </p:cNvSpPr>
          <p:nvPr>
            <p:ph type="ftr" sz="quarter" idx="11"/>
          </p:nvPr>
        </p:nvSpPr>
        <p:spPr/>
        <p:txBody>
          <a:bodyPr/>
          <a:lstStyle/>
          <a:p>
            <a:r>
              <a:rPr lang="en-US"/>
              <a:t>The Orbiting Carbon Observatory 3</a:t>
            </a:r>
          </a:p>
        </p:txBody>
      </p:sp>
      <p:sp>
        <p:nvSpPr>
          <p:cNvPr id="6" name="Slide Number Placeholder 5">
            <a:extLst>
              <a:ext uri="{FF2B5EF4-FFF2-40B4-BE49-F238E27FC236}">
                <a16:creationId xmlns:a16="http://schemas.microsoft.com/office/drawing/2014/main" id="{3993B2DD-EA84-4737-B71B-1D6AAB5605A6}"/>
              </a:ext>
            </a:extLst>
          </p:cNvPr>
          <p:cNvSpPr>
            <a:spLocks noGrp="1"/>
          </p:cNvSpPr>
          <p:nvPr>
            <p:ph type="sldNum" sz="quarter" idx="12"/>
          </p:nvPr>
        </p:nvSpPr>
        <p:spPr/>
        <p:txBody>
          <a:bodyPr/>
          <a:lstStyle/>
          <a:p>
            <a:fld id="{E530A410-F8CD-4575-B449-309C44A4FFBF}" type="slidenum">
              <a:rPr lang="en-US" smtClean="0"/>
              <a:t>‹#›</a:t>
            </a:fld>
            <a:endParaRPr lang="en-US"/>
          </a:p>
        </p:txBody>
      </p:sp>
    </p:spTree>
    <p:extLst>
      <p:ext uri="{BB962C8B-B14F-4D97-AF65-F5344CB8AC3E}">
        <p14:creationId xmlns:p14="http://schemas.microsoft.com/office/powerpoint/2010/main" val="197188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D8C31-19F7-4AE0-9717-D4B121541D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E0FB64-B894-45BC-BD22-3EB2224705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4A6642-EB07-43E1-BCA4-944F4F9BD7C2}"/>
              </a:ext>
            </a:extLst>
          </p:cNvPr>
          <p:cNvSpPr>
            <a:spLocks noGrp="1"/>
          </p:cNvSpPr>
          <p:nvPr>
            <p:ph type="dt" sz="half" idx="10"/>
          </p:nvPr>
        </p:nvSpPr>
        <p:spPr/>
        <p:txBody>
          <a:bodyPr/>
          <a:lstStyle/>
          <a:p>
            <a:fld id="{B4627314-78A4-4BA8-A4AA-7EE4B7263C87}" type="datetime1">
              <a:rPr lang="en-US" smtClean="0"/>
              <a:t>3/10/2024</a:t>
            </a:fld>
            <a:endParaRPr lang="en-US"/>
          </a:p>
        </p:txBody>
      </p:sp>
      <p:sp>
        <p:nvSpPr>
          <p:cNvPr id="5" name="Footer Placeholder 4">
            <a:extLst>
              <a:ext uri="{FF2B5EF4-FFF2-40B4-BE49-F238E27FC236}">
                <a16:creationId xmlns:a16="http://schemas.microsoft.com/office/drawing/2014/main" id="{E71E820F-0F57-4BBE-A0BF-7A4528D77A5D}"/>
              </a:ext>
            </a:extLst>
          </p:cNvPr>
          <p:cNvSpPr>
            <a:spLocks noGrp="1"/>
          </p:cNvSpPr>
          <p:nvPr>
            <p:ph type="ftr" sz="quarter" idx="11"/>
          </p:nvPr>
        </p:nvSpPr>
        <p:spPr/>
        <p:txBody>
          <a:bodyPr/>
          <a:lstStyle/>
          <a:p>
            <a:r>
              <a:rPr lang="en-US"/>
              <a:t>The Orbiting Carbon Observatory 3</a:t>
            </a:r>
          </a:p>
        </p:txBody>
      </p:sp>
      <p:sp>
        <p:nvSpPr>
          <p:cNvPr id="6" name="Slide Number Placeholder 5">
            <a:extLst>
              <a:ext uri="{FF2B5EF4-FFF2-40B4-BE49-F238E27FC236}">
                <a16:creationId xmlns:a16="http://schemas.microsoft.com/office/drawing/2014/main" id="{72D70C81-D697-4DD0-B874-FA19976C4B98}"/>
              </a:ext>
            </a:extLst>
          </p:cNvPr>
          <p:cNvSpPr>
            <a:spLocks noGrp="1"/>
          </p:cNvSpPr>
          <p:nvPr>
            <p:ph type="sldNum" sz="quarter" idx="12"/>
          </p:nvPr>
        </p:nvSpPr>
        <p:spPr/>
        <p:txBody>
          <a:bodyPr/>
          <a:lstStyle/>
          <a:p>
            <a:fld id="{E530A410-F8CD-4575-B449-309C44A4FFBF}" type="slidenum">
              <a:rPr lang="en-US" smtClean="0"/>
              <a:t>‹#›</a:t>
            </a:fld>
            <a:endParaRPr lang="en-US"/>
          </a:p>
        </p:txBody>
      </p:sp>
    </p:spTree>
    <p:extLst>
      <p:ext uri="{BB962C8B-B14F-4D97-AF65-F5344CB8AC3E}">
        <p14:creationId xmlns:p14="http://schemas.microsoft.com/office/powerpoint/2010/main" val="3890612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1E72-B329-4184-AF6F-2AF1F708E9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F3455E-0B10-44A7-AA21-83A260202E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F2BCEB-5918-4FAA-8383-EA35896050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0F1F2-FF9A-4D9F-9C91-0BA94FAF2B41}"/>
              </a:ext>
            </a:extLst>
          </p:cNvPr>
          <p:cNvSpPr>
            <a:spLocks noGrp="1"/>
          </p:cNvSpPr>
          <p:nvPr>
            <p:ph type="dt" sz="half" idx="10"/>
          </p:nvPr>
        </p:nvSpPr>
        <p:spPr/>
        <p:txBody>
          <a:bodyPr/>
          <a:lstStyle/>
          <a:p>
            <a:fld id="{C8D8BA30-134C-4A34-B9AE-4F6E5271A818}" type="datetime1">
              <a:rPr lang="en-US" smtClean="0"/>
              <a:t>3/10/2024</a:t>
            </a:fld>
            <a:endParaRPr lang="en-US"/>
          </a:p>
        </p:txBody>
      </p:sp>
      <p:sp>
        <p:nvSpPr>
          <p:cNvPr id="6" name="Footer Placeholder 5">
            <a:extLst>
              <a:ext uri="{FF2B5EF4-FFF2-40B4-BE49-F238E27FC236}">
                <a16:creationId xmlns:a16="http://schemas.microsoft.com/office/drawing/2014/main" id="{95CC5EA3-EA81-40AD-809C-E4AA3EE1CA89}"/>
              </a:ext>
            </a:extLst>
          </p:cNvPr>
          <p:cNvSpPr>
            <a:spLocks noGrp="1"/>
          </p:cNvSpPr>
          <p:nvPr>
            <p:ph type="ftr" sz="quarter" idx="11"/>
          </p:nvPr>
        </p:nvSpPr>
        <p:spPr/>
        <p:txBody>
          <a:bodyPr/>
          <a:lstStyle/>
          <a:p>
            <a:r>
              <a:rPr lang="en-US"/>
              <a:t>The Orbiting Carbon Observatory 3</a:t>
            </a:r>
          </a:p>
        </p:txBody>
      </p:sp>
      <p:sp>
        <p:nvSpPr>
          <p:cNvPr id="7" name="Slide Number Placeholder 6">
            <a:extLst>
              <a:ext uri="{FF2B5EF4-FFF2-40B4-BE49-F238E27FC236}">
                <a16:creationId xmlns:a16="http://schemas.microsoft.com/office/drawing/2014/main" id="{7CD0F074-B1CF-4C05-9B13-A3D555B9EE49}"/>
              </a:ext>
            </a:extLst>
          </p:cNvPr>
          <p:cNvSpPr>
            <a:spLocks noGrp="1"/>
          </p:cNvSpPr>
          <p:nvPr>
            <p:ph type="sldNum" sz="quarter" idx="12"/>
          </p:nvPr>
        </p:nvSpPr>
        <p:spPr/>
        <p:txBody>
          <a:bodyPr/>
          <a:lstStyle/>
          <a:p>
            <a:fld id="{E530A410-F8CD-4575-B449-309C44A4FFBF}" type="slidenum">
              <a:rPr lang="en-US" smtClean="0"/>
              <a:t>‹#›</a:t>
            </a:fld>
            <a:endParaRPr lang="en-US"/>
          </a:p>
        </p:txBody>
      </p:sp>
    </p:spTree>
    <p:extLst>
      <p:ext uri="{BB962C8B-B14F-4D97-AF65-F5344CB8AC3E}">
        <p14:creationId xmlns:p14="http://schemas.microsoft.com/office/powerpoint/2010/main" val="210907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2C227-E90B-4087-ACB7-CC8CED2703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8E8D59-D732-4E97-8FB8-456A49390A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A19416A-C14A-452F-89A5-BE7C3695A2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D20D11-E7DF-4757-809A-C841483A62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609A6B-36AD-4EF8-A23B-C0F0FF560B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A7D596-53AD-48A7-8FEE-36163BC3D183}"/>
              </a:ext>
            </a:extLst>
          </p:cNvPr>
          <p:cNvSpPr>
            <a:spLocks noGrp="1"/>
          </p:cNvSpPr>
          <p:nvPr>
            <p:ph type="dt" sz="half" idx="10"/>
          </p:nvPr>
        </p:nvSpPr>
        <p:spPr/>
        <p:txBody>
          <a:bodyPr/>
          <a:lstStyle/>
          <a:p>
            <a:fld id="{3340E883-FD9B-4B1A-B927-14048A04BBAF}" type="datetime1">
              <a:rPr lang="en-US" smtClean="0"/>
              <a:t>3/10/2024</a:t>
            </a:fld>
            <a:endParaRPr lang="en-US"/>
          </a:p>
        </p:txBody>
      </p:sp>
      <p:sp>
        <p:nvSpPr>
          <p:cNvPr id="8" name="Footer Placeholder 7">
            <a:extLst>
              <a:ext uri="{FF2B5EF4-FFF2-40B4-BE49-F238E27FC236}">
                <a16:creationId xmlns:a16="http://schemas.microsoft.com/office/drawing/2014/main" id="{2FDB46A0-3385-41CC-8128-5F53328E62D4}"/>
              </a:ext>
            </a:extLst>
          </p:cNvPr>
          <p:cNvSpPr>
            <a:spLocks noGrp="1"/>
          </p:cNvSpPr>
          <p:nvPr>
            <p:ph type="ftr" sz="quarter" idx="11"/>
          </p:nvPr>
        </p:nvSpPr>
        <p:spPr/>
        <p:txBody>
          <a:bodyPr/>
          <a:lstStyle/>
          <a:p>
            <a:r>
              <a:rPr lang="en-US"/>
              <a:t>The Orbiting Carbon Observatory 3</a:t>
            </a:r>
          </a:p>
        </p:txBody>
      </p:sp>
      <p:sp>
        <p:nvSpPr>
          <p:cNvPr id="9" name="Slide Number Placeholder 8">
            <a:extLst>
              <a:ext uri="{FF2B5EF4-FFF2-40B4-BE49-F238E27FC236}">
                <a16:creationId xmlns:a16="http://schemas.microsoft.com/office/drawing/2014/main" id="{32FD11AA-ED3E-4937-9CCB-65E970185EFB}"/>
              </a:ext>
            </a:extLst>
          </p:cNvPr>
          <p:cNvSpPr>
            <a:spLocks noGrp="1"/>
          </p:cNvSpPr>
          <p:nvPr>
            <p:ph type="sldNum" sz="quarter" idx="12"/>
          </p:nvPr>
        </p:nvSpPr>
        <p:spPr/>
        <p:txBody>
          <a:bodyPr/>
          <a:lstStyle/>
          <a:p>
            <a:fld id="{E530A410-F8CD-4575-B449-309C44A4FFBF}" type="slidenum">
              <a:rPr lang="en-US" smtClean="0"/>
              <a:t>‹#›</a:t>
            </a:fld>
            <a:endParaRPr lang="en-US"/>
          </a:p>
        </p:txBody>
      </p:sp>
    </p:spTree>
    <p:extLst>
      <p:ext uri="{BB962C8B-B14F-4D97-AF65-F5344CB8AC3E}">
        <p14:creationId xmlns:p14="http://schemas.microsoft.com/office/powerpoint/2010/main" val="3666501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32219-7EA9-428B-B6EB-1B1DFEA17F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F81B1E-3E14-4A62-A214-BBB95684560D}"/>
              </a:ext>
            </a:extLst>
          </p:cNvPr>
          <p:cNvSpPr>
            <a:spLocks noGrp="1"/>
          </p:cNvSpPr>
          <p:nvPr>
            <p:ph type="dt" sz="half" idx="10"/>
          </p:nvPr>
        </p:nvSpPr>
        <p:spPr/>
        <p:txBody>
          <a:bodyPr/>
          <a:lstStyle/>
          <a:p>
            <a:fld id="{C8E0C14E-4E48-44E0-A452-0926D3CA2EB8}" type="datetime1">
              <a:rPr lang="en-US" smtClean="0"/>
              <a:t>3/10/2024</a:t>
            </a:fld>
            <a:endParaRPr lang="en-US"/>
          </a:p>
        </p:txBody>
      </p:sp>
      <p:sp>
        <p:nvSpPr>
          <p:cNvPr id="4" name="Footer Placeholder 3">
            <a:extLst>
              <a:ext uri="{FF2B5EF4-FFF2-40B4-BE49-F238E27FC236}">
                <a16:creationId xmlns:a16="http://schemas.microsoft.com/office/drawing/2014/main" id="{E4306BB2-C382-416F-BE19-0EB02D07C74F}"/>
              </a:ext>
            </a:extLst>
          </p:cNvPr>
          <p:cNvSpPr>
            <a:spLocks noGrp="1"/>
          </p:cNvSpPr>
          <p:nvPr>
            <p:ph type="ftr" sz="quarter" idx="11"/>
          </p:nvPr>
        </p:nvSpPr>
        <p:spPr/>
        <p:txBody>
          <a:bodyPr/>
          <a:lstStyle/>
          <a:p>
            <a:r>
              <a:rPr lang="en-US"/>
              <a:t>The Orbiting Carbon Observatory 3</a:t>
            </a:r>
          </a:p>
        </p:txBody>
      </p:sp>
      <p:sp>
        <p:nvSpPr>
          <p:cNvPr id="5" name="Slide Number Placeholder 4">
            <a:extLst>
              <a:ext uri="{FF2B5EF4-FFF2-40B4-BE49-F238E27FC236}">
                <a16:creationId xmlns:a16="http://schemas.microsoft.com/office/drawing/2014/main" id="{C634C393-DFA6-46F3-B62A-9C5EB30D4187}"/>
              </a:ext>
            </a:extLst>
          </p:cNvPr>
          <p:cNvSpPr>
            <a:spLocks noGrp="1"/>
          </p:cNvSpPr>
          <p:nvPr>
            <p:ph type="sldNum" sz="quarter" idx="12"/>
          </p:nvPr>
        </p:nvSpPr>
        <p:spPr/>
        <p:txBody>
          <a:bodyPr/>
          <a:lstStyle/>
          <a:p>
            <a:fld id="{E530A410-F8CD-4575-B449-309C44A4FFBF}" type="slidenum">
              <a:rPr lang="en-US" smtClean="0"/>
              <a:t>‹#›</a:t>
            </a:fld>
            <a:endParaRPr lang="en-US"/>
          </a:p>
        </p:txBody>
      </p:sp>
    </p:spTree>
    <p:extLst>
      <p:ext uri="{BB962C8B-B14F-4D97-AF65-F5344CB8AC3E}">
        <p14:creationId xmlns:p14="http://schemas.microsoft.com/office/powerpoint/2010/main" val="3597441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973AB2-B7A3-4110-969D-9A30DE11B339}"/>
              </a:ext>
            </a:extLst>
          </p:cNvPr>
          <p:cNvSpPr>
            <a:spLocks noGrp="1"/>
          </p:cNvSpPr>
          <p:nvPr>
            <p:ph type="dt" sz="half" idx="10"/>
          </p:nvPr>
        </p:nvSpPr>
        <p:spPr/>
        <p:txBody>
          <a:bodyPr/>
          <a:lstStyle/>
          <a:p>
            <a:fld id="{928CE1F4-DF4F-41EA-BD52-D4192C43DCE6}" type="datetime1">
              <a:rPr lang="en-US" smtClean="0"/>
              <a:t>3/10/2024</a:t>
            </a:fld>
            <a:endParaRPr lang="en-US"/>
          </a:p>
        </p:txBody>
      </p:sp>
      <p:sp>
        <p:nvSpPr>
          <p:cNvPr id="3" name="Footer Placeholder 2">
            <a:extLst>
              <a:ext uri="{FF2B5EF4-FFF2-40B4-BE49-F238E27FC236}">
                <a16:creationId xmlns:a16="http://schemas.microsoft.com/office/drawing/2014/main" id="{C5D7BDE6-5DCB-4A29-8285-64BCE04FA42C}"/>
              </a:ext>
            </a:extLst>
          </p:cNvPr>
          <p:cNvSpPr>
            <a:spLocks noGrp="1"/>
          </p:cNvSpPr>
          <p:nvPr>
            <p:ph type="ftr" sz="quarter" idx="11"/>
          </p:nvPr>
        </p:nvSpPr>
        <p:spPr/>
        <p:txBody>
          <a:bodyPr/>
          <a:lstStyle/>
          <a:p>
            <a:r>
              <a:rPr lang="en-US"/>
              <a:t>The Orbiting Carbon Observatory 3</a:t>
            </a:r>
          </a:p>
        </p:txBody>
      </p:sp>
      <p:sp>
        <p:nvSpPr>
          <p:cNvPr id="4" name="Slide Number Placeholder 3">
            <a:extLst>
              <a:ext uri="{FF2B5EF4-FFF2-40B4-BE49-F238E27FC236}">
                <a16:creationId xmlns:a16="http://schemas.microsoft.com/office/drawing/2014/main" id="{604FA5CF-61EF-49EF-9FDE-C06F1A50063E}"/>
              </a:ext>
            </a:extLst>
          </p:cNvPr>
          <p:cNvSpPr>
            <a:spLocks noGrp="1"/>
          </p:cNvSpPr>
          <p:nvPr>
            <p:ph type="sldNum" sz="quarter" idx="12"/>
          </p:nvPr>
        </p:nvSpPr>
        <p:spPr/>
        <p:txBody>
          <a:bodyPr/>
          <a:lstStyle/>
          <a:p>
            <a:fld id="{E530A410-F8CD-4575-B449-309C44A4FFBF}" type="slidenum">
              <a:rPr lang="en-US" smtClean="0"/>
              <a:t>‹#›</a:t>
            </a:fld>
            <a:endParaRPr lang="en-US"/>
          </a:p>
        </p:txBody>
      </p:sp>
    </p:spTree>
    <p:extLst>
      <p:ext uri="{BB962C8B-B14F-4D97-AF65-F5344CB8AC3E}">
        <p14:creationId xmlns:p14="http://schemas.microsoft.com/office/powerpoint/2010/main" val="2383948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0BB42-9747-455E-9126-56F84E9D51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2DE013-0756-4D34-B506-2C2B09228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180810-3FE8-4D39-AF17-D725F1D54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647A84-206F-42EC-94A0-1E5A1449D738}"/>
              </a:ext>
            </a:extLst>
          </p:cNvPr>
          <p:cNvSpPr>
            <a:spLocks noGrp="1"/>
          </p:cNvSpPr>
          <p:nvPr>
            <p:ph type="dt" sz="half" idx="10"/>
          </p:nvPr>
        </p:nvSpPr>
        <p:spPr/>
        <p:txBody>
          <a:bodyPr/>
          <a:lstStyle/>
          <a:p>
            <a:fld id="{BEE31AA0-A850-4C4E-B5A2-777BBD586767}" type="datetime1">
              <a:rPr lang="en-US" smtClean="0"/>
              <a:t>3/10/2024</a:t>
            </a:fld>
            <a:endParaRPr lang="en-US"/>
          </a:p>
        </p:txBody>
      </p:sp>
      <p:sp>
        <p:nvSpPr>
          <p:cNvPr id="6" name="Footer Placeholder 5">
            <a:extLst>
              <a:ext uri="{FF2B5EF4-FFF2-40B4-BE49-F238E27FC236}">
                <a16:creationId xmlns:a16="http://schemas.microsoft.com/office/drawing/2014/main" id="{AC421CF9-E6CA-4FC3-B0F6-651E57CF9F50}"/>
              </a:ext>
            </a:extLst>
          </p:cNvPr>
          <p:cNvSpPr>
            <a:spLocks noGrp="1"/>
          </p:cNvSpPr>
          <p:nvPr>
            <p:ph type="ftr" sz="quarter" idx="11"/>
          </p:nvPr>
        </p:nvSpPr>
        <p:spPr/>
        <p:txBody>
          <a:bodyPr/>
          <a:lstStyle/>
          <a:p>
            <a:r>
              <a:rPr lang="en-US"/>
              <a:t>The Orbiting Carbon Observatory 3</a:t>
            </a:r>
          </a:p>
        </p:txBody>
      </p:sp>
      <p:sp>
        <p:nvSpPr>
          <p:cNvPr id="7" name="Slide Number Placeholder 6">
            <a:extLst>
              <a:ext uri="{FF2B5EF4-FFF2-40B4-BE49-F238E27FC236}">
                <a16:creationId xmlns:a16="http://schemas.microsoft.com/office/drawing/2014/main" id="{4F1B6182-C574-442B-8D28-CC51984F9C03}"/>
              </a:ext>
            </a:extLst>
          </p:cNvPr>
          <p:cNvSpPr>
            <a:spLocks noGrp="1"/>
          </p:cNvSpPr>
          <p:nvPr>
            <p:ph type="sldNum" sz="quarter" idx="12"/>
          </p:nvPr>
        </p:nvSpPr>
        <p:spPr/>
        <p:txBody>
          <a:bodyPr/>
          <a:lstStyle/>
          <a:p>
            <a:fld id="{E530A410-F8CD-4575-B449-309C44A4FFBF}" type="slidenum">
              <a:rPr lang="en-US" smtClean="0"/>
              <a:t>‹#›</a:t>
            </a:fld>
            <a:endParaRPr lang="en-US"/>
          </a:p>
        </p:txBody>
      </p:sp>
    </p:spTree>
    <p:extLst>
      <p:ext uri="{BB962C8B-B14F-4D97-AF65-F5344CB8AC3E}">
        <p14:creationId xmlns:p14="http://schemas.microsoft.com/office/powerpoint/2010/main" val="183231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EF0E-AB9F-4BAA-87AD-94B8DBC5A4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112789-6DC4-4FA4-8FE7-D6023DEF54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B42DAC-BC38-4843-A217-388F63D8A1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DF3DB8-CAA1-419A-B2AF-3C12CA3DAC9D}"/>
              </a:ext>
            </a:extLst>
          </p:cNvPr>
          <p:cNvSpPr>
            <a:spLocks noGrp="1"/>
          </p:cNvSpPr>
          <p:nvPr>
            <p:ph type="dt" sz="half" idx="10"/>
          </p:nvPr>
        </p:nvSpPr>
        <p:spPr/>
        <p:txBody>
          <a:bodyPr/>
          <a:lstStyle/>
          <a:p>
            <a:fld id="{D0C27765-0CA6-4EBD-82DC-8DD173987CE5}" type="datetime1">
              <a:rPr lang="en-US" smtClean="0"/>
              <a:t>3/10/2024</a:t>
            </a:fld>
            <a:endParaRPr lang="en-US"/>
          </a:p>
        </p:txBody>
      </p:sp>
      <p:sp>
        <p:nvSpPr>
          <p:cNvPr id="6" name="Footer Placeholder 5">
            <a:extLst>
              <a:ext uri="{FF2B5EF4-FFF2-40B4-BE49-F238E27FC236}">
                <a16:creationId xmlns:a16="http://schemas.microsoft.com/office/drawing/2014/main" id="{D3B86359-4455-47A5-BBB1-19C232CA65F9}"/>
              </a:ext>
            </a:extLst>
          </p:cNvPr>
          <p:cNvSpPr>
            <a:spLocks noGrp="1"/>
          </p:cNvSpPr>
          <p:nvPr>
            <p:ph type="ftr" sz="quarter" idx="11"/>
          </p:nvPr>
        </p:nvSpPr>
        <p:spPr/>
        <p:txBody>
          <a:bodyPr/>
          <a:lstStyle/>
          <a:p>
            <a:r>
              <a:rPr lang="en-US"/>
              <a:t>The Orbiting Carbon Observatory 3</a:t>
            </a:r>
          </a:p>
        </p:txBody>
      </p:sp>
      <p:sp>
        <p:nvSpPr>
          <p:cNvPr id="7" name="Slide Number Placeholder 6">
            <a:extLst>
              <a:ext uri="{FF2B5EF4-FFF2-40B4-BE49-F238E27FC236}">
                <a16:creationId xmlns:a16="http://schemas.microsoft.com/office/drawing/2014/main" id="{E05E2F5D-5DFF-4FC7-A432-B50A09A378D0}"/>
              </a:ext>
            </a:extLst>
          </p:cNvPr>
          <p:cNvSpPr>
            <a:spLocks noGrp="1"/>
          </p:cNvSpPr>
          <p:nvPr>
            <p:ph type="sldNum" sz="quarter" idx="12"/>
          </p:nvPr>
        </p:nvSpPr>
        <p:spPr/>
        <p:txBody>
          <a:bodyPr/>
          <a:lstStyle/>
          <a:p>
            <a:fld id="{E530A410-F8CD-4575-B449-309C44A4FFBF}" type="slidenum">
              <a:rPr lang="en-US" smtClean="0"/>
              <a:t>‹#›</a:t>
            </a:fld>
            <a:endParaRPr lang="en-US"/>
          </a:p>
        </p:txBody>
      </p:sp>
    </p:spTree>
    <p:extLst>
      <p:ext uri="{BB962C8B-B14F-4D97-AF65-F5344CB8AC3E}">
        <p14:creationId xmlns:p14="http://schemas.microsoft.com/office/powerpoint/2010/main" val="3022110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12366B-8B1E-4085-8D5C-686B34AC72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DF78AC-FCE1-4DA4-BEE8-8D22E54319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4E88B-4E45-4729-A5CF-20780802E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66871-A7B1-4C19-AA97-FD5EA8BF110F}" type="datetime1">
              <a:rPr lang="en-US" smtClean="0"/>
              <a:t>3/10/2024</a:t>
            </a:fld>
            <a:endParaRPr lang="en-US"/>
          </a:p>
        </p:txBody>
      </p:sp>
      <p:sp>
        <p:nvSpPr>
          <p:cNvPr id="5" name="Footer Placeholder 4">
            <a:extLst>
              <a:ext uri="{FF2B5EF4-FFF2-40B4-BE49-F238E27FC236}">
                <a16:creationId xmlns:a16="http://schemas.microsoft.com/office/drawing/2014/main" id="{9B068EF6-7E8F-433B-91A4-D76C34D2F1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The Orbiting Carbon Observatory 3</a:t>
            </a:r>
          </a:p>
        </p:txBody>
      </p:sp>
      <p:sp>
        <p:nvSpPr>
          <p:cNvPr id="6" name="Slide Number Placeholder 5">
            <a:extLst>
              <a:ext uri="{FF2B5EF4-FFF2-40B4-BE49-F238E27FC236}">
                <a16:creationId xmlns:a16="http://schemas.microsoft.com/office/drawing/2014/main" id="{FC6A63DA-6A71-44B0-A0A5-EF76EBF2B4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0A410-F8CD-4575-B449-309C44A4FFBF}" type="slidenum">
              <a:rPr lang="en-US" smtClean="0"/>
              <a:t>‹#›</a:t>
            </a:fld>
            <a:endParaRPr lang="en-US"/>
          </a:p>
        </p:txBody>
      </p:sp>
    </p:spTree>
    <p:extLst>
      <p:ext uri="{BB962C8B-B14F-4D97-AF65-F5344CB8AC3E}">
        <p14:creationId xmlns:p14="http://schemas.microsoft.com/office/powerpoint/2010/main" val="1647630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4.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a:xfrm>
            <a:off x="7233428" y="2192097"/>
            <a:ext cx="4831060" cy="984714"/>
          </a:xfrm>
        </p:spPr>
        <p:txBody>
          <a:bodyPr>
            <a:normAutofit/>
          </a:bodyPr>
          <a:lstStyle/>
          <a:p>
            <a:r>
              <a:rPr lang="en-US" sz="2400" dirty="0"/>
              <a:t>OCO-3 Oxygen A-Band In-Band Spectral Shape Corrections</a:t>
            </a:r>
          </a:p>
        </p:txBody>
      </p:sp>
      <p:sp>
        <p:nvSpPr>
          <p:cNvPr id="10" name="Text Placeholder 9"/>
          <p:cNvSpPr>
            <a:spLocks noGrp="1"/>
          </p:cNvSpPr>
          <p:nvPr>
            <p:ph type="body" sz="quarter" idx="19"/>
          </p:nvPr>
        </p:nvSpPr>
        <p:spPr>
          <a:xfrm>
            <a:off x="7105920" y="3054486"/>
            <a:ext cx="5086076" cy="2613726"/>
          </a:xfrm>
        </p:spPr>
        <p:txBody>
          <a:bodyPr/>
          <a:lstStyle/>
          <a:p>
            <a:r>
              <a:rPr lang="en-US" dirty="0"/>
              <a:t>Graziela R. Keller</a:t>
            </a:r>
            <a:r>
              <a:rPr lang="en-US" baseline="30000" dirty="0"/>
              <a:t>1*</a:t>
            </a:r>
            <a:r>
              <a:rPr lang="en-US" dirty="0"/>
              <a:t>, Rob A. Rosenberg</a:t>
            </a:r>
            <a:r>
              <a:rPr lang="en-US" baseline="30000" dirty="0"/>
              <a:t>1</a:t>
            </a:r>
            <a:r>
              <a:rPr lang="en-US" dirty="0"/>
              <a:t>, Aronne Merrelli</a:t>
            </a:r>
            <a:r>
              <a:rPr lang="en-US" baseline="30000" dirty="0"/>
              <a:t>2</a:t>
            </a:r>
            <a:r>
              <a:rPr lang="en-US" dirty="0"/>
              <a:t>, Christopher W. O'Dell</a:t>
            </a:r>
            <a:r>
              <a:rPr lang="en-US" baseline="30000" dirty="0"/>
              <a:t>3</a:t>
            </a:r>
            <a:r>
              <a:rPr lang="en-US" dirty="0"/>
              <a:t>, Vivienne Payne</a:t>
            </a:r>
            <a:r>
              <a:rPr lang="en-US" baseline="30000" dirty="0"/>
              <a:t>1</a:t>
            </a:r>
            <a:r>
              <a:rPr lang="en-US" dirty="0"/>
              <a:t>, and Abhishek Chatterjee</a:t>
            </a:r>
            <a:r>
              <a:rPr lang="en-US" baseline="30000" dirty="0"/>
              <a:t>1</a:t>
            </a:r>
          </a:p>
          <a:p>
            <a:endParaRPr lang="en-US" sz="600" dirty="0"/>
          </a:p>
          <a:p>
            <a:pPr algn="l"/>
            <a:r>
              <a:rPr lang="en-US" sz="1300" dirty="0"/>
              <a:t>* OCO-3 Calibration Team Lead</a:t>
            </a:r>
          </a:p>
          <a:p>
            <a:pPr algn="l"/>
            <a:endParaRPr lang="en-US" sz="300" dirty="0"/>
          </a:p>
          <a:p>
            <a:endParaRPr lang="en-US" sz="100" dirty="0"/>
          </a:p>
          <a:p>
            <a:pPr algn="l">
              <a:spcBef>
                <a:spcPts val="0"/>
              </a:spcBef>
            </a:pPr>
            <a:r>
              <a:rPr lang="en-US" sz="1200" baseline="30000" dirty="0"/>
              <a:t>1 </a:t>
            </a:r>
            <a:r>
              <a:rPr lang="en-US" sz="1200" dirty="0"/>
              <a:t>Jet Propulsion Laboratory, Pasadena, CA, USA </a:t>
            </a:r>
          </a:p>
          <a:p>
            <a:pPr algn="l">
              <a:spcBef>
                <a:spcPts val="0"/>
              </a:spcBef>
            </a:pPr>
            <a:r>
              <a:rPr lang="en-US" sz="1200" baseline="30000" dirty="0"/>
              <a:t>2 </a:t>
            </a:r>
            <a:r>
              <a:rPr lang="en-US" sz="1200" dirty="0">
                <a:latin typeface="Arial" panose="020B0604020202020204" pitchFamily="34" charset="0"/>
                <a:cs typeface="Arial" panose="020B0604020202020204" pitchFamily="34" charset="0"/>
              </a:rPr>
              <a:t>University of Michigan, Ann Arbor, MI,USA</a:t>
            </a:r>
          </a:p>
          <a:p>
            <a:pPr algn="l">
              <a:spcBef>
                <a:spcPts val="0"/>
              </a:spcBef>
            </a:pPr>
            <a:r>
              <a:rPr lang="en-US" sz="1200" baseline="30000" dirty="0">
                <a:latin typeface="Arial" panose="020B0604020202020204" pitchFamily="34" charset="0"/>
                <a:cs typeface="Arial" panose="020B0604020202020204" pitchFamily="34" charset="0"/>
              </a:rPr>
              <a:t>3 </a:t>
            </a:r>
            <a:r>
              <a:rPr lang="en-US" sz="1200" dirty="0">
                <a:latin typeface="Arial" panose="020B0604020202020204" pitchFamily="34" charset="0"/>
                <a:cs typeface="Arial" panose="020B0604020202020204" pitchFamily="34" charset="0"/>
              </a:rPr>
              <a:t>Colorado State University, Fort Collins, CO, USA</a:t>
            </a:r>
          </a:p>
          <a:p>
            <a:endParaRPr lang="en-US" sz="1200" dirty="0"/>
          </a:p>
        </p:txBody>
      </p:sp>
      <p:pic>
        <p:nvPicPr>
          <p:cNvPr id="1028" name="Picture 4" descr="https://ocov3.jpl.nasa.gov/media/images/ISS.max-1000x500.jpg">
            <a:extLst>
              <a:ext uri="{FF2B5EF4-FFF2-40B4-BE49-F238E27FC236}">
                <a16:creationId xmlns:a16="http://schemas.microsoft.com/office/drawing/2014/main" id="{7280C354-EC9B-499A-B89D-FA0134C9AB78}"/>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1" y="12901"/>
            <a:ext cx="7040673" cy="68450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BB1FF50F-96E4-4B04-978D-4EF72465E6E6}"/>
              </a:ext>
            </a:extLst>
          </p:cNvPr>
          <p:cNvCxnSpPr/>
          <p:nvPr/>
        </p:nvCxnSpPr>
        <p:spPr>
          <a:xfrm>
            <a:off x="7073296" y="0"/>
            <a:ext cx="0" cy="685800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6A40145B-6EAA-4177-9813-4B0E01809CD6}"/>
              </a:ext>
            </a:extLst>
          </p:cNvPr>
          <p:cNvSpPr/>
          <p:nvPr/>
        </p:nvSpPr>
        <p:spPr>
          <a:xfrm>
            <a:off x="7602584" y="5023297"/>
            <a:ext cx="4138527" cy="158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783BC9F-023D-4933-BDF1-FDE5384B3F02}"/>
              </a:ext>
            </a:extLst>
          </p:cNvPr>
          <p:cNvPicPr>
            <a:picLocks noChangeAspect="1"/>
          </p:cNvPicPr>
          <p:nvPr/>
        </p:nvPicPr>
        <p:blipFill rotWithShape="1">
          <a:blip r:embed="rId4"/>
          <a:srcRect t="12729" b="10275"/>
          <a:stretch/>
        </p:blipFill>
        <p:spPr>
          <a:xfrm>
            <a:off x="8596543" y="273291"/>
            <a:ext cx="2263795" cy="1743042"/>
          </a:xfrm>
          <a:prstGeom prst="rect">
            <a:avLst/>
          </a:prstGeom>
        </p:spPr>
      </p:pic>
      <p:pic>
        <p:nvPicPr>
          <p:cNvPr id="1026" name="Picture 2" descr="https://ocov3.jpl.nasa.gov/media/images/oco_3_logo_lg.max-1000x500.jpg">
            <a:extLst>
              <a:ext uri="{FF2B5EF4-FFF2-40B4-BE49-F238E27FC236}">
                <a16:creationId xmlns:a16="http://schemas.microsoft.com/office/drawing/2014/main" id="{00F392A8-FFCD-42B5-9157-AFE8EBD7511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884003" y="5051198"/>
            <a:ext cx="1708332" cy="1533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510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D2D20F-D1AE-4342-8E45-F550E6BE27A4}"/>
              </a:ext>
            </a:extLst>
          </p:cNvPr>
          <p:cNvSpPr>
            <a:spLocks noGrp="1"/>
          </p:cNvSpPr>
          <p:nvPr>
            <p:ph type="ftr" sz="quarter" idx="11"/>
          </p:nvPr>
        </p:nvSpPr>
        <p:spPr/>
        <p:txBody>
          <a:bodyPr/>
          <a:lstStyle/>
          <a:p>
            <a:r>
              <a:rPr lang="en-US"/>
              <a:t>The Orbiting Carbon Observatory 3</a:t>
            </a:r>
          </a:p>
        </p:txBody>
      </p:sp>
      <p:sp>
        <p:nvSpPr>
          <p:cNvPr id="3" name="Slide Number Placeholder 2">
            <a:extLst>
              <a:ext uri="{FF2B5EF4-FFF2-40B4-BE49-F238E27FC236}">
                <a16:creationId xmlns:a16="http://schemas.microsoft.com/office/drawing/2014/main" id="{0AF98930-8B79-4C59-81B0-0E87DC3247CA}"/>
              </a:ext>
            </a:extLst>
          </p:cNvPr>
          <p:cNvSpPr>
            <a:spLocks noGrp="1"/>
          </p:cNvSpPr>
          <p:nvPr>
            <p:ph type="sldNum" sz="quarter" idx="12"/>
          </p:nvPr>
        </p:nvSpPr>
        <p:spPr/>
        <p:txBody>
          <a:bodyPr/>
          <a:lstStyle/>
          <a:p>
            <a:fld id="{E530A410-F8CD-4575-B449-309C44A4FFBF}" type="slidenum">
              <a:rPr lang="en-US" smtClean="0"/>
              <a:t>10</a:t>
            </a:fld>
            <a:endParaRPr lang="en-US" dirty="0"/>
          </a:p>
        </p:txBody>
      </p:sp>
      <p:sp>
        <p:nvSpPr>
          <p:cNvPr id="4" name="Rectangle 3">
            <a:extLst>
              <a:ext uri="{FF2B5EF4-FFF2-40B4-BE49-F238E27FC236}">
                <a16:creationId xmlns:a16="http://schemas.microsoft.com/office/drawing/2014/main" id="{6879311C-6BA9-46AF-8D3F-8164FC528397}"/>
              </a:ext>
            </a:extLst>
          </p:cNvPr>
          <p:cNvSpPr/>
          <p:nvPr/>
        </p:nvSpPr>
        <p:spPr>
          <a:xfrm>
            <a:off x="539061" y="1102841"/>
            <a:ext cx="11113878" cy="4196983"/>
          </a:xfrm>
          <a:prstGeom prst="rect">
            <a:avLst/>
          </a:prstGeom>
        </p:spPr>
        <p:txBody>
          <a:bodyPr wrap="square">
            <a:spAutoFit/>
          </a:bodyPr>
          <a:lstStyle/>
          <a:p>
            <a:pPr marL="285750" indent="-285750" algn="just">
              <a:lnSpc>
                <a:spcPct val="107000"/>
              </a:lnSpc>
              <a:spcBef>
                <a:spcPts val="600"/>
              </a:spcBef>
              <a:spcAft>
                <a:spcPts val="1200"/>
              </a:spcAft>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In OCO-3, contaminant accumulation imparts a S-like shape to the A-Band spectra. </a:t>
            </a:r>
          </a:p>
          <a:p>
            <a:pPr marL="285750" indent="-285750" algn="just">
              <a:lnSpc>
                <a:spcPct val="107000"/>
              </a:lnSpc>
              <a:spcBef>
                <a:spcPts val="600"/>
              </a:spcBef>
              <a:spcAft>
                <a:spcPts val="1200"/>
              </a:spcAft>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In Build 11, we derive the spectral shape of inflight gain degradation in the A-band directly from observations of clear ocean scenes. </a:t>
            </a:r>
          </a:p>
          <a:p>
            <a:pPr marL="285750" indent="-285750" algn="just">
              <a:lnSpc>
                <a:spcPct val="107000"/>
              </a:lnSpc>
              <a:spcBef>
                <a:spcPts val="600"/>
              </a:spcBef>
              <a:spcAft>
                <a:spcPts val="1200"/>
              </a:spcAft>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The new calibration of the A-band drastically reduced the curvature of spectral residuals between model and science observations, which previously had a strong footprint dependence.</a:t>
            </a:r>
            <a:r>
              <a:rPr lang="en-US" dirty="0">
                <a:ea typeface="Calibri" panose="020F0502020204030204" pitchFamily="34" charset="0"/>
                <a:cs typeface="Times New Roman" panose="02020603050405020304" pitchFamily="18" charset="0"/>
              </a:rPr>
              <a:t> </a:t>
            </a:r>
          </a:p>
          <a:p>
            <a:pPr marL="285750" indent="-285750" algn="just">
              <a:lnSpc>
                <a:spcPct val="107000"/>
              </a:lnSpc>
              <a:spcBef>
                <a:spcPts val="600"/>
              </a:spcBef>
              <a:spcAft>
                <a:spcPts val="1200"/>
              </a:spcAft>
              <a:buFont typeface="Arial" panose="020B0604020202020204" pitchFamily="34" charset="0"/>
              <a:buChar char="•"/>
            </a:pPr>
            <a:r>
              <a:rPr lang="en-US" dirty="0">
                <a:ea typeface="Times New Roman" panose="02020603050405020304" pitchFamily="18" charset="0"/>
                <a:cs typeface="Times New Roman" panose="02020603050405020304" pitchFamily="18" charset="0"/>
              </a:rPr>
              <a:t>EOFs </a:t>
            </a:r>
            <a:r>
              <a:rPr lang="en-US" dirty="0">
                <a:solidFill>
                  <a:srgbClr val="000000"/>
                </a:solidFill>
                <a:ea typeface="Calibri" panose="020F0502020204030204" pitchFamily="34" charset="0"/>
                <a:cs typeface="Times New Roman" panose="02020603050405020304" pitchFamily="18" charset="0"/>
              </a:rPr>
              <a:t>associated with curvature</a:t>
            </a:r>
            <a:r>
              <a:rPr lang="en-US" dirty="0">
                <a:ea typeface="Times New Roman" panose="02020603050405020304" pitchFamily="18"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derived from </a:t>
            </a:r>
            <a:r>
              <a:rPr lang="en-US" dirty="0">
                <a:solidFill>
                  <a:srgbClr val="000000"/>
                </a:solidFill>
                <a:ea typeface="Calibri" panose="020F0502020204030204" pitchFamily="34" charset="0"/>
                <a:cs typeface="Times New Roman" panose="02020603050405020304" pitchFamily="18" charset="0"/>
              </a:rPr>
              <a:t>Build 10 products explained up to 9 % of the variance. This dropped to less than 1 % in Build 11, where curvature related EOFs are no longer removed. </a:t>
            </a:r>
          </a:p>
          <a:p>
            <a:pPr marL="285750" indent="-285750" algn="just">
              <a:lnSpc>
                <a:spcPct val="107000"/>
              </a:lnSpc>
              <a:spcBef>
                <a:spcPts val="600"/>
              </a:spcBef>
              <a:spcAft>
                <a:spcPts val="1200"/>
              </a:spcAft>
              <a:buFont typeface="Arial" panose="020B0604020202020204" pitchFamily="34" charset="0"/>
              <a:buChar char="•"/>
            </a:pPr>
            <a:r>
              <a:rPr lang="en-US" dirty="0">
                <a:ea typeface="Calibri" panose="020F0502020204030204" pitchFamily="34" charset="0"/>
                <a:cs typeface="Times New Roman" panose="02020603050405020304" pitchFamily="18" charset="0"/>
              </a:rPr>
              <a:t>In Build 10, the curvature artifact manifested itself in the form of a slow drift of XCO</a:t>
            </a:r>
            <a:r>
              <a:rPr lang="en-US" baseline="-25000" dirty="0">
                <a:ea typeface="Calibri" panose="020F0502020204030204" pitchFamily="34" charset="0"/>
                <a:cs typeface="Times New Roman" panose="02020603050405020304" pitchFamily="18" charset="0"/>
              </a:rPr>
              <a:t>2</a:t>
            </a:r>
            <a:r>
              <a:rPr lang="en-US" dirty="0">
                <a:ea typeface="Calibri" panose="020F0502020204030204" pitchFamily="34" charset="0"/>
                <a:cs typeface="Times New Roman" panose="02020603050405020304" pitchFamily="18" charset="0"/>
              </a:rPr>
              <a:t>, from </a:t>
            </a:r>
            <a:r>
              <a:rPr lang="en-US" dirty="0">
                <a:solidFill>
                  <a:srgbClr val="000000"/>
                </a:solidFill>
                <a:ea typeface="Calibri" panose="020F0502020204030204" pitchFamily="34" charset="0"/>
                <a:cs typeface="Times New Roman" panose="02020603050405020304" pitchFamily="18" charset="0"/>
              </a:rPr>
              <a:t>February 2020 to January 2021, with respect to models, TCCON, and OCO-2, which was corrected during the post-processing step. </a:t>
            </a:r>
          </a:p>
          <a:p>
            <a:pPr marL="285750" indent="-285750" algn="just">
              <a:lnSpc>
                <a:spcPct val="107000"/>
              </a:lnSpc>
              <a:spcBef>
                <a:spcPts val="600"/>
              </a:spcBef>
              <a:spcAft>
                <a:spcPts val="1200"/>
              </a:spcAft>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The slow drift in XCO2 was significantly reduced to less than 1 ppm in Build 11.  </a:t>
            </a:r>
            <a:endParaRPr lang="en-US" dirty="0">
              <a:ea typeface="Calibri" panose="020F0502020204030204" pitchFamily="34" charset="0"/>
              <a:cs typeface="Times New Roman" panose="02020603050405020304" pitchFamily="18" charset="0"/>
            </a:endParaRPr>
          </a:p>
        </p:txBody>
      </p:sp>
      <p:sp>
        <p:nvSpPr>
          <p:cNvPr id="5" name="Title 7">
            <a:extLst>
              <a:ext uri="{FF2B5EF4-FFF2-40B4-BE49-F238E27FC236}">
                <a16:creationId xmlns:a16="http://schemas.microsoft.com/office/drawing/2014/main" id="{A6FDFC04-7F10-4962-9062-0C1EC9AAB7DD}"/>
              </a:ext>
            </a:extLst>
          </p:cNvPr>
          <p:cNvSpPr txBox="1">
            <a:spLocks/>
          </p:cNvSpPr>
          <p:nvPr/>
        </p:nvSpPr>
        <p:spPr>
          <a:xfrm>
            <a:off x="320978" y="131165"/>
            <a:ext cx="11302062" cy="470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Summary</a:t>
            </a:r>
          </a:p>
        </p:txBody>
      </p:sp>
    </p:spTree>
    <p:extLst>
      <p:ext uri="{BB962C8B-B14F-4D97-AF65-F5344CB8AC3E}">
        <p14:creationId xmlns:p14="http://schemas.microsoft.com/office/powerpoint/2010/main" val="296907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33CA74-6C40-4C59-AA5F-454057960DC4}"/>
              </a:ext>
            </a:extLst>
          </p:cNvPr>
          <p:cNvSpPr>
            <a:spLocks noGrp="1"/>
          </p:cNvSpPr>
          <p:nvPr>
            <p:ph type="sldNum" sz="quarter" idx="12"/>
          </p:nvPr>
        </p:nvSpPr>
        <p:spPr/>
        <p:txBody>
          <a:bodyPr/>
          <a:lstStyle/>
          <a:p>
            <a:fld id="{FDFD8C6A-0F41-4DB9-BD00-5435DE5612F1}" type="slidenum">
              <a:rPr lang="en-US" smtClean="0"/>
              <a:t>11</a:t>
            </a:fld>
            <a:endParaRPr lang="en-US"/>
          </a:p>
        </p:txBody>
      </p:sp>
      <p:sp>
        <p:nvSpPr>
          <p:cNvPr id="13" name="Title 2">
            <a:extLst>
              <a:ext uri="{FF2B5EF4-FFF2-40B4-BE49-F238E27FC236}">
                <a16:creationId xmlns:a16="http://schemas.microsoft.com/office/drawing/2014/main" id="{053FC60E-0639-4278-84DC-A5C98EF4B2CC}"/>
              </a:ext>
            </a:extLst>
          </p:cNvPr>
          <p:cNvSpPr txBox="1">
            <a:spLocks/>
          </p:cNvSpPr>
          <p:nvPr/>
        </p:nvSpPr>
        <p:spPr>
          <a:xfrm>
            <a:off x="2619981" y="2613221"/>
            <a:ext cx="6840291" cy="7527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t>Backup Slides</a:t>
            </a:r>
          </a:p>
        </p:txBody>
      </p:sp>
    </p:spTree>
    <p:extLst>
      <p:ext uri="{BB962C8B-B14F-4D97-AF65-F5344CB8AC3E}">
        <p14:creationId xmlns:p14="http://schemas.microsoft.com/office/powerpoint/2010/main" val="3826377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9F1AC09-B874-4328-9010-7A61BED3FB5A}"/>
              </a:ext>
            </a:extLst>
          </p:cNvPr>
          <p:cNvSpPr>
            <a:spLocks noGrp="1"/>
          </p:cNvSpPr>
          <p:nvPr>
            <p:ph type="ftr" sz="quarter" idx="11"/>
          </p:nvPr>
        </p:nvSpPr>
        <p:spPr/>
        <p:txBody>
          <a:bodyPr/>
          <a:lstStyle/>
          <a:p>
            <a:r>
              <a:rPr lang="en-US"/>
              <a:t>The Orbiting Carbon Observatory 3</a:t>
            </a:r>
          </a:p>
        </p:txBody>
      </p:sp>
      <p:sp>
        <p:nvSpPr>
          <p:cNvPr id="3" name="Slide Number Placeholder 2">
            <a:extLst>
              <a:ext uri="{FF2B5EF4-FFF2-40B4-BE49-F238E27FC236}">
                <a16:creationId xmlns:a16="http://schemas.microsoft.com/office/drawing/2014/main" id="{ACC50115-D626-46FC-9FC4-D4D377ED444D}"/>
              </a:ext>
            </a:extLst>
          </p:cNvPr>
          <p:cNvSpPr>
            <a:spLocks noGrp="1"/>
          </p:cNvSpPr>
          <p:nvPr>
            <p:ph type="sldNum" sz="quarter" idx="12"/>
          </p:nvPr>
        </p:nvSpPr>
        <p:spPr/>
        <p:txBody>
          <a:bodyPr/>
          <a:lstStyle/>
          <a:p>
            <a:fld id="{E530A410-F8CD-4575-B449-309C44A4FFBF}" type="slidenum">
              <a:rPr lang="en-US" smtClean="0"/>
              <a:t>12</a:t>
            </a:fld>
            <a:endParaRPr lang="en-US"/>
          </a:p>
        </p:txBody>
      </p:sp>
      <p:pic>
        <p:nvPicPr>
          <p:cNvPr id="4" name="Picture 3">
            <a:extLst>
              <a:ext uri="{FF2B5EF4-FFF2-40B4-BE49-F238E27FC236}">
                <a16:creationId xmlns:a16="http://schemas.microsoft.com/office/drawing/2014/main" id="{3C01944E-DEFB-4533-B1A6-2E8EEDCF13C1}"/>
              </a:ext>
            </a:extLst>
          </p:cNvPr>
          <p:cNvPicPr>
            <a:picLocks noChangeAspect="1"/>
          </p:cNvPicPr>
          <p:nvPr/>
        </p:nvPicPr>
        <p:blipFill rotWithShape="1">
          <a:blip r:embed="rId2"/>
          <a:srcRect t="4929"/>
          <a:stretch/>
        </p:blipFill>
        <p:spPr>
          <a:xfrm>
            <a:off x="7402735" y="61662"/>
            <a:ext cx="4789265" cy="2633665"/>
          </a:xfrm>
          <a:prstGeom prst="rect">
            <a:avLst/>
          </a:prstGeom>
        </p:spPr>
      </p:pic>
      <p:pic>
        <p:nvPicPr>
          <p:cNvPr id="5" name="Picture 4">
            <a:extLst>
              <a:ext uri="{FF2B5EF4-FFF2-40B4-BE49-F238E27FC236}">
                <a16:creationId xmlns:a16="http://schemas.microsoft.com/office/drawing/2014/main" id="{84A22EDC-60AF-44A1-B984-76B782FA7D7C}"/>
              </a:ext>
            </a:extLst>
          </p:cNvPr>
          <p:cNvPicPr>
            <a:picLocks noChangeAspect="1"/>
          </p:cNvPicPr>
          <p:nvPr/>
        </p:nvPicPr>
        <p:blipFill rotWithShape="1">
          <a:blip r:embed="rId3"/>
          <a:srcRect t="2045"/>
          <a:stretch/>
        </p:blipFill>
        <p:spPr>
          <a:xfrm>
            <a:off x="7486718" y="1860883"/>
            <a:ext cx="4544862" cy="2594791"/>
          </a:xfrm>
          <a:prstGeom prst="rect">
            <a:avLst/>
          </a:prstGeom>
        </p:spPr>
      </p:pic>
      <p:pic>
        <p:nvPicPr>
          <p:cNvPr id="6" name="Picture 5">
            <a:extLst>
              <a:ext uri="{FF2B5EF4-FFF2-40B4-BE49-F238E27FC236}">
                <a16:creationId xmlns:a16="http://schemas.microsoft.com/office/drawing/2014/main" id="{8C2E4E9F-14D2-4816-810E-D0DDAEF7589A}"/>
              </a:ext>
            </a:extLst>
          </p:cNvPr>
          <p:cNvPicPr>
            <a:picLocks noChangeAspect="1"/>
          </p:cNvPicPr>
          <p:nvPr/>
        </p:nvPicPr>
        <p:blipFill rotWithShape="1">
          <a:blip r:embed="rId4"/>
          <a:srcRect t="3250"/>
          <a:stretch/>
        </p:blipFill>
        <p:spPr>
          <a:xfrm>
            <a:off x="7433007" y="3659275"/>
            <a:ext cx="4764340" cy="2633665"/>
          </a:xfrm>
          <a:prstGeom prst="rect">
            <a:avLst/>
          </a:prstGeom>
        </p:spPr>
      </p:pic>
      <p:sp>
        <p:nvSpPr>
          <p:cNvPr id="8" name="Title 7">
            <a:extLst>
              <a:ext uri="{FF2B5EF4-FFF2-40B4-BE49-F238E27FC236}">
                <a16:creationId xmlns:a16="http://schemas.microsoft.com/office/drawing/2014/main" id="{F05C2D8C-9D1D-4BDC-855D-0DCB44C0C2C2}"/>
              </a:ext>
            </a:extLst>
          </p:cNvPr>
          <p:cNvSpPr txBox="1">
            <a:spLocks/>
          </p:cNvSpPr>
          <p:nvPr/>
        </p:nvSpPr>
        <p:spPr>
          <a:xfrm>
            <a:off x="320978" y="131165"/>
            <a:ext cx="11302062" cy="470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New gain degradation coefficients</a:t>
            </a:r>
          </a:p>
        </p:txBody>
      </p:sp>
      <p:sp>
        <p:nvSpPr>
          <p:cNvPr id="9" name="Rectangle 8">
            <a:extLst>
              <a:ext uri="{FF2B5EF4-FFF2-40B4-BE49-F238E27FC236}">
                <a16:creationId xmlns:a16="http://schemas.microsoft.com/office/drawing/2014/main" id="{AED0E7F6-14EE-4A61-B66C-0DB0324B2056}"/>
              </a:ext>
            </a:extLst>
          </p:cNvPr>
          <p:cNvSpPr/>
          <p:nvPr/>
        </p:nvSpPr>
        <p:spPr>
          <a:xfrm>
            <a:off x="373230" y="955032"/>
            <a:ext cx="6827017" cy="523220"/>
          </a:xfrm>
          <a:prstGeom prst="rect">
            <a:avLst/>
          </a:prstGeom>
        </p:spPr>
        <p:txBody>
          <a:bodyPr wrap="square">
            <a:spAutoFit/>
          </a:bodyPr>
          <a:lstStyle/>
          <a:p>
            <a:pPr algn="just"/>
            <a:r>
              <a:rPr lang="en-US" sz="1400" dirty="0"/>
              <a:t>Build 11 gain degradation coefficients (blue) show more extreme curvature during periods of high ice accumulation. Both B10 and B11 coefficients show footprint dependency.</a:t>
            </a:r>
          </a:p>
        </p:txBody>
      </p:sp>
      <p:sp>
        <p:nvSpPr>
          <p:cNvPr id="10" name="TextBox 9">
            <a:extLst>
              <a:ext uri="{FF2B5EF4-FFF2-40B4-BE49-F238E27FC236}">
                <a16:creationId xmlns:a16="http://schemas.microsoft.com/office/drawing/2014/main" id="{F915D32F-BA11-4EB5-9941-456A35D2C1AA}"/>
              </a:ext>
            </a:extLst>
          </p:cNvPr>
          <p:cNvSpPr txBox="1"/>
          <p:nvPr/>
        </p:nvSpPr>
        <p:spPr>
          <a:xfrm>
            <a:off x="8164452" y="295605"/>
            <a:ext cx="2547557" cy="369332"/>
          </a:xfrm>
          <a:prstGeom prst="rect">
            <a:avLst/>
          </a:prstGeom>
          <a:noFill/>
        </p:spPr>
        <p:txBody>
          <a:bodyPr wrap="none" rtlCol="0">
            <a:spAutoFit/>
          </a:bodyPr>
          <a:lstStyle/>
          <a:p>
            <a:r>
              <a:rPr lang="en-US" dirty="0">
                <a:solidFill>
                  <a:srgbClr val="FFC000"/>
                </a:solidFill>
              </a:rPr>
              <a:t>B11 - Low Contamination</a:t>
            </a:r>
          </a:p>
        </p:txBody>
      </p:sp>
      <p:sp>
        <p:nvSpPr>
          <p:cNvPr id="11" name="TextBox 10">
            <a:extLst>
              <a:ext uri="{FF2B5EF4-FFF2-40B4-BE49-F238E27FC236}">
                <a16:creationId xmlns:a16="http://schemas.microsoft.com/office/drawing/2014/main" id="{523B584A-1EF9-44FF-8663-0C09BA9BCDC4}"/>
              </a:ext>
            </a:extLst>
          </p:cNvPr>
          <p:cNvSpPr txBox="1"/>
          <p:nvPr/>
        </p:nvSpPr>
        <p:spPr>
          <a:xfrm>
            <a:off x="8217574" y="3908336"/>
            <a:ext cx="2591735" cy="369332"/>
          </a:xfrm>
          <a:prstGeom prst="rect">
            <a:avLst/>
          </a:prstGeom>
          <a:noFill/>
        </p:spPr>
        <p:txBody>
          <a:bodyPr wrap="none" rtlCol="0">
            <a:spAutoFit/>
          </a:bodyPr>
          <a:lstStyle/>
          <a:p>
            <a:r>
              <a:rPr lang="en-US" dirty="0">
                <a:solidFill>
                  <a:srgbClr val="FFC000"/>
                </a:solidFill>
              </a:rPr>
              <a:t>B11 - High Contamination</a:t>
            </a:r>
          </a:p>
        </p:txBody>
      </p:sp>
      <p:pic>
        <p:nvPicPr>
          <p:cNvPr id="13" name="Picture 12">
            <a:extLst>
              <a:ext uri="{FF2B5EF4-FFF2-40B4-BE49-F238E27FC236}">
                <a16:creationId xmlns:a16="http://schemas.microsoft.com/office/drawing/2014/main" id="{D2FE3F66-2C8A-4EC2-9759-9B585832D24A}"/>
              </a:ext>
            </a:extLst>
          </p:cNvPr>
          <p:cNvPicPr>
            <a:picLocks noChangeAspect="1"/>
          </p:cNvPicPr>
          <p:nvPr/>
        </p:nvPicPr>
        <p:blipFill>
          <a:blip r:embed="rId5"/>
          <a:stretch>
            <a:fillRect/>
          </a:stretch>
        </p:blipFill>
        <p:spPr>
          <a:xfrm>
            <a:off x="108506" y="1831757"/>
            <a:ext cx="7362825" cy="4067175"/>
          </a:xfrm>
          <a:prstGeom prst="rect">
            <a:avLst/>
          </a:prstGeom>
        </p:spPr>
      </p:pic>
      <p:pic>
        <p:nvPicPr>
          <p:cNvPr id="12" name="Picture 2" descr="https://ocov3.jpl.nasa.gov/media/images/oco_3_logo_lg.max-1000x500.jpg">
            <a:extLst>
              <a:ext uri="{FF2B5EF4-FFF2-40B4-BE49-F238E27FC236}">
                <a16:creationId xmlns:a16="http://schemas.microsoft.com/office/drawing/2014/main" id="{32943FE7-821E-4293-A727-BFC2FA049A3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296311" y="6073548"/>
            <a:ext cx="777930" cy="69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669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05597-9BB2-99D0-F5DD-1356AD15F362}"/>
              </a:ext>
            </a:extLst>
          </p:cNvPr>
          <p:cNvSpPr>
            <a:spLocks noGrp="1"/>
          </p:cNvSpPr>
          <p:nvPr>
            <p:ph type="title"/>
          </p:nvPr>
        </p:nvSpPr>
        <p:spPr>
          <a:xfrm>
            <a:off x="838200" y="319203"/>
            <a:ext cx="10515600" cy="616182"/>
          </a:xfrm>
        </p:spPr>
        <p:txBody>
          <a:bodyPr>
            <a:normAutofit/>
          </a:bodyPr>
          <a:lstStyle/>
          <a:p>
            <a:pPr algn="ctr"/>
            <a:r>
              <a:rPr lang="en-US" sz="3600" b="1" dirty="0">
                <a:latin typeface="Arial" panose="020B0604020202020204" pitchFamily="34" charset="0"/>
                <a:cs typeface="Arial" panose="020B0604020202020204" pitchFamily="34" charset="0"/>
              </a:rPr>
              <a:t>Band 1 in v11…Ice EOF basically gone</a:t>
            </a:r>
          </a:p>
        </p:txBody>
      </p:sp>
      <p:pic>
        <p:nvPicPr>
          <p:cNvPr id="6" name="Picture 5" descr="A graph of a waveform&#10;&#10;Description automatically generated with medium confidence">
            <a:extLst>
              <a:ext uri="{FF2B5EF4-FFF2-40B4-BE49-F238E27FC236}">
                <a16:creationId xmlns:a16="http://schemas.microsoft.com/office/drawing/2014/main" id="{36AB79E1-303B-1AB4-305E-7F0945A24CCC}"/>
              </a:ext>
            </a:extLst>
          </p:cNvPr>
          <p:cNvPicPr>
            <a:picLocks noChangeAspect="1"/>
          </p:cNvPicPr>
          <p:nvPr/>
        </p:nvPicPr>
        <p:blipFill>
          <a:blip r:embed="rId3"/>
          <a:stretch>
            <a:fillRect/>
          </a:stretch>
        </p:blipFill>
        <p:spPr>
          <a:xfrm>
            <a:off x="419574" y="1400235"/>
            <a:ext cx="5383820" cy="4778835"/>
          </a:xfrm>
          <a:prstGeom prst="rect">
            <a:avLst/>
          </a:prstGeom>
        </p:spPr>
      </p:pic>
      <p:pic>
        <p:nvPicPr>
          <p:cNvPr id="8" name="Picture 7" descr="A graph of a number of waves&#10;&#10;Description automatically generated with medium confidence">
            <a:extLst>
              <a:ext uri="{FF2B5EF4-FFF2-40B4-BE49-F238E27FC236}">
                <a16:creationId xmlns:a16="http://schemas.microsoft.com/office/drawing/2014/main" id="{218D1422-BBE8-7F3F-5A40-99217DD3822A}"/>
              </a:ext>
            </a:extLst>
          </p:cNvPr>
          <p:cNvPicPr>
            <a:picLocks noChangeAspect="1"/>
          </p:cNvPicPr>
          <p:nvPr/>
        </p:nvPicPr>
        <p:blipFill>
          <a:blip r:embed="rId4"/>
          <a:stretch>
            <a:fillRect/>
          </a:stretch>
        </p:blipFill>
        <p:spPr>
          <a:xfrm>
            <a:off x="6403900" y="1355142"/>
            <a:ext cx="5447184" cy="4869023"/>
          </a:xfrm>
          <a:prstGeom prst="rect">
            <a:avLst/>
          </a:prstGeom>
        </p:spPr>
      </p:pic>
      <p:sp>
        <p:nvSpPr>
          <p:cNvPr id="4" name="TextBox 3">
            <a:extLst>
              <a:ext uri="{FF2B5EF4-FFF2-40B4-BE49-F238E27FC236}">
                <a16:creationId xmlns:a16="http://schemas.microsoft.com/office/drawing/2014/main" id="{24B7BA8D-0DF0-F51A-E974-347758BF5B23}"/>
              </a:ext>
            </a:extLst>
          </p:cNvPr>
          <p:cNvSpPr txBox="1"/>
          <p:nvPr/>
        </p:nvSpPr>
        <p:spPr>
          <a:xfrm>
            <a:off x="2084716" y="1261735"/>
            <a:ext cx="2349632" cy="276999"/>
          </a:xfrm>
          <a:prstGeom prst="rect">
            <a:avLst/>
          </a:prstGeom>
          <a:solidFill>
            <a:schemeClr val="bg1"/>
          </a:solidFill>
        </p:spPr>
        <p:txBody>
          <a:bodyPr wrap="square" tIns="0" bIns="0" rtlCol="0">
            <a:spAutoFit/>
          </a:bodyPr>
          <a:lstStyle/>
          <a:p>
            <a:r>
              <a:rPr lang="en-US" b="1" dirty="0">
                <a:solidFill>
                  <a:srgbClr val="0070C0"/>
                </a:solidFill>
              </a:rPr>
              <a:t>OCO3 v10, Footprint 8</a:t>
            </a:r>
          </a:p>
        </p:txBody>
      </p:sp>
      <p:sp>
        <p:nvSpPr>
          <p:cNvPr id="11" name="TextBox 10">
            <a:extLst>
              <a:ext uri="{FF2B5EF4-FFF2-40B4-BE49-F238E27FC236}">
                <a16:creationId xmlns:a16="http://schemas.microsoft.com/office/drawing/2014/main" id="{04477C1C-440F-A307-5C0D-8E500C057601}"/>
              </a:ext>
            </a:extLst>
          </p:cNvPr>
          <p:cNvSpPr txBox="1"/>
          <p:nvPr/>
        </p:nvSpPr>
        <p:spPr>
          <a:xfrm>
            <a:off x="8244625" y="1216642"/>
            <a:ext cx="2349632" cy="276999"/>
          </a:xfrm>
          <a:prstGeom prst="rect">
            <a:avLst/>
          </a:prstGeom>
          <a:solidFill>
            <a:schemeClr val="bg1"/>
          </a:solidFill>
        </p:spPr>
        <p:txBody>
          <a:bodyPr wrap="square" tIns="0" bIns="0" rtlCol="0">
            <a:spAutoFit/>
          </a:bodyPr>
          <a:lstStyle/>
          <a:p>
            <a:r>
              <a:rPr lang="en-US" b="1" dirty="0">
                <a:solidFill>
                  <a:srgbClr val="0070C0"/>
                </a:solidFill>
              </a:rPr>
              <a:t>OCO3 v11, Footprint 8</a:t>
            </a:r>
          </a:p>
        </p:txBody>
      </p:sp>
      <p:sp>
        <p:nvSpPr>
          <p:cNvPr id="3" name="Slide Number Placeholder 2">
            <a:extLst>
              <a:ext uri="{FF2B5EF4-FFF2-40B4-BE49-F238E27FC236}">
                <a16:creationId xmlns:a16="http://schemas.microsoft.com/office/drawing/2014/main" id="{EA0E725E-44F4-4F46-A0E3-4B5BD4D11F84}"/>
              </a:ext>
            </a:extLst>
          </p:cNvPr>
          <p:cNvSpPr>
            <a:spLocks noGrp="1"/>
          </p:cNvSpPr>
          <p:nvPr>
            <p:ph type="sldNum" sz="quarter" idx="12"/>
          </p:nvPr>
        </p:nvSpPr>
        <p:spPr/>
        <p:txBody>
          <a:bodyPr/>
          <a:lstStyle/>
          <a:p>
            <a:fld id="{FDFD8C6A-0F41-4DB9-BD00-5435DE5612F1}" type="slidenum">
              <a:rPr lang="en-US" smtClean="0"/>
              <a:t>13</a:t>
            </a:fld>
            <a:endParaRPr lang="en-US"/>
          </a:p>
        </p:txBody>
      </p:sp>
      <p:pic>
        <p:nvPicPr>
          <p:cNvPr id="9" name="Picture 2" descr="https://ocov3.jpl.nasa.gov/media/images/oco_3_logo_lg.max-1000x500.jpg">
            <a:extLst>
              <a:ext uri="{FF2B5EF4-FFF2-40B4-BE49-F238E27FC236}">
                <a16:creationId xmlns:a16="http://schemas.microsoft.com/office/drawing/2014/main" id="{CA632CE8-A992-47BE-84DD-0AD1F8BBF7D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8299" y="287928"/>
            <a:ext cx="1194832" cy="107256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2CB431F-A05F-4A5A-A8AA-AFF16CDE6674}"/>
              </a:ext>
            </a:extLst>
          </p:cNvPr>
          <p:cNvSpPr/>
          <p:nvPr/>
        </p:nvSpPr>
        <p:spPr>
          <a:xfrm>
            <a:off x="258299" y="3744715"/>
            <a:ext cx="6035554" cy="1287159"/>
          </a:xfrm>
          <a:prstGeom prst="rect">
            <a:avLst/>
          </a:prstGeom>
          <a:noFill/>
          <a:ln w="317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4082C49-5503-4293-924E-04E7B01DE814}"/>
              </a:ext>
            </a:extLst>
          </p:cNvPr>
          <p:cNvSpPr/>
          <p:nvPr/>
        </p:nvSpPr>
        <p:spPr>
          <a:xfrm>
            <a:off x="10577429" y="1169402"/>
            <a:ext cx="1252266" cy="369332"/>
          </a:xfrm>
          <a:prstGeom prst="rect">
            <a:avLst/>
          </a:prstGeom>
        </p:spPr>
        <p:txBody>
          <a:bodyPr wrap="none">
            <a:spAutoFit/>
          </a:bodyPr>
          <a:lstStyle/>
          <a:p>
            <a:r>
              <a:rPr lang="en-US" dirty="0">
                <a:highlight>
                  <a:srgbClr val="FFFF00"/>
                </a:highlight>
              </a:rPr>
              <a:t>Chris </a:t>
            </a:r>
            <a:r>
              <a:rPr lang="en-US" dirty="0" err="1">
                <a:highlight>
                  <a:srgbClr val="FFFF00"/>
                </a:highlight>
              </a:rPr>
              <a:t>O’dell</a:t>
            </a:r>
            <a:endParaRPr lang="en-US" dirty="0">
              <a:highlight>
                <a:srgbClr val="FFFF00"/>
              </a:highlight>
            </a:endParaRPr>
          </a:p>
        </p:txBody>
      </p:sp>
      <p:pic>
        <p:nvPicPr>
          <p:cNvPr id="12" name="Picture 2" descr="https://ocov3.jpl.nasa.gov/media/images/oco_3_logo_lg.max-1000x500.jpg">
            <a:extLst>
              <a:ext uri="{FF2B5EF4-FFF2-40B4-BE49-F238E27FC236}">
                <a16:creationId xmlns:a16="http://schemas.microsoft.com/office/drawing/2014/main" id="{76A9E0FC-D59E-4C17-9C77-4831DB86798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296311" y="6073548"/>
            <a:ext cx="777930" cy="69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269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05597-9BB2-99D0-F5DD-1356AD15F362}"/>
              </a:ext>
            </a:extLst>
          </p:cNvPr>
          <p:cNvSpPr>
            <a:spLocks noGrp="1"/>
          </p:cNvSpPr>
          <p:nvPr>
            <p:ph type="title"/>
          </p:nvPr>
        </p:nvSpPr>
        <p:spPr>
          <a:xfrm>
            <a:off x="1262781" y="134789"/>
            <a:ext cx="10515600" cy="616182"/>
          </a:xfrm>
        </p:spPr>
        <p:txBody>
          <a:bodyPr>
            <a:normAutofit fontScale="90000"/>
          </a:bodyPr>
          <a:lstStyle/>
          <a:p>
            <a:pPr algn="ctr"/>
            <a:r>
              <a:rPr lang="en-US" sz="3600" b="1" dirty="0">
                <a:latin typeface="Arial" panose="020B0604020202020204" pitchFamily="34" charset="0"/>
                <a:cs typeface="Arial" panose="020B0604020202020204" pitchFamily="34" charset="0"/>
              </a:rPr>
              <a:t>Ice effect relegated to EOF5: many times smaller</a:t>
            </a:r>
          </a:p>
        </p:txBody>
      </p:sp>
      <p:pic>
        <p:nvPicPr>
          <p:cNvPr id="8" name="Picture 7" descr="A picture containing text, handwriting, font, receipt&#10;&#10;Description automatically generated">
            <a:extLst>
              <a:ext uri="{FF2B5EF4-FFF2-40B4-BE49-F238E27FC236}">
                <a16:creationId xmlns:a16="http://schemas.microsoft.com/office/drawing/2014/main" id="{916E1CAC-31DB-7BD4-EB34-795E960E932B}"/>
              </a:ext>
            </a:extLst>
          </p:cNvPr>
          <p:cNvPicPr>
            <a:picLocks noChangeAspect="1"/>
          </p:cNvPicPr>
          <p:nvPr/>
        </p:nvPicPr>
        <p:blipFill>
          <a:blip r:embed="rId2"/>
          <a:stretch>
            <a:fillRect/>
          </a:stretch>
        </p:blipFill>
        <p:spPr>
          <a:xfrm>
            <a:off x="5884492" y="927849"/>
            <a:ext cx="4971025" cy="5531231"/>
          </a:xfrm>
          <a:prstGeom prst="rect">
            <a:avLst/>
          </a:prstGeom>
        </p:spPr>
      </p:pic>
      <p:pic>
        <p:nvPicPr>
          <p:cNvPr id="10" name="Picture 9" descr="A picture containing text, receipt, font, handwriting&#10;&#10;Description automatically generated">
            <a:extLst>
              <a:ext uri="{FF2B5EF4-FFF2-40B4-BE49-F238E27FC236}">
                <a16:creationId xmlns:a16="http://schemas.microsoft.com/office/drawing/2014/main" id="{6F13B9DE-CC00-0143-81FA-73AD850A09CC}"/>
              </a:ext>
            </a:extLst>
          </p:cNvPr>
          <p:cNvPicPr>
            <a:picLocks noChangeAspect="1"/>
          </p:cNvPicPr>
          <p:nvPr/>
        </p:nvPicPr>
        <p:blipFill>
          <a:blip r:embed="rId3"/>
          <a:stretch>
            <a:fillRect/>
          </a:stretch>
        </p:blipFill>
        <p:spPr>
          <a:xfrm>
            <a:off x="594360" y="927850"/>
            <a:ext cx="4861560" cy="5531231"/>
          </a:xfrm>
          <a:prstGeom prst="rect">
            <a:avLst/>
          </a:prstGeom>
        </p:spPr>
      </p:pic>
      <p:sp>
        <p:nvSpPr>
          <p:cNvPr id="11" name="Rectangle 10">
            <a:extLst>
              <a:ext uri="{FF2B5EF4-FFF2-40B4-BE49-F238E27FC236}">
                <a16:creationId xmlns:a16="http://schemas.microsoft.com/office/drawing/2014/main" id="{B021585F-FA6B-6392-36E4-D5DA2C1D24E1}"/>
              </a:ext>
            </a:extLst>
          </p:cNvPr>
          <p:cNvSpPr/>
          <p:nvPr/>
        </p:nvSpPr>
        <p:spPr>
          <a:xfrm>
            <a:off x="608912" y="5284757"/>
            <a:ext cx="10551160" cy="1341120"/>
          </a:xfrm>
          <a:prstGeom prst="rect">
            <a:avLst/>
          </a:prstGeom>
          <a:noFill/>
          <a:ln w="317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6DC6500-B5D5-A8BB-35C8-74224225734E}"/>
              </a:ext>
            </a:extLst>
          </p:cNvPr>
          <p:cNvSpPr txBox="1"/>
          <p:nvPr/>
        </p:nvSpPr>
        <p:spPr>
          <a:xfrm>
            <a:off x="7233920" y="6538624"/>
            <a:ext cx="2458720" cy="276999"/>
          </a:xfrm>
          <a:prstGeom prst="rect">
            <a:avLst/>
          </a:prstGeom>
          <a:solidFill>
            <a:schemeClr val="bg1"/>
          </a:solidFill>
        </p:spPr>
        <p:txBody>
          <a:bodyPr wrap="square" tIns="0" bIns="0" rtlCol="0">
            <a:spAutoFit/>
          </a:bodyPr>
          <a:lstStyle/>
          <a:p>
            <a:r>
              <a:rPr lang="en-US" dirty="0"/>
              <a:t>Days Since 2019/08/06</a:t>
            </a:r>
          </a:p>
        </p:txBody>
      </p:sp>
      <p:sp>
        <p:nvSpPr>
          <p:cNvPr id="3" name="TextBox 2">
            <a:extLst>
              <a:ext uri="{FF2B5EF4-FFF2-40B4-BE49-F238E27FC236}">
                <a16:creationId xmlns:a16="http://schemas.microsoft.com/office/drawing/2014/main" id="{93BD5CD6-6605-2AAB-1598-8B3782CFFF82}"/>
              </a:ext>
            </a:extLst>
          </p:cNvPr>
          <p:cNvSpPr txBox="1"/>
          <p:nvPr/>
        </p:nvSpPr>
        <p:spPr>
          <a:xfrm>
            <a:off x="1961785" y="745456"/>
            <a:ext cx="2915955" cy="369332"/>
          </a:xfrm>
          <a:prstGeom prst="rect">
            <a:avLst/>
          </a:prstGeom>
          <a:solidFill>
            <a:schemeClr val="bg1"/>
          </a:solidFill>
        </p:spPr>
        <p:txBody>
          <a:bodyPr wrap="square" rtlCol="0">
            <a:spAutoFit/>
          </a:bodyPr>
          <a:lstStyle/>
          <a:p>
            <a:r>
              <a:rPr lang="en-US" b="1" dirty="0">
                <a:solidFill>
                  <a:srgbClr val="0070C0"/>
                </a:solidFill>
              </a:rPr>
              <a:t>OCO3 v11 EOFs, Footprint 4</a:t>
            </a:r>
          </a:p>
        </p:txBody>
      </p:sp>
      <p:sp>
        <p:nvSpPr>
          <p:cNvPr id="4" name="TextBox 3">
            <a:extLst>
              <a:ext uri="{FF2B5EF4-FFF2-40B4-BE49-F238E27FC236}">
                <a16:creationId xmlns:a16="http://schemas.microsoft.com/office/drawing/2014/main" id="{72CB96C0-5859-50BF-4508-0C4DAD0A6842}"/>
              </a:ext>
            </a:extLst>
          </p:cNvPr>
          <p:cNvSpPr txBox="1"/>
          <p:nvPr/>
        </p:nvSpPr>
        <p:spPr>
          <a:xfrm>
            <a:off x="6709338" y="697331"/>
            <a:ext cx="3873424" cy="369332"/>
          </a:xfrm>
          <a:prstGeom prst="rect">
            <a:avLst/>
          </a:prstGeom>
          <a:solidFill>
            <a:schemeClr val="bg1"/>
          </a:solidFill>
        </p:spPr>
        <p:txBody>
          <a:bodyPr wrap="square" rtlCol="0">
            <a:spAutoFit/>
          </a:bodyPr>
          <a:lstStyle/>
          <a:p>
            <a:r>
              <a:rPr lang="en-US" b="1" dirty="0">
                <a:solidFill>
                  <a:srgbClr val="0070C0"/>
                </a:solidFill>
              </a:rPr>
              <a:t>OCO3 v11 EOF Loadings, Footprint 4</a:t>
            </a:r>
          </a:p>
        </p:txBody>
      </p:sp>
      <p:sp>
        <p:nvSpPr>
          <p:cNvPr id="5" name="Slide Number Placeholder 4">
            <a:extLst>
              <a:ext uri="{FF2B5EF4-FFF2-40B4-BE49-F238E27FC236}">
                <a16:creationId xmlns:a16="http://schemas.microsoft.com/office/drawing/2014/main" id="{6538D9D7-33C3-4CCC-8BEE-9C583BC72E6A}"/>
              </a:ext>
            </a:extLst>
          </p:cNvPr>
          <p:cNvSpPr>
            <a:spLocks noGrp="1"/>
          </p:cNvSpPr>
          <p:nvPr>
            <p:ph type="sldNum" sz="quarter" idx="12"/>
          </p:nvPr>
        </p:nvSpPr>
        <p:spPr/>
        <p:txBody>
          <a:bodyPr/>
          <a:lstStyle/>
          <a:p>
            <a:fld id="{FDFD8C6A-0F41-4DB9-BD00-5435DE5612F1}" type="slidenum">
              <a:rPr lang="en-US" smtClean="0"/>
              <a:t>14</a:t>
            </a:fld>
            <a:endParaRPr lang="en-US"/>
          </a:p>
        </p:txBody>
      </p:sp>
      <p:pic>
        <p:nvPicPr>
          <p:cNvPr id="14" name="Picture 2" descr="https://ocov3.jpl.nasa.gov/media/images/oco_3_logo_lg.max-1000x500.jpg">
            <a:extLst>
              <a:ext uri="{FF2B5EF4-FFF2-40B4-BE49-F238E27FC236}">
                <a16:creationId xmlns:a16="http://schemas.microsoft.com/office/drawing/2014/main" id="{D47669C2-C951-4C7A-ABA2-B18F34E37E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9805" y="161051"/>
            <a:ext cx="1194832" cy="107256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17EAE006-D049-4D1A-A61F-B35005C8824A}"/>
              </a:ext>
            </a:extLst>
          </p:cNvPr>
          <p:cNvSpPr/>
          <p:nvPr/>
        </p:nvSpPr>
        <p:spPr>
          <a:xfrm>
            <a:off x="10855517" y="1114788"/>
            <a:ext cx="1252266" cy="369332"/>
          </a:xfrm>
          <a:prstGeom prst="rect">
            <a:avLst/>
          </a:prstGeom>
        </p:spPr>
        <p:txBody>
          <a:bodyPr wrap="none">
            <a:spAutoFit/>
          </a:bodyPr>
          <a:lstStyle/>
          <a:p>
            <a:r>
              <a:rPr lang="en-US" dirty="0">
                <a:highlight>
                  <a:srgbClr val="FFFF00"/>
                </a:highlight>
              </a:rPr>
              <a:t>Chris </a:t>
            </a:r>
            <a:r>
              <a:rPr lang="en-US" dirty="0" err="1">
                <a:highlight>
                  <a:srgbClr val="FFFF00"/>
                </a:highlight>
              </a:rPr>
              <a:t>O’dell</a:t>
            </a:r>
            <a:endParaRPr lang="en-US" dirty="0">
              <a:highlight>
                <a:srgbClr val="FFFF00"/>
              </a:highlight>
            </a:endParaRPr>
          </a:p>
        </p:txBody>
      </p:sp>
      <p:pic>
        <p:nvPicPr>
          <p:cNvPr id="13" name="Picture 2" descr="https://ocov3.jpl.nasa.gov/media/images/oco_3_logo_lg.max-1000x500.jpg">
            <a:extLst>
              <a:ext uri="{FF2B5EF4-FFF2-40B4-BE49-F238E27FC236}">
                <a16:creationId xmlns:a16="http://schemas.microsoft.com/office/drawing/2014/main" id="{5883EC0D-7482-418C-ABD2-5F918D8EB40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296311" y="6073548"/>
            <a:ext cx="777930" cy="69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570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33CA74-6C40-4C59-AA5F-454057960DC4}"/>
              </a:ext>
            </a:extLst>
          </p:cNvPr>
          <p:cNvSpPr>
            <a:spLocks noGrp="1"/>
          </p:cNvSpPr>
          <p:nvPr>
            <p:ph type="sldNum" sz="quarter" idx="12"/>
          </p:nvPr>
        </p:nvSpPr>
        <p:spPr/>
        <p:txBody>
          <a:bodyPr/>
          <a:lstStyle/>
          <a:p>
            <a:fld id="{FDFD8C6A-0F41-4DB9-BD00-5435DE5612F1}" type="slidenum">
              <a:rPr lang="en-US" smtClean="0"/>
              <a:t>15</a:t>
            </a:fld>
            <a:endParaRPr lang="en-US"/>
          </a:p>
        </p:txBody>
      </p:sp>
      <p:pic>
        <p:nvPicPr>
          <p:cNvPr id="5" name="Picture 4">
            <a:extLst>
              <a:ext uri="{FF2B5EF4-FFF2-40B4-BE49-F238E27FC236}">
                <a16:creationId xmlns:a16="http://schemas.microsoft.com/office/drawing/2014/main" id="{A74F2106-5CBE-44E8-8099-81462E763E91}"/>
              </a:ext>
            </a:extLst>
          </p:cNvPr>
          <p:cNvPicPr/>
          <p:nvPr/>
        </p:nvPicPr>
        <p:blipFill rotWithShape="1">
          <a:blip r:embed="rId2"/>
          <a:srcRect t="5478" r="49304"/>
          <a:stretch/>
        </p:blipFill>
        <p:spPr>
          <a:xfrm>
            <a:off x="5996198" y="2041393"/>
            <a:ext cx="4450619" cy="4599832"/>
          </a:xfrm>
          <a:prstGeom prst="rect">
            <a:avLst/>
          </a:prstGeom>
        </p:spPr>
      </p:pic>
      <p:pic>
        <p:nvPicPr>
          <p:cNvPr id="3" name="Picture 2">
            <a:extLst>
              <a:ext uri="{FF2B5EF4-FFF2-40B4-BE49-F238E27FC236}">
                <a16:creationId xmlns:a16="http://schemas.microsoft.com/office/drawing/2014/main" id="{4F5685B9-9F35-4E29-AD59-D252FBBFCC9B}"/>
              </a:ext>
            </a:extLst>
          </p:cNvPr>
          <p:cNvPicPr/>
          <p:nvPr/>
        </p:nvPicPr>
        <p:blipFill rotWithShape="1">
          <a:blip r:embed="rId3"/>
          <a:srcRect t="4203" r="49917"/>
          <a:stretch/>
        </p:blipFill>
        <p:spPr>
          <a:xfrm>
            <a:off x="1043872" y="1994497"/>
            <a:ext cx="4385883" cy="4693625"/>
          </a:xfrm>
          <a:prstGeom prst="rect">
            <a:avLst/>
          </a:prstGeom>
        </p:spPr>
      </p:pic>
      <p:sp>
        <p:nvSpPr>
          <p:cNvPr id="6" name="Title 7">
            <a:extLst>
              <a:ext uri="{FF2B5EF4-FFF2-40B4-BE49-F238E27FC236}">
                <a16:creationId xmlns:a16="http://schemas.microsoft.com/office/drawing/2014/main" id="{84323440-4869-459A-98E1-AF8C6BD9DF99}"/>
              </a:ext>
            </a:extLst>
          </p:cNvPr>
          <p:cNvSpPr txBox="1">
            <a:spLocks/>
          </p:cNvSpPr>
          <p:nvPr/>
        </p:nvSpPr>
        <p:spPr>
          <a:xfrm>
            <a:off x="320978" y="131165"/>
            <a:ext cx="11302062" cy="470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Forward and Rolling Retrospective Streams.</a:t>
            </a:r>
          </a:p>
        </p:txBody>
      </p:sp>
      <p:sp>
        <p:nvSpPr>
          <p:cNvPr id="7" name="TextBox 6">
            <a:extLst>
              <a:ext uri="{FF2B5EF4-FFF2-40B4-BE49-F238E27FC236}">
                <a16:creationId xmlns:a16="http://schemas.microsoft.com/office/drawing/2014/main" id="{DDAEEC90-6EA3-414F-A2CC-5FD01FFDFC5D}"/>
              </a:ext>
            </a:extLst>
          </p:cNvPr>
          <p:cNvSpPr txBox="1"/>
          <p:nvPr/>
        </p:nvSpPr>
        <p:spPr>
          <a:xfrm>
            <a:off x="64823" y="705907"/>
            <a:ext cx="11814371" cy="1231106"/>
          </a:xfrm>
          <a:prstGeom prst="rect">
            <a:avLst/>
          </a:prstGeom>
          <a:noFill/>
        </p:spPr>
        <p:txBody>
          <a:bodyPr wrap="square" rtlCol="0">
            <a:spAutoFit/>
          </a:bodyPr>
          <a:lstStyle/>
          <a:p>
            <a:pPr marL="285750" indent="-285750" algn="just">
              <a:spcBef>
                <a:spcPts val="600"/>
              </a:spcBef>
              <a:buFont typeface="Arial" panose="020B0604020202020204" pitchFamily="34" charset="0"/>
              <a:buChar char="•"/>
            </a:pPr>
            <a:r>
              <a:rPr lang="en-US" sz="1600" dirty="0"/>
              <a:t>While the Reprocessing calibration algorithm uses data from entire decontamination cycles, this is not possible for the Forward and Rolling Retrospective streams. </a:t>
            </a:r>
          </a:p>
          <a:p>
            <a:pPr marL="285750" indent="-285750" algn="just">
              <a:spcBef>
                <a:spcPts val="600"/>
              </a:spcBef>
              <a:buFont typeface="Arial" panose="020B0604020202020204" pitchFamily="34" charset="0"/>
              <a:buChar char="•"/>
            </a:pPr>
            <a:r>
              <a:rPr lang="en-US" sz="1600" dirty="0"/>
              <a:t>Curvature differs considerably between decontamination cycles. </a:t>
            </a:r>
          </a:p>
          <a:p>
            <a:pPr marL="285750" indent="-285750" algn="just">
              <a:spcBef>
                <a:spcPts val="600"/>
              </a:spcBef>
              <a:buFont typeface="Arial" panose="020B0604020202020204" pitchFamily="34" charset="0"/>
              <a:buChar char="•"/>
            </a:pPr>
            <a:r>
              <a:rPr lang="en-US" sz="1600" dirty="0"/>
              <a:t>Ratio of gain degradation derived from Ocean and lamp 2 is more consistent and is used to predict the spectral shape of gain degradation. </a:t>
            </a:r>
          </a:p>
        </p:txBody>
      </p:sp>
      <p:pic>
        <p:nvPicPr>
          <p:cNvPr id="8" name="Picture 2" descr="https://ocov3.jpl.nasa.gov/media/images/oco_3_logo_lg.max-1000x500.jpg">
            <a:extLst>
              <a:ext uri="{FF2B5EF4-FFF2-40B4-BE49-F238E27FC236}">
                <a16:creationId xmlns:a16="http://schemas.microsoft.com/office/drawing/2014/main" id="{F475D87A-994B-45BC-A30B-A9777716396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296311" y="6073548"/>
            <a:ext cx="777930" cy="69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233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33CA74-6C40-4C59-AA5F-454057960DC4}"/>
              </a:ext>
            </a:extLst>
          </p:cNvPr>
          <p:cNvSpPr>
            <a:spLocks noGrp="1"/>
          </p:cNvSpPr>
          <p:nvPr>
            <p:ph type="sldNum" sz="quarter" idx="12"/>
          </p:nvPr>
        </p:nvSpPr>
        <p:spPr/>
        <p:txBody>
          <a:bodyPr/>
          <a:lstStyle/>
          <a:p>
            <a:fld id="{FDFD8C6A-0F41-4DB9-BD00-5435DE5612F1}" type="slidenum">
              <a:rPr lang="en-US" smtClean="0"/>
              <a:t>16</a:t>
            </a:fld>
            <a:endParaRPr lang="en-US"/>
          </a:p>
        </p:txBody>
      </p:sp>
      <p:pic>
        <p:nvPicPr>
          <p:cNvPr id="2" name="Picture 1">
            <a:extLst>
              <a:ext uri="{FF2B5EF4-FFF2-40B4-BE49-F238E27FC236}">
                <a16:creationId xmlns:a16="http://schemas.microsoft.com/office/drawing/2014/main" id="{DF9E2A96-3A5C-487C-A632-397E6862541A}"/>
              </a:ext>
            </a:extLst>
          </p:cNvPr>
          <p:cNvPicPr>
            <a:picLocks noChangeAspect="1"/>
          </p:cNvPicPr>
          <p:nvPr/>
        </p:nvPicPr>
        <p:blipFill>
          <a:blip r:embed="rId2"/>
          <a:stretch>
            <a:fillRect/>
          </a:stretch>
        </p:blipFill>
        <p:spPr>
          <a:xfrm>
            <a:off x="981257" y="1519594"/>
            <a:ext cx="4718233" cy="4755779"/>
          </a:xfrm>
          <a:prstGeom prst="rect">
            <a:avLst/>
          </a:prstGeom>
        </p:spPr>
      </p:pic>
      <p:sp>
        <p:nvSpPr>
          <p:cNvPr id="5" name="TextBox 4">
            <a:extLst>
              <a:ext uri="{FF2B5EF4-FFF2-40B4-BE49-F238E27FC236}">
                <a16:creationId xmlns:a16="http://schemas.microsoft.com/office/drawing/2014/main" id="{8188238C-99A4-4D55-9CDB-FC6357D3F529}"/>
              </a:ext>
            </a:extLst>
          </p:cNvPr>
          <p:cNvSpPr txBox="1"/>
          <p:nvPr/>
        </p:nvSpPr>
        <p:spPr>
          <a:xfrm>
            <a:off x="6096000" y="2147757"/>
            <a:ext cx="4836340" cy="2062103"/>
          </a:xfrm>
          <a:prstGeom prst="rect">
            <a:avLst/>
          </a:prstGeom>
          <a:noFill/>
        </p:spPr>
        <p:txBody>
          <a:bodyPr wrap="square" rtlCol="0">
            <a:spAutoFit/>
          </a:bodyPr>
          <a:lstStyle/>
          <a:p>
            <a:pPr algn="just"/>
            <a:r>
              <a:rPr lang="en-US" sz="1600" dirty="0"/>
              <a:t>OCO-3 Lamp 1 observations immediately after decontamination events are not impacted by contaminant accumulation. </a:t>
            </a:r>
          </a:p>
          <a:p>
            <a:pPr algn="just"/>
            <a:endParaRPr lang="en-US" sz="1600" dirty="0"/>
          </a:p>
          <a:p>
            <a:pPr algn="just"/>
            <a:r>
              <a:rPr lang="en-US" sz="1600" dirty="0"/>
              <a:t>They can be used to track slow changes in lamp observations that are not related to contamination and may be either due to loss of instrument sensitivity or aging of the calibrator system. </a:t>
            </a:r>
          </a:p>
        </p:txBody>
      </p:sp>
      <p:sp>
        <p:nvSpPr>
          <p:cNvPr id="6" name="Title 7">
            <a:extLst>
              <a:ext uri="{FF2B5EF4-FFF2-40B4-BE49-F238E27FC236}">
                <a16:creationId xmlns:a16="http://schemas.microsoft.com/office/drawing/2014/main" id="{5043693B-12F5-436D-A3DD-0761B5897B94}"/>
              </a:ext>
            </a:extLst>
          </p:cNvPr>
          <p:cNvSpPr txBox="1">
            <a:spLocks/>
          </p:cNvSpPr>
          <p:nvPr/>
        </p:nvSpPr>
        <p:spPr>
          <a:xfrm>
            <a:off x="320978" y="131165"/>
            <a:ext cx="11302062" cy="470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Lamp 1 Aging.</a:t>
            </a:r>
          </a:p>
        </p:txBody>
      </p:sp>
      <p:pic>
        <p:nvPicPr>
          <p:cNvPr id="7" name="Picture 2" descr="https://ocov3.jpl.nasa.gov/media/images/oco_3_logo_lg.max-1000x500.jpg">
            <a:extLst>
              <a:ext uri="{FF2B5EF4-FFF2-40B4-BE49-F238E27FC236}">
                <a16:creationId xmlns:a16="http://schemas.microsoft.com/office/drawing/2014/main" id="{E3ADD5A0-9E27-4E1A-91C1-C1CA5040B9C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296311" y="6073548"/>
            <a:ext cx="777930" cy="69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753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D435A8-5884-4018-A720-994CA4E196ED}"/>
              </a:ext>
            </a:extLst>
          </p:cNvPr>
          <p:cNvSpPr>
            <a:spLocks noGrp="1"/>
          </p:cNvSpPr>
          <p:nvPr>
            <p:ph type="sldNum" sz="quarter" idx="12"/>
          </p:nvPr>
        </p:nvSpPr>
        <p:spPr/>
        <p:txBody>
          <a:bodyPr/>
          <a:lstStyle/>
          <a:p>
            <a:fld id="{FDFD8C6A-0F41-4DB9-BD00-5435DE5612F1}" type="slidenum">
              <a:rPr lang="en-US" smtClean="0"/>
              <a:t>2</a:t>
            </a:fld>
            <a:endParaRPr lang="en-US"/>
          </a:p>
        </p:txBody>
      </p:sp>
      <p:sp>
        <p:nvSpPr>
          <p:cNvPr id="5" name="Title 7">
            <a:extLst>
              <a:ext uri="{FF2B5EF4-FFF2-40B4-BE49-F238E27FC236}">
                <a16:creationId xmlns:a16="http://schemas.microsoft.com/office/drawing/2014/main" id="{AD8B0425-576F-44D0-AB59-95B0780A4DF2}"/>
              </a:ext>
            </a:extLst>
          </p:cNvPr>
          <p:cNvSpPr txBox="1">
            <a:spLocks/>
          </p:cNvSpPr>
          <p:nvPr/>
        </p:nvSpPr>
        <p:spPr>
          <a:xfrm>
            <a:off x="320978" y="131165"/>
            <a:ext cx="11302062" cy="470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Introduction</a:t>
            </a:r>
          </a:p>
        </p:txBody>
      </p:sp>
      <p:sp>
        <p:nvSpPr>
          <p:cNvPr id="7" name="Content Placeholder 10">
            <a:extLst>
              <a:ext uri="{FF2B5EF4-FFF2-40B4-BE49-F238E27FC236}">
                <a16:creationId xmlns:a16="http://schemas.microsoft.com/office/drawing/2014/main" id="{EE4E7976-5CE8-4BCC-9DCD-7B4C2C0B44AF}"/>
              </a:ext>
            </a:extLst>
          </p:cNvPr>
          <p:cNvSpPr txBox="1">
            <a:spLocks/>
          </p:cNvSpPr>
          <p:nvPr/>
        </p:nvSpPr>
        <p:spPr>
          <a:xfrm>
            <a:off x="154137" y="797504"/>
            <a:ext cx="8250219" cy="49455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Courier New" panose="02070309020205020404" pitchFamily="49" charset="0"/>
              <a:buChar char="o"/>
            </a:pPr>
            <a:r>
              <a:rPr lang="en-US" sz="1500" dirty="0">
                <a:solidFill>
                  <a:srgbClr val="231F20"/>
                </a:solidFill>
              </a:rPr>
              <a:t>OCO-3 launched on May 4</a:t>
            </a:r>
            <a:r>
              <a:rPr lang="en-US" sz="1500" baseline="30000" dirty="0">
                <a:solidFill>
                  <a:srgbClr val="231F20"/>
                </a:solidFill>
              </a:rPr>
              <a:t>th</a:t>
            </a:r>
            <a:r>
              <a:rPr lang="en-US" sz="1500" dirty="0">
                <a:solidFill>
                  <a:srgbClr val="231F20"/>
                </a:solidFill>
              </a:rPr>
              <a:t> 2019 and is operated from the ISS.</a:t>
            </a:r>
          </a:p>
          <a:p>
            <a:pPr algn="just">
              <a:buFont typeface="Courier New" panose="02070309020205020404" pitchFamily="49" charset="0"/>
              <a:buChar char="o"/>
            </a:pPr>
            <a:r>
              <a:rPr lang="en-US" sz="1500" dirty="0">
                <a:solidFill>
                  <a:srgbClr val="231F20"/>
                </a:solidFill>
              </a:rPr>
              <a:t>OCO-3 uses the flight spare spectrometers from OCO-2. They </a:t>
            </a:r>
            <a:r>
              <a:rPr lang="en-US" sz="1500" dirty="0"/>
              <a:t>are comprised of three long slit grating spectrometers, producing spectral images on three separate CMOS focal plane arrays with a resolving power near 20,000. </a:t>
            </a:r>
            <a:r>
              <a:rPr lang="en-US" sz="1500" dirty="0">
                <a:solidFill>
                  <a:srgbClr val="231F20"/>
                </a:solidFill>
              </a:rPr>
              <a:t>Calibrated Science data is provided for 1016 spectral samples and 8 spatial footprints.</a:t>
            </a:r>
          </a:p>
          <a:p>
            <a:pPr algn="just">
              <a:buFont typeface="Courier New" panose="02070309020205020404" pitchFamily="49" charset="0"/>
              <a:buChar char="o"/>
            </a:pPr>
            <a:r>
              <a:rPr lang="en-US" sz="1500" dirty="0">
                <a:solidFill>
                  <a:srgbClr val="231F20"/>
                </a:solidFill>
              </a:rPr>
              <a:t>OCO-3 cannot observe the Sun and lunar observations are severely constrained by limited field of regard. OCO-3 B11 inflight calibration depends on observations of the on-board lamps and of the Earth, besides dark current observations. </a:t>
            </a:r>
            <a:endParaRPr lang="en-US" sz="1300" dirty="0"/>
          </a:p>
          <a:p>
            <a:pPr algn="just">
              <a:buFont typeface="Courier New" panose="02070309020205020404" pitchFamily="49" charset="0"/>
              <a:buChar char="o"/>
            </a:pPr>
            <a:r>
              <a:rPr lang="en-US" sz="1500" dirty="0">
                <a:solidFill>
                  <a:srgbClr val="231F20"/>
                </a:solidFill>
              </a:rPr>
              <a:t>Gain degradation coefficients are the main product delivered by the calibration teams through </a:t>
            </a:r>
            <a:r>
              <a:rPr lang="en-US" sz="1500" dirty="0"/>
              <a:t>Ancillary Radiometric Products (ARPs)</a:t>
            </a:r>
            <a:r>
              <a:rPr lang="en-US" sz="1500" dirty="0">
                <a:solidFill>
                  <a:srgbClr val="231F20"/>
                </a:solidFill>
              </a:rPr>
              <a:t>.</a:t>
            </a:r>
          </a:p>
          <a:p>
            <a:pPr algn="just">
              <a:buFont typeface="Courier New" panose="02070309020205020404" pitchFamily="49" charset="0"/>
              <a:buChar char="o"/>
            </a:pPr>
            <a:endParaRPr lang="en-US" sz="1500" dirty="0">
              <a:solidFill>
                <a:srgbClr val="231F20"/>
              </a:solidFill>
            </a:endParaRPr>
          </a:p>
        </p:txBody>
      </p:sp>
      <p:grpSp>
        <p:nvGrpSpPr>
          <p:cNvPr id="8" name="Group 7">
            <a:extLst>
              <a:ext uri="{FF2B5EF4-FFF2-40B4-BE49-F238E27FC236}">
                <a16:creationId xmlns:a16="http://schemas.microsoft.com/office/drawing/2014/main" id="{C1790FBA-6F03-434C-92CD-AFB2DDB85867}"/>
              </a:ext>
            </a:extLst>
          </p:cNvPr>
          <p:cNvGrpSpPr/>
          <p:nvPr/>
        </p:nvGrpSpPr>
        <p:grpSpPr>
          <a:xfrm>
            <a:off x="8475578" y="71806"/>
            <a:ext cx="3675041" cy="3740180"/>
            <a:chOff x="159812" y="2538702"/>
            <a:chExt cx="3603426" cy="4188134"/>
          </a:xfrm>
        </p:grpSpPr>
        <p:pic>
          <p:nvPicPr>
            <p:cNvPr id="9" name="Picture 8">
              <a:extLst>
                <a:ext uri="{FF2B5EF4-FFF2-40B4-BE49-F238E27FC236}">
                  <a16:creationId xmlns:a16="http://schemas.microsoft.com/office/drawing/2014/main" id="{4E3FC47F-8F27-4C76-8D3A-300EA0E12F45}"/>
                </a:ext>
              </a:extLst>
            </p:cNvPr>
            <p:cNvPicPr>
              <a:picLocks noChangeAspect="1"/>
            </p:cNvPicPr>
            <p:nvPr/>
          </p:nvPicPr>
          <p:blipFill rotWithShape="1">
            <a:blip r:embed="rId3"/>
            <a:srcRect b="3037"/>
            <a:stretch/>
          </p:blipFill>
          <p:spPr>
            <a:xfrm>
              <a:off x="159812" y="2538702"/>
              <a:ext cx="3603426" cy="4188134"/>
            </a:xfrm>
            <a:prstGeom prst="rect">
              <a:avLst/>
            </a:prstGeom>
          </p:spPr>
        </p:pic>
        <p:sp>
          <p:nvSpPr>
            <p:cNvPr id="10" name="TextBox 9">
              <a:extLst>
                <a:ext uri="{FF2B5EF4-FFF2-40B4-BE49-F238E27FC236}">
                  <a16:creationId xmlns:a16="http://schemas.microsoft.com/office/drawing/2014/main" id="{7B5B4E64-F9FA-4062-B737-E5DE8D387078}"/>
                </a:ext>
              </a:extLst>
            </p:cNvPr>
            <p:cNvSpPr txBox="1"/>
            <p:nvPr/>
          </p:nvSpPr>
          <p:spPr>
            <a:xfrm>
              <a:off x="2848290" y="3460008"/>
              <a:ext cx="712054" cy="369332"/>
            </a:xfrm>
            <a:prstGeom prst="rect">
              <a:avLst/>
            </a:prstGeom>
            <a:noFill/>
          </p:spPr>
          <p:txBody>
            <a:bodyPr wrap="none" rtlCol="0">
              <a:spAutoFit/>
            </a:bodyPr>
            <a:lstStyle/>
            <a:p>
              <a:r>
                <a:rPr lang="en-US" dirty="0"/>
                <a:t>ABO2</a:t>
              </a:r>
            </a:p>
          </p:txBody>
        </p:sp>
        <p:sp>
          <p:nvSpPr>
            <p:cNvPr id="11" name="TextBox 10">
              <a:extLst>
                <a:ext uri="{FF2B5EF4-FFF2-40B4-BE49-F238E27FC236}">
                  <a16:creationId xmlns:a16="http://schemas.microsoft.com/office/drawing/2014/main" id="{873F4BF6-3E03-41E5-94A9-54A900234D8C}"/>
                </a:ext>
              </a:extLst>
            </p:cNvPr>
            <p:cNvSpPr txBox="1"/>
            <p:nvPr/>
          </p:nvSpPr>
          <p:spPr>
            <a:xfrm>
              <a:off x="2766858" y="4789672"/>
              <a:ext cx="778034" cy="369332"/>
            </a:xfrm>
            <a:prstGeom prst="rect">
              <a:avLst/>
            </a:prstGeom>
            <a:noFill/>
          </p:spPr>
          <p:txBody>
            <a:bodyPr wrap="none" rtlCol="0">
              <a:spAutoFit/>
            </a:bodyPr>
            <a:lstStyle/>
            <a:p>
              <a:r>
                <a:rPr lang="en-US" dirty="0"/>
                <a:t>WCO2</a:t>
              </a:r>
            </a:p>
          </p:txBody>
        </p:sp>
        <p:sp>
          <p:nvSpPr>
            <p:cNvPr id="12" name="TextBox 11">
              <a:extLst>
                <a:ext uri="{FF2B5EF4-FFF2-40B4-BE49-F238E27FC236}">
                  <a16:creationId xmlns:a16="http://schemas.microsoft.com/office/drawing/2014/main" id="{DBAC9CAB-EBEF-4731-8316-12AB30C91DCF}"/>
                </a:ext>
              </a:extLst>
            </p:cNvPr>
            <p:cNvSpPr txBox="1"/>
            <p:nvPr/>
          </p:nvSpPr>
          <p:spPr>
            <a:xfrm>
              <a:off x="2848290" y="5310492"/>
              <a:ext cx="681149" cy="369332"/>
            </a:xfrm>
            <a:prstGeom prst="rect">
              <a:avLst/>
            </a:prstGeom>
            <a:noFill/>
          </p:spPr>
          <p:txBody>
            <a:bodyPr wrap="none" rtlCol="0">
              <a:spAutoFit/>
            </a:bodyPr>
            <a:lstStyle/>
            <a:p>
              <a:r>
                <a:rPr lang="en-US" dirty="0"/>
                <a:t>SCO2</a:t>
              </a:r>
            </a:p>
          </p:txBody>
        </p:sp>
      </p:grpSp>
      <p:pic>
        <p:nvPicPr>
          <p:cNvPr id="13" name="Picture 12">
            <a:extLst>
              <a:ext uri="{FF2B5EF4-FFF2-40B4-BE49-F238E27FC236}">
                <a16:creationId xmlns:a16="http://schemas.microsoft.com/office/drawing/2014/main" id="{ECFB8877-E6ED-40C5-BA8C-AA16D3526C47}"/>
              </a:ext>
            </a:extLst>
          </p:cNvPr>
          <p:cNvPicPr>
            <a:picLocks noChangeAspect="1"/>
          </p:cNvPicPr>
          <p:nvPr/>
        </p:nvPicPr>
        <p:blipFill rotWithShape="1">
          <a:blip r:embed="rId4"/>
          <a:srcRect t="3808" b="3226"/>
          <a:stretch/>
        </p:blipFill>
        <p:spPr>
          <a:xfrm>
            <a:off x="496117" y="3559375"/>
            <a:ext cx="3623687" cy="2759764"/>
          </a:xfrm>
          <a:prstGeom prst="rect">
            <a:avLst/>
          </a:prstGeom>
        </p:spPr>
      </p:pic>
      <p:sp>
        <p:nvSpPr>
          <p:cNvPr id="14" name="TextBox 13">
            <a:extLst>
              <a:ext uri="{FF2B5EF4-FFF2-40B4-BE49-F238E27FC236}">
                <a16:creationId xmlns:a16="http://schemas.microsoft.com/office/drawing/2014/main" id="{07622941-3F1A-42A9-9FA0-7400E0323B5E}"/>
              </a:ext>
            </a:extLst>
          </p:cNvPr>
          <p:cNvSpPr txBox="1"/>
          <p:nvPr/>
        </p:nvSpPr>
        <p:spPr>
          <a:xfrm>
            <a:off x="4417080" y="3974700"/>
            <a:ext cx="7620783" cy="2262158"/>
          </a:xfrm>
          <a:prstGeom prst="rect">
            <a:avLst/>
          </a:prstGeom>
          <a:noFill/>
        </p:spPr>
        <p:txBody>
          <a:bodyPr wrap="square" rtlCol="0">
            <a:spAutoFit/>
          </a:bodyPr>
          <a:lstStyle/>
          <a:p>
            <a:pPr algn="just">
              <a:buFont typeface="Courier New" panose="02070309020205020404" pitchFamily="49" charset="0"/>
              <a:buChar char="o"/>
            </a:pPr>
            <a:r>
              <a:rPr lang="en-US" sz="1500" dirty="0">
                <a:solidFill>
                  <a:srgbClr val="231F20"/>
                </a:solidFill>
              </a:rPr>
              <a:t> The Calibration Team for OCO-3 delivers ARPs in two streams</a:t>
            </a:r>
          </a:p>
          <a:p>
            <a:pPr lvl="1" algn="just">
              <a:buFont typeface="Wingdings" panose="05000000000000000000" pitchFamily="2" charset="2"/>
              <a:buChar char="§"/>
            </a:pPr>
            <a:r>
              <a:rPr lang="en-US" sz="1600" dirty="0">
                <a:solidFill>
                  <a:srgbClr val="231F20"/>
                </a:solidFill>
              </a:rPr>
              <a:t>Forward Stream: Weekly deliveries and typical weekly coverage. Data is extrapolated into the future.</a:t>
            </a:r>
          </a:p>
          <a:p>
            <a:pPr lvl="1" algn="just">
              <a:buFont typeface="Wingdings" panose="05000000000000000000" pitchFamily="2" charset="2"/>
              <a:buChar char="§"/>
            </a:pPr>
            <a:r>
              <a:rPr lang="en-US" sz="1600" dirty="0">
                <a:solidFill>
                  <a:srgbClr val="231F20"/>
                </a:solidFill>
              </a:rPr>
              <a:t>Retrospective Stream: ARPs cover anywhere from 3 to 7 days. No extrapolation necessary.</a:t>
            </a:r>
          </a:p>
          <a:p>
            <a:pPr lvl="2" algn="just"/>
            <a:r>
              <a:rPr lang="en-US" sz="1600" dirty="0">
                <a:solidFill>
                  <a:srgbClr val="231F20"/>
                </a:solidFill>
              </a:rPr>
              <a:t>Reprocessing Campaigns</a:t>
            </a:r>
          </a:p>
          <a:p>
            <a:pPr lvl="2" algn="just"/>
            <a:r>
              <a:rPr lang="en-US" sz="1600" dirty="0">
                <a:solidFill>
                  <a:srgbClr val="231F20"/>
                </a:solidFill>
              </a:rPr>
              <a:t>Rolling Retrospective ARPs delivered monthly.</a:t>
            </a:r>
          </a:p>
          <a:p>
            <a:pPr marL="285750" lvl="1" indent="-285750" algn="just">
              <a:buFont typeface="Courier New" panose="02070309020205020404" pitchFamily="49" charset="0"/>
              <a:buChar char="o"/>
            </a:pPr>
            <a:endParaRPr lang="en-US" sz="1500" dirty="0">
              <a:solidFill>
                <a:srgbClr val="231F20"/>
              </a:solidFill>
            </a:endParaRPr>
          </a:p>
          <a:p>
            <a:pPr marL="285750" lvl="1" indent="-285750" algn="just">
              <a:buFont typeface="Courier New" panose="02070309020205020404" pitchFamily="49" charset="0"/>
              <a:buChar char="o"/>
            </a:pPr>
            <a:r>
              <a:rPr lang="en-US" sz="1500" dirty="0">
                <a:solidFill>
                  <a:srgbClr val="231F20"/>
                </a:solidFill>
              </a:rPr>
              <a:t>OCO-3 currently going through a reprocessing campaign: Build 11.</a:t>
            </a:r>
          </a:p>
        </p:txBody>
      </p:sp>
      <p:pic>
        <p:nvPicPr>
          <p:cNvPr id="15" name="Picture 2" descr="https://ocov3.jpl.nasa.gov/media/images/oco_3_logo_lg.max-1000x500.jpg">
            <a:extLst>
              <a:ext uri="{FF2B5EF4-FFF2-40B4-BE49-F238E27FC236}">
                <a16:creationId xmlns:a16="http://schemas.microsoft.com/office/drawing/2014/main" id="{EB6C070F-60CC-4E07-967B-890BD94A9EE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296311" y="6073548"/>
            <a:ext cx="777930" cy="69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744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3CC21A6F-CDAC-4B03-AE2D-5243B22C66EF}"/>
              </a:ext>
            </a:extLst>
          </p:cNvPr>
          <p:cNvSpPr txBox="1">
            <a:spLocks/>
          </p:cNvSpPr>
          <p:nvPr/>
        </p:nvSpPr>
        <p:spPr>
          <a:xfrm>
            <a:off x="155910" y="815598"/>
            <a:ext cx="7102022" cy="56231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600"/>
              <a:t>Three tungsten </a:t>
            </a:r>
            <a:r>
              <a:rPr lang="en-US" sz="1600" dirty="0"/>
              <a:t>halogen lamps illuminate a gold coated reflective diffuser. </a:t>
            </a:r>
          </a:p>
          <a:p>
            <a:pPr algn="just"/>
            <a:r>
              <a:rPr lang="en-US" sz="1600" dirty="0"/>
              <a:t>Comparison between lamp observations inflight and prelaunch are used to assess the degradation of the instrument response, but lamp aging is a confounding factor.</a:t>
            </a:r>
          </a:p>
          <a:p>
            <a:pPr algn="just"/>
            <a:r>
              <a:rPr lang="en-US" sz="1600" dirty="0"/>
              <a:t>The lamps are observed at different cadences:</a:t>
            </a:r>
          </a:p>
          <a:p>
            <a:pPr marL="0" indent="0" algn="just">
              <a:buFont typeface="Arial" panose="020B0604020202020204" pitchFamily="34" charset="0"/>
              <a:buNone/>
            </a:pPr>
            <a:r>
              <a:rPr lang="en-US" sz="1600" dirty="0"/>
              <a:t>L1 – 1% of the time. Every 100 SDs or 6.5 days;</a:t>
            </a:r>
          </a:p>
          <a:p>
            <a:pPr marL="0" indent="0" algn="just">
              <a:buFont typeface="Arial" panose="020B0604020202020204" pitchFamily="34" charset="0"/>
              <a:buNone/>
            </a:pPr>
            <a:r>
              <a:rPr lang="en-US" sz="1600" dirty="0"/>
              <a:t>L2 – 19% of the time. Every 5 SDs or 8 hours;</a:t>
            </a:r>
          </a:p>
          <a:p>
            <a:pPr marL="0" indent="0" algn="just">
              <a:buFont typeface="Arial" panose="020B0604020202020204" pitchFamily="34" charset="0"/>
              <a:buNone/>
            </a:pPr>
            <a:r>
              <a:rPr lang="en-US" sz="1600" dirty="0"/>
              <a:t>L3 – 80% of the time. Every SD excluding those above.</a:t>
            </a:r>
          </a:p>
          <a:p>
            <a:pPr algn="just"/>
            <a:r>
              <a:rPr lang="en-US" sz="1600" dirty="0"/>
              <a:t>By assuming we know how L1, the least used, ages, we can use L1 data to constrain aging of lamps 2 and 3 to both mitigate lamp aging and at the same time retain the temporal resolution allowed by lamp 3 observations. </a:t>
            </a:r>
          </a:p>
          <a:p>
            <a:pPr algn="just"/>
            <a:r>
              <a:rPr lang="en-US" sz="1600" dirty="0"/>
              <a:t>In B10, we made the assumption Lamp 1 did not age.</a:t>
            </a:r>
          </a:p>
          <a:p>
            <a:pPr algn="just"/>
            <a:endParaRPr lang="en-US" sz="1000" dirty="0"/>
          </a:p>
          <a:p>
            <a:pPr marL="0" indent="0" algn="just">
              <a:buNone/>
            </a:pPr>
            <a:r>
              <a:rPr lang="en-US" sz="1600" dirty="0"/>
              <a:t>Details on radiometric calibration of OCO-3 in B10 can be found on</a:t>
            </a:r>
          </a:p>
          <a:p>
            <a:pPr marL="0" indent="0" algn="just">
              <a:buNone/>
            </a:pPr>
            <a:r>
              <a:rPr lang="en-US" sz="1600" kern="0" dirty="0">
                <a:solidFill>
                  <a:srgbClr val="0070C0"/>
                </a:solidFill>
                <a:latin typeface="Calibri" panose="020F0502020204030204" pitchFamily="34" charset="0"/>
                <a:ea typeface="MS Gothic" panose="020B0609070205080204" pitchFamily="49" charset="-128"/>
                <a:cs typeface="Calibri" panose="020F0502020204030204" pitchFamily="34" charset="0"/>
              </a:rPr>
              <a:t>G. R. Keller </a:t>
            </a:r>
            <a:r>
              <a:rPr lang="en-US" sz="1600" i="1" kern="0" dirty="0">
                <a:solidFill>
                  <a:srgbClr val="0070C0"/>
                </a:solidFill>
                <a:latin typeface="Calibri" panose="020F0502020204030204" pitchFamily="34" charset="0"/>
                <a:ea typeface="MS Gothic" panose="020B0609070205080204" pitchFamily="49" charset="-128"/>
                <a:cs typeface="Times New Roman" panose="02020603050405020304" pitchFamily="18" charset="0"/>
              </a:rPr>
              <a:t>et al</a:t>
            </a:r>
            <a:r>
              <a:rPr lang="en-US" sz="1600" kern="0" dirty="0">
                <a:solidFill>
                  <a:srgbClr val="0070C0"/>
                </a:solidFill>
                <a:latin typeface="Calibri" panose="020F0502020204030204" pitchFamily="34" charset="0"/>
                <a:ea typeface="MS Gothic" panose="020B0609070205080204" pitchFamily="49" charset="-128"/>
                <a:cs typeface="Times New Roman" panose="02020603050405020304" pitchFamily="18" charset="0"/>
              </a:rPr>
              <a:t>., "Inflight Radiometric Calibration and Performance of the Orbiting Carbon Observatory 3 for Version 10 Products," in </a:t>
            </a:r>
            <a:r>
              <a:rPr lang="en-US" sz="1600" i="1" kern="0" dirty="0">
                <a:solidFill>
                  <a:srgbClr val="0070C0"/>
                </a:solidFill>
                <a:latin typeface="Calibri" panose="020F0502020204030204" pitchFamily="34" charset="0"/>
                <a:ea typeface="MS Gothic" panose="020B0609070205080204" pitchFamily="49" charset="-128"/>
                <a:cs typeface="Times New Roman" panose="02020603050405020304" pitchFamily="18" charset="0"/>
              </a:rPr>
              <a:t>IEEE Transactions on Geoscience and Remote Sensing</a:t>
            </a:r>
            <a:r>
              <a:rPr lang="en-US" sz="1600" kern="0" dirty="0">
                <a:solidFill>
                  <a:srgbClr val="0070C0"/>
                </a:solidFill>
                <a:latin typeface="Calibri" panose="020F0502020204030204" pitchFamily="34" charset="0"/>
                <a:ea typeface="MS Gothic" panose="020B0609070205080204" pitchFamily="49" charset="-128"/>
                <a:cs typeface="Times New Roman" panose="02020603050405020304" pitchFamily="18" charset="0"/>
              </a:rPr>
              <a:t>, vol. 60, pp. 1-18, 2022, Art no. 5413518, </a:t>
            </a:r>
            <a:r>
              <a:rPr lang="en-US" sz="1600" kern="0" dirty="0" err="1">
                <a:solidFill>
                  <a:srgbClr val="0070C0"/>
                </a:solidFill>
                <a:latin typeface="Calibri" panose="020F0502020204030204" pitchFamily="34" charset="0"/>
                <a:ea typeface="MS Gothic" panose="020B0609070205080204" pitchFamily="49" charset="-128"/>
                <a:cs typeface="Times New Roman" panose="02020603050405020304" pitchFamily="18" charset="0"/>
              </a:rPr>
              <a:t>doi</a:t>
            </a:r>
            <a:r>
              <a:rPr lang="en-US" sz="1600" kern="0" dirty="0">
                <a:solidFill>
                  <a:srgbClr val="0070C0"/>
                </a:solidFill>
                <a:latin typeface="Calibri" panose="020F0502020204030204" pitchFamily="34" charset="0"/>
                <a:ea typeface="MS Gothic" panose="020B0609070205080204" pitchFamily="49" charset="-128"/>
                <a:cs typeface="Times New Roman" panose="02020603050405020304" pitchFamily="18" charset="0"/>
              </a:rPr>
              <a:t>: 10.1109/TGRS.2022.3216825.</a:t>
            </a:r>
            <a:r>
              <a:rPr lang="en-US" sz="1600" kern="0" dirty="0">
                <a:solidFill>
                  <a:srgbClr val="0070C0"/>
                </a:solidFill>
                <a:latin typeface="Calibri" panose="020F0502020204030204" pitchFamily="34" charset="0"/>
                <a:ea typeface="MS Gothic" panose="020B0609070205080204" pitchFamily="49" charset="-128"/>
                <a:cs typeface="Calibri" panose="020F0502020204030204" pitchFamily="34" charset="0"/>
              </a:rPr>
              <a:t> </a:t>
            </a:r>
            <a:endParaRPr lang="en-US" sz="1600" kern="0" dirty="0">
              <a:solidFill>
                <a:srgbClr val="0070C0"/>
              </a:solidFill>
              <a:latin typeface="Calibri" panose="020F0502020204030204" pitchFamily="34" charset="0"/>
              <a:ea typeface="MS Gothic" panose="020B0609070205080204" pitchFamily="49" charset="-128"/>
              <a:cs typeface="Times New Roman" panose="02020603050405020304" pitchFamily="18" charset="0"/>
            </a:endParaRPr>
          </a:p>
          <a:p>
            <a:pPr marL="0" indent="0" algn="just">
              <a:buNone/>
            </a:pPr>
            <a:endParaRPr lang="en-US" sz="1600" dirty="0"/>
          </a:p>
          <a:p>
            <a:pPr marL="0" indent="0" algn="just">
              <a:buNone/>
            </a:pPr>
            <a:endParaRPr lang="en-US" sz="1600" dirty="0"/>
          </a:p>
        </p:txBody>
      </p:sp>
      <p:sp>
        <p:nvSpPr>
          <p:cNvPr id="2" name="Footer Placeholder 1">
            <a:extLst>
              <a:ext uri="{FF2B5EF4-FFF2-40B4-BE49-F238E27FC236}">
                <a16:creationId xmlns:a16="http://schemas.microsoft.com/office/drawing/2014/main" id="{84CF1AAA-EABC-4B45-AC19-A7114126D948}"/>
              </a:ext>
            </a:extLst>
          </p:cNvPr>
          <p:cNvSpPr>
            <a:spLocks noGrp="1"/>
          </p:cNvSpPr>
          <p:nvPr>
            <p:ph type="ftr" sz="quarter" idx="11"/>
          </p:nvPr>
        </p:nvSpPr>
        <p:spPr/>
        <p:txBody>
          <a:bodyPr/>
          <a:lstStyle/>
          <a:p>
            <a:r>
              <a:rPr lang="en-US" dirty="0"/>
              <a:t>The Orbiting Carbon Observatory 3</a:t>
            </a:r>
          </a:p>
        </p:txBody>
      </p:sp>
      <p:sp>
        <p:nvSpPr>
          <p:cNvPr id="3" name="Slide Number Placeholder 2">
            <a:extLst>
              <a:ext uri="{FF2B5EF4-FFF2-40B4-BE49-F238E27FC236}">
                <a16:creationId xmlns:a16="http://schemas.microsoft.com/office/drawing/2014/main" id="{3A3D06FF-DC07-481E-B412-F863D47D4097}"/>
              </a:ext>
            </a:extLst>
          </p:cNvPr>
          <p:cNvSpPr>
            <a:spLocks noGrp="1"/>
          </p:cNvSpPr>
          <p:nvPr>
            <p:ph type="sldNum" sz="quarter" idx="12"/>
          </p:nvPr>
        </p:nvSpPr>
        <p:spPr/>
        <p:txBody>
          <a:bodyPr/>
          <a:lstStyle/>
          <a:p>
            <a:fld id="{E530A410-F8CD-4575-B449-309C44A4FFBF}" type="slidenum">
              <a:rPr lang="en-US" smtClean="0"/>
              <a:t>3</a:t>
            </a:fld>
            <a:endParaRPr lang="en-US"/>
          </a:p>
        </p:txBody>
      </p:sp>
      <p:sp>
        <p:nvSpPr>
          <p:cNvPr id="4" name="Title 7">
            <a:extLst>
              <a:ext uri="{FF2B5EF4-FFF2-40B4-BE49-F238E27FC236}">
                <a16:creationId xmlns:a16="http://schemas.microsoft.com/office/drawing/2014/main" id="{94956C1E-17DF-47AC-B7E4-DFD1513810AD}"/>
              </a:ext>
            </a:extLst>
          </p:cNvPr>
          <p:cNvSpPr txBox="1">
            <a:spLocks/>
          </p:cNvSpPr>
          <p:nvPr/>
        </p:nvSpPr>
        <p:spPr>
          <a:xfrm>
            <a:off x="320978" y="131165"/>
            <a:ext cx="11302062" cy="470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On-Board Calibrator</a:t>
            </a:r>
          </a:p>
        </p:txBody>
      </p:sp>
      <p:pic>
        <p:nvPicPr>
          <p:cNvPr id="8" name="Picture 2" descr="https://ocov3.jpl.nasa.gov/media/images/oco_3_logo_lg.max-1000x500.jpg">
            <a:extLst>
              <a:ext uri="{FF2B5EF4-FFF2-40B4-BE49-F238E27FC236}">
                <a16:creationId xmlns:a16="http://schemas.microsoft.com/office/drawing/2014/main" id="{3E34F26B-911B-41B0-8A36-64B09F88693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296311" y="6073548"/>
            <a:ext cx="777930" cy="6983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9F33917-3DFE-4C78-9191-5E2DFEF92BFC}"/>
              </a:ext>
            </a:extLst>
          </p:cNvPr>
          <p:cNvPicPr>
            <a:picLocks noChangeAspect="1"/>
          </p:cNvPicPr>
          <p:nvPr/>
        </p:nvPicPr>
        <p:blipFill>
          <a:blip r:embed="rId4"/>
          <a:stretch>
            <a:fillRect/>
          </a:stretch>
        </p:blipFill>
        <p:spPr>
          <a:xfrm>
            <a:off x="7471954" y="1"/>
            <a:ext cx="4681707" cy="6023154"/>
          </a:xfrm>
          <a:prstGeom prst="rect">
            <a:avLst/>
          </a:prstGeom>
        </p:spPr>
      </p:pic>
    </p:spTree>
    <p:extLst>
      <p:ext uri="{BB962C8B-B14F-4D97-AF65-F5344CB8AC3E}">
        <p14:creationId xmlns:p14="http://schemas.microsoft.com/office/powerpoint/2010/main" val="25390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3D06FF-DC07-481E-B412-F863D47D4097}"/>
              </a:ext>
            </a:extLst>
          </p:cNvPr>
          <p:cNvSpPr>
            <a:spLocks noGrp="1"/>
          </p:cNvSpPr>
          <p:nvPr>
            <p:ph type="sldNum" sz="quarter" idx="12"/>
          </p:nvPr>
        </p:nvSpPr>
        <p:spPr>
          <a:xfrm>
            <a:off x="8610600" y="6356350"/>
            <a:ext cx="2743200" cy="365125"/>
          </a:xfrm>
        </p:spPr>
        <p:txBody>
          <a:bodyPr/>
          <a:lstStyle/>
          <a:p>
            <a:fld id="{E530A410-F8CD-4575-B449-309C44A4FFBF}" type="slidenum">
              <a:rPr lang="en-US" smtClean="0"/>
              <a:t>4</a:t>
            </a:fld>
            <a:endParaRPr lang="en-US" dirty="0"/>
          </a:p>
        </p:txBody>
      </p:sp>
      <p:sp>
        <p:nvSpPr>
          <p:cNvPr id="4" name="Title 7">
            <a:extLst>
              <a:ext uri="{FF2B5EF4-FFF2-40B4-BE49-F238E27FC236}">
                <a16:creationId xmlns:a16="http://schemas.microsoft.com/office/drawing/2014/main" id="{94956C1E-17DF-47AC-B7E4-DFD1513810AD}"/>
              </a:ext>
            </a:extLst>
          </p:cNvPr>
          <p:cNvSpPr txBox="1">
            <a:spLocks/>
          </p:cNvSpPr>
          <p:nvPr/>
        </p:nvSpPr>
        <p:spPr>
          <a:xfrm>
            <a:off x="320978" y="131165"/>
            <a:ext cx="11302062" cy="470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Spectral Profile of Lamp Observations</a:t>
            </a:r>
          </a:p>
        </p:txBody>
      </p:sp>
      <p:pic>
        <p:nvPicPr>
          <p:cNvPr id="8" name="Picture 7">
            <a:extLst>
              <a:ext uri="{FF2B5EF4-FFF2-40B4-BE49-F238E27FC236}">
                <a16:creationId xmlns:a16="http://schemas.microsoft.com/office/drawing/2014/main" id="{A35844F1-89DE-4282-B723-5B2CA8D63612}"/>
              </a:ext>
            </a:extLst>
          </p:cNvPr>
          <p:cNvPicPr>
            <a:picLocks noChangeAspect="1"/>
          </p:cNvPicPr>
          <p:nvPr/>
        </p:nvPicPr>
        <p:blipFill rotWithShape="1">
          <a:blip r:embed="rId3"/>
          <a:srcRect r="25952"/>
          <a:stretch/>
        </p:blipFill>
        <p:spPr>
          <a:xfrm>
            <a:off x="446312" y="3295332"/>
            <a:ext cx="10715435" cy="1860198"/>
          </a:xfrm>
          <a:prstGeom prst="rect">
            <a:avLst/>
          </a:prstGeom>
        </p:spPr>
      </p:pic>
      <p:pic>
        <p:nvPicPr>
          <p:cNvPr id="9" name="Picture 8">
            <a:extLst>
              <a:ext uri="{FF2B5EF4-FFF2-40B4-BE49-F238E27FC236}">
                <a16:creationId xmlns:a16="http://schemas.microsoft.com/office/drawing/2014/main" id="{4C268613-6EEC-425C-AAAA-F3A6FADBDE07}"/>
              </a:ext>
            </a:extLst>
          </p:cNvPr>
          <p:cNvPicPr>
            <a:picLocks noChangeAspect="1"/>
          </p:cNvPicPr>
          <p:nvPr/>
        </p:nvPicPr>
        <p:blipFill>
          <a:blip r:embed="rId4"/>
          <a:stretch>
            <a:fillRect/>
          </a:stretch>
        </p:blipFill>
        <p:spPr>
          <a:xfrm>
            <a:off x="8610600" y="1292721"/>
            <a:ext cx="2969169" cy="1311416"/>
          </a:xfrm>
          <a:prstGeom prst="rect">
            <a:avLst/>
          </a:prstGeom>
          <a:ln>
            <a:noFill/>
          </a:ln>
        </p:spPr>
      </p:pic>
      <p:sp>
        <p:nvSpPr>
          <p:cNvPr id="10" name="Text Placeholder 9">
            <a:extLst>
              <a:ext uri="{FF2B5EF4-FFF2-40B4-BE49-F238E27FC236}">
                <a16:creationId xmlns:a16="http://schemas.microsoft.com/office/drawing/2014/main" id="{8C1FC95D-D7BB-41B3-8BB4-8C0DD8622A8C}"/>
              </a:ext>
            </a:extLst>
          </p:cNvPr>
          <p:cNvSpPr txBox="1">
            <a:spLocks/>
          </p:cNvSpPr>
          <p:nvPr/>
        </p:nvSpPr>
        <p:spPr>
          <a:xfrm>
            <a:off x="103796" y="1333138"/>
            <a:ext cx="8619289" cy="658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The spectral shape of lamp ratios with pre-launch in the ABO2 changes during the mission.</a:t>
            </a:r>
          </a:p>
          <a:p>
            <a:r>
              <a:rPr lang="en-US" sz="1600" dirty="0"/>
              <a:t>We define the Shape parameter S, as on the right, to describe the curvature observed.</a:t>
            </a:r>
          </a:p>
          <a:p>
            <a:endParaRPr lang="en-US" sz="1400" dirty="0"/>
          </a:p>
        </p:txBody>
      </p:sp>
      <p:sp>
        <p:nvSpPr>
          <p:cNvPr id="11" name="Text Placeholder 9">
            <a:extLst>
              <a:ext uri="{FF2B5EF4-FFF2-40B4-BE49-F238E27FC236}">
                <a16:creationId xmlns:a16="http://schemas.microsoft.com/office/drawing/2014/main" id="{A7CC6CBB-A341-49D0-9F6B-2775DB6F8DFA}"/>
              </a:ext>
            </a:extLst>
          </p:cNvPr>
          <p:cNvSpPr txBox="1">
            <a:spLocks/>
          </p:cNvSpPr>
          <p:nvPr/>
        </p:nvSpPr>
        <p:spPr>
          <a:xfrm>
            <a:off x="103796" y="2055899"/>
            <a:ext cx="8946507" cy="658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600" dirty="0"/>
              <a:t>Curvature develops gradually in the ABO2 and is abruptly removed by a decontamination event. </a:t>
            </a:r>
          </a:p>
          <a:p>
            <a:pPr algn="just"/>
            <a:r>
              <a:rPr lang="en-US" sz="1600" dirty="0"/>
              <a:t>The three lamps diverge in terms of ABO2 curvature as contamination builds up.</a:t>
            </a:r>
          </a:p>
          <a:p>
            <a:endParaRPr lang="en-US" sz="1400" dirty="0"/>
          </a:p>
        </p:txBody>
      </p:sp>
      <p:sp>
        <p:nvSpPr>
          <p:cNvPr id="12" name="TextBox 11">
            <a:extLst>
              <a:ext uri="{FF2B5EF4-FFF2-40B4-BE49-F238E27FC236}">
                <a16:creationId xmlns:a16="http://schemas.microsoft.com/office/drawing/2014/main" id="{67417DB6-5791-4798-AB62-150E973859C3}"/>
              </a:ext>
            </a:extLst>
          </p:cNvPr>
          <p:cNvSpPr txBox="1"/>
          <p:nvPr/>
        </p:nvSpPr>
        <p:spPr>
          <a:xfrm>
            <a:off x="1482657" y="5155530"/>
            <a:ext cx="9629687" cy="369332"/>
          </a:xfrm>
          <a:prstGeom prst="rect">
            <a:avLst/>
          </a:prstGeom>
          <a:noFill/>
        </p:spPr>
        <p:txBody>
          <a:bodyPr wrap="none" rtlCol="0">
            <a:spAutoFit/>
          </a:bodyPr>
          <a:lstStyle/>
          <a:p>
            <a:r>
              <a:rPr lang="en-US" dirty="0"/>
              <a:t>Early Mission                                   Right before </a:t>
            </a:r>
            <a:r>
              <a:rPr lang="en-US" dirty="0" err="1"/>
              <a:t>decon</a:t>
            </a:r>
            <a:r>
              <a:rPr lang="en-US" dirty="0"/>
              <a:t> event                        Right after </a:t>
            </a:r>
            <a:r>
              <a:rPr lang="en-US" dirty="0" err="1"/>
              <a:t>decon</a:t>
            </a:r>
            <a:r>
              <a:rPr lang="en-US" dirty="0"/>
              <a:t> event           </a:t>
            </a:r>
          </a:p>
        </p:txBody>
      </p:sp>
      <p:sp>
        <p:nvSpPr>
          <p:cNvPr id="13" name="Footer Placeholder 1">
            <a:extLst>
              <a:ext uri="{FF2B5EF4-FFF2-40B4-BE49-F238E27FC236}">
                <a16:creationId xmlns:a16="http://schemas.microsoft.com/office/drawing/2014/main" id="{8D0D648A-E03C-4118-9C88-F05EC6210DD5}"/>
              </a:ext>
            </a:extLst>
          </p:cNvPr>
          <p:cNvSpPr>
            <a:spLocks noGrp="1"/>
          </p:cNvSpPr>
          <p:nvPr>
            <p:ph type="ftr" sz="quarter" idx="11"/>
          </p:nvPr>
        </p:nvSpPr>
        <p:spPr>
          <a:xfrm>
            <a:off x="4038600" y="6356350"/>
            <a:ext cx="4114800" cy="365125"/>
          </a:xfrm>
        </p:spPr>
        <p:txBody>
          <a:bodyPr/>
          <a:lstStyle/>
          <a:p>
            <a:r>
              <a:rPr lang="en-US" dirty="0"/>
              <a:t>The Orbiting Carbon Observatory 3</a:t>
            </a:r>
          </a:p>
        </p:txBody>
      </p:sp>
      <p:pic>
        <p:nvPicPr>
          <p:cNvPr id="15" name="Picture 2" descr="https://ocov3.jpl.nasa.gov/media/images/oco_3_logo_lg.max-1000x500.jpg">
            <a:extLst>
              <a:ext uri="{FF2B5EF4-FFF2-40B4-BE49-F238E27FC236}">
                <a16:creationId xmlns:a16="http://schemas.microsoft.com/office/drawing/2014/main" id="{F0BD898B-9788-4769-A56B-8CB44FDFD00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296311" y="6073548"/>
            <a:ext cx="777930" cy="69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715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3D06FF-DC07-481E-B412-F863D47D4097}"/>
              </a:ext>
            </a:extLst>
          </p:cNvPr>
          <p:cNvSpPr>
            <a:spLocks noGrp="1"/>
          </p:cNvSpPr>
          <p:nvPr>
            <p:ph type="sldNum" sz="quarter" idx="12"/>
          </p:nvPr>
        </p:nvSpPr>
        <p:spPr/>
        <p:txBody>
          <a:bodyPr/>
          <a:lstStyle/>
          <a:p>
            <a:fld id="{E530A410-F8CD-4575-B449-309C44A4FFBF}" type="slidenum">
              <a:rPr lang="en-US" smtClean="0"/>
              <a:t>5</a:t>
            </a:fld>
            <a:endParaRPr lang="en-US"/>
          </a:p>
        </p:txBody>
      </p:sp>
      <p:sp>
        <p:nvSpPr>
          <p:cNvPr id="4" name="Title 7">
            <a:extLst>
              <a:ext uri="{FF2B5EF4-FFF2-40B4-BE49-F238E27FC236}">
                <a16:creationId xmlns:a16="http://schemas.microsoft.com/office/drawing/2014/main" id="{94956C1E-17DF-47AC-B7E4-DFD1513810AD}"/>
              </a:ext>
            </a:extLst>
          </p:cNvPr>
          <p:cNvSpPr txBox="1">
            <a:spLocks/>
          </p:cNvSpPr>
          <p:nvPr/>
        </p:nvSpPr>
        <p:spPr>
          <a:xfrm>
            <a:off x="320978" y="131165"/>
            <a:ext cx="11302062" cy="470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Deriving Curvature from Clear Ocean Scenes</a:t>
            </a:r>
          </a:p>
        </p:txBody>
      </p:sp>
      <p:sp>
        <p:nvSpPr>
          <p:cNvPr id="32" name="Text Placeholder 9">
            <a:extLst>
              <a:ext uri="{FF2B5EF4-FFF2-40B4-BE49-F238E27FC236}">
                <a16:creationId xmlns:a16="http://schemas.microsoft.com/office/drawing/2014/main" id="{5D672851-57B6-40AF-9F42-B34C3C3E64C6}"/>
              </a:ext>
            </a:extLst>
          </p:cNvPr>
          <p:cNvSpPr txBox="1">
            <a:spLocks/>
          </p:cNvSpPr>
          <p:nvPr/>
        </p:nvSpPr>
        <p:spPr>
          <a:xfrm>
            <a:off x="140429" y="745230"/>
            <a:ext cx="5256176" cy="2710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600" dirty="0"/>
              <a:t>During periods of high contaminant buildup, the ABO2 spectral curvature imparted to each lamp is different and so is the curvature imparted to clear ocean scenes (right panel). Lamp 2 is a better match to ocean curvature.</a:t>
            </a:r>
          </a:p>
        </p:txBody>
      </p:sp>
      <p:sp>
        <p:nvSpPr>
          <p:cNvPr id="33" name="TextBox 32">
            <a:extLst>
              <a:ext uri="{FF2B5EF4-FFF2-40B4-BE49-F238E27FC236}">
                <a16:creationId xmlns:a16="http://schemas.microsoft.com/office/drawing/2014/main" id="{DB66A80B-4A0B-46FF-B350-489FBF6BFCAC}"/>
              </a:ext>
            </a:extLst>
          </p:cNvPr>
          <p:cNvSpPr txBox="1"/>
          <p:nvPr/>
        </p:nvSpPr>
        <p:spPr>
          <a:xfrm>
            <a:off x="140427" y="1823107"/>
            <a:ext cx="5339673"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t>Average thousands of clear ocean soundings for low- and high-contaminant periods (blue and black lines on the left panel, respectively).</a:t>
            </a:r>
          </a:p>
          <a:p>
            <a:pPr marL="285750" indent="-285750">
              <a:buFont typeface="Arial" panose="020B0604020202020204" pitchFamily="34" charset="0"/>
              <a:buChar char="•"/>
            </a:pPr>
            <a:r>
              <a:rPr lang="en-US" sz="1600" dirty="0"/>
              <a:t>Before averaging:</a:t>
            </a:r>
          </a:p>
          <a:p>
            <a:pPr marL="742950" lvl="1" indent="-285750">
              <a:buFont typeface="Arial" panose="020B0604020202020204" pitchFamily="34" charset="0"/>
              <a:buChar char="•"/>
            </a:pPr>
            <a:r>
              <a:rPr lang="en-US" sz="1600" dirty="0"/>
              <a:t>Calibrate with preflight gains</a:t>
            </a:r>
          </a:p>
          <a:p>
            <a:pPr marL="742950" lvl="1" indent="-285750">
              <a:buFont typeface="Arial" panose="020B0604020202020204" pitchFamily="34" charset="0"/>
              <a:buChar char="•"/>
            </a:pPr>
            <a:r>
              <a:rPr lang="en-US" sz="1600" dirty="0"/>
              <a:t>Apply dispersion correction</a:t>
            </a:r>
          </a:p>
          <a:p>
            <a:pPr marL="742950" lvl="1" indent="-285750">
              <a:buFont typeface="Arial" panose="020B0604020202020204" pitchFamily="34" charset="0"/>
              <a:buChar char="•"/>
            </a:pPr>
            <a:r>
              <a:rPr lang="en-US" sz="1600" dirty="0"/>
              <a:t>Normalize spectra to median radiance of 771 nm continuum</a:t>
            </a:r>
          </a:p>
          <a:p>
            <a:pPr marL="742950" lvl="1" indent="-285750">
              <a:buFont typeface="Arial" panose="020B0604020202020204" pitchFamily="34" charset="0"/>
              <a:buChar char="•"/>
            </a:pPr>
            <a:r>
              <a:rPr lang="en-US" sz="1600" dirty="0"/>
              <a:t>Align spectrally using a correlation function</a:t>
            </a:r>
          </a:p>
          <a:p>
            <a:pPr marL="742950" lvl="1" indent="-285750">
              <a:buFont typeface="Arial" panose="020B0604020202020204" pitchFamily="34" charset="0"/>
              <a:buChar char="•"/>
            </a:pPr>
            <a:r>
              <a:rPr lang="en-US" sz="1600" dirty="0"/>
              <a:t>Screen residual spectral lines</a:t>
            </a:r>
          </a:p>
          <a:p>
            <a:pPr marL="285750" indent="-285750">
              <a:buFont typeface="Arial" panose="020B0604020202020204" pitchFamily="34" charset="0"/>
              <a:buChar char="•"/>
            </a:pPr>
            <a:r>
              <a:rPr lang="en-US" sz="1600" dirty="0"/>
              <a:t>Similarly normalized lamp data were overplotted. </a:t>
            </a:r>
          </a:p>
        </p:txBody>
      </p:sp>
      <p:grpSp>
        <p:nvGrpSpPr>
          <p:cNvPr id="34" name="Group 33">
            <a:extLst>
              <a:ext uri="{FF2B5EF4-FFF2-40B4-BE49-F238E27FC236}">
                <a16:creationId xmlns:a16="http://schemas.microsoft.com/office/drawing/2014/main" id="{B4ED4DDC-E6E6-45DC-8DBE-11E320CFA55F}"/>
              </a:ext>
            </a:extLst>
          </p:cNvPr>
          <p:cNvGrpSpPr/>
          <p:nvPr/>
        </p:nvGrpSpPr>
        <p:grpSpPr>
          <a:xfrm>
            <a:off x="5717395" y="606356"/>
            <a:ext cx="5806839" cy="2478685"/>
            <a:chOff x="3612971" y="2016614"/>
            <a:chExt cx="5531029" cy="2506746"/>
          </a:xfrm>
        </p:grpSpPr>
        <p:grpSp>
          <p:nvGrpSpPr>
            <p:cNvPr id="35" name="Group 34">
              <a:extLst>
                <a:ext uri="{FF2B5EF4-FFF2-40B4-BE49-F238E27FC236}">
                  <a16:creationId xmlns:a16="http://schemas.microsoft.com/office/drawing/2014/main" id="{45C015E9-E4AC-4B61-BB8A-64B2B8A0BB90}"/>
                </a:ext>
              </a:extLst>
            </p:cNvPr>
            <p:cNvGrpSpPr/>
            <p:nvPr/>
          </p:nvGrpSpPr>
          <p:grpSpPr>
            <a:xfrm>
              <a:off x="3612971" y="2177129"/>
              <a:ext cx="5531029" cy="2346231"/>
              <a:chOff x="3612971" y="2177129"/>
              <a:chExt cx="5531029" cy="2346231"/>
            </a:xfrm>
          </p:grpSpPr>
          <p:grpSp>
            <p:nvGrpSpPr>
              <p:cNvPr id="38" name="Group 37">
                <a:extLst>
                  <a:ext uri="{FF2B5EF4-FFF2-40B4-BE49-F238E27FC236}">
                    <a16:creationId xmlns:a16="http://schemas.microsoft.com/office/drawing/2014/main" id="{E4898303-A241-41C9-B818-0FC19F13E572}"/>
                  </a:ext>
                </a:extLst>
              </p:cNvPr>
              <p:cNvGrpSpPr/>
              <p:nvPr/>
            </p:nvGrpSpPr>
            <p:grpSpPr>
              <a:xfrm>
                <a:off x="3612971" y="2177129"/>
                <a:ext cx="5531029" cy="2346231"/>
                <a:chOff x="3612971" y="2177129"/>
                <a:chExt cx="5531029" cy="2346231"/>
              </a:xfrm>
            </p:grpSpPr>
            <p:pic>
              <p:nvPicPr>
                <p:cNvPr id="41" name="Picture 40">
                  <a:extLst>
                    <a:ext uri="{FF2B5EF4-FFF2-40B4-BE49-F238E27FC236}">
                      <a16:creationId xmlns:a16="http://schemas.microsoft.com/office/drawing/2014/main" id="{2E8DA4B0-F8C2-40A9-A728-E071168D540B}"/>
                    </a:ext>
                  </a:extLst>
                </p:cNvPr>
                <p:cNvPicPr>
                  <a:picLocks noChangeAspect="1"/>
                </p:cNvPicPr>
                <p:nvPr/>
              </p:nvPicPr>
              <p:blipFill rotWithShape="1">
                <a:blip r:embed="rId3"/>
                <a:srcRect t="7229"/>
                <a:stretch/>
              </p:blipFill>
              <p:spPr>
                <a:xfrm>
                  <a:off x="3612971" y="2177129"/>
                  <a:ext cx="5531029" cy="2300632"/>
                </a:xfrm>
                <a:prstGeom prst="rect">
                  <a:avLst/>
                </a:prstGeom>
              </p:spPr>
            </p:pic>
            <p:sp>
              <p:nvSpPr>
                <p:cNvPr id="42" name="Rectangle 41">
                  <a:extLst>
                    <a:ext uri="{FF2B5EF4-FFF2-40B4-BE49-F238E27FC236}">
                      <a16:creationId xmlns:a16="http://schemas.microsoft.com/office/drawing/2014/main" id="{F5525FF1-9CF8-40EE-BA69-8174093DC19E}"/>
                    </a:ext>
                  </a:extLst>
                </p:cNvPr>
                <p:cNvSpPr/>
                <p:nvPr/>
              </p:nvSpPr>
              <p:spPr>
                <a:xfrm>
                  <a:off x="7661487" y="4363224"/>
                  <a:ext cx="545006" cy="1227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070979EF-5A19-44DD-B5D5-694EBFF994D9}"/>
                    </a:ext>
                  </a:extLst>
                </p:cNvPr>
                <p:cNvSpPr txBox="1"/>
                <p:nvPr/>
              </p:nvSpPr>
              <p:spPr>
                <a:xfrm>
                  <a:off x="7801794" y="4323305"/>
                  <a:ext cx="765572" cy="200055"/>
                </a:xfrm>
                <a:prstGeom prst="rect">
                  <a:avLst/>
                </a:prstGeom>
                <a:noFill/>
              </p:spPr>
              <p:txBody>
                <a:bodyPr wrap="square" rtlCol="0">
                  <a:spAutoFit/>
                </a:bodyPr>
                <a:lstStyle/>
                <a:p>
                  <a:r>
                    <a:rPr lang="en-US" sz="700" dirty="0"/>
                    <a:t>Sample</a:t>
                  </a:r>
                </a:p>
              </p:txBody>
            </p:sp>
          </p:grpSp>
          <p:sp>
            <p:nvSpPr>
              <p:cNvPr id="39" name="Rectangle 38">
                <a:extLst>
                  <a:ext uri="{FF2B5EF4-FFF2-40B4-BE49-F238E27FC236}">
                    <a16:creationId xmlns:a16="http://schemas.microsoft.com/office/drawing/2014/main" id="{CE0700E6-35C5-4CCC-A4B9-C0D455732108}"/>
                  </a:ext>
                </a:extLst>
              </p:cNvPr>
              <p:cNvSpPr/>
              <p:nvPr/>
            </p:nvSpPr>
            <p:spPr>
              <a:xfrm>
                <a:off x="6455301" y="2797701"/>
                <a:ext cx="97899" cy="884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934E515-3CF2-4CC6-90B4-FD6191990A52}"/>
                  </a:ext>
                </a:extLst>
              </p:cNvPr>
              <p:cNvSpPr txBox="1"/>
              <p:nvPr/>
            </p:nvSpPr>
            <p:spPr>
              <a:xfrm rot="16200000">
                <a:off x="6364628" y="3108957"/>
                <a:ext cx="279244" cy="261610"/>
              </a:xfrm>
              <a:prstGeom prst="rect">
                <a:avLst/>
              </a:prstGeom>
              <a:noFill/>
            </p:spPr>
            <p:txBody>
              <a:bodyPr wrap="none" rtlCol="0">
                <a:spAutoFit/>
              </a:bodyPr>
              <a:lstStyle/>
              <a:p>
                <a:r>
                  <a:rPr lang="en-US" sz="1100" dirty="0"/>
                  <a:t>S</a:t>
                </a:r>
              </a:p>
            </p:txBody>
          </p:sp>
        </p:grpSp>
        <p:sp>
          <p:nvSpPr>
            <p:cNvPr id="36" name="TextBox 35">
              <a:extLst>
                <a:ext uri="{FF2B5EF4-FFF2-40B4-BE49-F238E27FC236}">
                  <a16:creationId xmlns:a16="http://schemas.microsoft.com/office/drawing/2014/main" id="{C50912FB-F217-4354-8D2D-8850573A5F49}"/>
                </a:ext>
              </a:extLst>
            </p:cNvPr>
            <p:cNvSpPr txBox="1"/>
            <p:nvPr/>
          </p:nvSpPr>
          <p:spPr>
            <a:xfrm>
              <a:off x="4509539" y="2016614"/>
              <a:ext cx="946093" cy="253916"/>
            </a:xfrm>
            <a:prstGeom prst="rect">
              <a:avLst/>
            </a:prstGeom>
            <a:noFill/>
          </p:spPr>
          <p:txBody>
            <a:bodyPr wrap="none" rtlCol="0">
              <a:spAutoFit/>
            </a:bodyPr>
            <a:lstStyle/>
            <a:p>
              <a:r>
                <a:rPr lang="en-US" sz="1050" dirty="0"/>
                <a:t>ABO2 FTP 8</a:t>
              </a:r>
            </a:p>
          </p:txBody>
        </p:sp>
        <p:sp>
          <p:nvSpPr>
            <p:cNvPr id="37" name="TextBox 36">
              <a:extLst>
                <a:ext uri="{FF2B5EF4-FFF2-40B4-BE49-F238E27FC236}">
                  <a16:creationId xmlns:a16="http://schemas.microsoft.com/office/drawing/2014/main" id="{DEDE0328-0BED-46A2-AAE6-EBCC0DCFB9C0}"/>
                </a:ext>
              </a:extLst>
            </p:cNvPr>
            <p:cNvSpPr txBox="1"/>
            <p:nvPr/>
          </p:nvSpPr>
          <p:spPr>
            <a:xfrm>
              <a:off x="7460943" y="2016614"/>
              <a:ext cx="946093" cy="253916"/>
            </a:xfrm>
            <a:prstGeom prst="rect">
              <a:avLst/>
            </a:prstGeom>
            <a:noFill/>
          </p:spPr>
          <p:txBody>
            <a:bodyPr wrap="none" rtlCol="0">
              <a:spAutoFit/>
            </a:bodyPr>
            <a:lstStyle/>
            <a:p>
              <a:r>
                <a:rPr lang="en-US" sz="1050" dirty="0"/>
                <a:t>ABO2 FTP 8</a:t>
              </a:r>
            </a:p>
          </p:txBody>
        </p:sp>
      </p:grpSp>
      <p:sp>
        <p:nvSpPr>
          <p:cNvPr id="44" name="Rectangle 43">
            <a:extLst>
              <a:ext uri="{FF2B5EF4-FFF2-40B4-BE49-F238E27FC236}">
                <a16:creationId xmlns:a16="http://schemas.microsoft.com/office/drawing/2014/main" id="{C8F79107-B4E5-4B77-A571-48A82A0FD111}"/>
              </a:ext>
            </a:extLst>
          </p:cNvPr>
          <p:cNvSpPr/>
          <p:nvPr/>
        </p:nvSpPr>
        <p:spPr>
          <a:xfrm>
            <a:off x="140428" y="4770579"/>
            <a:ext cx="3284943" cy="2246769"/>
          </a:xfrm>
          <a:prstGeom prst="rect">
            <a:avLst/>
          </a:prstGeom>
        </p:spPr>
        <p:txBody>
          <a:bodyPr wrap="square">
            <a:spAutoFit/>
          </a:bodyPr>
          <a:lstStyle/>
          <a:p>
            <a:r>
              <a:rPr lang="en-US" sz="1600" b="1" dirty="0">
                <a:solidFill>
                  <a:srgbClr val="201F1E"/>
                </a:solidFill>
                <a:latin typeface="Calibri" panose="020F0502020204030204" pitchFamily="34" charset="0"/>
              </a:rPr>
              <a:t>Scene selection criteria</a:t>
            </a:r>
          </a:p>
          <a:p>
            <a:r>
              <a:rPr lang="en-US" sz="1600" dirty="0">
                <a:solidFill>
                  <a:srgbClr val="201F1E"/>
                </a:solidFill>
                <a:latin typeface="Calibri" panose="020F0502020204030204" pitchFamily="34" charset="0"/>
              </a:rPr>
              <a:t>Ocean Glint:</a:t>
            </a:r>
          </a:p>
          <a:p>
            <a:pPr marL="285750" indent="-285750">
              <a:buFont typeface="Arial" panose="020B0604020202020204" pitchFamily="34" charset="0"/>
              <a:buChar char="•"/>
            </a:pPr>
            <a:r>
              <a:rPr lang="en-US" sz="1600" dirty="0" err="1">
                <a:solidFill>
                  <a:srgbClr val="201F1E"/>
                </a:solidFill>
                <a:latin typeface="Calibri" panose="020F0502020204030204" pitchFamily="34" charset="0"/>
              </a:rPr>
              <a:t>sounding_land_fraction</a:t>
            </a:r>
            <a:r>
              <a:rPr lang="en-US" sz="1600" dirty="0">
                <a:solidFill>
                  <a:srgbClr val="201F1E"/>
                </a:solidFill>
                <a:latin typeface="Calibri" panose="020F0502020204030204" pitchFamily="34" charset="0"/>
              </a:rPr>
              <a:t> &lt; 1. </a:t>
            </a:r>
          </a:p>
          <a:p>
            <a:pPr marL="285750" indent="-285750">
              <a:buFont typeface="Arial" panose="020B0604020202020204" pitchFamily="34" charset="0"/>
              <a:buChar char="•"/>
            </a:pPr>
            <a:r>
              <a:rPr lang="en-US" sz="1600" dirty="0" err="1">
                <a:solidFill>
                  <a:srgbClr val="201F1E"/>
                </a:solidFill>
                <a:latin typeface="Calibri" panose="020F0502020204030204" pitchFamily="34" charset="0"/>
              </a:rPr>
              <a:t>sounding_operation_mode</a:t>
            </a:r>
            <a:r>
              <a:rPr lang="en-US" sz="1600" dirty="0">
                <a:solidFill>
                  <a:srgbClr val="201F1E"/>
                </a:solidFill>
                <a:latin typeface="Calibri" panose="020F0502020204030204" pitchFamily="34" charset="0"/>
              </a:rPr>
              <a:t> = ‘GL’</a:t>
            </a:r>
          </a:p>
          <a:p>
            <a:r>
              <a:rPr lang="en-US" sz="1600" dirty="0">
                <a:solidFill>
                  <a:srgbClr val="201F1E"/>
                </a:solidFill>
                <a:latin typeface="Calibri" panose="020F0502020204030204" pitchFamily="34" charset="0"/>
              </a:rPr>
              <a:t>Air Mass:</a:t>
            </a:r>
          </a:p>
          <a:p>
            <a:pPr marL="285750" indent="-285750">
              <a:buFont typeface="Arial" panose="020B0604020202020204" pitchFamily="34" charset="0"/>
              <a:buChar char="•"/>
            </a:pPr>
            <a:r>
              <a:rPr lang="en-US" sz="1600" dirty="0">
                <a:solidFill>
                  <a:srgbClr val="201F1E"/>
                </a:solidFill>
                <a:latin typeface="Calibri" panose="020F0502020204030204" pitchFamily="34" charset="0"/>
              </a:rPr>
              <a:t>Air mass: [2.071,2.128];</a:t>
            </a:r>
          </a:p>
          <a:p>
            <a:pPr marL="285750" indent="-285750">
              <a:buFont typeface="Arial" panose="020B0604020202020204" pitchFamily="34" charset="0"/>
              <a:buChar char="•"/>
            </a:pPr>
            <a:r>
              <a:rPr lang="en-US" sz="1600" dirty="0" err="1">
                <a:solidFill>
                  <a:srgbClr val="201F1E"/>
                </a:solidFill>
                <a:latin typeface="Calibri" panose="020F0502020204030204" pitchFamily="34" charset="0"/>
              </a:rPr>
              <a:t>sounding_zenith</a:t>
            </a:r>
            <a:r>
              <a:rPr lang="en-US" sz="1600" dirty="0">
                <a:solidFill>
                  <a:srgbClr val="201F1E"/>
                </a:solidFill>
                <a:latin typeface="Calibri" panose="020F0502020204030204" pitchFamily="34" charset="0"/>
              </a:rPr>
              <a:t>: [5.,50.]; </a:t>
            </a:r>
          </a:p>
          <a:p>
            <a:pPr marL="285750" indent="-285750">
              <a:buFont typeface="Arial" panose="020B0604020202020204" pitchFamily="34" charset="0"/>
              <a:buChar char="•"/>
            </a:pPr>
            <a:r>
              <a:rPr lang="en-US" sz="1600" dirty="0" err="1">
                <a:solidFill>
                  <a:srgbClr val="201F1E"/>
                </a:solidFill>
                <a:latin typeface="Calibri" panose="020F0502020204030204" pitchFamily="34" charset="0"/>
              </a:rPr>
              <a:t>sounding_solar_zenith</a:t>
            </a:r>
            <a:r>
              <a:rPr lang="en-US" sz="1600" dirty="0">
                <a:solidFill>
                  <a:srgbClr val="201F1E"/>
                </a:solidFill>
                <a:latin typeface="Calibri" panose="020F0502020204030204" pitchFamily="34" charset="0"/>
              </a:rPr>
              <a:t>: [5.,50.];</a:t>
            </a:r>
          </a:p>
          <a:p>
            <a:pPr marL="285750" indent="-285750">
              <a:buFont typeface="Arial" panose="020B0604020202020204" pitchFamily="34" charset="0"/>
              <a:buChar char="•"/>
            </a:pPr>
            <a:endParaRPr lang="en-US" sz="1200" dirty="0">
              <a:solidFill>
                <a:srgbClr val="201F1E"/>
              </a:solidFill>
              <a:latin typeface="Calibri" panose="020F0502020204030204" pitchFamily="34" charset="0"/>
            </a:endParaRPr>
          </a:p>
        </p:txBody>
      </p:sp>
      <p:sp>
        <p:nvSpPr>
          <p:cNvPr id="45" name="Rectangle 44">
            <a:extLst>
              <a:ext uri="{FF2B5EF4-FFF2-40B4-BE49-F238E27FC236}">
                <a16:creationId xmlns:a16="http://schemas.microsoft.com/office/drawing/2014/main" id="{23142289-52CA-4380-B81A-8F153BC853C3}"/>
              </a:ext>
            </a:extLst>
          </p:cNvPr>
          <p:cNvSpPr/>
          <p:nvPr/>
        </p:nvSpPr>
        <p:spPr>
          <a:xfrm>
            <a:off x="3312352" y="4770579"/>
            <a:ext cx="4088147" cy="2062103"/>
          </a:xfrm>
          <a:prstGeom prst="rect">
            <a:avLst/>
          </a:prstGeom>
        </p:spPr>
        <p:txBody>
          <a:bodyPr wrap="square">
            <a:spAutoFit/>
          </a:bodyPr>
          <a:lstStyle/>
          <a:p>
            <a:r>
              <a:rPr lang="en-US" sz="1600" dirty="0">
                <a:solidFill>
                  <a:srgbClr val="201F1E"/>
                </a:solidFill>
                <a:latin typeface="Calibri" panose="020F0502020204030204" pitchFamily="34" charset="0"/>
              </a:rPr>
              <a:t>Continuum Radiances:</a:t>
            </a:r>
          </a:p>
          <a:p>
            <a:pPr marL="285750" indent="-285750">
              <a:buFont typeface="Arial" panose="020B0604020202020204" pitchFamily="34" charset="0"/>
              <a:buChar char="•"/>
            </a:pPr>
            <a:r>
              <a:rPr lang="en-US" altLang="en-US" sz="1600" dirty="0">
                <a:latin typeface="Calibri" panose="020F0502020204030204" pitchFamily="34" charset="0"/>
                <a:cs typeface="Calibri" panose="020F0502020204030204" pitchFamily="34" charset="0"/>
              </a:rPr>
              <a:t>WCO2 Continuum Radiance: [2.0E19,6.0E19]</a:t>
            </a:r>
          </a:p>
          <a:p>
            <a:pPr marL="285750" indent="-285750">
              <a:buFont typeface="Arial" panose="020B0604020202020204" pitchFamily="34" charset="0"/>
              <a:buChar char="•"/>
            </a:pPr>
            <a:r>
              <a:rPr lang="en-US" altLang="en-US" sz="1600" dirty="0">
                <a:latin typeface="Calibri" panose="020F0502020204030204" pitchFamily="34" charset="0"/>
                <a:cs typeface="Calibri" panose="020F0502020204030204" pitchFamily="34" charset="0"/>
              </a:rPr>
              <a:t>ABO2 Continuum Radiance: [6.0E19,1.6E20]</a:t>
            </a:r>
            <a:endParaRPr lang="en-US" sz="1600" dirty="0">
              <a:solidFill>
                <a:srgbClr val="201F1E"/>
              </a:solidFill>
              <a:latin typeface="Calibri" panose="020F0502020204030204" pitchFamily="34" charset="0"/>
            </a:endParaRPr>
          </a:p>
          <a:p>
            <a:r>
              <a:rPr lang="en-US" sz="1600" dirty="0">
                <a:solidFill>
                  <a:srgbClr val="201F1E"/>
                </a:solidFill>
                <a:latin typeface="Calibri" panose="020F0502020204030204" pitchFamily="34" charset="0"/>
              </a:rPr>
              <a:t> Clear Sky Check:</a:t>
            </a:r>
          </a:p>
          <a:p>
            <a:pPr marL="285750" indent="-285750">
              <a:buFont typeface="Arial" panose="020B0604020202020204" pitchFamily="34" charset="0"/>
              <a:buChar char="•"/>
            </a:pPr>
            <a:r>
              <a:rPr lang="en-US" sz="1600" dirty="0" err="1">
                <a:solidFill>
                  <a:srgbClr val="201F1E"/>
                </a:solidFill>
                <a:latin typeface="Calibri" panose="020F0502020204030204" pitchFamily="34" charset="0"/>
              </a:rPr>
              <a:t>dp_abp</a:t>
            </a:r>
            <a:r>
              <a:rPr lang="en-US" sz="1600" dirty="0">
                <a:solidFill>
                  <a:srgbClr val="201F1E"/>
                </a:solidFill>
                <a:latin typeface="Calibri" panose="020F0502020204030204" pitchFamily="34" charset="0"/>
              </a:rPr>
              <a:t>: [-20,20.] </a:t>
            </a:r>
          </a:p>
          <a:p>
            <a:pPr marL="285750" indent="-285750">
              <a:buFont typeface="Arial" panose="020B0604020202020204" pitchFamily="34" charset="0"/>
              <a:buChar char="•"/>
            </a:pPr>
            <a:r>
              <a:rPr lang="en-US" sz="1600" dirty="0">
                <a:solidFill>
                  <a:srgbClr val="201F1E"/>
                </a:solidFill>
                <a:latin typeface="Calibri" panose="020F0502020204030204" pitchFamily="34" charset="0"/>
              </a:rPr>
              <a:t>idp.co2_ratio_idp: [0.99,1.035]</a:t>
            </a:r>
          </a:p>
        </p:txBody>
      </p:sp>
      <p:grpSp>
        <p:nvGrpSpPr>
          <p:cNvPr id="56" name="Group 55">
            <a:extLst>
              <a:ext uri="{FF2B5EF4-FFF2-40B4-BE49-F238E27FC236}">
                <a16:creationId xmlns:a16="http://schemas.microsoft.com/office/drawing/2014/main" id="{FC949856-EBF3-4DFF-9C36-31D3D76AAB8F}"/>
              </a:ext>
            </a:extLst>
          </p:cNvPr>
          <p:cNvGrpSpPr/>
          <p:nvPr/>
        </p:nvGrpSpPr>
        <p:grpSpPr>
          <a:xfrm>
            <a:off x="6734454" y="4516363"/>
            <a:ext cx="4064354" cy="2341637"/>
            <a:chOff x="4083564" y="2382099"/>
            <a:chExt cx="4483802" cy="2690281"/>
          </a:xfrm>
        </p:grpSpPr>
        <p:pic>
          <p:nvPicPr>
            <p:cNvPr id="57" name="Picture 56">
              <a:extLst>
                <a:ext uri="{FF2B5EF4-FFF2-40B4-BE49-F238E27FC236}">
                  <a16:creationId xmlns:a16="http://schemas.microsoft.com/office/drawing/2014/main" id="{330F154C-3DC3-42F4-B085-AF2E30D6C758}"/>
                </a:ext>
              </a:extLst>
            </p:cNvPr>
            <p:cNvPicPr>
              <a:picLocks noChangeAspect="1"/>
            </p:cNvPicPr>
            <p:nvPr/>
          </p:nvPicPr>
          <p:blipFill>
            <a:blip r:embed="rId4"/>
            <a:stretch>
              <a:fillRect/>
            </a:stretch>
          </p:blipFill>
          <p:spPr>
            <a:xfrm>
              <a:off x="4083564" y="2382099"/>
              <a:ext cx="4483802" cy="2690281"/>
            </a:xfrm>
            <a:prstGeom prst="rect">
              <a:avLst/>
            </a:prstGeom>
          </p:spPr>
        </p:pic>
        <p:sp>
          <p:nvSpPr>
            <p:cNvPr id="58" name="TextBox 57">
              <a:extLst>
                <a:ext uri="{FF2B5EF4-FFF2-40B4-BE49-F238E27FC236}">
                  <a16:creationId xmlns:a16="http://schemas.microsoft.com/office/drawing/2014/main" id="{DF4900A8-29FA-4BEF-A7E9-626A03B7EAE2}"/>
                </a:ext>
              </a:extLst>
            </p:cNvPr>
            <p:cNvSpPr txBox="1"/>
            <p:nvPr/>
          </p:nvSpPr>
          <p:spPr>
            <a:xfrm>
              <a:off x="7175436" y="2676698"/>
              <a:ext cx="1077305" cy="179569"/>
            </a:xfrm>
            <a:prstGeom prst="rect">
              <a:avLst/>
            </a:prstGeom>
            <a:noFill/>
          </p:spPr>
          <p:txBody>
            <a:bodyPr wrap="square" rtlCol="0">
              <a:spAutoFit/>
            </a:bodyPr>
            <a:lstStyle/>
            <a:p>
              <a:pPr algn="ctr"/>
              <a:r>
                <a:rPr lang="en-US" sz="800" b="1" dirty="0">
                  <a:solidFill>
                    <a:schemeClr val="accent1">
                      <a:lumMod val="40000"/>
                      <a:lumOff val="60000"/>
                    </a:schemeClr>
                  </a:solidFill>
                </a:rPr>
                <a:t>Aronne Merrelli </a:t>
              </a:r>
            </a:p>
          </p:txBody>
        </p:sp>
      </p:grpSp>
      <p:grpSp>
        <p:nvGrpSpPr>
          <p:cNvPr id="47" name="Group 46">
            <a:extLst>
              <a:ext uri="{FF2B5EF4-FFF2-40B4-BE49-F238E27FC236}">
                <a16:creationId xmlns:a16="http://schemas.microsoft.com/office/drawing/2014/main" id="{27C21EB6-956E-4909-AE19-F2D5E07EC197}"/>
              </a:ext>
            </a:extLst>
          </p:cNvPr>
          <p:cNvGrpSpPr/>
          <p:nvPr/>
        </p:nvGrpSpPr>
        <p:grpSpPr>
          <a:xfrm>
            <a:off x="9538582" y="3050737"/>
            <a:ext cx="2100371" cy="1739876"/>
            <a:chOff x="3974251" y="714119"/>
            <a:chExt cx="2521806" cy="2081926"/>
          </a:xfrm>
        </p:grpSpPr>
        <p:pic>
          <p:nvPicPr>
            <p:cNvPr id="48" name="Picture 47">
              <a:extLst>
                <a:ext uri="{FF2B5EF4-FFF2-40B4-BE49-F238E27FC236}">
                  <a16:creationId xmlns:a16="http://schemas.microsoft.com/office/drawing/2014/main" id="{7D512747-6D04-4298-986F-7B0E430BE29C}"/>
                </a:ext>
              </a:extLst>
            </p:cNvPr>
            <p:cNvPicPr>
              <a:picLocks noChangeAspect="1"/>
            </p:cNvPicPr>
            <p:nvPr/>
          </p:nvPicPr>
          <p:blipFill rotWithShape="1">
            <a:blip r:embed="rId5"/>
            <a:srcRect r="9154"/>
            <a:stretch/>
          </p:blipFill>
          <p:spPr>
            <a:xfrm>
              <a:off x="3974251" y="714119"/>
              <a:ext cx="2521806" cy="2081926"/>
            </a:xfrm>
            <a:prstGeom prst="rect">
              <a:avLst/>
            </a:prstGeom>
          </p:spPr>
        </p:pic>
        <p:sp>
          <p:nvSpPr>
            <p:cNvPr id="49" name="TextBox 48">
              <a:extLst>
                <a:ext uri="{FF2B5EF4-FFF2-40B4-BE49-F238E27FC236}">
                  <a16:creationId xmlns:a16="http://schemas.microsoft.com/office/drawing/2014/main" id="{23A1BFD0-35AB-47CF-8DB4-801D499DCFA1}"/>
                </a:ext>
              </a:extLst>
            </p:cNvPr>
            <p:cNvSpPr txBox="1"/>
            <p:nvPr/>
          </p:nvSpPr>
          <p:spPr>
            <a:xfrm>
              <a:off x="4886960" y="939924"/>
              <a:ext cx="1289097" cy="215444"/>
            </a:xfrm>
            <a:prstGeom prst="rect">
              <a:avLst/>
            </a:prstGeom>
            <a:noFill/>
          </p:spPr>
          <p:txBody>
            <a:bodyPr wrap="square" rtlCol="0">
              <a:spAutoFit/>
            </a:bodyPr>
            <a:lstStyle/>
            <a:p>
              <a:pPr algn="ctr"/>
              <a:r>
                <a:rPr lang="en-US" sz="800" b="1" dirty="0" err="1">
                  <a:solidFill>
                    <a:schemeClr val="accent1">
                      <a:lumMod val="40000"/>
                      <a:lumOff val="60000"/>
                    </a:schemeClr>
                  </a:solidFill>
                </a:rPr>
                <a:t>Aronne</a:t>
              </a:r>
              <a:r>
                <a:rPr lang="en-US" sz="800" b="1" dirty="0">
                  <a:solidFill>
                    <a:schemeClr val="accent1">
                      <a:lumMod val="40000"/>
                      <a:lumOff val="60000"/>
                    </a:schemeClr>
                  </a:solidFill>
                </a:rPr>
                <a:t> </a:t>
              </a:r>
              <a:r>
                <a:rPr lang="en-US" sz="800" b="1" dirty="0" err="1">
                  <a:solidFill>
                    <a:schemeClr val="accent1">
                      <a:lumMod val="40000"/>
                      <a:lumOff val="60000"/>
                    </a:schemeClr>
                  </a:solidFill>
                </a:rPr>
                <a:t>Merrelli</a:t>
              </a:r>
              <a:r>
                <a:rPr lang="en-US" sz="800" b="1" dirty="0">
                  <a:solidFill>
                    <a:schemeClr val="accent1">
                      <a:lumMod val="40000"/>
                      <a:lumOff val="60000"/>
                    </a:schemeClr>
                  </a:solidFill>
                </a:rPr>
                <a:t> </a:t>
              </a:r>
            </a:p>
          </p:txBody>
        </p:sp>
      </p:grpSp>
      <p:grpSp>
        <p:nvGrpSpPr>
          <p:cNvPr id="50" name="Group 49">
            <a:extLst>
              <a:ext uri="{FF2B5EF4-FFF2-40B4-BE49-F238E27FC236}">
                <a16:creationId xmlns:a16="http://schemas.microsoft.com/office/drawing/2014/main" id="{638E7046-BB14-48E6-9076-C0564FEB987D}"/>
              </a:ext>
            </a:extLst>
          </p:cNvPr>
          <p:cNvGrpSpPr/>
          <p:nvPr/>
        </p:nvGrpSpPr>
        <p:grpSpPr>
          <a:xfrm>
            <a:off x="7411155" y="3042487"/>
            <a:ext cx="2127427" cy="1739876"/>
            <a:chOff x="6496057" y="714119"/>
            <a:chExt cx="2545668" cy="2081926"/>
          </a:xfrm>
        </p:grpSpPr>
        <p:pic>
          <p:nvPicPr>
            <p:cNvPr id="51" name="Picture 50">
              <a:extLst>
                <a:ext uri="{FF2B5EF4-FFF2-40B4-BE49-F238E27FC236}">
                  <a16:creationId xmlns:a16="http://schemas.microsoft.com/office/drawing/2014/main" id="{5A6B479E-42C4-483C-B2E6-9DFC11CB919D}"/>
                </a:ext>
              </a:extLst>
            </p:cNvPr>
            <p:cNvPicPr>
              <a:picLocks noChangeAspect="1"/>
            </p:cNvPicPr>
            <p:nvPr/>
          </p:nvPicPr>
          <p:blipFill rotWithShape="1">
            <a:blip r:embed="rId6"/>
            <a:srcRect r="8294"/>
            <a:stretch/>
          </p:blipFill>
          <p:spPr>
            <a:xfrm>
              <a:off x="6496057" y="714119"/>
              <a:ext cx="2545668" cy="2081926"/>
            </a:xfrm>
            <a:prstGeom prst="rect">
              <a:avLst/>
            </a:prstGeom>
          </p:spPr>
        </p:pic>
        <p:sp>
          <p:nvSpPr>
            <p:cNvPr id="52" name="TextBox 51">
              <a:extLst>
                <a:ext uri="{FF2B5EF4-FFF2-40B4-BE49-F238E27FC236}">
                  <a16:creationId xmlns:a16="http://schemas.microsoft.com/office/drawing/2014/main" id="{41ED91AC-985B-423D-BCFD-B77B5FE44442}"/>
                </a:ext>
              </a:extLst>
            </p:cNvPr>
            <p:cNvSpPr txBox="1"/>
            <p:nvPr/>
          </p:nvSpPr>
          <p:spPr>
            <a:xfrm>
              <a:off x="7423115" y="912428"/>
              <a:ext cx="1289098" cy="215444"/>
            </a:xfrm>
            <a:prstGeom prst="rect">
              <a:avLst/>
            </a:prstGeom>
            <a:noFill/>
          </p:spPr>
          <p:txBody>
            <a:bodyPr wrap="square" rtlCol="0">
              <a:spAutoFit/>
            </a:bodyPr>
            <a:lstStyle/>
            <a:p>
              <a:pPr algn="ctr"/>
              <a:r>
                <a:rPr lang="en-US" sz="800" b="1" dirty="0" err="1">
                  <a:solidFill>
                    <a:schemeClr val="accent1">
                      <a:lumMod val="40000"/>
                      <a:lumOff val="60000"/>
                    </a:schemeClr>
                  </a:solidFill>
                </a:rPr>
                <a:t>Aronne</a:t>
              </a:r>
              <a:r>
                <a:rPr lang="en-US" sz="800" b="1" dirty="0">
                  <a:solidFill>
                    <a:schemeClr val="accent1">
                      <a:lumMod val="40000"/>
                      <a:lumOff val="60000"/>
                    </a:schemeClr>
                  </a:solidFill>
                </a:rPr>
                <a:t> </a:t>
              </a:r>
              <a:r>
                <a:rPr lang="en-US" sz="800" b="1" dirty="0" err="1">
                  <a:solidFill>
                    <a:schemeClr val="accent1">
                      <a:lumMod val="40000"/>
                      <a:lumOff val="60000"/>
                    </a:schemeClr>
                  </a:solidFill>
                </a:rPr>
                <a:t>Merrelli</a:t>
              </a:r>
              <a:r>
                <a:rPr lang="en-US" sz="800" b="1" dirty="0">
                  <a:solidFill>
                    <a:schemeClr val="accent1">
                      <a:lumMod val="40000"/>
                      <a:lumOff val="60000"/>
                    </a:schemeClr>
                  </a:solidFill>
                </a:rPr>
                <a:t> </a:t>
              </a:r>
            </a:p>
          </p:txBody>
        </p:sp>
      </p:grpSp>
      <p:grpSp>
        <p:nvGrpSpPr>
          <p:cNvPr id="53" name="Group 52">
            <a:extLst>
              <a:ext uri="{FF2B5EF4-FFF2-40B4-BE49-F238E27FC236}">
                <a16:creationId xmlns:a16="http://schemas.microsoft.com/office/drawing/2014/main" id="{BBC21319-9DE9-418E-8942-EEF903592939}"/>
              </a:ext>
            </a:extLst>
          </p:cNvPr>
          <p:cNvGrpSpPr/>
          <p:nvPr/>
        </p:nvGrpSpPr>
        <p:grpSpPr>
          <a:xfrm>
            <a:off x="5276764" y="3048120"/>
            <a:ext cx="2127427" cy="1739876"/>
            <a:chOff x="3974251" y="2847582"/>
            <a:chExt cx="2545668" cy="2087479"/>
          </a:xfrm>
        </p:grpSpPr>
        <p:pic>
          <p:nvPicPr>
            <p:cNvPr id="54" name="Picture 53">
              <a:extLst>
                <a:ext uri="{FF2B5EF4-FFF2-40B4-BE49-F238E27FC236}">
                  <a16:creationId xmlns:a16="http://schemas.microsoft.com/office/drawing/2014/main" id="{B6B812A2-3694-4EDD-A619-81916583275C}"/>
                </a:ext>
              </a:extLst>
            </p:cNvPr>
            <p:cNvPicPr>
              <a:picLocks noChangeAspect="1"/>
            </p:cNvPicPr>
            <p:nvPr/>
          </p:nvPicPr>
          <p:blipFill rotWithShape="1">
            <a:blip r:embed="rId7"/>
            <a:srcRect r="8538"/>
            <a:stretch/>
          </p:blipFill>
          <p:spPr>
            <a:xfrm>
              <a:off x="3974251" y="2847582"/>
              <a:ext cx="2545668" cy="2087479"/>
            </a:xfrm>
            <a:prstGeom prst="rect">
              <a:avLst/>
            </a:prstGeom>
          </p:spPr>
        </p:pic>
        <p:sp>
          <p:nvSpPr>
            <p:cNvPr id="55" name="TextBox 54">
              <a:extLst>
                <a:ext uri="{FF2B5EF4-FFF2-40B4-BE49-F238E27FC236}">
                  <a16:creationId xmlns:a16="http://schemas.microsoft.com/office/drawing/2014/main" id="{88E881AF-B877-46AD-B4D2-5016A39BD1EE}"/>
                </a:ext>
              </a:extLst>
            </p:cNvPr>
            <p:cNvSpPr txBox="1"/>
            <p:nvPr/>
          </p:nvSpPr>
          <p:spPr>
            <a:xfrm>
              <a:off x="4901309" y="3055246"/>
              <a:ext cx="1289098" cy="215444"/>
            </a:xfrm>
            <a:prstGeom prst="rect">
              <a:avLst/>
            </a:prstGeom>
            <a:noFill/>
          </p:spPr>
          <p:txBody>
            <a:bodyPr wrap="square" rtlCol="0">
              <a:spAutoFit/>
            </a:bodyPr>
            <a:lstStyle/>
            <a:p>
              <a:pPr algn="ctr"/>
              <a:r>
                <a:rPr lang="en-US" sz="800" b="1" dirty="0" err="1">
                  <a:solidFill>
                    <a:schemeClr val="accent1">
                      <a:lumMod val="40000"/>
                      <a:lumOff val="60000"/>
                    </a:schemeClr>
                  </a:solidFill>
                </a:rPr>
                <a:t>Aronne</a:t>
              </a:r>
              <a:r>
                <a:rPr lang="en-US" sz="800" b="1" dirty="0">
                  <a:solidFill>
                    <a:schemeClr val="accent1">
                      <a:lumMod val="40000"/>
                      <a:lumOff val="60000"/>
                    </a:schemeClr>
                  </a:solidFill>
                </a:rPr>
                <a:t> </a:t>
              </a:r>
              <a:r>
                <a:rPr lang="en-US" sz="800" b="1" dirty="0" err="1">
                  <a:solidFill>
                    <a:schemeClr val="accent1">
                      <a:lumMod val="40000"/>
                      <a:lumOff val="60000"/>
                    </a:schemeClr>
                  </a:solidFill>
                </a:rPr>
                <a:t>Merrelli</a:t>
              </a:r>
              <a:r>
                <a:rPr lang="en-US" sz="800" b="1" dirty="0">
                  <a:solidFill>
                    <a:schemeClr val="accent1">
                      <a:lumMod val="40000"/>
                      <a:lumOff val="60000"/>
                    </a:schemeClr>
                  </a:solidFill>
                </a:rPr>
                <a:t> </a:t>
              </a:r>
            </a:p>
          </p:txBody>
        </p:sp>
      </p:grpSp>
      <p:pic>
        <p:nvPicPr>
          <p:cNvPr id="30" name="Picture 2" descr="https://ocov3.jpl.nasa.gov/media/images/oco_3_logo_lg.max-1000x500.jpg">
            <a:extLst>
              <a:ext uri="{FF2B5EF4-FFF2-40B4-BE49-F238E27FC236}">
                <a16:creationId xmlns:a16="http://schemas.microsoft.com/office/drawing/2014/main" id="{4A284DBE-735F-4718-9C99-44D0355CD597}"/>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1296311" y="6073548"/>
            <a:ext cx="777930" cy="69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315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3D06FF-DC07-481E-B412-F863D47D4097}"/>
              </a:ext>
            </a:extLst>
          </p:cNvPr>
          <p:cNvSpPr>
            <a:spLocks noGrp="1"/>
          </p:cNvSpPr>
          <p:nvPr>
            <p:ph type="sldNum" sz="quarter" idx="12"/>
          </p:nvPr>
        </p:nvSpPr>
        <p:spPr>
          <a:xfrm>
            <a:off x="8610600" y="6356350"/>
            <a:ext cx="2743200" cy="365125"/>
          </a:xfrm>
        </p:spPr>
        <p:txBody>
          <a:bodyPr/>
          <a:lstStyle/>
          <a:p>
            <a:fld id="{E530A410-F8CD-4575-B449-309C44A4FFBF}" type="slidenum">
              <a:rPr lang="en-US" smtClean="0"/>
              <a:t>6</a:t>
            </a:fld>
            <a:endParaRPr lang="en-US" dirty="0"/>
          </a:p>
        </p:txBody>
      </p:sp>
      <p:sp>
        <p:nvSpPr>
          <p:cNvPr id="4" name="Title 7">
            <a:extLst>
              <a:ext uri="{FF2B5EF4-FFF2-40B4-BE49-F238E27FC236}">
                <a16:creationId xmlns:a16="http://schemas.microsoft.com/office/drawing/2014/main" id="{94956C1E-17DF-47AC-B7E4-DFD1513810AD}"/>
              </a:ext>
            </a:extLst>
          </p:cNvPr>
          <p:cNvSpPr txBox="1">
            <a:spLocks/>
          </p:cNvSpPr>
          <p:nvPr/>
        </p:nvSpPr>
        <p:spPr>
          <a:xfrm>
            <a:off x="320978" y="131165"/>
            <a:ext cx="11302062" cy="470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Radiometric Error Incurred in Build 10</a:t>
            </a:r>
          </a:p>
        </p:txBody>
      </p:sp>
      <p:sp>
        <p:nvSpPr>
          <p:cNvPr id="10" name="Text Placeholder 9">
            <a:extLst>
              <a:ext uri="{FF2B5EF4-FFF2-40B4-BE49-F238E27FC236}">
                <a16:creationId xmlns:a16="http://schemas.microsoft.com/office/drawing/2014/main" id="{8C1FC95D-D7BB-41B3-8BB4-8C0DD8622A8C}"/>
              </a:ext>
            </a:extLst>
          </p:cNvPr>
          <p:cNvSpPr txBox="1">
            <a:spLocks/>
          </p:cNvSpPr>
          <p:nvPr/>
        </p:nvSpPr>
        <p:spPr>
          <a:xfrm>
            <a:off x="58535" y="694147"/>
            <a:ext cx="11826947" cy="12403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500" dirty="0"/>
              <a:t>In B10, the gain degradation coefficients provide a sample by sample relative on-orbit calibration within the A-band better than 0.5% except during the high contamination periods, when the error will increase with time and reach up to 3% in some wavelengths.</a:t>
            </a:r>
          </a:p>
          <a:p>
            <a:pPr algn="just"/>
            <a:r>
              <a:rPr lang="en-US" sz="1500" dirty="0"/>
              <a:t>The discrepancy among the lamps occurs during periods of high contamination and challenges our ability to describe the radiometric response of the instrument through lamp observations during this period, which starts around June 2020 and slowly reaches its worst on January 2021. </a:t>
            </a:r>
          </a:p>
          <a:p>
            <a:pPr algn="just"/>
            <a:r>
              <a:rPr lang="en-US" sz="1500" dirty="0"/>
              <a:t>The decontamination event on SD 9780 resolved this problem and the more frequent decontamination events that follow have avoided reoccurrences.</a:t>
            </a:r>
          </a:p>
          <a:p>
            <a:pPr algn="just"/>
            <a:endParaRPr lang="en-US" sz="1500" dirty="0"/>
          </a:p>
        </p:txBody>
      </p:sp>
      <p:pic>
        <p:nvPicPr>
          <p:cNvPr id="2" name="Picture 1">
            <a:extLst>
              <a:ext uri="{FF2B5EF4-FFF2-40B4-BE49-F238E27FC236}">
                <a16:creationId xmlns:a16="http://schemas.microsoft.com/office/drawing/2014/main" id="{D101F7FD-8AA4-40D4-9820-0FBE6B7D3D1A}"/>
              </a:ext>
            </a:extLst>
          </p:cNvPr>
          <p:cNvPicPr>
            <a:picLocks noChangeAspect="1"/>
          </p:cNvPicPr>
          <p:nvPr/>
        </p:nvPicPr>
        <p:blipFill>
          <a:blip r:embed="rId2"/>
          <a:stretch>
            <a:fillRect/>
          </a:stretch>
        </p:blipFill>
        <p:spPr>
          <a:xfrm>
            <a:off x="2381186" y="2130404"/>
            <a:ext cx="3394002" cy="3943144"/>
          </a:xfrm>
          <a:prstGeom prst="rect">
            <a:avLst/>
          </a:prstGeom>
        </p:spPr>
      </p:pic>
      <p:pic>
        <p:nvPicPr>
          <p:cNvPr id="6" name="Picture 5">
            <a:extLst>
              <a:ext uri="{FF2B5EF4-FFF2-40B4-BE49-F238E27FC236}">
                <a16:creationId xmlns:a16="http://schemas.microsoft.com/office/drawing/2014/main" id="{298CBA46-FC27-4380-8307-CD77AF85226B}"/>
              </a:ext>
            </a:extLst>
          </p:cNvPr>
          <p:cNvPicPr>
            <a:picLocks noChangeAspect="1"/>
          </p:cNvPicPr>
          <p:nvPr/>
        </p:nvPicPr>
        <p:blipFill>
          <a:blip r:embed="rId3"/>
          <a:stretch>
            <a:fillRect/>
          </a:stretch>
        </p:blipFill>
        <p:spPr>
          <a:xfrm>
            <a:off x="6023662" y="2189530"/>
            <a:ext cx="3584677" cy="3866875"/>
          </a:xfrm>
          <a:prstGeom prst="rect">
            <a:avLst/>
          </a:prstGeom>
        </p:spPr>
      </p:pic>
      <p:sp>
        <p:nvSpPr>
          <p:cNvPr id="7" name="TextBox 6">
            <a:extLst>
              <a:ext uri="{FF2B5EF4-FFF2-40B4-BE49-F238E27FC236}">
                <a16:creationId xmlns:a16="http://schemas.microsoft.com/office/drawing/2014/main" id="{0CE1158D-036C-477E-808A-DFF97F35EE31}"/>
              </a:ext>
            </a:extLst>
          </p:cNvPr>
          <p:cNvSpPr txBox="1"/>
          <p:nvPr/>
        </p:nvSpPr>
        <p:spPr>
          <a:xfrm>
            <a:off x="3405623" y="5948242"/>
            <a:ext cx="1500732" cy="369332"/>
          </a:xfrm>
          <a:prstGeom prst="rect">
            <a:avLst/>
          </a:prstGeom>
          <a:noFill/>
        </p:spPr>
        <p:txBody>
          <a:bodyPr wrap="none" rtlCol="0">
            <a:spAutoFit/>
          </a:bodyPr>
          <a:lstStyle/>
          <a:p>
            <a:r>
              <a:rPr lang="en-US" dirty="0"/>
              <a:t>High Ice, FTP1</a:t>
            </a:r>
          </a:p>
        </p:txBody>
      </p:sp>
      <p:sp>
        <p:nvSpPr>
          <p:cNvPr id="16" name="TextBox 15">
            <a:extLst>
              <a:ext uri="{FF2B5EF4-FFF2-40B4-BE49-F238E27FC236}">
                <a16:creationId xmlns:a16="http://schemas.microsoft.com/office/drawing/2014/main" id="{6A108DFE-AC62-4FCA-9D56-D173C64944FF}"/>
              </a:ext>
            </a:extLst>
          </p:cNvPr>
          <p:cNvSpPr txBox="1"/>
          <p:nvPr/>
        </p:nvSpPr>
        <p:spPr>
          <a:xfrm>
            <a:off x="7336621" y="5948242"/>
            <a:ext cx="1456553" cy="369332"/>
          </a:xfrm>
          <a:prstGeom prst="rect">
            <a:avLst/>
          </a:prstGeom>
          <a:noFill/>
        </p:spPr>
        <p:txBody>
          <a:bodyPr wrap="none" rtlCol="0">
            <a:spAutoFit/>
          </a:bodyPr>
          <a:lstStyle/>
          <a:p>
            <a:r>
              <a:rPr lang="en-US" dirty="0"/>
              <a:t>Low Ice, FTP1</a:t>
            </a:r>
          </a:p>
        </p:txBody>
      </p:sp>
      <p:sp>
        <p:nvSpPr>
          <p:cNvPr id="17" name="Footer Placeholder 34">
            <a:extLst>
              <a:ext uri="{FF2B5EF4-FFF2-40B4-BE49-F238E27FC236}">
                <a16:creationId xmlns:a16="http://schemas.microsoft.com/office/drawing/2014/main" id="{68502698-47FB-430F-AA84-57A88BA611B3}"/>
              </a:ext>
            </a:extLst>
          </p:cNvPr>
          <p:cNvSpPr>
            <a:spLocks noGrp="1"/>
          </p:cNvSpPr>
          <p:nvPr>
            <p:ph type="ftr" sz="quarter" idx="11"/>
          </p:nvPr>
        </p:nvSpPr>
        <p:spPr>
          <a:xfrm>
            <a:off x="4038600" y="6356350"/>
            <a:ext cx="4114800" cy="365125"/>
          </a:xfrm>
        </p:spPr>
        <p:txBody>
          <a:bodyPr/>
          <a:lstStyle/>
          <a:p>
            <a:r>
              <a:rPr lang="en-US" dirty="0"/>
              <a:t>The Orbiting Carbon Observatory 3</a:t>
            </a:r>
          </a:p>
        </p:txBody>
      </p:sp>
      <p:pic>
        <p:nvPicPr>
          <p:cNvPr id="13" name="Picture 2" descr="https://ocov3.jpl.nasa.gov/media/images/oco_3_logo_lg.max-1000x500.jpg">
            <a:extLst>
              <a:ext uri="{FF2B5EF4-FFF2-40B4-BE49-F238E27FC236}">
                <a16:creationId xmlns:a16="http://schemas.microsoft.com/office/drawing/2014/main" id="{0DFCF79E-B394-48B8-AE44-C48F3FFF48D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296311" y="6073548"/>
            <a:ext cx="777930" cy="69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903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A75CF41-C986-4799-9ABC-3248D44431FA}"/>
              </a:ext>
            </a:extLst>
          </p:cNvPr>
          <p:cNvPicPr>
            <a:picLocks noChangeAspect="1"/>
          </p:cNvPicPr>
          <p:nvPr/>
        </p:nvPicPr>
        <p:blipFill>
          <a:blip r:embed="rId3"/>
          <a:stretch>
            <a:fillRect/>
          </a:stretch>
        </p:blipFill>
        <p:spPr>
          <a:xfrm>
            <a:off x="5780932" y="4491010"/>
            <a:ext cx="5371323" cy="778595"/>
          </a:xfrm>
          <a:prstGeom prst="rect">
            <a:avLst/>
          </a:prstGeom>
        </p:spPr>
      </p:pic>
      <p:pic>
        <p:nvPicPr>
          <p:cNvPr id="27" name="Picture 26">
            <a:extLst>
              <a:ext uri="{FF2B5EF4-FFF2-40B4-BE49-F238E27FC236}">
                <a16:creationId xmlns:a16="http://schemas.microsoft.com/office/drawing/2014/main" id="{BD208374-72D6-44A8-AD23-611B6252E87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36301"/>
          <a:stretch/>
        </p:blipFill>
        <p:spPr>
          <a:xfrm>
            <a:off x="61368" y="2308012"/>
            <a:ext cx="5071644" cy="2240722"/>
          </a:xfrm>
          <a:prstGeom prst="rect">
            <a:avLst/>
          </a:prstGeom>
        </p:spPr>
      </p:pic>
      <p:sp>
        <p:nvSpPr>
          <p:cNvPr id="4" name="Title 7">
            <a:extLst>
              <a:ext uri="{FF2B5EF4-FFF2-40B4-BE49-F238E27FC236}">
                <a16:creationId xmlns:a16="http://schemas.microsoft.com/office/drawing/2014/main" id="{A8C56B87-48D5-4FE3-925F-30C0D88464FE}"/>
              </a:ext>
            </a:extLst>
          </p:cNvPr>
          <p:cNvSpPr txBox="1">
            <a:spLocks/>
          </p:cNvSpPr>
          <p:nvPr/>
        </p:nvSpPr>
        <p:spPr>
          <a:xfrm>
            <a:off x="320978" y="131165"/>
            <a:ext cx="11302062" cy="470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dirty="0"/>
              <a:t>Approach to deriving ABO2 gain degradation in B11.</a:t>
            </a:r>
            <a:endParaRPr lang="en-US" dirty="0"/>
          </a:p>
        </p:txBody>
      </p:sp>
      <p:grpSp>
        <p:nvGrpSpPr>
          <p:cNvPr id="26" name="Group 25">
            <a:extLst>
              <a:ext uri="{FF2B5EF4-FFF2-40B4-BE49-F238E27FC236}">
                <a16:creationId xmlns:a16="http://schemas.microsoft.com/office/drawing/2014/main" id="{F315E5BD-2FE0-4C22-8E14-D8F54BDEB2C1}"/>
              </a:ext>
            </a:extLst>
          </p:cNvPr>
          <p:cNvGrpSpPr/>
          <p:nvPr/>
        </p:nvGrpSpPr>
        <p:grpSpPr>
          <a:xfrm>
            <a:off x="5225303" y="1217142"/>
            <a:ext cx="6770594" cy="2042343"/>
            <a:chOff x="5212081" y="670560"/>
            <a:chExt cx="6940518" cy="2077366"/>
          </a:xfrm>
        </p:grpSpPr>
        <p:pic>
          <p:nvPicPr>
            <p:cNvPr id="25" name="Picture 24">
              <a:extLst>
                <a:ext uri="{FF2B5EF4-FFF2-40B4-BE49-F238E27FC236}">
                  <a16:creationId xmlns:a16="http://schemas.microsoft.com/office/drawing/2014/main" id="{8F0B5100-A3EC-42B6-BA56-BA5A38356A4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970"/>
            <a:stretch/>
          </p:blipFill>
          <p:spPr>
            <a:xfrm>
              <a:off x="5212081" y="670560"/>
              <a:ext cx="6940518" cy="2077366"/>
            </a:xfrm>
            <a:prstGeom prst="rect">
              <a:avLst/>
            </a:prstGeom>
          </p:spPr>
        </p:pic>
        <p:sp>
          <p:nvSpPr>
            <p:cNvPr id="24" name="TextBox 23">
              <a:extLst>
                <a:ext uri="{FF2B5EF4-FFF2-40B4-BE49-F238E27FC236}">
                  <a16:creationId xmlns:a16="http://schemas.microsoft.com/office/drawing/2014/main" id="{43FC71D6-76DE-40DF-A349-70FFC24FD530}"/>
                </a:ext>
              </a:extLst>
            </p:cNvPr>
            <p:cNvSpPr txBox="1"/>
            <p:nvPr/>
          </p:nvSpPr>
          <p:spPr>
            <a:xfrm>
              <a:off x="5803395" y="2162889"/>
              <a:ext cx="5995552" cy="307777"/>
            </a:xfrm>
            <a:prstGeom prst="rect">
              <a:avLst/>
            </a:prstGeom>
            <a:noFill/>
          </p:spPr>
          <p:txBody>
            <a:bodyPr wrap="none" rtlCol="0">
              <a:spAutoFit/>
            </a:bodyPr>
            <a:lstStyle/>
            <a:p>
              <a:r>
                <a:rPr lang="en-US" sz="1400" dirty="0"/>
                <a:t>C1          C2    C3                                    C4 C5    C6       C7         C8 C9 C10     C11     C12</a:t>
              </a:r>
            </a:p>
          </p:txBody>
        </p:sp>
      </p:grpSp>
      <p:sp>
        <p:nvSpPr>
          <p:cNvPr id="37" name="Slide Number Placeholder 36">
            <a:extLst>
              <a:ext uri="{FF2B5EF4-FFF2-40B4-BE49-F238E27FC236}">
                <a16:creationId xmlns:a16="http://schemas.microsoft.com/office/drawing/2014/main" id="{87F5A4CD-9106-4E8C-AC48-459D0EFCB8ED}"/>
              </a:ext>
            </a:extLst>
          </p:cNvPr>
          <p:cNvSpPr>
            <a:spLocks noGrp="1"/>
          </p:cNvSpPr>
          <p:nvPr>
            <p:ph type="sldNum" sz="quarter" idx="12"/>
          </p:nvPr>
        </p:nvSpPr>
        <p:spPr/>
        <p:txBody>
          <a:bodyPr/>
          <a:lstStyle/>
          <a:p>
            <a:fld id="{E530A410-F8CD-4575-B449-309C44A4FFBF}" type="slidenum">
              <a:rPr lang="en-US" smtClean="0"/>
              <a:t>7</a:t>
            </a:fld>
            <a:endParaRPr lang="en-US" dirty="0"/>
          </a:p>
        </p:txBody>
      </p:sp>
      <p:sp>
        <p:nvSpPr>
          <p:cNvPr id="3" name="Rectangle 2">
            <a:extLst>
              <a:ext uri="{FF2B5EF4-FFF2-40B4-BE49-F238E27FC236}">
                <a16:creationId xmlns:a16="http://schemas.microsoft.com/office/drawing/2014/main" id="{CBBCF18B-3654-445A-9038-52EEF3FAEFE0}"/>
              </a:ext>
            </a:extLst>
          </p:cNvPr>
          <p:cNvSpPr/>
          <p:nvPr/>
        </p:nvSpPr>
        <p:spPr>
          <a:xfrm>
            <a:off x="196103" y="825017"/>
            <a:ext cx="5029200" cy="1461939"/>
          </a:xfrm>
          <a:prstGeom prst="rect">
            <a:avLst/>
          </a:prstGeom>
        </p:spPr>
        <p:txBody>
          <a:bodyPr wrap="square">
            <a:spAutoFit/>
          </a:bodyPr>
          <a:lstStyle/>
          <a:p>
            <a:pPr algn="just">
              <a:spcBef>
                <a:spcPts val="600"/>
              </a:spcBef>
            </a:pPr>
            <a:r>
              <a:rPr lang="en-US" sz="1400" dirty="0"/>
              <a:t>In B11, we derive the spectral curvature of the gain degradation coefficients directly from ocean scenes, through the fitting of polynomials both across spectral samples and through time, for each </a:t>
            </a:r>
            <a:r>
              <a:rPr lang="en-US" sz="1400" dirty="0" err="1"/>
              <a:t>decon</a:t>
            </a:r>
            <a:r>
              <a:rPr lang="en-US" sz="1400" dirty="0"/>
              <a:t> cycle.</a:t>
            </a:r>
          </a:p>
          <a:p>
            <a:pPr algn="just">
              <a:spcBef>
                <a:spcPts val="600"/>
              </a:spcBef>
            </a:pPr>
            <a:r>
              <a:rPr lang="en-US" sz="1400" dirty="0"/>
              <a:t>The mean value of gain degradation across the band is still given by the lamp algorithm.</a:t>
            </a:r>
          </a:p>
        </p:txBody>
      </p:sp>
      <p:pic>
        <p:nvPicPr>
          <p:cNvPr id="18" name="Picture 17">
            <a:extLst>
              <a:ext uri="{FF2B5EF4-FFF2-40B4-BE49-F238E27FC236}">
                <a16:creationId xmlns:a16="http://schemas.microsoft.com/office/drawing/2014/main" id="{ECB6A552-22F9-4D1A-A9EA-DC0620C7296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63923" t="3932" b="8373"/>
          <a:stretch/>
        </p:blipFill>
        <p:spPr>
          <a:xfrm>
            <a:off x="784877" y="4451459"/>
            <a:ext cx="3395966" cy="2323125"/>
          </a:xfrm>
          <a:prstGeom prst="rect">
            <a:avLst/>
          </a:prstGeom>
        </p:spPr>
      </p:pic>
      <p:pic>
        <p:nvPicPr>
          <p:cNvPr id="19" name="Picture 2" descr="https://ocov3.jpl.nasa.gov/media/images/oco_3_logo_lg.max-1000x500.jpg">
            <a:extLst>
              <a:ext uri="{FF2B5EF4-FFF2-40B4-BE49-F238E27FC236}">
                <a16:creationId xmlns:a16="http://schemas.microsoft.com/office/drawing/2014/main" id="{338406D9-37E0-4ADE-AEBA-329DE74958A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296311" y="6073548"/>
            <a:ext cx="777930" cy="6983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846ED2B-D557-4203-9678-62685BC166CF}"/>
              </a:ext>
            </a:extLst>
          </p:cNvPr>
          <p:cNvPicPr>
            <a:picLocks noChangeAspect="1"/>
          </p:cNvPicPr>
          <p:nvPr/>
        </p:nvPicPr>
        <p:blipFill>
          <a:blip r:embed="rId7"/>
          <a:stretch>
            <a:fillRect/>
          </a:stretch>
        </p:blipFill>
        <p:spPr>
          <a:xfrm>
            <a:off x="6013949" y="3480292"/>
            <a:ext cx="2958202" cy="1037197"/>
          </a:xfrm>
          <a:prstGeom prst="rect">
            <a:avLst/>
          </a:prstGeom>
        </p:spPr>
      </p:pic>
      <p:sp>
        <p:nvSpPr>
          <p:cNvPr id="10" name="TextBox 9">
            <a:extLst>
              <a:ext uri="{FF2B5EF4-FFF2-40B4-BE49-F238E27FC236}">
                <a16:creationId xmlns:a16="http://schemas.microsoft.com/office/drawing/2014/main" id="{F1CCBF88-7732-4E0D-BF03-4F91B7B506CC}"/>
              </a:ext>
            </a:extLst>
          </p:cNvPr>
          <p:cNvSpPr txBox="1"/>
          <p:nvPr/>
        </p:nvSpPr>
        <p:spPr>
          <a:xfrm>
            <a:off x="9217152" y="3281908"/>
            <a:ext cx="2575770" cy="1169551"/>
          </a:xfrm>
          <a:prstGeom prst="rect">
            <a:avLst/>
          </a:prstGeom>
          <a:noFill/>
        </p:spPr>
        <p:txBody>
          <a:bodyPr wrap="none" rtlCol="0">
            <a:spAutoFit/>
          </a:bodyPr>
          <a:lstStyle/>
          <a:p>
            <a:r>
              <a:rPr lang="en-US" sz="1400" dirty="0"/>
              <a:t>k – Gain degradation coefficients</a:t>
            </a:r>
          </a:p>
          <a:p>
            <a:r>
              <a:rPr lang="en-US" sz="1400" dirty="0"/>
              <a:t>c</a:t>
            </a:r>
            <a:r>
              <a:rPr lang="en-US" sz="1400" baseline="-25000" dirty="0"/>
              <a:t>i</a:t>
            </a:r>
            <a:r>
              <a:rPr lang="en-US" sz="1400" dirty="0"/>
              <a:t> – Prelaunch gains</a:t>
            </a:r>
          </a:p>
          <a:p>
            <a:r>
              <a:rPr lang="en-US" sz="1400" dirty="0" err="1"/>
              <a:t>dn</a:t>
            </a:r>
            <a:r>
              <a:rPr lang="en-US" sz="1400" dirty="0"/>
              <a:t> – Dark subtracted counts</a:t>
            </a:r>
          </a:p>
          <a:p>
            <a:r>
              <a:rPr lang="en-US" sz="1400" dirty="0"/>
              <a:t>j – Spectral sample index</a:t>
            </a:r>
          </a:p>
          <a:p>
            <a:r>
              <a:rPr lang="en-US" sz="1400" dirty="0" err="1"/>
              <a:t>t</a:t>
            </a:r>
            <a:r>
              <a:rPr lang="en-US" sz="1400" baseline="-25000" dirty="0" err="1"/>
              <a:t>ref</a:t>
            </a:r>
            <a:r>
              <a:rPr lang="en-US" sz="1400" dirty="0"/>
              <a:t> – Reference time</a:t>
            </a:r>
          </a:p>
        </p:txBody>
      </p:sp>
      <p:sp>
        <p:nvSpPr>
          <p:cNvPr id="12" name="TextBox 11">
            <a:extLst>
              <a:ext uri="{FF2B5EF4-FFF2-40B4-BE49-F238E27FC236}">
                <a16:creationId xmlns:a16="http://schemas.microsoft.com/office/drawing/2014/main" id="{A453AEBF-CF8B-4F2F-B5A0-8EED75D9E363}"/>
              </a:ext>
            </a:extLst>
          </p:cNvPr>
          <p:cNvSpPr txBox="1"/>
          <p:nvPr/>
        </p:nvSpPr>
        <p:spPr>
          <a:xfrm>
            <a:off x="9682921" y="5487842"/>
            <a:ext cx="2110001" cy="369332"/>
          </a:xfrm>
          <a:prstGeom prst="rect">
            <a:avLst/>
          </a:prstGeom>
          <a:noFill/>
          <a:ln>
            <a:solidFill>
              <a:schemeClr val="accent1">
                <a:shade val="50000"/>
              </a:schemeClr>
            </a:solidFill>
          </a:ln>
        </p:spPr>
        <p:txBody>
          <a:bodyPr wrap="none" rtlCol="0">
            <a:spAutoFit/>
          </a:bodyPr>
          <a:lstStyle/>
          <a:p>
            <a:r>
              <a:rPr lang="en-US" dirty="0"/>
              <a:t>Normalization factor</a:t>
            </a:r>
          </a:p>
        </p:txBody>
      </p:sp>
      <p:sp>
        <p:nvSpPr>
          <p:cNvPr id="28" name="TextBox 27">
            <a:extLst>
              <a:ext uri="{FF2B5EF4-FFF2-40B4-BE49-F238E27FC236}">
                <a16:creationId xmlns:a16="http://schemas.microsoft.com/office/drawing/2014/main" id="{F6A858C3-F560-45B1-A411-4C17CE78CD5D}"/>
              </a:ext>
            </a:extLst>
          </p:cNvPr>
          <p:cNvSpPr txBox="1"/>
          <p:nvPr/>
        </p:nvSpPr>
        <p:spPr>
          <a:xfrm>
            <a:off x="6536988" y="5749014"/>
            <a:ext cx="3080426" cy="646331"/>
          </a:xfrm>
          <a:prstGeom prst="rect">
            <a:avLst/>
          </a:prstGeom>
          <a:noFill/>
          <a:ln>
            <a:solidFill>
              <a:schemeClr val="accent1">
                <a:shade val="50000"/>
              </a:schemeClr>
            </a:solidFill>
          </a:ln>
        </p:spPr>
        <p:txBody>
          <a:bodyPr wrap="square" rtlCol="0">
            <a:spAutoFit/>
          </a:bodyPr>
          <a:lstStyle/>
          <a:p>
            <a:r>
              <a:rPr lang="en-US" dirty="0"/>
              <a:t>Gain degradation derived from lamp data at reference period.</a:t>
            </a:r>
          </a:p>
        </p:txBody>
      </p:sp>
      <p:sp>
        <p:nvSpPr>
          <p:cNvPr id="29" name="TextBox 28">
            <a:extLst>
              <a:ext uri="{FF2B5EF4-FFF2-40B4-BE49-F238E27FC236}">
                <a16:creationId xmlns:a16="http://schemas.microsoft.com/office/drawing/2014/main" id="{1A1E51B0-1F19-49CB-8B48-5FDC9F252AC1}"/>
              </a:ext>
            </a:extLst>
          </p:cNvPr>
          <p:cNvSpPr txBox="1"/>
          <p:nvPr/>
        </p:nvSpPr>
        <p:spPr>
          <a:xfrm>
            <a:off x="6380245" y="5303292"/>
            <a:ext cx="1112805" cy="369332"/>
          </a:xfrm>
          <a:prstGeom prst="rect">
            <a:avLst/>
          </a:prstGeom>
          <a:noFill/>
          <a:ln>
            <a:solidFill>
              <a:schemeClr val="accent1">
                <a:shade val="50000"/>
              </a:schemeClr>
            </a:solidFill>
          </a:ln>
        </p:spPr>
        <p:txBody>
          <a:bodyPr wrap="none" rtlCol="0">
            <a:spAutoFit/>
          </a:bodyPr>
          <a:lstStyle/>
          <a:p>
            <a:r>
              <a:rPr lang="en-US" dirty="0"/>
              <a:t>Curvature</a:t>
            </a:r>
          </a:p>
        </p:txBody>
      </p:sp>
      <p:cxnSp>
        <p:nvCxnSpPr>
          <p:cNvPr id="14" name="Straight Arrow Connector 13">
            <a:extLst>
              <a:ext uri="{FF2B5EF4-FFF2-40B4-BE49-F238E27FC236}">
                <a16:creationId xmlns:a16="http://schemas.microsoft.com/office/drawing/2014/main" id="{A51B84EC-B9CD-4436-BF84-9FF23351833C}"/>
              </a:ext>
            </a:extLst>
          </p:cNvPr>
          <p:cNvCxnSpPr/>
          <p:nvPr/>
        </p:nvCxnSpPr>
        <p:spPr>
          <a:xfrm flipV="1">
            <a:off x="6887183" y="5114349"/>
            <a:ext cx="125690" cy="188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A1E22DF-7B45-4604-B5AE-A00E8C4B9E20}"/>
              </a:ext>
            </a:extLst>
          </p:cNvPr>
          <p:cNvCxnSpPr>
            <a:cxnSpLocks/>
          </p:cNvCxnSpPr>
          <p:nvPr/>
        </p:nvCxnSpPr>
        <p:spPr>
          <a:xfrm flipH="1" flipV="1">
            <a:off x="8339523" y="5215305"/>
            <a:ext cx="208232" cy="540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F84452-CE3A-4BCC-B940-6B2BC001A71D}"/>
              </a:ext>
            </a:extLst>
          </p:cNvPr>
          <p:cNvCxnSpPr>
            <a:cxnSpLocks/>
          </p:cNvCxnSpPr>
          <p:nvPr/>
        </p:nvCxnSpPr>
        <p:spPr>
          <a:xfrm flipV="1">
            <a:off x="10411769" y="5271468"/>
            <a:ext cx="0" cy="215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CCAC21A-1A9E-473B-B03A-2C7C7E39F850}"/>
              </a:ext>
            </a:extLst>
          </p:cNvPr>
          <p:cNvSpPr/>
          <p:nvPr/>
        </p:nvSpPr>
        <p:spPr>
          <a:xfrm>
            <a:off x="5578068" y="778851"/>
            <a:ext cx="6341558" cy="523220"/>
          </a:xfrm>
          <a:prstGeom prst="rect">
            <a:avLst/>
          </a:prstGeom>
        </p:spPr>
        <p:txBody>
          <a:bodyPr wrap="square">
            <a:spAutoFit/>
          </a:bodyPr>
          <a:lstStyle/>
          <a:p>
            <a:pPr algn="just"/>
            <a:r>
              <a:rPr lang="en-US" sz="1400" dirty="0"/>
              <a:t>For each </a:t>
            </a:r>
            <a:r>
              <a:rPr lang="en-US" sz="1400" dirty="0" err="1"/>
              <a:t>decon</a:t>
            </a:r>
            <a:r>
              <a:rPr lang="en-US" sz="1400" dirty="0"/>
              <a:t> cycle, a reference period (purple lines) of low contamination is determined, with respect to which curvature is derived.</a:t>
            </a:r>
          </a:p>
        </p:txBody>
      </p:sp>
    </p:spTree>
    <p:extLst>
      <p:ext uri="{BB962C8B-B14F-4D97-AF65-F5344CB8AC3E}">
        <p14:creationId xmlns:p14="http://schemas.microsoft.com/office/powerpoint/2010/main" val="1838245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A8C56B87-48D5-4FE3-925F-30C0D88464FE}"/>
              </a:ext>
            </a:extLst>
          </p:cNvPr>
          <p:cNvSpPr txBox="1">
            <a:spLocks/>
          </p:cNvSpPr>
          <p:nvPr/>
        </p:nvSpPr>
        <p:spPr>
          <a:xfrm>
            <a:off x="320978" y="131165"/>
            <a:ext cx="11302062" cy="470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Impact on Product</a:t>
            </a:r>
          </a:p>
        </p:txBody>
      </p:sp>
      <p:sp>
        <p:nvSpPr>
          <p:cNvPr id="37" name="Slide Number Placeholder 36">
            <a:extLst>
              <a:ext uri="{FF2B5EF4-FFF2-40B4-BE49-F238E27FC236}">
                <a16:creationId xmlns:a16="http://schemas.microsoft.com/office/drawing/2014/main" id="{87F5A4CD-9106-4E8C-AC48-459D0EFCB8ED}"/>
              </a:ext>
            </a:extLst>
          </p:cNvPr>
          <p:cNvSpPr>
            <a:spLocks noGrp="1"/>
          </p:cNvSpPr>
          <p:nvPr>
            <p:ph type="sldNum" sz="quarter" idx="12"/>
          </p:nvPr>
        </p:nvSpPr>
        <p:spPr/>
        <p:txBody>
          <a:bodyPr/>
          <a:lstStyle/>
          <a:p>
            <a:fld id="{E530A410-F8CD-4575-B449-309C44A4FFBF}" type="slidenum">
              <a:rPr lang="en-US" smtClean="0"/>
              <a:t>8</a:t>
            </a:fld>
            <a:endParaRPr lang="en-US" dirty="0"/>
          </a:p>
        </p:txBody>
      </p:sp>
      <p:sp>
        <p:nvSpPr>
          <p:cNvPr id="3" name="Rectangle 2">
            <a:extLst>
              <a:ext uri="{FF2B5EF4-FFF2-40B4-BE49-F238E27FC236}">
                <a16:creationId xmlns:a16="http://schemas.microsoft.com/office/drawing/2014/main" id="{CBBCF18B-3654-445A-9038-52EEF3FAEFE0}"/>
              </a:ext>
            </a:extLst>
          </p:cNvPr>
          <p:cNvSpPr/>
          <p:nvPr/>
        </p:nvSpPr>
        <p:spPr>
          <a:xfrm>
            <a:off x="6128989" y="235313"/>
            <a:ext cx="5427380" cy="1220847"/>
          </a:xfrm>
          <a:prstGeom prst="rect">
            <a:avLst/>
          </a:prstGeom>
        </p:spPr>
        <p:txBody>
          <a:bodyPr wrap="square">
            <a:spAutoFit/>
          </a:bodyPr>
          <a:lstStyle/>
          <a:p>
            <a:pPr algn="just">
              <a:spcBef>
                <a:spcPts val="200"/>
              </a:spcBef>
              <a:spcAft>
                <a:spcPts val="200"/>
              </a:spcAft>
            </a:pPr>
            <a:r>
              <a:rPr lang="en-US" sz="1400" b="1" dirty="0"/>
              <a:t>Empirical Orthogonal Functions (EOFs):</a:t>
            </a:r>
          </a:p>
          <a:p>
            <a:pPr algn="just">
              <a:spcBef>
                <a:spcPts val="200"/>
              </a:spcBef>
              <a:spcAft>
                <a:spcPts val="200"/>
              </a:spcAft>
            </a:pPr>
            <a:r>
              <a:rPr lang="en-US" sz="1400" dirty="0"/>
              <a:t>EOFs associated with curvature derived from Build 10 products explained up to 9 % of the variance. This dropped to less than 1 % in Build 11, where curvature related EOFs show less footprint dependency and are no longer subtracted. </a:t>
            </a:r>
          </a:p>
        </p:txBody>
      </p:sp>
      <p:pic>
        <p:nvPicPr>
          <p:cNvPr id="22" name="Picture 21">
            <a:extLst>
              <a:ext uri="{FF2B5EF4-FFF2-40B4-BE49-F238E27FC236}">
                <a16:creationId xmlns:a16="http://schemas.microsoft.com/office/drawing/2014/main" id="{F1491C2B-0599-4E40-AAD7-C152851B1830}"/>
              </a:ext>
            </a:extLst>
          </p:cNvPr>
          <p:cNvPicPr>
            <a:picLocks noChangeAspect="1"/>
          </p:cNvPicPr>
          <p:nvPr/>
        </p:nvPicPr>
        <p:blipFill>
          <a:blip r:embed="rId3"/>
          <a:stretch>
            <a:fillRect/>
          </a:stretch>
        </p:blipFill>
        <p:spPr>
          <a:xfrm>
            <a:off x="525081" y="2158983"/>
            <a:ext cx="4970761" cy="1897091"/>
          </a:xfrm>
          <a:prstGeom prst="rect">
            <a:avLst/>
          </a:prstGeom>
        </p:spPr>
      </p:pic>
      <p:pic>
        <p:nvPicPr>
          <p:cNvPr id="23" name="Picture 22">
            <a:extLst>
              <a:ext uri="{FF2B5EF4-FFF2-40B4-BE49-F238E27FC236}">
                <a16:creationId xmlns:a16="http://schemas.microsoft.com/office/drawing/2014/main" id="{9E1B043F-5DE8-4C40-B390-FC041C707CB7}"/>
              </a:ext>
            </a:extLst>
          </p:cNvPr>
          <p:cNvPicPr>
            <a:picLocks noChangeAspect="1"/>
          </p:cNvPicPr>
          <p:nvPr/>
        </p:nvPicPr>
        <p:blipFill>
          <a:blip r:embed="rId4"/>
          <a:stretch>
            <a:fillRect/>
          </a:stretch>
        </p:blipFill>
        <p:spPr>
          <a:xfrm>
            <a:off x="525081" y="4029038"/>
            <a:ext cx="4970761" cy="1969693"/>
          </a:xfrm>
          <a:prstGeom prst="rect">
            <a:avLst/>
          </a:prstGeom>
        </p:spPr>
      </p:pic>
      <p:sp>
        <p:nvSpPr>
          <p:cNvPr id="30" name="Text Placeholder 9">
            <a:extLst>
              <a:ext uri="{FF2B5EF4-FFF2-40B4-BE49-F238E27FC236}">
                <a16:creationId xmlns:a16="http://schemas.microsoft.com/office/drawing/2014/main" id="{C6BF08FA-9E53-490E-B124-D5AA83368C7B}"/>
              </a:ext>
            </a:extLst>
          </p:cNvPr>
          <p:cNvSpPr txBox="1">
            <a:spLocks/>
          </p:cNvSpPr>
          <p:nvPr/>
        </p:nvSpPr>
        <p:spPr>
          <a:xfrm>
            <a:off x="218744" y="816422"/>
            <a:ext cx="5583433" cy="6397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200"/>
              </a:spcBef>
              <a:spcAft>
                <a:spcPts val="200"/>
              </a:spcAft>
              <a:buNone/>
            </a:pPr>
            <a:r>
              <a:rPr lang="en-US" sz="1400" b="1" dirty="0"/>
              <a:t>Residuals:</a:t>
            </a:r>
          </a:p>
          <a:p>
            <a:pPr marL="0" indent="0" algn="just">
              <a:spcBef>
                <a:spcPts val="200"/>
              </a:spcBef>
              <a:spcAft>
                <a:spcPts val="200"/>
              </a:spcAft>
              <a:buNone/>
            </a:pPr>
            <a:r>
              <a:rPr lang="en-US" sz="1400" dirty="0"/>
              <a:t>The new B11 algorithm positively impacted curvature in all footprints, yielding consistent residuals across all footprints, while v3 OPS ARPs resulted in curved patterns that vary strongly among footprints. </a:t>
            </a:r>
          </a:p>
          <a:p>
            <a:pPr algn="just"/>
            <a:endParaRPr lang="en-US" sz="1400" dirty="0"/>
          </a:p>
        </p:txBody>
      </p:sp>
      <p:sp>
        <p:nvSpPr>
          <p:cNvPr id="33" name="TextBox 32">
            <a:extLst>
              <a:ext uri="{FF2B5EF4-FFF2-40B4-BE49-F238E27FC236}">
                <a16:creationId xmlns:a16="http://schemas.microsoft.com/office/drawing/2014/main" id="{EBC8614C-8FF7-4D20-B165-37EDD68AA56D}"/>
              </a:ext>
            </a:extLst>
          </p:cNvPr>
          <p:cNvSpPr txBox="1"/>
          <p:nvPr/>
        </p:nvSpPr>
        <p:spPr>
          <a:xfrm>
            <a:off x="3981479" y="2383792"/>
            <a:ext cx="933461" cy="461665"/>
          </a:xfrm>
          <a:prstGeom prst="rect">
            <a:avLst/>
          </a:prstGeom>
          <a:noFill/>
        </p:spPr>
        <p:txBody>
          <a:bodyPr wrap="none" rtlCol="0">
            <a:spAutoFit/>
          </a:bodyPr>
          <a:lstStyle/>
          <a:p>
            <a:r>
              <a:rPr lang="en-US" sz="1200" b="1" dirty="0">
                <a:solidFill>
                  <a:srgbClr val="0070C0"/>
                </a:solidFill>
              </a:rPr>
              <a:t>B103 OPS</a:t>
            </a:r>
          </a:p>
          <a:p>
            <a:r>
              <a:rPr lang="en-US" sz="1200" b="1" dirty="0"/>
              <a:t>Ocean Glint</a:t>
            </a:r>
          </a:p>
        </p:txBody>
      </p:sp>
      <p:sp>
        <p:nvSpPr>
          <p:cNvPr id="34" name="TextBox 33">
            <a:extLst>
              <a:ext uri="{FF2B5EF4-FFF2-40B4-BE49-F238E27FC236}">
                <a16:creationId xmlns:a16="http://schemas.microsoft.com/office/drawing/2014/main" id="{F54E7296-101D-456A-B7F2-F111D7C8232C}"/>
              </a:ext>
            </a:extLst>
          </p:cNvPr>
          <p:cNvSpPr txBox="1"/>
          <p:nvPr/>
        </p:nvSpPr>
        <p:spPr>
          <a:xfrm>
            <a:off x="1704815" y="2390199"/>
            <a:ext cx="1356462" cy="369332"/>
          </a:xfrm>
          <a:prstGeom prst="rect">
            <a:avLst/>
          </a:prstGeom>
          <a:noFill/>
        </p:spPr>
        <p:txBody>
          <a:bodyPr wrap="square" rtlCol="0">
            <a:spAutoFit/>
          </a:bodyPr>
          <a:lstStyle/>
          <a:p>
            <a:r>
              <a:rPr lang="en-US" dirty="0"/>
              <a:t>FTP 1, GL</a:t>
            </a:r>
          </a:p>
        </p:txBody>
      </p:sp>
      <p:sp>
        <p:nvSpPr>
          <p:cNvPr id="36" name="TextBox 35">
            <a:extLst>
              <a:ext uri="{FF2B5EF4-FFF2-40B4-BE49-F238E27FC236}">
                <a16:creationId xmlns:a16="http://schemas.microsoft.com/office/drawing/2014/main" id="{D47F56CD-4978-470E-B188-A7697EC8CF4F}"/>
              </a:ext>
            </a:extLst>
          </p:cNvPr>
          <p:cNvSpPr txBox="1"/>
          <p:nvPr/>
        </p:nvSpPr>
        <p:spPr>
          <a:xfrm>
            <a:off x="1680752" y="4319392"/>
            <a:ext cx="1244893" cy="369332"/>
          </a:xfrm>
          <a:prstGeom prst="rect">
            <a:avLst/>
          </a:prstGeom>
          <a:noFill/>
        </p:spPr>
        <p:txBody>
          <a:bodyPr wrap="none" rtlCol="0">
            <a:spAutoFit/>
          </a:bodyPr>
          <a:lstStyle/>
          <a:p>
            <a:r>
              <a:rPr lang="en-US" dirty="0"/>
              <a:t>FTP 8, GL</a:t>
            </a:r>
          </a:p>
        </p:txBody>
      </p:sp>
      <p:pic>
        <p:nvPicPr>
          <p:cNvPr id="19" name="Picture 2" descr="https://ocov3.jpl.nasa.gov/media/images/oco_3_logo_lg.max-1000x500.jpg">
            <a:extLst>
              <a:ext uri="{FF2B5EF4-FFF2-40B4-BE49-F238E27FC236}">
                <a16:creationId xmlns:a16="http://schemas.microsoft.com/office/drawing/2014/main" id="{338406D9-37E0-4ADE-AEBA-329DE74958A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296311" y="6073548"/>
            <a:ext cx="777930" cy="69832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picture containing plot, line, screenshot, diagram&#10;&#10;Description automatically generated">
            <a:extLst>
              <a:ext uri="{FF2B5EF4-FFF2-40B4-BE49-F238E27FC236}">
                <a16:creationId xmlns:a16="http://schemas.microsoft.com/office/drawing/2014/main" id="{1C063DDE-D4FE-49B6-AF55-F90DEF22111C}"/>
              </a:ext>
            </a:extLst>
          </p:cNvPr>
          <p:cNvPicPr>
            <a:picLocks noChangeAspect="1"/>
          </p:cNvPicPr>
          <p:nvPr/>
        </p:nvPicPr>
        <p:blipFill>
          <a:blip r:embed="rId6"/>
          <a:stretch>
            <a:fillRect/>
          </a:stretch>
        </p:blipFill>
        <p:spPr>
          <a:xfrm>
            <a:off x="5757952" y="1739472"/>
            <a:ext cx="6169454" cy="1982139"/>
          </a:xfrm>
          <a:prstGeom prst="rect">
            <a:avLst/>
          </a:prstGeom>
        </p:spPr>
      </p:pic>
      <p:pic>
        <p:nvPicPr>
          <p:cNvPr id="21" name="Picture 20">
            <a:extLst>
              <a:ext uri="{FF2B5EF4-FFF2-40B4-BE49-F238E27FC236}">
                <a16:creationId xmlns:a16="http://schemas.microsoft.com/office/drawing/2014/main" id="{3827B51D-6BAF-4D6A-9273-FCF64D338F65}"/>
              </a:ext>
            </a:extLst>
          </p:cNvPr>
          <p:cNvPicPr>
            <a:picLocks noChangeAspect="1"/>
          </p:cNvPicPr>
          <p:nvPr/>
        </p:nvPicPr>
        <p:blipFill>
          <a:blip r:embed="rId7"/>
          <a:stretch>
            <a:fillRect/>
          </a:stretch>
        </p:blipFill>
        <p:spPr>
          <a:xfrm>
            <a:off x="5700684" y="3925386"/>
            <a:ext cx="6373557" cy="2027044"/>
          </a:xfrm>
          <a:prstGeom prst="rect">
            <a:avLst/>
          </a:prstGeom>
        </p:spPr>
      </p:pic>
      <p:sp>
        <p:nvSpPr>
          <p:cNvPr id="6" name="Rectangle 5">
            <a:extLst>
              <a:ext uri="{FF2B5EF4-FFF2-40B4-BE49-F238E27FC236}">
                <a16:creationId xmlns:a16="http://schemas.microsoft.com/office/drawing/2014/main" id="{4CBF79FA-FDEE-4695-BD0C-B5BF5C96041B}"/>
              </a:ext>
            </a:extLst>
          </p:cNvPr>
          <p:cNvSpPr/>
          <p:nvPr/>
        </p:nvSpPr>
        <p:spPr>
          <a:xfrm>
            <a:off x="6318939" y="1619293"/>
            <a:ext cx="5510784"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Footprint-dependent effects of icing on ABO2 EOF3 in B10</a:t>
            </a:r>
            <a:endParaRPr lang="en-US" sz="1400" dirty="0"/>
          </a:p>
        </p:txBody>
      </p:sp>
      <p:sp>
        <p:nvSpPr>
          <p:cNvPr id="27" name="Title 1">
            <a:extLst>
              <a:ext uri="{FF2B5EF4-FFF2-40B4-BE49-F238E27FC236}">
                <a16:creationId xmlns:a16="http://schemas.microsoft.com/office/drawing/2014/main" id="{D6F08137-ED11-48B0-9F8E-C62BC43D3E2F}"/>
              </a:ext>
            </a:extLst>
          </p:cNvPr>
          <p:cNvSpPr txBox="1">
            <a:spLocks/>
          </p:cNvSpPr>
          <p:nvPr/>
        </p:nvSpPr>
        <p:spPr>
          <a:xfrm>
            <a:off x="6338362" y="3678826"/>
            <a:ext cx="5284678" cy="6161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Arial" panose="020B0604020202020204" pitchFamily="34" charset="0"/>
                <a:cs typeface="Arial" panose="020B0604020202020204" pitchFamily="34" charset="0"/>
              </a:rPr>
              <a:t>Footprint-dependent effects of icing on ABO2 EOF5 in B11 </a:t>
            </a:r>
          </a:p>
        </p:txBody>
      </p:sp>
      <p:sp>
        <p:nvSpPr>
          <p:cNvPr id="28" name="Rectangle 27">
            <a:extLst>
              <a:ext uri="{FF2B5EF4-FFF2-40B4-BE49-F238E27FC236}">
                <a16:creationId xmlns:a16="http://schemas.microsoft.com/office/drawing/2014/main" id="{284C60DA-89C6-44E5-99B3-D0FE177124A6}"/>
              </a:ext>
            </a:extLst>
          </p:cNvPr>
          <p:cNvSpPr/>
          <p:nvPr/>
        </p:nvSpPr>
        <p:spPr>
          <a:xfrm>
            <a:off x="10784349" y="5399537"/>
            <a:ext cx="838691" cy="261610"/>
          </a:xfrm>
          <a:prstGeom prst="rect">
            <a:avLst/>
          </a:prstGeom>
        </p:spPr>
        <p:txBody>
          <a:bodyPr wrap="none">
            <a:spAutoFit/>
          </a:bodyPr>
          <a:lstStyle/>
          <a:p>
            <a:r>
              <a:rPr lang="en-US" sz="1100" dirty="0">
                <a:highlight>
                  <a:srgbClr val="FFFF00"/>
                </a:highlight>
              </a:rPr>
              <a:t>Chris </a:t>
            </a:r>
            <a:r>
              <a:rPr lang="en-US" sz="1100" dirty="0" err="1">
                <a:highlight>
                  <a:srgbClr val="FFFF00"/>
                </a:highlight>
              </a:rPr>
              <a:t>O’dell</a:t>
            </a:r>
            <a:endParaRPr lang="en-US" sz="1100" dirty="0">
              <a:highlight>
                <a:srgbClr val="FFFF00"/>
              </a:highlight>
            </a:endParaRPr>
          </a:p>
        </p:txBody>
      </p:sp>
    </p:spTree>
    <p:extLst>
      <p:ext uri="{BB962C8B-B14F-4D97-AF65-F5344CB8AC3E}">
        <p14:creationId xmlns:p14="http://schemas.microsoft.com/office/powerpoint/2010/main" val="105339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aph of a number of footprints&#10;&#10;Description automatically generated">
            <a:extLst>
              <a:ext uri="{FF2B5EF4-FFF2-40B4-BE49-F238E27FC236}">
                <a16:creationId xmlns:a16="http://schemas.microsoft.com/office/drawing/2014/main" id="{05C49481-980A-222B-B1F4-D67AB3FCACAD}"/>
              </a:ext>
            </a:extLst>
          </p:cNvPr>
          <p:cNvPicPr>
            <a:picLocks noChangeAspect="1"/>
          </p:cNvPicPr>
          <p:nvPr/>
        </p:nvPicPr>
        <p:blipFill>
          <a:blip r:embed="rId2"/>
          <a:stretch>
            <a:fillRect/>
          </a:stretch>
        </p:blipFill>
        <p:spPr>
          <a:xfrm>
            <a:off x="6797252" y="2057808"/>
            <a:ext cx="4720979" cy="3816125"/>
          </a:xfrm>
          <a:prstGeom prst="rect">
            <a:avLst/>
          </a:prstGeom>
        </p:spPr>
      </p:pic>
      <p:sp>
        <p:nvSpPr>
          <p:cNvPr id="2" name="Footer Placeholder 1">
            <a:extLst>
              <a:ext uri="{FF2B5EF4-FFF2-40B4-BE49-F238E27FC236}">
                <a16:creationId xmlns:a16="http://schemas.microsoft.com/office/drawing/2014/main" id="{3EABAD30-102F-45F1-BF61-D5C5A6450133}"/>
              </a:ext>
            </a:extLst>
          </p:cNvPr>
          <p:cNvSpPr>
            <a:spLocks noGrp="1"/>
          </p:cNvSpPr>
          <p:nvPr>
            <p:ph type="ftr" sz="quarter" idx="11"/>
          </p:nvPr>
        </p:nvSpPr>
        <p:spPr/>
        <p:txBody>
          <a:bodyPr/>
          <a:lstStyle/>
          <a:p>
            <a:r>
              <a:rPr lang="en-US"/>
              <a:t>The Orbiting Carbon Observatory 3</a:t>
            </a:r>
          </a:p>
        </p:txBody>
      </p:sp>
      <p:sp>
        <p:nvSpPr>
          <p:cNvPr id="3" name="Slide Number Placeholder 2">
            <a:extLst>
              <a:ext uri="{FF2B5EF4-FFF2-40B4-BE49-F238E27FC236}">
                <a16:creationId xmlns:a16="http://schemas.microsoft.com/office/drawing/2014/main" id="{2C7049B2-EC67-4109-877B-54E3676809F6}"/>
              </a:ext>
            </a:extLst>
          </p:cNvPr>
          <p:cNvSpPr>
            <a:spLocks noGrp="1"/>
          </p:cNvSpPr>
          <p:nvPr>
            <p:ph type="sldNum" sz="quarter" idx="12"/>
          </p:nvPr>
        </p:nvSpPr>
        <p:spPr/>
        <p:txBody>
          <a:bodyPr/>
          <a:lstStyle/>
          <a:p>
            <a:fld id="{E530A410-F8CD-4575-B449-309C44A4FFBF}" type="slidenum">
              <a:rPr lang="en-US" smtClean="0"/>
              <a:t>9</a:t>
            </a:fld>
            <a:endParaRPr lang="en-US"/>
          </a:p>
        </p:txBody>
      </p:sp>
      <p:pic>
        <p:nvPicPr>
          <p:cNvPr id="4" name="Picture 3">
            <a:extLst>
              <a:ext uri="{FF2B5EF4-FFF2-40B4-BE49-F238E27FC236}">
                <a16:creationId xmlns:a16="http://schemas.microsoft.com/office/drawing/2014/main" id="{F9EE2189-229D-45C6-AEFE-78E9A5169315}"/>
              </a:ext>
            </a:extLst>
          </p:cNvPr>
          <p:cNvPicPr>
            <a:picLocks noChangeAspect="1"/>
          </p:cNvPicPr>
          <p:nvPr/>
        </p:nvPicPr>
        <p:blipFill>
          <a:blip r:embed="rId3"/>
          <a:stretch>
            <a:fillRect/>
          </a:stretch>
        </p:blipFill>
        <p:spPr>
          <a:xfrm>
            <a:off x="99278" y="3121979"/>
            <a:ext cx="6534150" cy="1562100"/>
          </a:xfrm>
          <a:prstGeom prst="rect">
            <a:avLst/>
          </a:prstGeom>
        </p:spPr>
      </p:pic>
      <p:sp>
        <p:nvSpPr>
          <p:cNvPr id="5" name="Title 7">
            <a:extLst>
              <a:ext uri="{FF2B5EF4-FFF2-40B4-BE49-F238E27FC236}">
                <a16:creationId xmlns:a16="http://schemas.microsoft.com/office/drawing/2014/main" id="{3C2B5BB5-7254-45EF-B8BC-D451DC8C42B6}"/>
              </a:ext>
            </a:extLst>
          </p:cNvPr>
          <p:cNvSpPr txBox="1">
            <a:spLocks/>
          </p:cNvSpPr>
          <p:nvPr/>
        </p:nvSpPr>
        <p:spPr>
          <a:xfrm>
            <a:off x="320978" y="131165"/>
            <a:ext cx="11302062" cy="470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Impact on Product: Slow XCO2 drift</a:t>
            </a:r>
          </a:p>
        </p:txBody>
      </p:sp>
      <p:sp>
        <p:nvSpPr>
          <p:cNvPr id="6" name="Rectangle 5">
            <a:extLst>
              <a:ext uri="{FF2B5EF4-FFF2-40B4-BE49-F238E27FC236}">
                <a16:creationId xmlns:a16="http://schemas.microsoft.com/office/drawing/2014/main" id="{D97F411D-7C2A-4EB5-A74F-580181E54C90}"/>
              </a:ext>
            </a:extLst>
          </p:cNvPr>
          <p:cNvSpPr/>
          <p:nvPr/>
        </p:nvSpPr>
        <p:spPr>
          <a:xfrm>
            <a:off x="320977" y="1754643"/>
            <a:ext cx="6001445" cy="1200329"/>
          </a:xfrm>
          <a:prstGeom prst="rect">
            <a:avLst/>
          </a:prstGeom>
        </p:spPr>
        <p:txBody>
          <a:bodyPr wrap="square">
            <a:spAutoFit/>
          </a:bodyPr>
          <a:lstStyle/>
          <a:p>
            <a:pPr algn="just">
              <a:spcBef>
                <a:spcPts val="200"/>
              </a:spcBef>
              <a:spcAft>
                <a:spcPts val="200"/>
              </a:spcAft>
            </a:pPr>
            <a:r>
              <a:rPr lang="en-US" dirty="0"/>
              <a:t>Build 10 products showed slow XCO2 drift during the longest decontamination cycle, with respect to OCO-2, TCCON and models and required and ad-hoc correction on post processing.</a:t>
            </a:r>
          </a:p>
        </p:txBody>
      </p:sp>
      <p:sp>
        <p:nvSpPr>
          <p:cNvPr id="8" name="Rectangle 7">
            <a:extLst>
              <a:ext uri="{FF2B5EF4-FFF2-40B4-BE49-F238E27FC236}">
                <a16:creationId xmlns:a16="http://schemas.microsoft.com/office/drawing/2014/main" id="{10E9F4C3-4B26-4389-B1A2-975AEB9851F7}"/>
              </a:ext>
            </a:extLst>
          </p:cNvPr>
          <p:cNvSpPr/>
          <p:nvPr/>
        </p:nvSpPr>
        <p:spPr>
          <a:xfrm>
            <a:off x="7367451" y="1122936"/>
            <a:ext cx="4080402" cy="923330"/>
          </a:xfrm>
          <a:prstGeom prst="rect">
            <a:avLst/>
          </a:prstGeom>
        </p:spPr>
        <p:txBody>
          <a:bodyPr wrap="square">
            <a:spAutoFit/>
          </a:bodyPr>
          <a:lstStyle/>
          <a:p>
            <a:pPr algn="just">
              <a:spcBef>
                <a:spcPts val="200"/>
              </a:spcBef>
              <a:spcAft>
                <a:spcPts val="200"/>
              </a:spcAft>
            </a:pPr>
            <a:r>
              <a:rPr lang="en-US" dirty="0"/>
              <a:t>The slow drift in XCO2 was significantly reduced and brought to less than 1 ppm in Build 11.</a:t>
            </a:r>
          </a:p>
        </p:txBody>
      </p:sp>
      <p:sp>
        <p:nvSpPr>
          <p:cNvPr id="7" name="Rectangle 6">
            <a:extLst>
              <a:ext uri="{FF2B5EF4-FFF2-40B4-BE49-F238E27FC236}">
                <a16:creationId xmlns:a16="http://schemas.microsoft.com/office/drawing/2014/main" id="{33355A5A-87F8-4B73-AF89-7D54FD012405}"/>
              </a:ext>
            </a:extLst>
          </p:cNvPr>
          <p:cNvSpPr/>
          <p:nvPr/>
        </p:nvSpPr>
        <p:spPr>
          <a:xfrm>
            <a:off x="448916" y="4661093"/>
            <a:ext cx="6096000" cy="261610"/>
          </a:xfrm>
          <a:prstGeom prst="rect">
            <a:avLst/>
          </a:prstGeom>
        </p:spPr>
        <p:txBody>
          <a:bodyPr>
            <a:spAutoFit/>
          </a:bodyPr>
          <a:lstStyle/>
          <a:p>
            <a:r>
              <a:rPr lang="en-US" sz="1050" dirty="0"/>
              <a:t>https://docserver.gesdisc.eosdis.nasa.gov/public/project/OCO/OCO3_L2_DQ_Statement_v10_v104.pdf</a:t>
            </a:r>
          </a:p>
        </p:txBody>
      </p:sp>
      <p:sp>
        <p:nvSpPr>
          <p:cNvPr id="11" name="Rectangle 10">
            <a:extLst>
              <a:ext uri="{FF2B5EF4-FFF2-40B4-BE49-F238E27FC236}">
                <a16:creationId xmlns:a16="http://schemas.microsoft.com/office/drawing/2014/main" id="{D5990E0C-922B-4C46-A44D-049471EAE08F}"/>
              </a:ext>
            </a:extLst>
          </p:cNvPr>
          <p:cNvSpPr/>
          <p:nvPr/>
        </p:nvSpPr>
        <p:spPr>
          <a:xfrm>
            <a:off x="10464197" y="5121522"/>
            <a:ext cx="889603" cy="276999"/>
          </a:xfrm>
          <a:prstGeom prst="rect">
            <a:avLst/>
          </a:prstGeom>
        </p:spPr>
        <p:txBody>
          <a:bodyPr wrap="none">
            <a:spAutoFit/>
          </a:bodyPr>
          <a:lstStyle/>
          <a:p>
            <a:r>
              <a:rPr lang="en-US" sz="1200" dirty="0">
                <a:highlight>
                  <a:srgbClr val="FFFF00"/>
                </a:highlight>
              </a:rPr>
              <a:t>Chris </a:t>
            </a:r>
            <a:r>
              <a:rPr lang="en-US" sz="1200" dirty="0" err="1">
                <a:highlight>
                  <a:srgbClr val="FFFF00"/>
                </a:highlight>
              </a:rPr>
              <a:t>O’dell</a:t>
            </a:r>
            <a:endParaRPr lang="en-US" sz="1200" dirty="0">
              <a:highlight>
                <a:srgbClr val="FFFF00"/>
              </a:highlight>
            </a:endParaRPr>
          </a:p>
        </p:txBody>
      </p:sp>
      <p:pic>
        <p:nvPicPr>
          <p:cNvPr id="12" name="Picture 2" descr="https://ocov3.jpl.nasa.gov/media/images/oco_3_logo_lg.max-1000x500.jpg">
            <a:extLst>
              <a:ext uri="{FF2B5EF4-FFF2-40B4-BE49-F238E27FC236}">
                <a16:creationId xmlns:a16="http://schemas.microsoft.com/office/drawing/2014/main" id="{4A3FB2A3-9BD6-47CE-9405-D0E2C37C471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296311" y="6073548"/>
            <a:ext cx="777930" cy="69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756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28744</TotalTime>
  <Words>1661</Words>
  <Application>Microsoft Office PowerPoint</Application>
  <PresentationFormat>Widescreen</PresentationFormat>
  <Paragraphs>168</Paragraphs>
  <Slides>16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MS Gothic</vt:lpstr>
      <vt:lpstr>Arial</vt:lpstr>
      <vt:lpstr>Calibri</vt:lpstr>
      <vt:lpstr>Calibri Light</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Band 1 in v11…Ice EOF basically gone</vt:lpstr>
      <vt:lpstr>Ice effect relegated to EOF5: many times smaller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Keller Rodrigues, Graziela R (US 398E)</dc:creator>
  <cp:lastModifiedBy>Keller Rodrigues, Graziela R (US 398E)</cp:lastModifiedBy>
  <cp:revision>159</cp:revision>
  <dcterms:created xsi:type="dcterms:W3CDTF">2023-02-17T02:29:42Z</dcterms:created>
  <dcterms:modified xsi:type="dcterms:W3CDTF">2024-03-12T21:05:37Z</dcterms:modified>
</cp:coreProperties>
</file>