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566" r:id="rId3"/>
    <p:sldId id="662" r:id="rId4"/>
    <p:sldId id="688" r:id="rId5"/>
    <p:sldId id="779" r:id="rId6"/>
    <p:sldId id="822" r:id="rId7"/>
    <p:sldId id="823" r:id="rId8"/>
    <p:sldId id="723" r:id="rId9"/>
    <p:sldId id="814" r:id="rId10"/>
    <p:sldId id="816" r:id="rId11"/>
    <p:sldId id="815" r:id="rId12"/>
    <p:sldId id="817" r:id="rId13"/>
    <p:sldId id="809" r:id="rId14"/>
    <p:sldId id="774" r:id="rId15"/>
    <p:sldId id="776" r:id="rId16"/>
    <p:sldId id="775" r:id="rId17"/>
    <p:sldId id="820" r:id="rId18"/>
    <p:sldId id="807" r:id="rId19"/>
    <p:sldId id="808" r:id="rId20"/>
    <p:sldId id="819" r:id="rId21"/>
    <p:sldId id="818" r:id="rId22"/>
    <p:sldId id="673" r:id="rId23"/>
  </p:sldIdLst>
  <p:sldSz cx="9906000" cy="6858000" type="A4"/>
  <p:notesSz cx="7102475" cy="938847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Robert Iacovazzi Jr" initials="RI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5EF"/>
    <a:srgbClr val="EC4B60"/>
    <a:srgbClr val="BF4547"/>
    <a:srgbClr val="FF6600"/>
    <a:srgbClr val="66FF66"/>
    <a:srgbClr val="F3F9FA"/>
    <a:srgbClr val="E7F3F4"/>
    <a:srgbClr val="A2DADE"/>
    <a:srgbClr val="EE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83" autoAdjust="0"/>
  </p:normalViewPr>
  <p:slideViewPr>
    <p:cSldViewPr snapToObjects="1">
      <p:cViewPr varScale="1">
        <p:scale>
          <a:sx n="84" d="100"/>
          <a:sy n="84" d="100"/>
        </p:scale>
        <p:origin x="60" y="210"/>
      </p:cViewPr>
      <p:guideLst>
        <p:guide orient="horz" pos="2160"/>
        <p:guide pos="3080"/>
      </p:guideLst>
    </p:cSldViewPr>
  </p:slideViewPr>
  <p:outlineViewPr>
    <p:cViewPr>
      <p:scale>
        <a:sx n="33" d="100"/>
        <a:sy n="33" d="100"/>
      </p:scale>
      <p:origin x="0" y="-33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88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3213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900" y="9193213"/>
            <a:ext cx="192088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34F65E0-6AF7-447D-9C59-AFA27B8F7206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12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009650" y="703263"/>
            <a:ext cx="5083175" cy="3519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7700"/>
            <a:ext cx="5210175" cy="4227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06EF42-B3DE-4717-B6B5-198AA992B3CE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020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12" indent="0" algn="ctr">
              <a:buNone/>
              <a:defRPr/>
            </a:lvl2pPr>
            <a:lvl3pPr marL="914423" indent="0" algn="ctr">
              <a:buNone/>
              <a:defRPr/>
            </a:lvl3pPr>
            <a:lvl4pPr marL="1371634" indent="0" algn="ctr">
              <a:buNone/>
              <a:defRPr/>
            </a:lvl4pPr>
            <a:lvl5pPr marL="1828846" indent="0" algn="ctr">
              <a:buNone/>
              <a:defRPr/>
            </a:lvl5pPr>
            <a:lvl6pPr marL="2286057" indent="0" algn="ctr">
              <a:buNone/>
              <a:defRPr/>
            </a:lvl6pPr>
            <a:lvl7pPr marL="2743269" indent="0" algn="ctr">
              <a:buNone/>
              <a:defRPr/>
            </a:lvl7pPr>
            <a:lvl8pPr marL="3200480" indent="0" algn="ctr">
              <a:buNone/>
              <a:defRPr/>
            </a:lvl8pPr>
            <a:lvl9pPr marL="36576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3975DE3-80EF-48EA-BA75-05C4CF4E6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2E7012-34ED-4031-B535-5B8F4DEED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BF01162-3E02-4B33-9616-87C6E63F15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6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1" y="6248406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C0807E3-06E5-45B4-917A-8E4380ABA7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22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9"/>
            <a:ext cx="437515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6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0401" y="6248406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BC0D853-B8F4-4871-AA14-DDA7CAF735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1021556" y="932730"/>
            <a:ext cx="8389145" cy="5097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95300" y="6571693"/>
            <a:ext cx="2311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099300" y="6571693"/>
            <a:ext cx="2311400" cy="365125"/>
          </a:xfrm>
        </p:spPr>
        <p:txBody>
          <a:bodyPr/>
          <a:lstStyle/>
          <a:p>
            <a:fld id="{58768E1A-8455-4611-8763-3FA1B747F6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0017" y="313343"/>
            <a:ext cx="8470687" cy="370052"/>
          </a:xfrm>
          <a:solidFill>
            <a:srgbClr val="941333"/>
          </a:solidFill>
        </p:spPr>
        <p:txBody>
          <a:bodyPr>
            <a:noAutofit/>
          </a:bodyPr>
          <a:lstStyle>
            <a:lvl1pPr algn="l">
              <a:defRPr sz="1950" b="0" spc="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464" y="27786"/>
            <a:ext cx="951852" cy="6572823"/>
            <a:chOff x="164975" y="20834"/>
            <a:chExt cx="878633" cy="4929617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503610" y="1062019"/>
              <a:ext cx="0" cy="3888432"/>
            </a:xfrm>
            <a:prstGeom prst="line">
              <a:avLst/>
            </a:prstGeom>
            <a:ln w="31750">
              <a:solidFill>
                <a:srgbClr val="941333">
                  <a:alpha val="8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 userDrawn="1"/>
          </p:nvSpPr>
          <p:spPr>
            <a:xfrm>
              <a:off x="164975" y="614834"/>
              <a:ext cx="878633" cy="343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90" b="0" dirty="0" err="1">
                  <a:solidFill>
                    <a:srgbClr val="941333"/>
                  </a:solidFill>
                </a:rPr>
                <a:t>Climate</a:t>
              </a:r>
              <a:endParaRPr lang="es-ES" sz="1190" b="0" dirty="0">
                <a:solidFill>
                  <a:srgbClr val="941333"/>
                </a:solidFill>
              </a:endParaRPr>
            </a:p>
            <a:p>
              <a:r>
                <a:rPr lang="es-ES" sz="1190" b="0" dirty="0" err="1">
                  <a:solidFill>
                    <a:srgbClr val="941333"/>
                  </a:solidFill>
                </a:rPr>
                <a:t>Change</a:t>
              </a:r>
              <a:endParaRPr lang="en-US" sz="1190" b="0" dirty="0">
                <a:solidFill>
                  <a:srgbClr val="941333"/>
                </a:solidFill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email"/>
            <a:srcRect/>
            <a:stretch>
              <a:fillRect/>
            </a:stretch>
          </p:blipFill>
          <p:spPr bwMode="auto">
            <a:xfrm>
              <a:off x="175246" y="20834"/>
              <a:ext cx="662953" cy="684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12" indent="0" algn="ctr">
              <a:buNone/>
              <a:defRPr/>
            </a:lvl2pPr>
            <a:lvl3pPr marL="914423" indent="0" algn="ctr">
              <a:buNone/>
              <a:defRPr/>
            </a:lvl3pPr>
            <a:lvl4pPr marL="1371634" indent="0" algn="ctr">
              <a:buNone/>
              <a:defRPr/>
            </a:lvl4pPr>
            <a:lvl5pPr marL="1828846" indent="0" algn="ctr">
              <a:buNone/>
              <a:defRPr/>
            </a:lvl5pPr>
            <a:lvl6pPr marL="2286057" indent="0" algn="ctr">
              <a:buNone/>
              <a:defRPr/>
            </a:lvl6pPr>
            <a:lvl7pPr marL="2743269" indent="0" algn="ctr">
              <a:buNone/>
              <a:defRPr/>
            </a:lvl7pPr>
            <a:lvl8pPr marL="3200480" indent="0" algn="ctr">
              <a:buNone/>
              <a:defRPr/>
            </a:lvl8pPr>
            <a:lvl9pPr marL="36576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3975DE3-80EF-48EA-BA75-05C4CF4E6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7F8E2DD-B3FD-4ADC-863B-ABF761F4C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2" indent="0">
              <a:buNone/>
              <a:defRPr sz="1800"/>
            </a:lvl2pPr>
            <a:lvl3pPr marL="914423" indent="0">
              <a:buNone/>
              <a:defRPr sz="1600"/>
            </a:lvl3pPr>
            <a:lvl4pPr marL="1371634" indent="0">
              <a:buNone/>
              <a:defRPr sz="1400"/>
            </a:lvl4pPr>
            <a:lvl5pPr marL="1828846" indent="0">
              <a:buNone/>
              <a:defRPr sz="1400"/>
            </a:lvl5pPr>
            <a:lvl6pPr marL="2286057" indent="0">
              <a:buNone/>
              <a:defRPr sz="1400"/>
            </a:lvl6pPr>
            <a:lvl7pPr marL="2743269" indent="0">
              <a:buNone/>
              <a:defRPr sz="1400"/>
            </a:lvl7pPr>
            <a:lvl8pPr marL="3200480" indent="0">
              <a:buNone/>
              <a:defRPr sz="1400"/>
            </a:lvl8pPr>
            <a:lvl9pPr marL="3657691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6EC9799-A543-48BB-B0BF-A14030DAC3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0E14326-1336-4F1A-8BC3-71982A39F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Slide Number Placeholder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0857F0B-0667-4077-BA39-48A679935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7F8E2DD-B3FD-4ADC-863B-ABF761F4C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A3A345-0403-4DE4-A00D-34AD50DFF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DF4214D-F48A-45D3-BCA1-A03C1C7090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A18770-F6F8-4523-B78A-5AD335CD3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marL="0" marR="0" lvl="0" indent="0" algn="l" defTabSz="91442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E717DBF-EFC7-413A-953A-D2F02D8BE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2E7012-34ED-4031-B535-5B8F4DEED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BF01162-3E02-4B33-9616-87C6E63F15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6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1" y="6248406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C0807E3-06E5-45B4-917A-8E4380ABA7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22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9"/>
            <a:ext cx="437515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6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0401" y="6248406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BC0D853-B8F4-4871-AA14-DDA7CAF735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2" indent="0">
              <a:buNone/>
              <a:defRPr sz="1800"/>
            </a:lvl2pPr>
            <a:lvl3pPr marL="914423" indent="0">
              <a:buNone/>
              <a:defRPr sz="1600"/>
            </a:lvl3pPr>
            <a:lvl4pPr marL="1371634" indent="0">
              <a:buNone/>
              <a:defRPr sz="1400"/>
            </a:lvl4pPr>
            <a:lvl5pPr marL="1828846" indent="0">
              <a:buNone/>
              <a:defRPr sz="1400"/>
            </a:lvl5pPr>
            <a:lvl6pPr marL="2286057" indent="0">
              <a:buNone/>
              <a:defRPr sz="1400"/>
            </a:lvl6pPr>
            <a:lvl7pPr marL="2743269" indent="0">
              <a:buNone/>
              <a:defRPr sz="1400"/>
            </a:lvl7pPr>
            <a:lvl8pPr marL="3200480" indent="0">
              <a:buNone/>
              <a:defRPr sz="1400"/>
            </a:lvl8pPr>
            <a:lvl9pPr marL="3657691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6EC9799-A543-48BB-B0BF-A14030DAC3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0E14326-1336-4F1A-8BC3-71982A39F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Slide Number Placeholder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0857F0B-0667-4077-BA39-48A679935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A3A345-0403-4DE4-A00D-34AD50DFF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DF4214D-F48A-45D3-BCA1-A03C1C7090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A18770-F6F8-4523-B78A-5AD335CD3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marL="0" marR="0" lvl="0" indent="0" algn="l" defTabSz="91442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E717DBF-EFC7-413A-953A-D2F02D8BE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2FBE48A4-DE6D-46A6-BD34-ED80619B1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8" lvl="0" indent="-342908" eaLnBrk="1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GB" altLang="zh-CN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95300" y="6400806"/>
            <a:ext cx="6116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1" hangingPunct="1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GSICS Annual Meeting 2024, Darmstadt, Germany, March 11-15, 2024.</a:t>
            </a:r>
          </a:p>
        </p:txBody>
      </p:sp>
      <p:sp>
        <p:nvSpPr>
          <p:cNvPr id="2" name="Line 11"/>
          <p:cNvSpPr/>
          <p:nvPr/>
        </p:nvSpPr>
        <p:spPr>
          <a:xfrm flipV="1">
            <a:off x="495300" y="6324600"/>
            <a:ext cx="8915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099300" y="6477006"/>
            <a:ext cx="2311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eaLnBrk="1" hangingPunct="1"/>
            <a:endParaRPr lang="en-GB" altLang="zh-CN" sz="1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8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35302" y="8540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19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300402" y="10064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20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22588" y="815975"/>
            <a:ext cx="4443412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5" name="Picture 2" descr="C:\Users\miu\Dropbox\gsics_WG_logo.jpg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396877" y="330200"/>
            <a:ext cx="3049588" cy="7191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5pPr>
      <a:lvl6pPr marL="457212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6pPr>
      <a:lvl7pPr marL="914423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7pPr>
      <a:lvl8pPr marL="1371634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8pPr>
      <a:lvl9pPr marL="1828846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8" indent="-34290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28" indent="-22860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52" indent="-22860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63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74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86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97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2FBE48A4-DE6D-46A6-BD34-ED80619B1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8" lvl="0" indent="-342908" eaLnBrk="1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GB" altLang="zh-CN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95300" y="6400806"/>
            <a:ext cx="6116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1" hangingPunct="1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GSICS Annual Meeting 2024, Darmstadt, Germany, March 11-15, 2024.</a:t>
            </a:r>
          </a:p>
        </p:txBody>
      </p:sp>
      <p:sp>
        <p:nvSpPr>
          <p:cNvPr id="2" name="Line 11"/>
          <p:cNvSpPr/>
          <p:nvPr/>
        </p:nvSpPr>
        <p:spPr>
          <a:xfrm flipV="1">
            <a:off x="495300" y="6324600"/>
            <a:ext cx="8915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099300" y="6477006"/>
            <a:ext cx="2311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eaLnBrk="1" hangingPunct="1"/>
            <a:endParaRPr lang="en-GB" altLang="zh-CN" sz="1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8" descr="GLOGO_small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135302" y="8540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19" descr="GLOGO_small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300402" y="10064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20" descr="GLOGO_small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022588" y="815975"/>
            <a:ext cx="4443412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5" name="Picture 2" descr="C:\Users\miu\Dropbox\gsics_WG_logo.jpg"/>
          <p:cNvPicPr>
            <a:picLocks noChangeAspect="1"/>
          </p:cNvPicPr>
          <p:nvPr/>
        </p:nvPicPr>
        <p:blipFill>
          <a:blip r:embed="rId16" cstate="email"/>
          <a:stretch>
            <a:fillRect/>
          </a:stretch>
        </p:blipFill>
        <p:spPr>
          <a:xfrm>
            <a:off x="396877" y="330200"/>
            <a:ext cx="3049588" cy="7191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5pPr>
      <a:lvl6pPr marL="457212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6pPr>
      <a:lvl7pPr marL="914423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7pPr>
      <a:lvl8pPr marL="1371634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8pPr>
      <a:lvl9pPr marL="1828846" algn="ctr" rtl="0" eaLnBrk="1" fontAlgn="base" hangingPunct="1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8" indent="-34290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28" indent="-22860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52" indent="-22860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63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74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86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97" indent="-22860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uyang@umd.edu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a4sm.eu/ui/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en-US" dirty="0">
                <a:solidFill>
                  <a:schemeClr val="bg1"/>
                </a:solidFill>
              </a:rPr>
              <a:pPr/>
              <a:t>1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868493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GSICS Subgroup Interaction with the WGCV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7412" name="Rectangle 2"/>
          <p:cNvSpPr/>
          <p:nvPr/>
        </p:nvSpPr>
        <p:spPr>
          <a:xfrm>
            <a:off x="398463" y="3886200"/>
            <a:ext cx="9271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Flavio Iturbide-Sanchez,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Shengli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Wu, Siena Iacovazzi,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Juyang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Hu, and Tim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Hewison</a:t>
            </a:r>
            <a:endParaRPr lang="en-US" altLang="zh-CN" sz="24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0" indent="0" algn="ctr" eaLnBrk="1" hangingPunct="1">
              <a:spcBef>
                <a:spcPct val="0"/>
              </a:spcBef>
              <a:buClrTx/>
              <a:buNone/>
            </a:pPr>
            <a:endParaRPr lang="en-US" altLang="zh-CN" sz="24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March 14,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38117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(3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070316"/>
            <a:ext cx="9559410" cy="54476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tx1"/>
                </a:solidFill>
                <a:latin typeface="+mn-lt"/>
              </a:rPr>
              <a:t>Focus Groups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Formed from responses to the topic interest survey sent to members on 18 December 2023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Most groups are responsible for developing GSICS-adopted inter-calibration algorithms based on existing techniques, and creating GSICS products based on these algorithms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Group Names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MW Radiometer Technology and Instrument Pre-Launch Testing and Post-Launch Characterization Focus Group </a:t>
            </a:r>
            <a:r>
              <a:rPr lang="en-US" sz="1400" b="0" dirty="0">
                <a:solidFill>
                  <a:schemeClr val="tx1"/>
                </a:solidFill>
              </a:rPr>
              <a:t>(11 Possible Members led by {NAME})</a:t>
            </a:r>
            <a:endParaRPr lang="en-US" sz="1400" b="0" dirty="0">
              <a:solidFill>
                <a:schemeClr val="tx1"/>
              </a:solidFill>
              <a:latin typeface="+mn-lt"/>
            </a:endParaRPr>
          </a:p>
          <a:p>
            <a:pPr marL="1714543" lvl="3" indent="-342908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1200" b="0" dirty="0">
                <a:solidFill>
                  <a:schemeClr val="tx1"/>
                </a:solidFill>
                <a:latin typeface="+mn-lt"/>
              </a:rPr>
              <a:t>Plans and holds the GSICS MW Subgroup technical workshop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Direct MW Radiometer Inter-calibration Method Focus Group (5 Possible Members </a:t>
            </a:r>
            <a:r>
              <a:rPr lang="en-US" sz="1400" b="0" dirty="0">
                <a:solidFill>
                  <a:schemeClr val="tx1"/>
                </a:solidFill>
              </a:rPr>
              <a:t>led by {NAME}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714543" lvl="3" indent="-342908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1200" b="0" dirty="0">
                <a:solidFill>
                  <a:srgbClr val="000000"/>
                </a:solidFill>
                <a:latin typeface="Arial"/>
              </a:rPr>
              <a:t>Includes Simultaneous Nadir Overpass (SNO) and Opportunistic Constant Target Matching (OCTM) methods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MW Radiometer Vicarious Calibration Focus Group (5 Possible Members </a:t>
            </a:r>
            <a:r>
              <a:rPr lang="en-US" sz="1400" b="0" dirty="0">
                <a:solidFill>
                  <a:schemeClr val="tx1"/>
                </a:solidFill>
              </a:rPr>
              <a:t>led by {NAME}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Radiative Transfer Model (RTM) Facilitated MW Radiometer Inter-calibration Focus Group  (6 Possible Members </a:t>
            </a:r>
            <a:r>
              <a:rPr lang="en-US" sz="1400" b="0" dirty="0">
                <a:solidFill>
                  <a:schemeClr val="tx1"/>
                </a:solidFill>
              </a:rPr>
              <a:t>led by {NAME}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714543" lvl="3" indent="-342908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1200" b="0" dirty="0">
                <a:solidFill>
                  <a:srgbClr val="000000"/>
                </a:solidFill>
                <a:latin typeface="Arial"/>
              </a:rPr>
              <a:t>Encompasses methods that compare observed and simulated MW measurements with boundary and internal conditions defined by numerical weather prediction (NWP), radiosonde and/or Global Navigation Satellite System (GNSS) Radio Occultation (RO) products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MW Radiometer Lunar Calibration Focus Group (4 Members </a:t>
            </a:r>
            <a:r>
              <a:rPr lang="en-US" sz="1400" b="0" dirty="0">
                <a:solidFill>
                  <a:schemeClr val="tx1"/>
                </a:solidFill>
              </a:rPr>
              <a:t>led by {NAME}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714543" lvl="3" indent="-342908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1200" b="0" dirty="0">
                <a:solidFill>
                  <a:srgbClr val="000000"/>
                </a:solidFill>
                <a:latin typeface="Arial"/>
              </a:rPr>
              <a:t>Uses the Moon as a source for MW radiometer calibration and geolocation assessment</a:t>
            </a:r>
          </a:p>
          <a:p>
            <a:pPr marL="1257332" lvl="2" indent="-34290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MW Radiometer Applications Focus Group (10 Members </a:t>
            </a:r>
            <a:r>
              <a:rPr lang="en-US" sz="1400" b="0" dirty="0">
                <a:solidFill>
                  <a:schemeClr val="tx1"/>
                </a:solidFill>
              </a:rPr>
              <a:t>led by {NAME}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714543" lvl="3" indent="-342908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1200" b="0" dirty="0">
                <a:solidFill>
                  <a:srgbClr val="000000"/>
                </a:solidFill>
                <a:latin typeface="Arial"/>
              </a:rPr>
              <a:t>Includes climate user and NWP community collaboration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5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38117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(4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143005"/>
            <a:ext cx="9559410" cy="15850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tx1"/>
                </a:solidFill>
                <a:latin typeface="+mn-lt"/>
              </a:rPr>
              <a:t>Non-Focus Groups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Inter-calibration by Double Difference (topic is being absorbed into the Vicarious and RTM Focus Groups)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Uncertainty Analysis (Calibration methods, Measurement models)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Glossary of Vocabulary and Terminology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8553-D2FA-450F-9E77-8ACAE73C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274638"/>
            <a:ext cx="5829300" cy="11430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Annual Meeting Breakout Session Synopsis and Key Take-aways (1 of 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8B1F9-A41F-401D-96AD-6B7474FC5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5348"/>
            <a:ext cx="5448300" cy="2480852"/>
          </a:xfrm>
        </p:spPr>
        <p:txBody>
          <a:bodyPr/>
          <a:lstStyle/>
          <a:p>
            <a:r>
              <a:rPr lang="en-US" sz="2400" dirty="0"/>
              <a:t>Level 1</a:t>
            </a:r>
          </a:p>
          <a:p>
            <a:pPr lvl="1"/>
            <a:r>
              <a:rPr lang="en-US" sz="1800" dirty="0"/>
              <a:t>Level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9EFD8-3028-4979-BF86-3616A972E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2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en-US" dirty="0">
                <a:solidFill>
                  <a:schemeClr val="tx1"/>
                </a:solidFill>
              </a:rPr>
              <a:pPr/>
              <a:t>13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857376"/>
            <a:ext cx="8420100" cy="301942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MW Subgroup:</a:t>
            </a:r>
            <a:b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</a:br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2024 Planned Activities, and Past Open &amp; Potential Future Actions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352800" y="122241"/>
            <a:ext cx="5734050" cy="868363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MW Subgroup Planned Activities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95304" y="1066800"/>
            <a:ext cx="9261475" cy="4953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sz="1800" dirty="0">
                <a:solidFill>
                  <a:srgbClr val="0000FF"/>
                </a:solidFill>
                <a:ea typeface="宋体" panose="02010600030101010101" pitchFamily="2" charset="-122"/>
              </a:rPr>
              <a:t>Meetings 2024 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Web Meetings : 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Workshop (2-3 days) : </a:t>
            </a:r>
          </a:p>
          <a:p>
            <a:pPr eaLnBrk="1" hangingPunct="1"/>
            <a:r>
              <a:rPr lang="en-US" altLang="zh-CN" sz="1800" dirty="0">
                <a:solidFill>
                  <a:srgbClr val="0000FF"/>
                </a:solidFill>
                <a:ea typeface="宋体" panose="02010600030101010101" pitchFamily="2" charset="-122"/>
              </a:rPr>
              <a:t>Possible Collaborative Activities (Within MW Subgroup Focus Groups)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Preparing Copernicus Imaging Microwave Radiometer (CIMR) – GSICS MW instruments inter-comparison activity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Covering in concept for focus groups!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#3</a:t>
            </a:r>
          </a:p>
          <a:p>
            <a:pPr eaLnBrk="1" hangingPunct="1"/>
            <a:r>
              <a:rPr lang="en-US" altLang="zh-CN" sz="1800" dirty="0">
                <a:solidFill>
                  <a:srgbClr val="0000FF"/>
                </a:solidFill>
                <a:ea typeface="宋体" panose="02010600030101010101" pitchFamily="2" charset="-122"/>
              </a:rPr>
              <a:t>Possible Deliverables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#1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#2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#3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14</a:t>
            </a:fld>
            <a:endParaRPr lang="en-US" altLang="zh-C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253501" y="40692"/>
            <a:ext cx="5562600" cy="118866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Open Action Items 2021  (1 of 2)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15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1914"/>
              </p:ext>
            </p:extLst>
          </p:nvPr>
        </p:nvGraphicFramePr>
        <p:xfrm>
          <a:off x="130995" y="1828800"/>
          <a:ext cx="9685106" cy="289051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6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7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3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/>
                        <a:t>20210121.3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Paul </a:t>
                      </a:r>
                      <a:r>
                        <a:rPr lang="en-US" sz="1400" dirty="0" err="1"/>
                        <a:t>Poli</a:t>
                      </a:r>
                      <a:r>
                        <a:rPr lang="en-US" sz="1400" dirty="0"/>
                        <a:t> would like information about SSMT2. May have SSMT2 information in desk at NASA. Paul to send a reminder email to Ed to look for it. (Ed Kim)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CLOSED* </a:t>
                      </a:r>
                    </a:p>
                    <a:p>
                      <a:pPr algn="l" rtl="0" fontAlgn="b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FEB 2023)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looked for the SSMT info in his office and could not find any.</a:t>
                      </a:r>
                    </a:p>
                  </a:txBody>
                  <a:tcPr marL="19050" marR="19050" marT="12699" marB="12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/>
                        <a:t>20210121.5</a:t>
                      </a: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All Subgroup Members working on FCDRs please provide input about using FCDRs as a community reference to </a:t>
                      </a:r>
                      <a:r>
                        <a:rPr lang="en-US" sz="1400" dirty="0" err="1"/>
                        <a:t>Manik</a:t>
                      </a:r>
                      <a:r>
                        <a:rPr lang="en-US" sz="1400" dirty="0"/>
                        <a:t>. (</a:t>
                      </a:r>
                      <a:r>
                        <a:rPr lang="en-US" sz="1400" dirty="0" err="1"/>
                        <a:t>Manik</a:t>
                      </a:r>
                      <a:r>
                        <a:rPr lang="en-US" sz="1400" dirty="0"/>
                        <a:t> Bali)</a:t>
                      </a: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 FEB 2023)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received, and there is intention to publish them.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FEB 2024) 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push now to discuss this at a higher level, such as the GRWG.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2700" marB="12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54E36F-5B56-4EC7-B53C-4A3AEAEDD000}"/>
              </a:ext>
            </a:extLst>
          </p:cNvPr>
          <p:cNvSpPr txBox="1"/>
          <p:nvPr/>
        </p:nvSpPr>
        <p:spPr>
          <a:xfrm>
            <a:off x="914400" y="5896756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*CLOSED but not reflected in the GSCIS Master Action List of the GCC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16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60480"/>
              </p:ext>
            </p:extLst>
          </p:nvPr>
        </p:nvGraphicFramePr>
        <p:xfrm>
          <a:off x="130995" y="1524001"/>
          <a:ext cx="9685106" cy="386587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6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7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/>
                        <a:t>20210330.2</a:t>
                      </a: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Consider the GRWG desire that the Microwave Subgroup focus on 1) the development of MW GSICS standard products – e.g., O-B and SNO for the microwave sounders, GNSS-RO and microwave imagers, and 2) in the near future the definition of  reference instruments and sharing of SNO common codes.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Actionee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not designated)</a:t>
                      </a: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(2021)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for Microwave Spectral Response Function (SRF). CMA FY-3E related information, such as SRF, is not currently available to all users. Some users that apply to gain access can acquire some sample applications.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(2022)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methods to determine RTM-simulated Tb uncertainties for O-B Ta/Tb bias method.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March 2023)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subgroup has clarified that without a rigorous method to diagnose MW sensor uncertainties, that it is impossible to carefully choose reference sensors and generate any products that stem from needing established reference sensors.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 December 2023)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Groups that will concentrated on this tasks are to be formed as part of the changing vision of the Subgroup</a:t>
                      </a:r>
                    </a:p>
                  </a:txBody>
                  <a:tcPr marL="19050" marR="19050" marT="12700" marB="12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37015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A67D4E7-F322-454F-B3C0-DA602751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501" y="40692"/>
            <a:ext cx="5562600" cy="118866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Open Action Items 2021  (2 of 2)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2538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17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9174718"/>
              </p:ext>
            </p:extLst>
          </p:nvPr>
        </p:nvGraphicFramePr>
        <p:xfrm>
          <a:off x="89899" y="1219216"/>
          <a:ext cx="9726202" cy="532890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68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7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3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/>
                        <a:t>20220317</a:t>
                      </a:r>
                      <a:r>
                        <a:rPr lang="en-US" altLang="zh-CN" sz="1400" b="1" i="1" dirty="0"/>
                        <a:t>.1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Share the lunar disc-average brightness temperature data base for the microwave frequency range between 23 and 183 GHz (Yang and </a:t>
                      </a:r>
                      <a:r>
                        <a:rPr lang="en-US" sz="1400" dirty="0" err="1"/>
                        <a:t>Burgdorf</a:t>
                      </a:r>
                      <a:r>
                        <a:rPr lang="en-US" sz="1400" dirty="0"/>
                        <a:t>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CLOSED* 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JAN 2023)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dataset and the calibrated RTM model can be accessed by requirement from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Github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https://github.com/Tigeryang007/</a:t>
                      </a:r>
                    </a:p>
                    <a:p>
                      <a:pPr algn="l" rtl="0" fontAlgn="b"/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RTMlunar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contact info: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huyang@umd.edu</a:t>
                      </a:r>
                      <a:endParaRPr lang="en-US" altLang="zh-CN" sz="1400" b="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2699" marB="12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838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20220317.2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Determine the feasibility of using MW FCDRs as GSICS Products (Iacovazzi and John)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CLOSED*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 MAR 2022) 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FCDR is not considered a calibration method, and there are currently no plans to create a GSICS FCDR development algorithm.</a:t>
                      </a:r>
                    </a:p>
                  </a:txBody>
                  <a:tcPr marL="19050" marR="19050" marT="12699" marB="12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5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20220317.3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aseline="0" dirty="0"/>
                        <a:t>Obtain the lunar data acquire from TROPICS from MIT. (Yang)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 FEB 2023) 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Tiger Yang is working with a graduate students from MIT/LL from Bill Blackwell’s team on processing the lunar data  they collected from TROPICS. Tiger provided the calibrated lunar RTM model (presented in January workshop) software package for their studies.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MAR 2023)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Tiger Yang recommends to keep the action open until the data are made available by MIT/LL.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FEB 2024)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Obtaining the TROPICS lunar data is not very necessary for lunar model development, since we already have observations from NOAA-20 and 21, and planning the 2D lunar scans for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QuickSounder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ATMS.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3993840-4F2A-4F49-A1D8-B1ECBE358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501" y="40692"/>
            <a:ext cx="5562600" cy="118866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Open Action Items 2022  (1 of 2)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875B2-930E-4C4E-9A49-14BEE78C0F76}"/>
              </a:ext>
            </a:extLst>
          </p:cNvPr>
          <p:cNvSpPr txBox="1"/>
          <p:nvPr/>
        </p:nvSpPr>
        <p:spPr>
          <a:xfrm>
            <a:off x="4572000" y="6627168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*CLOSED but not reflected in the GSCIS Master Action List of the GCC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18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6889649"/>
              </p:ext>
            </p:extLst>
          </p:nvPr>
        </p:nvGraphicFramePr>
        <p:xfrm>
          <a:off x="264160" y="1295401"/>
          <a:ext cx="9448800" cy="445006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4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9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/>
                        <a:t>20220317</a:t>
                      </a:r>
                      <a:r>
                        <a:rPr lang="en-US" altLang="zh-CN" sz="1400" b="1" i="1" dirty="0"/>
                        <a:t>.4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Perform O-B analysis on </a:t>
                      </a:r>
                      <a:r>
                        <a:rPr lang="en-US" sz="1400" dirty="0" err="1"/>
                        <a:t>SmallSat</a:t>
                      </a:r>
                      <a:r>
                        <a:rPr lang="en-US" sz="1400" dirty="0"/>
                        <a:t>/CubeSat data, such as TROPICS or TEMPEST-D. (NOAA)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CLOSED* 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(23 FEB 2023)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action is completed and the results for TROPICS has been published.</a:t>
                      </a:r>
                    </a:p>
                    <a:p>
                      <a:pPr algn="l" rtl="0" fontAlgn="b"/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Yang,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Xun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Y.-K. Lee, C.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Grassotti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K. Garrett, Q. Liu, W. Blackwell, R. V. Leslie, T. Greenwald, R.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Bennartz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S. Braun, 2023, Atmospheric humidity and temperature sounding from the CubeSat TROPICS mission: Early performance evaluation with </a:t>
                      </a: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MiRS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Remote Sensing of Environment, 287, 113479, https://doi.org/10.1016/j.rse.2023.113479 .</a:t>
                      </a:r>
                      <a:endParaRPr lang="en-US" altLang="zh-CN" sz="1400" b="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59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/>
                        <a:t>20220317.5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Obtain and share NWP results regarding the use of the MWTS-III from FY-3E. (CMA)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CLOSED*</a:t>
                      </a:r>
                    </a:p>
                    <a:p>
                      <a:pPr algn="l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March 2023) 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results were shared at the GSICS MW Subgroup Breakout Session at the GSICS Annual Meeting in the presentation entitled “Calibration improvement of MWTS on FY-3D and FY-3E”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46BFCF4A-A44E-4803-B492-C14B0AD01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501" y="40692"/>
            <a:ext cx="5562600" cy="118866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Open Action Items 2022  (2 of 2)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94EA7-8DF0-4AC1-8E65-F6F7AC0E35C2}"/>
              </a:ext>
            </a:extLst>
          </p:cNvPr>
          <p:cNvSpPr txBox="1"/>
          <p:nvPr/>
        </p:nvSpPr>
        <p:spPr>
          <a:xfrm>
            <a:off x="914400" y="6024868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*CLOSED but not reflected in the GSCIS Master Action List of the GCC</a:t>
            </a:r>
          </a:p>
        </p:txBody>
      </p:sp>
    </p:spTree>
    <p:extLst>
      <p:ext uri="{BB962C8B-B14F-4D97-AF65-F5344CB8AC3E}">
        <p14:creationId xmlns:p14="http://schemas.microsoft.com/office/powerpoint/2010/main" val="2160708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19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624645"/>
              </p:ext>
            </p:extLst>
          </p:nvPr>
        </p:nvGraphicFramePr>
        <p:xfrm>
          <a:off x="264160" y="1295400"/>
          <a:ext cx="9448800" cy="46329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4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3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/>
                        <a:t>20230302</a:t>
                      </a:r>
                      <a:r>
                        <a:rPr lang="en-US" altLang="zh-CN" sz="1400" b="1" i="1" dirty="0"/>
                        <a:t>.1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Ed Kim (NASA) to invite GPM XCAL to present inter-calibration algorithms to GSICS at web meeting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February 2024)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 of conflict of interest, Ed cannot extend the invitation, but will provide several names and emails of people that can give a presentation to Siena  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87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20230302.2</a:t>
                      </a:r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Martin </a:t>
                      </a:r>
                      <a:r>
                        <a:rPr lang="en-US" altLang="zh-CN" sz="1400" dirty="0" err="1"/>
                        <a:t>Burgdorf</a:t>
                      </a:r>
                      <a:r>
                        <a:rPr lang="en-US" altLang="zh-CN" sz="1400" dirty="0"/>
                        <a:t> to invite </a:t>
                      </a:r>
                      <a:r>
                        <a:rPr lang="en-US" altLang="zh-CN" sz="1400" dirty="0" err="1"/>
                        <a:t>Imke</a:t>
                      </a:r>
                      <a:r>
                        <a:rPr lang="en-US" altLang="zh-CN" sz="1400" dirty="0"/>
                        <a:t> Hans (now </a:t>
                      </a:r>
                      <a:r>
                        <a:rPr lang="en-US" altLang="zh-CN" sz="1400" dirty="0" err="1"/>
                        <a:t>Imke</a:t>
                      </a:r>
                      <a:r>
                        <a:rPr lang="en-US" altLang="zh-CN" sz="1400" dirty="0"/>
                        <a:t> </a:t>
                      </a:r>
                      <a:r>
                        <a:rPr lang="en-US" altLang="zh-CN" sz="1400" dirty="0" err="1"/>
                        <a:t>Krizek</a:t>
                      </a:r>
                      <a:r>
                        <a:rPr lang="en-US" altLang="zh-CN" sz="1400" dirty="0"/>
                        <a:t> and at EUMETSAT) to present uncertainty tree developed for microwave sounders within FIDUCEO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algn="l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 March 2023)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Imke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could not commit to the activity.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20230302.3</a:t>
                      </a:r>
                      <a:endParaRPr lang="en-US" sz="1400" b="1" i="1" dirty="0"/>
                    </a:p>
                    <a:p>
                      <a:pPr algn="l"/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Hewison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(EUMETSAT) to brief MWSG on experience in developing GSICS products for IR channels of GEO imagers – and uncertainty analysis</a:t>
                      </a:r>
                      <a:endParaRPr lang="en-US" altLang="zh-CN" sz="1400" baseline="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42758"/>
                  </a:ext>
                </a:extLst>
              </a:tr>
              <a:tr h="944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/>
                        <a:t>20230302</a:t>
                      </a:r>
                      <a:r>
                        <a:rPr lang="en-US" altLang="zh-CN" sz="1400" b="1" i="1" dirty="0"/>
                        <a:t>.4</a:t>
                      </a:r>
                      <a:endParaRPr lang="en-US" sz="1400" b="1" i="1" dirty="0"/>
                    </a:p>
                    <a:p>
                      <a:pPr algn="l"/>
                      <a:endParaRPr lang="en-US" sz="1400" b="1" i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Siena Iacovazzi to send “Call for GSICS MW Subgroup Chair/Co-chairs” to the subgroup members.</a:t>
                      </a:r>
                    </a:p>
                    <a:p>
                      <a:pPr algn="l"/>
                      <a:endParaRPr lang="en-US" altLang="zh-CN" sz="14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algn="l" rtl="0" fontAlgn="b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March 2023)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Announcement written and distributed.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13276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4E848BC-78B8-40C7-BD1D-DD9BE137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501" y="40692"/>
            <a:ext cx="5562600" cy="118866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Open Action Items 2023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506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5829300" cy="79216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ea typeface="宋体" panose="02010600030101010101" pitchFamily="2" charset="-122"/>
              </a:rPr>
              <a:t>Outline</a:t>
            </a:r>
            <a:endParaRPr lang="zh-CN" altLang="en-US" sz="32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2743199"/>
          </a:xfrm>
        </p:spPr>
        <p:txBody>
          <a:bodyPr vert="horz" wrap="square" lIns="91440" tIns="45720" rIns="91440" bIns="45720" anchor="t"/>
          <a:lstStyle/>
          <a:p>
            <a:pPr marL="514363" indent="-514363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General Achievements and Progress</a:t>
            </a:r>
          </a:p>
          <a:p>
            <a:pPr marL="514363" indent="-514363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Web Meeting Summaries and Highlights</a:t>
            </a:r>
          </a:p>
          <a:p>
            <a:pPr marL="514363" indent="-514363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Actions </a:t>
            </a:r>
          </a:p>
          <a:p>
            <a:pPr marL="514363" indent="-514363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Planned Activities </a:t>
            </a:r>
          </a:p>
        </p:txBody>
      </p:sp>
      <p:sp>
        <p:nvSpPr>
          <p:cNvPr id="18436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2</a:t>
            </a:fld>
            <a:endParaRPr lang="en-US" altLang="zh-C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54379" y="255640"/>
            <a:ext cx="6264275" cy="709612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Potential Action Items 2024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20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5384706"/>
              </p:ext>
            </p:extLst>
          </p:nvPr>
        </p:nvGraphicFramePr>
        <p:xfrm>
          <a:off x="264160" y="1549496"/>
          <a:ext cx="9448800" cy="271262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Action Item: </a:t>
                      </a:r>
                      <a:r>
                        <a:rPr lang="en-U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Status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dirty="0"/>
                        <a:t>20240314.1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Action to Focus Group Leads to report back from first meeting.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19050" marR="19050" marT="12699" marB="12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20240314.2</a:t>
                      </a:r>
                      <a:endParaRPr lang="en-US" sz="1800" b="1" i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endParaRPr lang="en-US" altLang="zh-CN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19050" marR="19050" marT="12699" marB="12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20240314.3</a:t>
                      </a:r>
                      <a:endParaRPr lang="en-US" sz="1800" b="1" i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endParaRPr lang="en-US" altLang="zh-CN" sz="1400" baseline="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dirty="0"/>
                        <a:t>20240314</a:t>
                      </a:r>
                      <a:r>
                        <a:rPr lang="en-US" altLang="zh-CN" sz="1800" b="1" i="1" dirty="0"/>
                        <a:t>.4</a:t>
                      </a:r>
                      <a:endParaRPr lang="en-US" sz="1800" b="1" i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29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05000" y="2603501"/>
            <a:ext cx="4572000" cy="9017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Back Up Slides</a:t>
            </a:r>
            <a:endParaRPr lang="en-GB" altLang="en-US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B278AA-C574-4BDE-8F85-02B156D5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(1 of 4)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3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152400" y="1143001"/>
            <a:ext cx="9601200" cy="5105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Microwave (MW) Subgroup meetings</a:t>
            </a:r>
          </a:p>
          <a:p>
            <a:pPr lvl="1"/>
            <a:r>
              <a:rPr lang="en-US" altLang="zh-CN" sz="1800" b="0" kern="0" dirty="0">
                <a:latin typeface="Arial" panose="020B0604020202020204" pitchFamily="34" charset="0"/>
              </a:rPr>
              <a:t>21 Sep 2023 (Admin Meeting)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25 Oct 2023 </a:t>
            </a:r>
            <a:r>
              <a:rPr lang="en-US" altLang="zh-CN" sz="1800" b="0" kern="0" dirty="0">
                <a:latin typeface="Arial" panose="020B0604020202020204" pitchFamily="34" charset="0"/>
              </a:rPr>
              <a:t>(Admin Meeting)</a:t>
            </a:r>
            <a:endParaRPr lang="en-GB" altLang="en-US" sz="1800" b="0" kern="0" dirty="0">
              <a:latin typeface="Arial" panose="020B0604020202020204" pitchFamily="34" charset="0"/>
            </a:endParaRP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18 Dec 2023 (Full Membership Meeting)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23 Jan 2024 </a:t>
            </a:r>
            <a:r>
              <a:rPr lang="en-US" altLang="zh-CN" sz="1800" b="0" kern="0" dirty="0">
                <a:latin typeface="Arial" panose="020B0604020202020204" pitchFamily="34" charset="0"/>
              </a:rPr>
              <a:t>(Admin Meeting)</a:t>
            </a:r>
            <a:endParaRPr lang="en-GB" altLang="en-US" sz="1800" b="0" kern="0" dirty="0">
              <a:latin typeface="Arial" panose="020B0604020202020204" pitchFamily="34" charset="0"/>
            </a:endParaRP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14 Mar 2024 (Annual Meeting Breakout Session)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MW Subgroup Chair Election 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New MW Subgroup Vision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Validation of new MW instrument constellation assets</a:t>
            </a:r>
          </a:p>
          <a:p>
            <a:pPr lvl="1"/>
            <a:r>
              <a:rPr lang="en-US" altLang="zh-CN" sz="1800" b="0" kern="0" dirty="0"/>
              <a:t>NOAA-21 ATMS SDR reached Fully Validated Maturity</a:t>
            </a:r>
          </a:p>
          <a:p>
            <a:pPr lvl="1"/>
            <a:r>
              <a:rPr lang="en-US" altLang="zh-CN" sz="1800" b="0" kern="0" dirty="0"/>
              <a:t>Five new CMA MW sensors onboard FY-3F(20230803) and FY-3G(20230416) are doing on-orbit test. Data will be available before June 2024.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Analysis of pre-launch radiometric thermal vacuum and antenna test data for MWI, ICI and MWS on the second generation EUMETSAT Polar System (EPS-SG)</a:t>
            </a:r>
            <a:endParaRPr lang="en-GB" altLang="en-US" sz="1800" b="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(2 of 4)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4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223066" y="1143000"/>
            <a:ext cx="9620846" cy="4724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2200" b="0" kern="0" dirty="0">
                <a:solidFill>
                  <a:srgbClr val="0000FF"/>
                </a:solidFill>
                <a:latin typeface="Arial" panose="020B0604020202020204" pitchFamily="34" charset="0"/>
              </a:rPr>
              <a:t>Continued MW instrument calibration performance monitoring, maintenance and sustainment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CMA – FY-3C, -3D and -3E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ESA - 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SMOS TB compared over Antarctica with the DOMEX experiment in-situ measurements and with SMAP, with good agreement within a few Kelvin.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The validation platform for sea surface salinity (https://www.salinity-pimep.org/) and soil moisture (</a:t>
            </a:r>
            <a:r>
              <a:rPr lang="en-US" altLang="en-US" sz="1600" b="0" kern="0" dirty="0">
                <a:latin typeface="Arial" panose="020B0604020202020204" pitchFamily="34" charset="0"/>
                <a:hlinkClick r:id="rId2"/>
              </a:rPr>
              <a:t>https://qa4sm.eu/ui/home</a:t>
            </a:r>
            <a:r>
              <a:rPr lang="en-US" altLang="en-US" sz="1600" b="0" kern="0" dirty="0">
                <a:latin typeface="Arial" panose="020B0604020202020204" pitchFamily="34" charset="0"/>
              </a:rPr>
              <a:t>) L2 products has evolved.</a:t>
            </a:r>
            <a:endParaRPr lang="en-GB" altLang="en-US" sz="1800" b="0" kern="0" dirty="0">
              <a:latin typeface="Arial" panose="020B0604020202020204" pitchFamily="34" charset="0"/>
            </a:endParaRP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JAXA - GCOM-W/AMSR2 and GPM/DPR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NOAA – JPSS/ATMS and POES/AMSU-A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Future MW instrument 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preparation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CMA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Re-calibration of FY-3D/MWRI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Cal/Val algorithm of new generation MWRI and DPR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US" altLang="en-US" sz="1400" b="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(3 of 4)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5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76200" y="1066800"/>
            <a:ext cx="9725378" cy="525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Future MW instrument 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preparation (Cont.)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ESA Preparations for CIMR Cal/Val 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Development of CIMR-AIR airborne instrument to collect pre-launch data to support CIMR algorithm developments and on-orbit validation.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Kick-off study (Oct-23), Requirements review (Feb-24), Initial campaign (Jun-25).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CIMR-AIR is a 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Dicke</a:t>
            </a:r>
            <a:r>
              <a:rPr lang="en-US" altLang="en-US" sz="1600" b="0" kern="0" dirty="0">
                <a:latin typeface="Arial" panose="020B0604020202020204" pitchFamily="34" charset="0"/>
              </a:rPr>
              <a:t> balanced radiometer with switched noise injection that includes the five CIMR frequency bands in H&amp;V in a compact form that can be flown on a research aircraft. 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For the 3rd and 4th Stokes instrument operation is in the unbalanced mode.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EUMETSAT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Preparations for 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cal</a:t>
            </a:r>
            <a:r>
              <a:rPr lang="en-US" altLang="en-US" sz="1600" b="0" kern="0" dirty="0">
                <a:latin typeface="Arial" panose="020B0604020202020204" pitchFamily="34" charset="0"/>
              </a:rPr>
              <a:t>/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val</a:t>
            </a:r>
            <a:r>
              <a:rPr lang="en-US" altLang="en-US" sz="1600" b="0" kern="0" dirty="0">
                <a:latin typeface="Arial" panose="020B0604020202020204" pitchFamily="34" charset="0"/>
              </a:rPr>
              <a:t> of MWI, ICI and MWS on the second generation EUMETSAT Polar System (EPS-SG)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Completing study on vicarious calibration using NWP and radiosondes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Extension in preparation to include uncertainty analysis based on NWP comparisons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Preparation for EPS-Sterna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Preparing study on hybrid inter-calibration methods, including SNO near nadir, at high angle, and for extended collocation periods (OCTM method), NWP and vicarious calibration double-differencing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Including planned application to ESA’s Arctic Weather Satellite (launch 2024-06)</a:t>
            </a:r>
          </a:p>
        </p:txBody>
      </p:sp>
    </p:spTree>
    <p:extLst>
      <p:ext uri="{BB962C8B-B14F-4D97-AF65-F5344CB8AC3E}">
        <p14:creationId xmlns:p14="http://schemas.microsoft.com/office/powerpoint/2010/main" val="283963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(4 of 4)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schemeClr val="tx1"/>
                </a:solidFill>
              </a:rPr>
              <a:pPr/>
              <a:t>6</a:t>
            </a:fld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223066" y="1143000"/>
            <a:ext cx="9620846" cy="5029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Future MW instrument 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preparation (Cont.)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JAXA AMSR3</a:t>
            </a:r>
          </a:p>
          <a:p>
            <a:pPr lvl="2"/>
            <a:r>
              <a:rPr lang="en-US" altLang="en-US" sz="1400" b="0" kern="0" dirty="0">
                <a:latin typeface="Arial" panose="020B0604020202020204" pitchFamily="34" charset="0"/>
              </a:rPr>
              <a:t>Calibration plan is almost unchanged from that of AMSR2</a:t>
            </a:r>
          </a:p>
          <a:p>
            <a:pPr lvl="2"/>
            <a:r>
              <a:rPr lang="en-US" altLang="en-US" sz="1400" b="0" kern="0" dirty="0">
                <a:latin typeface="Arial" panose="020B0604020202020204" pitchFamily="34" charset="0"/>
              </a:rPr>
              <a:t>Currently conducting pre-launch tests, including antenna pattern test</a:t>
            </a:r>
          </a:p>
          <a:p>
            <a:pPr lvl="2"/>
            <a:r>
              <a:rPr lang="en-US" altLang="en-US" sz="1400" b="0" kern="0" dirty="0">
                <a:latin typeface="Arial" panose="020B0604020202020204" pitchFamily="34" charset="0"/>
              </a:rPr>
              <a:t>Plan to conduct cross-calibration of new high-frequency channels, comparing with GMI and SSMIS </a:t>
            </a:r>
          </a:p>
          <a:p>
            <a:pPr lvl="2"/>
            <a:r>
              <a:rPr lang="en-US" altLang="en-US" sz="1400" b="0" kern="0" dirty="0">
                <a:latin typeface="Arial" panose="020B0604020202020204" pitchFamily="34" charset="0"/>
              </a:rPr>
              <a:t>As a launch preparation, Mongolian soil moisture validation site sensors in operation since 2000 are planned to be comprehensively replaced in May 2024</a:t>
            </a:r>
          </a:p>
          <a:p>
            <a:pPr lvl="1"/>
            <a:r>
              <a:rPr lang="en-US" altLang="zh-CN" sz="1800" b="0" kern="0" dirty="0"/>
              <a:t>NOAA</a:t>
            </a:r>
          </a:p>
          <a:p>
            <a:pPr lvl="2"/>
            <a:r>
              <a:rPr lang="en-US" altLang="zh-CN" sz="1600" b="0" kern="0" dirty="0" err="1"/>
              <a:t>QuickSounder</a:t>
            </a:r>
            <a:r>
              <a:rPr lang="en-US" altLang="zh-CN" sz="1600" b="0" kern="0" dirty="0"/>
              <a:t> ATMS</a:t>
            </a:r>
          </a:p>
          <a:p>
            <a:pPr lvl="2"/>
            <a:r>
              <a:rPr lang="en-US" altLang="zh-CN" sz="1600" b="0" kern="0" dirty="0"/>
              <a:t>Using TROPICS Pathfinder to explore the utility of </a:t>
            </a:r>
            <a:r>
              <a:rPr lang="en-US" altLang="zh-CN" sz="1600" b="0" kern="0" dirty="0" err="1"/>
              <a:t>SmallSats</a:t>
            </a:r>
            <a:r>
              <a:rPr lang="en-US" altLang="zh-CN" sz="1600" b="0" kern="0" dirty="0"/>
              <a:t> in their MW portfolio</a:t>
            </a:r>
          </a:p>
          <a:p>
            <a:r>
              <a:rPr lang="en-US" altLang="en-US" sz="2400" b="0" kern="0" dirty="0">
                <a:solidFill>
                  <a:srgbClr val="0000FF"/>
                </a:solidFill>
                <a:latin typeface="Arial" panose="020B0604020202020204" pitchFamily="34" charset="0"/>
              </a:rPr>
              <a:t>MW Subgroup Wiki updated to include all full-member meetings</a:t>
            </a:r>
            <a:endParaRPr lang="en-US" altLang="en-US" sz="1600" b="0" kern="0" dirty="0">
              <a:latin typeface="Arial" panose="020B0604020202020204" pitchFamily="34" charset="0"/>
            </a:endParaRP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US" altLang="en-US" sz="1400" b="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2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543926" y="138117"/>
            <a:ext cx="4264470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MW Subgroup Chair Election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143005"/>
            <a:ext cx="9559410" cy="47397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A GSICS MW Subgroup Chair Election Process was developed and approved on July 18, 2023 by the GSICS Research Working Group and the GSICS Executive Panel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A ballot was created and distributed to the subgroup membership on July 24, 2023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Vote Statistics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Total Votes: 28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Total MW Subgroup Members: 76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The qualified voter participation of 36.84% of the total subgroup membership is greater than the 30% quorum needed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Vote Breakdown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Dr. </a:t>
            </a:r>
            <a:r>
              <a:rPr lang="en-US" sz="1800" b="0" dirty="0" err="1">
                <a:solidFill>
                  <a:schemeClr val="tx1"/>
                </a:solidFill>
              </a:rPr>
              <a:t>Shengli</a:t>
            </a:r>
            <a:r>
              <a:rPr lang="en-US" sz="1800" b="0" dirty="0">
                <a:solidFill>
                  <a:schemeClr val="tx1"/>
                </a:solidFill>
              </a:rPr>
              <a:t> Wu (CMA) (14 Votes)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Dr. Flavio Iturbide-Sanchez (NOAA) (14 Votes)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The tie resulted in the election committee requested that the two nominees work together and co-chair the subgroup. Flavio and </a:t>
            </a:r>
            <a:r>
              <a:rPr lang="en-US" sz="1800" b="0" dirty="0" err="1">
                <a:solidFill>
                  <a:schemeClr val="tx1"/>
                </a:solidFill>
              </a:rPr>
              <a:t>Shengli</a:t>
            </a:r>
            <a:r>
              <a:rPr lang="en-US" sz="1800" b="0" dirty="0">
                <a:solidFill>
                  <a:schemeClr val="tx1"/>
                </a:solidFill>
              </a:rPr>
              <a:t> agreed. 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The GRWG Chair (Fangfang Yu) approved the election results on August 23, 2023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38117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(1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600205"/>
            <a:ext cx="9559410" cy="25391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tx1"/>
                </a:solidFill>
                <a:latin typeface="+mj-lt"/>
              </a:rPr>
              <a:t>New Objective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: Develop, assess and mature methodologies to achieve data quality and consistency of on-orbit microwave sensors in order to accelerate data usage for weather and climate applications.</a:t>
            </a:r>
          </a:p>
          <a:p>
            <a:pPr marL="342908" indent="-342908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Foundational elements of the MW Subgroup path forward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Identify MW sensor performance assessment and inter-sensor calibration methods, and develop and/or adopt a common framework to evaluate them </a:t>
            </a:r>
          </a:p>
          <a:p>
            <a:pPr marL="800120" lvl="1" indent="-342908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Form Focus Groups and establish Non-Focus Group Initiatives for topics critical to the subgroup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0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B66B7-D0EE-48B2-8129-485A91F1C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7F8E2DD-B3FD-4ADC-863B-ABF761F4C0A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835B-A92C-4A2C-9080-7C0490415FAB}"/>
              </a:ext>
            </a:extLst>
          </p:cNvPr>
          <p:cNvSpPr/>
          <p:nvPr/>
        </p:nvSpPr>
        <p:spPr>
          <a:xfrm>
            <a:off x="114299" y="1219200"/>
            <a:ext cx="9639300" cy="453626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OBJECTIVE: Develop, assess and mature methods to achieve data quality and consistency of on-orbit MW sensors to accelerate data usage for weather and climate applications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6ABBCC-8DB7-4F30-898C-2B05493C18E2}"/>
              </a:ext>
            </a:extLst>
          </p:cNvPr>
          <p:cNvSpPr/>
          <p:nvPr/>
        </p:nvSpPr>
        <p:spPr>
          <a:xfrm>
            <a:off x="114304" y="1969299"/>
            <a:ext cx="3105145" cy="5619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Identify MW sensor performance assessment and inter-sensor calibration methods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68B0A-A5FF-4238-9830-D380F256CA78}"/>
              </a:ext>
            </a:extLst>
          </p:cNvPr>
          <p:cNvSpPr/>
          <p:nvPr/>
        </p:nvSpPr>
        <p:spPr>
          <a:xfrm>
            <a:off x="7695236" y="2130029"/>
            <a:ext cx="2004377" cy="243126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Develop/Adopt a common framework – e.g., MW remote sensing glossary and instrument uncertainty tree - to evaluate MW sensor performance assessment and inter-sensor calibration methods, as well as help to identify “community standard” MW sensors.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3C0C75-FAB7-48ED-A72C-4FA986E93CFC}"/>
              </a:ext>
            </a:extLst>
          </p:cNvPr>
          <p:cNvSpPr/>
          <p:nvPr/>
        </p:nvSpPr>
        <p:spPr>
          <a:xfrm>
            <a:off x="152405" y="2850358"/>
            <a:ext cx="7352123" cy="2809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Establish independent “Focus Groups”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E02923-9083-49DE-87DE-47C02C2D86C4}"/>
              </a:ext>
            </a:extLst>
          </p:cNvPr>
          <p:cNvSpPr/>
          <p:nvPr/>
        </p:nvSpPr>
        <p:spPr>
          <a:xfrm>
            <a:off x="114297" y="3289713"/>
            <a:ext cx="7390226" cy="13954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MW Sensor Performance Assessment and Inter-Sensor Calibration Methods Focus Groups (</a:t>
            </a:r>
            <a:r>
              <a:rPr lang="en-US" sz="1000" i="1" dirty="0">
                <a:solidFill>
                  <a:schemeClr val="tx1"/>
                </a:solidFill>
              </a:rPr>
              <a:t>Meetings held as needed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18A331-0179-456D-9FD7-E4A2DA5674CC}"/>
              </a:ext>
            </a:extLst>
          </p:cNvPr>
          <p:cNvSpPr/>
          <p:nvPr/>
        </p:nvSpPr>
        <p:spPr>
          <a:xfrm>
            <a:off x="114303" y="5008963"/>
            <a:ext cx="9639297" cy="447676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Progress reports, and methods and common framework documentation and data artifacts, provided at </a:t>
            </a:r>
            <a:r>
              <a:rPr lang="en-US" sz="1200" i="1" dirty="0">
                <a:solidFill>
                  <a:schemeClr val="tx1"/>
                </a:solidFill>
              </a:rPr>
              <a:t>Subgroup Quarterly Meetings. </a:t>
            </a:r>
            <a:r>
              <a:rPr lang="en-US" sz="1200" dirty="0">
                <a:solidFill>
                  <a:schemeClr val="tx1"/>
                </a:solidFill>
              </a:rPr>
              <a:t>Hold an Annual Technical Workshop.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7FBB81-CAE5-4741-9763-4813034A5B60}"/>
              </a:ext>
            </a:extLst>
          </p:cNvPr>
          <p:cNvSpPr/>
          <p:nvPr/>
        </p:nvSpPr>
        <p:spPr>
          <a:xfrm>
            <a:off x="3294471" y="1960239"/>
            <a:ext cx="4210052" cy="5669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Explore and share new remote sensor technologies and designs, and pre-launch verification and post-launch validation testing methods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0AC9CB-2F15-454C-955F-3AC85612BA98}"/>
              </a:ext>
            </a:extLst>
          </p:cNvPr>
          <p:cNvSpPr/>
          <p:nvPr/>
        </p:nvSpPr>
        <p:spPr>
          <a:xfrm>
            <a:off x="114299" y="5609043"/>
            <a:ext cx="9639300" cy="628651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u="sng" dirty="0">
                <a:solidFill>
                  <a:schemeClr val="tx1"/>
                </a:solidFill>
              </a:rPr>
              <a:t>GSICS Annual Meeting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Summarize Focus Group progress and </a:t>
            </a:r>
            <a:r>
              <a:rPr lang="en-US" sz="1200">
                <a:solidFill>
                  <a:schemeClr val="tx1"/>
                </a:solidFill>
              </a:rPr>
              <a:t>Annual Technical Workshop </a:t>
            </a:r>
            <a:r>
              <a:rPr lang="en-US" sz="1200" dirty="0">
                <a:solidFill>
                  <a:schemeClr val="tx1"/>
                </a:solidFill>
              </a:rPr>
              <a:t>presentations/discussions.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Plan for the next year’s GSICS MW Subgroup activities in the “</a:t>
            </a:r>
            <a:r>
              <a:rPr lang="en-US" sz="1200" i="1" dirty="0">
                <a:solidFill>
                  <a:schemeClr val="tx1"/>
                </a:solidFill>
              </a:rPr>
              <a:t>MW Subgroup Breakout Session</a:t>
            </a:r>
            <a:r>
              <a:rPr lang="en-US" sz="12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0EA298-4EA5-4C96-B772-2D92EFD01B58}"/>
              </a:ext>
            </a:extLst>
          </p:cNvPr>
          <p:cNvCxnSpPr>
            <a:cxnSpLocks/>
          </p:cNvCxnSpPr>
          <p:nvPr/>
        </p:nvCxnSpPr>
        <p:spPr>
          <a:xfrm>
            <a:off x="1676401" y="1807375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8C0078-FA24-41CD-A793-06101C6172CD}"/>
              </a:ext>
            </a:extLst>
          </p:cNvPr>
          <p:cNvCxnSpPr>
            <a:cxnSpLocks/>
          </p:cNvCxnSpPr>
          <p:nvPr/>
        </p:nvCxnSpPr>
        <p:spPr>
          <a:xfrm flipV="1">
            <a:off x="3276600" y="1670643"/>
            <a:ext cx="0" cy="1367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3D2C96-EC88-47F6-B0B0-AC23BF632CF7}"/>
              </a:ext>
            </a:extLst>
          </p:cNvPr>
          <p:cNvCxnSpPr>
            <a:cxnSpLocks/>
          </p:cNvCxnSpPr>
          <p:nvPr/>
        </p:nvCxnSpPr>
        <p:spPr>
          <a:xfrm flipV="1">
            <a:off x="8633624" y="1672825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39AB16-6598-47D6-9FBC-D31BEEFD3D2E}"/>
              </a:ext>
            </a:extLst>
          </p:cNvPr>
          <p:cNvCxnSpPr>
            <a:cxnSpLocks/>
          </p:cNvCxnSpPr>
          <p:nvPr/>
        </p:nvCxnSpPr>
        <p:spPr>
          <a:xfrm flipV="1">
            <a:off x="1676400" y="181690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D23E641-9A52-41EC-8598-93BE7918281F}"/>
              </a:ext>
            </a:extLst>
          </p:cNvPr>
          <p:cNvCxnSpPr>
            <a:cxnSpLocks/>
          </p:cNvCxnSpPr>
          <p:nvPr/>
        </p:nvCxnSpPr>
        <p:spPr>
          <a:xfrm flipV="1">
            <a:off x="5257800" y="180737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942B8F-53A4-471F-9863-13AD034DDCCF}"/>
              </a:ext>
            </a:extLst>
          </p:cNvPr>
          <p:cNvCxnSpPr>
            <a:cxnSpLocks/>
          </p:cNvCxnSpPr>
          <p:nvPr/>
        </p:nvCxnSpPr>
        <p:spPr>
          <a:xfrm flipV="1">
            <a:off x="1644649" y="253127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ED9201-D4C4-4C3B-863A-536F91C2051A}"/>
              </a:ext>
            </a:extLst>
          </p:cNvPr>
          <p:cNvCxnSpPr>
            <a:cxnSpLocks/>
          </p:cNvCxnSpPr>
          <p:nvPr/>
        </p:nvCxnSpPr>
        <p:spPr>
          <a:xfrm flipV="1">
            <a:off x="3294471" y="3131344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EA5D5E-4540-4C46-9E10-6DB390D2954F}"/>
              </a:ext>
            </a:extLst>
          </p:cNvPr>
          <p:cNvCxnSpPr>
            <a:cxnSpLocks/>
          </p:cNvCxnSpPr>
          <p:nvPr/>
        </p:nvCxnSpPr>
        <p:spPr>
          <a:xfrm>
            <a:off x="1636717" y="2688435"/>
            <a:ext cx="36353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38F7FB-BFDA-435F-909C-6BCA6F341F2B}"/>
              </a:ext>
            </a:extLst>
          </p:cNvPr>
          <p:cNvCxnSpPr>
            <a:cxnSpLocks/>
          </p:cNvCxnSpPr>
          <p:nvPr/>
        </p:nvCxnSpPr>
        <p:spPr>
          <a:xfrm flipV="1">
            <a:off x="3276600" y="268367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963366-00B6-4A99-8059-C01423758A43}"/>
              </a:ext>
            </a:extLst>
          </p:cNvPr>
          <p:cNvCxnSpPr>
            <a:cxnSpLocks/>
          </p:cNvCxnSpPr>
          <p:nvPr/>
        </p:nvCxnSpPr>
        <p:spPr>
          <a:xfrm flipV="1">
            <a:off x="2057400" y="4685116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97E3EC-3D37-4176-B504-9C6BBD2CF7EA}"/>
              </a:ext>
            </a:extLst>
          </p:cNvPr>
          <p:cNvCxnSpPr>
            <a:cxnSpLocks/>
          </p:cNvCxnSpPr>
          <p:nvPr/>
        </p:nvCxnSpPr>
        <p:spPr>
          <a:xfrm flipV="1">
            <a:off x="5529307" y="4694641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0A5D91-E335-4F2A-94B1-5F4FE4F60E95}"/>
              </a:ext>
            </a:extLst>
          </p:cNvPr>
          <p:cNvCxnSpPr>
            <a:cxnSpLocks/>
          </p:cNvCxnSpPr>
          <p:nvPr/>
        </p:nvCxnSpPr>
        <p:spPr>
          <a:xfrm>
            <a:off x="2064591" y="4847040"/>
            <a:ext cx="34647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951919-EBE2-4F88-901E-A7B32AFCA393}"/>
              </a:ext>
            </a:extLst>
          </p:cNvPr>
          <p:cNvCxnSpPr>
            <a:cxnSpLocks/>
          </p:cNvCxnSpPr>
          <p:nvPr/>
        </p:nvCxnSpPr>
        <p:spPr>
          <a:xfrm flipV="1">
            <a:off x="3833425" y="483751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F4C386-C5D1-42DF-AB5C-24998E67641F}"/>
              </a:ext>
            </a:extLst>
          </p:cNvPr>
          <p:cNvCxnSpPr>
            <a:cxnSpLocks/>
          </p:cNvCxnSpPr>
          <p:nvPr/>
        </p:nvCxnSpPr>
        <p:spPr>
          <a:xfrm flipV="1">
            <a:off x="3833425" y="544711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F33886-80D0-4235-8993-9410BB6D8D76}"/>
              </a:ext>
            </a:extLst>
          </p:cNvPr>
          <p:cNvCxnSpPr>
            <a:cxnSpLocks/>
          </p:cNvCxnSpPr>
          <p:nvPr/>
        </p:nvCxnSpPr>
        <p:spPr>
          <a:xfrm flipH="1" flipV="1">
            <a:off x="8633624" y="4561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F7E05B-0220-435C-9C34-17ACB6393424}"/>
              </a:ext>
            </a:extLst>
          </p:cNvPr>
          <p:cNvCxnSpPr>
            <a:cxnSpLocks/>
          </p:cNvCxnSpPr>
          <p:nvPr/>
        </p:nvCxnSpPr>
        <p:spPr>
          <a:xfrm flipV="1">
            <a:off x="8093076" y="5447119"/>
            <a:ext cx="0" cy="161925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FE24CDE-AAA8-4964-8608-0C3DABF2D510}"/>
              </a:ext>
            </a:extLst>
          </p:cNvPr>
          <p:cNvSpPr/>
          <p:nvPr/>
        </p:nvSpPr>
        <p:spPr>
          <a:xfrm>
            <a:off x="206378" y="3584449"/>
            <a:ext cx="4441822" cy="301752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Technology and Instrument Pre-Launch Testing and Post-Launch Characterization Focus Group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AB0006-0502-4393-89ED-6EDFD2A5E62B}"/>
              </a:ext>
            </a:extLst>
          </p:cNvPr>
          <p:cNvSpPr/>
          <p:nvPr/>
        </p:nvSpPr>
        <p:spPr>
          <a:xfrm>
            <a:off x="206378" y="4028924"/>
            <a:ext cx="3276600" cy="168794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000" dirty="0"/>
              <a:t>MW Radiometer Vicarious Calibration Focus Group </a:t>
            </a:r>
            <a:endParaRPr lang="en-GB" sz="1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224B1A-37AC-4F2F-A787-C225F92313DA}"/>
              </a:ext>
            </a:extLst>
          </p:cNvPr>
          <p:cNvSpPr/>
          <p:nvPr/>
        </p:nvSpPr>
        <p:spPr>
          <a:xfrm>
            <a:off x="206383" y="4350121"/>
            <a:ext cx="2755897" cy="211175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Lunar Calibration Focus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FE02D6-1EAF-413B-A2DA-1191C8AD0AF9}"/>
              </a:ext>
            </a:extLst>
          </p:cNvPr>
          <p:cNvSpPr/>
          <p:nvPr/>
        </p:nvSpPr>
        <p:spPr>
          <a:xfrm>
            <a:off x="4724400" y="3579901"/>
            <a:ext cx="2514600" cy="305388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Direct MW Radiometer Inter-calibration Method Focus Group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CA0646-027B-4AF3-A703-253E74288E3F}"/>
              </a:ext>
            </a:extLst>
          </p:cNvPr>
          <p:cNvSpPr/>
          <p:nvPr/>
        </p:nvSpPr>
        <p:spPr>
          <a:xfrm>
            <a:off x="4272352" y="4002777"/>
            <a:ext cx="2966653" cy="311022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Radiative Transfer Model (RTM) Facilitated MW Radiometer Inter-calibration Focus Group </a:t>
            </a:r>
          </a:p>
        </p:txBody>
      </p:sp>
      <p:sp>
        <p:nvSpPr>
          <p:cNvPr id="41" name="标题 1">
            <a:extLst>
              <a:ext uri="{FF2B5EF4-FFF2-40B4-BE49-F238E27FC236}">
                <a16:creationId xmlns:a16="http://schemas.microsoft.com/office/drawing/2014/main" id="{6D6F6ED9-CFBB-4A71-B18F-CDF2C358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138117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(2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44857B-6D28-4604-B76D-49DCC92F11CB}"/>
              </a:ext>
            </a:extLst>
          </p:cNvPr>
          <p:cNvSpPr/>
          <p:nvPr/>
        </p:nvSpPr>
        <p:spPr>
          <a:xfrm>
            <a:off x="4272352" y="4406053"/>
            <a:ext cx="2966653" cy="200013"/>
          </a:xfrm>
          <a:prstGeom prst="rect">
            <a:avLst/>
          </a:prstGeom>
          <a:solidFill>
            <a:srgbClr val="00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Applications Focus Group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2ABC304-C87A-40E1-B995-FFA9C3DBC339}"/>
              </a:ext>
            </a:extLst>
          </p:cNvPr>
          <p:cNvCxnSpPr>
            <a:cxnSpLocks/>
          </p:cNvCxnSpPr>
          <p:nvPr/>
        </p:nvCxnSpPr>
        <p:spPr>
          <a:xfrm flipV="1">
            <a:off x="5272087" y="253603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3484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803b98-f60a-4a40-9757-967af8f919d7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803b98-f60a-4a40-9757-967af8f919d7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803b98-f60a-4a40-9757-967af8f919d7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803b98-f60a-4a40-9757-967af8f919d7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 marL="171450" indent="-171450" algn="l">
          <a:spcAft>
            <a:spcPts val="600"/>
          </a:spcAft>
          <a:buFont typeface="Arial" panose="020B0604020202020204" pitchFamily="34" charset="0"/>
          <a:buChar char="•"/>
          <a:defRPr sz="2000" b="0" dirty="0" smtClean="0">
            <a:solidFill>
              <a:schemeClr val="tx1"/>
            </a:solidFill>
            <a:latin typeface="+mj-lt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sz="1400" b="0" dirty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3382</TotalTime>
  <Words>2483</Words>
  <Application>Microsoft Office PowerPoint</Application>
  <PresentationFormat>A4 Paper (210x297 mm)</PresentationFormat>
  <Paragraphs>243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MS PGothic</vt:lpstr>
      <vt:lpstr>宋体</vt:lpstr>
      <vt:lpstr>Arial</vt:lpstr>
      <vt:lpstr>Helvetica</vt:lpstr>
      <vt:lpstr>Tahoma</vt:lpstr>
      <vt:lpstr>Times New Roman</vt:lpstr>
      <vt:lpstr>Wingdings</vt:lpstr>
      <vt:lpstr>Default Design</vt:lpstr>
      <vt:lpstr>1_Default Design</vt:lpstr>
      <vt:lpstr>GSICS Subgroup Interaction with the WGCV </vt:lpstr>
      <vt:lpstr>Outline</vt:lpstr>
      <vt:lpstr>  General Achievements and Progress (1 of 4)</vt:lpstr>
      <vt:lpstr>  General Achievements and Progress (2 of 4)</vt:lpstr>
      <vt:lpstr>  General Achievements and Progress (3 of 4)</vt:lpstr>
      <vt:lpstr>  General Achievements and Progress (4 of 4)</vt:lpstr>
      <vt:lpstr>MW Subgroup Chair Election</vt:lpstr>
      <vt:lpstr>New MW Subgroup Vision (1 of 4)</vt:lpstr>
      <vt:lpstr>New MW Subgroup Vision (2 of 4)</vt:lpstr>
      <vt:lpstr>New MW Subgroup Vision (3 of 4)</vt:lpstr>
      <vt:lpstr>New MW Subgroup Vision (4 of 4)</vt:lpstr>
      <vt:lpstr>Annual Meeting Breakout Session Synopsis and Key Take-aways (1 of X)</vt:lpstr>
      <vt:lpstr>MW Subgroup: 2024 Planned Activities, and Past Open &amp; Potential Future Actions </vt:lpstr>
      <vt:lpstr>MW Subgroup Planned Activities</vt:lpstr>
      <vt:lpstr>Open Action Items 2021  (1 of 2)</vt:lpstr>
      <vt:lpstr>Open Action Items 2021  (2 of 2)</vt:lpstr>
      <vt:lpstr>Open Action Items 2022  (1 of 2)</vt:lpstr>
      <vt:lpstr>Open Action Items 2022  (2 of 2)</vt:lpstr>
      <vt:lpstr>Open Action Items 2023</vt:lpstr>
      <vt:lpstr>Potential Action Items 2024</vt:lpstr>
      <vt:lpstr>Back 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From MW Subgroup</dc:title>
  <dc:creator>Robert Iacovazzi Jr</dc:creator>
  <cp:lastModifiedBy>siena.iacovazzi</cp:lastModifiedBy>
  <cp:revision>437</cp:revision>
  <cp:lastPrinted>2019-01-15T18:55:00Z</cp:lastPrinted>
  <dcterms:created xsi:type="dcterms:W3CDTF">2021-03-06T19:40:00Z</dcterms:created>
  <dcterms:modified xsi:type="dcterms:W3CDTF">2024-02-28T18:51:07Z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E7C022761FAA4AD191576C17D3D7E9C5</vt:lpwstr>
  </property>
</Properties>
</file>