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44"/>
  </p:notesMasterIdLst>
  <p:handoutMasterIdLst>
    <p:handoutMasterId r:id="rId45"/>
  </p:handoutMasterIdLst>
  <p:sldIdLst>
    <p:sldId id="256" r:id="rId9"/>
    <p:sldId id="1150" r:id="rId10"/>
    <p:sldId id="270" r:id="rId11"/>
    <p:sldId id="1138" r:id="rId12"/>
    <p:sldId id="280" r:id="rId13"/>
    <p:sldId id="1159" r:id="rId14"/>
    <p:sldId id="1156" r:id="rId15"/>
    <p:sldId id="1158" r:id="rId16"/>
    <p:sldId id="1160" r:id="rId17"/>
    <p:sldId id="1162" r:id="rId18"/>
    <p:sldId id="283" r:id="rId19"/>
    <p:sldId id="291" r:id="rId20"/>
    <p:sldId id="1153" r:id="rId21"/>
    <p:sldId id="1155" r:id="rId22"/>
    <p:sldId id="1151" r:id="rId23"/>
    <p:sldId id="1163" r:id="rId24"/>
    <p:sldId id="1136" r:id="rId25"/>
    <p:sldId id="1164" r:id="rId26"/>
    <p:sldId id="1148" r:id="rId27"/>
    <p:sldId id="1152" r:id="rId28"/>
    <p:sldId id="1165" r:id="rId29"/>
    <p:sldId id="1166" r:id="rId30"/>
    <p:sldId id="1147" r:id="rId31"/>
    <p:sldId id="277" r:id="rId32"/>
    <p:sldId id="1146" r:id="rId33"/>
    <p:sldId id="1143" r:id="rId34"/>
    <p:sldId id="1140" r:id="rId35"/>
    <p:sldId id="1142" r:id="rId36"/>
    <p:sldId id="293" r:id="rId37"/>
    <p:sldId id="294" r:id="rId38"/>
    <p:sldId id="290" r:id="rId39"/>
    <p:sldId id="1135" r:id="rId40"/>
    <p:sldId id="1137" r:id="rId41"/>
    <p:sldId id="1167" r:id="rId42"/>
    <p:sldId id="1168" r:id="rId43"/>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404D6E"/>
    <a:srgbClr val="053249"/>
    <a:srgbClr val="D9D9D9"/>
    <a:srgbClr val="8197A6"/>
    <a:srgbClr val="F1666A"/>
    <a:srgbClr val="003249"/>
    <a:srgbClr val="335E6F"/>
    <a:srgbClr val="006196"/>
    <a:srgbClr val="6DCFF6"/>
    <a:srgbClr val="FFC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7" autoAdjust="0"/>
    <p:restoredTop sz="94035" autoAdjust="0"/>
  </p:normalViewPr>
  <p:slideViewPr>
    <p:cSldViewPr snapToGrid="0">
      <p:cViewPr>
        <p:scale>
          <a:sx n="90" d="100"/>
          <a:sy n="90" d="100"/>
        </p:scale>
        <p:origin x="254" y="149"/>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3/14/2024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17</a:t>
            </a:fld>
            <a:endParaRPr lang="en-US" altLang="x-none"/>
          </a:p>
        </p:txBody>
      </p:sp>
    </p:spTree>
    <p:extLst>
      <p:ext uri="{BB962C8B-B14F-4D97-AF65-F5344CB8AC3E}">
        <p14:creationId xmlns:p14="http://schemas.microsoft.com/office/powerpoint/2010/main" val="1379736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Figure MRD-4.2.2.1 Location of CIMR bands and sensitivity of brightness temperature for open seawater over a range of observing frequencies in the microwave band for a set of key geophysical parameters (From </a:t>
            </a:r>
            <a:r>
              <a:rPr lang="en-GB" sz="1200" b="1" i="1" kern="1200" dirty="0" err="1">
                <a:solidFill>
                  <a:schemeClr val="tx1"/>
                </a:solidFill>
                <a:effectLst/>
                <a:latin typeface="+mn-lt"/>
                <a:ea typeface="+mn-ea"/>
                <a:cs typeface="+mn-cs"/>
              </a:rPr>
              <a:t>Gabarro</a:t>
            </a:r>
            <a:r>
              <a:rPr lang="en-GB" sz="1200" b="1" i="1" kern="1200" dirty="0">
                <a:solidFill>
                  <a:schemeClr val="tx1"/>
                </a:solidFill>
                <a:effectLst/>
                <a:latin typeface="+mn-lt"/>
                <a:ea typeface="+mn-ea"/>
                <a:cs typeface="+mn-cs"/>
              </a:rPr>
              <a:t> et al</a:t>
            </a:r>
            <a:r>
              <a:rPr lang="en-GB" sz="1200" b="1" kern="1200" dirty="0">
                <a:solidFill>
                  <a:schemeClr val="tx1"/>
                </a:solidFill>
                <a:effectLst/>
                <a:latin typeface="+mn-lt"/>
                <a:ea typeface="+mn-ea"/>
                <a:cs typeface="+mn-cs"/>
              </a:rPr>
              <a:t>, 2017). This figure clearly highlights why CIMR channels are chosen to maximize the information available in the 1.4-37 GHz frequency range. See Figure MRD-2.4.1.1 for CIMR frequency relationships for SIC.</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AB17B8-3641-C446-8B2D-80926A510703}" type="slidenum">
              <a:rPr lang="en-US" smtClean="0"/>
              <a:t>30</a:t>
            </a:fld>
            <a:endParaRPr lang="en-US"/>
          </a:p>
        </p:txBody>
      </p:sp>
    </p:spTree>
    <p:extLst>
      <p:ext uri="{BB962C8B-B14F-4D97-AF65-F5344CB8AC3E}">
        <p14:creationId xmlns:p14="http://schemas.microsoft.com/office/powerpoint/2010/main" val="161849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32</a:t>
            </a:fld>
            <a:endParaRPr lang="en-US" altLang="x-none"/>
          </a:p>
        </p:txBody>
      </p:sp>
    </p:spTree>
    <p:extLst>
      <p:ext uri="{BB962C8B-B14F-4D97-AF65-F5344CB8AC3E}">
        <p14:creationId xmlns:p14="http://schemas.microsoft.com/office/powerpoint/2010/main" val="29298636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40.jp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39.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emf"/><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9.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3.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2.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41" name="Group 40">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C92D-2146-2E46-835F-820DAB01F4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4315E82-9CA7-834C-8571-5DB7B17BD3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1AA8E8-6615-134A-8D40-A22F04688D37}"/>
              </a:ext>
            </a:extLst>
          </p:cNvPr>
          <p:cNvSpPr>
            <a:spLocks noGrp="1"/>
          </p:cNvSpPr>
          <p:nvPr>
            <p:ph type="dt" sz="half" idx="10"/>
          </p:nvPr>
        </p:nvSpPr>
        <p:spPr/>
        <p:txBody>
          <a:bodyPr/>
          <a:lstStyle/>
          <a:p>
            <a:fld id="{4E8AF848-9F15-1B45-A2D6-8012DDF6FC4F}" type="datetimeFigureOut">
              <a:rPr lang="en-GB" smtClean="0"/>
              <a:t>14/03/2024</a:t>
            </a:fld>
            <a:endParaRPr lang="en-GB"/>
          </a:p>
        </p:txBody>
      </p:sp>
      <p:sp>
        <p:nvSpPr>
          <p:cNvPr id="5" name="Footer Placeholder 4">
            <a:extLst>
              <a:ext uri="{FF2B5EF4-FFF2-40B4-BE49-F238E27FC236}">
                <a16:creationId xmlns:a16="http://schemas.microsoft.com/office/drawing/2014/main" id="{C9BF710E-4435-1A45-8508-1054BF52DD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CAECA7-499D-5941-9847-87C5061592DE}"/>
              </a:ext>
            </a:extLst>
          </p:cNvPr>
          <p:cNvSpPr>
            <a:spLocks noGrp="1"/>
          </p:cNvSpPr>
          <p:nvPr>
            <p:ph type="sldNum" sz="quarter" idx="12"/>
          </p:nvPr>
        </p:nvSpPr>
        <p:spPr/>
        <p:txBody>
          <a:bodyPr/>
          <a:lstStyle/>
          <a:p>
            <a:fld id="{70346769-75B1-CA49-9CCA-D62BA23CE218}" type="slidenum">
              <a:rPr lang="en-GB" smtClean="0"/>
              <a:t>‹#›</a:t>
            </a:fld>
            <a:endParaRPr lang="en-GB"/>
          </a:p>
        </p:txBody>
      </p:sp>
    </p:spTree>
    <p:extLst>
      <p:ext uri="{BB962C8B-B14F-4D97-AF65-F5344CB8AC3E}">
        <p14:creationId xmlns:p14="http://schemas.microsoft.com/office/powerpoint/2010/main" val="275968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5" name="TextBox 4"/>
          <p:cNvSpPr txBox="1"/>
          <p:nvPr userDrawn="1"/>
        </p:nvSpPr>
        <p:spPr>
          <a:xfrm>
            <a:off x="5052503" y="6596390"/>
            <a:ext cx="2101230" cy="369332"/>
          </a:xfrm>
          <a:prstGeom prst="rect">
            <a:avLst/>
          </a:prstGeom>
          <a:noFill/>
        </p:spPr>
        <p:txBody>
          <a:bodyPr wrap="square" rtlCol="0">
            <a:spAutoFit/>
          </a:bodyPr>
          <a:lstStyle/>
          <a:p>
            <a:pPr algn="ctr"/>
            <a:fld id="{86277E39-2653-45EA-9695-49F3C94A5163}" type="slidenum">
              <a:rPr lang="en-GB" smtClean="0"/>
              <a:t>‹#›</a:t>
            </a:fld>
            <a:endParaRPr lang="en-GB" dirty="0"/>
          </a:p>
        </p:txBody>
      </p:sp>
    </p:spTree>
    <p:extLst>
      <p:ext uri="{BB962C8B-B14F-4D97-AF65-F5344CB8AC3E}">
        <p14:creationId xmlns:p14="http://schemas.microsoft.com/office/powerpoint/2010/main" val="182298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7695" b="7948"/>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118" name="Picture 117">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7695" b="7948"/>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118" name="Picture 117">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786961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29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pic>
        <p:nvPicPr>
          <p:cNvPr id="46" name="Picture 4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8" y="0"/>
            <a:ext cx="12232675" cy="6853714"/>
          </a:xfrm>
          <a:prstGeom prst="rect">
            <a:avLst/>
          </a:prstGeom>
        </p:spPr>
      </p:pic>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7" name="Rectangle 4">
            <a:extLst>
              <a:ext uri="{FF2B5EF4-FFF2-40B4-BE49-F238E27FC236}">
                <a16:creationId xmlns:a16="http://schemas.microsoft.com/office/drawing/2014/main" id="{FBF93EDD-5149-43C3-AE03-E4F5F512FE93}"/>
              </a:ext>
            </a:extLst>
          </p:cNvPr>
          <p:cNvSpPr/>
          <p:nvPr userDrawn="1"/>
        </p:nvSpPr>
        <p:spPr>
          <a:xfrm>
            <a:off x="-3861" y="-2144"/>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4" name="Picture 63">
            <a:extLst>
              <a:ext uri="{FF2B5EF4-FFF2-40B4-BE49-F238E27FC236}">
                <a16:creationId xmlns:a16="http://schemas.microsoft.com/office/drawing/2014/main" id="{404D7138-AD9C-C946-BD30-C3547A0025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5" name="Group 64">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3E77BB0-CCCB-184C-8A71-2856CDD78E3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8" name="Picture 97">
              <a:extLst>
                <a:ext uri="{FF2B5EF4-FFF2-40B4-BE49-F238E27FC236}">
                  <a16:creationId xmlns:a16="http://schemas.microsoft.com/office/drawing/2014/main" id="{7D4A6225-A6BA-474B-9F8F-B55FD8A87BDA}"/>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9" name="Picture 98"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0" name="Picture 99"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1500" fill="hold"/>
                                        <p:tgtEl>
                                          <p:spTgt spid="65"/>
                                        </p:tgtEl>
                                        <p:attrNameLst>
                                          <p:attrName>ppt_x</p:attrName>
                                        </p:attrNameLst>
                                      </p:cBhvr>
                                      <p:tavLst>
                                        <p:tav tm="0">
                                          <p:val>
                                            <p:strVal val="0-#ppt_w/2"/>
                                          </p:val>
                                        </p:tav>
                                        <p:tav tm="100000">
                                          <p:val>
                                            <p:strVal val="#ppt_x"/>
                                          </p:val>
                                        </p:tav>
                                      </p:tavLst>
                                    </p:anim>
                                    <p:anim calcmode="lin" valueType="num">
                                      <p:cBhvr additive="base">
                                        <p:cTn id="49" dur="1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 y="0"/>
            <a:ext cx="12232675" cy="6853714"/>
          </a:xfrm>
          <a:prstGeom prst="rect">
            <a:avLst/>
          </a:prstGeom>
        </p:spPr>
      </p:pic>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Rectangle 4">
            <a:extLst>
              <a:ext uri="{FF2B5EF4-FFF2-40B4-BE49-F238E27FC236}">
                <a16:creationId xmlns:a16="http://schemas.microsoft.com/office/drawing/2014/main" id="{FBF93EDD-5149-43C3-AE03-E4F5F512FE93}"/>
              </a:ext>
            </a:extLst>
          </p:cNvPr>
          <p:cNvSpPr/>
          <p:nvPr userDrawn="1"/>
        </p:nvSpPr>
        <p:spPr>
          <a:xfrm>
            <a:off x="-3670" y="-4287"/>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Picture 10">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104735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0CCE86EE-FAF5-8242-9AAA-84B411A46D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5" name="Picture 64"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5613"/>
          <a:stretch/>
        </p:blipFill>
        <p:spPr>
          <a:xfrm>
            <a:off x="0"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5" name="Picture 64"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9" Type="http://schemas.openxmlformats.org/officeDocument/2006/relationships/image" Target="../media/image19.png"/><Relationship Id="rId21" Type="http://schemas.openxmlformats.org/officeDocument/2006/relationships/image" Target="../media/image1.jpeg"/><Relationship Id="rId34" Type="http://schemas.openxmlformats.org/officeDocument/2006/relationships/image" Target="../media/image14.png"/><Relationship Id="rId42" Type="http://schemas.openxmlformats.org/officeDocument/2006/relationships/image" Target="../media/image22.png"/><Relationship Id="rId47" Type="http://schemas.openxmlformats.org/officeDocument/2006/relationships/image" Target="../media/image27.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9.png"/><Relationship Id="rId11" Type="http://schemas.openxmlformats.org/officeDocument/2006/relationships/slideLayout" Target="../slideLayouts/slideLayout11.xml"/><Relationship Id="rId24" Type="http://schemas.openxmlformats.org/officeDocument/2006/relationships/image" Target="../media/image4.png"/><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28" Type="http://schemas.openxmlformats.org/officeDocument/2006/relationships/image" Target="../media/image8.png"/><Relationship Id="rId36" Type="http://schemas.openxmlformats.org/officeDocument/2006/relationships/image" Target="../media/image16.png"/><Relationship Id="rId49" Type="http://schemas.openxmlformats.org/officeDocument/2006/relationships/image" Target="../media/image29.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1.png"/><Relationship Id="rId44" Type="http://schemas.openxmlformats.org/officeDocument/2006/relationships/image" Target="../media/image2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image" Target="../media/image28.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6.emf"/><Relationship Id="rId20" Type="http://schemas.openxmlformats.org/officeDocument/2006/relationships/theme" Target="../theme/theme1.xml"/><Relationship Id="rId41"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theme" Target="../theme/theme2.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slideLayout" Target="../slideLayouts/slideLayout2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emf"/><Relationship Id="rId1" Type="http://schemas.openxmlformats.org/officeDocument/2006/relationships/slideLayout" Target="../slideLayouts/slideLayout20.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8.xml"/><Relationship Id="rId12" Type="http://schemas.openxmlformats.org/officeDocument/2006/relationships/theme" Target="../theme/theme3.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emf"/><Relationship Id="rId2" Type="http://schemas.openxmlformats.org/officeDocument/2006/relationships/slideLayout" Target="../slideLayouts/slideLayout23.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26.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31.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8.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9.xml"/><Relationship Id="rId3"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6.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9" name="Picture 58"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1" name="Picture 60"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2" name="Picture 61"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20AB05E4-2BE8-DE46-B436-FE570335B0F5}"/>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D163D4C-EE71-9744-BE99-D166BF8ADE72}"/>
                </a:ext>
              </a:extLst>
            </p:cNvPr>
            <p:cNvPicPr>
              <a:picLocks noChangeAspect="1"/>
            </p:cNvPicPr>
            <p:nvPr userDrawn="1"/>
          </p:nvPicPr>
          <p:blipFill>
            <a:blip r:embed="rId46"/>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AD8FAFFC-0223-1740-BEBD-B739458582D9}"/>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78" r:id="rId18"/>
    <p:sldLayoutId id="2147483981" r:id="rId19"/>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 id="2147483983" r:id="rId2"/>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6" name="Picture 65"/>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68" name="Picture 67">
            <a:extLst>
              <a:ext uri="{FF2B5EF4-FFF2-40B4-BE49-F238E27FC236}">
                <a16:creationId xmlns:a16="http://schemas.microsoft.com/office/drawing/2014/main" id="{4A98235A-908E-9E4D-97CE-A7BE035FCD9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E72F4FA-AA84-3845-A45E-1DF449D7C0F2}"/>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E044A2EC-38AD-874D-8B46-906925A6705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C56C0BB1-C835-034A-8033-0886C0CAD1C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0C76739E-E31E-2641-8E97-919E0DEBA2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9CA97FFC-CDBE-244D-A003-136FE165072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B17730C2-E184-364B-A859-505111F77C2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BEEBDC9-F82C-C542-968E-0699D48E99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656AADB3-0160-E246-91E9-6F14C35E375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95815962-FBFF-4E43-90AF-A555212064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21E1ADE8-7FBD-0646-A61B-CB9767EF32D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D8155EAB-1225-4049-8904-31D87A6B30F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EF04B81C-2531-C14D-A87E-D44A15F4738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95328A20-A885-4C43-A058-B369E1ADDA1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D3E97139-4C26-4E4D-A683-341E6639829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324D22DC-D816-1243-B082-8865DB19620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D07C25D-2917-F84E-A8AC-12F4CD46685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B33D011E-EDFE-6C47-90B7-8E838D0A597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E26A8BCE-FE5B-0B4B-97B7-B953C77F0FB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EA3C71A0-92F6-5449-B7A5-EE98B2C610F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4B9F4E5B-7A64-F841-A279-D97A9EDF1F0F}"/>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DDB1648C-F873-6749-A640-4082AF751D8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CDF58799-0634-5441-BED0-EA59E1AB37D8}"/>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98203A33-83F3-EF48-9824-219DF5D6937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5AF3F362-335A-2842-8023-E7A6D384C6AB}"/>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4C4F2EF4-11EA-364F-BAF7-246B7CF1C816}"/>
                </a:ext>
              </a:extLst>
            </p:cNvPr>
            <p:cNvPicPr>
              <a:picLocks noChangeAspect="1"/>
            </p:cNvPicPr>
            <p:nvPr userDrawn="1"/>
          </p:nvPicPr>
          <p:blipFill>
            <a:blip r:embed="rId38"/>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DED3E4FD-F737-FA46-85D9-21C9604F0B66}"/>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3F56142-1525-C14D-B747-95D034DF083C}"/>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4A98235A-908E-9E4D-97CE-A7BE035FCD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9E72F4FA-AA84-3845-A45E-1DF449D7C0F2}"/>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E044A2EC-38AD-874D-8B46-906925A670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C56C0BB1-C835-034A-8033-0886C0CAD1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0C76739E-E31E-2641-8E97-919E0DEBA26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9CA97FFC-CDBE-244D-A003-136FE165072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B17730C2-E184-364B-A859-505111F77C2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CBEEBDC9-F82C-C542-968E-0699D48E99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656AADB3-0160-E246-91E9-6F14C35E375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95815962-FBFF-4E43-90AF-A5552120649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21E1ADE8-7FBD-0646-A61B-CB9767EF32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D8155EAB-1225-4049-8904-31D87A6B30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EF04B81C-2531-C14D-A87E-D44A15F473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95328A20-A885-4C43-A058-B369E1ADDA1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D3E97139-4C26-4E4D-A683-341E6639829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324D22DC-D816-1243-B082-8865DB19620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3D07C25D-2917-F84E-A8AC-12F4CD46685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B33D011E-EDFE-6C47-90B7-8E838D0A597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E26A8BCE-FE5B-0B4B-97B7-B953C77F0FB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EA3C71A0-92F6-5449-B7A5-EE98B2C610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4B9F4E5B-7A64-F841-A279-D97A9EDF1F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DDB1648C-F873-6749-A640-4082AF751D8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CDF58799-0634-5441-BED0-EA59E1AB37D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98203A33-83F3-EF48-9824-219DF5D6937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5AF3F362-335A-2842-8023-E7A6D384C6A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4C4F2EF4-11EA-364F-BAF7-246B7CF1C816}"/>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DED3E4FD-F737-FA46-85D9-21C9604F0B6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23F56142-1525-C14D-B747-95D034DF083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p:cNvPicPr>
            <a:picLocks/>
          </p:cNvPicPr>
          <p:nvPr userDrawn="1"/>
        </p:nvPicPr>
        <p:blipFill>
          <a:blip r:embed="rId31"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arth.esa.int/eogateway/activities/frm4sm-fiducial-reference-measurements-for-soil-moisture" TargetMode="External"/><Relationship Id="rId2" Type="http://schemas.openxmlformats.org/officeDocument/2006/relationships/hyperlink" Target="https://qa4sm.eu/" TargetMode="External"/><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rfi.smos.eo.esa.int/" TargetMode="Externa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0.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hyperlink" Target="https://cimr.eu/" TargetMode="External"/><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cimr.eu/" TargetMode="External"/><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0.gif"/><Relationship Id="rId4" Type="http://schemas.openxmlformats.org/officeDocument/2006/relationships/image" Target="../media/image79.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hyperlink" Target="https://github.com/CIMR-Algos"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s://www.esa.int/Applications/Observing_the_Earth/Meteorological_missions/Arctic_Weather_Satellite" TargetMode="External"/><Relationship Id="rId1" Type="http://schemas.openxmlformats.org/officeDocument/2006/relationships/slideLayout" Target="../slideLayouts/slideLayout20.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hydrognss.org/" TargetMode="Externa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hyperlink" Target="https://www.hydrognss.org/" TargetMode="External"/><Relationship Id="rId3" Type="http://schemas.openxmlformats.org/officeDocument/2006/relationships/hyperlink" Target="https://qa4sm.eu/ui/home" TargetMode="External"/><Relationship Id="rId7" Type="http://schemas.openxmlformats.org/officeDocument/2006/relationships/hyperlink" Target="https://www.esa.int/Applications/Observing_the_Earth/Meteorological_missions/Arctic_Weather_Satellite" TargetMode="External"/><Relationship Id="rId2" Type="http://schemas.openxmlformats.org/officeDocument/2006/relationships/hyperlink" Target="https://earth.esa.int/eogateway/missions/smos" TargetMode="External"/><Relationship Id="rId1" Type="http://schemas.openxmlformats.org/officeDocument/2006/relationships/slideLayout" Target="../slideLayouts/slideLayout2.xml"/><Relationship Id="rId6" Type="http://schemas.openxmlformats.org/officeDocument/2006/relationships/hyperlink" Target="https://cimr.eu/" TargetMode="External"/><Relationship Id="rId5" Type="http://schemas.openxmlformats.org/officeDocument/2006/relationships/hyperlink" Target="https://rfi.smos.eo.esa.int/" TargetMode="External"/><Relationship Id="rId4" Type="http://schemas.openxmlformats.org/officeDocument/2006/relationships/hyperlink" Target="https://www.salinity-pimep.org/"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Raffaele.Crapolicchio@esa.in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hyperlink" Target="https://qa4sm.eu/ui/validation-result/e9a9d43a-deac-4ea5-bbcb-855065fbbeb8" TargetMode="External"/><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hyperlink" Target="https://qa4sm.eu/"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tiff"/><Relationship Id="rId2" Type="http://schemas.openxmlformats.org/officeDocument/2006/relationships/image" Target="../media/image95.tiff"/><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s://cimr.eu/" TargetMode="External"/><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s://cimr.eu/documen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20.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jpg"/><Relationship Id="rId10" Type="http://schemas.openxmlformats.org/officeDocument/2006/relationships/hyperlink" Target="http://www.salinity-pimep.org/" TargetMode="External"/><Relationship Id="rId4" Type="http://schemas.openxmlformats.org/officeDocument/2006/relationships/image" Target="../media/image60.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36885" y="2806062"/>
            <a:ext cx="11793857"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a:solidFill>
                  <a:schemeClr val="bg1"/>
                </a:solidFill>
                <a:latin typeface="Arial" panose="020B0604020202020204" pitchFamily="34" charset="0"/>
                <a:ea typeface="+mj-ea"/>
                <a:cs typeface="Arial" panose="020B0604020202020204" pitchFamily="34" charset="0"/>
              </a:rPr>
              <a:t>ESA passive microwave activities - GSICS 2024 report</a:t>
            </a:r>
            <a:endParaRPr lang="en-GB" sz="40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Raffaele Crapolicchio</a:t>
            </a:r>
            <a:endParaRPr lang="en-GB" sz="1200" dirty="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14/03/2024</a:t>
            </a:r>
            <a:endParaRPr lang="en-GB" sz="1200" dirty="0">
              <a:solidFill>
                <a:schemeClr val="bg1"/>
              </a:solidFill>
              <a:latin typeface="Arial" panose="020B0604020202020204" pitchFamily="34" charset="0"/>
              <a:cs typeface="Arial" panose="020B0604020202020204" pitchFamily="34" charset="0"/>
            </a:endParaRP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a:latin typeface="Arial" panose="020B0604020202020204" pitchFamily="34" charset="0"/>
                <a:cs typeface="Arial" panose="020B0604020202020204" pitchFamily="34" charset="0"/>
              </a:rPr>
              <a:t>ESA ESRIN</a:t>
            </a:r>
            <a:endParaRPr lang="en-GB" sz="12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160400"/>
            <a:ext cx="10440277" cy="553998"/>
          </a:xfrm>
        </p:spPr>
        <p:txBody>
          <a:bodyPr/>
          <a:lstStyle/>
          <a:p>
            <a:r>
              <a:rPr lang="en-GB" dirty="0"/>
              <a:t>Quality Assurance for Soil Moisture (QA4SM) </a:t>
            </a:r>
            <a:r>
              <a:rPr lang="en-US" sz="1800" u="sng" dirty="0">
                <a:solidFill>
                  <a:srgbClr val="D7DEF1"/>
                </a:solidFill>
                <a:ea typeface="Calibri"/>
                <a:cs typeface="Calibri"/>
                <a:hlinkClick r:id="rId2" tooltip="https://qa4sm.eu/"/>
              </a:rPr>
              <a:t>https://qa4sm.eu</a:t>
            </a:r>
            <a:endParaRPr lang="en-GB" dirty="0"/>
          </a:p>
        </p:txBody>
      </p:sp>
      <p:sp>
        <p:nvSpPr>
          <p:cNvPr id="3" name="Content Placeholder 2"/>
          <p:cNvSpPr>
            <a:spLocks noGrp="1"/>
          </p:cNvSpPr>
          <p:nvPr>
            <p:ph idx="1"/>
          </p:nvPr>
        </p:nvSpPr>
        <p:spPr>
          <a:xfrm>
            <a:off x="133936" y="938700"/>
            <a:ext cx="11731933" cy="5275983"/>
          </a:xfrm>
          <a:solidFill>
            <a:srgbClr val="053249">
              <a:alpha val="69804"/>
            </a:srgbClr>
          </a:solidFill>
        </p:spPr>
        <p:txBody>
          <a:bodyPr>
            <a:noAutofit/>
          </a:bodyPr>
          <a:lstStyle/>
          <a:p>
            <a:pPr marL="342900" indent="-342900">
              <a:buFont typeface="Wingdings" panose="05000000000000000000" pitchFamily="2" charset="2"/>
              <a:buChar char="§"/>
            </a:pPr>
            <a:r>
              <a:rPr lang="en-GB" sz="1600" dirty="0">
                <a:solidFill>
                  <a:srgbClr val="D9D9D9"/>
                </a:solidFill>
              </a:rPr>
              <a:t>QA4SM = on line validation service, provides a standardized validation system for soil moisture satellite derived measurements vs in situ observation and models. QA4SM platform is maintained and evolved by ESA in the framework of the </a:t>
            </a:r>
            <a:r>
              <a:rPr lang="en-GB" sz="1600" b="1" dirty="0">
                <a:latin typeface="Arial" panose="020B0604020202020204" pitchFamily="34" charset="0"/>
                <a:cs typeface="Arial" panose="020B0604020202020204" pitchFamily="34" charset="0"/>
                <a:hlinkClick r:id="rId3"/>
              </a:rPr>
              <a:t>FRM4SM: Fiducial Reference Measurements for Soil Moisture - Earth Online (esa.int)</a:t>
            </a:r>
            <a:r>
              <a:rPr lang="en-GB" sz="1600" b="1" dirty="0"/>
              <a:t> </a:t>
            </a:r>
            <a:r>
              <a:rPr lang="en-GB" sz="1600" dirty="0">
                <a:solidFill>
                  <a:srgbClr val="D9D9D9"/>
                </a:solidFill>
              </a:rPr>
              <a:t>lead by  AWS, TU Vienna and </a:t>
            </a:r>
            <a:r>
              <a:rPr lang="en-GB" sz="1600" dirty="0" err="1">
                <a:solidFill>
                  <a:srgbClr val="D9D9D9"/>
                </a:solidFill>
              </a:rPr>
              <a:t>Cesbio</a:t>
            </a:r>
            <a:r>
              <a:rPr lang="en-GB" sz="1600" dirty="0">
                <a:solidFill>
                  <a:srgbClr val="D9D9D9"/>
                </a:solidFill>
              </a:rPr>
              <a:t>.</a:t>
            </a:r>
          </a:p>
          <a:p>
            <a:endParaRPr lang="en-GB" sz="1600" dirty="0">
              <a:solidFill>
                <a:srgbClr val="D9D9D9"/>
              </a:solidFill>
            </a:endParaRPr>
          </a:p>
        </p:txBody>
      </p:sp>
      <p:sp>
        <p:nvSpPr>
          <p:cNvPr id="20" name="Content Placeholder 2">
            <a:extLst>
              <a:ext uri="{FF2B5EF4-FFF2-40B4-BE49-F238E27FC236}">
                <a16:creationId xmlns:a16="http://schemas.microsoft.com/office/drawing/2014/main" id="{AA6FB5F6-AA69-E28B-D9B6-8B49375B5916}"/>
              </a:ext>
            </a:extLst>
          </p:cNvPr>
          <p:cNvSpPr txBox="1">
            <a:spLocks/>
          </p:cNvSpPr>
          <p:nvPr/>
        </p:nvSpPr>
        <p:spPr bwMode="auto">
          <a:xfrm>
            <a:off x="133936" y="2345366"/>
            <a:ext cx="5587133" cy="3408071"/>
          </a:xfrm>
          <a:prstGeom prst="rect">
            <a:avLst/>
          </a:prstGeom>
          <a:solidFill>
            <a:srgbClr val="053249">
              <a:alpha val="69804"/>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42900" indent="-342900">
              <a:buFont typeface="Wingdings" panose="05000000000000000000" pitchFamily="2" charset="2"/>
              <a:buChar char="§"/>
            </a:pPr>
            <a:r>
              <a:rPr lang="en-GB" sz="1600" kern="0" dirty="0">
                <a:solidFill>
                  <a:srgbClr val="D9D9D9"/>
                </a:solidFill>
              </a:rPr>
              <a:t>Next QA4SM release 3 (June 2024) includes: </a:t>
            </a:r>
          </a:p>
          <a:p>
            <a:pPr marL="1124226" lvl="1" indent="-342900">
              <a:buFont typeface="Wingdings" panose="05000000000000000000" pitchFamily="2" charset="2"/>
              <a:buChar char="§"/>
            </a:pPr>
            <a:r>
              <a:rPr lang="en-GB" sz="1600" kern="0" dirty="0">
                <a:solidFill>
                  <a:srgbClr val="D9D9D9"/>
                </a:solidFill>
              </a:rPr>
              <a:t>Spatial Scale Quality Indicator indexes (QIs): describing sub-pixel heterogeneity of land cover, soil texture, biomass, organic carbon content, water body fraction </a:t>
            </a:r>
          </a:p>
          <a:p>
            <a:pPr marL="1124226" lvl="1" indent="-342900">
              <a:buFont typeface="Wingdings" panose="05000000000000000000" pitchFamily="2" charset="2"/>
              <a:buChar char="§"/>
            </a:pPr>
            <a:r>
              <a:rPr lang="en-GB" sz="1600" kern="0" dirty="0">
                <a:solidFill>
                  <a:srgbClr val="D9D9D9"/>
                </a:solidFill>
              </a:rPr>
              <a:t>Temporal scale-related QIs: describing data gap characteristics (quasi-randomly, intermittently, prolonged, …)</a:t>
            </a:r>
          </a:p>
          <a:p>
            <a:pPr marL="1124226" lvl="1" indent="-342900">
              <a:buFont typeface="Wingdings" panose="05000000000000000000" pitchFamily="2" charset="2"/>
              <a:buChar char="§"/>
            </a:pPr>
            <a:r>
              <a:rPr lang="en-GB" sz="1600" kern="0" dirty="0">
                <a:solidFill>
                  <a:srgbClr val="D9D9D9"/>
                </a:solidFill>
              </a:rPr>
              <a:t>Temporally-dynamic QIs: describing seasonal changes in measurement uncertainty</a:t>
            </a:r>
          </a:p>
          <a:p>
            <a:pPr marL="1124226" lvl="1" indent="-342900">
              <a:buFont typeface="Wingdings" panose="05000000000000000000" pitchFamily="2" charset="2"/>
              <a:buChar char="§"/>
            </a:pPr>
            <a:r>
              <a:rPr lang="en-GB" sz="1600" kern="0" dirty="0">
                <a:solidFill>
                  <a:srgbClr val="D9D9D9"/>
                </a:solidFill>
              </a:rPr>
              <a:t>Dataset update for SMOS and SMAP Mission</a:t>
            </a:r>
          </a:p>
          <a:p>
            <a:pPr marL="342900" indent="-342900">
              <a:buFont typeface="Wingdings" panose="05000000000000000000" pitchFamily="2" charset="2"/>
              <a:buChar char="§"/>
            </a:pPr>
            <a:endParaRPr lang="en-GB" sz="1600" kern="0" dirty="0">
              <a:solidFill>
                <a:srgbClr val="D9D9D9"/>
              </a:solidFill>
            </a:endParaRPr>
          </a:p>
        </p:txBody>
      </p:sp>
      <p:pic>
        <p:nvPicPr>
          <p:cNvPr id="22" name="Picture 21">
            <a:extLst>
              <a:ext uri="{FF2B5EF4-FFF2-40B4-BE49-F238E27FC236}">
                <a16:creationId xmlns:a16="http://schemas.microsoft.com/office/drawing/2014/main" id="{761CE649-5A68-FB7E-EA8A-5B09809C349F}"/>
              </a:ext>
            </a:extLst>
          </p:cNvPr>
          <p:cNvPicPr>
            <a:picLocks noChangeAspect="1"/>
          </p:cNvPicPr>
          <p:nvPr/>
        </p:nvPicPr>
        <p:blipFill>
          <a:blip r:embed="rId4"/>
          <a:stretch>
            <a:fillRect/>
          </a:stretch>
        </p:blipFill>
        <p:spPr>
          <a:xfrm>
            <a:off x="6504271" y="2057973"/>
            <a:ext cx="4983480" cy="4156710"/>
          </a:xfrm>
          <a:prstGeom prst="rect">
            <a:avLst/>
          </a:prstGeom>
        </p:spPr>
      </p:pic>
    </p:spTree>
    <p:extLst>
      <p:ext uri="{BB962C8B-B14F-4D97-AF65-F5344CB8AC3E}">
        <p14:creationId xmlns:p14="http://schemas.microsoft.com/office/powerpoint/2010/main" val="3332908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ESA RFI Monitoring, Reporting and Detection</a:t>
            </a:r>
          </a:p>
        </p:txBody>
      </p:sp>
      <p:sp>
        <p:nvSpPr>
          <p:cNvPr id="3" name="Content Placeholder 2"/>
          <p:cNvSpPr>
            <a:spLocks noGrp="1"/>
          </p:cNvSpPr>
          <p:nvPr>
            <p:ph idx="1"/>
          </p:nvPr>
        </p:nvSpPr>
        <p:spPr>
          <a:xfrm>
            <a:off x="216000" y="1002486"/>
            <a:ext cx="5500592" cy="5328000"/>
          </a:xfrm>
          <a:solidFill>
            <a:srgbClr val="053249">
              <a:alpha val="69804"/>
            </a:srgbClr>
          </a:solidFill>
        </p:spPr>
        <p:txBody>
          <a:bodyPr/>
          <a:lstStyle/>
          <a:p>
            <a:pPr algn="just"/>
            <a:r>
              <a:rPr lang="en-GB" dirty="0">
                <a:solidFill>
                  <a:schemeClr val="bg1"/>
                </a:solidFill>
              </a:rPr>
              <a:t> RFI monitoring and information tool (ERMIT)                                    </a:t>
            </a:r>
          </a:p>
          <a:p>
            <a:pPr algn="just"/>
            <a:r>
              <a:rPr lang="en-GB" sz="1400" b="1" dirty="0">
                <a:solidFill>
                  <a:srgbClr val="D9D9D9"/>
                </a:solidFill>
                <a:hlinkClick r:id="rId2"/>
              </a:rPr>
              <a:t>https://rfi.smos.eo.esa.int/</a:t>
            </a:r>
            <a:endParaRPr lang="en-GB" sz="1400" b="1" dirty="0"/>
          </a:p>
          <a:p>
            <a:pPr algn="just"/>
            <a:endParaRPr lang="en-GB" b="1" dirty="0">
              <a:solidFill>
                <a:srgbClr val="D9D9D9"/>
              </a:solidFill>
            </a:endParaRPr>
          </a:p>
          <a:p>
            <a:pPr algn="just"/>
            <a:endParaRPr lang="en-GB" b="1" dirty="0">
              <a:solidFill>
                <a:srgbClr val="D9D9D9"/>
              </a:solidFill>
            </a:endParaRPr>
          </a:p>
          <a:p>
            <a:pPr algn="just"/>
            <a:endParaRPr lang="en-GB" b="1" dirty="0">
              <a:solidFill>
                <a:srgbClr val="D9D9D9"/>
              </a:solidFill>
            </a:endParaRPr>
          </a:p>
          <a:p>
            <a:pPr algn="just"/>
            <a:endParaRPr lang="en-GB" b="1" dirty="0">
              <a:solidFill>
                <a:srgbClr val="D9D9D9"/>
              </a:solidFill>
            </a:endParaRPr>
          </a:p>
          <a:p>
            <a:pPr algn="just"/>
            <a:endParaRPr lang="en-GB" b="1" dirty="0">
              <a:solidFill>
                <a:srgbClr val="D9D9D9"/>
              </a:solidFill>
            </a:endParaRPr>
          </a:p>
          <a:p>
            <a:pPr algn="just"/>
            <a:endParaRPr lang="en-GB" b="1" dirty="0">
              <a:solidFill>
                <a:srgbClr val="D9D9D9"/>
              </a:solidFill>
            </a:endParaRPr>
          </a:p>
        </p:txBody>
      </p:sp>
      <p:pic>
        <p:nvPicPr>
          <p:cNvPr id="4" name="Picture 3"/>
          <p:cNvPicPr>
            <a:picLocks noChangeAspect="1"/>
          </p:cNvPicPr>
          <p:nvPr/>
        </p:nvPicPr>
        <p:blipFill>
          <a:blip r:embed="rId3"/>
          <a:stretch>
            <a:fillRect/>
          </a:stretch>
        </p:blipFill>
        <p:spPr>
          <a:xfrm>
            <a:off x="812744" y="1879736"/>
            <a:ext cx="3602584" cy="1699082"/>
          </a:xfrm>
          <a:prstGeom prst="rect">
            <a:avLst/>
          </a:prstGeom>
        </p:spPr>
      </p:pic>
      <p:pic>
        <p:nvPicPr>
          <p:cNvPr id="8" name="Picture 7">
            <a:extLst>
              <a:ext uri="{FF2B5EF4-FFF2-40B4-BE49-F238E27FC236}">
                <a16:creationId xmlns:a16="http://schemas.microsoft.com/office/drawing/2014/main" id="{4707F087-68D5-52DC-C170-D7622F06BD56}"/>
              </a:ext>
            </a:extLst>
          </p:cNvPr>
          <p:cNvPicPr>
            <a:picLocks noChangeAspect="1"/>
          </p:cNvPicPr>
          <p:nvPr/>
        </p:nvPicPr>
        <p:blipFill>
          <a:blip r:embed="rId4"/>
          <a:stretch>
            <a:fillRect/>
          </a:stretch>
        </p:blipFill>
        <p:spPr>
          <a:xfrm>
            <a:off x="147204" y="3578818"/>
            <a:ext cx="5500593" cy="2751668"/>
          </a:xfrm>
          <a:prstGeom prst="rect">
            <a:avLst/>
          </a:prstGeom>
        </p:spPr>
      </p:pic>
      <p:sp>
        <p:nvSpPr>
          <p:cNvPr id="9" name="Content Placeholder 2">
            <a:extLst>
              <a:ext uri="{FF2B5EF4-FFF2-40B4-BE49-F238E27FC236}">
                <a16:creationId xmlns:a16="http://schemas.microsoft.com/office/drawing/2014/main" id="{7FD6C0C9-770B-C046-D082-FC7BE2838C95}"/>
              </a:ext>
            </a:extLst>
          </p:cNvPr>
          <p:cNvSpPr txBox="1">
            <a:spLocks/>
          </p:cNvSpPr>
          <p:nvPr/>
        </p:nvSpPr>
        <p:spPr bwMode="auto">
          <a:xfrm>
            <a:off x="5912002" y="1002486"/>
            <a:ext cx="6002630" cy="5328000"/>
          </a:xfrm>
          <a:prstGeom prst="rect">
            <a:avLst/>
          </a:prstGeom>
          <a:solidFill>
            <a:srgbClr val="053249">
              <a:alpha val="69804"/>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just"/>
            <a:r>
              <a:rPr lang="en-GB" kern="0" dirty="0">
                <a:solidFill>
                  <a:schemeClr val="bg1"/>
                </a:solidFill>
              </a:rPr>
              <a:t>Ground RFI Detection System (GRDS)                                   </a:t>
            </a:r>
          </a:p>
          <a:p>
            <a:pPr algn="just"/>
            <a:r>
              <a:rPr lang="en-GB" sz="1400" kern="0" dirty="0">
                <a:solidFill>
                  <a:schemeClr val="bg1"/>
                </a:solidFill>
              </a:rPr>
              <a:t>GRDS is an on-ground system whose  purpose is to detect and remove RFI from EO data. The system has been developed with a flexibility in the design to be able to ingest data from </a:t>
            </a:r>
            <a:r>
              <a:rPr lang="en-GB" sz="1400" b="1" kern="0" dirty="0">
                <a:solidFill>
                  <a:schemeClr val="bg1"/>
                </a:solidFill>
              </a:rPr>
              <a:t>any EO passive microwave </a:t>
            </a:r>
            <a:r>
              <a:rPr lang="en-GB" sz="1400" kern="0" dirty="0">
                <a:solidFill>
                  <a:schemeClr val="bg1"/>
                </a:solidFill>
              </a:rPr>
              <a:t>mission. It applies several thresholds at once, to customise for each user’s needs (see figure below as an example applied to SMOS image).</a:t>
            </a:r>
          </a:p>
          <a:p>
            <a:pPr algn="just"/>
            <a:endParaRPr lang="en-GB" b="1" kern="0" dirty="0">
              <a:solidFill>
                <a:srgbClr val="D9D9D9"/>
              </a:solidFill>
            </a:endParaRPr>
          </a:p>
          <a:p>
            <a:pPr algn="just"/>
            <a:endParaRPr lang="en-GB" b="1" kern="0" dirty="0">
              <a:solidFill>
                <a:srgbClr val="D9D9D9"/>
              </a:solidFill>
            </a:endParaRPr>
          </a:p>
          <a:p>
            <a:pPr algn="just"/>
            <a:endParaRPr lang="en-GB" b="1" kern="0" dirty="0">
              <a:solidFill>
                <a:srgbClr val="D9D9D9"/>
              </a:solidFill>
            </a:endParaRPr>
          </a:p>
          <a:p>
            <a:pPr algn="just"/>
            <a:endParaRPr lang="en-GB" b="1" kern="0" dirty="0">
              <a:solidFill>
                <a:srgbClr val="D9D9D9"/>
              </a:solidFill>
            </a:endParaRPr>
          </a:p>
        </p:txBody>
      </p:sp>
      <p:pic>
        <p:nvPicPr>
          <p:cNvPr id="10" name="Picture 9">
            <a:extLst>
              <a:ext uri="{FF2B5EF4-FFF2-40B4-BE49-F238E27FC236}">
                <a16:creationId xmlns:a16="http://schemas.microsoft.com/office/drawing/2014/main" id="{7C873485-D964-4E06-2247-0BFA57D8D8AD}"/>
              </a:ext>
            </a:extLst>
          </p:cNvPr>
          <p:cNvPicPr>
            <a:picLocks noChangeAspect="1"/>
          </p:cNvPicPr>
          <p:nvPr/>
        </p:nvPicPr>
        <p:blipFill>
          <a:blip r:embed="rId5"/>
          <a:stretch>
            <a:fillRect/>
          </a:stretch>
        </p:blipFill>
        <p:spPr>
          <a:xfrm>
            <a:off x="7225903" y="3040197"/>
            <a:ext cx="3668891" cy="3207993"/>
          </a:xfrm>
          <a:prstGeom prst="rect">
            <a:avLst/>
          </a:prstGeom>
        </p:spPr>
      </p:pic>
    </p:spTree>
    <p:extLst>
      <p:ext uri="{BB962C8B-B14F-4D97-AF65-F5344CB8AC3E}">
        <p14:creationId xmlns:p14="http://schemas.microsoft.com/office/powerpoint/2010/main" val="114616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B543ED6-2C76-4B93-B520-48AACD575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2308" y="2081740"/>
            <a:ext cx="5037908" cy="3347665"/>
          </a:xfrm>
          <a:prstGeom prst="rect">
            <a:avLst/>
          </a:prstGeom>
        </p:spPr>
      </p:pic>
      <p:cxnSp>
        <p:nvCxnSpPr>
          <p:cNvPr id="8" name="Connettore 2 7">
            <a:extLst>
              <a:ext uri="{FF2B5EF4-FFF2-40B4-BE49-F238E27FC236}">
                <a16:creationId xmlns:a16="http://schemas.microsoft.com/office/drawing/2014/main" id="{86EAC75C-D986-4B11-863B-D2FA94B2BDD8}"/>
              </a:ext>
            </a:extLst>
          </p:cNvPr>
          <p:cNvCxnSpPr/>
          <p:nvPr/>
        </p:nvCxnSpPr>
        <p:spPr>
          <a:xfrm>
            <a:off x="1836760" y="4502332"/>
            <a:ext cx="0" cy="120178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E65169B4-CA79-45B7-B778-80D7DDC3473F}"/>
              </a:ext>
            </a:extLst>
          </p:cNvPr>
          <p:cNvSpPr txBox="1"/>
          <p:nvPr/>
        </p:nvSpPr>
        <p:spPr>
          <a:xfrm>
            <a:off x="1058756" y="5016137"/>
            <a:ext cx="785793" cy="369332"/>
          </a:xfrm>
          <a:prstGeom prst="rect">
            <a:avLst/>
          </a:prstGeom>
          <a:noFill/>
        </p:spPr>
        <p:txBody>
          <a:bodyPr wrap="none" rtlCol="0">
            <a:spAutoFit/>
          </a:bodyPr>
          <a:lstStyle/>
          <a:p>
            <a:r>
              <a:rPr lang="it-IT" dirty="0"/>
              <a:t>15 m</a:t>
            </a:r>
          </a:p>
        </p:txBody>
      </p:sp>
      <p:pic>
        <p:nvPicPr>
          <p:cNvPr id="4" name="Immagine 3">
            <a:extLst>
              <a:ext uri="{FF2B5EF4-FFF2-40B4-BE49-F238E27FC236}">
                <a16:creationId xmlns:a16="http://schemas.microsoft.com/office/drawing/2014/main" id="{8DB23520-F6E3-4BB7-AD6F-2259A579242A}"/>
              </a:ext>
            </a:extLst>
          </p:cNvPr>
          <p:cNvPicPr>
            <a:picLocks noChangeAspect="1"/>
          </p:cNvPicPr>
          <p:nvPr/>
        </p:nvPicPr>
        <p:blipFill>
          <a:blip r:embed="rId3"/>
          <a:stretch>
            <a:fillRect/>
          </a:stretch>
        </p:blipFill>
        <p:spPr>
          <a:xfrm>
            <a:off x="2467010" y="1882949"/>
            <a:ext cx="3725542" cy="2362710"/>
          </a:xfrm>
          <a:prstGeom prst="rect">
            <a:avLst/>
          </a:prstGeom>
        </p:spPr>
      </p:pic>
      <p:sp>
        <p:nvSpPr>
          <p:cNvPr id="5" name="CasellaDiTesto 4">
            <a:extLst>
              <a:ext uri="{FF2B5EF4-FFF2-40B4-BE49-F238E27FC236}">
                <a16:creationId xmlns:a16="http://schemas.microsoft.com/office/drawing/2014/main" id="{51B3780C-4983-4336-A047-D0B20FBA2A80}"/>
              </a:ext>
            </a:extLst>
          </p:cNvPr>
          <p:cNvSpPr txBox="1"/>
          <p:nvPr/>
        </p:nvSpPr>
        <p:spPr>
          <a:xfrm>
            <a:off x="0" y="924018"/>
            <a:ext cx="3005182" cy="646331"/>
          </a:xfrm>
          <a:prstGeom prst="rect">
            <a:avLst/>
          </a:prstGeom>
          <a:noFill/>
        </p:spPr>
        <p:txBody>
          <a:bodyPr wrap="none" rtlCol="0">
            <a:spAutoFit/>
          </a:bodyPr>
          <a:lstStyle/>
          <a:p>
            <a:r>
              <a:rPr lang="it-IT" dirty="0" err="1">
                <a:solidFill>
                  <a:schemeClr val="bg1"/>
                </a:solidFill>
              </a:rPr>
              <a:t>Temp</a:t>
            </a:r>
            <a:r>
              <a:rPr lang="it-IT" dirty="0">
                <a:solidFill>
                  <a:schemeClr val="bg1"/>
                </a:solidFill>
              </a:rPr>
              <a:t> in </a:t>
            </a:r>
            <a:r>
              <a:rPr lang="it-IT" dirty="0" err="1">
                <a:solidFill>
                  <a:schemeClr val="bg1"/>
                </a:solidFill>
              </a:rPr>
              <a:t>winter</a:t>
            </a:r>
            <a:r>
              <a:rPr lang="it-IT" dirty="0">
                <a:solidFill>
                  <a:schemeClr val="bg1"/>
                </a:solidFill>
              </a:rPr>
              <a:t>: -90°C</a:t>
            </a:r>
          </a:p>
          <a:p>
            <a:r>
              <a:rPr lang="it-IT" dirty="0" err="1">
                <a:solidFill>
                  <a:schemeClr val="bg1"/>
                </a:solidFill>
              </a:rPr>
              <a:t>Temp</a:t>
            </a:r>
            <a:r>
              <a:rPr lang="it-IT" dirty="0">
                <a:solidFill>
                  <a:schemeClr val="bg1"/>
                </a:solidFill>
              </a:rPr>
              <a:t> in summer: -20°C</a:t>
            </a:r>
          </a:p>
        </p:txBody>
      </p:sp>
      <p:sp>
        <p:nvSpPr>
          <p:cNvPr id="11" name="Title 10"/>
          <p:cNvSpPr>
            <a:spLocks noGrp="1"/>
          </p:cNvSpPr>
          <p:nvPr>
            <p:ph type="title"/>
          </p:nvPr>
        </p:nvSpPr>
        <p:spPr>
          <a:xfrm>
            <a:off x="216000" y="175790"/>
            <a:ext cx="10108800" cy="523220"/>
          </a:xfrm>
        </p:spPr>
        <p:txBody>
          <a:bodyPr/>
          <a:lstStyle/>
          <a:p>
            <a:r>
              <a:rPr lang="en-US" sz="2800" dirty="0"/>
              <a:t>RADOMEX: L-band microwave radiometer @ Concordia</a:t>
            </a:r>
            <a:endParaRPr lang="en-GB" sz="2800" dirty="0"/>
          </a:p>
        </p:txBody>
      </p:sp>
      <p:sp>
        <p:nvSpPr>
          <p:cNvPr id="13" name="Rectangle 12"/>
          <p:cNvSpPr/>
          <p:nvPr/>
        </p:nvSpPr>
        <p:spPr>
          <a:xfrm>
            <a:off x="4579083" y="891303"/>
            <a:ext cx="7181117" cy="5555367"/>
          </a:xfrm>
          <a:prstGeom prst="rect">
            <a:avLst/>
          </a:prstGeom>
        </p:spPr>
        <p:txBody>
          <a:bodyPr wrap="square">
            <a:spAutoFit/>
          </a:bodyPr>
          <a:lstStyle/>
          <a:p>
            <a:pPr algn="just">
              <a:spcAft>
                <a:spcPts val="600"/>
              </a:spcAft>
              <a:defRPr/>
            </a:pPr>
            <a:r>
              <a:rPr lang="en-US" sz="1600" dirty="0">
                <a:solidFill>
                  <a:schemeClr val="bg1"/>
                </a:solidFill>
                <a:latin typeface="+mn-lt"/>
              </a:rPr>
              <a:t>From the launch of the SMOS mission particular attention was paid to the region of Dome-C, Antarctica, with the aim of characterizing this area as a potential extended target for calibrating and monitoring low frequency microwave radiometers. </a:t>
            </a:r>
          </a:p>
          <a:p>
            <a:pPr algn="just">
              <a:spcAft>
                <a:spcPts val="600"/>
              </a:spcAft>
              <a:defRPr/>
            </a:pPr>
            <a:endParaRPr lang="en-US" sz="1600" dirty="0">
              <a:solidFill>
                <a:schemeClr val="bg1"/>
              </a:solidFill>
              <a:latin typeface="+mn-lt"/>
            </a:endParaRPr>
          </a:p>
          <a:p>
            <a:pPr algn="just">
              <a:spcAft>
                <a:spcPts val="600"/>
              </a:spcAft>
              <a:defRPr/>
            </a:pPr>
            <a:r>
              <a:rPr lang="en-US" sz="1600" dirty="0">
                <a:solidFill>
                  <a:schemeClr val="bg1"/>
                </a:solidFill>
                <a:latin typeface="+mn-lt"/>
              </a:rPr>
              <a:t>Why Dome –C ?</a:t>
            </a:r>
          </a:p>
          <a:p>
            <a:pPr marL="896386" lvl="1" indent="-285750" algn="just">
              <a:spcAft>
                <a:spcPts val="600"/>
              </a:spcAft>
              <a:buFont typeface="Arial" panose="020B0604020202020204" pitchFamily="34" charset="0"/>
              <a:buChar char="•"/>
              <a:defRPr/>
            </a:pPr>
            <a:r>
              <a:rPr lang="en-US" sz="1600" dirty="0">
                <a:solidFill>
                  <a:schemeClr val="bg1"/>
                </a:solidFill>
                <a:latin typeface="+mn-lt"/>
              </a:rPr>
              <a:t>High penetration of </a:t>
            </a:r>
            <a:r>
              <a:rPr lang="en-US" sz="1600" dirty="0" err="1">
                <a:solidFill>
                  <a:schemeClr val="bg1"/>
                </a:solidFill>
                <a:latin typeface="+mn-lt"/>
              </a:rPr>
              <a:t>e.m</a:t>
            </a:r>
            <a:r>
              <a:rPr lang="en-US" sz="1600" dirty="0">
                <a:solidFill>
                  <a:schemeClr val="bg1"/>
                </a:solidFill>
                <a:latin typeface="+mn-lt"/>
              </a:rPr>
              <a:t>. waves in the ice sheet and high temporal stability in the physical properties (including temperature below 10 m). It is theoretically expected that Tb remains stable in time.</a:t>
            </a:r>
          </a:p>
          <a:p>
            <a:pPr marL="896386" lvl="1" indent="-285750" algn="just">
              <a:spcAft>
                <a:spcPts val="600"/>
              </a:spcAft>
              <a:buFont typeface="Arial" panose="020B0604020202020204" pitchFamily="34" charset="0"/>
              <a:buChar char="•"/>
              <a:defRPr/>
            </a:pPr>
            <a:r>
              <a:rPr lang="en-US" sz="1600" dirty="0">
                <a:solidFill>
                  <a:schemeClr val="bg1"/>
                </a:solidFill>
                <a:latin typeface="+mn-lt"/>
              </a:rPr>
              <a:t>Well covered by SSO satellites (SMOS, SMAP, etc.)</a:t>
            </a:r>
          </a:p>
          <a:p>
            <a:pPr marL="896386" lvl="1" indent="-285750" algn="just">
              <a:spcAft>
                <a:spcPts val="600"/>
              </a:spcAft>
              <a:buFont typeface="Arial" panose="020B0604020202020204" pitchFamily="34" charset="0"/>
              <a:buChar char="•"/>
              <a:defRPr/>
            </a:pPr>
            <a:r>
              <a:rPr lang="en-US" sz="1600" dirty="0">
                <a:solidFill>
                  <a:schemeClr val="bg1"/>
                </a:solidFill>
                <a:latin typeface="+mn-lt"/>
              </a:rPr>
              <a:t>Spatial homogeneous and small slopes at satellite footprint scale</a:t>
            </a:r>
          </a:p>
          <a:p>
            <a:pPr marL="896386" lvl="1" indent="-285750" algn="just">
              <a:spcAft>
                <a:spcPts val="600"/>
              </a:spcAft>
              <a:buFont typeface="Arial" panose="020B0604020202020204" pitchFamily="34" charset="0"/>
              <a:buChar char="•"/>
              <a:defRPr/>
            </a:pPr>
            <a:r>
              <a:rPr lang="en-US" sz="1600" dirty="0">
                <a:solidFill>
                  <a:schemeClr val="bg1"/>
                </a:solidFill>
                <a:latin typeface="+mn-lt"/>
              </a:rPr>
              <a:t>Infrastructure (Concordia station) and ancillary data available </a:t>
            </a:r>
          </a:p>
          <a:p>
            <a:pPr algn="just">
              <a:spcAft>
                <a:spcPts val="600"/>
              </a:spcAft>
              <a:defRPr/>
            </a:pPr>
            <a:r>
              <a:rPr lang="en-US" sz="1600" dirty="0">
                <a:solidFill>
                  <a:schemeClr val="bg1"/>
                </a:solidFill>
                <a:latin typeface="+mn-lt"/>
              </a:rPr>
              <a:t>Experiments (DOMEX) that include ground-based L-band radiometer (RADOMEX) measurements were conducted at Concordia Station since 2004 and </a:t>
            </a:r>
            <a:r>
              <a:rPr lang="en-US" sz="1600" b="1" dirty="0">
                <a:solidFill>
                  <a:schemeClr val="bg1"/>
                </a:solidFill>
                <a:latin typeface="+mn-lt"/>
              </a:rPr>
              <a:t>continuously since 2012 </a:t>
            </a:r>
            <a:r>
              <a:rPr lang="en-US" sz="1600" dirty="0">
                <a:solidFill>
                  <a:schemeClr val="bg1"/>
                </a:solidFill>
                <a:latin typeface="+mn-lt"/>
              </a:rPr>
              <a:t>supported by ESA and PNRA. The long-term experiment was recommended in order to provide a continuous independent data record of ground-based radiometric measurements covering the SMOS – Aquarius – SMAP era thus  verify target stability over time and monitor changes in target characteristics that may affect the long-term reference signal. </a:t>
            </a:r>
          </a:p>
        </p:txBody>
      </p:sp>
      <p:sp>
        <p:nvSpPr>
          <p:cNvPr id="2" name="TextBox 1">
            <a:extLst>
              <a:ext uri="{FF2B5EF4-FFF2-40B4-BE49-F238E27FC236}">
                <a16:creationId xmlns:a16="http://schemas.microsoft.com/office/drawing/2014/main" id="{0B2C4001-272F-7471-877E-38648D617024}"/>
              </a:ext>
            </a:extLst>
          </p:cNvPr>
          <p:cNvSpPr txBox="1"/>
          <p:nvPr/>
        </p:nvSpPr>
        <p:spPr>
          <a:xfrm>
            <a:off x="2406646" y="1575172"/>
            <a:ext cx="3986784" cy="307777"/>
          </a:xfrm>
          <a:prstGeom prst="rect">
            <a:avLst/>
          </a:prstGeom>
          <a:noFill/>
        </p:spPr>
        <p:txBody>
          <a:bodyPr wrap="square">
            <a:spAutoFit/>
          </a:bodyPr>
          <a:lstStyle/>
          <a:p>
            <a:r>
              <a:rPr lang="en-GB" sz="1400" dirty="0">
                <a:solidFill>
                  <a:schemeClr val="bg1"/>
                </a:solidFill>
                <a:latin typeface="+mn-lt"/>
              </a:rPr>
              <a:t>image credits: IFAC</a:t>
            </a:r>
            <a:endParaRPr lang="en-GB" sz="1400" dirty="0"/>
          </a:p>
        </p:txBody>
      </p:sp>
    </p:spTree>
    <p:extLst>
      <p:ext uri="{BB962C8B-B14F-4D97-AF65-F5344CB8AC3E}">
        <p14:creationId xmlns:p14="http://schemas.microsoft.com/office/powerpoint/2010/main" val="3711014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74">
            <a:extLst>
              <a:ext uri="{FF2B5EF4-FFF2-40B4-BE49-F238E27FC236}">
                <a16:creationId xmlns:a16="http://schemas.microsoft.com/office/drawing/2014/main" id="{DEA216A7-B848-9F47-8CAF-79B2B552606F}"/>
              </a:ext>
            </a:extLst>
          </p:cNvPr>
          <p:cNvSpPr txBox="1"/>
          <p:nvPr/>
        </p:nvSpPr>
        <p:spPr>
          <a:xfrm>
            <a:off x="347972" y="758988"/>
            <a:ext cx="11529395" cy="575542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solidFill>
                  <a:schemeClr val="bg1"/>
                </a:solidFill>
              </a:rPr>
              <a:t>Nov. 9th of 2023 Summer campaign started</a:t>
            </a:r>
          </a:p>
          <a:p>
            <a:pPr marL="285750" indent="-285750" algn="just">
              <a:buFont typeface="Arial" panose="020B0604020202020204" pitchFamily="34" charset="0"/>
              <a:buChar char="•"/>
            </a:pPr>
            <a:r>
              <a:rPr lang="en-US" sz="1600" dirty="0">
                <a:solidFill>
                  <a:schemeClr val="bg1"/>
                </a:solidFill>
              </a:rPr>
              <a:t>Nov 19th  The logistics replaced the 230V cable which was torn in several points. The cable cause the failure of </a:t>
            </a:r>
            <a:r>
              <a:rPr lang="en-US" sz="1600" dirty="0" err="1">
                <a:solidFill>
                  <a:schemeClr val="bg1"/>
                </a:solidFill>
              </a:rPr>
              <a:t>Radomex</a:t>
            </a:r>
            <a:r>
              <a:rPr lang="en-US" sz="1600" dirty="0">
                <a:solidFill>
                  <a:schemeClr val="bg1"/>
                </a:solidFill>
              </a:rPr>
              <a:t> from June 29</a:t>
            </a:r>
            <a:r>
              <a:rPr lang="en-US" sz="1600" baseline="30000" dirty="0">
                <a:solidFill>
                  <a:schemeClr val="bg1"/>
                </a:solidFill>
              </a:rPr>
              <a:t>th</a:t>
            </a:r>
            <a:r>
              <a:rPr lang="en-US" sz="1600" dirty="0">
                <a:solidFill>
                  <a:schemeClr val="bg1"/>
                </a:solidFill>
              </a:rPr>
              <a:t> 2023. </a:t>
            </a: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endParaRPr lang="en-US" sz="1600" dirty="0">
              <a:solidFill>
                <a:schemeClr val="bg1"/>
              </a:solidFill>
            </a:endParaRPr>
          </a:p>
          <a:p>
            <a:pPr marL="285750" indent="-285750" algn="just">
              <a:buFont typeface="Arial" panose="020B0604020202020204" pitchFamily="34" charset="0"/>
              <a:buChar char="•"/>
            </a:pPr>
            <a:r>
              <a:rPr lang="en-US" sz="1600" dirty="0">
                <a:solidFill>
                  <a:schemeClr val="bg1"/>
                </a:solidFill>
              </a:rPr>
              <a:t>From Nov 19th to Jan 4th : restart of the RADOMEX and first tests to check all the devices. Anomalous behavior has been found on H-pol. the issue has been solved!  The MEMS have been removed and bring in laboratory for the isolator’s assembly. </a:t>
            </a:r>
          </a:p>
          <a:p>
            <a:pPr marL="285750" indent="-285750" algn="just">
              <a:buFont typeface="Arial" panose="020B0604020202020204" pitchFamily="34" charset="0"/>
              <a:buChar char="•"/>
            </a:pPr>
            <a:r>
              <a:rPr lang="en-US" sz="1600" dirty="0">
                <a:solidFill>
                  <a:schemeClr val="bg1"/>
                </a:solidFill>
              </a:rPr>
              <a:t>Jan 4th 2024: first acquisitions with the MEMS and the isolators installed  </a:t>
            </a:r>
          </a:p>
          <a:p>
            <a:pPr marL="285750" indent="-285750" algn="just">
              <a:buFont typeface="Arial" panose="020B0604020202020204" pitchFamily="34" charset="0"/>
              <a:buChar char="•"/>
            </a:pPr>
            <a:r>
              <a:rPr lang="en-US" sz="1600" dirty="0">
                <a:solidFill>
                  <a:schemeClr val="bg1"/>
                </a:solidFill>
              </a:rPr>
              <a:t>Jan 9th to today: “Blind” calibration alternating 42 to 140 every 15 minutes</a:t>
            </a:r>
          </a:p>
          <a:p>
            <a:pPr marL="285750" indent="-285750" algn="just">
              <a:buFont typeface="Arial" panose="020B0604020202020204" pitchFamily="34" charset="0"/>
              <a:buChar char="•"/>
            </a:pPr>
            <a:r>
              <a:rPr lang="en-US" sz="1600" dirty="0">
                <a:solidFill>
                  <a:schemeClr val="bg1"/>
                </a:solidFill>
              </a:rPr>
              <a:t>Beginning of Feb 2024 departure from Dome-C</a:t>
            </a:r>
          </a:p>
          <a:p>
            <a:pPr algn="just"/>
            <a:r>
              <a:rPr lang="en-GB" sz="1600" dirty="0">
                <a:solidFill>
                  <a:schemeClr val="bg1"/>
                </a:solidFill>
              </a:rPr>
              <a:t>The RADOMEX has been restarted after more than 4 months of inactivity.  ​</a:t>
            </a:r>
          </a:p>
        </p:txBody>
      </p:sp>
      <p:pic>
        <p:nvPicPr>
          <p:cNvPr id="1026" name="Picture 2" descr="Immagine che contiene neve, aria aperta, bicicletta, terreno&#10;&#10;Descrizione generata automaticamente">
            <a:extLst>
              <a:ext uri="{FF2B5EF4-FFF2-40B4-BE49-F238E27FC236}">
                <a16:creationId xmlns:a16="http://schemas.microsoft.com/office/drawing/2014/main" id="{65B9E1D5-B8AC-2738-DFEE-EFF7CF69C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040" y="1360394"/>
            <a:ext cx="246888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magine che contiene aria aperta, cavo, strumento, asta&#10;&#10;Descrizione generata automaticamente">
            <a:extLst>
              <a:ext uri="{FF2B5EF4-FFF2-40B4-BE49-F238E27FC236}">
                <a16:creationId xmlns:a16="http://schemas.microsoft.com/office/drawing/2014/main" id="{C8D490A1-01BE-3BD0-65DA-4A8E50F3D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006" y="1360394"/>
            <a:ext cx="2468880" cy="32918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0">
            <a:extLst>
              <a:ext uri="{FF2B5EF4-FFF2-40B4-BE49-F238E27FC236}">
                <a16:creationId xmlns:a16="http://schemas.microsoft.com/office/drawing/2014/main" id="{D02A6D9D-8FEF-18B2-1026-406FD67250C5}"/>
              </a:ext>
            </a:extLst>
          </p:cNvPr>
          <p:cNvSpPr>
            <a:spLocks noGrp="1"/>
          </p:cNvSpPr>
          <p:nvPr>
            <p:ph type="title"/>
          </p:nvPr>
        </p:nvSpPr>
        <p:spPr>
          <a:xfrm>
            <a:off x="216000" y="175790"/>
            <a:ext cx="10108800" cy="523220"/>
          </a:xfrm>
        </p:spPr>
        <p:txBody>
          <a:bodyPr/>
          <a:lstStyle/>
          <a:p>
            <a:r>
              <a:rPr lang="en-US" sz="2800" dirty="0"/>
              <a:t>RADOMEX: L-band microwave radiometer @ Concordia</a:t>
            </a:r>
            <a:endParaRPr lang="en-GB" sz="2800" dirty="0"/>
          </a:p>
        </p:txBody>
      </p:sp>
      <p:sp>
        <p:nvSpPr>
          <p:cNvPr id="10" name="TextBox 9">
            <a:extLst>
              <a:ext uri="{FF2B5EF4-FFF2-40B4-BE49-F238E27FC236}">
                <a16:creationId xmlns:a16="http://schemas.microsoft.com/office/drawing/2014/main" id="{032DE845-3147-2ECE-94C6-E4ED15D10BC1}"/>
              </a:ext>
            </a:extLst>
          </p:cNvPr>
          <p:cNvSpPr txBox="1"/>
          <p:nvPr/>
        </p:nvSpPr>
        <p:spPr>
          <a:xfrm>
            <a:off x="8618557" y="4343470"/>
            <a:ext cx="3986784" cy="307777"/>
          </a:xfrm>
          <a:prstGeom prst="rect">
            <a:avLst/>
          </a:prstGeom>
          <a:noFill/>
        </p:spPr>
        <p:txBody>
          <a:bodyPr wrap="square">
            <a:spAutoFit/>
          </a:bodyPr>
          <a:lstStyle/>
          <a:p>
            <a:r>
              <a:rPr lang="en-GB" sz="1400" dirty="0">
                <a:solidFill>
                  <a:schemeClr val="bg1"/>
                </a:solidFill>
                <a:latin typeface="+mn-lt"/>
              </a:rPr>
              <a:t>image credits: IFAC</a:t>
            </a:r>
            <a:endParaRPr lang="en-GB" sz="1400" dirty="0"/>
          </a:p>
        </p:txBody>
      </p:sp>
    </p:spTree>
    <p:extLst>
      <p:ext uri="{BB962C8B-B14F-4D97-AF65-F5344CB8AC3E}">
        <p14:creationId xmlns:p14="http://schemas.microsoft.com/office/powerpoint/2010/main" val="105155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5D2F8E8-55C8-ACED-2208-B9C3E6309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247" y="3381775"/>
            <a:ext cx="4320000" cy="27244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82EFC78-D862-30B9-F6D0-3BAB314D6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247" y="751787"/>
            <a:ext cx="4320000" cy="2590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F92C19-DDBE-2874-5D52-88A9FFAE56E7}"/>
              </a:ext>
            </a:extLst>
          </p:cNvPr>
          <p:cNvSpPr txBox="1"/>
          <p:nvPr/>
        </p:nvSpPr>
        <p:spPr>
          <a:xfrm>
            <a:off x="7877728" y="3813866"/>
            <a:ext cx="3171039" cy="307777"/>
          </a:xfrm>
          <a:prstGeom prst="rect">
            <a:avLst/>
          </a:prstGeom>
          <a:noFill/>
        </p:spPr>
        <p:txBody>
          <a:bodyPr wrap="square" rtlCol="0">
            <a:spAutoFit/>
          </a:bodyPr>
          <a:lstStyle/>
          <a:p>
            <a:r>
              <a:rPr lang="en-GB" sz="1400" dirty="0"/>
              <a:t>2024 MEMS + isolator</a:t>
            </a:r>
          </a:p>
        </p:txBody>
      </p:sp>
      <p:sp>
        <p:nvSpPr>
          <p:cNvPr id="4" name="TextBox 3">
            <a:extLst>
              <a:ext uri="{FF2B5EF4-FFF2-40B4-BE49-F238E27FC236}">
                <a16:creationId xmlns:a16="http://schemas.microsoft.com/office/drawing/2014/main" id="{38DE3AAE-90FA-013B-0ACD-9C21E2F1BBD6}"/>
              </a:ext>
            </a:extLst>
          </p:cNvPr>
          <p:cNvSpPr txBox="1"/>
          <p:nvPr/>
        </p:nvSpPr>
        <p:spPr>
          <a:xfrm>
            <a:off x="7877728" y="1113820"/>
            <a:ext cx="1690158" cy="307777"/>
          </a:xfrm>
          <a:prstGeom prst="rect">
            <a:avLst/>
          </a:prstGeom>
          <a:noFill/>
        </p:spPr>
        <p:txBody>
          <a:bodyPr wrap="square" rtlCol="0">
            <a:spAutoFit/>
          </a:bodyPr>
          <a:lstStyle/>
          <a:p>
            <a:r>
              <a:rPr lang="en-GB" sz="1400" dirty="0"/>
              <a:t>2023 MEMS</a:t>
            </a:r>
          </a:p>
        </p:txBody>
      </p:sp>
      <p:pic>
        <p:nvPicPr>
          <p:cNvPr id="2069" name="Picture 2068">
            <a:extLst>
              <a:ext uri="{FF2B5EF4-FFF2-40B4-BE49-F238E27FC236}">
                <a16:creationId xmlns:a16="http://schemas.microsoft.com/office/drawing/2014/main" id="{4943D746-85E5-308F-BB29-39BA5EA70FC9}"/>
              </a:ext>
            </a:extLst>
          </p:cNvPr>
          <p:cNvPicPr>
            <a:picLocks noChangeAspect="1"/>
          </p:cNvPicPr>
          <p:nvPr/>
        </p:nvPicPr>
        <p:blipFill>
          <a:blip r:embed="rId4"/>
          <a:stretch>
            <a:fillRect/>
          </a:stretch>
        </p:blipFill>
        <p:spPr>
          <a:xfrm>
            <a:off x="850146" y="914855"/>
            <a:ext cx="5262523" cy="3862760"/>
          </a:xfrm>
          <a:prstGeom prst="rect">
            <a:avLst/>
          </a:prstGeom>
        </p:spPr>
      </p:pic>
      <p:sp>
        <p:nvSpPr>
          <p:cNvPr id="2070" name="CasellaDiTesto 73">
            <a:extLst>
              <a:ext uri="{FF2B5EF4-FFF2-40B4-BE49-F238E27FC236}">
                <a16:creationId xmlns:a16="http://schemas.microsoft.com/office/drawing/2014/main" id="{7E3FA878-3DE2-3EA1-DE98-6ED3CCD6047A}"/>
              </a:ext>
            </a:extLst>
          </p:cNvPr>
          <p:cNvSpPr txBox="1"/>
          <p:nvPr/>
        </p:nvSpPr>
        <p:spPr>
          <a:xfrm>
            <a:off x="326523" y="4856300"/>
            <a:ext cx="5927625" cy="1600438"/>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dirty="0">
                <a:solidFill>
                  <a:schemeClr val="bg1"/>
                </a:solidFill>
              </a:rPr>
              <a:t>2023-24 Summer campaign:</a:t>
            </a:r>
          </a:p>
          <a:p>
            <a:pPr algn="just"/>
            <a:r>
              <a:rPr lang="en-US" sz="1400" dirty="0">
                <a:solidFill>
                  <a:schemeClr val="bg1"/>
                </a:solidFill>
              </a:rPr>
              <a:t>Installation of 2 low loss ferrite isolators </a:t>
            </a:r>
          </a:p>
          <a:p>
            <a:pPr algn="just"/>
            <a:r>
              <a:rPr lang="en-US" sz="1400" dirty="0">
                <a:solidFill>
                  <a:schemeClr val="bg1"/>
                </a:solidFill>
              </a:rPr>
              <a:t>Preliminary  calibration with the new isolators performed</a:t>
            </a:r>
          </a:p>
          <a:p>
            <a:pPr algn="just"/>
            <a:endParaRPr lang="en-US" sz="1400" dirty="0">
              <a:solidFill>
                <a:schemeClr val="bg1"/>
              </a:solidFill>
            </a:endParaRPr>
          </a:p>
          <a:p>
            <a:pPr algn="just"/>
            <a:r>
              <a:rPr lang="en-US" sz="1400" dirty="0">
                <a:solidFill>
                  <a:schemeClr val="bg1"/>
                </a:solidFill>
              </a:rPr>
              <a:t>To do:</a:t>
            </a:r>
          </a:p>
          <a:p>
            <a:pPr algn="just"/>
            <a:r>
              <a:rPr lang="en-GB" sz="1400" dirty="0">
                <a:solidFill>
                  <a:schemeClr val="bg1"/>
                </a:solidFill>
              </a:rPr>
              <a:t>Antenna pattern deconvolution and comparison with SMOS, SMAP  ​</a:t>
            </a:r>
          </a:p>
          <a:p>
            <a:pPr algn="just"/>
            <a:r>
              <a:rPr lang="en-GB" sz="1400" dirty="0">
                <a:solidFill>
                  <a:schemeClr val="bg1"/>
                </a:solidFill>
              </a:rPr>
              <a:t>Recalibration of the entire DOMEX-3 timeseries from 2012​</a:t>
            </a:r>
          </a:p>
        </p:txBody>
      </p:sp>
      <p:sp>
        <p:nvSpPr>
          <p:cNvPr id="2071" name="Title 10">
            <a:extLst>
              <a:ext uri="{FF2B5EF4-FFF2-40B4-BE49-F238E27FC236}">
                <a16:creationId xmlns:a16="http://schemas.microsoft.com/office/drawing/2014/main" id="{8BEFD2D6-F703-7158-5F98-109D25BF944F}"/>
              </a:ext>
            </a:extLst>
          </p:cNvPr>
          <p:cNvSpPr>
            <a:spLocks noGrp="1"/>
          </p:cNvSpPr>
          <p:nvPr>
            <p:ph type="title"/>
          </p:nvPr>
        </p:nvSpPr>
        <p:spPr>
          <a:xfrm>
            <a:off x="216000" y="175790"/>
            <a:ext cx="10108800" cy="523220"/>
          </a:xfrm>
        </p:spPr>
        <p:txBody>
          <a:bodyPr/>
          <a:lstStyle/>
          <a:p>
            <a:r>
              <a:rPr lang="en-US" sz="2800" dirty="0"/>
              <a:t>RADOMEX: 2024 updates</a:t>
            </a:r>
            <a:endParaRPr lang="en-GB" sz="2800" dirty="0"/>
          </a:p>
        </p:txBody>
      </p:sp>
      <p:sp>
        <p:nvSpPr>
          <p:cNvPr id="2072" name="TextBox 2071">
            <a:extLst>
              <a:ext uri="{FF2B5EF4-FFF2-40B4-BE49-F238E27FC236}">
                <a16:creationId xmlns:a16="http://schemas.microsoft.com/office/drawing/2014/main" id="{584B4451-16C8-15B5-233E-C76018FCBE3A}"/>
              </a:ext>
            </a:extLst>
          </p:cNvPr>
          <p:cNvSpPr txBox="1"/>
          <p:nvPr/>
        </p:nvSpPr>
        <p:spPr>
          <a:xfrm>
            <a:off x="7224274" y="6067297"/>
            <a:ext cx="3986784" cy="307777"/>
          </a:xfrm>
          <a:prstGeom prst="rect">
            <a:avLst/>
          </a:prstGeom>
          <a:noFill/>
        </p:spPr>
        <p:txBody>
          <a:bodyPr wrap="square">
            <a:spAutoFit/>
          </a:bodyPr>
          <a:lstStyle/>
          <a:p>
            <a:r>
              <a:rPr lang="en-GB" sz="1400" dirty="0">
                <a:solidFill>
                  <a:schemeClr val="bg1"/>
                </a:solidFill>
                <a:latin typeface="+mn-lt"/>
              </a:rPr>
              <a:t>image credits: IFAC</a:t>
            </a:r>
            <a:endParaRPr lang="en-GB" sz="1400" dirty="0"/>
          </a:p>
        </p:txBody>
      </p:sp>
      <p:sp>
        <p:nvSpPr>
          <p:cNvPr id="2073" name="TextBox 2072">
            <a:extLst>
              <a:ext uri="{FF2B5EF4-FFF2-40B4-BE49-F238E27FC236}">
                <a16:creationId xmlns:a16="http://schemas.microsoft.com/office/drawing/2014/main" id="{99697214-5F19-E044-96F1-79243D8A12FA}"/>
              </a:ext>
            </a:extLst>
          </p:cNvPr>
          <p:cNvSpPr txBox="1"/>
          <p:nvPr/>
        </p:nvSpPr>
        <p:spPr>
          <a:xfrm>
            <a:off x="4468315" y="4702411"/>
            <a:ext cx="3986784" cy="307777"/>
          </a:xfrm>
          <a:prstGeom prst="rect">
            <a:avLst/>
          </a:prstGeom>
          <a:noFill/>
        </p:spPr>
        <p:txBody>
          <a:bodyPr wrap="square">
            <a:spAutoFit/>
          </a:bodyPr>
          <a:lstStyle/>
          <a:p>
            <a:r>
              <a:rPr lang="en-GB" sz="1400" dirty="0">
                <a:solidFill>
                  <a:schemeClr val="bg1"/>
                </a:solidFill>
                <a:latin typeface="+mn-lt"/>
              </a:rPr>
              <a:t>image credits: IFAC</a:t>
            </a:r>
            <a:endParaRPr lang="en-GB" sz="1400" dirty="0"/>
          </a:p>
        </p:txBody>
      </p:sp>
    </p:spTree>
    <p:extLst>
      <p:ext uri="{BB962C8B-B14F-4D97-AF65-F5344CB8AC3E}">
        <p14:creationId xmlns:p14="http://schemas.microsoft.com/office/powerpoint/2010/main" val="2281453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3437CA-84D0-CBCB-2AEA-00D2FCA1C2B3}"/>
              </a:ext>
            </a:extLst>
          </p:cNvPr>
          <p:cNvPicPr>
            <a:picLocks noChangeAspect="1"/>
          </p:cNvPicPr>
          <p:nvPr/>
        </p:nvPicPr>
        <p:blipFill rotWithShape="1">
          <a:blip r:embed="rId2"/>
          <a:srcRect l="13089" t="10513" r="23933" b="4616"/>
          <a:stretch/>
        </p:blipFill>
        <p:spPr>
          <a:xfrm>
            <a:off x="1" y="-1"/>
            <a:ext cx="12381223" cy="6984544"/>
          </a:xfrm>
          <a:prstGeom prst="rect">
            <a:avLst/>
          </a:prstGeom>
        </p:spPr>
      </p:pic>
      <p:sp>
        <p:nvSpPr>
          <p:cNvPr id="5" name="Title 1">
            <a:extLst>
              <a:ext uri="{FF2B5EF4-FFF2-40B4-BE49-F238E27FC236}">
                <a16:creationId xmlns:a16="http://schemas.microsoft.com/office/drawing/2014/main" id="{F54114AF-06FD-A51E-09E3-23302623DB37}"/>
              </a:ext>
            </a:extLst>
          </p:cNvPr>
          <p:cNvSpPr txBox="1">
            <a:spLocks/>
          </p:cNvSpPr>
          <p:nvPr/>
        </p:nvSpPr>
        <p:spPr bwMode="auto">
          <a:xfrm>
            <a:off x="10600536" y="4027768"/>
            <a:ext cx="1899312" cy="338554"/>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1600" kern="0" dirty="0"/>
              <a:t>(</a:t>
            </a:r>
            <a:r>
              <a:rPr lang="en-GB" sz="1600" kern="0" dirty="0">
                <a:hlinkClick r:id="rId3"/>
              </a:rPr>
              <a:t>https://cimr.eu</a:t>
            </a:r>
            <a:r>
              <a:rPr lang="en-GB" sz="1600" kern="0" dirty="0"/>
              <a:t>/)</a:t>
            </a:r>
          </a:p>
        </p:txBody>
      </p:sp>
      <p:sp>
        <p:nvSpPr>
          <p:cNvPr id="10" name="Oval 9">
            <a:extLst>
              <a:ext uri="{FF2B5EF4-FFF2-40B4-BE49-F238E27FC236}">
                <a16:creationId xmlns:a16="http://schemas.microsoft.com/office/drawing/2014/main" id="{46ABCC79-6304-2D5B-D20E-1AF9FB95A396}"/>
              </a:ext>
            </a:extLst>
          </p:cNvPr>
          <p:cNvSpPr/>
          <p:nvPr/>
        </p:nvSpPr>
        <p:spPr>
          <a:xfrm>
            <a:off x="8933688" y="2231136"/>
            <a:ext cx="3447536" cy="3218688"/>
          </a:xfrm>
          <a:prstGeom prst="ellipse">
            <a:avLst/>
          </a:prstGeom>
          <a:solidFill>
            <a:srgbClr val="404D6E">
              <a:alpha val="34118"/>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9867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oir, périphérique, lumière&#10;&#10;Description générée automatiquement">
            <a:extLst>
              <a:ext uri="{FF2B5EF4-FFF2-40B4-BE49-F238E27FC236}">
                <a16:creationId xmlns:a16="http://schemas.microsoft.com/office/drawing/2014/main" id="{CEA4DD50-2263-214F-B6AA-F20E023842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841" y="1047822"/>
            <a:ext cx="2353056" cy="2029968"/>
          </a:xfrm>
          <a:prstGeom prst="rect">
            <a:avLst/>
          </a:prstGeom>
        </p:spPr>
      </p:pic>
      <p:sp>
        <p:nvSpPr>
          <p:cNvPr id="2" name="Title 1"/>
          <p:cNvSpPr>
            <a:spLocks noGrp="1"/>
          </p:cNvSpPr>
          <p:nvPr>
            <p:ph type="title"/>
          </p:nvPr>
        </p:nvSpPr>
        <p:spPr/>
        <p:txBody>
          <a:bodyPr/>
          <a:lstStyle/>
          <a:p>
            <a:r>
              <a:rPr lang="en-GB" dirty="0"/>
              <a:t>CIMR </a:t>
            </a:r>
            <a:r>
              <a:rPr lang="en-GB" dirty="0">
                <a:hlinkClick r:id="rId3"/>
              </a:rPr>
              <a:t>(https://cimr.eu/)</a:t>
            </a:r>
            <a:endParaRPr lang="en-GB" dirty="0"/>
          </a:p>
        </p:txBody>
      </p:sp>
      <p:sp>
        <p:nvSpPr>
          <p:cNvPr id="8" name="Rectangle 7">
            <a:extLst>
              <a:ext uri="{FF2B5EF4-FFF2-40B4-BE49-F238E27FC236}">
                <a16:creationId xmlns:a16="http://schemas.microsoft.com/office/drawing/2014/main" id="{108531DE-3982-ED4E-9BF8-80359CEED306}"/>
              </a:ext>
            </a:extLst>
          </p:cNvPr>
          <p:cNvSpPr/>
          <p:nvPr/>
        </p:nvSpPr>
        <p:spPr>
          <a:xfrm>
            <a:off x="3017329" y="1002571"/>
            <a:ext cx="8968605" cy="830997"/>
          </a:xfrm>
          <a:prstGeom prst="rect">
            <a:avLst/>
          </a:prstGeom>
          <a:ln w="38100">
            <a:solidFill>
              <a:schemeClr val="tx1">
                <a:lumMod val="75000"/>
                <a:lumOff val="25000"/>
              </a:schemeClr>
            </a:solidFill>
          </a:ln>
        </p:spPr>
        <p:txBody>
          <a:bodyPr wrap="square">
            <a:spAutoFit/>
          </a:bodyPr>
          <a:lstStyle/>
          <a:p>
            <a:pPr fontAlgn="auto">
              <a:spcBef>
                <a:spcPts val="0"/>
              </a:spcBef>
              <a:spcAft>
                <a:spcPts val="0"/>
              </a:spcAft>
              <a:defRPr/>
            </a:pPr>
            <a:r>
              <a:rPr lang="en-US" sz="1200" b="1" dirty="0">
                <a:solidFill>
                  <a:schemeClr val="accent1">
                    <a:lumMod val="20000"/>
                    <a:lumOff val="80000"/>
                  </a:schemeClr>
                </a:solidFill>
                <a:latin typeface="Verdana"/>
              </a:rPr>
              <a:t>CIMR Channels (GHz, Full Stokes):	1.4	6.9	10.65	18.7	36.5 </a:t>
            </a:r>
          </a:p>
          <a:p>
            <a:pPr fontAlgn="auto">
              <a:spcBef>
                <a:spcPts val="0"/>
              </a:spcBef>
              <a:spcAft>
                <a:spcPts val="0"/>
              </a:spcAft>
              <a:defRPr/>
            </a:pPr>
            <a:r>
              <a:rPr lang="en-US" sz="1200" b="1" dirty="0">
                <a:solidFill>
                  <a:schemeClr val="accent1">
                    <a:lumMod val="20000"/>
                    <a:lumOff val="80000"/>
                  </a:schemeClr>
                </a:solidFill>
                <a:latin typeface="Verdana"/>
              </a:rPr>
              <a:t>Resolution (km):</a:t>
            </a:r>
            <a:r>
              <a:rPr lang="en-US" sz="1200" dirty="0">
                <a:solidFill>
                  <a:schemeClr val="accent1">
                    <a:lumMod val="20000"/>
                    <a:lumOff val="80000"/>
                  </a:schemeClr>
                </a:solidFill>
                <a:latin typeface="Verdana"/>
              </a:rPr>
              <a:t>			</a:t>
            </a:r>
            <a:r>
              <a:rPr lang="en-GB" sz="1200" b="1" dirty="0">
                <a:solidFill>
                  <a:schemeClr val="accent1">
                    <a:lumMod val="20000"/>
                    <a:lumOff val="80000"/>
                  </a:schemeClr>
                </a:solidFill>
                <a:latin typeface="Verdana"/>
              </a:rPr>
              <a:t>&lt;60	</a:t>
            </a:r>
            <a:r>
              <a:rPr lang="en-US" sz="1200" b="1" dirty="0">
                <a:solidFill>
                  <a:schemeClr val="accent1">
                    <a:lumMod val="20000"/>
                    <a:lumOff val="80000"/>
                  </a:schemeClr>
                </a:solidFill>
                <a:latin typeface="Verdana"/>
              </a:rPr>
              <a:t>≤15	≤15	≤5.5	≤5 (g:4km)</a:t>
            </a:r>
          </a:p>
          <a:p>
            <a:pPr fontAlgn="auto">
              <a:spcBef>
                <a:spcPts val="0"/>
              </a:spcBef>
              <a:spcAft>
                <a:spcPts val="0"/>
              </a:spcAft>
              <a:defRPr/>
            </a:pPr>
            <a:r>
              <a:rPr lang="en-US" sz="1200" b="1" dirty="0">
                <a:solidFill>
                  <a:schemeClr val="accent1">
                    <a:lumMod val="20000"/>
                    <a:lumOff val="80000"/>
                  </a:schemeClr>
                </a:solidFill>
                <a:latin typeface="Verdana"/>
              </a:rPr>
              <a:t>NEΔT (K @150K):			</a:t>
            </a:r>
            <a:r>
              <a:rPr lang="en-GB" sz="1200" b="1" dirty="0">
                <a:solidFill>
                  <a:schemeClr val="accent1">
                    <a:lumMod val="20000"/>
                    <a:lumOff val="80000"/>
                  </a:schemeClr>
                </a:solidFill>
                <a:latin typeface="Verdana"/>
              </a:rPr>
              <a:t>≤0.3	≤0.2	≤0.3	≤0.4	≤0.7</a:t>
            </a:r>
            <a:r>
              <a:rPr lang="en-US" sz="1200" b="1" dirty="0">
                <a:solidFill>
                  <a:schemeClr val="accent1">
                    <a:lumMod val="20000"/>
                    <a:lumOff val="80000"/>
                  </a:schemeClr>
                </a:solidFill>
                <a:latin typeface="Verdana"/>
              </a:rPr>
              <a:t> </a:t>
            </a:r>
          </a:p>
          <a:p>
            <a:pPr lvl="0">
              <a:defRPr/>
            </a:pPr>
            <a:r>
              <a:rPr lang="en-US" sz="1200" b="1" dirty="0">
                <a:solidFill>
                  <a:schemeClr val="accent1">
                    <a:lumMod val="20000"/>
                    <a:lumOff val="80000"/>
                  </a:schemeClr>
                </a:solidFill>
                <a:latin typeface="Verdana"/>
              </a:rPr>
              <a:t>Tot. Standard Uncertainty(K):		</a:t>
            </a:r>
            <a:r>
              <a:rPr lang="en-GB" sz="1200" b="1" dirty="0">
                <a:solidFill>
                  <a:schemeClr val="accent1">
                    <a:lumMod val="20000"/>
                    <a:lumOff val="80000"/>
                  </a:schemeClr>
                </a:solidFill>
              </a:rPr>
              <a:t>≤0.5	≤0.5	≤0.5	≤0.6	≤0.8</a:t>
            </a:r>
            <a:r>
              <a:rPr lang="en-US" sz="1200" b="1" dirty="0">
                <a:solidFill>
                  <a:schemeClr val="accent1">
                    <a:lumMod val="20000"/>
                    <a:lumOff val="80000"/>
                  </a:schemeClr>
                </a:solidFill>
              </a:rPr>
              <a:t>    </a:t>
            </a:r>
            <a:endParaRPr lang="en-US" sz="1200" b="1" dirty="0">
              <a:solidFill>
                <a:schemeClr val="accent1">
                  <a:lumMod val="20000"/>
                  <a:lumOff val="80000"/>
                </a:schemeClr>
              </a:solidFill>
              <a:latin typeface="Verdana"/>
            </a:endParaRPr>
          </a:p>
        </p:txBody>
      </p:sp>
      <p:pic>
        <p:nvPicPr>
          <p:cNvPr id="10" name="Content Placeholder 9" descr="A screen shot of a computer screen&#10;&#10;Description automatically generated">
            <a:extLst>
              <a:ext uri="{FF2B5EF4-FFF2-40B4-BE49-F238E27FC236}">
                <a16:creationId xmlns:a16="http://schemas.microsoft.com/office/drawing/2014/main" id="{0CF6ABD7-0ED9-1E86-183C-F0CF7BCCFC7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82126" y="2027873"/>
            <a:ext cx="7603808" cy="4263390"/>
          </a:xfrm>
        </p:spPr>
      </p:pic>
      <p:pic>
        <p:nvPicPr>
          <p:cNvPr id="12" name="Picture 11" descr="A close-up of a cloud&#10;&#10;Description automatically generated">
            <a:extLst>
              <a:ext uri="{FF2B5EF4-FFF2-40B4-BE49-F238E27FC236}">
                <a16:creationId xmlns:a16="http://schemas.microsoft.com/office/drawing/2014/main" id="{AF80CD59-AAE0-05E4-E0A2-4740E3239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0" y="3429000"/>
            <a:ext cx="3810000" cy="2862263"/>
          </a:xfrm>
          <a:prstGeom prst="rect">
            <a:avLst/>
          </a:prstGeom>
        </p:spPr>
      </p:pic>
    </p:spTree>
    <p:extLst>
      <p:ext uri="{BB962C8B-B14F-4D97-AF65-F5344CB8AC3E}">
        <p14:creationId xmlns:p14="http://schemas.microsoft.com/office/powerpoint/2010/main" val="374510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6AA0-F50B-4948-856F-BDC5EB82DACF}"/>
              </a:ext>
            </a:extLst>
          </p:cNvPr>
          <p:cNvSpPr>
            <a:spLocks noGrp="1"/>
          </p:cNvSpPr>
          <p:nvPr>
            <p:ph type="title"/>
          </p:nvPr>
        </p:nvSpPr>
        <p:spPr>
          <a:xfrm>
            <a:off x="234930" y="157324"/>
            <a:ext cx="10113228" cy="553998"/>
          </a:xfrm>
        </p:spPr>
        <p:txBody>
          <a:bodyPr/>
          <a:lstStyle/>
          <a:p>
            <a:r>
              <a:rPr lang="en-GB" dirty="0"/>
              <a:t>CIMR Level-2 Product Families</a:t>
            </a:r>
          </a:p>
        </p:txBody>
      </p:sp>
      <p:sp>
        <p:nvSpPr>
          <p:cNvPr id="4" name="Rectangle 3">
            <a:extLst>
              <a:ext uri="{FF2B5EF4-FFF2-40B4-BE49-F238E27FC236}">
                <a16:creationId xmlns:a16="http://schemas.microsoft.com/office/drawing/2014/main" id="{1B2321B2-35E4-49F7-B90E-FE9E6DC7691C}"/>
              </a:ext>
            </a:extLst>
          </p:cNvPr>
          <p:cNvSpPr/>
          <p:nvPr/>
        </p:nvSpPr>
        <p:spPr>
          <a:xfrm>
            <a:off x="481489" y="899160"/>
            <a:ext cx="11262360" cy="164592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78BFDC0C-5C8C-4FF9-AAF8-FA592FC24F80}"/>
              </a:ext>
            </a:extLst>
          </p:cNvPr>
          <p:cNvSpPr/>
          <p:nvPr/>
        </p:nvSpPr>
        <p:spPr>
          <a:xfrm>
            <a:off x="473869" y="2552700"/>
            <a:ext cx="11262360" cy="3864459"/>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068669E9-90D0-416B-B920-685CEFE6F507}"/>
              </a:ext>
            </a:extLst>
          </p:cNvPr>
          <p:cNvSpPr txBox="1"/>
          <p:nvPr/>
        </p:nvSpPr>
        <p:spPr>
          <a:xfrm>
            <a:off x="481489" y="891541"/>
            <a:ext cx="10416540" cy="2139047"/>
          </a:xfrm>
          <a:prstGeom prst="rect">
            <a:avLst/>
          </a:prstGeom>
          <a:noFill/>
        </p:spPr>
        <p:txBody>
          <a:bodyPr wrap="square" rtlCol="0">
            <a:spAutoFit/>
          </a:bodyPr>
          <a:lstStyle/>
          <a:p>
            <a:r>
              <a:rPr lang="en-GB" dirty="0"/>
              <a:t>Level-1 (independent of coverage domain)</a:t>
            </a:r>
          </a:p>
          <a:p>
            <a:endParaRPr lang="en-GB" dirty="0"/>
          </a:p>
          <a:p>
            <a:endParaRPr lang="en-GB" sz="1400" dirty="0"/>
          </a:p>
          <a:p>
            <a:endParaRPr lang="en-GB" dirty="0"/>
          </a:p>
          <a:p>
            <a:endParaRPr lang="en-GB" dirty="0"/>
          </a:p>
          <a:p>
            <a:endParaRPr lang="en-GB" dirty="0"/>
          </a:p>
          <a:p>
            <a:endParaRPr lang="en-GB" sz="1100" dirty="0"/>
          </a:p>
          <a:p>
            <a:r>
              <a:rPr lang="en-GB" dirty="0"/>
              <a:t>Level-2 (families as function of coverage domain and timeliness)</a:t>
            </a:r>
          </a:p>
        </p:txBody>
      </p:sp>
      <p:sp>
        <p:nvSpPr>
          <p:cNvPr id="11" name="Rectangle 10">
            <a:extLst>
              <a:ext uri="{FF2B5EF4-FFF2-40B4-BE49-F238E27FC236}">
                <a16:creationId xmlns:a16="http://schemas.microsoft.com/office/drawing/2014/main" id="{9617ACCB-1A47-4420-B024-39DF856892CC}"/>
              </a:ext>
            </a:extLst>
          </p:cNvPr>
          <p:cNvSpPr/>
          <p:nvPr/>
        </p:nvSpPr>
        <p:spPr>
          <a:xfrm>
            <a:off x="1174909" y="1318260"/>
            <a:ext cx="1470660" cy="100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L1a</a:t>
            </a:r>
          </a:p>
        </p:txBody>
      </p:sp>
      <p:sp>
        <p:nvSpPr>
          <p:cNvPr id="12" name="Rectangle 11">
            <a:extLst>
              <a:ext uri="{FF2B5EF4-FFF2-40B4-BE49-F238E27FC236}">
                <a16:creationId xmlns:a16="http://schemas.microsoft.com/office/drawing/2014/main" id="{2ACB39D6-26EF-4B5C-AA11-9275032FAF33}"/>
              </a:ext>
            </a:extLst>
          </p:cNvPr>
          <p:cNvSpPr/>
          <p:nvPr/>
        </p:nvSpPr>
        <p:spPr>
          <a:xfrm>
            <a:off x="2744629" y="1318260"/>
            <a:ext cx="1470660" cy="100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L1b</a:t>
            </a:r>
          </a:p>
        </p:txBody>
      </p:sp>
      <p:sp>
        <p:nvSpPr>
          <p:cNvPr id="13" name="Rectangle 12">
            <a:extLst>
              <a:ext uri="{FF2B5EF4-FFF2-40B4-BE49-F238E27FC236}">
                <a16:creationId xmlns:a16="http://schemas.microsoft.com/office/drawing/2014/main" id="{5C94FF27-792E-45E4-A684-7A8D09D18612}"/>
              </a:ext>
            </a:extLst>
          </p:cNvPr>
          <p:cNvSpPr/>
          <p:nvPr/>
        </p:nvSpPr>
        <p:spPr>
          <a:xfrm>
            <a:off x="4314349" y="1318260"/>
            <a:ext cx="1470660" cy="100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L1c</a:t>
            </a:r>
          </a:p>
        </p:txBody>
      </p:sp>
      <p:sp>
        <p:nvSpPr>
          <p:cNvPr id="14" name="Rectangle 13">
            <a:extLst>
              <a:ext uri="{FF2B5EF4-FFF2-40B4-BE49-F238E27FC236}">
                <a16:creationId xmlns:a16="http://schemas.microsoft.com/office/drawing/2014/main" id="{4FEEAA28-12C1-40E2-B478-B801C5370051}"/>
              </a:ext>
            </a:extLst>
          </p:cNvPr>
          <p:cNvSpPr/>
          <p:nvPr/>
        </p:nvSpPr>
        <p:spPr>
          <a:xfrm>
            <a:off x="543169" y="3062706"/>
            <a:ext cx="3321600" cy="3346834"/>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4BC0E48D-0CF1-452E-844C-F4568495D797}"/>
              </a:ext>
            </a:extLst>
          </p:cNvPr>
          <p:cNvSpPr/>
          <p:nvPr/>
        </p:nvSpPr>
        <p:spPr>
          <a:xfrm>
            <a:off x="3915569" y="3062704"/>
            <a:ext cx="2482850" cy="3346834"/>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B88AA7A3-F3FF-45DF-9C46-D36695BDBC88}"/>
              </a:ext>
            </a:extLst>
          </p:cNvPr>
          <p:cNvSpPr txBox="1"/>
          <p:nvPr/>
        </p:nvSpPr>
        <p:spPr>
          <a:xfrm>
            <a:off x="580549" y="3070325"/>
            <a:ext cx="1310640" cy="369332"/>
          </a:xfrm>
          <a:prstGeom prst="rect">
            <a:avLst/>
          </a:prstGeom>
          <a:solidFill>
            <a:schemeClr val="tx1">
              <a:lumMod val="10000"/>
              <a:lumOff val="90000"/>
            </a:schemeClr>
          </a:solidFill>
        </p:spPr>
        <p:txBody>
          <a:bodyPr wrap="square" rtlCol="0">
            <a:spAutoFit/>
          </a:bodyPr>
          <a:lstStyle/>
          <a:p>
            <a:r>
              <a:rPr lang="en-GB" dirty="0"/>
              <a:t>Polar</a:t>
            </a:r>
          </a:p>
        </p:txBody>
      </p:sp>
      <p:sp>
        <p:nvSpPr>
          <p:cNvPr id="18" name="TextBox 17">
            <a:extLst>
              <a:ext uri="{FF2B5EF4-FFF2-40B4-BE49-F238E27FC236}">
                <a16:creationId xmlns:a16="http://schemas.microsoft.com/office/drawing/2014/main" id="{FEBECF19-4A0A-4F77-B311-C51ED2F6D108}"/>
              </a:ext>
            </a:extLst>
          </p:cNvPr>
          <p:cNvSpPr txBox="1"/>
          <p:nvPr/>
        </p:nvSpPr>
        <p:spPr>
          <a:xfrm>
            <a:off x="3932079" y="3090915"/>
            <a:ext cx="2377440" cy="369332"/>
          </a:xfrm>
          <a:prstGeom prst="rect">
            <a:avLst/>
          </a:prstGeom>
          <a:solidFill>
            <a:schemeClr val="tx1">
              <a:lumMod val="10000"/>
              <a:lumOff val="90000"/>
            </a:schemeClr>
          </a:solidFill>
        </p:spPr>
        <p:txBody>
          <a:bodyPr wrap="square" rtlCol="0">
            <a:spAutoFit/>
          </a:bodyPr>
          <a:lstStyle/>
          <a:p>
            <a:r>
              <a:rPr lang="en-GB" dirty="0"/>
              <a:t>Global Land</a:t>
            </a:r>
          </a:p>
        </p:txBody>
      </p:sp>
      <p:sp>
        <p:nvSpPr>
          <p:cNvPr id="27" name="Rectangle 26">
            <a:extLst>
              <a:ext uri="{FF2B5EF4-FFF2-40B4-BE49-F238E27FC236}">
                <a16:creationId xmlns:a16="http://schemas.microsoft.com/office/drawing/2014/main" id="{727660E7-20AD-4774-8265-DBE5B81C12C7}"/>
              </a:ext>
            </a:extLst>
          </p:cNvPr>
          <p:cNvSpPr/>
          <p:nvPr/>
        </p:nvSpPr>
        <p:spPr>
          <a:xfrm>
            <a:off x="2773839" y="3512820"/>
            <a:ext cx="936000" cy="2780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NTC</a:t>
            </a:r>
          </a:p>
          <a:p>
            <a:pPr algn="ctr"/>
            <a:r>
              <a:rPr lang="en-GB" sz="1400" dirty="0">
                <a:solidFill>
                  <a:schemeClr val="tx1"/>
                </a:solidFill>
              </a:rPr>
              <a:t>SIC</a:t>
            </a:r>
          </a:p>
          <a:p>
            <a:pPr algn="ctr"/>
            <a:r>
              <a:rPr lang="en-GB" sz="1400" dirty="0">
                <a:solidFill>
                  <a:schemeClr val="tx1"/>
                </a:solidFill>
              </a:rPr>
              <a:t>SIE</a:t>
            </a:r>
          </a:p>
          <a:p>
            <a:pPr algn="ctr"/>
            <a:r>
              <a:rPr lang="en-GB" sz="1400" dirty="0">
                <a:solidFill>
                  <a:schemeClr val="tx1"/>
                </a:solidFill>
              </a:rPr>
              <a:t>SST</a:t>
            </a:r>
            <a:br>
              <a:rPr lang="en-GB" sz="1400" dirty="0">
                <a:solidFill>
                  <a:schemeClr val="tx1"/>
                </a:solidFill>
              </a:rPr>
            </a:br>
            <a:r>
              <a:rPr lang="en-GB" sz="1400" dirty="0">
                <a:solidFill>
                  <a:schemeClr val="tx1"/>
                </a:solidFill>
              </a:rPr>
              <a:t>SIT</a:t>
            </a:r>
            <a:br>
              <a:rPr lang="en-GB" sz="1400" dirty="0">
                <a:solidFill>
                  <a:schemeClr val="tx1"/>
                </a:solidFill>
              </a:rPr>
            </a:br>
            <a:r>
              <a:rPr lang="en-GB" sz="1400" dirty="0">
                <a:solidFill>
                  <a:schemeClr val="tx1"/>
                </a:solidFill>
              </a:rPr>
              <a:t>SIED</a:t>
            </a:r>
            <a:br>
              <a:rPr lang="en-GB" sz="1400" dirty="0">
                <a:solidFill>
                  <a:schemeClr val="tx1"/>
                </a:solidFill>
              </a:rPr>
            </a:br>
            <a:r>
              <a:rPr lang="en-GB" sz="1400" dirty="0">
                <a:solidFill>
                  <a:schemeClr val="tx1"/>
                </a:solidFill>
              </a:rPr>
              <a:t>SID</a:t>
            </a:r>
            <a:br>
              <a:rPr lang="en-GB" sz="1400" dirty="0">
                <a:solidFill>
                  <a:schemeClr val="tx1"/>
                </a:solidFill>
              </a:rPr>
            </a:br>
            <a:r>
              <a:rPr lang="en-GB" sz="1400" dirty="0">
                <a:solidFill>
                  <a:schemeClr val="tx1"/>
                </a:solidFill>
              </a:rPr>
              <a:t>ITY</a:t>
            </a:r>
          </a:p>
          <a:p>
            <a:pPr algn="ctr"/>
            <a:r>
              <a:rPr lang="en-GB" sz="1400" dirty="0">
                <a:solidFill>
                  <a:schemeClr val="tx1"/>
                </a:solidFill>
              </a:rPr>
              <a:t>SND</a:t>
            </a:r>
          </a:p>
          <a:p>
            <a:pPr algn="ctr"/>
            <a:r>
              <a:rPr lang="en-GB" sz="1400" dirty="0">
                <a:solidFill>
                  <a:schemeClr val="tx1"/>
                </a:solidFill>
              </a:rPr>
              <a:t>SIST</a:t>
            </a:r>
          </a:p>
          <a:p>
            <a:pPr algn="ctr"/>
            <a:r>
              <a:rPr lang="en-GB" sz="1400" dirty="0">
                <a:solidFill>
                  <a:schemeClr val="tx1"/>
                </a:solidFill>
              </a:rPr>
              <a:t>SSS</a:t>
            </a:r>
          </a:p>
          <a:p>
            <a:pPr algn="ctr"/>
            <a:r>
              <a:rPr lang="en-GB" sz="1400" dirty="0">
                <a:solidFill>
                  <a:schemeClr val="tx1"/>
                </a:solidFill>
              </a:rPr>
              <a:t>OWV</a:t>
            </a:r>
          </a:p>
        </p:txBody>
      </p:sp>
      <p:sp>
        <p:nvSpPr>
          <p:cNvPr id="28" name="Rectangle 27">
            <a:extLst>
              <a:ext uri="{FF2B5EF4-FFF2-40B4-BE49-F238E27FC236}">
                <a16:creationId xmlns:a16="http://schemas.microsoft.com/office/drawing/2014/main" id="{16738C7B-1F6E-47EB-94FD-63DB54F3C74F}"/>
              </a:ext>
            </a:extLst>
          </p:cNvPr>
          <p:cNvSpPr/>
          <p:nvPr/>
        </p:nvSpPr>
        <p:spPr>
          <a:xfrm>
            <a:off x="678250" y="3505737"/>
            <a:ext cx="936000" cy="2780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NRT1H</a:t>
            </a:r>
          </a:p>
          <a:p>
            <a:pPr algn="ctr"/>
            <a:r>
              <a:rPr lang="en-GB" sz="1400" dirty="0">
                <a:solidFill>
                  <a:schemeClr val="tx1"/>
                </a:solidFill>
              </a:rPr>
              <a:t>SIC</a:t>
            </a:r>
          </a:p>
          <a:p>
            <a:pPr algn="ctr"/>
            <a:r>
              <a:rPr lang="en-GB" sz="1400" dirty="0">
                <a:solidFill>
                  <a:schemeClr val="tx1"/>
                </a:solidFill>
              </a:rPr>
              <a:t>SIED</a:t>
            </a:r>
          </a:p>
          <a:p>
            <a:pPr algn="ctr"/>
            <a:r>
              <a:rPr lang="en-GB" sz="1400" dirty="0">
                <a:solidFill>
                  <a:schemeClr val="tx1"/>
                </a:solidFill>
              </a:rPr>
              <a:t>SID</a:t>
            </a:r>
          </a:p>
          <a:p>
            <a:pPr algn="ctr"/>
            <a:r>
              <a:rPr lang="en-GB" sz="1400" dirty="0">
                <a:solidFill>
                  <a:schemeClr val="tx1"/>
                </a:solidFill>
              </a:rPr>
              <a:t>OWS</a:t>
            </a:r>
          </a:p>
        </p:txBody>
      </p:sp>
      <p:sp>
        <p:nvSpPr>
          <p:cNvPr id="29" name="Rectangle 28">
            <a:extLst>
              <a:ext uri="{FF2B5EF4-FFF2-40B4-BE49-F238E27FC236}">
                <a16:creationId xmlns:a16="http://schemas.microsoft.com/office/drawing/2014/main" id="{8A8BF98D-96D7-4C36-84F1-BD27CC0D0304}"/>
              </a:ext>
            </a:extLst>
          </p:cNvPr>
          <p:cNvSpPr/>
          <p:nvPr/>
        </p:nvSpPr>
        <p:spPr>
          <a:xfrm>
            <a:off x="1736160" y="3505200"/>
            <a:ext cx="936000" cy="2780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NRT3H</a:t>
            </a:r>
          </a:p>
          <a:p>
            <a:pPr algn="ctr"/>
            <a:r>
              <a:rPr lang="en-GB" sz="1400" dirty="0">
                <a:solidFill>
                  <a:schemeClr val="tx1"/>
                </a:solidFill>
              </a:rPr>
              <a:t>SIC</a:t>
            </a:r>
          </a:p>
          <a:p>
            <a:pPr algn="ctr"/>
            <a:r>
              <a:rPr lang="en-GB" sz="1400" dirty="0">
                <a:solidFill>
                  <a:schemeClr val="tx1"/>
                </a:solidFill>
              </a:rPr>
              <a:t>SIE</a:t>
            </a:r>
          </a:p>
          <a:p>
            <a:pPr algn="ctr"/>
            <a:r>
              <a:rPr lang="en-GB" sz="1400" dirty="0">
                <a:solidFill>
                  <a:schemeClr val="tx1"/>
                </a:solidFill>
              </a:rPr>
              <a:t>SST</a:t>
            </a:r>
            <a:br>
              <a:rPr lang="en-GB" sz="1400" dirty="0">
                <a:solidFill>
                  <a:schemeClr val="tx1"/>
                </a:solidFill>
              </a:rPr>
            </a:br>
            <a:r>
              <a:rPr lang="en-GB" sz="1400" dirty="0">
                <a:solidFill>
                  <a:schemeClr val="tx1"/>
                </a:solidFill>
              </a:rPr>
              <a:t>SIT</a:t>
            </a:r>
            <a:br>
              <a:rPr lang="en-GB" sz="1400" dirty="0">
                <a:solidFill>
                  <a:schemeClr val="tx1"/>
                </a:solidFill>
              </a:rPr>
            </a:br>
            <a:r>
              <a:rPr lang="en-GB" sz="1400" dirty="0">
                <a:solidFill>
                  <a:schemeClr val="tx1"/>
                </a:solidFill>
              </a:rPr>
              <a:t>SIED</a:t>
            </a:r>
            <a:br>
              <a:rPr lang="en-GB" sz="1400" dirty="0">
                <a:solidFill>
                  <a:schemeClr val="tx1"/>
                </a:solidFill>
              </a:rPr>
            </a:br>
            <a:r>
              <a:rPr lang="en-GB" sz="1400" dirty="0">
                <a:solidFill>
                  <a:schemeClr val="tx1"/>
                </a:solidFill>
              </a:rPr>
              <a:t>SID</a:t>
            </a:r>
            <a:br>
              <a:rPr lang="en-GB" sz="1400" dirty="0">
                <a:solidFill>
                  <a:schemeClr val="tx1"/>
                </a:solidFill>
              </a:rPr>
            </a:br>
            <a:r>
              <a:rPr lang="en-GB" sz="1400" dirty="0">
                <a:solidFill>
                  <a:schemeClr val="tx1"/>
                </a:solidFill>
              </a:rPr>
              <a:t>ITY</a:t>
            </a:r>
          </a:p>
          <a:p>
            <a:pPr algn="ctr"/>
            <a:r>
              <a:rPr lang="en-GB" sz="1400" dirty="0">
                <a:solidFill>
                  <a:schemeClr val="tx1"/>
                </a:solidFill>
              </a:rPr>
              <a:t>SND</a:t>
            </a:r>
          </a:p>
          <a:p>
            <a:pPr algn="ctr"/>
            <a:r>
              <a:rPr lang="en-GB" sz="1400" dirty="0">
                <a:solidFill>
                  <a:schemeClr val="tx1"/>
                </a:solidFill>
              </a:rPr>
              <a:t>SIST</a:t>
            </a:r>
          </a:p>
          <a:p>
            <a:pPr algn="ctr"/>
            <a:r>
              <a:rPr lang="en-GB" sz="1400" dirty="0">
                <a:solidFill>
                  <a:schemeClr val="tx1"/>
                </a:solidFill>
              </a:rPr>
              <a:t>SSS</a:t>
            </a:r>
          </a:p>
          <a:p>
            <a:pPr algn="ctr"/>
            <a:r>
              <a:rPr lang="en-GB" sz="1400" dirty="0">
                <a:solidFill>
                  <a:schemeClr val="tx1"/>
                </a:solidFill>
              </a:rPr>
              <a:t>OWV</a:t>
            </a:r>
          </a:p>
        </p:txBody>
      </p:sp>
      <p:sp>
        <p:nvSpPr>
          <p:cNvPr id="23" name="Rectangle 22">
            <a:extLst>
              <a:ext uri="{FF2B5EF4-FFF2-40B4-BE49-F238E27FC236}">
                <a16:creationId xmlns:a16="http://schemas.microsoft.com/office/drawing/2014/main" id="{6DC237DB-D821-446A-AC1E-DF387E0CDD82}"/>
              </a:ext>
            </a:extLst>
          </p:cNvPr>
          <p:cNvSpPr/>
          <p:nvPr/>
        </p:nvSpPr>
        <p:spPr>
          <a:xfrm>
            <a:off x="6461919" y="3062704"/>
            <a:ext cx="2482850" cy="3346834"/>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50761E1C-4C9F-4AAF-BE75-77B4D6E75D39}"/>
              </a:ext>
            </a:extLst>
          </p:cNvPr>
          <p:cNvSpPr txBox="1"/>
          <p:nvPr/>
        </p:nvSpPr>
        <p:spPr>
          <a:xfrm>
            <a:off x="6478429" y="3090915"/>
            <a:ext cx="2377440" cy="369332"/>
          </a:xfrm>
          <a:prstGeom prst="rect">
            <a:avLst/>
          </a:prstGeom>
          <a:solidFill>
            <a:schemeClr val="tx1">
              <a:lumMod val="10000"/>
              <a:lumOff val="90000"/>
            </a:schemeClr>
          </a:solidFill>
        </p:spPr>
        <p:txBody>
          <a:bodyPr wrap="square" rtlCol="0">
            <a:spAutoFit/>
          </a:bodyPr>
          <a:lstStyle/>
          <a:p>
            <a:r>
              <a:rPr lang="en-GB" dirty="0"/>
              <a:t>Global Ocean</a:t>
            </a:r>
          </a:p>
        </p:txBody>
      </p:sp>
      <p:sp>
        <p:nvSpPr>
          <p:cNvPr id="31" name="Rectangle 30">
            <a:extLst>
              <a:ext uri="{FF2B5EF4-FFF2-40B4-BE49-F238E27FC236}">
                <a16:creationId xmlns:a16="http://schemas.microsoft.com/office/drawing/2014/main" id="{E4DF5B0B-83B7-4C7F-B441-A95782063E86}"/>
              </a:ext>
            </a:extLst>
          </p:cNvPr>
          <p:cNvSpPr/>
          <p:nvPr/>
        </p:nvSpPr>
        <p:spPr>
          <a:xfrm>
            <a:off x="5254689" y="3512820"/>
            <a:ext cx="936000" cy="2780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NTC</a:t>
            </a:r>
          </a:p>
          <a:p>
            <a:pPr algn="ctr"/>
            <a:r>
              <a:rPr lang="en-GB" sz="1400" dirty="0">
                <a:solidFill>
                  <a:schemeClr val="tx1"/>
                </a:solidFill>
              </a:rPr>
              <a:t>TSA</a:t>
            </a:r>
          </a:p>
          <a:p>
            <a:pPr algn="ctr"/>
            <a:r>
              <a:rPr lang="en-GB" sz="1400" dirty="0">
                <a:solidFill>
                  <a:schemeClr val="tx1"/>
                </a:solidFill>
              </a:rPr>
              <a:t>SWE</a:t>
            </a:r>
            <a:br>
              <a:rPr lang="en-GB" sz="1400" dirty="0">
                <a:solidFill>
                  <a:schemeClr val="tx1"/>
                </a:solidFill>
              </a:rPr>
            </a:br>
            <a:r>
              <a:rPr lang="en-GB" sz="1400" dirty="0">
                <a:solidFill>
                  <a:schemeClr val="tx1"/>
                </a:solidFill>
              </a:rPr>
              <a:t>LSWT</a:t>
            </a:r>
          </a:p>
          <a:p>
            <a:pPr algn="ctr"/>
            <a:r>
              <a:rPr lang="en-GB" sz="1400" dirty="0">
                <a:solidFill>
                  <a:schemeClr val="tx1"/>
                </a:solidFill>
              </a:rPr>
              <a:t>LIC</a:t>
            </a:r>
          </a:p>
          <a:p>
            <a:pPr algn="ctr"/>
            <a:r>
              <a:rPr lang="en-GB" sz="1400" dirty="0">
                <a:solidFill>
                  <a:schemeClr val="tx1"/>
                </a:solidFill>
              </a:rPr>
              <a:t>FT</a:t>
            </a:r>
          </a:p>
          <a:p>
            <a:pPr algn="ctr"/>
            <a:r>
              <a:rPr lang="en-GB" sz="1400" dirty="0">
                <a:solidFill>
                  <a:schemeClr val="tx1"/>
                </a:solidFill>
              </a:rPr>
              <a:t>LST</a:t>
            </a:r>
            <a:br>
              <a:rPr lang="en-GB" sz="1400" dirty="0">
                <a:solidFill>
                  <a:schemeClr val="tx1"/>
                </a:solidFill>
              </a:rPr>
            </a:br>
            <a:r>
              <a:rPr lang="en-GB" sz="1400" dirty="0">
                <a:solidFill>
                  <a:schemeClr val="tx1"/>
                </a:solidFill>
              </a:rPr>
              <a:t>SM</a:t>
            </a:r>
          </a:p>
          <a:p>
            <a:pPr algn="ctr"/>
            <a:r>
              <a:rPr lang="en-GB" sz="1400" dirty="0">
                <a:solidFill>
                  <a:schemeClr val="tx1"/>
                </a:solidFill>
              </a:rPr>
              <a:t>MMVI</a:t>
            </a:r>
          </a:p>
          <a:p>
            <a:pPr algn="ctr"/>
            <a:r>
              <a:rPr lang="en-GB" sz="1400" dirty="0">
                <a:solidFill>
                  <a:schemeClr val="tx1"/>
                </a:solidFill>
              </a:rPr>
              <a:t>SWF</a:t>
            </a:r>
          </a:p>
          <a:p>
            <a:pPr algn="ctr"/>
            <a:endParaRPr lang="en-GB" sz="1600" dirty="0">
              <a:solidFill>
                <a:schemeClr val="tx1"/>
              </a:solidFill>
            </a:endParaRPr>
          </a:p>
        </p:txBody>
      </p:sp>
      <p:sp>
        <p:nvSpPr>
          <p:cNvPr id="34" name="Rectangle 33">
            <a:extLst>
              <a:ext uri="{FF2B5EF4-FFF2-40B4-BE49-F238E27FC236}">
                <a16:creationId xmlns:a16="http://schemas.microsoft.com/office/drawing/2014/main" id="{CA12E19C-486C-49BF-B3CE-DA63D3F7AE7B}"/>
              </a:ext>
            </a:extLst>
          </p:cNvPr>
          <p:cNvSpPr/>
          <p:nvPr/>
        </p:nvSpPr>
        <p:spPr>
          <a:xfrm>
            <a:off x="4121760" y="3505200"/>
            <a:ext cx="936000" cy="2780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NRT3H</a:t>
            </a:r>
          </a:p>
          <a:p>
            <a:pPr algn="ctr"/>
            <a:r>
              <a:rPr lang="en-GB" sz="1400" dirty="0">
                <a:solidFill>
                  <a:schemeClr val="tx1"/>
                </a:solidFill>
              </a:rPr>
              <a:t>TSA</a:t>
            </a:r>
          </a:p>
          <a:p>
            <a:pPr algn="ctr"/>
            <a:r>
              <a:rPr lang="en-GB" sz="1400" dirty="0">
                <a:solidFill>
                  <a:schemeClr val="tx1"/>
                </a:solidFill>
              </a:rPr>
              <a:t>SWE</a:t>
            </a:r>
            <a:br>
              <a:rPr lang="en-GB" sz="1400" dirty="0">
                <a:solidFill>
                  <a:schemeClr val="tx1"/>
                </a:solidFill>
              </a:rPr>
            </a:br>
            <a:r>
              <a:rPr lang="en-GB" sz="1400" dirty="0">
                <a:solidFill>
                  <a:schemeClr val="tx1"/>
                </a:solidFill>
              </a:rPr>
              <a:t>LSWT</a:t>
            </a:r>
          </a:p>
          <a:p>
            <a:pPr algn="ctr"/>
            <a:r>
              <a:rPr lang="en-GB" sz="1400" dirty="0">
                <a:solidFill>
                  <a:schemeClr val="tx1"/>
                </a:solidFill>
              </a:rPr>
              <a:t>LIC</a:t>
            </a:r>
          </a:p>
          <a:p>
            <a:pPr algn="ctr"/>
            <a:r>
              <a:rPr lang="en-GB" sz="1400" dirty="0">
                <a:solidFill>
                  <a:schemeClr val="tx1"/>
                </a:solidFill>
              </a:rPr>
              <a:t>FT</a:t>
            </a:r>
          </a:p>
          <a:p>
            <a:pPr algn="ctr"/>
            <a:r>
              <a:rPr lang="en-GB" sz="1400" dirty="0">
                <a:solidFill>
                  <a:schemeClr val="tx1"/>
                </a:solidFill>
              </a:rPr>
              <a:t>LST</a:t>
            </a:r>
            <a:br>
              <a:rPr lang="en-GB" sz="1400" dirty="0">
                <a:solidFill>
                  <a:schemeClr val="tx1"/>
                </a:solidFill>
              </a:rPr>
            </a:br>
            <a:r>
              <a:rPr lang="en-GB" sz="1400" dirty="0">
                <a:solidFill>
                  <a:schemeClr val="tx1"/>
                </a:solidFill>
              </a:rPr>
              <a:t>SM</a:t>
            </a:r>
          </a:p>
          <a:p>
            <a:pPr algn="ctr"/>
            <a:r>
              <a:rPr lang="en-GB" sz="1400" dirty="0">
                <a:solidFill>
                  <a:schemeClr val="tx1"/>
                </a:solidFill>
              </a:rPr>
              <a:t>MMVI</a:t>
            </a:r>
          </a:p>
          <a:p>
            <a:pPr algn="ctr"/>
            <a:r>
              <a:rPr lang="en-GB" sz="1400" dirty="0">
                <a:solidFill>
                  <a:schemeClr val="tx1"/>
                </a:solidFill>
              </a:rPr>
              <a:t>SWF</a:t>
            </a:r>
          </a:p>
        </p:txBody>
      </p:sp>
      <p:sp>
        <p:nvSpPr>
          <p:cNvPr id="36" name="Rectangle 35">
            <a:extLst>
              <a:ext uri="{FF2B5EF4-FFF2-40B4-BE49-F238E27FC236}">
                <a16:creationId xmlns:a16="http://schemas.microsoft.com/office/drawing/2014/main" id="{4AF67D12-A53D-4FCB-86F3-46C05ADEA0C1}"/>
              </a:ext>
            </a:extLst>
          </p:cNvPr>
          <p:cNvSpPr/>
          <p:nvPr/>
        </p:nvSpPr>
        <p:spPr>
          <a:xfrm>
            <a:off x="9001919" y="3056354"/>
            <a:ext cx="2482850" cy="3346834"/>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46BFCEE5-0938-44B4-9578-46EDEFCF8637}"/>
              </a:ext>
            </a:extLst>
          </p:cNvPr>
          <p:cNvSpPr txBox="1"/>
          <p:nvPr/>
        </p:nvSpPr>
        <p:spPr>
          <a:xfrm>
            <a:off x="9018429" y="3084565"/>
            <a:ext cx="2371091" cy="369332"/>
          </a:xfrm>
          <a:prstGeom prst="rect">
            <a:avLst/>
          </a:prstGeom>
          <a:solidFill>
            <a:schemeClr val="tx1">
              <a:lumMod val="10000"/>
              <a:lumOff val="90000"/>
            </a:schemeClr>
          </a:solidFill>
        </p:spPr>
        <p:txBody>
          <a:bodyPr wrap="square" rtlCol="0">
            <a:spAutoFit/>
          </a:bodyPr>
          <a:lstStyle/>
          <a:p>
            <a:r>
              <a:rPr lang="en-GB" dirty="0"/>
              <a:t>Global Atmosphere</a:t>
            </a:r>
          </a:p>
        </p:txBody>
      </p:sp>
      <p:sp>
        <p:nvSpPr>
          <p:cNvPr id="30" name="Rectangle 29">
            <a:extLst>
              <a:ext uri="{FF2B5EF4-FFF2-40B4-BE49-F238E27FC236}">
                <a16:creationId xmlns:a16="http://schemas.microsoft.com/office/drawing/2014/main" id="{92219389-F4E7-436A-B772-73CA0DE46D17}"/>
              </a:ext>
            </a:extLst>
          </p:cNvPr>
          <p:cNvSpPr/>
          <p:nvPr/>
        </p:nvSpPr>
        <p:spPr>
          <a:xfrm>
            <a:off x="7867213" y="3526857"/>
            <a:ext cx="936000" cy="27807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NTC</a:t>
            </a:r>
          </a:p>
          <a:p>
            <a:pPr algn="ctr"/>
            <a:r>
              <a:rPr lang="en-GB" sz="1400" dirty="0">
                <a:solidFill>
                  <a:schemeClr val="tx1"/>
                </a:solidFill>
              </a:rPr>
              <a:t>SST</a:t>
            </a:r>
          </a:p>
          <a:p>
            <a:pPr algn="ctr"/>
            <a:r>
              <a:rPr lang="en-GB" sz="1400" dirty="0">
                <a:solidFill>
                  <a:schemeClr val="tx1"/>
                </a:solidFill>
              </a:rPr>
              <a:t>SSS</a:t>
            </a:r>
          </a:p>
          <a:p>
            <a:pPr algn="ctr"/>
            <a:r>
              <a:rPr lang="en-GB" sz="1400" dirty="0">
                <a:solidFill>
                  <a:schemeClr val="tx1"/>
                </a:solidFill>
              </a:rPr>
              <a:t>OWV</a:t>
            </a:r>
          </a:p>
          <a:p>
            <a:pPr algn="ctr"/>
            <a:endParaRPr lang="en-GB" sz="1600" dirty="0">
              <a:solidFill>
                <a:schemeClr val="tx1"/>
              </a:solidFill>
            </a:endParaRPr>
          </a:p>
        </p:txBody>
      </p:sp>
      <p:sp>
        <p:nvSpPr>
          <p:cNvPr id="32" name="Rectangle 31">
            <a:extLst>
              <a:ext uri="{FF2B5EF4-FFF2-40B4-BE49-F238E27FC236}">
                <a16:creationId xmlns:a16="http://schemas.microsoft.com/office/drawing/2014/main" id="{66AB46D8-A241-497A-942D-65DC390D0B10}"/>
              </a:ext>
            </a:extLst>
          </p:cNvPr>
          <p:cNvSpPr/>
          <p:nvPr/>
        </p:nvSpPr>
        <p:spPr>
          <a:xfrm>
            <a:off x="6734284" y="3519237"/>
            <a:ext cx="936000" cy="27807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NRT3H</a:t>
            </a:r>
          </a:p>
          <a:p>
            <a:pPr algn="ctr"/>
            <a:r>
              <a:rPr lang="en-GB" sz="1400" dirty="0">
                <a:solidFill>
                  <a:schemeClr val="tx1"/>
                </a:solidFill>
              </a:rPr>
              <a:t>SST</a:t>
            </a:r>
          </a:p>
          <a:p>
            <a:pPr algn="ctr"/>
            <a:r>
              <a:rPr lang="en-GB" sz="1400" dirty="0">
                <a:solidFill>
                  <a:schemeClr val="tx1"/>
                </a:solidFill>
              </a:rPr>
              <a:t>SSS</a:t>
            </a:r>
          </a:p>
          <a:p>
            <a:pPr algn="ctr"/>
            <a:r>
              <a:rPr lang="en-GB" sz="1400" dirty="0">
                <a:solidFill>
                  <a:schemeClr val="tx1"/>
                </a:solidFill>
              </a:rPr>
              <a:t>OWV</a:t>
            </a:r>
          </a:p>
          <a:p>
            <a:pPr algn="ctr"/>
            <a:endParaRPr lang="en-GB" sz="1400" dirty="0">
              <a:solidFill>
                <a:schemeClr val="tx1"/>
              </a:solidFill>
            </a:endParaRPr>
          </a:p>
        </p:txBody>
      </p:sp>
      <p:sp>
        <p:nvSpPr>
          <p:cNvPr id="38" name="Rectangle 37">
            <a:extLst>
              <a:ext uri="{FF2B5EF4-FFF2-40B4-BE49-F238E27FC236}">
                <a16:creationId xmlns:a16="http://schemas.microsoft.com/office/drawing/2014/main" id="{48DFCED7-173A-4E36-9DFB-D90983B3872F}"/>
              </a:ext>
            </a:extLst>
          </p:cNvPr>
          <p:cNvSpPr/>
          <p:nvPr/>
        </p:nvSpPr>
        <p:spPr>
          <a:xfrm>
            <a:off x="10296977" y="3519237"/>
            <a:ext cx="936000" cy="27807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NTC</a:t>
            </a:r>
          </a:p>
          <a:p>
            <a:pPr algn="ctr"/>
            <a:r>
              <a:rPr lang="en-GB" sz="1400" dirty="0">
                <a:solidFill>
                  <a:schemeClr val="tx1"/>
                </a:solidFill>
              </a:rPr>
              <a:t>PCP</a:t>
            </a:r>
          </a:p>
          <a:p>
            <a:pPr algn="ctr"/>
            <a:r>
              <a:rPr lang="en-GB" sz="1400" dirty="0">
                <a:solidFill>
                  <a:schemeClr val="tx1"/>
                </a:solidFill>
              </a:rPr>
              <a:t>LWP</a:t>
            </a:r>
          </a:p>
          <a:p>
            <a:pPr algn="ctr"/>
            <a:r>
              <a:rPr lang="en-GB" sz="1400" dirty="0">
                <a:solidFill>
                  <a:schemeClr val="tx1"/>
                </a:solidFill>
              </a:rPr>
              <a:t>TCWV</a:t>
            </a:r>
          </a:p>
          <a:p>
            <a:pPr algn="ctr"/>
            <a:endParaRPr lang="en-GB" sz="1600" dirty="0">
              <a:solidFill>
                <a:schemeClr val="tx1"/>
              </a:solidFill>
            </a:endParaRPr>
          </a:p>
        </p:txBody>
      </p:sp>
      <p:sp>
        <p:nvSpPr>
          <p:cNvPr id="39" name="Rectangle 38">
            <a:extLst>
              <a:ext uri="{FF2B5EF4-FFF2-40B4-BE49-F238E27FC236}">
                <a16:creationId xmlns:a16="http://schemas.microsoft.com/office/drawing/2014/main" id="{47408B7E-B5EA-4BAC-992D-E19903A0327B}"/>
              </a:ext>
            </a:extLst>
          </p:cNvPr>
          <p:cNvSpPr/>
          <p:nvPr/>
        </p:nvSpPr>
        <p:spPr>
          <a:xfrm>
            <a:off x="9166334" y="3512887"/>
            <a:ext cx="936000" cy="27807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b="1" i="1" dirty="0">
                <a:solidFill>
                  <a:schemeClr val="tx1"/>
                </a:solidFill>
              </a:rPr>
              <a:t>NRT3H</a:t>
            </a:r>
          </a:p>
          <a:p>
            <a:pPr algn="ctr"/>
            <a:r>
              <a:rPr lang="en-GB" sz="1400" dirty="0">
                <a:solidFill>
                  <a:schemeClr val="tx1"/>
                </a:solidFill>
              </a:rPr>
              <a:t>PCP</a:t>
            </a:r>
          </a:p>
          <a:p>
            <a:pPr algn="ctr"/>
            <a:r>
              <a:rPr lang="en-GB" sz="1400" dirty="0">
                <a:solidFill>
                  <a:schemeClr val="tx1"/>
                </a:solidFill>
              </a:rPr>
              <a:t>LWP</a:t>
            </a:r>
          </a:p>
          <a:p>
            <a:pPr algn="ctr"/>
            <a:r>
              <a:rPr lang="en-GB" sz="1400" dirty="0">
                <a:solidFill>
                  <a:schemeClr val="tx1"/>
                </a:solidFill>
              </a:rPr>
              <a:t>TCWV</a:t>
            </a:r>
          </a:p>
        </p:txBody>
      </p:sp>
      <p:sp>
        <p:nvSpPr>
          <p:cNvPr id="33" name="TextBox 32">
            <a:extLst>
              <a:ext uri="{FF2B5EF4-FFF2-40B4-BE49-F238E27FC236}">
                <a16:creationId xmlns:a16="http://schemas.microsoft.com/office/drawing/2014/main" id="{DBC4A63D-1FE9-4F2F-B60D-E294B61D9799}"/>
              </a:ext>
            </a:extLst>
          </p:cNvPr>
          <p:cNvSpPr txBox="1"/>
          <p:nvPr/>
        </p:nvSpPr>
        <p:spPr>
          <a:xfrm>
            <a:off x="9693330" y="1031807"/>
            <a:ext cx="1791440" cy="769441"/>
          </a:xfrm>
          <a:prstGeom prst="rect">
            <a:avLst/>
          </a:prstGeom>
          <a:noFill/>
          <a:ln w="28575">
            <a:solidFill>
              <a:schemeClr val="tx1"/>
            </a:solidFill>
          </a:ln>
        </p:spPr>
        <p:txBody>
          <a:bodyPr wrap="square">
            <a:spAutoFit/>
          </a:bodyPr>
          <a:lstStyle/>
          <a:p>
            <a:r>
              <a:rPr lang="en-GB" sz="2200" b="1" i="1" dirty="0">
                <a:solidFill>
                  <a:srgbClr val="00B050"/>
                </a:solidFill>
                <a:latin typeface="Avenir-Book"/>
              </a:rPr>
              <a:t>ESA</a:t>
            </a:r>
            <a:r>
              <a:rPr lang="en-GB" sz="2200" b="1" i="1" dirty="0">
                <a:solidFill>
                  <a:schemeClr val="bg1"/>
                </a:solidFill>
                <a:latin typeface="Avenir-Book"/>
              </a:rPr>
              <a:t> </a:t>
            </a:r>
            <a:endParaRPr lang="en-GB" sz="2200" dirty="0"/>
          </a:p>
          <a:p>
            <a:r>
              <a:rPr lang="en-GB" sz="2200" b="1" i="1" dirty="0">
                <a:solidFill>
                  <a:schemeClr val="tx1">
                    <a:lumMod val="50000"/>
                    <a:lumOff val="50000"/>
                  </a:schemeClr>
                </a:solidFill>
                <a:latin typeface="Avenir-Book"/>
              </a:rPr>
              <a:t>EUMETSAT</a:t>
            </a:r>
          </a:p>
        </p:txBody>
      </p:sp>
    </p:spTree>
    <p:extLst>
      <p:ext uri="{BB962C8B-B14F-4D97-AF65-F5344CB8AC3E}">
        <p14:creationId xmlns:p14="http://schemas.microsoft.com/office/powerpoint/2010/main" val="3608149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55F050-9F45-1AC0-9D6F-933767AFA96F}"/>
              </a:ext>
            </a:extLst>
          </p:cNvPr>
          <p:cNvSpPr txBox="1"/>
          <p:nvPr/>
        </p:nvSpPr>
        <p:spPr>
          <a:xfrm>
            <a:off x="217244" y="1137576"/>
            <a:ext cx="11639694" cy="4739759"/>
          </a:xfrm>
          <a:prstGeom prst="rect">
            <a:avLst/>
          </a:prstGeom>
          <a:noFill/>
        </p:spPr>
        <p:txBody>
          <a:bodyPr wrap="square">
            <a:spAutoFit/>
          </a:bodyPr>
          <a:lstStyle/>
          <a:p>
            <a:pPr>
              <a:spcAft>
                <a:spcPts val="600"/>
              </a:spcAft>
            </a:pP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CIMR Mission is now in full C/D phase – we are starting to building hardware.</a:t>
            </a:r>
          </a:p>
          <a:p>
            <a:pPr>
              <a:spcAft>
                <a:spcPts val="600"/>
              </a:spcAft>
            </a:pPr>
            <a:endPar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pP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CIMR platform PDR has been successful and we are now developing the Engineering Model (EM) units. </a:t>
            </a:r>
          </a:p>
          <a:p>
            <a:pPr>
              <a:spcAft>
                <a:spcPts val="600"/>
              </a:spcAft>
            </a:pPr>
            <a:r>
              <a:rPr lang="en-GB"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CIMR has a dedicated RFI processor on-board to detect and mitigate the impact of RFI in real time within the RFPU using 7 Digital processors. </a:t>
            </a:r>
          </a:p>
          <a:p>
            <a:pPr>
              <a:spcAft>
                <a:spcPts val="600"/>
              </a:spcAft>
            </a:pPr>
            <a:endPar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pP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We are in pretty good shape today and we are moving in the right direction for launch in 2028.</a:t>
            </a:r>
          </a:p>
          <a:p>
            <a:pPr>
              <a:spcAft>
                <a:spcPts val="600"/>
              </a:spcAft>
            </a:pPr>
            <a:endPar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pP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CMIR Level 1 end to end simulator (L1E2E)  it is a detailed simulator, computationally demanding</a:t>
            </a:r>
            <a:r>
              <a:rPr lang="en-GB"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V2 under development, delivery by end 2024</a:t>
            </a:r>
          </a:p>
          <a:p>
            <a:pPr>
              <a:spcAft>
                <a:spcPts val="600"/>
              </a:spcAft>
            </a:pPr>
            <a:endParaRPr lang="en-GB" sz="1600" dirty="0">
              <a:solidFill>
                <a:schemeClr val="bg1"/>
              </a:solidFill>
              <a:latin typeface="Arial" panose="020B0604020202020204" pitchFamily="34" charset="0"/>
              <a:cs typeface="Times New Roman" panose="02020603050405020304" pitchFamily="18" charset="0"/>
            </a:endParaRPr>
          </a:p>
          <a:p>
            <a:pPr>
              <a:spcAft>
                <a:spcPts val="600"/>
              </a:spcAft>
            </a:pPr>
            <a:r>
              <a:rPr lang="en-GB" sz="1600" dirty="0">
                <a:solidFill>
                  <a:schemeClr val="bg1"/>
                </a:solidFill>
                <a:latin typeface="Arial" panose="020B0604020202020204" pitchFamily="34" charset="0"/>
                <a:cs typeface="Times New Roman" panose="02020603050405020304" pitchFamily="18" charset="0"/>
              </a:rPr>
              <a:t>CIMR Scientific End-to-end Prototype Simulator (SCEPS) is designed to evaluate CIMR mission performance using a dedicated Mission Performance Evaluation Framework (MPEF) using a fast simulator to confirm Scientific Readiness Level (SRL 6) at CDR. The MPEF – uses 2 simulators – the Industrial L1E2E and SCEPS. This is essential to make effective and practical progress.</a:t>
            </a:r>
          </a:p>
          <a:p>
            <a:pPr>
              <a:spcAft>
                <a:spcPts val="600"/>
              </a:spcAft>
            </a:pPr>
            <a:endParaRPr lang="en-GB" sz="1200" dirty="0">
              <a:solidFill>
                <a:schemeClr val="bg1"/>
              </a:solidFill>
              <a:latin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D92C278D-F5C2-1849-FA13-DCDE8AFB7BBE}"/>
              </a:ext>
            </a:extLst>
          </p:cNvPr>
          <p:cNvSpPr txBox="1">
            <a:spLocks/>
          </p:cNvSpPr>
          <p:nvPr/>
        </p:nvSpPr>
        <p:spPr bwMode="auto">
          <a:xfrm>
            <a:off x="368400" y="3072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kern="0" dirty="0"/>
              <a:t>CIMR status</a:t>
            </a:r>
          </a:p>
        </p:txBody>
      </p:sp>
    </p:spTree>
    <p:extLst>
      <p:ext uri="{BB962C8B-B14F-4D97-AF65-F5344CB8AC3E}">
        <p14:creationId xmlns:p14="http://schemas.microsoft.com/office/powerpoint/2010/main" val="324793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55F050-9F45-1AC0-9D6F-933767AFA96F}"/>
              </a:ext>
            </a:extLst>
          </p:cNvPr>
          <p:cNvSpPr txBox="1"/>
          <p:nvPr/>
        </p:nvSpPr>
        <p:spPr>
          <a:xfrm>
            <a:off x="216000" y="1137600"/>
            <a:ext cx="11639694" cy="4985980"/>
          </a:xfrm>
          <a:prstGeom prst="rect">
            <a:avLst/>
          </a:prstGeom>
          <a:noFill/>
        </p:spPr>
        <p:txBody>
          <a:bodyPr wrap="square">
            <a:spAutoFit/>
          </a:bodyPr>
          <a:lstStyle/>
          <a:p>
            <a:pPr>
              <a:spcAft>
                <a:spcPts val="600"/>
              </a:spcAft>
            </a:pPr>
            <a:r>
              <a:rPr lang="en-GB" sz="1600" dirty="0">
                <a:solidFill>
                  <a:schemeClr val="bg1"/>
                </a:solidFill>
                <a:latin typeface="Arial" panose="020B0604020202020204" pitchFamily="34" charset="0"/>
                <a:cs typeface="Times New Roman" panose="02020603050405020304" pitchFamily="18" charset="0"/>
              </a:rPr>
              <a:t>DEVALGO is a study dedicated to piloting several baseline algorithms for use in the SCEPS scientific simulator in support of the CIMR Critical Design Review (CDR). An innovative approach to use </a:t>
            </a:r>
            <a:r>
              <a:rPr lang="en-GB" sz="1600" dirty="0" err="1">
                <a:solidFill>
                  <a:schemeClr val="bg1"/>
                </a:solidFill>
                <a:latin typeface="Arial" panose="020B0604020202020204" pitchFamily="34" charset="0"/>
                <a:cs typeface="Times New Roman" panose="02020603050405020304" pitchFamily="18" charset="0"/>
              </a:rPr>
              <a:t>Jupyter</a:t>
            </a:r>
            <a:r>
              <a:rPr lang="en-GB" sz="1600" dirty="0">
                <a:solidFill>
                  <a:schemeClr val="bg1"/>
                </a:solidFill>
                <a:latin typeface="Arial" panose="020B0604020202020204" pitchFamily="34" charset="0"/>
                <a:cs typeface="Times New Roman" panose="02020603050405020304" pitchFamily="18" charset="0"/>
              </a:rPr>
              <a:t> books, python notebooks is used for a set of key L2 variables (not all).  The algorithms to develop were selected to make sure that all of the CIMR functionality could be tested at CDR. The study makes use of open source tools and is unique at this point. On-line resource (ATBD) see </a:t>
            </a:r>
            <a:r>
              <a:rPr lang="en-GB" sz="1600" dirty="0">
                <a:solidFill>
                  <a:schemeClr val="bg1"/>
                </a:solidFill>
                <a:latin typeface="Arial" panose="020B0604020202020204" pitchFamily="34" charset="0"/>
                <a:cs typeface="Times New Roman" panose="02020603050405020304" pitchFamily="18" charset="0"/>
                <a:hlinkClick r:id="rId2"/>
              </a:rPr>
              <a:t>https://github.com/CIMR-Algos</a:t>
            </a:r>
            <a:r>
              <a:rPr lang="en-GB" sz="1600" dirty="0">
                <a:solidFill>
                  <a:schemeClr val="bg1"/>
                </a:solidFill>
                <a:latin typeface="Arial" panose="020B0604020202020204" pitchFamily="34" charset="0"/>
                <a:cs typeface="Times New Roman" panose="02020603050405020304" pitchFamily="18" charset="0"/>
              </a:rPr>
              <a:t>. Algos V2.0 to be finalized by summer 2024. DEVALGO Workshop March 13 in Oslo.</a:t>
            </a:r>
          </a:p>
          <a:p>
            <a:pPr>
              <a:spcAft>
                <a:spcPts val="600"/>
              </a:spcAft>
            </a:pPr>
            <a:endParaRPr lang="en-GB" sz="1600" dirty="0">
              <a:solidFill>
                <a:schemeClr val="bg1"/>
              </a:solidFill>
              <a:latin typeface="Arial" panose="020B0604020202020204" pitchFamily="34" charset="0"/>
              <a:cs typeface="Times New Roman" panose="02020603050405020304" pitchFamily="18" charset="0"/>
            </a:endParaRPr>
          </a:p>
          <a:p>
            <a:pPr>
              <a:spcAft>
                <a:spcPts val="600"/>
              </a:spcAft>
            </a:pPr>
            <a:r>
              <a:rPr lang="en-GB" sz="1600" dirty="0">
                <a:solidFill>
                  <a:schemeClr val="bg1"/>
                </a:solidFill>
                <a:latin typeface="Arial" panose="020B0604020202020204" pitchFamily="34" charset="0"/>
                <a:cs typeface="Times New Roman" panose="02020603050405020304" pitchFamily="18" charset="0"/>
              </a:rPr>
              <a:t>MACRAD (Metrological Analysis of CIMR Radiometry) Foundation is the propagation of uncertainties starting from input variables, their statistical distribution, and relationships.  Based on BIPM Guide to Uncertainty Modelling (GUM).  We are using the COMET Toolkit to do the work (open-source community code developed by NPL).</a:t>
            </a:r>
          </a:p>
          <a:p>
            <a:pPr>
              <a:spcAft>
                <a:spcPts val="600"/>
              </a:spcAft>
            </a:pPr>
            <a:endParaRPr lang="en-GB"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pP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CIMR RGB </a:t>
            </a:r>
            <a:r>
              <a:rPr lang="en-GB" sz="16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regridding</a:t>
            </a: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toolbox has kicked off.  It includes a library function to allow remapping of CIMR data to different grids and projections.  The tool will take L1b inputs and have flexible modular capability to provide L1c options and L1r products (remapping products that are specific to L2 retrieval chains)</a:t>
            </a:r>
          </a:p>
          <a:p>
            <a:pPr>
              <a:spcAft>
                <a:spcPts val="600"/>
              </a:spcAft>
            </a:pPr>
            <a:endPar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pPr>
            <a:r>
              <a:rPr lang="en-GB"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L2PAD is the definition of operational L2 Product algorithms . The KO was on 21st November 2023.  Next PM in March 2024.  Activity is to define the ESA L2 algos and uncertainties for ESA L2 products.  The study will provide L2 test data products to the community and inputs to the pre-flight and consider all of the Polar and Land products in the MRD that are under development now. </a:t>
            </a:r>
            <a:r>
              <a:rPr lang="en-GB"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Expert User group to evaluate the progress and approach in 1.5 years from now</a:t>
            </a:r>
            <a:r>
              <a:rPr lang="en-GB"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D92C278D-F5C2-1849-FA13-DCDE8AFB7BBE}"/>
              </a:ext>
            </a:extLst>
          </p:cNvPr>
          <p:cNvSpPr txBox="1">
            <a:spLocks/>
          </p:cNvSpPr>
          <p:nvPr/>
        </p:nvSpPr>
        <p:spPr bwMode="auto">
          <a:xfrm>
            <a:off x="368400" y="3072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kern="0" dirty="0"/>
              <a:t>CIMR status</a:t>
            </a:r>
          </a:p>
        </p:txBody>
      </p:sp>
    </p:spTree>
    <p:extLst>
      <p:ext uri="{BB962C8B-B14F-4D97-AF65-F5344CB8AC3E}">
        <p14:creationId xmlns:p14="http://schemas.microsoft.com/office/powerpoint/2010/main" val="189901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ADD2-1FF6-8922-EEA3-D35CA81D7C3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69CDFD70-B567-30CB-0012-5B386C8003E6}"/>
              </a:ext>
            </a:extLst>
          </p:cNvPr>
          <p:cNvPicPr>
            <a:picLocks noChangeAspect="1"/>
          </p:cNvPicPr>
          <p:nvPr/>
        </p:nvPicPr>
        <p:blipFill rotWithShape="1">
          <a:blip r:embed="rId2"/>
          <a:srcRect l="12895" t="10541" r="23724" b="5424"/>
          <a:stretch/>
        </p:blipFill>
        <p:spPr>
          <a:xfrm>
            <a:off x="-1" y="42863"/>
            <a:ext cx="12171307" cy="6755266"/>
          </a:xfrm>
          <a:prstGeom prst="rect">
            <a:avLst/>
          </a:prstGeom>
        </p:spPr>
      </p:pic>
      <p:sp>
        <p:nvSpPr>
          <p:cNvPr id="5" name="Oval 4">
            <a:extLst>
              <a:ext uri="{FF2B5EF4-FFF2-40B4-BE49-F238E27FC236}">
                <a16:creationId xmlns:a16="http://schemas.microsoft.com/office/drawing/2014/main" id="{16141F9E-2E76-0DAB-113F-CF3F7A3495EC}"/>
              </a:ext>
            </a:extLst>
          </p:cNvPr>
          <p:cNvSpPr>
            <a:spLocks noChangeAspect="1"/>
          </p:cNvSpPr>
          <p:nvPr/>
        </p:nvSpPr>
        <p:spPr>
          <a:xfrm>
            <a:off x="3937146" y="3657164"/>
            <a:ext cx="832889" cy="777600"/>
          </a:xfrm>
          <a:prstGeom prst="ellipse">
            <a:avLst/>
          </a:prstGeom>
          <a:solidFill>
            <a:srgbClr val="404D6E">
              <a:alpha val="34118"/>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8A982FA-667B-9ABA-3AEC-B136B315AFF9}"/>
              </a:ext>
            </a:extLst>
          </p:cNvPr>
          <p:cNvSpPr>
            <a:spLocks noChangeAspect="1"/>
          </p:cNvSpPr>
          <p:nvPr/>
        </p:nvSpPr>
        <p:spPr>
          <a:xfrm>
            <a:off x="1291917" y="2454293"/>
            <a:ext cx="832889" cy="777600"/>
          </a:xfrm>
          <a:prstGeom prst="ellipse">
            <a:avLst/>
          </a:prstGeom>
          <a:solidFill>
            <a:srgbClr val="404D6E">
              <a:alpha val="34118"/>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4C47100-6348-D897-F755-50585302110C}"/>
              </a:ext>
            </a:extLst>
          </p:cNvPr>
          <p:cNvSpPr>
            <a:spLocks noChangeAspect="1"/>
          </p:cNvSpPr>
          <p:nvPr/>
        </p:nvSpPr>
        <p:spPr>
          <a:xfrm>
            <a:off x="8111818" y="2383536"/>
            <a:ext cx="832889" cy="777600"/>
          </a:xfrm>
          <a:prstGeom prst="ellipse">
            <a:avLst/>
          </a:prstGeom>
          <a:solidFill>
            <a:srgbClr val="404D6E">
              <a:alpha val="34118"/>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0FF8DF6-E62C-D392-D654-6F2F37B2B5CF}"/>
              </a:ext>
            </a:extLst>
          </p:cNvPr>
          <p:cNvSpPr>
            <a:spLocks noChangeAspect="1"/>
          </p:cNvSpPr>
          <p:nvPr/>
        </p:nvSpPr>
        <p:spPr>
          <a:xfrm>
            <a:off x="6979703" y="3912980"/>
            <a:ext cx="831954" cy="776728"/>
          </a:xfrm>
          <a:prstGeom prst="ellipse">
            <a:avLst/>
          </a:prstGeom>
          <a:solidFill>
            <a:srgbClr val="404D6E">
              <a:alpha val="34118"/>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397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55F050-9F45-1AC0-9D6F-933767AFA96F}"/>
              </a:ext>
            </a:extLst>
          </p:cNvPr>
          <p:cNvSpPr txBox="1"/>
          <p:nvPr/>
        </p:nvSpPr>
        <p:spPr>
          <a:xfrm>
            <a:off x="217244" y="1137600"/>
            <a:ext cx="11639694" cy="4093428"/>
          </a:xfrm>
          <a:prstGeom prst="rect">
            <a:avLst/>
          </a:prstGeom>
          <a:noFill/>
        </p:spPr>
        <p:txBody>
          <a:bodyPr wrap="square">
            <a:spAutoFit/>
          </a:bodyPr>
          <a:lstStyle/>
          <a:p>
            <a:pPr>
              <a:spcAft>
                <a:spcPts val="600"/>
              </a:spcAft>
            </a:pPr>
            <a:r>
              <a:rPr lang="en-GB" sz="1600" dirty="0">
                <a:solidFill>
                  <a:schemeClr val="bg1"/>
                </a:solidFill>
                <a:latin typeface="Arial" panose="020B0604020202020204" pitchFamily="34" charset="0"/>
                <a:cs typeface="Times New Roman" panose="02020603050405020304" pitchFamily="18" charset="0"/>
              </a:rPr>
              <a:t>CIMR-AIR airborne instrument. The study KO was in October 2023 to develop CIMR-AIR.</a:t>
            </a:r>
          </a:p>
          <a:p>
            <a:pPr>
              <a:spcAft>
                <a:spcPts val="600"/>
              </a:spcAft>
            </a:pPr>
            <a:r>
              <a:rPr lang="en-GB" sz="1600" dirty="0">
                <a:solidFill>
                  <a:schemeClr val="bg1"/>
                </a:solidFill>
                <a:latin typeface="Arial" panose="020B0604020202020204" pitchFamily="34" charset="0"/>
                <a:cs typeface="Times New Roman" panose="02020603050405020304" pitchFamily="18" charset="0"/>
              </a:rPr>
              <a:t>CIMR-AIR is an instrument that includes the full 5-frequency bands in H&amp;V in a compact form that can be flown on a research aircraft.  The intent is to collect pre-launch data to support algorithm developments and for in orbit valuation of CIMR. </a:t>
            </a:r>
          </a:p>
          <a:p>
            <a:pPr>
              <a:spcAft>
                <a:spcPts val="600"/>
              </a:spcAft>
            </a:pPr>
            <a:r>
              <a:rPr lang="en-GB" sz="1600" dirty="0">
                <a:solidFill>
                  <a:schemeClr val="bg1"/>
                </a:solidFill>
                <a:latin typeface="Arial" panose="020B0604020202020204" pitchFamily="34" charset="0"/>
                <a:cs typeface="Times New Roman" panose="02020603050405020304" pitchFamily="18" charset="0"/>
              </a:rPr>
              <a:t>The instrument is a side looking configuration with a single beam per frequency at same OZA of CIMR. The system has its own Position, Velocity and Time (PVT) information (additional to the aircraft) and includes a fully functional user interface with some basic L2 processing to confirm that the instrument is working.</a:t>
            </a:r>
          </a:p>
          <a:p>
            <a:pPr>
              <a:spcAft>
                <a:spcPts val="600"/>
              </a:spcAft>
            </a:pPr>
            <a:endParaRPr lang="en-GB" sz="1600" dirty="0">
              <a:solidFill>
                <a:schemeClr val="bg1"/>
              </a:solidFill>
              <a:latin typeface="Arial" panose="020B0604020202020204" pitchFamily="34" charset="0"/>
              <a:cs typeface="Times New Roman" panose="02020603050405020304" pitchFamily="18" charset="0"/>
            </a:endParaRPr>
          </a:p>
          <a:p>
            <a:pPr>
              <a:spcAft>
                <a:spcPts val="600"/>
              </a:spcAft>
            </a:pPr>
            <a:r>
              <a:rPr lang="en-GB" sz="1600" dirty="0">
                <a:solidFill>
                  <a:schemeClr val="bg1"/>
                </a:solidFill>
                <a:latin typeface="Arial" panose="020B0604020202020204" pitchFamily="34" charset="0"/>
                <a:cs typeface="Times New Roman" panose="02020603050405020304" pitchFamily="18" charset="0"/>
              </a:rPr>
              <a:t>CIMR-AIR will operate on aircraft to cover the large distances of CIMR footprints in a time short enough to allow a meaningful validation. A visible and a thermal infrared camera will be also present on-board. We have maximum altitude ceiling of 3000m but the reference altitude (for performances and specifications) is at 1000m. </a:t>
            </a:r>
          </a:p>
          <a:p>
            <a:pPr>
              <a:spcAft>
                <a:spcPts val="600"/>
              </a:spcAft>
            </a:pPr>
            <a:r>
              <a:rPr lang="en-GB" sz="1600" dirty="0">
                <a:solidFill>
                  <a:schemeClr val="bg1"/>
                </a:solidFill>
                <a:latin typeface="Arial" panose="020B0604020202020204" pitchFamily="34" charset="0"/>
                <a:cs typeface="Times New Roman" panose="02020603050405020304" pitchFamily="18" charset="0"/>
              </a:rPr>
              <a:t>CIMR-AIR will fly circular patterns to mimic CIMR footprints to a certain degree. </a:t>
            </a:r>
          </a:p>
          <a:p>
            <a:pPr>
              <a:spcAft>
                <a:spcPts val="600"/>
              </a:spcAft>
            </a:pPr>
            <a:endParaRPr lang="en-GB" sz="1600" dirty="0">
              <a:solidFill>
                <a:schemeClr val="bg1"/>
              </a:solidFill>
              <a:latin typeface="Arial" panose="020B0604020202020204" pitchFamily="34" charset="0"/>
              <a:cs typeface="Times New Roman" panose="02020603050405020304" pitchFamily="18" charset="0"/>
            </a:endParaRPr>
          </a:p>
          <a:p>
            <a:pPr>
              <a:spcAft>
                <a:spcPts val="600"/>
              </a:spcAft>
            </a:pPr>
            <a:r>
              <a:rPr lang="en-GB" sz="1600" dirty="0">
                <a:solidFill>
                  <a:schemeClr val="bg1"/>
                </a:solidFill>
                <a:latin typeface="Arial" panose="020B0604020202020204" pitchFamily="34" charset="0"/>
                <a:cs typeface="Times New Roman" panose="02020603050405020304" pitchFamily="18" charset="0"/>
              </a:rPr>
              <a:t>Requirement Review has passed, the initial campaign could start in June 2025 </a:t>
            </a:r>
          </a:p>
          <a:p>
            <a:pPr>
              <a:spcAft>
                <a:spcPts val="600"/>
              </a:spcAft>
            </a:pPr>
            <a:endParaRPr lang="en-GB" sz="1200" dirty="0">
              <a:solidFill>
                <a:schemeClr val="bg1"/>
              </a:solidFill>
              <a:latin typeface="Arial" panose="020B060402020202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130C7771-9160-AB9B-E0DE-77CCAE05EB47}"/>
              </a:ext>
            </a:extLst>
          </p:cNvPr>
          <p:cNvSpPr txBox="1">
            <a:spLocks/>
          </p:cNvSpPr>
          <p:nvPr/>
        </p:nvSpPr>
        <p:spPr bwMode="auto">
          <a:xfrm>
            <a:off x="368400" y="3072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kern="0" dirty="0"/>
              <a:t>CIMR-AIR status</a:t>
            </a:r>
          </a:p>
        </p:txBody>
      </p:sp>
    </p:spTree>
    <p:extLst>
      <p:ext uri="{BB962C8B-B14F-4D97-AF65-F5344CB8AC3E}">
        <p14:creationId xmlns:p14="http://schemas.microsoft.com/office/powerpoint/2010/main" val="133365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32A9C3-D7EC-98FC-C232-44B83E07C71D}"/>
              </a:ext>
            </a:extLst>
          </p:cNvPr>
          <p:cNvSpPr txBox="1">
            <a:spLocks/>
          </p:cNvSpPr>
          <p:nvPr/>
        </p:nvSpPr>
        <p:spPr bwMode="auto">
          <a:xfrm>
            <a:off x="368400" y="312801"/>
            <a:ext cx="10108800" cy="553998"/>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kern="0" dirty="0"/>
              <a:t>Arctic Weather Satellite (AWS) </a:t>
            </a:r>
            <a:r>
              <a:rPr lang="en-GB" sz="2400" dirty="0">
                <a:hlinkClick r:id="rId2"/>
              </a:rPr>
              <a:t>ESA - Arctic Weather Satellite</a:t>
            </a:r>
            <a:endParaRPr lang="en-GB" kern="0" dirty="0"/>
          </a:p>
        </p:txBody>
      </p:sp>
      <p:pic>
        <p:nvPicPr>
          <p:cNvPr id="9" name="Picture 8" descr="A person and person standing next to a machine&#10;&#10;Description automatically generated">
            <a:extLst>
              <a:ext uri="{FF2B5EF4-FFF2-40B4-BE49-F238E27FC236}">
                <a16:creationId xmlns:a16="http://schemas.microsoft.com/office/drawing/2014/main" id="{0CFB3919-161B-ED93-752B-0BA0230C9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64" y="866799"/>
            <a:ext cx="4681728" cy="5154778"/>
          </a:xfrm>
          <a:prstGeom prst="rect">
            <a:avLst/>
          </a:prstGeom>
        </p:spPr>
      </p:pic>
      <p:sp>
        <p:nvSpPr>
          <p:cNvPr id="11" name="TextBox 10">
            <a:extLst>
              <a:ext uri="{FF2B5EF4-FFF2-40B4-BE49-F238E27FC236}">
                <a16:creationId xmlns:a16="http://schemas.microsoft.com/office/drawing/2014/main" id="{414B1329-25E9-D0D7-F36B-E8172E245A86}"/>
              </a:ext>
            </a:extLst>
          </p:cNvPr>
          <p:cNvSpPr txBox="1"/>
          <p:nvPr/>
        </p:nvSpPr>
        <p:spPr>
          <a:xfrm>
            <a:off x="368400" y="6031289"/>
            <a:ext cx="4940046" cy="307777"/>
          </a:xfrm>
          <a:prstGeom prst="rect">
            <a:avLst/>
          </a:prstGeom>
          <a:noFill/>
        </p:spPr>
        <p:txBody>
          <a:bodyPr wrap="square">
            <a:spAutoFit/>
          </a:bodyPr>
          <a:lstStyle/>
          <a:p>
            <a:r>
              <a:rPr lang="en-GB" sz="1400" dirty="0">
                <a:solidFill>
                  <a:schemeClr val="bg1"/>
                </a:solidFill>
                <a:latin typeface="+mn-lt"/>
              </a:rPr>
              <a:t>Inspecting the Arctic Weather Satellite, image credits: OHB</a:t>
            </a:r>
            <a:endParaRPr lang="en-GB" sz="1400" dirty="0"/>
          </a:p>
        </p:txBody>
      </p:sp>
      <p:pic>
        <p:nvPicPr>
          <p:cNvPr id="5" name="Picture 4" descr="A satellite in space with a bird flying around the earth&#10;&#10;Description automatically generated">
            <a:extLst>
              <a:ext uri="{FF2B5EF4-FFF2-40B4-BE49-F238E27FC236}">
                <a16:creationId xmlns:a16="http://schemas.microsoft.com/office/drawing/2014/main" id="{9E2EF369-4AF0-4B6B-DCD0-AC5896087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626" y="1965957"/>
            <a:ext cx="2926086" cy="2926086"/>
          </a:xfrm>
          <a:prstGeom prst="rect">
            <a:avLst/>
          </a:prstGeom>
        </p:spPr>
      </p:pic>
      <p:sp>
        <p:nvSpPr>
          <p:cNvPr id="7" name="TextBox 6">
            <a:extLst>
              <a:ext uri="{FF2B5EF4-FFF2-40B4-BE49-F238E27FC236}">
                <a16:creationId xmlns:a16="http://schemas.microsoft.com/office/drawing/2014/main" id="{2B6D21E9-82C2-B52A-1A76-0AACDA6A81DF}"/>
              </a:ext>
            </a:extLst>
          </p:cNvPr>
          <p:cNvSpPr txBox="1"/>
          <p:nvPr/>
        </p:nvSpPr>
        <p:spPr>
          <a:xfrm>
            <a:off x="7370252" y="1166842"/>
            <a:ext cx="4406622" cy="4524315"/>
          </a:xfrm>
          <a:prstGeom prst="rect">
            <a:avLst/>
          </a:prstGeom>
          <a:noFill/>
        </p:spPr>
        <p:txBody>
          <a:bodyPr wrap="square">
            <a:spAutoFit/>
          </a:bodyPr>
          <a:lstStyle/>
          <a:p>
            <a:r>
              <a:rPr lang="en-GB" sz="1600" dirty="0">
                <a:solidFill>
                  <a:schemeClr val="bg1"/>
                </a:solidFill>
                <a:latin typeface="+mn-lt"/>
              </a:rPr>
              <a:t>The instrument will provide high-resolution humidity and temperature soundings of the atmosphere in all weather conditions. </a:t>
            </a:r>
          </a:p>
          <a:p>
            <a:endParaRPr lang="en-GB" sz="1600" dirty="0">
              <a:solidFill>
                <a:schemeClr val="bg1"/>
              </a:solidFill>
              <a:latin typeface="+mn-lt"/>
            </a:endParaRPr>
          </a:p>
          <a:p>
            <a:r>
              <a:rPr lang="en-GB" sz="1600" dirty="0">
                <a:solidFill>
                  <a:schemeClr val="bg1"/>
                </a:solidFill>
                <a:latin typeface="+mn-lt"/>
              </a:rPr>
              <a:t>The payload is 19-channel cross-track scanning microwave radiometer (heritage of the Microwave Sounder developed for the MetOp Second Generation satellites.</a:t>
            </a:r>
          </a:p>
          <a:p>
            <a:r>
              <a:rPr lang="en-GB" sz="1600" dirty="0">
                <a:solidFill>
                  <a:schemeClr val="bg1"/>
                </a:solidFill>
                <a:latin typeface="+mn-lt"/>
              </a:rPr>
              <a:t>Instrument is now under integration test with the platform.</a:t>
            </a:r>
          </a:p>
          <a:p>
            <a:endParaRPr lang="en-GB" sz="1600" dirty="0">
              <a:solidFill>
                <a:schemeClr val="bg1"/>
              </a:solidFill>
              <a:latin typeface="+mn-lt"/>
            </a:endParaRPr>
          </a:p>
          <a:p>
            <a:r>
              <a:rPr lang="en-GB" sz="1600" dirty="0">
                <a:solidFill>
                  <a:schemeClr val="bg1"/>
                </a:solidFill>
                <a:latin typeface="+mn-lt"/>
              </a:rPr>
              <a:t>Once these tests have been completed, the satellite will be shipped back to manufacture for some final checks before it is shipped to SpaceX’s launch site in Vandenberg, California in April. Liftoff is slated for 1 June 2024 on a Falcon 9 rocket. Inspecting the Arctic Weather Satellite</a:t>
            </a:r>
          </a:p>
        </p:txBody>
      </p:sp>
    </p:spTree>
    <p:extLst>
      <p:ext uri="{BB962C8B-B14F-4D97-AF65-F5344CB8AC3E}">
        <p14:creationId xmlns:p14="http://schemas.microsoft.com/office/powerpoint/2010/main" val="273800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2E0DC-7DCC-F7A5-2FC1-8204A7088D73}"/>
              </a:ext>
            </a:extLst>
          </p:cNvPr>
          <p:cNvSpPr txBox="1">
            <a:spLocks/>
          </p:cNvSpPr>
          <p:nvPr/>
        </p:nvSpPr>
        <p:spPr bwMode="auto">
          <a:xfrm>
            <a:off x="368400" y="312801"/>
            <a:ext cx="10108800" cy="553998"/>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kern="0" dirty="0" err="1"/>
              <a:t>HydroGNSS</a:t>
            </a:r>
            <a:r>
              <a:rPr lang="en-GB" kern="0" dirty="0"/>
              <a:t> </a:t>
            </a:r>
            <a:r>
              <a:rPr lang="en-GB" sz="2000" kern="0" dirty="0">
                <a:hlinkClick r:id="rId2"/>
              </a:rPr>
              <a:t>https://www.hydrognss.org/</a:t>
            </a:r>
            <a:endParaRPr lang="en-GB" kern="0" dirty="0"/>
          </a:p>
        </p:txBody>
      </p:sp>
      <p:sp>
        <p:nvSpPr>
          <p:cNvPr id="5" name="TextBox 4">
            <a:extLst>
              <a:ext uri="{FF2B5EF4-FFF2-40B4-BE49-F238E27FC236}">
                <a16:creationId xmlns:a16="http://schemas.microsoft.com/office/drawing/2014/main" id="{9EABAA6E-8121-8CA3-F588-DA89722AF3D9}"/>
              </a:ext>
            </a:extLst>
          </p:cNvPr>
          <p:cNvSpPr txBox="1"/>
          <p:nvPr/>
        </p:nvSpPr>
        <p:spPr>
          <a:xfrm>
            <a:off x="7968900" y="992231"/>
            <a:ext cx="3986784" cy="5509200"/>
          </a:xfrm>
          <a:prstGeom prst="rect">
            <a:avLst/>
          </a:prstGeom>
          <a:noFill/>
        </p:spPr>
        <p:txBody>
          <a:bodyPr wrap="square">
            <a:spAutoFit/>
          </a:bodyPr>
          <a:lstStyle/>
          <a:p>
            <a:r>
              <a:rPr lang="en-GB" sz="1600" dirty="0" err="1">
                <a:solidFill>
                  <a:schemeClr val="bg1"/>
                </a:solidFill>
                <a:latin typeface="+mn-lt"/>
              </a:rPr>
              <a:t>HydroGNSS</a:t>
            </a:r>
            <a:r>
              <a:rPr lang="en-GB" sz="1600" dirty="0">
                <a:solidFill>
                  <a:schemeClr val="bg1"/>
                </a:solidFill>
                <a:latin typeface="+mn-lt"/>
              </a:rPr>
              <a:t> is one of the new Scout missions being developed within ESA’s Earth Observation </a:t>
            </a:r>
            <a:r>
              <a:rPr lang="en-GB" sz="1600" dirty="0" err="1">
                <a:solidFill>
                  <a:schemeClr val="bg1"/>
                </a:solidFill>
                <a:latin typeface="+mn-lt"/>
              </a:rPr>
              <a:t>FutureEO</a:t>
            </a:r>
            <a:r>
              <a:rPr lang="en-GB" sz="1600" dirty="0">
                <a:solidFill>
                  <a:schemeClr val="bg1"/>
                </a:solidFill>
                <a:latin typeface="+mn-lt"/>
              </a:rPr>
              <a:t> programme.</a:t>
            </a:r>
          </a:p>
          <a:p>
            <a:r>
              <a:rPr lang="en-GB" sz="1600" dirty="0">
                <a:solidFill>
                  <a:schemeClr val="bg1"/>
                </a:solidFill>
                <a:latin typeface="+mn-lt"/>
              </a:rPr>
              <a:t>ESA’s </a:t>
            </a:r>
            <a:r>
              <a:rPr lang="en-GB" sz="1600" dirty="0" err="1">
                <a:solidFill>
                  <a:schemeClr val="bg1"/>
                </a:solidFill>
                <a:latin typeface="+mn-lt"/>
              </a:rPr>
              <a:t>HydroGNSS</a:t>
            </a:r>
            <a:r>
              <a:rPr lang="en-GB" sz="1600" dirty="0">
                <a:solidFill>
                  <a:schemeClr val="bg1"/>
                </a:solidFill>
                <a:latin typeface="+mn-lt"/>
              </a:rPr>
              <a:t> mission will now comprise </a:t>
            </a:r>
            <a:r>
              <a:rPr lang="en-GB" sz="1600" b="1" dirty="0">
                <a:solidFill>
                  <a:schemeClr val="bg1"/>
                </a:solidFill>
                <a:latin typeface="+mn-lt"/>
              </a:rPr>
              <a:t>two identical satellites </a:t>
            </a:r>
            <a:r>
              <a:rPr lang="en-GB" sz="1600" dirty="0">
                <a:solidFill>
                  <a:schemeClr val="bg1"/>
                </a:solidFill>
                <a:latin typeface="+mn-lt"/>
              </a:rPr>
              <a:t>to halve the time it takes to revisit the same place on Earth’s surface</a:t>
            </a:r>
          </a:p>
          <a:p>
            <a:r>
              <a:rPr lang="en-GB" sz="1600" dirty="0">
                <a:solidFill>
                  <a:schemeClr val="bg1"/>
                </a:solidFill>
                <a:latin typeface="+mn-lt"/>
              </a:rPr>
              <a:t>Liftoff is planned for Q4-2024 or Summer 2025 depending on launcher.</a:t>
            </a:r>
          </a:p>
          <a:p>
            <a:endParaRPr lang="en-GB" sz="1600" dirty="0">
              <a:solidFill>
                <a:schemeClr val="bg1"/>
              </a:solidFill>
              <a:latin typeface="+mn-lt"/>
            </a:endParaRPr>
          </a:p>
          <a:p>
            <a:r>
              <a:rPr lang="en-GB" sz="1600" dirty="0">
                <a:solidFill>
                  <a:schemeClr val="bg1"/>
                </a:solidFill>
                <a:latin typeface="+mn-lt"/>
              </a:rPr>
              <a:t>Orbiting Earth 180 degrees apart, the two identical satellites will use Global Navigation Satellite System (GNSS) reflectometry to measure important climate variables such as soil moisture, freeze–thaw state over permafrost, inundation and biomass. </a:t>
            </a:r>
          </a:p>
          <a:p>
            <a:endParaRPr lang="en-GB" sz="1600" dirty="0">
              <a:solidFill>
                <a:schemeClr val="bg1"/>
              </a:solidFill>
              <a:latin typeface="+mn-lt"/>
            </a:endParaRPr>
          </a:p>
          <a:p>
            <a:r>
              <a:rPr lang="en-GB" sz="1600" dirty="0">
                <a:solidFill>
                  <a:schemeClr val="bg1"/>
                </a:solidFill>
                <a:latin typeface="+mn-lt"/>
              </a:rPr>
              <a:t>The satellites will also measure wind speed over the ocean and sea-ice extent as secondary products.</a:t>
            </a:r>
          </a:p>
          <a:p>
            <a:endParaRPr lang="en-GB" sz="1600" dirty="0">
              <a:solidFill>
                <a:schemeClr val="bg1"/>
              </a:solidFill>
              <a:latin typeface="+mn-lt"/>
            </a:endParaRPr>
          </a:p>
        </p:txBody>
      </p:sp>
      <p:pic>
        <p:nvPicPr>
          <p:cNvPr id="7" name="Picture 6" descr="A round blue label with a satellite and text&#10;&#10;Description automatically generated with medium confidence">
            <a:extLst>
              <a:ext uri="{FF2B5EF4-FFF2-40B4-BE49-F238E27FC236}">
                <a16:creationId xmlns:a16="http://schemas.microsoft.com/office/drawing/2014/main" id="{57564AEA-853C-A990-A4E0-5817365C1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257" y="1652588"/>
            <a:ext cx="3552825" cy="3552825"/>
          </a:xfrm>
          <a:prstGeom prst="rect">
            <a:avLst/>
          </a:prstGeom>
        </p:spPr>
      </p:pic>
      <p:pic>
        <p:nvPicPr>
          <p:cNvPr id="9" name="Picture 8" descr="A diagram of a geothermal energy&#10;&#10;Description automatically generated">
            <a:extLst>
              <a:ext uri="{FF2B5EF4-FFF2-40B4-BE49-F238E27FC236}">
                <a16:creationId xmlns:a16="http://schemas.microsoft.com/office/drawing/2014/main" id="{8E14CA92-3DDE-4E8E-9773-ACC968B7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36" y="898340"/>
            <a:ext cx="3677228" cy="2621940"/>
          </a:xfrm>
          <a:prstGeom prst="rect">
            <a:avLst/>
          </a:prstGeom>
        </p:spPr>
      </p:pic>
      <p:sp>
        <p:nvSpPr>
          <p:cNvPr id="10" name="TextBox 9">
            <a:extLst>
              <a:ext uri="{FF2B5EF4-FFF2-40B4-BE49-F238E27FC236}">
                <a16:creationId xmlns:a16="http://schemas.microsoft.com/office/drawing/2014/main" id="{408FC6BB-017A-B40F-6C7F-414C9CD3C0FD}"/>
              </a:ext>
            </a:extLst>
          </p:cNvPr>
          <p:cNvSpPr txBox="1"/>
          <p:nvPr/>
        </p:nvSpPr>
        <p:spPr>
          <a:xfrm>
            <a:off x="368400" y="6101321"/>
            <a:ext cx="3986784" cy="307777"/>
          </a:xfrm>
          <a:prstGeom prst="rect">
            <a:avLst/>
          </a:prstGeom>
          <a:noFill/>
        </p:spPr>
        <p:txBody>
          <a:bodyPr wrap="square">
            <a:spAutoFit/>
          </a:bodyPr>
          <a:lstStyle/>
          <a:p>
            <a:r>
              <a:rPr lang="en-GB" sz="1400" dirty="0" err="1">
                <a:solidFill>
                  <a:schemeClr val="bg1"/>
                </a:solidFill>
                <a:latin typeface="+mn-lt"/>
              </a:rPr>
              <a:t>HydroGNSS</a:t>
            </a:r>
            <a:r>
              <a:rPr lang="en-GB" sz="1400" dirty="0">
                <a:solidFill>
                  <a:schemeClr val="bg1"/>
                </a:solidFill>
                <a:latin typeface="+mn-lt"/>
              </a:rPr>
              <a:t> reflectometry, image credits: SSTL</a:t>
            </a:r>
            <a:endParaRPr lang="en-GB" sz="1400" dirty="0"/>
          </a:p>
        </p:txBody>
      </p:sp>
      <p:pic>
        <p:nvPicPr>
          <p:cNvPr id="16" name="Picture 15">
            <a:extLst>
              <a:ext uri="{FF2B5EF4-FFF2-40B4-BE49-F238E27FC236}">
                <a16:creationId xmlns:a16="http://schemas.microsoft.com/office/drawing/2014/main" id="{1632D845-896E-A080-9C93-3C29FAF4DD5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92436" y="3520280"/>
            <a:ext cx="3677228" cy="2649575"/>
          </a:xfrm>
          <a:prstGeom prst="rect">
            <a:avLst/>
          </a:prstGeom>
        </p:spPr>
      </p:pic>
    </p:spTree>
    <p:extLst>
      <p:ext uri="{BB962C8B-B14F-4D97-AF65-F5344CB8AC3E}">
        <p14:creationId xmlns:p14="http://schemas.microsoft.com/office/powerpoint/2010/main" val="1365260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448523" y="1014455"/>
            <a:ext cx="11433437" cy="5251666"/>
          </a:xfrm>
          <a:solidFill>
            <a:srgbClr val="053249">
              <a:alpha val="69804"/>
            </a:srgbClr>
          </a:solidFill>
        </p:spPr>
        <p:txBody>
          <a:bodyPr>
            <a:noAutofit/>
          </a:bodyPr>
          <a:lstStyle/>
          <a:p>
            <a:pPr marL="342900" indent="-342900">
              <a:buFont typeface="Wingdings" panose="05000000000000000000" pitchFamily="2" charset="2"/>
              <a:buChar char="§"/>
            </a:pPr>
            <a:r>
              <a:rPr lang="en-GB" sz="1600" dirty="0">
                <a:solidFill>
                  <a:srgbClr val="D9D9D9"/>
                </a:solidFill>
              </a:rPr>
              <a:t>SMOS Mission (</a:t>
            </a:r>
            <a:r>
              <a:rPr lang="en-GB" sz="1600" dirty="0">
                <a:solidFill>
                  <a:srgbClr val="D9D9D9"/>
                </a:solidFill>
                <a:hlinkClick r:id="rId2"/>
              </a:rPr>
              <a:t>https://earth.esa.int/eogateway/missions/smos</a:t>
            </a:r>
            <a:r>
              <a:rPr lang="en-GB" sz="1600" dirty="0">
                <a:solidFill>
                  <a:srgbClr val="D9D9D9"/>
                </a:solidFill>
              </a:rPr>
              <a:t>) with plans to go beyond 2025</a:t>
            </a:r>
          </a:p>
          <a:p>
            <a:pPr marL="1124226" lvl="1" indent="-342900">
              <a:buFont typeface="Wingdings" panose="05000000000000000000" pitchFamily="2" charset="2"/>
              <a:buChar char="§"/>
            </a:pPr>
            <a:r>
              <a:rPr lang="en-GB" sz="1600" dirty="0">
                <a:solidFill>
                  <a:srgbClr val="D9D9D9"/>
                </a:solidFill>
              </a:rPr>
              <a:t>Platform and Payload in good condition, no criticality despite few recent anomalies</a:t>
            </a:r>
          </a:p>
          <a:p>
            <a:pPr marL="1124226" lvl="1" indent="-342900">
              <a:buFont typeface="Wingdings" panose="05000000000000000000" pitchFamily="2" charset="2"/>
              <a:buChar char="§"/>
            </a:pPr>
            <a:r>
              <a:rPr lang="en-GB" sz="1600" dirty="0">
                <a:solidFill>
                  <a:srgbClr val="D9D9D9"/>
                </a:solidFill>
              </a:rPr>
              <a:t>SMOS long term calibration monitoring is stable</a:t>
            </a:r>
          </a:p>
          <a:p>
            <a:pPr marL="1124226" lvl="1" indent="-342900">
              <a:buFont typeface="Wingdings" panose="05000000000000000000" pitchFamily="2" charset="2"/>
              <a:buChar char="§"/>
            </a:pPr>
            <a:r>
              <a:rPr lang="en-GB" sz="1600" dirty="0">
                <a:solidFill>
                  <a:srgbClr val="D9D9D9"/>
                </a:solidFill>
              </a:rPr>
              <a:t>SMOS – SMAP Brightness Temperature inter-comparison continues to show good agreements between the two sensors</a:t>
            </a:r>
          </a:p>
          <a:p>
            <a:pPr marL="1124226" lvl="1" indent="-342900">
              <a:buFont typeface="Wingdings" panose="05000000000000000000" pitchFamily="2" charset="2"/>
              <a:buChar char="§"/>
            </a:pPr>
            <a:r>
              <a:rPr lang="en-GB" sz="1600" dirty="0">
                <a:solidFill>
                  <a:srgbClr val="D9D9D9"/>
                </a:solidFill>
              </a:rPr>
              <a:t>New L3 Freeze and Thaw soil state product (v300) and L4 sea ice thickness product (v206) since November 2023</a:t>
            </a:r>
          </a:p>
          <a:p>
            <a:pPr marL="1124226" lvl="1" indent="-342900">
              <a:buFont typeface="Wingdings" panose="05000000000000000000" pitchFamily="2" charset="2"/>
              <a:buChar char="§"/>
            </a:pPr>
            <a:r>
              <a:rPr lang="en-GB" sz="1600" dirty="0">
                <a:solidFill>
                  <a:srgbClr val="D9D9D9"/>
                </a:solidFill>
              </a:rPr>
              <a:t>Preparation for full mission reprocessing (4</a:t>
            </a:r>
            <a:r>
              <a:rPr lang="en-GB" sz="1600" baseline="30000" dirty="0">
                <a:solidFill>
                  <a:srgbClr val="D9D9D9"/>
                </a:solidFill>
              </a:rPr>
              <a:t>th</a:t>
            </a:r>
            <a:r>
              <a:rPr lang="en-GB" sz="1600" dirty="0">
                <a:solidFill>
                  <a:srgbClr val="D9D9D9"/>
                </a:solidFill>
              </a:rPr>
              <a:t>) in 2024 is on-going (revisit L1 calibration, L2 retrieval algorithms and auxiliary files)</a:t>
            </a:r>
          </a:p>
          <a:p>
            <a:pPr marL="342900" indent="-342900">
              <a:buFont typeface="Wingdings" panose="05000000000000000000" pitchFamily="2" charset="2"/>
              <a:buChar char="§"/>
            </a:pPr>
            <a:r>
              <a:rPr lang="en-GB" sz="1600" dirty="0">
                <a:solidFill>
                  <a:srgbClr val="D9D9D9"/>
                </a:solidFill>
              </a:rPr>
              <a:t>Validation platforms for soil moisture (QA4SM: </a:t>
            </a:r>
            <a:r>
              <a:rPr lang="en-GB" sz="1600" dirty="0">
                <a:solidFill>
                  <a:srgbClr val="D9D9D9"/>
                </a:solidFill>
                <a:hlinkClick r:id="rId3"/>
              </a:rPr>
              <a:t>https://qa4sm.eu/ui/home</a:t>
            </a:r>
            <a:r>
              <a:rPr lang="en-GB" sz="1600" dirty="0">
                <a:solidFill>
                  <a:srgbClr val="D9D9D9"/>
                </a:solidFill>
              </a:rPr>
              <a:t>) and sea surface salinity (PiMep: </a:t>
            </a:r>
            <a:r>
              <a:rPr lang="en-GB" sz="1600" dirty="0">
                <a:solidFill>
                  <a:srgbClr val="D9D9D9"/>
                </a:solidFill>
                <a:hlinkClick r:id="rId4"/>
              </a:rPr>
              <a:t>https://www.salinity-pimep.org</a:t>
            </a:r>
            <a:r>
              <a:rPr lang="en-GB" sz="1600" dirty="0">
                <a:solidFill>
                  <a:srgbClr val="D9D9D9"/>
                </a:solidFill>
              </a:rPr>
              <a:t>/) have been upgraded (e.g. new products and functionalities)</a:t>
            </a:r>
          </a:p>
          <a:p>
            <a:pPr marL="342900" indent="-342900">
              <a:buFont typeface="Wingdings" panose="05000000000000000000" pitchFamily="2" charset="2"/>
              <a:buChar char="§"/>
            </a:pPr>
            <a:r>
              <a:rPr lang="en-GB" sz="1600" dirty="0">
                <a:solidFill>
                  <a:srgbClr val="D9D9D9"/>
                </a:solidFill>
              </a:rPr>
              <a:t>DOMEX experiment (L-band radiometer in Antarctica) has continued with radiometer update</a:t>
            </a:r>
          </a:p>
          <a:p>
            <a:pPr marL="342900" indent="-342900">
              <a:buFont typeface="Wingdings" panose="05000000000000000000" pitchFamily="2" charset="2"/>
              <a:buChar char="§"/>
            </a:pPr>
            <a:r>
              <a:rPr lang="en-GB" sz="1600" dirty="0">
                <a:solidFill>
                  <a:srgbClr val="D9D9D9"/>
                </a:solidFill>
              </a:rPr>
              <a:t>RFI monitoring and reporting has continued (</a:t>
            </a:r>
            <a:r>
              <a:rPr lang="en-GB" sz="1600" dirty="0">
                <a:solidFill>
                  <a:srgbClr val="D9D9D9"/>
                </a:solidFill>
                <a:hlinkClick r:id="rId5"/>
              </a:rPr>
              <a:t>https://rfi.smos.eo.esa.int/</a:t>
            </a:r>
            <a:r>
              <a:rPr lang="en-GB" sz="1600" dirty="0">
                <a:solidFill>
                  <a:srgbClr val="D9D9D9"/>
                </a:solidFill>
              </a:rPr>
              <a:t>)</a:t>
            </a:r>
          </a:p>
          <a:p>
            <a:pPr marL="342900" indent="-342900">
              <a:buFont typeface="Wingdings" panose="05000000000000000000" pitchFamily="2" charset="2"/>
              <a:buChar char="§"/>
            </a:pPr>
            <a:r>
              <a:rPr lang="en-GB" sz="1600" dirty="0">
                <a:solidFill>
                  <a:srgbClr val="D9D9D9"/>
                </a:solidFill>
              </a:rPr>
              <a:t>CIRM mission (</a:t>
            </a:r>
            <a:r>
              <a:rPr lang="en-GB" sz="1600" dirty="0">
                <a:solidFill>
                  <a:srgbClr val="D9D9D9"/>
                </a:solidFill>
                <a:hlinkClick r:id="rId6"/>
              </a:rPr>
              <a:t>https://cimr.eu/</a:t>
            </a:r>
            <a:r>
              <a:rPr lang="en-GB" sz="1600" dirty="0">
                <a:solidFill>
                  <a:srgbClr val="D9D9D9"/>
                </a:solidFill>
              </a:rPr>
              <a:t>) passed PDR. Engineering model under development. Preliminary L1 and L2 algorithm and products definition.</a:t>
            </a:r>
          </a:p>
          <a:p>
            <a:pPr marL="342900" indent="-342900">
              <a:buFont typeface="Wingdings" panose="05000000000000000000" pitchFamily="2" charset="2"/>
              <a:buChar char="§"/>
            </a:pPr>
            <a:r>
              <a:rPr lang="en-GB" sz="1600" dirty="0">
                <a:solidFill>
                  <a:srgbClr val="D9D9D9"/>
                </a:solidFill>
              </a:rPr>
              <a:t>AWS (</a:t>
            </a:r>
            <a:r>
              <a:rPr lang="en-GB" sz="1600" dirty="0">
                <a:hlinkClick r:id="rId7"/>
              </a:rPr>
              <a:t>ESA - Arctic Weather Satellite</a:t>
            </a:r>
            <a:r>
              <a:rPr lang="en-GB" sz="1600" dirty="0"/>
              <a:t>)</a:t>
            </a:r>
            <a:r>
              <a:rPr lang="en-GB" sz="1600" dirty="0">
                <a:solidFill>
                  <a:srgbClr val="D9D9D9"/>
                </a:solidFill>
              </a:rPr>
              <a:t> and Hydro-GNSS )</a:t>
            </a:r>
            <a:r>
              <a:rPr lang="en-GB" sz="1600" kern="0" dirty="0">
                <a:hlinkClick r:id="rId8"/>
              </a:rPr>
              <a:t> https://www.hydrognss.org/ </a:t>
            </a:r>
            <a:r>
              <a:rPr lang="en-GB" sz="1600" kern="0" dirty="0"/>
              <a:t>) </a:t>
            </a:r>
            <a:r>
              <a:rPr lang="en-GB" sz="1600" dirty="0">
                <a:solidFill>
                  <a:srgbClr val="D9D9D9"/>
                </a:solidFill>
              </a:rPr>
              <a:t>Missions ready to launch</a:t>
            </a:r>
          </a:p>
        </p:txBody>
      </p:sp>
    </p:spTree>
    <p:extLst>
      <p:ext uri="{BB962C8B-B14F-4D97-AF65-F5344CB8AC3E}">
        <p14:creationId xmlns:p14="http://schemas.microsoft.com/office/powerpoint/2010/main" val="2291661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a:t>
            </a:r>
          </a:p>
        </p:txBody>
      </p:sp>
      <p:sp>
        <p:nvSpPr>
          <p:cNvPr id="3" name="Content Placeholder 2"/>
          <p:cNvSpPr>
            <a:spLocks noGrp="1"/>
          </p:cNvSpPr>
          <p:nvPr>
            <p:ph idx="1"/>
          </p:nvPr>
        </p:nvSpPr>
        <p:spPr>
          <a:xfrm>
            <a:off x="219599" y="1011092"/>
            <a:ext cx="11820001" cy="5328000"/>
          </a:xfrm>
          <a:solidFill>
            <a:srgbClr val="053249">
              <a:alpha val="69804"/>
            </a:srgbClr>
          </a:solidFill>
        </p:spPr>
        <p:txBody>
          <a:bodyPr/>
          <a:lstStyle/>
          <a:p>
            <a:pPr algn="just">
              <a:spcAft>
                <a:spcPts val="300"/>
              </a:spcAft>
            </a:pPr>
            <a:r>
              <a:rPr lang="en-GB" sz="2000" dirty="0">
                <a:solidFill>
                  <a:srgbClr val="D9D9D9"/>
                </a:solidFill>
              </a:rPr>
              <a:t>Presentation inputs from:</a:t>
            </a:r>
          </a:p>
          <a:p>
            <a:pPr marL="1067076" lvl="1" indent="-285750" algn="just">
              <a:spcAft>
                <a:spcPts val="300"/>
              </a:spcAft>
              <a:buFont typeface="Wingdings" panose="05000000000000000000" pitchFamily="2" charset="2"/>
              <a:buChar char="§"/>
            </a:pPr>
            <a:r>
              <a:rPr lang="en-GB" sz="2000" dirty="0">
                <a:solidFill>
                  <a:srgbClr val="D9D9D9"/>
                </a:solidFill>
              </a:rPr>
              <a:t>Manuel Martin-</a:t>
            </a:r>
            <a:r>
              <a:rPr lang="en-GB" sz="2000" dirty="0" err="1">
                <a:solidFill>
                  <a:srgbClr val="D9D9D9"/>
                </a:solidFill>
              </a:rPr>
              <a:t>Neira</a:t>
            </a:r>
            <a:r>
              <a:rPr lang="en-GB" sz="2000" dirty="0">
                <a:solidFill>
                  <a:srgbClr val="D9D9D9"/>
                </a:solidFill>
              </a:rPr>
              <a:t> (ESA)</a:t>
            </a:r>
          </a:p>
          <a:p>
            <a:pPr marL="1067076" lvl="1" indent="-285750" algn="just">
              <a:spcAft>
                <a:spcPts val="300"/>
              </a:spcAft>
              <a:buFont typeface="Wingdings" panose="05000000000000000000" pitchFamily="2" charset="2"/>
              <a:buChar char="§"/>
            </a:pPr>
            <a:r>
              <a:rPr lang="en-GB" sz="2000" dirty="0">
                <a:solidFill>
                  <a:srgbClr val="D9D9D9"/>
                </a:solidFill>
              </a:rPr>
              <a:t>Michele </a:t>
            </a:r>
            <a:r>
              <a:rPr lang="en-GB" sz="2000" dirty="0" err="1">
                <a:solidFill>
                  <a:srgbClr val="D9D9D9"/>
                </a:solidFill>
              </a:rPr>
              <a:t>Scagliola</a:t>
            </a:r>
            <a:r>
              <a:rPr lang="en-GB" sz="2000" dirty="0">
                <a:solidFill>
                  <a:srgbClr val="D9D9D9"/>
                </a:solidFill>
              </a:rPr>
              <a:t> (ESA)</a:t>
            </a:r>
          </a:p>
          <a:p>
            <a:pPr marL="1067076" lvl="1" indent="-285750" algn="just">
              <a:spcAft>
                <a:spcPts val="300"/>
              </a:spcAft>
              <a:buFont typeface="Wingdings" panose="05000000000000000000" pitchFamily="2" charset="2"/>
              <a:buChar char="§"/>
            </a:pPr>
            <a:r>
              <a:rPr lang="en-GB" sz="2000" dirty="0">
                <a:solidFill>
                  <a:srgbClr val="D9D9D9"/>
                </a:solidFill>
              </a:rPr>
              <a:t>Roberto </a:t>
            </a:r>
            <a:r>
              <a:rPr lang="en-GB" sz="2000" dirty="0" err="1">
                <a:solidFill>
                  <a:srgbClr val="D9D9D9"/>
                </a:solidFill>
              </a:rPr>
              <a:t>Sabia</a:t>
            </a:r>
            <a:r>
              <a:rPr lang="en-GB" sz="2000" dirty="0">
                <a:solidFill>
                  <a:srgbClr val="D9D9D9"/>
                </a:solidFill>
              </a:rPr>
              <a:t> (ESA)</a:t>
            </a:r>
          </a:p>
          <a:p>
            <a:pPr marL="1067076" lvl="1" indent="-285750" algn="just">
              <a:spcAft>
                <a:spcPts val="300"/>
              </a:spcAft>
              <a:buFont typeface="Wingdings" panose="05000000000000000000" pitchFamily="2" charset="2"/>
              <a:buChar char="§"/>
            </a:pPr>
            <a:r>
              <a:rPr lang="en-GB" sz="2000" dirty="0">
                <a:solidFill>
                  <a:srgbClr val="D9D9D9"/>
                </a:solidFill>
              </a:rPr>
              <a:t>Giovanni </a:t>
            </a:r>
            <a:r>
              <a:rPr lang="en-GB" sz="2000" dirty="0" err="1">
                <a:solidFill>
                  <a:srgbClr val="D9D9D9"/>
                </a:solidFill>
              </a:rPr>
              <a:t>Macelloni</a:t>
            </a:r>
            <a:r>
              <a:rPr lang="en-GB" sz="2000" dirty="0">
                <a:solidFill>
                  <a:srgbClr val="D9D9D9"/>
                </a:solidFill>
              </a:rPr>
              <a:t> (IFAC)</a:t>
            </a:r>
          </a:p>
          <a:p>
            <a:pPr marL="1067076" lvl="1" indent="-285750" algn="just">
              <a:spcAft>
                <a:spcPts val="300"/>
              </a:spcAft>
              <a:buFont typeface="Wingdings" panose="05000000000000000000" pitchFamily="2" charset="2"/>
              <a:buChar char="§"/>
            </a:pPr>
            <a:r>
              <a:rPr lang="en-GB" sz="2000" dirty="0">
                <a:solidFill>
                  <a:srgbClr val="D9D9D9"/>
                </a:solidFill>
              </a:rPr>
              <a:t>ESA SMOS RFI team</a:t>
            </a:r>
          </a:p>
          <a:p>
            <a:pPr marL="1067076" lvl="1" indent="-285750" algn="just">
              <a:spcAft>
                <a:spcPts val="300"/>
              </a:spcAft>
              <a:buFont typeface="Wingdings" panose="05000000000000000000" pitchFamily="2" charset="2"/>
              <a:buChar char="§"/>
            </a:pPr>
            <a:r>
              <a:rPr lang="en-GB" sz="2000" dirty="0">
                <a:solidFill>
                  <a:srgbClr val="D9D9D9"/>
                </a:solidFill>
              </a:rPr>
              <a:t>SMOS Calibration team</a:t>
            </a:r>
          </a:p>
          <a:p>
            <a:pPr marL="1067076" lvl="1" indent="-285750" algn="just">
              <a:spcAft>
                <a:spcPts val="300"/>
              </a:spcAft>
              <a:buFont typeface="Wingdings" panose="05000000000000000000" pitchFamily="2" charset="2"/>
              <a:buChar char="§"/>
            </a:pPr>
            <a:r>
              <a:rPr lang="en-GB" sz="2000" dirty="0">
                <a:solidFill>
                  <a:srgbClr val="D9D9D9"/>
                </a:solidFill>
              </a:rPr>
              <a:t>ESA SMOS Expert Support Laboratories</a:t>
            </a:r>
            <a:endParaRPr lang="en-GB" dirty="0">
              <a:solidFill>
                <a:srgbClr val="D9D9D9"/>
              </a:solidFill>
            </a:endParaRPr>
          </a:p>
          <a:p>
            <a:pPr algn="just"/>
            <a:endParaRPr lang="en-GB" dirty="0">
              <a:solidFill>
                <a:srgbClr val="D9D9D9"/>
              </a:solidFill>
            </a:endParaRPr>
          </a:p>
          <a:p>
            <a:pPr algn="ctr"/>
            <a:r>
              <a:rPr lang="en-GB" sz="2800" dirty="0">
                <a:solidFill>
                  <a:srgbClr val="D9D9D9"/>
                </a:solidFill>
              </a:rPr>
              <a:t>Thank you for your attention</a:t>
            </a:r>
            <a:endParaRPr lang="en-GB" sz="2000" dirty="0">
              <a:solidFill>
                <a:srgbClr val="D9D9D9"/>
              </a:solidFill>
            </a:endParaRPr>
          </a:p>
          <a:p>
            <a:pPr algn="ctr"/>
            <a:r>
              <a:rPr lang="en-GB" dirty="0">
                <a:solidFill>
                  <a:srgbClr val="D9D9D9"/>
                </a:solidFill>
              </a:rPr>
              <a:t>Point of contact: </a:t>
            </a:r>
            <a:r>
              <a:rPr lang="en-GB" dirty="0">
                <a:solidFill>
                  <a:srgbClr val="D9D9D9"/>
                </a:solidFill>
                <a:hlinkClick r:id="rId2"/>
              </a:rPr>
              <a:t>Raffaele.Crapolicchio@esa.int</a:t>
            </a:r>
            <a:endParaRPr lang="en-GB" sz="2000" dirty="0">
              <a:solidFill>
                <a:srgbClr val="D9D9D9"/>
              </a:solidFill>
            </a:endParaRPr>
          </a:p>
          <a:p>
            <a:pPr algn="just"/>
            <a:endParaRPr lang="en-GB" dirty="0">
              <a:solidFill>
                <a:srgbClr val="D9D9D9"/>
              </a:solidFill>
            </a:endParaRPr>
          </a:p>
        </p:txBody>
      </p:sp>
    </p:spTree>
    <p:extLst>
      <p:ext uri="{BB962C8B-B14F-4D97-AF65-F5344CB8AC3E}">
        <p14:creationId xmlns:p14="http://schemas.microsoft.com/office/powerpoint/2010/main" val="805040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Backup slides</a:t>
            </a:r>
          </a:p>
        </p:txBody>
      </p:sp>
      <p:sp>
        <p:nvSpPr>
          <p:cNvPr id="4" name="Content Placeholder 3"/>
          <p:cNvSpPr>
            <a:spLocks noGrp="1"/>
          </p:cNvSpPr>
          <p:nvPr>
            <p:ph idx="1"/>
          </p:nvPr>
        </p:nvSpPr>
        <p:spPr/>
        <p:txBody>
          <a:bodyPr/>
          <a:lstStyle/>
          <a:p>
            <a:endParaRPr lang="en-GB" dirty="0"/>
          </a:p>
        </p:txBody>
      </p:sp>
    </p:spTree>
    <p:extLst>
      <p:ext uri="{BB962C8B-B14F-4D97-AF65-F5344CB8AC3E}">
        <p14:creationId xmlns:p14="http://schemas.microsoft.com/office/powerpoint/2010/main" val="2481435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B543ED6-2C76-4B93-B520-48AACD575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2308" y="2081740"/>
            <a:ext cx="5037908" cy="3347665"/>
          </a:xfrm>
          <a:prstGeom prst="rect">
            <a:avLst/>
          </a:prstGeom>
        </p:spPr>
      </p:pic>
      <p:cxnSp>
        <p:nvCxnSpPr>
          <p:cNvPr id="8" name="Connettore 2 7">
            <a:extLst>
              <a:ext uri="{FF2B5EF4-FFF2-40B4-BE49-F238E27FC236}">
                <a16:creationId xmlns:a16="http://schemas.microsoft.com/office/drawing/2014/main" id="{86EAC75C-D986-4B11-863B-D2FA94B2BDD8}"/>
              </a:ext>
            </a:extLst>
          </p:cNvPr>
          <p:cNvCxnSpPr/>
          <p:nvPr/>
        </p:nvCxnSpPr>
        <p:spPr>
          <a:xfrm>
            <a:off x="1836760" y="4502332"/>
            <a:ext cx="0" cy="120178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E65169B4-CA79-45B7-B778-80D7DDC3473F}"/>
              </a:ext>
            </a:extLst>
          </p:cNvPr>
          <p:cNvSpPr txBox="1"/>
          <p:nvPr/>
        </p:nvSpPr>
        <p:spPr>
          <a:xfrm>
            <a:off x="1058756" y="5016137"/>
            <a:ext cx="785793" cy="369332"/>
          </a:xfrm>
          <a:prstGeom prst="rect">
            <a:avLst/>
          </a:prstGeom>
          <a:noFill/>
        </p:spPr>
        <p:txBody>
          <a:bodyPr wrap="none" rtlCol="0">
            <a:spAutoFit/>
          </a:bodyPr>
          <a:lstStyle/>
          <a:p>
            <a:r>
              <a:rPr lang="it-IT" dirty="0"/>
              <a:t>15 m</a:t>
            </a:r>
          </a:p>
        </p:txBody>
      </p:sp>
      <p:pic>
        <p:nvPicPr>
          <p:cNvPr id="4" name="Immagine 3">
            <a:extLst>
              <a:ext uri="{FF2B5EF4-FFF2-40B4-BE49-F238E27FC236}">
                <a16:creationId xmlns:a16="http://schemas.microsoft.com/office/drawing/2014/main" id="{8DB23520-F6E3-4BB7-AD6F-2259A579242A}"/>
              </a:ext>
            </a:extLst>
          </p:cNvPr>
          <p:cNvPicPr>
            <a:picLocks noChangeAspect="1"/>
          </p:cNvPicPr>
          <p:nvPr/>
        </p:nvPicPr>
        <p:blipFill>
          <a:blip r:embed="rId3"/>
          <a:stretch>
            <a:fillRect/>
          </a:stretch>
        </p:blipFill>
        <p:spPr>
          <a:xfrm>
            <a:off x="3096548" y="1247184"/>
            <a:ext cx="3192922" cy="2122317"/>
          </a:xfrm>
          <a:prstGeom prst="rect">
            <a:avLst/>
          </a:prstGeom>
        </p:spPr>
      </p:pic>
      <p:sp>
        <p:nvSpPr>
          <p:cNvPr id="7" name="Rectangle 4">
            <a:extLst>
              <a:ext uri="{FF2B5EF4-FFF2-40B4-BE49-F238E27FC236}">
                <a16:creationId xmlns:a16="http://schemas.microsoft.com/office/drawing/2014/main" id="{3C8DE8FD-80E2-40EF-85E4-2B496F9A49BD}"/>
              </a:ext>
            </a:extLst>
          </p:cNvPr>
          <p:cNvSpPr>
            <a:spLocks noChangeArrowheads="1"/>
          </p:cNvSpPr>
          <p:nvPr/>
        </p:nvSpPr>
        <p:spPr bwMode="auto">
          <a:xfrm>
            <a:off x="9739933" y="1354452"/>
            <a:ext cx="2300174" cy="1934427"/>
          </a:xfrm>
          <a:prstGeom prst="rect">
            <a:avLst/>
          </a:prstGeom>
          <a:solidFill>
            <a:schemeClr val="bg1"/>
          </a:solidFill>
          <a:ln>
            <a:noFill/>
          </a:ln>
          <a:effectLst/>
          <a:extLst>
            <a:ext uri="{91240B29-F687-4F45-9708-019B960494DF}">
              <a14:hiddenLine xmlns:a14="http://schemas.microsoft.com/office/drawing/2010/main" w="28575">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lnSpc>
                <a:spcPct val="90000"/>
              </a:lnSpc>
              <a:spcBef>
                <a:spcPct val="20000"/>
              </a:spcBef>
              <a:buClr>
                <a:schemeClr val="tx1"/>
              </a:buClr>
              <a:buSzPct val="75000"/>
            </a:pPr>
            <a:r>
              <a:rPr lang="en-US" altLang="it-IT" sz="1400" b="1" dirty="0"/>
              <a:t>Frequency</a:t>
            </a:r>
            <a:r>
              <a:rPr lang="en-US" altLang="it-IT" sz="1400" dirty="0"/>
              <a:t> : 1413 MHz</a:t>
            </a:r>
          </a:p>
          <a:p>
            <a:pPr marL="0" indent="0" eaLnBrk="1" hangingPunct="1">
              <a:lnSpc>
                <a:spcPct val="90000"/>
              </a:lnSpc>
              <a:spcBef>
                <a:spcPct val="20000"/>
              </a:spcBef>
              <a:buClr>
                <a:schemeClr val="tx1"/>
              </a:buClr>
              <a:buSzPct val="75000"/>
            </a:pPr>
            <a:r>
              <a:rPr lang="en-US" altLang="it-IT" sz="1400" b="1" dirty="0"/>
              <a:t>Bandwidth</a:t>
            </a:r>
            <a:r>
              <a:rPr lang="en-US" altLang="it-IT" sz="1400" dirty="0"/>
              <a:t>: 27 MHz</a:t>
            </a:r>
          </a:p>
          <a:p>
            <a:pPr marL="0" indent="0" eaLnBrk="1" hangingPunct="1">
              <a:lnSpc>
                <a:spcPct val="90000"/>
              </a:lnSpc>
              <a:spcBef>
                <a:spcPct val="20000"/>
              </a:spcBef>
              <a:buClr>
                <a:schemeClr val="tx1"/>
              </a:buClr>
              <a:buSzPct val="75000"/>
            </a:pPr>
            <a:r>
              <a:rPr lang="en-US" altLang="it-IT" sz="1400" b="1" dirty="0"/>
              <a:t>Sensitivity</a:t>
            </a:r>
            <a:r>
              <a:rPr lang="en-US" altLang="it-IT" sz="1400" dirty="0"/>
              <a:t> = 0.2 K (</a:t>
            </a:r>
            <a:r>
              <a:rPr lang="en-US" altLang="it-IT" sz="1400" dirty="0" err="1"/>
              <a:t>Ti</a:t>
            </a:r>
            <a:r>
              <a:rPr lang="en-US" altLang="it-IT" sz="1400" dirty="0"/>
              <a:t> =2 sec) </a:t>
            </a:r>
          </a:p>
          <a:p>
            <a:pPr marL="0" indent="0" eaLnBrk="1" hangingPunct="1">
              <a:lnSpc>
                <a:spcPct val="90000"/>
              </a:lnSpc>
              <a:spcBef>
                <a:spcPct val="20000"/>
              </a:spcBef>
              <a:buClr>
                <a:schemeClr val="tx1"/>
              </a:buClr>
              <a:buSzPct val="75000"/>
            </a:pPr>
            <a:r>
              <a:rPr lang="en-US" altLang="it-IT" sz="1400" b="1" dirty="0"/>
              <a:t>Polarization:</a:t>
            </a:r>
            <a:r>
              <a:rPr lang="en-US" altLang="it-IT" sz="1400" dirty="0"/>
              <a:t> H and V</a:t>
            </a:r>
          </a:p>
          <a:p>
            <a:pPr marL="0" indent="0" eaLnBrk="1" hangingPunct="1">
              <a:lnSpc>
                <a:spcPct val="90000"/>
              </a:lnSpc>
              <a:spcBef>
                <a:spcPct val="20000"/>
              </a:spcBef>
              <a:buClr>
                <a:schemeClr val="tx1"/>
              </a:buClr>
              <a:buSzPct val="75000"/>
            </a:pPr>
            <a:r>
              <a:rPr lang="en-US" altLang="it-IT" sz="1400" b="1" dirty="0"/>
              <a:t>Antenna</a:t>
            </a:r>
            <a:r>
              <a:rPr lang="en-US" altLang="it-IT" sz="1400" dirty="0"/>
              <a:t>: Potter Antenna</a:t>
            </a:r>
          </a:p>
          <a:p>
            <a:pPr marL="0" indent="0" eaLnBrk="1" hangingPunct="1">
              <a:lnSpc>
                <a:spcPct val="90000"/>
              </a:lnSpc>
              <a:spcBef>
                <a:spcPct val="20000"/>
              </a:spcBef>
              <a:buClr>
                <a:schemeClr val="tx1"/>
              </a:buClr>
              <a:buSzPct val="75000"/>
            </a:pPr>
            <a:r>
              <a:rPr lang="en-US" altLang="it-IT" sz="1400" b="1" dirty="0"/>
              <a:t>HPBW</a:t>
            </a:r>
            <a:r>
              <a:rPr lang="en-US" altLang="it-IT" sz="1400" dirty="0"/>
              <a:t>: 20°</a:t>
            </a:r>
          </a:p>
          <a:p>
            <a:pPr marL="0" indent="0" eaLnBrk="1" hangingPunct="1">
              <a:lnSpc>
                <a:spcPct val="90000"/>
              </a:lnSpc>
              <a:spcBef>
                <a:spcPct val="20000"/>
              </a:spcBef>
              <a:buClr>
                <a:schemeClr val="tx1"/>
              </a:buClr>
              <a:buSzPct val="75000"/>
            </a:pPr>
            <a:r>
              <a:rPr lang="en-US" altLang="it-IT" sz="1400" b="1" dirty="0"/>
              <a:t>Active (PID) thermal control</a:t>
            </a:r>
          </a:p>
          <a:p>
            <a:pPr marL="0" indent="0" eaLnBrk="1" hangingPunct="1">
              <a:lnSpc>
                <a:spcPct val="90000"/>
              </a:lnSpc>
              <a:spcBef>
                <a:spcPct val="20000"/>
              </a:spcBef>
              <a:buClr>
                <a:schemeClr val="tx1"/>
              </a:buClr>
              <a:buSzPct val="75000"/>
            </a:pPr>
            <a:r>
              <a:rPr lang="en-US" altLang="it-IT" sz="1400" b="1" dirty="0"/>
              <a:t>Accuracy : </a:t>
            </a:r>
            <a:r>
              <a:rPr lang="en-US" altLang="it-IT" sz="1400" dirty="0"/>
              <a:t>1 K</a:t>
            </a:r>
          </a:p>
        </p:txBody>
      </p:sp>
      <p:sp>
        <p:nvSpPr>
          <p:cNvPr id="3" name="CasellaDiTesto 2">
            <a:extLst>
              <a:ext uri="{FF2B5EF4-FFF2-40B4-BE49-F238E27FC236}">
                <a16:creationId xmlns:a16="http://schemas.microsoft.com/office/drawing/2014/main" id="{B789CC00-D104-4200-8D0C-5052A60D5DE4}"/>
              </a:ext>
            </a:extLst>
          </p:cNvPr>
          <p:cNvSpPr txBox="1"/>
          <p:nvPr/>
        </p:nvSpPr>
        <p:spPr>
          <a:xfrm>
            <a:off x="3123004" y="3805497"/>
            <a:ext cx="8943560" cy="1948836"/>
          </a:xfrm>
          <a:prstGeom prst="rect">
            <a:avLst/>
          </a:prstGeom>
          <a:solidFill>
            <a:schemeClr val="bg1"/>
          </a:solidFill>
          <a:ln>
            <a:noFill/>
          </a:ln>
          <a:effectLst/>
          <a:extLst>
            <a:ext uri="{91240B29-F687-4F45-9708-019B960494DF}">
              <a14:hiddenLine xmlns:a14="http://schemas.microsoft.com/office/drawing/2010/main" w="28575">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it-IT"/>
            </a:defPPr>
            <a:lvl1pPr marL="342900" indent="-342900">
              <a:lnSpc>
                <a:spcPct val="90000"/>
              </a:lnSpc>
              <a:spcBef>
                <a:spcPct val="20000"/>
              </a:spcBef>
              <a:buClr>
                <a:schemeClr val="tx1"/>
              </a:buClr>
              <a:buSzPct val="75000"/>
              <a:buFont typeface="Wingdings" panose="05000000000000000000" pitchFamily="2" charset="2"/>
              <a:buChar char="l"/>
              <a:defRPr sz="2000" b="1">
                <a:latin typeface="Calibri" panose="020F0502020204030204" pitchFamily="34" charset="0"/>
                <a:cs typeface="Arial" panose="020B0604020202020204" pitchFamily="34" charset="0"/>
              </a:defRPr>
            </a:lvl1pPr>
            <a:lvl2pPr marL="742950" indent="-285750" eaLnBrk="0" hangingPunct="0">
              <a:defRPr>
                <a:latin typeface="Calibri" panose="020F0502020204030204" pitchFamily="34" charset="0"/>
                <a:cs typeface="Arial" panose="020B0604020202020204" pitchFamily="34" charset="0"/>
              </a:defRPr>
            </a:lvl2pPr>
            <a:lvl3pPr marL="1143000" indent="-228600" eaLnBrk="0" hangingPunct="0">
              <a:defRPr>
                <a:latin typeface="Calibri" panose="020F0502020204030204" pitchFamily="34" charset="0"/>
                <a:cs typeface="Arial" panose="020B0604020202020204" pitchFamily="34" charset="0"/>
              </a:defRPr>
            </a:lvl3pPr>
            <a:lvl4pPr marL="1600200" indent="-228600" eaLnBrk="0" hangingPunct="0">
              <a:defRPr>
                <a:latin typeface="Calibri" panose="020F0502020204030204" pitchFamily="34" charset="0"/>
                <a:cs typeface="Arial" panose="020B0604020202020204" pitchFamily="34" charset="0"/>
              </a:defRPr>
            </a:lvl4pPr>
            <a:lvl5pPr marL="2057400" indent="-228600" eaLnBrk="0" hangingPunct="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pPr marL="0" indent="0">
              <a:buNone/>
            </a:pPr>
            <a:r>
              <a:rPr lang="en-US" dirty="0"/>
              <a:t>Key points: </a:t>
            </a:r>
          </a:p>
          <a:p>
            <a:pPr>
              <a:buFont typeface="Wingdings" panose="05000000000000000000" pitchFamily="2" charset="2"/>
              <a:buChar char="Ø"/>
            </a:pPr>
            <a:r>
              <a:rPr lang="en-US" sz="1600" b="0" dirty="0">
                <a:latin typeface="+mn-lt"/>
              </a:rPr>
              <a:t>Must be robust, failure tolerant and stable in time (unreachable Feb though Nov, quite similar to space!) </a:t>
            </a:r>
          </a:p>
          <a:p>
            <a:pPr>
              <a:buFont typeface="Wingdings" panose="05000000000000000000" pitchFamily="2" charset="2"/>
              <a:buChar char="Ø"/>
            </a:pPr>
            <a:r>
              <a:rPr lang="en-US" sz="1600" b="0" dirty="0">
                <a:latin typeface="+mn-lt"/>
              </a:rPr>
              <a:t>RF section is thermal compensated ( stability better than 0.1°C over years)</a:t>
            </a:r>
          </a:p>
          <a:p>
            <a:pPr>
              <a:buFont typeface="Wingdings" panose="05000000000000000000" pitchFamily="2" charset="2"/>
              <a:buChar char="Ø"/>
            </a:pPr>
            <a:r>
              <a:rPr lang="en-US" sz="1600" b="0" dirty="0">
                <a:latin typeface="+mn-lt"/>
              </a:rPr>
              <a:t>Temperature on the cables and connector is measured by PT100</a:t>
            </a:r>
          </a:p>
          <a:p>
            <a:pPr>
              <a:buFont typeface="Wingdings" panose="05000000000000000000" pitchFamily="2" charset="2"/>
              <a:buChar char="Ø"/>
            </a:pPr>
            <a:r>
              <a:rPr lang="en-US" sz="1600" b="0" dirty="0">
                <a:latin typeface="+mn-lt"/>
              </a:rPr>
              <a:t>Internal frequent calibration (every measurement cycle over 4 reference  loads</a:t>
            </a:r>
          </a:p>
          <a:p>
            <a:pPr>
              <a:buFont typeface="Wingdings" panose="05000000000000000000" pitchFamily="2" charset="2"/>
              <a:buChar char="Ø"/>
            </a:pPr>
            <a:r>
              <a:rPr lang="en-US" sz="1600" b="0" dirty="0">
                <a:latin typeface="+mn-lt"/>
              </a:rPr>
              <a:t> External calibration (clear sky + hot target) at monthly scale</a:t>
            </a:r>
          </a:p>
        </p:txBody>
      </p:sp>
      <p:sp>
        <p:nvSpPr>
          <p:cNvPr id="5" name="CasellaDiTesto 4">
            <a:extLst>
              <a:ext uri="{FF2B5EF4-FFF2-40B4-BE49-F238E27FC236}">
                <a16:creationId xmlns:a16="http://schemas.microsoft.com/office/drawing/2014/main" id="{51B3780C-4983-4336-A047-D0B20FBA2A80}"/>
              </a:ext>
            </a:extLst>
          </p:cNvPr>
          <p:cNvSpPr txBox="1"/>
          <p:nvPr/>
        </p:nvSpPr>
        <p:spPr>
          <a:xfrm>
            <a:off x="0" y="924018"/>
            <a:ext cx="3005182" cy="646331"/>
          </a:xfrm>
          <a:prstGeom prst="rect">
            <a:avLst/>
          </a:prstGeom>
          <a:noFill/>
        </p:spPr>
        <p:txBody>
          <a:bodyPr wrap="none" rtlCol="0">
            <a:spAutoFit/>
          </a:bodyPr>
          <a:lstStyle/>
          <a:p>
            <a:r>
              <a:rPr lang="it-IT" dirty="0" err="1">
                <a:solidFill>
                  <a:schemeClr val="bg1"/>
                </a:solidFill>
              </a:rPr>
              <a:t>Temp</a:t>
            </a:r>
            <a:r>
              <a:rPr lang="it-IT" dirty="0">
                <a:solidFill>
                  <a:schemeClr val="bg1"/>
                </a:solidFill>
              </a:rPr>
              <a:t> in </a:t>
            </a:r>
            <a:r>
              <a:rPr lang="it-IT" dirty="0" err="1">
                <a:solidFill>
                  <a:schemeClr val="bg1"/>
                </a:solidFill>
              </a:rPr>
              <a:t>winter</a:t>
            </a:r>
            <a:r>
              <a:rPr lang="it-IT" dirty="0">
                <a:solidFill>
                  <a:schemeClr val="bg1"/>
                </a:solidFill>
              </a:rPr>
              <a:t>: -90°C</a:t>
            </a:r>
          </a:p>
          <a:p>
            <a:r>
              <a:rPr lang="it-IT" dirty="0" err="1">
                <a:solidFill>
                  <a:schemeClr val="bg1"/>
                </a:solidFill>
              </a:rPr>
              <a:t>Temp</a:t>
            </a:r>
            <a:r>
              <a:rPr lang="it-IT" dirty="0">
                <a:solidFill>
                  <a:schemeClr val="bg1"/>
                </a:solidFill>
              </a:rPr>
              <a:t> in summer: -20°C</a:t>
            </a:r>
          </a:p>
        </p:txBody>
      </p:sp>
      <p:sp>
        <p:nvSpPr>
          <p:cNvPr id="11" name="Title 10"/>
          <p:cNvSpPr>
            <a:spLocks noGrp="1"/>
          </p:cNvSpPr>
          <p:nvPr>
            <p:ph type="title"/>
          </p:nvPr>
        </p:nvSpPr>
        <p:spPr/>
        <p:txBody>
          <a:bodyPr/>
          <a:lstStyle/>
          <a:p>
            <a:r>
              <a:rPr lang="en-US" dirty="0"/>
              <a:t>RADOMEX: L-band microwave radiometer</a:t>
            </a:r>
            <a:endParaRPr lang="en-GB" dirty="0"/>
          </a:p>
        </p:txBody>
      </p:sp>
      <p:pic>
        <p:nvPicPr>
          <p:cNvPr id="12" name="Immagine 29">
            <a:extLst>
              <a:ext uri="{FF2B5EF4-FFF2-40B4-BE49-F238E27FC236}">
                <a16:creationId xmlns:a16="http://schemas.microsoft.com/office/drawing/2014/main" id="{FB03B4B4-753C-41EF-83EC-4178087B7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3847" y="1340916"/>
            <a:ext cx="2753125" cy="1938805"/>
          </a:xfrm>
          <a:prstGeom prst="rect">
            <a:avLst/>
          </a:prstGeom>
        </p:spPr>
      </p:pic>
    </p:spTree>
    <p:extLst>
      <p:ext uri="{BB962C8B-B14F-4D97-AF65-F5344CB8AC3E}">
        <p14:creationId xmlns:p14="http://schemas.microsoft.com/office/powerpoint/2010/main" val="2625093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4">
            <a:extLst>
              <a:ext uri="{FF2B5EF4-FFF2-40B4-BE49-F238E27FC236}">
                <a16:creationId xmlns:a16="http://schemas.microsoft.com/office/drawing/2014/main" id="{3C8DE8FD-80E2-40EF-85E4-2B496F9A49BD}"/>
              </a:ext>
            </a:extLst>
          </p:cNvPr>
          <p:cNvSpPr>
            <a:spLocks noChangeArrowheads="1"/>
          </p:cNvSpPr>
          <p:nvPr/>
        </p:nvSpPr>
        <p:spPr bwMode="auto">
          <a:xfrm>
            <a:off x="166913" y="1266515"/>
            <a:ext cx="4527603" cy="5460403"/>
          </a:xfrm>
          <a:prstGeom prst="rect">
            <a:avLst/>
          </a:prstGeom>
          <a:solidFill>
            <a:schemeClr val="bg1"/>
          </a:solidFill>
          <a:ln>
            <a:noFill/>
          </a:ln>
          <a:effectLst/>
          <a:extLst>
            <a:ext uri="{91240B29-F687-4F45-9708-019B960494DF}">
              <a14:hiddenLine xmlns:a14="http://schemas.microsoft.com/office/drawing/2010/main" w="28575">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lnSpc>
                <a:spcPct val="90000"/>
              </a:lnSpc>
              <a:spcBef>
                <a:spcPct val="20000"/>
              </a:spcBef>
              <a:buClr>
                <a:schemeClr val="tx1"/>
              </a:buClr>
              <a:buSzPct val="75000"/>
            </a:pPr>
            <a:endParaRPr lang="en-US" altLang="it-IT" sz="1400" dirty="0"/>
          </a:p>
        </p:txBody>
      </p:sp>
      <p:sp>
        <p:nvSpPr>
          <p:cNvPr id="65" name="CasellaDiTesto 64">
            <a:extLst>
              <a:ext uri="{FF2B5EF4-FFF2-40B4-BE49-F238E27FC236}">
                <a16:creationId xmlns:a16="http://schemas.microsoft.com/office/drawing/2014/main" id="{0D3DA05D-165C-D79C-1916-D7B0EE90E945}"/>
              </a:ext>
            </a:extLst>
          </p:cNvPr>
          <p:cNvSpPr txBox="1"/>
          <p:nvPr/>
        </p:nvSpPr>
        <p:spPr>
          <a:xfrm>
            <a:off x="24355" y="4631"/>
            <a:ext cx="10775113" cy="1261884"/>
          </a:xfrm>
          <a:prstGeom prst="rect">
            <a:avLst/>
          </a:prstGeom>
          <a:noFill/>
          <a:ln w="19050">
            <a:solidFill>
              <a:schemeClr val="tx1"/>
            </a:solidFill>
          </a:ln>
        </p:spPr>
        <p:txBody>
          <a:bodyPr wrap="square" rtlCol="0">
            <a:spAutoFit/>
          </a:bodyPr>
          <a:lstStyle/>
          <a:p>
            <a:r>
              <a:rPr lang="it-IT" sz="2800" dirty="0">
                <a:solidFill>
                  <a:schemeClr val="bg1"/>
                </a:solidFill>
              </a:rPr>
              <a:t>2023 </a:t>
            </a:r>
            <a:r>
              <a:rPr lang="it-IT" sz="2800" dirty="0" err="1">
                <a:solidFill>
                  <a:schemeClr val="bg1"/>
                </a:solidFill>
              </a:rPr>
              <a:t>Radomex</a:t>
            </a:r>
            <a:r>
              <a:rPr lang="it-IT" sz="2800" dirty="0">
                <a:solidFill>
                  <a:schemeClr val="bg1"/>
                </a:solidFill>
              </a:rPr>
              <a:t> </a:t>
            </a:r>
            <a:r>
              <a:rPr lang="it-IT" sz="2800" dirty="0" err="1">
                <a:solidFill>
                  <a:schemeClr val="bg1"/>
                </a:solidFill>
              </a:rPr>
              <a:t>Instrument</a:t>
            </a:r>
            <a:r>
              <a:rPr lang="it-IT" sz="2800" dirty="0">
                <a:solidFill>
                  <a:schemeClr val="bg1"/>
                </a:solidFill>
              </a:rPr>
              <a:t> Updates</a:t>
            </a:r>
            <a:endParaRPr lang="en-US" sz="2800" dirty="0">
              <a:solidFill>
                <a:schemeClr val="bg1"/>
              </a:solidFill>
            </a:endParaRPr>
          </a:p>
          <a:p>
            <a:r>
              <a:rPr lang="en-US" sz="1600" dirty="0">
                <a:solidFill>
                  <a:schemeClr val="bg1"/>
                </a:solidFill>
              </a:rPr>
              <a:t>To improve Absolute Calibration, an external Single Pole Double Throw switch switch (MEMS </a:t>
            </a:r>
            <a:r>
              <a:rPr lang="en-US" sz="1600" dirty="0" err="1">
                <a:solidFill>
                  <a:schemeClr val="bg1"/>
                </a:solidFill>
              </a:rPr>
              <a:t>Radiall</a:t>
            </a:r>
            <a:r>
              <a:rPr lang="en-US" sz="1600" dirty="0">
                <a:solidFill>
                  <a:schemeClr val="bg1"/>
                </a:solidFill>
              </a:rPr>
              <a:t> R51631210T) was connected at to the </a:t>
            </a:r>
            <a:r>
              <a:rPr lang="en-US" sz="1600" dirty="0" err="1">
                <a:solidFill>
                  <a:schemeClr val="bg1"/>
                </a:solidFill>
              </a:rPr>
              <a:t>OrthoMode</a:t>
            </a:r>
            <a:r>
              <a:rPr lang="en-US" sz="1600" dirty="0">
                <a:solidFill>
                  <a:schemeClr val="bg1"/>
                </a:solidFill>
              </a:rPr>
              <a:t> Transducer , it allows to connect the receiver to the antenna or to a 50 ohm termination</a:t>
            </a:r>
          </a:p>
        </p:txBody>
      </p:sp>
      <p:grpSp>
        <p:nvGrpSpPr>
          <p:cNvPr id="100" name="Gruppo 99">
            <a:extLst>
              <a:ext uri="{FF2B5EF4-FFF2-40B4-BE49-F238E27FC236}">
                <a16:creationId xmlns:a16="http://schemas.microsoft.com/office/drawing/2014/main" id="{540FE90A-6A5C-AE4F-C06D-146BB42AE63B}"/>
              </a:ext>
            </a:extLst>
          </p:cNvPr>
          <p:cNvGrpSpPr>
            <a:grpSpLocks noChangeAspect="1"/>
          </p:cNvGrpSpPr>
          <p:nvPr/>
        </p:nvGrpSpPr>
        <p:grpSpPr>
          <a:xfrm>
            <a:off x="5947112" y="1519091"/>
            <a:ext cx="5344337" cy="1285435"/>
            <a:chOff x="1294949" y="1123957"/>
            <a:chExt cx="8863731" cy="2130605"/>
          </a:xfrm>
        </p:grpSpPr>
        <p:grpSp>
          <p:nvGrpSpPr>
            <p:cNvPr id="66" name="Gruppo 65">
              <a:extLst>
                <a:ext uri="{FF2B5EF4-FFF2-40B4-BE49-F238E27FC236}">
                  <a16:creationId xmlns:a16="http://schemas.microsoft.com/office/drawing/2014/main" id="{A1E56733-8F38-5F88-B6AC-E13577B4B7B2}"/>
                </a:ext>
              </a:extLst>
            </p:cNvPr>
            <p:cNvGrpSpPr/>
            <p:nvPr/>
          </p:nvGrpSpPr>
          <p:grpSpPr>
            <a:xfrm>
              <a:off x="4067075" y="1143213"/>
              <a:ext cx="1621510" cy="2111349"/>
              <a:chOff x="1374058" y="1009662"/>
              <a:chExt cx="2049935" cy="2839270"/>
            </a:xfrm>
          </p:grpSpPr>
          <p:sp>
            <p:nvSpPr>
              <p:cNvPr id="67" name="Rettangolo 66">
                <a:extLst>
                  <a:ext uri="{FF2B5EF4-FFF2-40B4-BE49-F238E27FC236}">
                    <a16:creationId xmlns:a16="http://schemas.microsoft.com/office/drawing/2014/main" id="{B6792580-2678-0D80-7EB7-E2DF32211A7A}"/>
                  </a:ext>
                </a:extLst>
              </p:cNvPr>
              <p:cNvSpPr/>
              <p:nvPr/>
            </p:nvSpPr>
            <p:spPr>
              <a:xfrm rot="19128088">
                <a:off x="1690442" y="1470532"/>
                <a:ext cx="1733551" cy="63817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a:solidFill>
                    <a:srgbClr val="FFFFFF"/>
                  </a:solidFill>
                  <a:latin typeface="Arial"/>
                </a:endParaRPr>
              </a:p>
            </p:txBody>
          </p:sp>
          <p:sp>
            <p:nvSpPr>
              <p:cNvPr id="68" name="Rettangolo 67">
                <a:extLst>
                  <a:ext uri="{FF2B5EF4-FFF2-40B4-BE49-F238E27FC236}">
                    <a16:creationId xmlns:a16="http://schemas.microsoft.com/office/drawing/2014/main" id="{5A71633E-5188-E30D-FE1B-FA2FA847A3C7}"/>
                  </a:ext>
                </a:extLst>
              </p:cNvPr>
              <p:cNvSpPr/>
              <p:nvPr/>
            </p:nvSpPr>
            <p:spPr>
              <a:xfrm>
                <a:off x="1383582" y="1009662"/>
                <a:ext cx="895350" cy="283927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a:solidFill>
                    <a:srgbClr val="FFFFFF"/>
                  </a:solidFill>
                  <a:latin typeface="Arial"/>
                </a:endParaRPr>
              </a:p>
            </p:txBody>
          </p:sp>
          <p:cxnSp>
            <p:nvCxnSpPr>
              <p:cNvPr id="69" name="Connettore diritto 68">
                <a:extLst>
                  <a:ext uri="{FF2B5EF4-FFF2-40B4-BE49-F238E27FC236}">
                    <a16:creationId xmlns:a16="http://schemas.microsoft.com/office/drawing/2014/main" id="{E721099E-051F-4512-27C4-AB05EC017C00}"/>
                  </a:ext>
                </a:extLst>
              </p:cNvPr>
              <p:cNvCxnSpPr/>
              <p:nvPr/>
            </p:nvCxnSpPr>
            <p:spPr>
              <a:xfrm>
                <a:off x="1383582" y="3151945"/>
                <a:ext cx="89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diritto 69">
                <a:extLst>
                  <a:ext uri="{FF2B5EF4-FFF2-40B4-BE49-F238E27FC236}">
                    <a16:creationId xmlns:a16="http://schemas.microsoft.com/office/drawing/2014/main" id="{036E7218-161D-86A3-E1E2-CF91B3730BF2}"/>
                  </a:ext>
                </a:extLst>
              </p:cNvPr>
              <p:cNvCxnSpPr>
                <a:cxnSpLocks/>
              </p:cNvCxnSpPr>
              <p:nvPr/>
            </p:nvCxnSpPr>
            <p:spPr>
              <a:xfrm flipV="1">
                <a:off x="1383582" y="3152775"/>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nettore diritto 70">
                <a:extLst>
                  <a:ext uri="{FF2B5EF4-FFF2-40B4-BE49-F238E27FC236}">
                    <a16:creationId xmlns:a16="http://schemas.microsoft.com/office/drawing/2014/main" id="{3F2DCFBF-83A9-26BA-790D-317E7E9A1D92}"/>
                  </a:ext>
                </a:extLst>
              </p:cNvPr>
              <p:cNvCxnSpPr>
                <a:cxnSpLocks/>
              </p:cNvCxnSpPr>
              <p:nvPr/>
            </p:nvCxnSpPr>
            <p:spPr>
              <a:xfrm flipH="1" flipV="1">
                <a:off x="1383582" y="3151117"/>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nettore diritto 71">
                <a:extLst>
                  <a:ext uri="{FF2B5EF4-FFF2-40B4-BE49-F238E27FC236}">
                    <a16:creationId xmlns:a16="http://schemas.microsoft.com/office/drawing/2014/main" id="{09445982-2CA4-4CA2-9090-B033801061C1}"/>
                  </a:ext>
                </a:extLst>
              </p:cNvPr>
              <p:cNvCxnSpPr/>
              <p:nvPr/>
            </p:nvCxnSpPr>
            <p:spPr>
              <a:xfrm>
                <a:off x="1374058" y="2452888"/>
                <a:ext cx="89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nettore diritto 72">
                <a:extLst>
                  <a:ext uri="{FF2B5EF4-FFF2-40B4-BE49-F238E27FC236}">
                    <a16:creationId xmlns:a16="http://schemas.microsoft.com/office/drawing/2014/main" id="{FF831712-C7AB-D061-EE7F-3E3AF38352D3}"/>
                  </a:ext>
                </a:extLst>
              </p:cNvPr>
              <p:cNvCxnSpPr>
                <a:cxnSpLocks/>
              </p:cNvCxnSpPr>
              <p:nvPr/>
            </p:nvCxnSpPr>
            <p:spPr>
              <a:xfrm flipV="1">
                <a:off x="1374058" y="2453718"/>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nettore diritto 73">
                <a:extLst>
                  <a:ext uri="{FF2B5EF4-FFF2-40B4-BE49-F238E27FC236}">
                    <a16:creationId xmlns:a16="http://schemas.microsoft.com/office/drawing/2014/main" id="{80673369-48AD-8D2B-6E15-53EF6D4EC8F0}"/>
                  </a:ext>
                </a:extLst>
              </p:cNvPr>
              <p:cNvCxnSpPr>
                <a:cxnSpLocks/>
              </p:cNvCxnSpPr>
              <p:nvPr/>
            </p:nvCxnSpPr>
            <p:spPr>
              <a:xfrm flipH="1" flipV="1">
                <a:off x="1374058" y="2452060"/>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Connettore diritto 74">
                <a:extLst>
                  <a:ext uri="{FF2B5EF4-FFF2-40B4-BE49-F238E27FC236}">
                    <a16:creationId xmlns:a16="http://schemas.microsoft.com/office/drawing/2014/main" id="{A7B2B136-4189-4BDD-DF77-1D9A30F99E7E}"/>
                  </a:ext>
                </a:extLst>
              </p:cNvPr>
              <p:cNvCxnSpPr/>
              <p:nvPr/>
            </p:nvCxnSpPr>
            <p:spPr>
              <a:xfrm>
                <a:off x="1393106" y="1761698"/>
                <a:ext cx="89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Connettore diritto 75">
                <a:extLst>
                  <a:ext uri="{FF2B5EF4-FFF2-40B4-BE49-F238E27FC236}">
                    <a16:creationId xmlns:a16="http://schemas.microsoft.com/office/drawing/2014/main" id="{31636E6E-5164-5E34-90A4-AAA4BE671ED0}"/>
                  </a:ext>
                </a:extLst>
              </p:cNvPr>
              <p:cNvCxnSpPr>
                <a:cxnSpLocks/>
              </p:cNvCxnSpPr>
              <p:nvPr/>
            </p:nvCxnSpPr>
            <p:spPr>
              <a:xfrm flipV="1">
                <a:off x="1393106" y="1762528"/>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nettore diritto 76">
                <a:extLst>
                  <a:ext uri="{FF2B5EF4-FFF2-40B4-BE49-F238E27FC236}">
                    <a16:creationId xmlns:a16="http://schemas.microsoft.com/office/drawing/2014/main" id="{5F6EC062-CED3-B689-F71E-A750BC2B013F}"/>
                  </a:ext>
                </a:extLst>
              </p:cNvPr>
              <p:cNvCxnSpPr>
                <a:cxnSpLocks/>
              </p:cNvCxnSpPr>
              <p:nvPr/>
            </p:nvCxnSpPr>
            <p:spPr>
              <a:xfrm flipH="1" flipV="1">
                <a:off x="1393106" y="1760870"/>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nettore diritto 77">
                <a:extLst>
                  <a:ext uri="{FF2B5EF4-FFF2-40B4-BE49-F238E27FC236}">
                    <a16:creationId xmlns:a16="http://schemas.microsoft.com/office/drawing/2014/main" id="{3A13FDA3-87F2-BE06-8D01-658E28E1091D}"/>
                  </a:ext>
                </a:extLst>
              </p:cNvPr>
              <p:cNvCxnSpPr>
                <a:cxnSpLocks/>
              </p:cNvCxnSpPr>
              <p:nvPr/>
            </p:nvCxnSpPr>
            <p:spPr>
              <a:xfrm flipV="1">
                <a:off x="1393106" y="1009662"/>
                <a:ext cx="8763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a:extLst>
                  <a:ext uri="{FF2B5EF4-FFF2-40B4-BE49-F238E27FC236}">
                    <a16:creationId xmlns:a16="http://schemas.microsoft.com/office/drawing/2014/main" id="{2F3C7D7F-8844-19E5-3656-A558E0081D83}"/>
                  </a:ext>
                </a:extLst>
              </p:cNvPr>
              <p:cNvCxnSpPr>
                <a:cxnSpLocks/>
              </p:cNvCxnSpPr>
              <p:nvPr/>
            </p:nvCxnSpPr>
            <p:spPr>
              <a:xfrm flipV="1">
                <a:off x="1374058" y="1055188"/>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a:extLst>
                  <a:ext uri="{FF2B5EF4-FFF2-40B4-BE49-F238E27FC236}">
                    <a16:creationId xmlns:a16="http://schemas.microsoft.com/office/drawing/2014/main" id="{0D5A8606-DF20-1421-A028-83520ED11616}"/>
                  </a:ext>
                </a:extLst>
              </p:cNvPr>
              <p:cNvCxnSpPr>
                <a:cxnSpLocks/>
              </p:cNvCxnSpPr>
              <p:nvPr/>
            </p:nvCxnSpPr>
            <p:spPr>
              <a:xfrm flipH="1" flipV="1">
                <a:off x="1374058" y="1053530"/>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Ovale 80">
                <a:extLst>
                  <a:ext uri="{FF2B5EF4-FFF2-40B4-BE49-F238E27FC236}">
                    <a16:creationId xmlns:a16="http://schemas.microsoft.com/office/drawing/2014/main" id="{C4F87885-EAD8-9637-50C2-CD25A5578194}"/>
                  </a:ext>
                </a:extLst>
              </p:cNvPr>
              <p:cNvSpPr/>
              <p:nvPr/>
            </p:nvSpPr>
            <p:spPr>
              <a:xfrm>
                <a:off x="2179356" y="1929190"/>
                <a:ext cx="180000" cy="18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a:solidFill>
                    <a:srgbClr val="FFFFFF"/>
                  </a:solidFill>
                  <a:latin typeface="Arial"/>
                </a:endParaRPr>
              </a:p>
            </p:txBody>
          </p:sp>
        </p:grpSp>
        <p:grpSp>
          <p:nvGrpSpPr>
            <p:cNvPr id="82" name="Gruppo 81">
              <a:extLst>
                <a:ext uri="{FF2B5EF4-FFF2-40B4-BE49-F238E27FC236}">
                  <a16:creationId xmlns:a16="http://schemas.microsoft.com/office/drawing/2014/main" id="{090D08C6-1F7F-4207-1A98-B320B936263A}"/>
                </a:ext>
              </a:extLst>
            </p:cNvPr>
            <p:cNvGrpSpPr/>
            <p:nvPr/>
          </p:nvGrpSpPr>
          <p:grpSpPr>
            <a:xfrm>
              <a:off x="8563263" y="1123957"/>
              <a:ext cx="1595417" cy="2111349"/>
              <a:chOff x="1374058" y="1009662"/>
              <a:chExt cx="2016948" cy="2839270"/>
            </a:xfrm>
          </p:grpSpPr>
          <p:sp>
            <p:nvSpPr>
              <p:cNvPr id="83" name="Rettangolo 82">
                <a:extLst>
                  <a:ext uri="{FF2B5EF4-FFF2-40B4-BE49-F238E27FC236}">
                    <a16:creationId xmlns:a16="http://schemas.microsoft.com/office/drawing/2014/main" id="{5A6E77D1-1346-B4F5-1C97-33D3D7964AB7}"/>
                  </a:ext>
                </a:extLst>
              </p:cNvPr>
              <p:cNvSpPr/>
              <p:nvPr/>
            </p:nvSpPr>
            <p:spPr>
              <a:xfrm rot="2529599">
                <a:off x="1657455" y="1940491"/>
                <a:ext cx="1733551" cy="63817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a:solidFill>
                    <a:srgbClr val="FFFFFF"/>
                  </a:solidFill>
                  <a:latin typeface="Arial"/>
                </a:endParaRPr>
              </a:p>
            </p:txBody>
          </p:sp>
          <p:sp>
            <p:nvSpPr>
              <p:cNvPr id="84" name="Rettangolo 83">
                <a:extLst>
                  <a:ext uri="{FF2B5EF4-FFF2-40B4-BE49-F238E27FC236}">
                    <a16:creationId xmlns:a16="http://schemas.microsoft.com/office/drawing/2014/main" id="{4067BA24-B269-626D-BB25-E0F0D3B60F26}"/>
                  </a:ext>
                </a:extLst>
              </p:cNvPr>
              <p:cNvSpPr/>
              <p:nvPr/>
            </p:nvSpPr>
            <p:spPr>
              <a:xfrm>
                <a:off x="1383582" y="1009662"/>
                <a:ext cx="895350" cy="283927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a:solidFill>
                    <a:srgbClr val="FFFFFF"/>
                  </a:solidFill>
                  <a:latin typeface="Arial"/>
                </a:endParaRPr>
              </a:p>
            </p:txBody>
          </p:sp>
          <p:cxnSp>
            <p:nvCxnSpPr>
              <p:cNvPr id="85" name="Connettore diritto 84">
                <a:extLst>
                  <a:ext uri="{FF2B5EF4-FFF2-40B4-BE49-F238E27FC236}">
                    <a16:creationId xmlns:a16="http://schemas.microsoft.com/office/drawing/2014/main" id="{B4DAFD02-A97F-105D-13F4-3E38CA4804E8}"/>
                  </a:ext>
                </a:extLst>
              </p:cNvPr>
              <p:cNvCxnSpPr/>
              <p:nvPr/>
            </p:nvCxnSpPr>
            <p:spPr>
              <a:xfrm>
                <a:off x="1383582" y="3151945"/>
                <a:ext cx="89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diritto 85">
                <a:extLst>
                  <a:ext uri="{FF2B5EF4-FFF2-40B4-BE49-F238E27FC236}">
                    <a16:creationId xmlns:a16="http://schemas.microsoft.com/office/drawing/2014/main" id="{5753C86B-2013-DAFE-B265-3D2537285A5F}"/>
                  </a:ext>
                </a:extLst>
              </p:cNvPr>
              <p:cNvCxnSpPr>
                <a:cxnSpLocks/>
              </p:cNvCxnSpPr>
              <p:nvPr/>
            </p:nvCxnSpPr>
            <p:spPr>
              <a:xfrm flipV="1">
                <a:off x="1383582" y="3152775"/>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diritto 86">
                <a:extLst>
                  <a:ext uri="{FF2B5EF4-FFF2-40B4-BE49-F238E27FC236}">
                    <a16:creationId xmlns:a16="http://schemas.microsoft.com/office/drawing/2014/main" id="{F6A94759-23C2-640E-D3F1-9A601BED0280}"/>
                  </a:ext>
                </a:extLst>
              </p:cNvPr>
              <p:cNvCxnSpPr>
                <a:cxnSpLocks/>
              </p:cNvCxnSpPr>
              <p:nvPr/>
            </p:nvCxnSpPr>
            <p:spPr>
              <a:xfrm flipH="1" flipV="1">
                <a:off x="1383582" y="3151117"/>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diritto 87">
                <a:extLst>
                  <a:ext uri="{FF2B5EF4-FFF2-40B4-BE49-F238E27FC236}">
                    <a16:creationId xmlns:a16="http://schemas.microsoft.com/office/drawing/2014/main" id="{02F80688-316F-6DC3-7751-F6D43567E283}"/>
                  </a:ext>
                </a:extLst>
              </p:cNvPr>
              <p:cNvCxnSpPr/>
              <p:nvPr/>
            </p:nvCxnSpPr>
            <p:spPr>
              <a:xfrm>
                <a:off x="1374058" y="2452888"/>
                <a:ext cx="89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ttore diritto 88">
                <a:extLst>
                  <a:ext uri="{FF2B5EF4-FFF2-40B4-BE49-F238E27FC236}">
                    <a16:creationId xmlns:a16="http://schemas.microsoft.com/office/drawing/2014/main" id="{780726CF-2BF5-2BB2-C0A5-F617650C00F9}"/>
                  </a:ext>
                </a:extLst>
              </p:cNvPr>
              <p:cNvCxnSpPr>
                <a:cxnSpLocks/>
              </p:cNvCxnSpPr>
              <p:nvPr/>
            </p:nvCxnSpPr>
            <p:spPr>
              <a:xfrm flipV="1">
                <a:off x="1374058" y="2453718"/>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ttore diritto 89">
                <a:extLst>
                  <a:ext uri="{FF2B5EF4-FFF2-40B4-BE49-F238E27FC236}">
                    <a16:creationId xmlns:a16="http://schemas.microsoft.com/office/drawing/2014/main" id="{3A5F95D1-3CE7-E260-7EB3-5A08BC21F2D7}"/>
                  </a:ext>
                </a:extLst>
              </p:cNvPr>
              <p:cNvCxnSpPr>
                <a:cxnSpLocks/>
              </p:cNvCxnSpPr>
              <p:nvPr/>
            </p:nvCxnSpPr>
            <p:spPr>
              <a:xfrm flipH="1" flipV="1">
                <a:off x="1374058" y="2452060"/>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a16="http://schemas.microsoft.com/office/drawing/2014/main" id="{2C443305-5ED1-958F-A467-8E399DA75387}"/>
                  </a:ext>
                </a:extLst>
              </p:cNvPr>
              <p:cNvCxnSpPr/>
              <p:nvPr/>
            </p:nvCxnSpPr>
            <p:spPr>
              <a:xfrm>
                <a:off x="1393106" y="1761698"/>
                <a:ext cx="89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Connettore diritto 91">
                <a:extLst>
                  <a:ext uri="{FF2B5EF4-FFF2-40B4-BE49-F238E27FC236}">
                    <a16:creationId xmlns:a16="http://schemas.microsoft.com/office/drawing/2014/main" id="{CC2F7BDD-0FB9-6575-3BA1-B096709B29CB}"/>
                  </a:ext>
                </a:extLst>
              </p:cNvPr>
              <p:cNvCxnSpPr>
                <a:cxnSpLocks/>
              </p:cNvCxnSpPr>
              <p:nvPr/>
            </p:nvCxnSpPr>
            <p:spPr>
              <a:xfrm flipV="1">
                <a:off x="1393106" y="1762528"/>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Connettore diritto 92">
                <a:extLst>
                  <a:ext uri="{FF2B5EF4-FFF2-40B4-BE49-F238E27FC236}">
                    <a16:creationId xmlns:a16="http://schemas.microsoft.com/office/drawing/2014/main" id="{B40A634D-A1FA-BC0F-EA91-B840D72BF4AB}"/>
                  </a:ext>
                </a:extLst>
              </p:cNvPr>
              <p:cNvCxnSpPr>
                <a:cxnSpLocks/>
              </p:cNvCxnSpPr>
              <p:nvPr/>
            </p:nvCxnSpPr>
            <p:spPr>
              <a:xfrm flipH="1" flipV="1">
                <a:off x="1393106" y="1760870"/>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Connettore diritto 93">
                <a:extLst>
                  <a:ext uri="{FF2B5EF4-FFF2-40B4-BE49-F238E27FC236}">
                    <a16:creationId xmlns:a16="http://schemas.microsoft.com/office/drawing/2014/main" id="{D334CF45-5A09-420E-FB58-A7203782A0DC}"/>
                  </a:ext>
                </a:extLst>
              </p:cNvPr>
              <p:cNvCxnSpPr>
                <a:cxnSpLocks/>
              </p:cNvCxnSpPr>
              <p:nvPr/>
            </p:nvCxnSpPr>
            <p:spPr>
              <a:xfrm flipV="1">
                <a:off x="1393106" y="1009662"/>
                <a:ext cx="8763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Connettore diritto 94">
                <a:extLst>
                  <a:ext uri="{FF2B5EF4-FFF2-40B4-BE49-F238E27FC236}">
                    <a16:creationId xmlns:a16="http://schemas.microsoft.com/office/drawing/2014/main" id="{2D42670A-33FA-DFEE-7D33-2564AAA097D6}"/>
                  </a:ext>
                </a:extLst>
              </p:cNvPr>
              <p:cNvCxnSpPr>
                <a:cxnSpLocks/>
              </p:cNvCxnSpPr>
              <p:nvPr/>
            </p:nvCxnSpPr>
            <p:spPr>
              <a:xfrm flipV="1">
                <a:off x="1374058" y="1055188"/>
                <a:ext cx="895350" cy="69615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Connettore diritto 95">
                <a:extLst>
                  <a:ext uri="{FF2B5EF4-FFF2-40B4-BE49-F238E27FC236}">
                    <a16:creationId xmlns:a16="http://schemas.microsoft.com/office/drawing/2014/main" id="{353BEA60-02E9-ED9A-49F7-AA855B85AD0B}"/>
                  </a:ext>
                </a:extLst>
              </p:cNvPr>
              <p:cNvCxnSpPr>
                <a:cxnSpLocks/>
              </p:cNvCxnSpPr>
              <p:nvPr/>
            </p:nvCxnSpPr>
            <p:spPr>
              <a:xfrm flipH="1" flipV="1">
                <a:off x="1374058" y="1053530"/>
                <a:ext cx="895350" cy="69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7" name="Ovale 96">
                <a:extLst>
                  <a:ext uri="{FF2B5EF4-FFF2-40B4-BE49-F238E27FC236}">
                    <a16:creationId xmlns:a16="http://schemas.microsoft.com/office/drawing/2014/main" id="{5CCBAD5C-9C22-8801-D816-9719A328E30B}"/>
                  </a:ext>
                </a:extLst>
              </p:cNvPr>
              <p:cNvSpPr/>
              <p:nvPr/>
            </p:nvSpPr>
            <p:spPr>
              <a:xfrm>
                <a:off x="2179357" y="1929190"/>
                <a:ext cx="180096" cy="18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13">
                  <a:solidFill>
                    <a:srgbClr val="FFFFFF"/>
                  </a:solidFill>
                  <a:latin typeface="Arial"/>
                </a:endParaRPr>
              </a:p>
            </p:txBody>
          </p:sp>
        </p:grpSp>
        <p:sp>
          <p:nvSpPr>
            <p:cNvPr id="98" name="CasellaDiTesto 97">
              <a:extLst>
                <a:ext uri="{FF2B5EF4-FFF2-40B4-BE49-F238E27FC236}">
                  <a16:creationId xmlns:a16="http://schemas.microsoft.com/office/drawing/2014/main" id="{62F6E16A-68A0-61F2-7DF6-AC4214E2E480}"/>
                </a:ext>
              </a:extLst>
            </p:cNvPr>
            <p:cNvSpPr txBox="1"/>
            <p:nvPr/>
          </p:nvSpPr>
          <p:spPr>
            <a:xfrm>
              <a:off x="1294949" y="1212224"/>
              <a:ext cx="2351174" cy="1683459"/>
            </a:xfrm>
            <a:prstGeom prst="rect">
              <a:avLst/>
            </a:prstGeom>
            <a:noFill/>
          </p:spPr>
          <p:txBody>
            <a:bodyPr wrap="square" rtlCol="0">
              <a:spAutoFit/>
            </a:bodyPr>
            <a:lstStyle/>
            <a:p>
              <a:pPr algn="ctr" fontAlgn="base">
                <a:spcBef>
                  <a:spcPct val="0"/>
                </a:spcBef>
                <a:spcAft>
                  <a:spcPct val="0"/>
                </a:spcAft>
              </a:pPr>
              <a:r>
                <a:rPr lang="en-US" dirty="0">
                  <a:solidFill>
                    <a:schemeClr val="bg1"/>
                  </a:solidFill>
                  <a:latin typeface="Calibri" panose="020F0502020204030204" pitchFamily="34" charset="0"/>
                  <a:cs typeface="Calibri" panose="020F0502020204030204" pitchFamily="34" charset="0"/>
                </a:rPr>
                <a:t>(1) </a:t>
              </a:r>
            </a:p>
            <a:p>
              <a:pPr algn="ctr" fontAlgn="base">
                <a:spcBef>
                  <a:spcPct val="0"/>
                </a:spcBef>
                <a:spcAft>
                  <a:spcPct val="0"/>
                </a:spcAft>
              </a:pPr>
              <a:r>
                <a:rPr lang="en-US" sz="1400" dirty="0">
                  <a:solidFill>
                    <a:schemeClr val="bg1"/>
                  </a:solidFill>
                  <a:latin typeface="Calibri" panose="020F0502020204030204" pitchFamily="34" charset="0"/>
                  <a:cs typeface="Calibri" panose="020F0502020204030204" pitchFamily="34" charset="0"/>
                </a:rPr>
                <a:t>Sky acquisition 140 deg for 15 min </a:t>
              </a:r>
            </a:p>
          </p:txBody>
        </p:sp>
        <p:sp>
          <p:nvSpPr>
            <p:cNvPr id="99" name="CasellaDiTesto 98">
              <a:extLst>
                <a:ext uri="{FF2B5EF4-FFF2-40B4-BE49-F238E27FC236}">
                  <a16:creationId xmlns:a16="http://schemas.microsoft.com/office/drawing/2014/main" id="{E4FEA78C-F329-475E-78AD-A58D2565A9DD}"/>
                </a:ext>
              </a:extLst>
            </p:cNvPr>
            <p:cNvSpPr txBox="1"/>
            <p:nvPr/>
          </p:nvSpPr>
          <p:spPr>
            <a:xfrm>
              <a:off x="6318049" y="1153858"/>
              <a:ext cx="2209177" cy="2040555"/>
            </a:xfrm>
            <a:prstGeom prst="rect">
              <a:avLst/>
            </a:prstGeom>
            <a:noFill/>
          </p:spPr>
          <p:txBody>
            <a:bodyPr wrap="square" rtlCol="0">
              <a:spAutoFit/>
            </a:bodyPr>
            <a:lstStyle/>
            <a:p>
              <a:pPr algn="ctr" fontAlgn="base">
                <a:spcBef>
                  <a:spcPct val="0"/>
                </a:spcBef>
                <a:spcAft>
                  <a:spcPct val="0"/>
                </a:spcAft>
              </a:pPr>
              <a:r>
                <a:rPr lang="en-US" dirty="0">
                  <a:solidFill>
                    <a:schemeClr val="bg1"/>
                  </a:solidFill>
                  <a:latin typeface="Calibri" panose="020F0502020204030204" pitchFamily="34" charset="0"/>
                  <a:cs typeface="Calibri" panose="020F0502020204030204" pitchFamily="34" charset="0"/>
                </a:rPr>
                <a:t>(2) </a:t>
              </a:r>
            </a:p>
            <a:p>
              <a:pPr algn="ctr" fontAlgn="base">
                <a:spcBef>
                  <a:spcPct val="0"/>
                </a:spcBef>
                <a:spcAft>
                  <a:spcPct val="0"/>
                </a:spcAft>
              </a:pPr>
              <a:r>
                <a:rPr lang="en-US" sz="1400" dirty="0">
                  <a:solidFill>
                    <a:schemeClr val="bg1"/>
                  </a:solidFill>
                  <a:latin typeface="Calibri" panose="020F0502020204030204" pitchFamily="34" charset="0"/>
                  <a:cs typeface="Calibri" panose="020F0502020204030204" pitchFamily="34" charset="0"/>
                </a:rPr>
                <a:t>Ice sheet acquisition</a:t>
              </a:r>
            </a:p>
            <a:p>
              <a:pPr algn="ctr" fontAlgn="base">
                <a:spcBef>
                  <a:spcPct val="0"/>
                </a:spcBef>
                <a:spcAft>
                  <a:spcPct val="0"/>
                </a:spcAft>
              </a:pPr>
              <a:r>
                <a:rPr lang="en-US" sz="1400" dirty="0">
                  <a:solidFill>
                    <a:schemeClr val="bg1"/>
                  </a:solidFill>
                  <a:latin typeface="Calibri" panose="020F0502020204030204" pitchFamily="34" charset="0"/>
                  <a:cs typeface="Calibri" panose="020F0502020204030204" pitchFamily="34" charset="0"/>
                </a:rPr>
                <a:t>42 deg for 15 min</a:t>
              </a:r>
            </a:p>
          </p:txBody>
        </p:sp>
      </p:grpSp>
      <p:sp>
        <p:nvSpPr>
          <p:cNvPr id="101" name="Rettangolo 100">
            <a:extLst>
              <a:ext uri="{FF2B5EF4-FFF2-40B4-BE49-F238E27FC236}">
                <a16:creationId xmlns:a16="http://schemas.microsoft.com/office/drawing/2014/main" id="{FED755B0-3AF2-C91C-4A23-3956DC0926C7}"/>
              </a:ext>
            </a:extLst>
          </p:cNvPr>
          <p:cNvSpPr/>
          <p:nvPr/>
        </p:nvSpPr>
        <p:spPr>
          <a:xfrm>
            <a:off x="5426585" y="2926064"/>
            <a:ext cx="6611908" cy="1169551"/>
          </a:xfrm>
          <a:prstGeom prst="rect">
            <a:avLst/>
          </a:prstGeom>
          <a:ln>
            <a:noFill/>
          </a:ln>
        </p:spPr>
        <p:txBody>
          <a:bodyPr wrap="square">
            <a:spAutoFit/>
          </a:bodyPr>
          <a:lstStyle/>
          <a:p>
            <a:pPr algn="just" fontAlgn="base">
              <a:spcBef>
                <a:spcPct val="0"/>
              </a:spcBef>
              <a:spcAft>
                <a:spcPct val="0"/>
              </a:spcAft>
            </a:pPr>
            <a:r>
              <a:rPr lang="en-US" sz="1400" dirty="0">
                <a:solidFill>
                  <a:schemeClr val="bg1"/>
                </a:solidFill>
                <a:latin typeface="Calibri" panose="020F0502020204030204" pitchFamily="34" charset="0"/>
                <a:cs typeface="Calibri" panose="020F0502020204030204" pitchFamily="34" charset="0"/>
              </a:rPr>
              <a:t>During each sky observation, external absolute calibration is computed using: </a:t>
            </a:r>
          </a:p>
          <a:p>
            <a:pPr algn="just" fontAlgn="base">
              <a:spcBef>
                <a:spcPct val="0"/>
              </a:spcBef>
              <a:spcAft>
                <a:spcPct val="0"/>
              </a:spcAft>
              <a:buFont typeface="Wingdings" panose="05000000000000000000" pitchFamily="2" charset="2"/>
              <a:buChar char="§"/>
            </a:pPr>
            <a:r>
              <a:rPr lang="en-US" sz="1400" dirty="0">
                <a:solidFill>
                  <a:schemeClr val="bg1"/>
                </a:solidFill>
                <a:latin typeface="Calibri" panose="020F0502020204030204" pitchFamily="34" charset="0"/>
                <a:cs typeface="Calibri" panose="020F0502020204030204" pitchFamily="34" charset="0"/>
              </a:rPr>
              <a:t>    clear sky as cold external reference (3.95 K)</a:t>
            </a:r>
          </a:p>
          <a:p>
            <a:pPr algn="just" fontAlgn="base">
              <a:spcBef>
                <a:spcPct val="0"/>
              </a:spcBef>
              <a:spcAft>
                <a:spcPct val="0"/>
              </a:spcAft>
              <a:buFont typeface="Wingdings" panose="05000000000000000000" pitchFamily="2" charset="2"/>
              <a:buChar char="§"/>
            </a:pPr>
            <a:r>
              <a:rPr lang="en-US" sz="1400" dirty="0">
                <a:solidFill>
                  <a:schemeClr val="bg1"/>
                </a:solidFill>
                <a:latin typeface="Calibri" panose="020F0502020204030204" pitchFamily="34" charset="0"/>
                <a:cs typeface="Calibri" panose="020F0502020204030204" pitchFamily="34" charset="0"/>
              </a:rPr>
              <a:t>    50Ω Termination referred to the antenna plane as external hot reference</a:t>
            </a:r>
          </a:p>
          <a:p>
            <a:pPr algn="just" fontAlgn="base">
              <a:spcBef>
                <a:spcPct val="0"/>
              </a:spcBef>
              <a:spcAft>
                <a:spcPct val="0"/>
              </a:spcAft>
              <a:buFont typeface="Wingdings" panose="05000000000000000000" pitchFamily="2" charset="2"/>
              <a:buChar char="§"/>
            </a:pPr>
            <a:r>
              <a:rPr lang="en-US" sz="1400" dirty="0">
                <a:solidFill>
                  <a:schemeClr val="bg1"/>
                </a:solidFill>
                <a:latin typeface="Calibri" panose="020F0502020204030204" pitchFamily="34" charset="0"/>
                <a:cs typeface="Calibri" panose="020F0502020204030204" pitchFamily="34" charset="0"/>
              </a:rPr>
              <a:t>    Gain and Offset are derived and then applied to the consecutive snow observation at 42 deg.</a:t>
            </a:r>
          </a:p>
        </p:txBody>
      </p:sp>
      <p:pic>
        <p:nvPicPr>
          <p:cNvPr id="103" name="Segnaposto contenuto 7">
            <a:extLst>
              <a:ext uri="{FF2B5EF4-FFF2-40B4-BE49-F238E27FC236}">
                <a16:creationId xmlns:a16="http://schemas.microsoft.com/office/drawing/2014/main" id="{5C00D205-7AA3-16B8-9C14-F089C1C1E37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75628" y="4617112"/>
            <a:ext cx="4566941" cy="1941444"/>
          </a:xfrm>
        </p:spPr>
      </p:pic>
      <p:pic>
        <p:nvPicPr>
          <p:cNvPr id="104" name="Immagine 103">
            <a:extLst>
              <a:ext uri="{FF2B5EF4-FFF2-40B4-BE49-F238E27FC236}">
                <a16:creationId xmlns:a16="http://schemas.microsoft.com/office/drawing/2014/main" id="{068804E9-1941-1FAD-5B26-C6A0D9DAC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6351" y="4518018"/>
            <a:ext cx="1979443" cy="1979443"/>
          </a:xfrm>
          <a:prstGeom prst="rect">
            <a:avLst/>
          </a:prstGeom>
        </p:spPr>
      </p:pic>
      <p:cxnSp>
        <p:nvCxnSpPr>
          <p:cNvPr id="110" name="Connettore diritto 109">
            <a:extLst>
              <a:ext uri="{FF2B5EF4-FFF2-40B4-BE49-F238E27FC236}">
                <a16:creationId xmlns:a16="http://schemas.microsoft.com/office/drawing/2014/main" id="{168540A8-B708-2C6C-F105-CED44B3B2C5B}"/>
              </a:ext>
            </a:extLst>
          </p:cNvPr>
          <p:cNvCxnSpPr>
            <a:cxnSpLocks/>
          </p:cNvCxnSpPr>
          <p:nvPr/>
        </p:nvCxnSpPr>
        <p:spPr>
          <a:xfrm>
            <a:off x="5375418" y="4270662"/>
            <a:ext cx="666363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CasellaDiTesto 126">
            <a:extLst>
              <a:ext uri="{FF2B5EF4-FFF2-40B4-BE49-F238E27FC236}">
                <a16:creationId xmlns:a16="http://schemas.microsoft.com/office/drawing/2014/main" id="{0A358848-CCC2-F006-6915-550DBCF11E06}"/>
              </a:ext>
            </a:extLst>
          </p:cNvPr>
          <p:cNvSpPr txBox="1"/>
          <p:nvPr/>
        </p:nvSpPr>
        <p:spPr>
          <a:xfrm>
            <a:off x="7489882" y="4038962"/>
            <a:ext cx="2252687" cy="338554"/>
          </a:xfrm>
          <a:prstGeom prst="rect">
            <a:avLst/>
          </a:prstGeom>
          <a:solidFill>
            <a:schemeClr val="bg1"/>
          </a:solidFill>
        </p:spPr>
        <p:txBody>
          <a:bodyPr wrap="square" rtlCol="0">
            <a:spAutoFit/>
          </a:bodyPr>
          <a:lstStyle/>
          <a:p>
            <a:pPr algn="ctr"/>
            <a:r>
              <a:rPr lang="en-US" sz="1600" dirty="0"/>
              <a:t>Preliminary results</a:t>
            </a:r>
          </a:p>
        </p:txBody>
      </p:sp>
      <p:sp>
        <p:nvSpPr>
          <p:cNvPr id="130" name="CasellaDiTesto 129">
            <a:extLst>
              <a:ext uri="{FF2B5EF4-FFF2-40B4-BE49-F238E27FC236}">
                <a16:creationId xmlns:a16="http://schemas.microsoft.com/office/drawing/2014/main" id="{E22D6994-8EFD-9A87-6006-5E3C6493BF73}"/>
              </a:ext>
            </a:extLst>
          </p:cNvPr>
          <p:cNvSpPr txBox="1"/>
          <p:nvPr/>
        </p:nvSpPr>
        <p:spPr>
          <a:xfrm>
            <a:off x="9319643" y="4648316"/>
            <a:ext cx="858191" cy="600164"/>
          </a:xfrm>
          <a:prstGeom prst="rect">
            <a:avLst/>
          </a:prstGeom>
          <a:solidFill>
            <a:schemeClr val="bg1"/>
          </a:solidFill>
        </p:spPr>
        <p:txBody>
          <a:bodyPr wrap="square" rtlCol="0">
            <a:spAutoFit/>
          </a:bodyPr>
          <a:lstStyle/>
          <a:p>
            <a:r>
              <a:rPr lang="en-US" sz="1100" dirty="0"/>
              <a:t>50 Ω </a:t>
            </a:r>
          </a:p>
          <a:p>
            <a:r>
              <a:rPr lang="en-US" sz="1100" dirty="0"/>
              <a:t>termination</a:t>
            </a:r>
          </a:p>
        </p:txBody>
      </p:sp>
      <p:sp>
        <p:nvSpPr>
          <p:cNvPr id="132" name="CasellaDiTesto 131">
            <a:extLst>
              <a:ext uri="{FF2B5EF4-FFF2-40B4-BE49-F238E27FC236}">
                <a16:creationId xmlns:a16="http://schemas.microsoft.com/office/drawing/2014/main" id="{C688B335-DBDA-A741-DE87-B6BA7C5D43E7}"/>
              </a:ext>
            </a:extLst>
          </p:cNvPr>
          <p:cNvSpPr txBox="1"/>
          <p:nvPr/>
        </p:nvSpPr>
        <p:spPr>
          <a:xfrm>
            <a:off x="9400509" y="5683700"/>
            <a:ext cx="508523" cy="276999"/>
          </a:xfrm>
          <a:prstGeom prst="rect">
            <a:avLst/>
          </a:prstGeom>
          <a:noFill/>
        </p:spPr>
        <p:txBody>
          <a:bodyPr wrap="square" rtlCol="0">
            <a:spAutoFit/>
          </a:bodyPr>
          <a:lstStyle/>
          <a:p>
            <a:r>
              <a:rPr lang="en-US" sz="1200" dirty="0"/>
              <a:t>SKY</a:t>
            </a:r>
          </a:p>
        </p:txBody>
      </p:sp>
      <p:cxnSp>
        <p:nvCxnSpPr>
          <p:cNvPr id="134" name="Connettore 2 133">
            <a:extLst>
              <a:ext uri="{FF2B5EF4-FFF2-40B4-BE49-F238E27FC236}">
                <a16:creationId xmlns:a16="http://schemas.microsoft.com/office/drawing/2014/main" id="{EB873A1B-B03F-F8B2-A6C7-6D96F9F31863}"/>
              </a:ext>
            </a:extLst>
          </p:cNvPr>
          <p:cNvCxnSpPr>
            <a:cxnSpLocks/>
            <a:stCxn id="130" idx="1"/>
          </p:cNvCxnSpPr>
          <p:nvPr/>
        </p:nvCxnSpPr>
        <p:spPr>
          <a:xfrm flipH="1">
            <a:off x="9062024" y="4863760"/>
            <a:ext cx="257618" cy="1269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nettore 2 137">
            <a:extLst>
              <a:ext uri="{FF2B5EF4-FFF2-40B4-BE49-F238E27FC236}">
                <a16:creationId xmlns:a16="http://schemas.microsoft.com/office/drawing/2014/main" id="{AB090E40-5D37-BA27-989D-B0BAC19CE9BD}"/>
              </a:ext>
            </a:extLst>
          </p:cNvPr>
          <p:cNvCxnSpPr>
            <a:cxnSpLocks/>
          </p:cNvCxnSpPr>
          <p:nvPr/>
        </p:nvCxnSpPr>
        <p:spPr>
          <a:xfrm flipH="1">
            <a:off x="9319642" y="5957356"/>
            <a:ext cx="247328" cy="619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0" name="Picture 119"/>
          <p:cNvPicPr>
            <a:picLocks noChangeAspect="1"/>
          </p:cNvPicPr>
          <p:nvPr/>
        </p:nvPicPr>
        <p:blipFill>
          <a:blip r:embed="rId4"/>
          <a:stretch>
            <a:fillRect/>
          </a:stretch>
        </p:blipFill>
        <p:spPr>
          <a:xfrm>
            <a:off x="388828" y="1438488"/>
            <a:ext cx="4112108" cy="5200948"/>
          </a:xfrm>
          <a:prstGeom prst="rect">
            <a:avLst/>
          </a:prstGeom>
        </p:spPr>
      </p:pic>
    </p:spTree>
    <p:extLst>
      <p:ext uri="{BB962C8B-B14F-4D97-AF65-F5344CB8AC3E}">
        <p14:creationId xmlns:p14="http://schemas.microsoft.com/office/powerpoint/2010/main" val="365110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160400"/>
            <a:ext cx="10440277" cy="553998"/>
          </a:xfrm>
        </p:spPr>
        <p:txBody>
          <a:bodyPr/>
          <a:lstStyle/>
          <a:p>
            <a:r>
              <a:rPr lang="en-GB" dirty="0"/>
              <a:t>QA4SM Workflow </a:t>
            </a:r>
            <a:r>
              <a:rPr lang="en-US" sz="1800" u="sng" dirty="0">
                <a:solidFill>
                  <a:srgbClr val="D7DEF1"/>
                </a:solidFill>
                <a:ea typeface="Calibri"/>
                <a:cs typeface="Calibri"/>
                <a:hlinkClick r:id="rId2" tooltip="https://qa4sm.eu/"/>
              </a:rPr>
              <a:t>https://qa4sm.eu</a:t>
            </a:r>
            <a:endParaRPr lang="en-GB" dirty="0"/>
          </a:p>
        </p:txBody>
      </p:sp>
      <p:grpSp>
        <p:nvGrpSpPr>
          <p:cNvPr id="37" name="Group 36"/>
          <p:cNvGrpSpPr/>
          <p:nvPr/>
        </p:nvGrpSpPr>
        <p:grpSpPr bwMode="auto">
          <a:xfrm>
            <a:off x="130976" y="1148428"/>
            <a:ext cx="11887706" cy="4889973"/>
            <a:chOff x="0" y="-11593"/>
            <a:chExt cx="11887706" cy="4889973"/>
          </a:xfrm>
        </p:grpSpPr>
        <p:sp>
          <p:nvSpPr>
            <p:cNvPr id="38" name="Rectangle 37"/>
            <p:cNvSpPr/>
            <p:nvPr/>
          </p:nvSpPr>
          <p:spPr bwMode="auto">
            <a:xfrm>
              <a:off x="0" y="14157"/>
              <a:ext cx="2940728" cy="4864223"/>
            </a:xfrm>
            <a:prstGeom prst="rect">
              <a:avLst/>
            </a:prstGeom>
            <a:noFill/>
            <a:ln w="25399" cap="flat" cmpd="sng" algn="ctr">
              <a:solidFill>
                <a:schemeClr val="accent1">
                  <a:shade val="5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39" name="Group 38"/>
            <p:cNvGrpSpPr/>
            <p:nvPr/>
          </p:nvGrpSpPr>
          <p:grpSpPr bwMode="auto">
            <a:xfrm>
              <a:off x="102786" y="-11593"/>
              <a:ext cx="11784920" cy="4875815"/>
              <a:chOff x="0" y="-11593"/>
              <a:chExt cx="11784920" cy="4875815"/>
            </a:xfrm>
          </p:grpSpPr>
          <p:pic>
            <p:nvPicPr>
              <p:cNvPr id="40" name="Picture 39"/>
              <p:cNvPicPr>
                <a:picLocks noChangeAspect="1"/>
              </p:cNvPicPr>
              <p:nvPr/>
            </p:nvPicPr>
            <p:blipFill>
              <a:blip r:embed="rId3"/>
              <a:stretch/>
            </p:blipFill>
            <p:spPr bwMode="auto">
              <a:xfrm>
                <a:off x="0" y="361266"/>
                <a:ext cx="2595929" cy="4110221"/>
              </a:xfrm>
              <a:prstGeom prst="rect">
                <a:avLst/>
              </a:prstGeom>
            </p:spPr>
          </p:pic>
          <p:pic>
            <p:nvPicPr>
              <p:cNvPr id="41" name="Picture 40"/>
              <p:cNvPicPr>
                <a:picLocks noChangeAspect="1"/>
              </p:cNvPicPr>
              <p:nvPr/>
            </p:nvPicPr>
            <p:blipFill>
              <a:blip r:embed="rId4"/>
              <a:stretch/>
            </p:blipFill>
            <p:spPr bwMode="auto">
              <a:xfrm>
                <a:off x="3279838" y="403394"/>
                <a:ext cx="3061522" cy="1890002"/>
              </a:xfrm>
              <a:prstGeom prst="rect">
                <a:avLst/>
              </a:prstGeom>
            </p:spPr>
          </p:pic>
          <p:pic>
            <p:nvPicPr>
              <p:cNvPr id="42" name="Picture 41"/>
              <p:cNvPicPr>
                <a:picLocks noChangeAspect="1"/>
              </p:cNvPicPr>
              <p:nvPr/>
            </p:nvPicPr>
            <p:blipFill>
              <a:blip r:embed="rId5"/>
              <a:stretch/>
            </p:blipFill>
            <p:spPr bwMode="auto">
              <a:xfrm>
                <a:off x="3269569" y="2395971"/>
                <a:ext cx="3071791" cy="1902783"/>
              </a:xfrm>
              <a:prstGeom prst="rect">
                <a:avLst/>
              </a:prstGeom>
            </p:spPr>
          </p:pic>
          <p:sp>
            <p:nvSpPr>
              <p:cNvPr id="43" name="TextBox 42"/>
              <p:cNvSpPr txBox="1"/>
              <p:nvPr/>
            </p:nvSpPr>
            <p:spPr bwMode="auto">
              <a:xfrm>
                <a:off x="21016" y="-11593"/>
                <a:ext cx="2574913" cy="341697"/>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rPr lang="en-GB" sz="1600" b="1" dirty="0">
                    <a:solidFill>
                      <a:schemeClr val="bg1"/>
                    </a:solidFill>
                  </a:rPr>
                  <a:t>1) </a:t>
                </a:r>
                <a:r>
                  <a:rPr sz="1600" b="1" dirty="0">
                    <a:solidFill>
                      <a:schemeClr val="bg1"/>
                    </a:solidFill>
                  </a:rPr>
                  <a:t>Data</a:t>
                </a:r>
                <a:r>
                  <a:rPr lang="en-GB" sz="1600" b="1" dirty="0">
                    <a:solidFill>
                      <a:schemeClr val="bg1"/>
                    </a:solidFill>
                  </a:rPr>
                  <a:t> </a:t>
                </a:r>
                <a:r>
                  <a:rPr sz="1600" b="1" dirty="0">
                    <a:solidFill>
                      <a:schemeClr val="bg1"/>
                    </a:solidFill>
                  </a:rPr>
                  <a:t>Selection</a:t>
                </a:r>
                <a:endParaRPr sz="1600" dirty="0">
                  <a:solidFill>
                    <a:schemeClr val="bg1"/>
                  </a:solidFill>
                </a:endParaRPr>
              </a:p>
            </p:txBody>
          </p:sp>
          <p:sp>
            <p:nvSpPr>
              <p:cNvPr id="44" name="TextBox 43"/>
              <p:cNvSpPr txBox="1"/>
              <p:nvPr/>
            </p:nvSpPr>
            <p:spPr bwMode="auto">
              <a:xfrm>
                <a:off x="3264571" y="8112"/>
                <a:ext cx="3187925" cy="341697"/>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600" b="1" dirty="0">
                    <a:solidFill>
                      <a:schemeClr val="bg1"/>
                    </a:solidFill>
                  </a:rPr>
                  <a:t>2) Customize</a:t>
                </a:r>
                <a:r>
                  <a:rPr lang="en-GB" sz="1600" b="1" dirty="0">
                    <a:solidFill>
                      <a:schemeClr val="bg1"/>
                    </a:solidFill>
                  </a:rPr>
                  <a:t> </a:t>
                </a:r>
                <a:r>
                  <a:rPr sz="1600" b="1" dirty="0">
                    <a:solidFill>
                      <a:schemeClr val="bg1"/>
                    </a:solidFill>
                  </a:rPr>
                  <a:t>Settings</a:t>
                </a:r>
                <a:endParaRPr sz="1600" dirty="0">
                  <a:solidFill>
                    <a:schemeClr val="bg1"/>
                  </a:solidFill>
                </a:endParaRPr>
              </a:p>
            </p:txBody>
          </p:sp>
          <p:sp>
            <p:nvSpPr>
              <p:cNvPr id="45" name="TextBox 44"/>
              <p:cNvSpPr txBox="1"/>
              <p:nvPr/>
            </p:nvSpPr>
            <p:spPr bwMode="auto">
              <a:xfrm>
                <a:off x="6769401" y="55448"/>
                <a:ext cx="4927351" cy="341697"/>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600" b="1" dirty="0">
                    <a:solidFill>
                      <a:schemeClr val="bg1"/>
                    </a:solidFill>
                  </a:rPr>
                  <a:t>3) Process, visualize, share &amp; download</a:t>
                </a:r>
                <a:endParaRPr sz="1600" dirty="0">
                  <a:solidFill>
                    <a:schemeClr val="bg1"/>
                  </a:solidFill>
                </a:endParaRPr>
              </a:p>
            </p:txBody>
          </p:sp>
          <p:sp>
            <p:nvSpPr>
              <p:cNvPr id="46" name="Rectangle 45"/>
              <p:cNvSpPr/>
              <p:nvPr/>
            </p:nvSpPr>
            <p:spPr bwMode="auto">
              <a:xfrm>
                <a:off x="3106119" y="0"/>
                <a:ext cx="3504830" cy="4864222"/>
              </a:xfrm>
              <a:prstGeom prst="rect">
                <a:avLst/>
              </a:prstGeom>
              <a:noFill/>
              <a:ln w="25399" cap="flat" cmpd="sng" algn="ctr">
                <a:solidFill>
                  <a:schemeClr val="accent1">
                    <a:shade val="5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7" name="Rectangle 46"/>
              <p:cNvSpPr/>
              <p:nvPr/>
            </p:nvSpPr>
            <p:spPr bwMode="auto">
              <a:xfrm>
                <a:off x="6721700" y="0"/>
                <a:ext cx="5063220" cy="4864222"/>
              </a:xfrm>
              <a:prstGeom prst="rect">
                <a:avLst/>
              </a:prstGeom>
              <a:noFill/>
              <a:ln w="25399" cap="flat" cmpd="sng" algn="ctr">
                <a:solidFill>
                  <a:schemeClr val="accent1">
                    <a:shade val="5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8" name="Picture 47"/>
              <p:cNvPicPr>
                <a:picLocks noChangeAspect="1"/>
              </p:cNvPicPr>
              <p:nvPr/>
            </p:nvPicPr>
            <p:blipFill>
              <a:blip r:embed="rId6"/>
              <a:stretch/>
            </p:blipFill>
            <p:spPr bwMode="auto">
              <a:xfrm>
                <a:off x="6953110" y="499979"/>
                <a:ext cx="4567604" cy="2184506"/>
              </a:xfrm>
              <a:prstGeom prst="rect">
                <a:avLst/>
              </a:prstGeom>
            </p:spPr>
          </p:pic>
          <p:pic>
            <p:nvPicPr>
              <p:cNvPr id="49" name="Picture 48"/>
              <p:cNvPicPr>
                <a:picLocks noChangeAspect="1"/>
              </p:cNvPicPr>
              <p:nvPr/>
            </p:nvPicPr>
            <p:blipFill>
              <a:blip r:embed="rId7"/>
              <a:stretch/>
            </p:blipFill>
            <p:spPr bwMode="auto">
              <a:xfrm>
                <a:off x="8922157" y="2697860"/>
                <a:ext cx="2598557" cy="2007974"/>
              </a:xfrm>
              <a:prstGeom prst="rect">
                <a:avLst/>
              </a:prstGeom>
            </p:spPr>
          </p:pic>
          <p:sp>
            <p:nvSpPr>
              <p:cNvPr id="50" name="TextBox 49"/>
              <p:cNvSpPr txBox="1"/>
              <p:nvPr/>
            </p:nvSpPr>
            <p:spPr bwMode="auto">
              <a:xfrm>
                <a:off x="6721700" y="2890152"/>
                <a:ext cx="2181638" cy="1787284"/>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lang="en-US" sz="1800" b="0" i="0" u="none" strike="noStrike" cap="none" spc="0" dirty="0">
                    <a:solidFill>
                      <a:schemeClr val="bg1"/>
                    </a:solidFill>
                    <a:latin typeface="Calibri"/>
                    <a:ea typeface="Calibri"/>
                    <a:cs typeface="Calibri"/>
                  </a:rPr>
                  <a:t>Validation metrics ↑</a:t>
                </a:r>
                <a:br>
                  <a:rPr lang="en-US" sz="1800" b="0" i="0" u="none" strike="noStrike" cap="none" spc="0" dirty="0">
                    <a:solidFill>
                      <a:schemeClr val="bg1"/>
                    </a:solidFill>
                    <a:latin typeface="Calibri"/>
                    <a:ea typeface="Calibri"/>
                    <a:cs typeface="Calibri"/>
                  </a:rPr>
                </a:br>
                <a:r>
                  <a:rPr lang="en-US" sz="1400" b="0" i="0" u="none" strike="noStrike" cap="none" spc="0" dirty="0">
                    <a:solidFill>
                      <a:schemeClr val="bg1"/>
                    </a:solidFill>
                    <a:latin typeface="Calibri"/>
                    <a:ea typeface="Calibri"/>
                    <a:cs typeface="Calibri"/>
                  </a:rPr>
                  <a:t>tables, maps, box plots,...</a:t>
                </a:r>
                <a:endParaRPr sz="1400" b="0" i="0" u="none" strike="noStrike" cap="none" spc="0" dirty="0">
                  <a:solidFill>
                    <a:schemeClr val="bg1"/>
                  </a:solidFill>
                  <a:latin typeface="Calibri"/>
                  <a:ea typeface="Calibri"/>
                  <a:cs typeface="Calibri"/>
                </a:endParaRPr>
              </a:p>
              <a:p>
                <a:pPr>
                  <a:defRPr/>
                </a:pPr>
                <a:endParaRPr dirty="0">
                  <a:solidFill>
                    <a:schemeClr val="bg1"/>
                  </a:solidFill>
                </a:endParaRPr>
              </a:p>
              <a:p>
                <a:pPr>
                  <a:defRPr/>
                </a:pPr>
                <a:r>
                  <a:rPr lang="en-US" sz="1800" b="0" i="0" u="none" strike="noStrike" cap="none" spc="0" dirty="0">
                    <a:solidFill>
                      <a:schemeClr val="bg1"/>
                    </a:solidFill>
                    <a:latin typeface="Calibri"/>
                    <a:ea typeface="Calibri"/>
                    <a:cs typeface="Calibri"/>
                  </a:rPr>
                  <a:t>Comparisons →</a:t>
                </a:r>
                <a:endParaRPr dirty="0">
                  <a:solidFill>
                    <a:schemeClr val="bg1"/>
                  </a:solidFill>
                </a:endParaRPr>
              </a:p>
              <a:p>
                <a:pPr>
                  <a:defRPr/>
                </a:pPr>
                <a:r>
                  <a:rPr lang="en-US" sz="1300" b="0" i="0" u="none" strike="noStrike" cap="none" spc="0" dirty="0">
                    <a:solidFill>
                      <a:schemeClr val="bg1"/>
                    </a:solidFill>
                    <a:latin typeface="Calibri"/>
                    <a:ea typeface="Calibri"/>
                    <a:cs typeface="Calibri"/>
                  </a:rPr>
                  <a:t>difference maps, </a:t>
                </a:r>
                <a:br>
                  <a:rPr lang="en-US" sz="1300" b="0" i="0" u="none" strike="noStrike" cap="none" spc="0" dirty="0">
                    <a:solidFill>
                      <a:schemeClr val="bg1"/>
                    </a:solidFill>
                    <a:latin typeface="Calibri"/>
                    <a:ea typeface="Calibri"/>
                    <a:cs typeface="Calibri"/>
                  </a:rPr>
                </a:br>
                <a:r>
                  <a:rPr lang="en-US" sz="1300" b="0" i="0" u="none" strike="noStrike" cap="none" spc="0" dirty="0">
                    <a:solidFill>
                      <a:schemeClr val="bg1"/>
                    </a:solidFill>
                    <a:latin typeface="Calibri"/>
                    <a:ea typeface="Calibri"/>
                    <a:cs typeface="Calibri"/>
                  </a:rPr>
                  <a:t>ISMN metadata based comparisons, ...</a:t>
                </a:r>
                <a:endParaRPr lang="en-US" dirty="0">
                  <a:solidFill>
                    <a:schemeClr val="bg1"/>
                  </a:solidFill>
                </a:endParaRPr>
              </a:p>
            </p:txBody>
          </p:sp>
          <p:sp>
            <p:nvSpPr>
              <p:cNvPr id="51" name="TextBox 50"/>
              <p:cNvSpPr txBox="1"/>
              <p:nvPr/>
            </p:nvSpPr>
            <p:spPr bwMode="auto">
              <a:xfrm>
                <a:off x="21016" y="4517725"/>
                <a:ext cx="2974352" cy="279372"/>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200" dirty="0">
                    <a:solidFill>
                      <a:schemeClr val="bg1"/>
                    </a:solidFill>
                  </a:rPr>
                  <a:t>Up to 5 satellites + 1 reference</a:t>
                </a:r>
                <a:endParaRPr sz="1600" dirty="0">
                  <a:solidFill>
                    <a:schemeClr val="bg1"/>
                  </a:solidFill>
                </a:endParaRPr>
              </a:p>
            </p:txBody>
          </p:sp>
          <p:sp>
            <p:nvSpPr>
              <p:cNvPr id="52" name="TextBox 51"/>
              <p:cNvSpPr txBox="1"/>
              <p:nvPr/>
            </p:nvSpPr>
            <p:spPr bwMode="auto">
              <a:xfrm>
                <a:off x="3202181" y="4321177"/>
                <a:ext cx="3341373" cy="466410"/>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200" dirty="0">
                    <a:solidFill>
                      <a:schemeClr val="bg1"/>
                    </a:solidFill>
                  </a:rPr>
                  <a:t>Temporal / spatial subsets, validation metrics + CIs, anomaly computation, ...</a:t>
                </a:r>
                <a:endParaRPr sz="1600" dirty="0">
                  <a:solidFill>
                    <a:schemeClr val="bg1"/>
                  </a:solidFill>
                </a:endParaRPr>
              </a:p>
            </p:txBody>
          </p:sp>
        </p:grpSp>
      </p:grpSp>
      <p:sp>
        <p:nvSpPr>
          <p:cNvPr id="53" name="TextBox 52"/>
          <p:cNvSpPr txBox="1"/>
          <p:nvPr/>
        </p:nvSpPr>
        <p:spPr bwMode="auto">
          <a:xfrm>
            <a:off x="130976" y="6108511"/>
            <a:ext cx="11839367" cy="553998"/>
          </a:xfrm>
          <a:prstGeom prst="rect">
            <a:avLst/>
          </a:prstGeom>
          <a:noFill/>
        </p:spPr>
        <p:txBody>
          <a:bodyPr wrap="square" rtlCol="0">
            <a:spAutoFit/>
          </a:bodyPr>
          <a:lstStyle/>
          <a:p>
            <a:pPr>
              <a:defRPr/>
            </a:pPr>
            <a:r>
              <a:rPr lang="en-US" sz="1050" dirty="0">
                <a:solidFill>
                  <a:schemeClr val="bg1"/>
                </a:solidFill>
                <a:ea typeface="Calibri"/>
                <a:cs typeface="Calibri"/>
              </a:rPr>
              <a:t>Public example: Published Validation of ESA CCI (C3S) Soil Moisture with ERA5 </a:t>
            </a:r>
            <a:r>
              <a:rPr lang="en-US" sz="1200" u="sng" dirty="0">
                <a:ea typeface="Calibri"/>
                <a:cs typeface="Calibri"/>
                <a:hlinkClick r:id="rId8" tooltip="https://qa4sm.eu/ui/validation-result/e9a9d43a-deac-4ea5-bbcb-855065fbbeb8"/>
              </a:rPr>
              <a:t>https://qa4sm.eu/ui/validation-result/e9a9d43a-deac-4ea5-bbcb-855065fbbeb8</a:t>
            </a:r>
            <a:endParaRPr lang="en-US" sz="1200" dirty="0"/>
          </a:p>
          <a:p>
            <a:pPr>
              <a:defRPr/>
            </a:pPr>
            <a:endParaRPr lang="de-AT" b="1" dirty="0"/>
          </a:p>
        </p:txBody>
      </p:sp>
    </p:spTree>
    <p:extLst>
      <p:ext uri="{BB962C8B-B14F-4D97-AF65-F5344CB8AC3E}">
        <p14:creationId xmlns:p14="http://schemas.microsoft.com/office/powerpoint/2010/main" val="1608206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alphaModFix amt="29000"/>
          </a:blip>
          <a:stretch>
            <a:fillRect/>
          </a:stretch>
        </p:blipFill>
        <p:spPr>
          <a:xfrm>
            <a:off x="-605" y="1"/>
            <a:ext cx="12192000" cy="6471291"/>
          </a:xfrm>
          <a:prstGeom prst="rect">
            <a:avLst/>
          </a:prstGeom>
        </p:spPr>
      </p:pic>
      <p:sp>
        <p:nvSpPr>
          <p:cNvPr id="4" name="Content Placeholder 3"/>
          <p:cNvSpPr>
            <a:spLocks noGrp="1"/>
          </p:cNvSpPr>
          <p:nvPr>
            <p:ph idx="1"/>
          </p:nvPr>
        </p:nvSpPr>
        <p:spPr>
          <a:xfrm>
            <a:off x="6196492" y="886132"/>
            <a:ext cx="5873366" cy="5545677"/>
          </a:xfrm>
        </p:spPr>
        <p:txBody>
          <a:bodyPr/>
          <a:lstStyle/>
          <a:p>
            <a:pPr marL="458788" indent="-458788">
              <a:lnSpc>
                <a:spcPct val="100000"/>
              </a:lnSpc>
              <a:spcBef>
                <a:spcPts val="0"/>
              </a:spcBef>
              <a:spcAft>
                <a:spcPts val="400"/>
              </a:spcAft>
              <a:buFont typeface="Arial" charset="0"/>
              <a:buChar char="•"/>
            </a:pPr>
            <a:r>
              <a:rPr lang="en-US" b="1" dirty="0">
                <a:solidFill>
                  <a:schemeClr val="bg1"/>
                </a:solidFill>
              </a:rPr>
              <a:t>Polar Oceans are fundamental to understanding the global environment</a:t>
            </a:r>
          </a:p>
          <a:p>
            <a:pPr>
              <a:lnSpc>
                <a:spcPct val="100000"/>
              </a:lnSpc>
              <a:spcBef>
                <a:spcPts val="0"/>
              </a:spcBef>
              <a:spcAft>
                <a:spcPts val="400"/>
              </a:spcAft>
              <a:buFont typeface="Arial" charset="0"/>
              <a:buChar char="•"/>
            </a:pPr>
            <a:r>
              <a:rPr lang="en-US" b="1" dirty="0">
                <a:solidFill>
                  <a:schemeClr val="bg1"/>
                </a:solidFill>
              </a:rPr>
              <a:t>  CIMR is designed to:</a:t>
            </a:r>
          </a:p>
          <a:p>
            <a:pPr marL="898525" lvl="1" indent="-438150">
              <a:lnSpc>
                <a:spcPct val="100000"/>
              </a:lnSpc>
              <a:spcBef>
                <a:spcPts val="0"/>
              </a:spcBef>
              <a:spcAft>
                <a:spcPts val="400"/>
              </a:spcAft>
              <a:buFont typeface="Arial" charset="0"/>
              <a:buChar char="•"/>
            </a:pPr>
            <a:r>
              <a:rPr lang="en-US" b="1" dirty="0">
                <a:solidFill>
                  <a:schemeClr val="bg1"/>
                </a:solidFill>
              </a:rPr>
              <a:t>Prevent the anticipated Gap in capability</a:t>
            </a:r>
          </a:p>
          <a:p>
            <a:pPr marL="898525" lvl="1" indent="-438150">
              <a:lnSpc>
                <a:spcPct val="100000"/>
              </a:lnSpc>
              <a:spcBef>
                <a:spcPts val="0"/>
              </a:spcBef>
              <a:spcAft>
                <a:spcPts val="400"/>
              </a:spcAft>
              <a:buFont typeface="Arial" charset="0"/>
              <a:buChar char="•"/>
            </a:pPr>
            <a:r>
              <a:rPr lang="en-US" b="1" dirty="0">
                <a:solidFill>
                  <a:schemeClr val="bg1"/>
                </a:solidFill>
              </a:rPr>
              <a:t>Be “ready” for an ice free Arctic</a:t>
            </a:r>
          </a:p>
          <a:p>
            <a:pPr marL="898525" lvl="1" indent="-438150">
              <a:lnSpc>
                <a:spcPct val="100000"/>
              </a:lnSpc>
              <a:spcBef>
                <a:spcPts val="0"/>
              </a:spcBef>
              <a:spcAft>
                <a:spcPts val="400"/>
              </a:spcAft>
              <a:buFont typeface="Arial" charset="0"/>
              <a:buChar char="•"/>
            </a:pPr>
            <a:r>
              <a:rPr lang="en-US" b="1" dirty="0">
                <a:solidFill>
                  <a:schemeClr val="bg1"/>
                </a:solidFill>
              </a:rPr>
              <a:t>Key variables: </a:t>
            </a:r>
            <a:r>
              <a:rPr lang="en-US" i="1" dirty="0">
                <a:solidFill>
                  <a:schemeClr val="bg1"/>
                </a:solidFill>
              </a:rPr>
              <a:t>Sea Ice Concentration, Sea Surface Temperature, thin Sea Ice Thickness, Sea Surface Salinity, Wind Speed, soil moisture</a:t>
            </a:r>
            <a:r>
              <a:rPr lang="mr-IN" i="1" dirty="0">
                <a:solidFill>
                  <a:schemeClr val="bg1"/>
                </a:solidFill>
              </a:rPr>
              <a:t>…</a:t>
            </a:r>
            <a:endParaRPr lang="en-US" i="1" dirty="0">
              <a:solidFill>
                <a:schemeClr val="bg1"/>
              </a:solidFill>
            </a:endParaRPr>
          </a:p>
          <a:p>
            <a:pPr marL="898525" lvl="1" indent="-438150">
              <a:lnSpc>
                <a:spcPct val="100000"/>
              </a:lnSpc>
              <a:spcBef>
                <a:spcPts val="0"/>
              </a:spcBef>
              <a:spcAft>
                <a:spcPts val="400"/>
              </a:spcAft>
              <a:buFont typeface="Arial" charset="0"/>
              <a:buChar char="•"/>
            </a:pPr>
            <a:r>
              <a:rPr lang="en-US" dirty="0">
                <a:solidFill>
                  <a:schemeClr val="bg1"/>
                </a:solidFill>
              </a:rPr>
              <a:t>Low frequency/High Spatial resolution (5</a:t>
            </a:r>
            <a:r>
              <a:rPr lang="mr-IN" dirty="0">
                <a:solidFill>
                  <a:schemeClr val="bg1"/>
                </a:solidFill>
              </a:rPr>
              <a:t>–</a:t>
            </a:r>
            <a:r>
              <a:rPr lang="en-US" dirty="0">
                <a:solidFill>
                  <a:schemeClr val="bg1"/>
                </a:solidFill>
              </a:rPr>
              <a:t>15 km)</a:t>
            </a:r>
          </a:p>
          <a:p>
            <a:pPr marL="898525" lvl="1" indent="-438150">
              <a:lnSpc>
                <a:spcPct val="100000"/>
              </a:lnSpc>
              <a:spcBef>
                <a:spcPts val="0"/>
              </a:spcBef>
              <a:spcAft>
                <a:spcPts val="400"/>
              </a:spcAft>
              <a:buFont typeface="Arial" charset="0"/>
              <a:buChar char="•"/>
            </a:pPr>
            <a:r>
              <a:rPr lang="en-US" b="1" dirty="0">
                <a:solidFill>
                  <a:schemeClr val="bg1"/>
                </a:solidFill>
              </a:rPr>
              <a:t>Measurements every ~6 hours </a:t>
            </a:r>
            <a:r>
              <a:rPr lang="en-US" dirty="0">
                <a:solidFill>
                  <a:schemeClr val="bg1"/>
                </a:solidFill>
              </a:rPr>
              <a:t>in the Polar regions, no hole at the pole</a:t>
            </a:r>
          </a:p>
          <a:p>
            <a:pPr marL="898525" lvl="1" indent="-438150">
              <a:lnSpc>
                <a:spcPct val="100000"/>
              </a:lnSpc>
              <a:spcBef>
                <a:spcPts val="0"/>
              </a:spcBef>
              <a:spcAft>
                <a:spcPts val="400"/>
              </a:spcAft>
              <a:buFont typeface="Arial" charset="0"/>
              <a:buChar char="•"/>
            </a:pPr>
            <a:r>
              <a:rPr lang="en-US" dirty="0">
                <a:solidFill>
                  <a:schemeClr val="bg1"/>
                </a:solidFill>
              </a:rPr>
              <a:t>95% global coverage every day for </a:t>
            </a:r>
            <a:r>
              <a:rPr lang="en-US" b="1" dirty="0">
                <a:solidFill>
                  <a:schemeClr val="bg1"/>
                </a:solidFill>
              </a:rPr>
              <a:t>application in all Copernicus Services</a:t>
            </a:r>
          </a:p>
          <a:p>
            <a:pPr>
              <a:lnSpc>
                <a:spcPct val="100000"/>
              </a:lnSpc>
              <a:spcBef>
                <a:spcPts val="0"/>
              </a:spcBef>
              <a:spcAft>
                <a:spcPts val="400"/>
              </a:spcAft>
            </a:pPr>
            <a:r>
              <a:rPr lang="en-US" dirty="0">
                <a:solidFill>
                  <a:schemeClr val="bg1"/>
                </a:solidFill>
              </a:rPr>
              <a:t>Directly addresses the EU Arctic Policy.</a:t>
            </a:r>
          </a:p>
          <a:p>
            <a:pPr marL="449263" indent="-438150">
              <a:lnSpc>
                <a:spcPct val="100000"/>
              </a:lnSpc>
              <a:spcBef>
                <a:spcPts val="0"/>
              </a:spcBef>
              <a:spcAft>
                <a:spcPts val="400"/>
              </a:spcAft>
              <a:buFont typeface="Arial" charset="0"/>
              <a:buChar char="•"/>
            </a:pPr>
            <a:r>
              <a:rPr lang="en-US" sz="2400" b="1" dirty="0">
                <a:solidFill>
                  <a:schemeClr val="bg1"/>
                </a:solidFill>
              </a:rPr>
              <a:t>A ‘Game Changer’ for Copernicus</a:t>
            </a:r>
          </a:p>
        </p:txBody>
      </p:sp>
      <p:pic>
        <p:nvPicPr>
          <p:cNvPr id="18" name="Picture 17"/>
          <p:cNvPicPr>
            <a:picLocks noChangeAspect="1"/>
          </p:cNvPicPr>
          <p:nvPr/>
        </p:nvPicPr>
        <p:blipFill>
          <a:blip r:embed="rId3"/>
          <a:stretch>
            <a:fillRect/>
          </a:stretch>
        </p:blipFill>
        <p:spPr>
          <a:xfrm>
            <a:off x="493071" y="5359848"/>
            <a:ext cx="5254056" cy="967319"/>
          </a:xfrm>
          <a:prstGeom prst="rect">
            <a:avLst/>
          </a:prstGeom>
        </p:spPr>
      </p:pic>
      <p:pic>
        <p:nvPicPr>
          <p:cNvPr id="8" name="Picture 7">
            <a:extLst>
              <a:ext uri="{FF2B5EF4-FFF2-40B4-BE49-F238E27FC236}">
                <a16:creationId xmlns:a16="http://schemas.microsoft.com/office/drawing/2014/main" id="{6015EA1E-A065-B441-98D2-CF02C72D30BE}"/>
              </a:ext>
            </a:extLst>
          </p:cNvPr>
          <p:cNvPicPr>
            <a:picLocks noChangeAspect="1"/>
          </p:cNvPicPr>
          <p:nvPr/>
        </p:nvPicPr>
        <p:blipFill>
          <a:blip r:embed="rId4"/>
          <a:stretch>
            <a:fillRect/>
          </a:stretch>
        </p:blipFill>
        <p:spPr>
          <a:xfrm>
            <a:off x="3220777" y="886132"/>
            <a:ext cx="3185983" cy="4224487"/>
          </a:xfrm>
          <a:prstGeom prst="rect">
            <a:avLst/>
          </a:prstGeom>
        </p:spPr>
      </p:pic>
      <p:grpSp>
        <p:nvGrpSpPr>
          <p:cNvPr id="10" name="Group 9">
            <a:extLst>
              <a:ext uri="{FF2B5EF4-FFF2-40B4-BE49-F238E27FC236}">
                <a16:creationId xmlns:a16="http://schemas.microsoft.com/office/drawing/2014/main" id="{9DDA9566-603C-F246-877C-AF2805E1FF6E}"/>
              </a:ext>
            </a:extLst>
          </p:cNvPr>
          <p:cNvGrpSpPr/>
          <p:nvPr/>
        </p:nvGrpSpPr>
        <p:grpSpPr>
          <a:xfrm>
            <a:off x="198609" y="886132"/>
            <a:ext cx="2921491" cy="1939364"/>
            <a:chOff x="977595" y="8380922"/>
            <a:chExt cx="9500773" cy="4752437"/>
          </a:xfrm>
        </p:grpSpPr>
        <p:pic>
          <p:nvPicPr>
            <p:cNvPr id="11" name="Picture 10">
              <a:extLst>
                <a:ext uri="{FF2B5EF4-FFF2-40B4-BE49-F238E27FC236}">
                  <a16:creationId xmlns:a16="http://schemas.microsoft.com/office/drawing/2014/main" id="{83A3C52C-E4A0-5649-B0F0-E3C3B41E0D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7595" y="9243781"/>
              <a:ext cx="9500773" cy="3889578"/>
            </a:xfrm>
            <a:prstGeom prst="rect">
              <a:avLst/>
            </a:prstGeom>
          </p:spPr>
        </p:pic>
        <p:pic>
          <p:nvPicPr>
            <p:cNvPr id="12" name="Picture 11">
              <a:extLst>
                <a:ext uri="{FF2B5EF4-FFF2-40B4-BE49-F238E27FC236}">
                  <a16:creationId xmlns:a16="http://schemas.microsoft.com/office/drawing/2014/main" id="{ABEEA4E1-1B01-CF4D-81A6-D062569F3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941"/>
            <a:stretch/>
          </p:blipFill>
          <p:spPr>
            <a:xfrm>
              <a:off x="977595" y="8380922"/>
              <a:ext cx="9500773" cy="862859"/>
            </a:xfrm>
            <a:prstGeom prst="rect">
              <a:avLst/>
            </a:prstGeom>
          </p:spPr>
        </p:pic>
      </p:grpSp>
      <p:sp>
        <p:nvSpPr>
          <p:cNvPr id="13" name="Rectangle 12">
            <a:extLst>
              <a:ext uri="{FF2B5EF4-FFF2-40B4-BE49-F238E27FC236}">
                <a16:creationId xmlns:a16="http://schemas.microsoft.com/office/drawing/2014/main" id="{B785FE37-A21D-0043-AD25-C729FC939997}"/>
              </a:ext>
            </a:extLst>
          </p:cNvPr>
          <p:cNvSpPr/>
          <p:nvPr/>
        </p:nvSpPr>
        <p:spPr>
          <a:xfrm>
            <a:off x="254621" y="3303749"/>
            <a:ext cx="2809465" cy="2031325"/>
          </a:xfrm>
          <a:prstGeom prst="rect">
            <a:avLst/>
          </a:prstGeom>
        </p:spPr>
        <p:txBody>
          <a:bodyPr wrap="square">
            <a:spAutoFit/>
          </a:bodyPr>
          <a:lstStyle/>
          <a:p>
            <a:pPr algn="just" fontAlgn="auto">
              <a:spcBef>
                <a:spcPts val="0"/>
              </a:spcBef>
              <a:spcAft>
                <a:spcPts val="0"/>
              </a:spcAft>
              <a:defRPr/>
            </a:pPr>
            <a:r>
              <a:rPr lang="en-US" sz="1400" dirty="0">
                <a:solidFill>
                  <a:schemeClr val="bg1"/>
                </a:solidFill>
                <a:latin typeface="Arial" charset="0"/>
                <a:ea typeface="MS PGothic" pitchFamily="34" charset="-128"/>
                <a:cs typeface="Arial" charset="0"/>
              </a:rPr>
              <a:t>The European Commission and the High Representative of the Union for Foreign Affairs and Security Policy issued to the European Parliament and the Council, on 27 April 2016, a joint communication that </a:t>
            </a:r>
            <a:r>
              <a:rPr lang="en-US" sz="1400" b="1" dirty="0">
                <a:solidFill>
                  <a:schemeClr val="bg1"/>
                </a:solidFill>
                <a:latin typeface="Arial" charset="0"/>
                <a:ea typeface="MS PGothic" pitchFamily="34" charset="-128"/>
                <a:cs typeface="Arial" charset="0"/>
              </a:rPr>
              <a:t>proposed "An integrated European Union policy for the Arctic"</a:t>
            </a:r>
          </a:p>
        </p:txBody>
      </p:sp>
      <p:pic>
        <p:nvPicPr>
          <p:cNvPr id="15" name="Picture 14">
            <a:extLst>
              <a:ext uri="{FF2B5EF4-FFF2-40B4-BE49-F238E27FC236}">
                <a16:creationId xmlns:a16="http://schemas.microsoft.com/office/drawing/2014/main" id="{F57ADE3C-7274-D546-B0B3-26A0E56752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9416" y="2588588"/>
            <a:ext cx="960555" cy="665634"/>
          </a:xfrm>
          <a:prstGeom prst="rect">
            <a:avLst/>
          </a:prstGeom>
        </p:spPr>
      </p:pic>
      <p:sp>
        <p:nvSpPr>
          <p:cNvPr id="2" name="Title 1"/>
          <p:cNvSpPr>
            <a:spLocks noGrp="1"/>
          </p:cNvSpPr>
          <p:nvPr>
            <p:ph type="title"/>
          </p:nvPr>
        </p:nvSpPr>
        <p:spPr>
          <a:xfrm>
            <a:off x="216000" y="160401"/>
            <a:ext cx="10108800" cy="553998"/>
          </a:xfrm>
        </p:spPr>
        <p:txBody>
          <a:bodyPr/>
          <a:lstStyle/>
          <a:p>
            <a:r>
              <a:rPr lang="en-GB" dirty="0"/>
              <a:t>The Copernicus Imaging Microwave Radiometer CIMR </a:t>
            </a:r>
          </a:p>
        </p:txBody>
      </p:sp>
    </p:spTree>
    <p:extLst>
      <p:ext uri="{BB962C8B-B14F-4D97-AF65-F5344CB8AC3E}">
        <p14:creationId xmlns:p14="http://schemas.microsoft.com/office/powerpoint/2010/main" val="153730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a:t>
            </a:r>
          </a:p>
        </p:txBody>
      </p:sp>
      <p:sp>
        <p:nvSpPr>
          <p:cNvPr id="3" name="Content Placeholder 2"/>
          <p:cNvSpPr>
            <a:spLocks noGrp="1"/>
          </p:cNvSpPr>
          <p:nvPr>
            <p:ph idx="1"/>
          </p:nvPr>
        </p:nvSpPr>
        <p:spPr>
          <a:xfrm>
            <a:off x="560291" y="1553215"/>
            <a:ext cx="10709754" cy="4365576"/>
          </a:xfrm>
          <a:solidFill>
            <a:srgbClr val="053249">
              <a:alpha val="69804"/>
            </a:srgbClr>
          </a:solidFill>
        </p:spPr>
        <p:txBody>
          <a:bodyPr/>
          <a:lstStyle/>
          <a:p>
            <a:pPr marL="1124226" lvl="1" indent="-342900">
              <a:buFont typeface="Wingdings" panose="05000000000000000000" pitchFamily="2" charset="2"/>
              <a:buChar char="§"/>
            </a:pPr>
            <a:r>
              <a:rPr lang="en-GB" sz="2000" dirty="0">
                <a:solidFill>
                  <a:srgbClr val="D9D9D9"/>
                </a:solidFill>
              </a:rPr>
              <a:t>SMOS Mission status</a:t>
            </a:r>
          </a:p>
          <a:p>
            <a:pPr marL="1124226" lvl="1" indent="-342900">
              <a:buFont typeface="Wingdings" panose="05000000000000000000" pitchFamily="2" charset="2"/>
              <a:buChar char="§"/>
            </a:pPr>
            <a:r>
              <a:rPr lang="en-GB" sz="2000" dirty="0">
                <a:solidFill>
                  <a:srgbClr val="D9D9D9"/>
                </a:solidFill>
              </a:rPr>
              <a:t>SMOS Validation platforms</a:t>
            </a:r>
          </a:p>
          <a:p>
            <a:pPr marL="1124226" lvl="1" indent="-342900">
              <a:buFont typeface="Wingdings" panose="05000000000000000000" pitchFamily="2" charset="2"/>
              <a:buChar char="§"/>
            </a:pPr>
            <a:r>
              <a:rPr lang="en-GB" sz="2000" dirty="0">
                <a:solidFill>
                  <a:srgbClr val="D9D9D9"/>
                </a:solidFill>
              </a:rPr>
              <a:t>RFI monitoring, reporting, detection</a:t>
            </a:r>
          </a:p>
          <a:p>
            <a:pPr marL="1124226" lvl="1" indent="-342900">
              <a:buFont typeface="Wingdings" panose="05000000000000000000" pitchFamily="2" charset="2"/>
              <a:buChar char="§"/>
            </a:pPr>
            <a:r>
              <a:rPr lang="en-GB" sz="2000" dirty="0">
                <a:solidFill>
                  <a:srgbClr val="D9D9D9"/>
                </a:solidFill>
              </a:rPr>
              <a:t>DOMEX experiment status (L-band radiometer in Antarctica)</a:t>
            </a:r>
          </a:p>
          <a:p>
            <a:pPr marL="1124226" lvl="1" indent="-342900">
              <a:buFont typeface="Wingdings" panose="05000000000000000000" pitchFamily="2" charset="2"/>
              <a:buChar char="§"/>
            </a:pPr>
            <a:r>
              <a:rPr lang="en-GB" sz="2000" dirty="0">
                <a:solidFill>
                  <a:srgbClr val="D9D9D9"/>
                </a:solidFill>
              </a:rPr>
              <a:t>CIRM Mission</a:t>
            </a:r>
          </a:p>
          <a:p>
            <a:pPr marL="1124226" lvl="1" indent="-342900">
              <a:buFont typeface="Wingdings" panose="05000000000000000000" pitchFamily="2" charset="2"/>
              <a:buChar char="§"/>
            </a:pPr>
            <a:r>
              <a:rPr lang="en-GB" sz="2000" dirty="0">
                <a:solidFill>
                  <a:srgbClr val="D9D9D9"/>
                </a:solidFill>
              </a:rPr>
              <a:t>AWS Mission</a:t>
            </a:r>
          </a:p>
          <a:p>
            <a:pPr marL="1124226" lvl="1" indent="-342900">
              <a:buFont typeface="Wingdings" panose="05000000000000000000" pitchFamily="2" charset="2"/>
              <a:buChar char="§"/>
            </a:pPr>
            <a:r>
              <a:rPr lang="en-GB" sz="2000" dirty="0">
                <a:solidFill>
                  <a:srgbClr val="D9D9D9"/>
                </a:solidFill>
              </a:rPr>
              <a:t>Hydro-GNSS Mission</a:t>
            </a:r>
          </a:p>
          <a:p>
            <a:pPr marL="1124226" lvl="1" indent="-342900">
              <a:buFont typeface="Wingdings" panose="05000000000000000000" pitchFamily="2" charset="2"/>
              <a:buChar char="§"/>
            </a:pPr>
            <a:r>
              <a:rPr lang="en-GB" sz="2000" dirty="0">
                <a:solidFill>
                  <a:srgbClr val="D9D9D9"/>
                </a:solidFill>
              </a:rPr>
              <a:t>Conclusion</a:t>
            </a:r>
          </a:p>
          <a:p>
            <a:pPr marL="1124226" lvl="1" indent="-342900">
              <a:buFont typeface="Wingdings" panose="05000000000000000000" pitchFamily="2" charset="2"/>
              <a:buChar char="§"/>
            </a:pPr>
            <a:r>
              <a:rPr lang="en-GB" sz="2000" dirty="0">
                <a:solidFill>
                  <a:srgbClr val="D9D9D9"/>
                </a:solidFill>
              </a:rPr>
              <a:t>Acknowledge</a:t>
            </a:r>
          </a:p>
          <a:p>
            <a:pPr marL="1124226" lvl="1" indent="-342900">
              <a:buFont typeface="Wingdings" panose="05000000000000000000" pitchFamily="2" charset="2"/>
              <a:buChar char="§"/>
            </a:pPr>
            <a:r>
              <a:rPr lang="en-GB" sz="2000" dirty="0">
                <a:solidFill>
                  <a:srgbClr val="D9D9D9"/>
                </a:solidFill>
              </a:rPr>
              <a:t>Backup slides</a:t>
            </a:r>
          </a:p>
        </p:txBody>
      </p:sp>
    </p:spTree>
    <p:extLst>
      <p:ext uri="{BB962C8B-B14F-4D97-AF65-F5344CB8AC3E}">
        <p14:creationId xmlns:p14="http://schemas.microsoft.com/office/powerpoint/2010/main" val="1927768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0CF27E-2AE0-7148-9BBB-2DB887E666A2}"/>
              </a:ext>
            </a:extLst>
          </p:cNvPr>
          <p:cNvSpPr txBox="1"/>
          <p:nvPr/>
        </p:nvSpPr>
        <p:spPr>
          <a:xfrm>
            <a:off x="195894" y="827560"/>
            <a:ext cx="4545911" cy="3293209"/>
          </a:xfrm>
          <a:prstGeom prst="rect">
            <a:avLst/>
          </a:prstGeom>
          <a:noFill/>
        </p:spPr>
        <p:txBody>
          <a:bodyPr wrap="square" rtlCol="0">
            <a:spAutoFit/>
          </a:bodyPr>
          <a:lstStyle/>
          <a:p>
            <a:r>
              <a:rPr lang="en-US" sz="1600" b="1" dirty="0">
                <a:solidFill>
                  <a:schemeClr val="bg1"/>
                </a:solidFill>
              </a:rPr>
              <a:t>1.4135 GHz: </a:t>
            </a:r>
            <a:r>
              <a:rPr lang="en-US" sz="1600" dirty="0">
                <a:solidFill>
                  <a:schemeClr val="bg1"/>
                </a:solidFill>
              </a:rPr>
              <a:t>SIT, SIC, SSS, WS, SM, SD </a:t>
            </a:r>
          </a:p>
          <a:p>
            <a:endParaRPr lang="en-US" sz="1600" dirty="0">
              <a:solidFill>
                <a:schemeClr val="bg1"/>
              </a:solidFill>
            </a:endParaRPr>
          </a:p>
          <a:p>
            <a:r>
              <a:rPr lang="en-US" sz="1600" b="1" dirty="0">
                <a:solidFill>
                  <a:schemeClr val="bg1"/>
                </a:solidFill>
              </a:rPr>
              <a:t>6.9 GHz: </a:t>
            </a:r>
            <a:r>
              <a:rPr lang="en-US" sz="1600" dirty="0">
                <a:solidFill>
                  <a:schemeClr val="bg1"/>
                </a:solidFill>
              </a:rPr>
              <a:t>SIC, SST, SIT, IST, WS, SID, SM, SD </a:t>
            </a:r>
          </a:p>
          <a:p>
            <a:endParaRPr lang="en-US" sz="1600" dirty="0">
              <a:solidFill>
                <a:schemeClr val="bg1"/>
              </a:solidFill>
            </a:endParaRPr>
          </a:p>
          <a:p>
            <a:r>
              <a:rPr lang="en-US" sz="1600" b="1" dirty="0">
                <a:solidFill>
                  <a:schemeClr val="bg1"/>
                </a:solidFill>
              </a:rPr>
              <a:t>10.65 GHz:</a:t>
            </a:r>
            <a:r>
              <a:rPr lang="en-US" sz="1600" dirty="0">
                <a:solidFill>
                  <a:schemeClr val="bg1"/>
                </a:solidFill>
              </a:rPr>
              <a:t> SST, PCP, WS, SD, SM</a:t>
            </a:r>
          </a:p>
          <a:p>
            <a:endParaRPr lang="en-US" sz="1600" dirty="0">
              <a:solidFill>
                <a:schemeClr val="bg1"/>
              </a:solidFill>
            </a:endParaRPr>
          </a:p>
          <a:p>
            <a:r>
              <a:rPr lang="en-US" sz="1600" b="1" dirty="0">
                <a:solidFill>
                  <a:schemeClr val="bg1"/>
                </a:solidFill>
              </a:rPr>
              <a:t>18.7 GHz: </a:t>
            </a:r>
            <a:r>
              <a:rPr lang="en-US" sz="1600" dirty="0">
                <a:solidFill>
                  <a:schemeClr val="bg1"/>
                </a:solidFill>
              </a:rPr>
              <a:t>TCWV, LWP, PCP, SIC, SD, SM, SID </a:t>
            </a:r>
          </a:p>
          <a:p>
            <a:endParaRPr lang="en-US" sz="1600" dirty="0">
              <a:solidFill>
                <a:schemeClr val="bg1"/>
              </a:solidFill>
            </a:endParaRPr>
          </a:p>
          <a:p>
            <a:r>
              <a:rPr lang="en-US" sz="1600" b="1" dirty="0">
                <a:solidFill>
                  <a:schemeClr val="bg1"/>
                </a:solidFill>
              </a:rPr>
              <a:t>36.5 GHz: </a:t>
            </a:r>
            <a:r>
              <a:rPr lang="en-US" sz="1600" dirty="0">
                <a:solidFill>
                  <a:schemeClr val="bg1"/>
                </a:solidFill>
              </a:rPr>
              <a:t>SIC, SST, LWP, TCWV, PCP, SIC, SWE, SD </a:t>
            </a:r>
          </a:p>
          <a:p>
            <a:endParaRPr lang="en-US" sz="1600" dirty="0">
              <a:solidFill>
                <a:schemeClr val="bg1"/>
              </a:solidFill>
            </a:endParaRPr>
          </a:p>
        </p:txBody>
      </p:sp>
      <p:sp>
        <p:nvSpPr>
          <p:cNvPr id="19" name="Rectangle 18">
            <a:extLst>
              <a:ext uri="{FF2B5EF4-FFF2-40B4-BE49-F238E27FC236}">
                <a16:creationId xmlns:a16="http://schemas.microsoft.com/office/drawing/2014/main" id="{99D82D12-9CAB-F04F-8C22-D140180B4E41}"/>
              </a:ext>
            </a:extLst>
          </p:cNvPr>
          <p:cNvSpPr/>
          <p:nvPr/>
        </p:nvSpPr>
        <p:spPr>
          <a:xfrm>
            <a:off x="121970" y="4169318"/>
            <a:ext cx="3067558" cy="2123658"/>
          </a:xfrm>
          <a:prstGeom prst="rect">
            <a:avLst/>
          </a:prstGeom>
        </p:spPr>
        <p:txBody>
          <a:bodyPr wrap="square">
            <a:spAutoFit/>
          </a:bodyPr>
          <a:lstStyle/>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SIC = Sea Ice Concentration,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SST = Sea Surface Temperature, SIT = Sea Ice thickness,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SSS= Sea Surface Salinity,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WS = Wind speed,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LWP = Liquid Water Path,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TCWV = Total Column-liquid Water </a:t>
            </a:r>
            <a:r>
              <a:rPr lang="en-US" sz="11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Vapour</a:t>
            </a:r>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SD = Snow Depth,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SM = Soil Moisture,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SWE = Snow Water Equivalent,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SID = Sea Ice Drift, </a:t>
            </a:r>
          </a:p>
          <a:p>
            <a:r>
              <a:rPr lang="en-U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PCP=precipitation</a:t>
            </a:r>
            <a:r>
              <a:rPr lang="en-US" sz="1100" dirty="0">
                <a:solidFill>
                  <a:schemeClr val="bg1"/>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2263CA8E-94A3-E847-851B-C86F6B897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4242" y="827560"/>
            <a:ext cx="5640997" cy="4122770"/>
          </a:xfrm>
          <a:prstGeom prst="rect">
            <a:avLst/>
          </a:prstGeom>
        </p:spPr>
      </p:pic>
      <p:sp>
        <p:nvSpPr>
          <p:cNvPr id="6" name="Rectangle 5">
            <a:extLst>
              <a:ext uri="{FF2B5EF4-FFF2-40B4-BE49-F238E27FC236}">
                <a16:creationId xmlns:a16="http://schemas.microsoft.com/office/drawing/2014/main" id="{108531DE-3982-ED4E-9BF8-80359CEED306}"/>
              </a:ext>
            </a:extLst>
          </p:cNvPr>
          <p:cNvSpPr/>
          <p:nvPr/>
        </p:nvSpPr>
        <p:spPr>
          <a:xfrm>
            <a:off x="3189528" y="5338870"/>
            <a:ext cx="8839916" cy="954107"/>
          </a:xfrm>
          <a:prstGeom prst="rect">
            <a:avLst/>
          </a:prstGeom>
          <a:ln w="38100">
            <a:solidFill>
              <a:schemeClr val="tx1">
                <a:lumMod val="75000"/>
                <a:lumOff val="25000"/>
              </a:schemeClr>
            </a:solidFill>
          </a:ln>
        </p:spPr>
        <p:txBody>
          <a:bodyPr wrap="square">
            <a:spAutoFit/>
          </a:bodyPr>
          <a:lstStyle/>
          <a:p>
            <a:pPr fontAlgn="auto">
              <a:spcBef>
                <a:spcPts val="0"/>
              </a:spcBef>
              <a:spcAft>
                <a:spcPts val="0"/>
              </a:spcAft>
              <a:defRPr/>
            </a:pPr>
            <a:r>
              <a:rPr lang="en-US" sz="1400" b="1" dirty="0">
                <a:solidFill>
                  <a:schemeClr val="accent1">
                    <a:lumMod val="20000"/>
                    <a:lumOff val="80000"/>
                  </a:schemeClr>
                </a:solidFill>
                <a:latin typeface="Verdana"/>
              </a:rPr>
              <a:t>Channels (GHz, Full Stokes):	1.4	6.9	10.65	18.7	36.5 </a:t>
            </a:r>
          </a:p>
          <a:p>
            <a:pPr fontAlgn="auto">
              <a:spcBef>
                <a:spcPts val="0"/>
              </a:spcBef>
              <a:spcAft>
                <a:spcPts val="0"/>
              </a:spcAft>
              <a:defRPr/>
            </a:pPr>
            <a:r>
              <a:rPr lang="en-US" sz="1400" b="1" dirty="0">
                <a:solidFill>
                  <a:schemeClr val="accent1">
                    <a:lumMod val="20000"/>
                    <a:lumOff val="80000"/>
                  </a:schemeClr>
                </a:solidFill>
                <a:latin typeface="Verdana"/>
              </a:rPr>
              <a:t>Resolution (km):</a:t>
            </a:r>
            <a:r>
              <a:rPr lang="en-US" sz="1400" dirty="0">
                <a:solidFill>
                  <a:schemeClr val="accent1">
                    <a:lumMod val="20000"/>
                    <a:lumOff val="80000"/>
                  </a:schemeClr>
                </a:solidFill>
                <a:latin typeface="Verdana"/>
              </a:rPr>
              <a:t>			</a:t>
            </a:r>
            <a:r>
              <a:rPr lang="en-GB" sz="1400" b="1" dirty="0">
                <a:solidFill>
                  <a:schemeClr val="accent1">
                    <a:lumMod val="20000"/>
                    <a:lumOff val="80000"/>
                  </a:schemeClr>
                </a:solidFill>
                <a:latin typeface="Verdana"/>
              </a:rPr>
              <a:t>&lt;60	</a:t>
            </a:r>
            <a:r>
              <a:rPr lang="en-US" sz="1400" b="1" dirty="0">
                <a:solidFill>
                  <a:schemeClr val="accent1">
                    <a:lumMod val="20000"/>
                    <a:lumOff val="80000"/>
                  </a:schemeClr>
                </a:solidFill>
                <a:latin typeface="Verdana"/>
              </a:rPr>
              <a:t>≤15	≤15	≤5.5	≤5 (g:4km)</a:t>
            </a:r>
          </a:p>
          <a:p>
            <a:pPr fontAlgn="auto">
              <a:spcBef>
                <a:spcPts val="0"/>
              </a:spcBef>
              <a:spcAft>
                <a:spcPts val="0"/>
              </a:spcAft>
              <a:defRPr/>
            </a:pPr>
            <a:r>
              <a:rPr lang="en-US" sz="1400" b="1" dirty="0">
                <a:solidFill>
                  <a:schemeClr val="accent1">
                    <a:lumMod val="20000"/>
                    <a:lumOff val="80000"/>
                  </a:schemeClr>
                </a:solidFill>
                <a:latin typeface="Verdana"/>
              </a:rPr>
              <a:t>NEΔT (K @150K):			</a:t>
            </a:r>
            <a:r>
              <a:rPr lang="en-GB" sz="1400" b="1" dirty="0">
                <a:solidFill>
                  <a:schemeClr val="accent1">
                    <a:lumMod val="20000"/>
                    <a:lumOff val="80000"/>
                  </a:schemeClr>
                </a:solidFill>
                <a:latin typeface="Verdana"/>
              </a:rPr>
              <a:t>≤0.3	≤0.2	≤0.3	≤0.4	≤0.7</a:t>
            </a:r>
            <a:r>
              <a:rPr lang="en-US" sz="1400" b="1" dirty="0">
                <a:solidFill>
                  <a:schemeClr val="accent1">
                    <a:lumMod val="20000"/>
                    <a:lumOff val="80000"/>
                  </a:schemeClr>
                </a:solidFill>
                <a:latin typeface="Verdana"/>
              </a:rPr>
              <a:t> </a:t>
            </a:r>
          </a:p>
          <a:p>
            <a:pPr lvl="0">
              <a:defRPr/>
            </a:pPr>
            <a:r>
              <a:rPr lang="en-US" sz="1400" b="1" dirty="0">
                <a:solidFill>
                  <a:schemeClr val="accent1">
                    <a:lumMod val="20000"/>
                    <a:lumOff val="80000"/>
                  </a:schemeClr>
                </a:solidFill>
                <a:latin typeface="Verdana"/>
              </a:rPr>
              <a:t>Tot. Standard Uncertainty(K):	</a:t>
            </a:r>
            <a:r>
              <a:rPr lang="en-GB" sz="1400" b="1" dirty="0">
                <a:solidFill>
                  <a:schemeClr val="accent1">
                    <a:lumMod val="20000"/>
                    <a:lumOff val="80000"/>
                  </a:schemeClr>
                </a:solidFill>
              </a:rPr>
              <a:t>≤0.5	≤0.5	≤0.5	≤0.6	≤0.8</a:t>
            </a:r>
            <a:r>
              <a:rPr lang="en-US" sz="1400" b="1" dirty="0">
                <a:solidFill>
                  <a:schemeClr val="accent1">
                    <a:lumMod val="20000"/>
                    <a:lumOff val="80000"/>
                  </a:schemeClr>
                </a:solidFill>
              </a:rPr>
              <a:t>    </a:t>
            </a:r>
            <a:endParaRPr lang="en-US" sz="1400" b="1" dirty="0">
              <a:solidFill>
                <a:schemeClr val="accent1">
                  <a:lumMod val="20000"/>
                  <a:lumOff val="80000"/>
                </a:schemeClr>
              </a:solidFill>
              <a:latin typeface="Verdana"/>
            </a:endParaRPr>
          </a:p>
        </p:txBody>
      </p:sp>
      <p:sp>
        <p:nvSpPr>
          <p:cNvPr id="4" name="TextBox 3">
            <a:extLst>
              <a:ext uri="{FF2B5EF4-FFF2-40B4-BE49-F238E27FC236}">
                <a16:creationId xmlns:a16="http://schemas.microsoft.com/office/drawing/2014/main" id="{1DB0FF7A-F2C7-0947-A4DD-52F02B274182}"/>
              </a:ext>
            </a:extLst>
          </p:cNvPr>
          <p:cNvSpPr txBox="1"/>
          <p:nvPr/>
        </p:nvSpPr>
        <p:spPr>
          <a:xfrm>
            <a:off x="10133893" y="4658776"/>
            <a:ext cx="1401346" cy="253916"/>
          </a:xfrm>
          <a:prstGeom prst="rect">
            <a:avLst/>
          </a:prstGeom>
          <a:noFill/>
        </p:spPr>
        <p:txBody>
          <a:bodyPr wrap="none" rtlCol="0">
            <a:spAutoFit/>
          </a:bodyPr>
          <a:lstStyle/>
          <a:p>
            <a:r>
              <a:rPr lang="en-GB" sz="1050" dirty="0"/>
              <a:t>(</a:t>
            </a:r>
            <a:r>
              <a:rPr lang="en-GB" sz="1050" dirty="0" err="1"/>
              <a:t>Killic</a:t>
            </a:r>
            <a:r>
              <a:rPr lang="en-GB" sz="1050" dirty="0"/>
              <a:t> et al, 2020)</a:t>
            </a:r>
          </a:p>
        </p:txBody>
      </p:sp>
      <p:sp>
        <p:nvSpPr>
          <p:cNvPr id="10" name="Title 1"/>
          <p:cNvSpPr>
            <a:spLocks noGrp="1"/>
          </p:cNvSpPr>
          <p:nvPr>
            <p:ph type="title"/>
          </p:nvPr>
        </p:nvSpPr>
        <p:spPr/>
        <p:txBody>
          <a:bodyPr/>
          <a:lstStyle/>
          <a:p>
            <a:r>
              <a:rPr lang="en-GB" dirty="0"/>
              <a:t>CIMR channel selection</a:t>
            </a:r>
          </a:p>
        </p:txBody>
      </p:sp>
    </p:spTree>
    <p:extLst>
      <p:ext uri="{BB962C8B-B14F-4D97-AF65-F5344CB8AC3E}">
        <p14:creationId xmlns:p14="http://schemas.microsoft.com/office/powerpoint/2010/main" val="2979967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oir, périphérique, lumière&#10;&#10;Description générée automatiquement">
            <a:extLst>
              <a:ext uri="{FF2B5EF4-FFF2-40B4-BE49-F238E27FC236}">
                <a16:creationId xmlns:a16="http://schemas.microsoft.com/office/drawing/2014/main" id="{CEA4DD50-2263-214F-B6AA-F20E023842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841" y="1047822"/>
            <a:ext cx="2353056" cy="2029968"/>
          </a:xfrm>
          <a:prstGeom prst="rect">
            <a:avLst/>
          </a:prstGeom>
        </p:spPr>
      </p:pic>
      <p:sp>
        <p:nvSpPr>
          <p:cNvPr id="2" name="Title 1"/>
          <p:cNvSpPr>
            <a:spLocks noGrp="1"/>
          </p:cNvSpPr>
          <p:nvPr>
            <p:ph type="title"/>
          </p:nvPr>
        </p:nvSpPr>
        <p:spPr/>
        <p:txBody>
          <a:bodyPr/>
          <a:lstStyle/>
          <a:p>
            <a:r>
              <a:rPr lang="en-GB" dirty="0"/>
              <a:t>CIMR status </a:t>
            </a:r>
            <a:r>
              <a:rPr lang="en-GB" dirty="0">
                <a:hlinkClick r:id="rId3"/>
              </a:rPr>
              <a:t>(https://cimr.eu/)</a:t>
            </a:r>
            <a:endParaRPr lang="en-GB" dirty="0"/>
          </a:p>
        </p:txBody>
      </p:sp>
      <p:sp>
        <p:nvSpPr>
          <p:cNvPr id="3" name="Content Placeholder 2"/>
          <p:cNvSpPr>
            <a:spLocks noGrp="1"/>
          </p:cNvSpPr>
          <p:nvPr>
            <p:ph idx="1"/>
          </p:nvPr>
        </p:nvSpPr>
        <p:spPr>
          <a:xfrm>
            <a:off x="0" y="3405612"/>
            <a:ext cx="2811328" cy="2788257"/>
          </a:xfrm>
        </p:spPr>
        <p:txBody>
          <a:bodyPr/>
          <a:lstStyle/>
          <a:p>
            <a:pPr marL="285750" indent="-285750">
              <a:buFont typeface="Arial" panose="020B0604020202020204" pitchFamily="34" charset="0"/>
              <a:buChar char="•"/>
            </a:pPr>
            <a:r>
              <a:rPr lang="en-GB" sz="1400" dirty="0">
                <a:solidFill>
                  <a:schemeClr val="bg1"/>
                </a:solidFill>
              </a:rPr>
              <a:t>Preliminary Design Review system and instrument was successfully achieved end 2022</a:t>
            </a:r>
          </a:p>
          <a:p>
            <a:pPr marL="285750" indent="-285750">
              <a:buFont typeface="Arial" panose="020B0604020202020204" pitchFamily="34" charset="0"/>
              <a:buChar char="•"/>
            </a:pPr>
            <a:r>
              <a:rPr lang="en-GB" sz="1400" dirty="0">
                <a:solidFill>
                  <a:schemeClr val="bg1"/>
                </a:solidFill>
              </a:rPr>
              <a:t>Mission is now in phase C-D</a:t>
            </a:r>
          </a:p>
          <a:p>
            <a:pPr marL="285750" indent="-285750">
              <a:buFont typeface="Arial" panose="020B0604020202020204" pitchFamily="34" charset="0"/>
              <a:buChar char="•"/>
            </a:pPr>
            <a:r>
              <a:rPr lang="en-GB" sz="1400" dirty="0">
                <a:solidFill>
                  <a:schemeClr val="bg1"/>
                </a:solidFill>
              </a:rPr>
              <a:t>Mission Requirements Document available at </a:t>
            </a:r>
            <a:r>
              <a:rPr lang="en-GB" sz="1400" dirty="0">
                <a:solidFill>
                  <a:schemeClr val="bg1"/>
                </a:solidFill>
                <a:hlinkClick r:id="rId4"/>
              </a:rPr>
              <a:t>https://cimr.eu/documents</a:t>
            </a:r>
            <a:endParaRPr lang="en-GB" sz="1400" dirty="0">
              <a:solidFill>
                <a:schemeClr val="bg1"/>
              </a:solidFill>
            </a:endParaRPr>
          </a:p>
          <a:p>
            <a:pPr marL="285750" indent="-285750">
              <a:buFont typeface="Arial" panose="020B0604020202020204" pitchFamily="34" charset="0"/>
              <a:buChar char="•"/>
            </a:pPr>
            <a:r>
              <a:rPr lang="en-GB" sz="1400" dirty="0">
                <a:solidFill>
                  <a:schemeClr val="bg1"/>
                </a:solidFill>
              </a:rPr>
              <a:t>Launch of CIMR-A in 2028+ (CIMR-B few years later)</a:t>
            </a:r>
          </a:p>
          <a:p>
            <a:endParaRPr lang="en-GB" dirty="0">
              <a:solidFill>
                <a:schemeClr val="bg1"/>
              </a:solidFill>
            </a:endParaRPr>
          </a:p>
        </p:txBody>
      </p:sp>
      <p:pic>
        <p:nvPicPr>
          <p:cNvPr id="6" name="image5.png" descr="Graphical user interface&#10;&#10;Description automatically generated"/>
          <p:cNvPicPr>
            <a:picLocks noChangeAspect="1"/>
          </p:cNvPicPr>
          <p:nvPr/>
        </p:nvPicPr>
        <p:blipFill rotWithShape="1">
          <a:blip r:embed="rId5"/>
          <a:srcRect t="13089" b="8077"/>
          <a:stretch/>
        </p:blipFill>
        <p:spPr>
          <a:xfrm>
            <a:off x="2897628" y="2305743"/>
            <a:ext cx="9208008" cy="4094474"/>
          </a:xfrm>
          <a:prstGeom prst="rect">
            <a:avLst/>
          </a:prstGeom>
          <a:ln/>
        </p:spPr>
      </p:pic>
      <p:sp>
        <p:nvSpPr>
          <p:cNvPr id="7" name="TextBox 6"/>
          <p:cNvSpPr txBox="1"/>
          <p:nvPr/>
        </p:nvSpPr>
        <p:spPr>
          <a:xfrm>
            <a:off x="4733219" y="1833568"/>
            <a:ext cx="6587067" cy="338554"/>
          </a:xfrm>
          <a:prstGeom prst="rect">
            <a:avLst/>
          </a:prstGeom>
          <a:noFill/>
        </p:spPr>
        <p:txBody>
          <a:bodyPr wrap="square" rtlCol="0">
            <a:spAutoFit/>
          </a:bodyPr>
          <a:lstStyle/>
          <a:p>
            <a:pPr algn="l"/>
            <a:r>
              <a:rPr lang="en-GB" sz="1600" b="1" dirty="0">
                <a:solidFill>
                  <a:schemeClr val="bg1"/>
                </a:solidFill>
                <a:latin typeface="Arial" panose="020B0604020202020204" pitchFamily="34" charset="0"/>
                <a:ea typeface="MS PGothic" pitchFamily="34" charset="-128"/>
                <a:cs typeface="Arial" panose="020B0604020202020204" pitchFamily="34" charset="0"/>
              </a:rPr>
              <a:t>Copernicus mission (active/passive) commonalities</a:t>
            </a:r>
          </a:p>
        </p:txBody>
      </p:sp>
      <p:sp>
        <p:nvSpPr>
          <p:cNvPr id="8" name="Rectangle 7">
            <a:extLst>
              <a:ext uri="{FF2B5EF4-FFF2-40B4-BE49-F238E27FC236}">
                <a16:creationId xmlns:a16="http://schemas.microsoft.com/office/drawing/2014/main" id="{108531DE-3982-ED4E-9BF8-80359CEED306}"/>
              </a:ext>
            </a:extLst>
          </p:cNvPr>
          <p:cNvSpPr/>
          <p:nvPr/>
        </p:nvSpPr>
        <p:spPr>
          <a:xfrm>
            <a:off x="3017329" y="1002571"/>
            <a:ext cx="8968605" cy="830997"/>
          </a:xfrm>
          <a:prstGeom prst="rect">
            <a:avLst/>
          </a:prstGeom>
          <a:ln w="38100">
            <a:solidFill>
              <a:schemeClr val="tx1">
                <a:lumMod val="75000"/>
                <a:lumOff val="25000"/>
              </a:schemeClr>
            </a:solidFill>
          </a:ln>
        </p:spPr>
        <p:txBody>
          <a:bodyPr wrap="square">
            <a:spAutoFit/>
          </a:bodyPr>
          <a:lstStyle/>
          <a:p>
            <a:pPr fontAlgn="auto">
              <a:spcBef>
                <a:spcPts val="0"/>
              </a:spcBef>
              <a:spcAft>
                <a:spcPts val="0"/>
              </a:spcAft>
              <a:defRPr/>
            </a:pPr>
            <a:r>
              <a:rPr lang="en-US" sz="1200" b="1" dirty="0">
                <a:solidFill>
                  <a:schemeClr val="accent1">
                    <a:lumMod val="20000"/>
                    <a:lumOff val="80000"/>
                  </a:schemeClr>
                </a:solidFill>
                <a:latin typeface="Verdana"/>
              </a:rPr>
              <a:t>CIMR Channels (GHz, Full Stokes):	1.4	6.9	10.65	18.7	36.5 </a:t>
            </a:r>
          </a:p>
          <a:p>
            <a:pPr fontAlgn="auto">
              <a:spcBef>
                <a:spcPts val="0"/>
              </a:spcBef>
              <a:spcAft>
                <a:spcPts val="0"/>
              </a:spcAft>
              <a:defRPr/>
            </a:pPr>
            <a:r>
              <a:rPr lang="en-US" sz="1200" b="1" dirty="0">
                <a:solidFill>
                  <a:schemeClr val="accent1">
                    <a:lumMod val="20000"/>
                    <a:lumOff val="80000"/>
                  </a:schemeClr>
                </a:solidFill>
                <a:latin typeface="Verdana"/>
              </a:rPr>
              <a:t>Resolution (km):</a:t>
            </a:r>
            <a:r>
              <a:rPr lang="en-US" sz="1200" dirty="0">
                <a:solidFill>
                  <a:schemeClr val="accent1">
                    <a:lumMod val="20000"/>
                    <a:lumOff val="80000"/>
                  </a:schemeClr>
                </a:solidFill>
                <a:latin typeface="Verdana"/>
              </a:rPr>
              <a:t>			</a:t>
            </a:r>
            <a:r>
              <a:rPr lang="en-GB" sz="1200" b="1" dirty="0">
                <a:solidFill>
                  <a:schemeClr val="accent1">
                    <a:lumMod val="20000"/>
                    <a:lumOff val="80000"/>
                  </a:schemeClr>
                </a:solidFill>
                <a:latin typeface="Verdana"/>
              </a:rPr>
              <a:t>&lt;60	</a:t>
            </a:r>
            <a:r>
              <a:rPr lang="en-US" sz="1200" b="1" dirty="0">
                <a:solidFill>
                  <a:schemeClr val="accent1">
                    <a:lumMod val="20000"/>
                    <a:lumOff val="80000"/>
                  </a:schemeClr>
                </a:solidFill>
                <a:latin typeface="Verdana"/>
              </a:rPr>
              <a:t>≤15	≤15	≤5.5	≤5 (g:4km)</a:t>
            </a:r>
          </a:p>
          <a:p>
            <a:pPr fontAlgn="auto">
              <a:spcBef>
                <a:spcPts val="0"/>
              </a:spcBef>
              <a:spcAft>
                <a:spcPts val="0"/>
              </a:spcAft>
              <a:defRPr/>
            </a:pPr>
            <a:r>
              <a:rPr lang="en-US" sz="1200" b="1" dirty="0">
                <a:solidFill>
                  <a:schemeClr val="accent1">
                    <a:lumMod val="20000"/>
                    <a:lumOff val="80000"/>
                  </a:schemeClr>
                </a:solidFill>
                <a:latin typeface="Verdana"/>
              </a:rPr>
              <a:t>NEΔT (K @150K):			</a:t>
            </a:r>
            <a:r>
              <a:rPr lang="en-GB" sz="1200" b="1" dirty="0">
                <a:solidFill>
                  <a:schemeClr val="accent1">
                    <a:lumMod val="20000"/>
                    <a:lumOff val="80000"/>
                  </a:schemeClr>
                </a:solidFill>
                <a:latin typeface="Verdana"/>
              </a:rPr>
              <a:t>≤0.3	≤0.2	≤0.3	≤0.4	≤0.7</a:t>
            </a:r>
            <a:r>
              <a:rPr lang="en-US" sz="1200" b="1" dirty="0">
                <a:solidFill>
                  <a:schemeClr val="accent1">
                    <a:lumMod val="20000"/>
                    <a:lumOff val="80000"/>
                  </a:schemeClr>
                </a:solidFill>
                <a:latin typeface="Verdana"/>
              </a:rPr>
              <a:t> </a:t>
            </a:r>
          </a:p>
          <a:p>
            <a:pPr lvl="0">
              <a:defRPr/>
            </a:pPr>
            <a:r>
              <a:rPr lang="en-US" sz="1200" b="1" dirty="0">
                <a:solidFill>
                  <a:schemeClr val="accent1">
                    <a:lumMod val="20000"/>
                    <a:lumOff val="80000"/>
                  </a:schemeClr>
                </a:solidFill>
                <a:latin typeface="Verdana"/>
              </a:rPr>
              <a:t>Tot. Standard Uncertainty(K):		</a:t>
            </a:r>
            <a:r>
              <a:rPr lang="en-GB" sz="1200" b="1" dirty="0">
                <a:solidFill>
                  <a:schemeClr val="accent1">
                    <a:lumMod val="20000"/>
                    <a:lumOff val="80000"/>
                  </a:schemeClr>
                </a:solidFill>
              </a:rPr>
              <a:t>≤0.5	≤0.5	≤0.5	≤0.6	≤0.8</a:t>
            </a:r>
            <a:r>
              <a:rPr lang="en-US" sz="1200" b="1" dirty="0">
                <a:solidFill>
                  <a:schemeClr val="accent1">
                    <a:lumMod val="20000"/>
                    <a:lumOff val="80000"/>
                  </a:schemeClr>
                </a:solidFill>
              </a:rPr>
              <a:t>    </a:t>
            </a:r>
            <a:endParaRPr lang="en-US" sz="1200" b="1" dirty="0">
              <a:solidFill>
                <a:schemeClr val="accent1">
                  <a:lumMod val="20000"/>
                  <a:lumOff val="80000"/>
                </a:schemeClr>
              </a:solidFill>
              <a:latin typeface="Verdana"/>
            </a:endParaRPr>
          </a:p>
        </p:txBody>
      </p:sp>
    </p:spTree>
    <p:extLst>
      <p:ext uri="{BB962C8B-B14F-4D97-AF65-F5344CB8AC3E}">
        <p14:creationId xmlns:p14="http://schemas.microsoft.com/office/powerpoint/2010/main" val="398476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8CE6-DB8C-4230-8484-9F299E5D1168}"/>
              </a:ext>
            </a:extLst>
          </p:cNvPr>
          <p:cNvSpPr>
            <a:spLocks noGrp="1"/>
          </p:cNvSpPr>
          <p:nvPr>
            <p:ph type="title"/>
          </p:nvPr>
        </p:nvSpPr>
        <p:spPr/>
        <p:txBody>
          <a:bodyPr/>
          <a:lstStyle/>
          <a:p>
            <a:r>
              <a:rPr lang="it-IT" dirty="0"/>
              <a:t>CIMR Level-1 and Level-2 Processing chain</a:t>
            </a:r>
            <a:endParaRPr lang="en-GB" dirty="0"/>
          </a:p>
        </p:txBody>
      </p:sp>
      <p:pic>
        <p:nvPicPr>
          <p:cNvPr id="68" name="Picture 67">
            <a:extLst>
              <a:ext uri="{FF2B5EF4-FFF2-40B4-BE49-F238E27FC236}">
                <a16:creationId xmlns:a16="http://schemas.microsoft.com/office/drawing/2014/main" id="{8A49C76D-1F9C-8930-B866-9DDADAEF9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00" y="1567679"/>
            <a:ext cx="11735809" cy="3986412"/>
          </a:xfrm>
          <a:prstGeom prst="rect">
            <a:avLst/>
          </a:prstGeom>
          <a:solidFill>
            <a:schemeClr val="bg1"/>
          </a:solidFill>
        </p:spPr>
      </p:pic>
      <p:sp>
        <p:nvSpPr>
          <p:cNvPr id="69" name="Content Placeholder 2">
            <a:extLst>
              <a:ext uri="{FF2B5EF4-FFF2-40B4-BE49-F238E27FC236}">
                <a16:creationId xmlns:a16="http://schemas.microsoft.com/office/drawing/2014/main" id="{0F054BA4-730A-E6DD-AF13-6D5E72DB4794}"/>
              </a:ext>
            </a:extLst>
          </p:cNvPr>
          <p:cNvSpPr>
            <a:spLocks noGrp="1"/>
          </p:cNvSpPr>
          <p:nvPr>
            <p:ph idx="1"/>
          </p:nvPr>
        </p:nvSpPr>
        <p:spPr>
          <a:xfrm>
            <a:off x="216000" y="1036983"/>
            <a:ext cx="11661040" cy="2658196"/>
          </a:xfrm>
        </p:spPr>
        <p:txBody>
          <a:bodyPr/>
          <a:lstStyle/>
          <a:p>
            <a:r>
              <a:rPr lang="en-GB" sz="2200" dirty="0">
                <a:solidFill>
                  <a:schemeClr val="bg1"/>
                </a:solidFill>
              </a:rPr>
              <a:t>The high level design for the CIMR Level-1 and Level-2 processing chain is presented here</a:t>
            </a:r>
          </a:p>
        </p:txBody>
      </p:sp>
    </p:spTree>
    <p:extLst>
      <p:ext uri="{BB962C8B-B14F-4D97-AF65-F5344CB8AC3E}">
        <p14:creationId xmlns:p14="http://schemas.microsoft.com/office/powerpoint/2010/main" val="138426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78B47-5407-4101-A2D0-BACA51F6C9F2}"/>
              </a:ext>
            </a:extLst>
          </p:cNvPr>
          <p:cNvSpPr>
            <a:spLocks noGrp="1"/>
          </p:cNvSpPr>
          <p:nvPr>
            <p:ph type="title"/>
          </p:nvPr>
        </p:nvSpPr>
        <p:spPr/>
        <p:txBody>
          <a:bodyPr/>
          <a:lstStyle/>
          <a:p>
            <a:r>
              <a:rPr lang="it-IT" dirty="0"/>
              <a:t>CIMR ESA/EUMETSAT </a:t>
            </a:r>
            <a:r>
              <a:rPr lang="it-IT" dirty="0" err="1"/>
              <a:t>responsibilities</a:t>
            </a:r>
            <a:endParaRPr lang="en-GB" dirty="0"/>
          </a:p>
        </p:txBody>
      </p:sp>
      <p:sp>
        <p:nvSpPr>
          <p:cNvPr id="6" name="Content Placeholder 5">
            <a:extLst>
              <a:ext uri="{FF2B5EF4-FFF2-40B4-BE49-F238E27FC236}">
                <a16:creationId xmlns:a16="http://schemas.microsoft.com/office/drawing/2014/main" id="{20EFAAAB-977C-40F0-A190-0CE8941BE1AE}"/>
              </a:ext>
            </a:extLst>
          </p:cNvPr>
          <p:cNvSpPr>
            <a:spLocks noGrp="1"/>
          </p:cNvSpPr>
          <p:nvPr>
            <p:ph idx="1"/>
          </p:nvPr>
        </p:nvSpPr>
        <p:spPr/>
        <p:txBody>
          <a:bodyPr/>
          <a:lstStyle/>
          <a:p>
            <a:pPr marL="342900" indent="-342900" algn="l">
              <a:buFont typeface="Arial" panose="020B0604020202020204" pitchFamily="34" charset="0"/>
              <a:buChar char="•"/>
            </a:pPr>
            <a:r>
              <a:rPr lang="en-GB"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ESA will operate the CIMR Mission and generate Level-1a, Level-1b and Level-1c products. </a:t>
            </a:r>
          </a:p>
          <a:p>
            <a:pPr marL="342900" indent="-342900" algn="l">
              <a:buFont typeface="Arial" panose="020B0604020202020204" pitchFamily="34" charset="0"/>
              <a:buChar char="•"/>
            </a:pPr>
            <a:r>
              <a:rPr lang="en-GB"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 Polar Regions and Global Land product families, ESA will develop Level-2 pipelines for all relevant products.  </a:t>
            </a:r>
          </a:p>
          <a:p>
            <a:pPr marL="342900" indent="-342900" algn="l">
              <a:buFont typeface="Arial" panose="020B0604020202020204" pitchFamily="34" charset="0"/>
              <a:buChar char="•"/>
            </a:pPr>
            <a:r>
              <a:rPr lang="en-GB"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EUMETSAT will develop separate pipelines for Global Ocean and Atmosphere product families starting from ESA Level-1 products.  </a:t>
            </a:r>
          </a:p>
          <a:p>
            <a:pPr marL="342900" indent="-342900" algn="l">
              <a:buFont typeface="Arial" panose="020B0604020202020204" pitchFamily="34" charset="0"/>
              <a:buChar char="•"/>
            </a:pPr>
            <a:r>
              <a:rPr lang="en-GB"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ESA and EUMETSAT pipelines at Level-2 are thus independent by design. </a:t>
            </a:r>
          </a:p>
          <a:p>
            <a:pPr marL="342900" indent="-342900" algn="l">
              <a:buFont typeface="Arial" panose="020B0604020202020204" pitchFamily="34" charset="0"/>
              <a:buChar char="•"/>
            </a:pPr>
            <a:r>
              <a:rPr lang="en-GB"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Validation and quality control aspects are thus the responsibility of each respective Agency with respect to Level-2 Mission Requirements. </a:t>
            </a:r>
            <a:endParaRPr lang="en-GB" sz="2200" dirty="0">
              <a:solidFill>
                <a:schemeClr val="bg1"/>
              </a:solidFill>
              <a:latin typeface="+mj-lt"/>
            </a:endParaRPr>
          </a:p>
        </p:txBody>
      </p:sp>
    </p:spTree>
    <p:extLst>
      <p:ext uri="{BB962C8B-B14F-4D97-AF65-F5344CB8AC3E}">
        <p14:creationId xmlns:p14="http://schemas.microsoft.com/office/powerpoint/2010/main" val="688273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B85B-5A65-D07C-ADE3-CBBEC967033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FCE2206-A5DF-3DEE-C2C7-3AC153DBC1FC}"/>
              </a:ext>
            </a:extLst>
          </p:cNvPr>
          <p:cNvPicPr>
            <a:picLocks noChangeAspect="1"/>
          </p:cNvPicPr>
          <p:nvPr/>
        </p:nvPicPr>
        <p:blipFill>
          <a:blip r:embed="rId2"/>
          <a:stretch>
            <a:fillRect/>
          </a:stretch>
        </p:blipFill>
        <p:spPr>
          <a:xfrm>
            <a:off x="0" y="870208"/>
            <a:ext cx="12225338" cy="5117583"/>
          </a:xfrm>
          <a:prstGeom prst="rect">
            <a:avLst/>
          </a:prstGeom>
        </p:spPr>
      </p:pic>
    </p:spTree>
    <p:extLst>
      <p:ext uri="{BB962C8B-B14F-4D97-AF65-F5344CB8AC3E}">
        <p14:creationId xmlns:p14="http://schemas.microsoft.com/office/powerpoint/2010/main" val="1927253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A509-E095-3282-EC1D-46036AE1E0CD}"/>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A755D420-5137-46F9-55C8-21F507AE4B45}"/>
              </a:ext>
            </a:extLst>
          </p:cNvPr>
          <p:cNvPicPr>
            <a:picLocks noChangeAspect="1"/>
          </p:cNvPicPr>
          <p:nvPr/>
        </p:nvPicPr>
        <p:blipFill>
          <a:blip r:embed="rId2"/>
          <a:stretch>
            <a:fillRect/>
          </a:stretch>
        </p:blipFill>
        <p:spPr>
          <a:xfrm>
            <a:off x="0" y="870208"/>
            <a:ext cx="12225338" cy="5117583"/>
          </a:xfrm>
          <a:prstGeom prst="rect">
            <a:avLst/>
          </a:prstGeom>
        </p:spPr>
      </p:pic>
    </p:spTree>
    <p:extLst>
      <p:ext uri="{BB962C8B-B14F-4D97-AF65-F5344CB8AC3E}">
        <p14:creationId xmlns:p14="http://schemas.microsoft.com/office/powerpoint/2010/main" val="2684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6727" t="25209" r="16263" b="13937"/>
          <a:stretch/>
        </p:blipFill>
        <p:spPr>
          <a:xfrm>
            <a:off x="-106043" y="-141111"/>
            <a:ext cx="12331381" cy="6999111"/>
          </a:xfrm>
          <a:prstGeom prst="rect">
            <a:avLst/>
          </a:prstGeom>
        </p:spPr>
      </p:pic>
      <p:sp>
        <p:nvSpPr>
          <p:cNvPr id="2" name="Title 1"/>
          <p:cNvSpPr txBox="1">
            <a:spLocks/>
          </p:cNvSpPr>
          <p:nvPr/>
        </p:nvSpPr>
        <p:spPr>
          <a:xfrm>
            <a:off x="2116538" y="381083"/>
            <a:ext cx="10108800" cy="565200"/>
          </a:xfrm>
          <a:prstGeom prst="rect">
            <a:avLst/>
          </a:prstGeom>
        </p:spPr>
        <p:txBody>
          <a:bodyPr/>
          <a:lstStyle>
            <a:lvl1pPr algn="l" rtl="0" eaLnBrk="0" fontAlgn="base" hangingPunct="0">
              <a:lnSpc>
                <a:spcPct val="80000"/>
              </a:lnSpc>
              <a:spcBef>
                <a:spcPct val="0"/>
              </a:spcBef>
              <a:spcAft>
                <a:spcPct val="0"/>
              </a:spcAft>
              <a:defRPr sz="3000">
                <a:solidFill>
                  <a:schemeClr val="tx2"/>
                </a:solidFill>
                <a:latin typeface="+mj-lt"/>
                <a:ea typeface="+mj-ea"/>
                <a:cs typeface="+mj-cs"/>
              </a:defRPr>
            </a:lvl1pPr>
            <a:lvl2pPr algn="l" rtl="0" eaLnBrk="0" fontAlgn="base" hangingPunct="0">
              <a:lnSpc>
                <a:spcPct val="80000"/>
              </a:lnSpc>
              <a:spcBef>
                <a:spcPct val="0"/>
              </a:spcBef>
              <a:spcAft>
                <a:spcPct val="0"/>
              </a:spcAft>
              <a:defRPr sz="3000">
                <a:solidFill>
                  <a:schemeClr val="tx2"/>
                </a:solidFill>
                <a:latin typeface="FS Sophie" pitchFamily="2" charset="0"/>
              </a:defRPr>
            </a:lvl2pPr>
            <a:lvl3pPr algn="l" rtl="0" eaLnBrk="0" fontAlgn="base" hangingPunct="0">
              <a:lnSpc>
                <a:spcPct val="80000"/>
              </a:lnSpc>
              <a:spcBef>
                <a:spcPct val="0"/>
              </a:spcBef>
              <a:spcAft>
                <a:spcPct val="0"/>
              </a:spcAft>
              <a:defRPr sz="3000">
                <a:solidFill>
                  <a:schemeClr val="tx2"/>
                </a:solidFill>
                <a:latin typeface="FS Sophie" pitchFamily="2" charset="0"/>
              </a:defRPr>
            </a:lvl3pPr>
            <a:lvl4pPr algn="l" rtl="0" eaLnBrk="0" fontAlgn="base" hangingPunct="0">
              <a:lnSpc>
                <a:spcPct val="80000"/>
              </a:lnSpc>
              <a:spcBef>
                <a:spcPct val="0"/>
              </a:spcBef>
              <a:spcAft>
                <a:spcPct val="0"/>
              </a:spcAft>
              <a:defRPr sz="3000">
                <a:solidFill>
                  <a:schemeClr val="tx2"/>
                </a:solidFill>
                <a:latin typeface="FS Sophie" pitchFamily="2" charset="0"/>
              </a:defRPr>
            </a:lvl4pPr>
            <a:lvl5pPr algn="l" rtl="0" eaLnBrk="0" fontAlgn="base" hangingPunct="0">
              <a:lnSpc>
                <a:spcPct val="80000"/>
              </a:lnSpc>
              <a:spcBef>
                <a:spcPct val="0"/>
              </a:spcBef>
              <a:spcAft>
                <a:spcPct val="0"/>
              </a:spcAft>
              <a:defRPr sz="3000">
                <a:solidFill>
                  <a:schemeClr val="tx2"/>
                </a:solidFill>
                <a:latin typeface="FS Sophie" pitchFamily="2" charset="0"/>
              </a:defRPr>
            </a:lvl5pPr>
            <a:lvl6pPr marL="457200" algn="l" rtl="0" eaLnBrk="0" fontAlgn="base" hangingPunct="0">
              <a:lnSpc>
                <a:spcPct val="80000"/>
              </a:lnSpc>
              <a:spcBef>
                <a:spcPct val="0"/>
              </a:spcBef>
              <a:spcAft>
                <a:spcPct val="0"/>
              </a:spcAft>
              <a:defRPr sz="3000" b="1">
                <a:solidFill>
                  <a:schemeClr val="tx2"/>
                </a:solidFill>
                <a:latin typeface="FS Sophie" pitchFamily="2" charset="0"/>
              </a:defRPr>
            </a:lvl6pPr>
            <a:lvl7pPr marL="914400" algn="l" rtl="0" eaLnBrk="0" fontAlgn="base" hangingPunct="0">
              <a:lnSpc>
                <a:spcPct val="80000"/>
              </a:lnSpc>
              <a:spcBef>
                <a:spcPct val="0"/>
              </a:spcBef>
              <a:spcAft>
                <a:spcPct val="0"/>
              </a:spcAft>
              <a:defRPr sz="3000" b="1">
                <a:solidFill>
                  <a:schemeClr val="tx2"/>
                </a:solidFill>
                <a:latin typeface="FS Sophie" pitchFamily="2" charset="0"/>
              </a:defRPr>
            </a:lvl7pPr>
            <a:lvl8pPr marL="1371600" algn="l" rtl="0" eaLnBrk="0" fontAlgn="base" hangingPunct="0">
              <a:lnSpc>
                <a:spcPct val="80000"/>
              </a:lnSpc>
              <a:spcBef>
                <a:spcPct val="0"/>
              </a:spcBef>
              <a:spcAft>
                <a:spcPct val="0"/>
              </a:spcAft>
              <a:defRPr sz="3000" b="1">
                <a:solidFill>
                  <a:schemeClr val="tx2"/>
                </a:solidFill>
                <a:latin typeface="FS Sophie" pitchFamily="2" charset="0"/>
              </a:defRPr>
            </a:lvl8pPr>
            <a:lvl9pPr marL="1828800" algn="l" rtl="0" eaLnBrk="0" fontAlgn="base" hangingPunct="0">
              <a:lnSpc>
                <a:spcPct val="80000"/>
              </a:lnSpc>
              <a:spcBef>
                <a:spcPct val="0"/>
              </a:spcBef>
              <a:spcAft>
                <a:spcPct val="0"/>
              </a:spcAft>
              <a:defRPr sz="3000" b="1">
                <a:solidFill>
                  <a:schemeClr val="tx2"/>
                </a:solidFill>
                <a:latin typeface="FS Sophie" pitchFamily="2" charset="0"/>
              </a:defRPr>
            </a:lvl9pPr>
          </a:lstStyle>
          <a:p>
            <a:r>
              <a:rPr lang="en-GB" sz="2000" kern="0" dirty="0">
                <a:solidFill>
                  <a:schemeClr val="bg1"/>
                </a:solidFill>
              </a:rPr>
              <a:t>Launched in November 2009 in polar orbit about 750 Km altitude </a:t>
            </a:r>
          </a:p>
          <a:p>
            <a:r>
              <a:rPr lang="en-GB" sz="2000" kern="0" dirty="0">
                <a:solidFill>
                  <a:schemeClr val="bg1"/>
                </a:solidFill>
              </a:rPr>
              <a:t>Mission extended till 2025 </a:t>
            </a:r>
          </a:p>
        </p:txBody>
      </p:sp>
      <p:pic>
        <p:nvPicPr>
          <p:cNvPr id="9" name="Picture 8"/>
          <p:cNvPicPr>
            <a:picLocks noChangeAspect="1"/>
          </p:cNvPicPr>
          <p:nvPr/>
        </p:nvPicPr>
        <p:blipFill>
          <a:blip r:embed="rId3"/>
          <a:stretch>
            <a:fillRect/>
          </a:stretch>
        </p:blipFill>
        <p:spPr>
          <a:xfrm>
            <a:off x="6647649" y="1263253"/>
            <a:ext cx="5183325" cy="4602236"/>
          </a:xfrm>
          <a:prstGeom prst="rect">
            <a:avLst/>
          </a:prstGeom>
        </p:spPr>
      </p:pic>
      <p:grpSp>
        <p:nvGrpSpPr>
          <p:cNvPr id="7" name="Group 6"/>
          <p:cNvGrpSpPr/>
          <p:nvPr/>
        </p:nvGrpSpPr>
        <p:grpSpPr>
          <a:xfrm>
            <a:off x="4882749" y="3736800"/>
            <a:ext cx="3121152" cy="3121200"/>
            <a:chOff x="2343487" y="3515668"/>
            <a:chExt cx="3121152" cy="3121200"/>
          </a:xfrm>
        </p:grpSpPr>
        <p:sp>
          <p:nvSpPr>
            <p:cNvPr id="3" name="Oval 2"/>
            <p:cNvSpPr/>
            <p:nvPr/>
          </p:nvSpPr>
          <p:spPr bwMode="auto">
            <a:xfrm>
              <a:off x="2343487" y="3515668"/>
              <a:ext cx="3121152" cy="31212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pPr>
              <a:endParaRPr lang="en-GB" sz="1100">
                <a:latin typeface="Arial" charset="0"/>
              </a:endParaRPr>
            </a:p>
          </p:txBody>
        </p:sp>
        <p:sp>
          <p:nvSpPr>
            <p:cNvPr id="8" name="Rectangle 7"/>
            <p:cNvSpPr/>
            <p:nvPr/>
          </p:nvSpPr>
          <p:spPr>
            <a:xfrm>
              <a:off x="2625446" y="3641829"/>
              <a:ext cx="1866286" cy="1015663"/>
            </a:xfrm>
            <a:prstGeom prst="rect">
              <a:avLst/>
            </a:prstGeom>
          </p:spPr>
          <p:txBody>
            <a:bodyPr wrap="square">
              <a:spAutoFit/>
            </a:bodyPr>
            <a:lstStyle/>
            <a:p>
              <a:pPr algn="r">
                <a:defRPr/>
              </a:pPr>
              <a:r>
                <a:rPr lang="en-GB" sz="2400" b="1" dirty="0">
                  <a:solidFill>
                    <a:schemeClr val="bg1"/>
                  </a:solidFill>
                </a:rPr>
                <a:t>Space Weather</a:t>
              </a:r>
            </a:p>
            <a:p>
              <a:pPr algn="r">
                <a:defRPr/>
              </a:pPr>
              <a:endParaRPr lang="en-GB" sz="1200" b="1" dirty="0">
                <a:solidFill>
                  <a:schemeClr val="bg1"/>
                </a:solidFill>
              </a:endParaRPr>
            </a:p>
          </p:txBody>
        </p:sp>
        <p:sp>
          <p:nvSpPr>
            <p:cNvPr id="10" name="Rectangle 9"/>
            <p:cNvSpPr/>
            <p:nvPr/>
          </p:nvSpPr>
          <p:spPr>
            <a:xfrm>
              <a:off x="2927714" y="5644357"/>
              <a:ext cx="2361347" cy="646331"/>
            </a:xfrm>
            <a:prstGeom prst="rect">
              <a:avLst/>
            </a:prstGeom>
          </p:spPr>
          <p:txBody>
            <a:bodyPr wrap="square">
              <a:spAutoFit/>
            </a:bodyPr>
            <a:lstStyle/>
            <a:p>
              <a:pPr>
                <a:defRPr/>
              </a:pPr>
              <a:r>
                <a:rPr lang="en-GB" sz="1200" b="1" dirty="0">
                  <a:solidFill>
                    <a:schemeClr val="bg1"/>
                  </a:solidFill>
                </a:rPr>
                <a:t>L-band Solar flux</a:t>
              </a:r>
            </a:p>
            <a:p>
              <a:pPr>
                <a:defRPr/>
              </a:pPr>
              <a:r>
                <a:rPr lang="en-GB" sz="1200" b="1" dirty="0">
                  <a:solidFill>
                    <a:schemeClr val="bg1"/>
                  </a:solidFill>
                </a:rPr>
                <a:t>Ionosphere electron content</a:t>
              </a:r>
            </a:p>
          </p:txBody>
        </p:sp>
      </p:grpSp>
      <p:sp>
        <p:nvSpPr>
          <p:cNvPr id="13" name="Content Placeholder 2"/>
          <p:cNvSpPr txBox="1">
            <a:spLocks/>
          </p:cNvSpPr>
          <p:nvPr/>
        </p:nvSpPr>
        <p:spPr>
          <a:xfrm>
            <a:off x="0" y="1817756"/>
            <a:ext cx="4488385" cy="1919044"/>
          </a:xfrm>
          <a:prstGeom prst="rect">
            <a:avLst/>
          </a:prstGeom>
        </p:spPr>
        <p:txBody>
          <a:bodyPr/>
          <a:lstStyle>
            <a:lvl1pPr marL="357188" indent="-357188" algn="l" rtl="0" eaLnBrk="0" fontAlgn="base" hangingPunct="0">
              <a:spcBef>
                <a:spcPct val="35000"/>
              </a:spcBef>
              <a:spcAft>
                <a:spcPct val="35000"/>
              </a:spcAft>
              <a:buClr>
                <a:schemeClr val="accent1"/>
              </a:buClr>
              <a:buSzPct val="90000"/>
              <a:buFont typeface="Wingdings" panose="05000000000000000000" pitchFamily="2" charset="2"/>
              <a:buChar char="n"/>
              <a:defRPr sz="2000">
                <a:solidFill>
                  <a:srgbClr val="454E53"/>
                </a:solidFill>
                <a:latin typeface="+mn-lt"/>
                <a:ea typeface="+mn-ea"/>
                <a:cs typeface="+mn-cs"/>
              </a:defRPr>
            </a:lvl1pPr>
            <a:lvl2pPr marL="723900" indent="-187325" algn="l" rtl="0" eaLnBrk="0" fontAlgn="base" hangingPunct="0">
              <a:spcBef>
                <a:spcPct val="15000"/>
              </a:spcBef>
              <a:spcAft>
                <a:spcPct val="15000"/>
              </a:spcAft>
              <a:buClr>
                <a:srgbClr val="FF3300"/>
              </a:buClr>
              <a:buFont typeface="Arial" panose="020B0604020202020204" pitchFamily="34" charset="0"/>
              <a:buChar char="–"/>
              <a:defRPr>
                <a:solidFill>
                  <a:schemeClr val="tx1"/>
                </a:solidFill>
                <a:latin typeface="+mn-lt"/>
              </a:defRPr>
            </a:lvl2pPr>
            <a:lvl3pPr marL="1231900" indent="-228600" algn="l" rtl="0" eaLnBrk="0" fontAlgn="base" hangingPunct="0">
              <a:spcBef>
                <a:spcPct val="15000"/>
              </a:spcBef>
              <a:spcAft>
                <a:spcPct val="15000"/>
              </a:spcAft>
              <a:buClr>
                <a:srgbClr val="FF3300"/>
              </a:buClr>
              <a:buSzPct val="75000"/>
              <a:buFont typeface="Wingdings 3" panose="05040102010807070707" pitchFamily="18" charset="2"/>
              <a:buChar char=""/>
              <a:defRPr>
                <a:solidFill>
                  <a:schemeClr val="tx1"/>
                </a:solidFill>
                <a:latin typeface="+mn-lt"/>
              </a:defRPr>
            </a:lvl3pPr>
            <a:lvl4pPr marL="1885950" indent="-349250" algn="l" rtl="0" eaLnBrk="0" fontAlgn="base" hangingPunct="0">
              <a:spcBef>
                <a:spcPct val="15000"/>
              </a:spcBef>
              <a:spcAft>
                <a:spcPct val="15000"/>
              </a:spcAft>
              <a:buClr>
                <a:srgbClr val="FF3300"/>
              </a:buClr>
              <a:buFont typeface="Wingdings" panose="05000000000000000000" pitchFamily="2" charset="2"/>
              <a:buChar char="§"/>
              <a:defRPr>
                <a:solidFill>
                  <a:schemeClr val="tx1"/>
                </a:solidFill>
                <a:latin typeface="+mn-lt"/>
              </a:defRPr>
            </a:lvl4pPr>
            <a:lvl5pPr marL="7367588" algn="l" rtl="0" eaLnBrk="0" fontAlgn="base" hangingPunct="0">
              <a:spcBef>
                <a:spcPct val="20000"/>
              </a:spcBef>
              <a:spcAft>
                <a:spcPct val="0"/>
              </a:spcAft>
              <a:buClr>
                <a:srgbClr val="FFCC99"/>
              </a:buClr>
              <a:buChar char="»"/>
              <a:defRPr>
                <a:solidFill>
                  <a:schemeClr val="tx1"/>
                </a:solidFill>
                <a:latin typeface="+mn-lt"/>
              </a:defRPr>
            </a:lvl5pPr>
            <a:lvl6pPr marL="7824788" algn="l" rtl="0" eaLnBrk="0" fontAlgn="base" hangingPunct="0">
              <a:spcBef>
                <a:spcPct val="20000"/>
              </a:spcBef>
              <a:spcAft>
                <a:spcPct val="0"/>
              </a:spcAft>
              <a:buClr>
                <a:srgbClr val="FFCC99"/>
              </a:buClr>
              <a:buChar char="»"/>
              <a:defRPr>
                <a:solidFill>
                  <a:schemeClr val="tx1"/>
                </a:solidFill>
                <a:latin typeface="+mn-lt"/>
              </a:defRPr>
            </a:lvl6pPr>
            <a:lvl7pPr marL="8281988" algn="l" rtl="0" eaLnBrk="0" fontAlgn="base" hangingPunct="0">
              <a:spcBef>
                <a:spcPct val="20000"/>
              </a:spcBef>
              <a:spcAft>
                <a:spcPct val="0"/>
              </a:spcAft>
              <a:buClr>
                <a:srgbClr val="FFCC99"/>
              </a:buClr>
              <a:buChar char="»"/>
              <a:defRPr>
                <a:solidFill>
                  <a:schemeClr val="tx1"/>
                </a:solidFill>
                <a:latin typeface="+mn-lt"/>
              </a:defRPr>
            </a:lvl7pPr>
            <a:lvl8pPr marL="8739188" algn="l" rtl="0" eaLnBrk="0" fontAlgn="base" hangingPunct="0">
              <a:spcBef>
                <a:spcPct val="20000"/>
              </a:spcBef>
              <a:spcAft>
                <a:spcPct val="0"/>
              </a:spcAft>
              <a:buClr>
                <a:srgbClr val="FFCC99"/>
              </a:buClr>
              <a:buChar char="»"/>
              <a:defRPr>
                <a:solidFill>
                  <a:schemeClr val="tx1"/>
                </a:solidFill>
                <a:latin typeface="+mn-lt"/>
              </a:defRPr>
            </a:lvl8pPr>
            <a:lvl9pPr marL="9196388" algn="l" rtl="0" eaLnBrk="0" fontAlgn="base" hangingPunct="0">
              <a:spcBef>
                <a:spcPct val="20000"/>
              </a:spcBef>
              <a:spcAft>
                <a:spcPct val="0"/>
              </a:spcAft>
              <a:buClr>
                <a:srgbClr val="FFCC99"/>
              </a:buClr>
              <a:buChar char="»"/>
              <a:defRPr>
                <a:solidFill>
                  <a:schemeClr val="tx1"/>
                </a:solidFill>
                <a:latin typeface="+mn-lt"/>
              </a:defRPr>
            </a:lvl9pPr>
          </a:lstStyle>
          <a:p>
            <a:pPr marL="0" indent="0">
              <a:buNone/>
            </a:pPr>
            <a:r>
              <a:rPr lang="en-US" sz="2200" kern="0" dirty="0">
                <a:solidFill>
                  <a:schemeClr val="bg1"/>
                </a:solidFill>
              </a:rPr>
              <a:t>First 2-D  Interferometer  Radiometer (MIRAS) in Space providing a variety of geophysical quantities from Earth Surface emissivity at L-band</a:t>
            </a:r>
          </a:p>
        </p:txBody>
      </p:sp>
      <p:sp>
        <p:nvSpPr>
          <p:cNvPr id="14" name="TextBox 13">
            <a:extLst>
              <a:ext uri="{FF2B5EF4-FFF2-40B4-BE49-F238E27FC236}">
                <a16:creationId xmlns:a16="http://schemas.microsoft.com/office/drawing/2014/main" id="{D865CC51-BC37-014B-8BE1-29F7441E459D}"/>
              </a:ext>
            </a:extLst>
          </p:cNvPr>
          <p:cNvSpPr txBox="1"/>
          <p:nvPr/>
        </p:nvSpPr>
        <p:spPr>
          <a:xfrm>
            <a:off x="6647649" y="932903"/>
            <a:ext cx="4836714" cy="261610"/>
          </a:xfrm>
          <a:prstGeom prst="rect">
            <a:avLst/>
          </a:prstGeom>
          <a:noFill/>
        </p:spPr>
        <p:txBody>
          <a:bodyPr wrap="square" rtlCol="0">
            <a:spAutoFit/>
          </a:bodyPr>
          <a:lstStyle/>
          <a:p>
            <a:r>
              <a:rPr lang="en-GB" sz="1100" dirty="0">
                <a:solidFill>
                  <a:schemeClr val="bg1"/>
                </a:solidFill>
              </a:rPr>
              <a:t>SMOS mission overview of operational and experimental products </a:t>
            </a:r>
          </a:p>
        </p:txBody>
      </p:sp>
      <p:sp>
        <p:nvSpPr>
          <p:cNvPr id="15" name="Content Placeholder 2"/>
          <p:cNvSpPr txBox="1">
            <a:spLocks/>
          </p:cNvSpPr>
          <p:nvPr/>
        </p:nvSpPr>
        <p:spPr>
          <a:xfrm>
            <a:off x="0" y="3637624"/>
            <a:ext cx="2541494" cy="1466336"/>
          </a:xfrm>
          <a:prstGeom prst="rect">
            <a:avLst/>
          </a:prstGeom>
        </p:spPr>
        <p:txBody>
          <a:bodyPr/>
          <a:lstStyle>
            <a:lvl1pPr marL="357188" indent="-357188" algn="l" rtl="0" eaLnBrk="0" fontAlgn="base" hangingPunct="0">
              <a:spcBef>
                <a:spcPct val="35000"/>
              </a:spcBef>
              <a:spcAft>
                <a:spcPct val="35000"/>
              </a:spcAft>
              <a:buClr>
                <a:schemeClr val="accent1"/>
              </a:buClr>
              <a:buSzPct val="90000"/>
              <a:buFont typeface="Wingdings" panose="05000000000000000000" pitchFamily="2" charset="2"/>
              <a:buChar char="n"/>
              <a:defRPr sz="2000">
                <a:solidFill>
                  <a:srgbClr val="454E53"/>
                </a:solidFill>
                <a:latin typeface="+mn-lt"/>
                <a:ea typeface="+mn-ea"/>
                <a:cs typeface="+mn-cs"/>
              </a:defRPr>
            </a:lvl1pPr>
            <a:lvl2pPr marL="723900" indent="-187325" algn="l" rtl="0" eaLnBrk="0" fontAlgn="base" hangingPunct="0">
              <a:spcBef>
                <a:spcPct val="15000"/>
              </a:spcBef>
              <a:spcAft>
                <a:spcPct val="15000"/>
              </a:spcAft>
              <a:buClr>
                <a:srgbClr val="FF3300"/>
              </a:buClr>
              <a:buFont typeface="Arial" panose="020B0604020202020204" pitchFamily="34" charset="0"/>
              <a:buChar char="–"/>
              <a:defRPr>
                <a:solidFill>
                  <a:schemeClr val="tx1"/>
                </a:solidFill>
                <a:latin typeface="+mn-lt"/>
              </a:defRPr>
            </a:lvl2pPr>
            <a:lvl3pPr marL="1231900" indent="-228600" algn="l" rtl="0" eaLnBrk="0" fontAlgn="base" hangingPunct="0">
              <a:spcBef>
                <a:spcPct val="15000"/>
              </a:spcBef>
              <a:spcAft>
                <a:spcPct val="15000"/>
              </a:spcAft>
              <a:buClr>
                <a:srgbClr val="FF3300"/>
              </a:buClr>
              <a:buSzPct val="75000"/>
              <a:buFont typeface="Wingdings 3" panose="05040102010807070707" pitchFamily="18" charset="2"/>
              <a:buChar char=""/>
              <a:defRPr>
                <a:solidFill>
                  <a:schemeClr val="tx1"/>
                </a:solidFill>
                <a:latin typeface="+mn-lt"/>
              </a:defRPr>
            </a:lvl3pPr>
            <a:lvl4pPr marL="1885950" indent="-349250" algn="l" rtl="0" eaLnBrk="0" fontAlgn="base" hangingPunct="0">
              <a:spcBef>
                <a:spcPct val="15000"/>
              </a:spcBef>
              <a:spcAft>
                <a:spcPct val="15000"/>
              </a:spcAft>
              <a:buClr>
                <a:srgbClr val="FF3300"/>
              </a:buClr>
              <a:buFont typeface="Wingdings" panose="05000000000000000000" pitchFamily="2" charset="2"/>
              <a:buChar char="§"/>
              <a:defRPr>
                <a:solidFill>
                  <a:schemeClr val="tx1"/>
                </a:solidFill>
                <a:latin typeface="+mn-lt"/>
              </a:defRPr>
            </a:lvl4pPr>
            <a:lvl5pPr marL="7367588" algn="l" rtl="0" eaLnBrk="0" fontAlgn="base" hangingPunct="0">
              <a:spcBef>
                <a:spcPct val="20000"/>
              </a:spcBef>
              <a:spcAft>
                <a:spcPct val="0"/>
              </a:spcAft>
              <a:buClr>
                <a:srgbClr val="FFCC99"/>
              </a:buClr>
              <a:buChar char="»"/>
              <a:defRPr>
                <a:solidFill>
                  <a:schemeClr val="tx1"/>
                </a:solidFill>
                <a:latin typeface="+mn-lt"/>
              </a:defRPr>
            </a:lvl5pPr>
            <a:lvl6pPr marL="7824788" algn="l" rtl="0" eaLnBrk="0" fontAlgn="base" hangingPunct="0">
              <a:spcBef>
                <a:spcPct val="20000"/>
              </a:spcBef>
              <a:spcAft>
                <a:spcPct val="0"/>
              </a:spcAft>
              <a:buClr>
                <a:srgbClr val="FFCC99"/>
              </a:buClr>
              <a:buChar char="»"/>
              <a:defRPr>
                <a:solidFill>
                  <a:schemeClr val="tx1"/>
                </a:solidFill>
                <a:latin typeface="+mn-lt"/>
              </a:defRPr>
            </a:lvl6pPr>
            <a:lvl7pPr marL="8281988" algn="l" rtl="0" eaLnBrk="0" fontAlgn="base" hangingPunct="0">
              <a:spcBef>
                <a:spcPct val="20000"/>
              </a:spcBef>
              <a:spcAft>
                <a:spcPct val="0"/>
              </a:spcAft>
              <a:buClr>
                <a:srgbClr val="FFCC99"/>
              </a:buClr>
              <a:buChar char="»"/>
              <a:defRPr>
                <a:solidFill>
                  <a:schemeClr val="tx1"/>
                </a:solidFill>
                <a:latin typeface="+mn-lt"/>
              </a:defRPr>
            </a:lvl7pPr>
            <a:lvl8pPr marL="8739188" algn="l" rtl="0" eaLnBrk="0" fontAlgn="base" hangingPunct="0">
              <a:spcBef>
                <a:spcPct val="20000"/>
              </a:spcBef>
              <a:spcAft>
                <a:spcPct val="0"/>
              </a:spcAft>
              <a:buClr>
                <a:srgbClr val="FFCC99"/>
              </a:buClr>
              <a:buChar char="»"/>
              <a:defRPr>
                <a:solidFill>
                  <a:schemeClr val="tx1"/>
                </a:solidFill>
                <a:latin typeface="+mn-lt"/>
              </a:defRPr>
            </a:lvl8pPr>
            <a:lvl9pPr marL="9196388" algn="l" rtl="0" eaLnBrk="0" fontAlgn="base" hangingPunct="0">
              <a:spcBef>
                <a:spcPct val="20000"/>
              </a:spcBef>
              <a:spcAft>
                <a:spcPct val="0"/>
              </a:spcAft>
              <a:buClr>
                <a:srgbClr val="FFCC99"/>
              </a:buClr>
              <a:buChar char="»"/>
              <a:defRPr>
                <a:solidFill>
                  <a:schemeClr val="tx1"/>
                </a:solidFill>
                <a:latin typeface="+mn-lt"/>
              </a:defRPr>
            </a:lvl9pPr>
          </a:lstStyle>
          <a:p>
            <a:pPr marL="0" indent="0">
              <a:buNone/>
            </a:pPr>
            <a:r>
              <a:rPr lang="en-US" sz="2200" kern="0" dirty="0">
                <a:solidFill>
                  <a:schemeClr val="bg1"/>
                </a:solidFill>
              </a:rPr>
              <a:t>+ geophysical quantities from Ionosphere and Sun (prototype)</a:t>
            </a:r>
          </a:p>
        </p:txBody>
      </p:sp>
    </p:spTree>
    <p:extLst>
      <p:ext uri="{BB962C8B-B14F-4D97-AF65-F5344CB8AC3E}">
        <p14:creationId xmlns:p14="http://schemas.microsoft.com/office/powerpoint/2010/main" val="19854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MIRAS SMOS Payload status</a:t>
            </a:r>
          </a:p>
        </p:txBody>
      </p:sp>
      <p:sp>
        <p:nvSpPr>
          <p:cNvPr id="6" name="Content Placeholder 2"/>
          <p:cNvSpPr>
            <a:spLocks noGrp="1"/>
          </p:cNvSpPr>
          <p:nvPr>
            <p:ph idx="1"/>
          </p:nvPr>
        </p:nvSpPr>
        <p:spPr>
          <a:xfrm>
            <a:off x="219598" y="1011092"/>
            <a:ext cx="11692654" cy="2200644"/>
          </a:xfrm>
          <a:solidFill>
            <a:srgbClr val="053249">
              <a:alpha val="69804"/>
            </a:srgbClr>
          </a:solidFill>
        </p:spPr>
        <p:txBody>
          <a:bodyPr/>
          <a:lstStyle/>
          <a:p>
            <a:pPr marL="457200" indent="-457200">
              <a:buFont typeface="+mj-lt"/>
              <a:buAutoNum type="arabicPeriod"/>
            </a:pPr>
            <a:r>
              <a:rPr lang="en-GB" sz="2000" dirty="0">
                <a:solidFill>
                  <a:schemeClr val="bg1"/>
                </a:solidFill>
              </a:rPr>
              <a:t>After more than 14 years in orbit, MIRAS still remains in very good shape.</a:t>
            </a:r>
          </a:p>
          <a:p>
            <a:pPr marL="457200" indent="-457200">
              <a:buFont typeface="+mj-lt"/>
              <a:buAutoNum type="arabicPeriod"/>
            </a:pPr>
            <a:r>
              <a:rPr lang="en-GB" sz="2000" dirty="0">
                <a:solidFill>
                  <a:schemeClr val="bg1"/>
                </a:solidFill>
              </a:rPr>
              <a:t>All housekeeping telemetry parameters remain very well within limits.</a:t>
            </a:r>
          </a:p>
          <a:p>
            <a:pPr marL="457200" indent="-457200">
              <a:buFont typeface="+mj-lt"/>
              <a:buAutoNum type="arabicPeriod"/>
            </a:pPr>
            <a:r>
              <a:rPr lang="en-GB" sz="2000" dirty="0">
                <a:solidFill>
                  <a:schemeClr val="bg1"/>
                </a:solidFill>
              </a:rPr>
              <a:t>Payload operations are very smooth and well optimised.</a:t>
            </a:r>
          </a:p>
          <a:p>
            <a:pPr marL="457200" indent="-457200">
              <a:buFont typeface="+mj-lt"/>
              <a:buAutoNum type="arabicPeriod"/>
            </a:pPr>
            <a:r>
              <a:rPr lang="en-GB" sz="2000" dirty="0">
                <a:solidFill>
                  <a:schemeClr val="bg1"/>
                </a:solidFill>
              </a:rPr>
              <a:t>All known anomalies are covered by their corresponding recovery actions and procedures</a:t>
            </a:r>
          </a:p>
          <a:p>
            <a:pPr marL="457200" indent="-457200">
              <a:buFont typeface="+mj-lt"/>
              <a:buAutoNum type="arabicPeriod"/>
            </a:pPr>
            <a:r>
              <a:rPr lang="en-US" sz="2000" dirty="0">
                <a:solidFill>
                  <a:schemeClr val="bg1"/>
                </a:solidFill>
              </a:rPr>
              <a:t>Minor concerning</a:t>
            </a:r>
            <a:r>
              <a:rPr lang="es-ES" sz="2000" dirty="0">
                <a:solidFill>
                  <a:schemeClr val="bg1"/>
                </a:solidFill>
              </a:rPr>
              <a:t> </a:t>
            </a:r>
            <a:r>
              <a:rPr lang="en-US" sz="2000" dirty="0">
                <a:solidFill>
                  <a:schemeClr val="bg1"/>
                </a:solidFill>
              </a:rPr>
              <a:t>issues</a:t>
            </a:r>
            <a:r>
              <a:rPr lang="es-ES" sz="2000" dirty="0">
                <a:solidFill>
                  <a:schemeClr val="bg1"/>
                </a:solidFill>
              </a:rPr>
              <a:t>:</a:t>
            </a:r>
            <a:endParaRPr lang="en-GB" dirty="0">
              <a:solidFill>
                <a:srgbClr val="D9D9D9"/>
              </a:solidFill>
            </a:endParaRPr>
          </a:p>
          <a:p>
            <a:pPr algn="just"/>
            <a:endParaRPr lang="en-GB" dirty="0">
              <a:solidFill>
                <a:srgbClr val="D9D9D9"/>
              </a:solidFill>
            </a:endParaRPr>
          </a:p>
        </p:txBody>
      </p:sp>
      <p:sp>
        <p:nvSpPr>
          <p:cNvPr id="3" name="TextBox 2"/>
          <p:cNvSpPr txBox="1"/>
          <p:nvPr/>
        </p:nvSpPr>
        <p:spPr>
          <a:xfrm>
            <a:off x="216000" y="3211736"/>
            <a:ext cx="4696659" cy="2072940"/>
          </a:xfrm>
          <a:prstGeom prst="rect">
            <a:avLst/>
          </a:prstGeom>
          <a:solidFill>
            <a:srgbClr val="053249"/>
          </a:solidFill>
        </p:spPr>
        <p:txBody>
          <a:bodyPr wrap="square" rtlCol="0">
            <a:spAutoFit/>
          </a:bodyPr>
          <a:lstStyle/>
          <a:p>
            <a:pPr marL="456440" indent="-285750">
              <a:lnSpc>
                <a:spcPct val="119000"/>
              </a:lnSpc>
              <a:spcBef>
                <a:spcPct val="20000"/>
              </a:spcBef>
              <a:buClr>
                <a:schemeClr val="accent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Arm-A temperature increase.  It is slightly increased in 2023/2024 (+1C)</a:t>
            </a:r>
          </a:p>
          <a:p>
            <a:pPr marL="456440" indent="-285750">
              <a:lnSpc>
                <a:spcPct val="119000"/>
              </a:lnSpc>
              <a:spcBef>
                <a:spcPct val="20000"/>
              </a:spcBef>
              <a:buClr>
                <a:schemeClr val="accent1"/>
              </a:buClr>
              <a:buFont typeface="Arial" panose="020B0604020202020204" pitchFamily="34" charset="0"/>
              <a:buChar char="•"/>
            </a:pPr>
            <a:r>
              <a:rPr lang="es-ES" dirty="0">
                <a:solidFill>
                  <a:schemeClr val="bg1"/>
                </a:solidFill>
                <a:latin typeface="Arial" panose="020B0604020202020204" pitchFamily="34" charset="0"/>
                <a:cs typeface="Arial" panose="020B0604020202020204" pitchFamily="34" charset="0"/>
              </a:rPr>
              <a:t>CCU </a:t>
            </a:r>
            <a:r>
              <a:rPr lang="en-US" dirty="0">
                <a:solidFill>
                  <a:schemeClr val="bg1"/>
                </a:solidFill>
                <a:latin typeface="Arial" panose="020B0604020202020204" pitchFamily="34" charset="0"/>
                <a:cs typeface="Arial" panose="020B0604020202020204" pitchFamily="34" charset="0"/>
              </a:rPr>
              <a:t>temperature</a:t>
            </a:r>
            <a:r>
              <a:rPr lang="es-ES"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is increasing (+0.5C from 2023) but far from hard limit value ( it is carefully monitored)</a:t>
            </a:r>
            <a:r>
              <a:rPr lang="es-ES" dirty="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a:p>
            <a:pPr algn="l"/>
            <a:endParaRPr lang="en-GB" dirty="0">
              <a:solidFill>
                <a:srgbClr val="8197A6"/>
              </a:solidFill>
              <a:latin typeface="Arial" panose="020B0604020202020204" pitchFamily="34" charset="0"/>
              <a:ea typeface="MS PGothic" pitchFamily="34" charset="-128"/>
              <a:cs typeface="Arial" panose="020B0604020202020204" pitchFamily="34" charset="0"/>
            </a:endParaRPr>
          </a:p>
        </p:txBody>
      </p:sp>
      <p:pic>
        <p:nvPicPr>
          <p:cNvPr id="4" name="Picture 3">
            <a:extLst>
              <a:ext uri="{FF2B5EF4-FFF2-40B4-BE49-F238E27FC236}">
                <a16:creationId xmlns:a16="http://schemas.microsoft.com/office/drawing/2014/main" id="{EC542057-783B-4415-78AF-25293ED2398C}"/>
              </a:ext>
            </a:extLst>
          </p:cNvPr>
          <p:cNvPicPr>
            <a:picLocks noChangeAspect="1"/>
          </p:cNvPicPr>
          <p:nvPr/>
        </p:nvPicPr>
        <p:blipFill>
          <a:blip r:embed="rId2"/>
          <a:stretch>
            <a:fillRect/>
          </a:stretch>
        </p:blipFill>
        <p:spPr>
          <a:xfrm>
            <a:off x="5270400" y="2834396"/>
            <a:ext cx="6020932" cy="3368942"/>
          </a:xfrm>
          <a:prstGeom prst="rect">
            <a:avLst/>
          </a:prstGeom>
        </p:spPr>
      </p:pic>
      <p:pic>
        <p:nvPicPr>
          <p:cNvPr id="7" name="Picture 6">
            <a:extLst>
              <a:ext uri="{FF2B5EF4-FFF2-40B4-BE49-F238E27FC236}">
                <a16:creationId xmlns:a16="http://schemas.microsoft.com/office/drawing/2014/main" id="{0ED76BB1-6808-B74C-72D2-535C7EB4E394}"/>
              </a:ext>
            </a:extLst>
          </p:cNvPr>
          <p:cNvPicPr>
            <a:picLocks noChangeAspect="1"/>
          </p:cNvPicPr>
          <p:nvPr/>
        </p:nvPicPr>
        <p:blipFill>
          <a:blip r:embed="rId3"/>
          <a:stretch>
            <a:fillRect/>
          </a:stretch>
        </p:blipFill>
        <p:spPr>
          <a:xfrm>
            <a:off x="5270400" y="2834396"/>
            <a:ext cx="6022800" cy="3025310"/>
          </a:xfrm>
          <a:prstGeom prst="rect">
            <a:avLst/>
          </a:prstGeom>
        </p:spPr>
      </p:pic>
    </p:spTree>
    <p:extLst>
      <p:ext uri="{BB962C8B-B14F-4D97-AF65-F5344CB8AC3E}">
        <p14:creationId xmlns:p14="http://schemas.microsoft.com/office/powerpoint/2010/main" val="41103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SMOS Platform anomalies</a:t>
            </a:r>
          </a:p>
        </p:txBody>
      </p:sp>
      <p:sp>
        <p:nvSpPr>
          <p:cNvPr id="6" name="Content Placeholder 2"/>
          <p:cNvSpPr>
            <a:spLocks noGrp="1"/>
          </p:cNvSpPr>
          <p:nvPr>
            <p:ph idx="1"/>
          </p:nvPr>
        </p:nvSpPr>
        <p:spPr>
          <a:xfrm>
            <a:off x="119014" y="1011092"/>
            <a:ext cx="5893071" cy="5380564"/>
          </a:xfrm>
          <a:solidFill>
            <a:srgbClr val="053249">
              <a:alpha val="69804"/>
            </a:srgbClr>
          </a:solidFill>
        </p:spPr>
        <p:txBody>
          <a:bodyPr/>
          <a:lstStyle/>
          <a:p>
            <a:pPr marL="457200" indent="-457200">
              <a:buFont typeface="+mj-lt"/>
              <a:buAutoNum type="arabicPeriod"/>
            </a:pPr>
            <a:r>
              <a:rPr lang="en-GB" sz="1600" dirty="0">
                <a:solidFill>
                  <a:schemeClr val="bg1"/>
                </a:solidFill>
              </a:rPr>
              <a:t>GPS anomaly on the 08th of September 2023, starting at 15h45m33s. CNES decided for a cold start of the GPS to bring it back. This operation was performed on 12/09/2023, in the morning, and it was successful. Science data was acquired and will be processed off-line with </a:t>
            </a:r>
            <a:r>
              <a:rPr lang="en-GB" sz="1600" dirty="0" err="1">
                <a:solidFill>
                  <a:schemeClr val="bg1"/>
                </a:solidFill>
              </a:rPr>
              <a:t>restituted</a:t>
            </a:r>
            <a:r>
              <a:rPr lang="en-GB" sz="1600" dirty="0">
                <a:solidFill>
                  <a:schemeClr val="bg1"/>
                </a:solidFill>
              </a:rPr>
              <a:t> PVT.</a:t>
            </a:r>
          </a:p>
          <a:p>
            <a:pPr marL="457200" indent="-457200">
              <a:buFont typeface="+mj-lt"/>
              <a:buAutoNum type="arabicPeriod"/>
            </a:pPr>
            <a:endParaRPr lang="en-GB" sz="1600" dirty="0">
              <a:solidFill>
                <a:schemeClr val="bg1"/>
              </a:solidFill>
            </a:endParaRPr>
          </a:p>
          <a:p>
            <a:pPr marL="457200" indent="-457200">
              <a:buFont typeface="+mj-lt"/>
              <a:buAutoNum type="arabicPeriod"/>
            </a:pPr>
            <a:r>
              <a:rPr lang="en-GB" sz="1600" dirty="0">
                <a:solidFill>
                  <a:schemeClr val="bg1"/>
                </a:solidFill>
              </a:rPr>
              <a:t>The first Safe Hold Mode (SHM) was triggered on Thursday 22nd February 2024 at 05:10:00z. The second SHM on 3rd of March 2024 at 15:59:38z.  The anomalies most probably were triggered by a platform fault detection (FDIR) related with a platform on board software (OBSW) data corruption most likely caused by a radiation SEU. No damage in any of the platform or payload units was detected during the first S-band acquisition after the anomalies. First data quality checks suggest that the platform and MIRAS are operating as expected and data dissemination was resumed on 12</a:t>
            </a:r>
            <a:r>
              <a:rPr lang="en-GB" sz="1600" baseline="30000" dirty="0">
                <a:solidFill>
                  <a:schemeClr val="bg1"/>
                </a:solidFill>
              </a:rPr>
              <a:t>th</a:t>
            </a:r>
            <a:r>
              <a:rPr lang="en-GB" sz="1600" dirty="0">
                <a:solidFill>
                  <a:schemeClr val="bg1"/>
                </a:solidFill>
              </a:rPr>
              <a:t> March 2024. </a:t>
            </a:r>
          </a:p>
          <a:p>
            <a:pPr algn="just"/>
            <a:endParaRPr lang="en-GB" dirty="0">
              <a:solidFill>
                <a:srgbClr val="D9D9D9"/>
              </a:solidFill>
            </a:endParaRPr>
          </a:p>
        </p:txBody>
      </p:sp>
      <p:pic>
        <p:nvPicPr>
          <p:cNvPr id="8" name="Picture 7">
            <a:extLst>
              <a:ext uri="{FF2B5EF4-FFF2-40B4-BE49-F238E27FC236}">
                <a16:creationId xmlns:a16="http://schemas.microsoft.com/office/drawing/2014/main" id="{4A23F57F-F11F-1A21-3E07-135CEB0BC7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2085" y="1134813"/>
            <a:ext cx="3436614" cy="4295767"/>
          </a:xfrm>
          <a:prstGeom prst="rect">
            <a:avLst/>
          </a:prstGeom>
        </p:spPr>
      </p:pic>
      <p:pic>
        <p:nvPicPr>
          <p:cNvPr id="5" name="Picture 4">
            <a:extLst>
              <a:ext uri="{FF2B5EF4-FFF2-40B4-BE49-F238E27FC236}">
                <a16:creationId xmlns:a16="http://schemas.microsoft.com/office/drawing/2014/main" id="{579BE034-50BB-970A-7AE4-BF6873D2AF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69711" y="1134813"/>
            <a:ext cx="3436613" cy="4295765"/>
          </a:xfrm>
          <a:prstGeom prst="rect">
            <a:avLst/>
          </a:prstGeom>
        </p:spPr>
      </p:pic>
      <p:sp>
        <p:nvSpPr>
          <p:cNvPr id="9" name="TextBox 8">
            <a:extLst>
              <a:ext uri="{FF2B5EF4-FFF2-40B4-BE49-F238E27FC236}">
                <a16:creationId xmlns:a16="http://schemas.microsoft.com/office/drawing/2014/main" id="{2D1C56FF-1DB4-7359-8105-DF495A6296B4}"/>
              </a:ext>
            </a:extLst>
          </p:cNvPr>
          <p:cNvSpPr txBox="1"/>
          <p:nvPr/>
        </p:nvSpPr>
        <p:spPr>
          <a:xfrm>
            <a:off x="6012085" y="5124296"/>
            <a:ext cx="6094239" cy="769441"/>
          </a:xfrm>
          <a:prstGeom prst="rect">
            <a:avLst/>
          </a:prstGeom>
          <a:solidFill>
            <a:schemeClr val="bg1"/>
          </a:solidFill>
        </p:spPr>
        <p:txBody>
          <a:bodyPr wrap="square" rtlCol="0">
            <a:spAutoFit/>
          </a:bodyPr>
          <a:lstStyle/>
          <a:p>
            <a:pPr algn="l"/>
            <a:r>
              <a:rPr lang="en-GB" sz="1100" dirty="0">
                <a:latin typeface="Arial" panose="020B0604020202020204" pitchFamily="34" charset="0"/>
                <a:ea typeface="MS PGothic" pitchFamily="34" charset="-128"/>
                <a:cs typeface="Arial" panose="020B0604020202020204" pitchFamily="34" charset="0"/>
              </a:rPr>
              <a:t>Brightness Temperature differences over Ocean between measurements and Forward Model.</a:t>
            </a:r>
          </a:p>
          <a:p>
            <a:pPr algn="l"/>
            <a:r>
              <a:rPr lang="en-GB" sz="1100" dirty="0">
                <a:latin typeface="Arial" panose="020B0604020202020204" pitchFamily="34" charset="0"/>
                <a:ea typeface="MS PGothic" pitchFamily="34" charset="-128"/>
                <a:cs typeface="Arial" panose="020B0604020202020204" pitchFamily="34" charset="0"/>
              </a:rPr>
              <a:t>Left Image before SHM on 20</a:t>
            </a:r>
            <a:r>
              <a:rPr lang="en-GB" sz="1100" baseline="30000" dirty="0">
                <a:latin typeface="Arial" panose="020B0604020202020204" pitchFamily="34" charset="0"/>
                <a:ea typeface="MS PGothic" pitchFamily="34" charset="-128"/>
                <a:cs typeface="Arial" panose="020B0604020202020204" pitchFamily="34" charset="0"/>
              </a:rPr>
              <a:t>Th</a:t>
            </a:r>
            <a:r>
              <a:rPr lang="en-GB" sz="1100" dirty="0">
                <a:latin typeface="Arial" panose="020B0604020202020204" pitchFamily="34" charset="0"/>
                <a:ea typeface="MS PGothic" pitchFamily="34" charset="-128"/>
                <a:cs typeface="Arial" panose="020B0604020202020204" pitchFamily="34" charset="0"/>
              </a:rPr>
              <a:t> February. Right Image after the second SHM on 8</a:t>
            </a:r>
            <a:r>
              <a:rPr lang="en-GB" sz="1100" baseline="30000" dirty="0">
                <a:latin typeface="Arial" panose="020B0604020202020204" pitchFamily="34" charset="0"/>
                <a:ea typeface="MS PGothic" pitchFamily="34" charset="-128"/>
                <a:cs typeface="Arial" panose="020B0604020202020204" pitchFamily="34" charset="0"/>
              </a:rPr>
              <a:t>th</a:t>
            </a:r>
            <a:r>
              <a:rPr lang="en-GB" sz="1100" dirty="0">
                <a:latin typeface="Arial" panose="020B0604020202020204" pitchFamily="34" charset="0"/>
                <a:ea typeface="MS PGothic" pitchFamily="34" charset="-128"/>
                <a:cs typeface="Arial" panose="020B0604020202020204" pitchFamily="34" charset="0"/>
              </a:rPr>
              <a:t> March</a:t>
            </a:r>
          </a:p>
          <a:p>
            <a:pPr algn="l"/>
            <a:r>
              <a:rPr lang="en-GB" sz="1100" dirty="0">
                <a:latin typeface="Arial" panose="020B0604020202020204" pitchFamily="34" charset="0"/>
                <a:ea typeface="MS PGothic" pitchFamily="34" charset="-128"/>
                <a:cs typeface="Arial" panose="020B0604020202020204" pitchFamily="34" charset="0"/>
              </a:rPr>
              <a:t>Spatial biases patterns and statics are very similar confirming nominal status of payload and calibration.</a:t>
            </a:r>
          </a:p>
        </p:txBody>
      </p:sp>
    </p:spTree>
    <p:extLst>
      <p:ext uri="{BB962C8B-B14F-4D97-AF65-F5344CB8AC3E}">
        <p14:creationId xmlns:p14="http://schemas.microsoft.com/office/powerpoint/2010/main" val="153554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95FF376-C9C8-37D7-D109-A842A7099D06}"/>
              </a:ext>
            </a:extLst>
          </p:cNvPr>
          <p:cNvGrpSpPr>
            <a:grpSpLocks noChangeAspect="1"/>
          </p:cNvGrpSpPr>
          <p:nvPr/>
        </p:nvGrpSpPr>
        <p:grpSpPr>
          <a:xfrm>
            <a:off x="2951834" y="1226809"/>
            <a:ext cx="9122073" cy="4573342"/>
            <a:chOff x="1313934" y="903752"/>
            <a:chExt cx="10621486" cy="5325072"/>
          </a:xfrm>
        </p:grpSpPr>
        <p:pic>
          <p:nvPicPr>
            <p:cNvPr id="4" name="Picture 3">
              <a:extLst>
                <a:ext uri="{FF2B5EF4-FFF2-40B4-BE49-F238E27FC236}">
                  <a16:creationId xmlns:a16="http://schemas.microsoft.com/office/drawing/2014/main" id="{0309F6F1-EDD5-85EB-F0C6-7B969445CF19}"/>
                </a:ext>
              </a:extLst>
            </p:cNvPr>
            <p:cNvPicPr>
              <a:picLocks noChangeAspect="1"/>
            </p:cNvPicPr>
            <p:nvPr/>
          </p:nvPicPr>
          <p:blipFill>
            <a:blip r:embed="rId2"/>
            <a:stretch>
              <a:fillRect/>
            </a:stretch>
          </p:blipFill>
          <p:spPr>
            <a:xfrm>
              <a:off x="1320275" y="4429173"/>
              <a:ext cx="5353200" cy="1799651"/>
            </a:xfrm>
            <a:prstGeom prst="rect">
              <a:avLst/>
            </a:prstGeom>
          </p:spPr>
        </p:pic>
        <p:pic>
          <p:nvPicPr>
            <p:cNvPr id="6" name="Picture 5">
              <a:extLst>
                <a:ext uri="{FF2B5EF4-FFF2-40B4-BE49-F238E27FC236}">
                  <a16:creationId xmlns:a16="http://schemas.microsoft.com/office/drawing/2014/main" id="{665F1528-CF71-9762-B347-C3D6B900324A}"/>
                </a:ext>
              </a:extLst>
            </p:cNvPr>
            <p:cNvPicPr>
              <a:picLocks noChangeAspect="1"/>
            </p:cNvPicPr>
            <p:nvPr/>
          </p:nvPicPr>
          <p:blipFill>
            <a:blip r:embed="rId3"/>
            <a:stretch>
              <a:fillRect/>
            </a:stretch>
          </p:blipFill>
          <p:spPr>
            <a:xfrm>
              <a:off x="6582220" y="4429173"/>
              <a:ext cx="5353200" cy="1799651"/>
            </a:xfrm>
            <a:prstGeom prst="rect">
              <a:avLst/>
            </a:prstGeom>
          </p:spPr>
        </p:pic>
        <p:pic>
          <p:nvPicPr>
            <p:cNvPr id="8" name="Picture 7">
              <a:extLst>
                <a:ext uri="{FF2B5EF4-FFF2-40B4-BE49-F238E27FC236}">
                  <a16:creationId xmlns:a16="http://schemas.microsoft.com/office/drawing/2014/main" id="{AD626E62-EF2A-535C-CEAE-EB0F2DFA023C}"/>
                </a:ext>
              </a:extLst>
            </p:cNvPr>
            <p:cNvPicPr>
              <a:picLocks noChangeAspect="1"/>
            </p:cNvPicPr>
            <p:nvPr/>
          </p:nvPicPr>
          <p:blipFill>
            <a:blip r:embed="rId4"/>
            <a:stretch>
              <a:fillRect/>
            </a:stretch>
          </p:blipFill>
          <p:spPr>
            <a:xfrm>
              <a:off x="6583244" y="903753"/>
              <a:ext cx="5352176" cy="1799439"/>
            </a:xfrm>
            <a:prstGeom prst="rect">
              <a:avLst/>
            </a:prstGeom>
          </p:spPr>
        </p:pic>
        <p:pic>
          <p:nvPicPr>
            <p:cNvPr id="10" name="Picture 9">
              <a:extLst>
                <a:ext uri="{FF2B5EF4-FFF2-40B4-BE49-F238E27FC236}">
                  <a16:creationId xmlns:a16="http://schemas.microsoft.com/office/drawing/2014/main" id="{CEE2A5F6-6795-2871-A88B-AE633E23AA29}"/>
                </a:ext>
              </a:extLst>
            </p:cNvPr>
            <p:cNvPicPr>
              <a:picLocks noChangeAspect="1"/>
            </p:cNvPicPr>
            <p:nvPr/>
          </p:nvPicPr>
          <p:blipFill>
            <a:blip r:embed="rId5"/>
            <a:stretch>
              <a:fillRect/>
            </a:stretch>
          </p:blipFill>
          <p:spPr>
            <a:xfrm>
              <a:off x="6583244" y="2666569"/>
              <a:ext cx="5352176" cy="1799439"/>
            </a:xfrm>
            <a:prstGeom prst="rect">
              <a:avLst/>
            </a:prstGeom>
          </p:spPr>
        </p:pic>
        <p:pic>
          <p:nvPicPr>
            <p:cNvPr id="12" name="Picture 11">
              <a:extLst>
                <a:ext uri="{FF2B5EF4-FFF2-40B4-BE49-F238E27FC236}">
                  <a16:creationId xmlns:a16="http://schemas.microsoft.com/office/drawing/2014/main" id="{B32D6D1E-DA39-26B5-2679-31F63F1DA41F}"/>
                </a:ext>
              </a:extLst>
            </p:cNvPr>
            <p:cNvPicPr>
              <a:picLocks noChangeAspect="1"/>
            </p:cNvPicPr>
            <p:nvPr/>
          </p:nvPicPr>
          <p:blipFill>
            <a:blip r:embed="rId6"/>
            <a:stretch>
              <a:fillRect/>
            </a:stretch>
          </p:blipFill>
          <p:spPr>
            <a:xfrm>
              <a:off x="1313934" y="903752"/>
              <a:ext cx="5352176" cy="1799439"/>
            </a:xfrm>
            <a:prstGeom prst="rect">
              <a:avLst/>
            </a:prstGeom>
          </p:spPr>
        </p:pic>
        <p:pic>
          <p:nvPicPr>
            <p:cNvPr id="14" name="Picture 13">
              <a:extLst>
                <a:ext uri="{FF2B5EF4-FFF2-40B4-BE49-F238E27FC236}">
                  <a16:creationId xmlns:a16="http://schemas.microsoft.com/office/drawing/2014/main" id="{58DA5120-4C97-DC8A-1FAB-45C668AA05E4}"/>
                </a:ext>
              </a:extLst>
            </p:cNvPr>
            <p:cNvPicPr>
              <a:picLocks noChangeAspect="1"/>
            </p:cNvPicPr>
            <p:nvPr/>
          </p:nvPicPr>
          <p:blipFill>
            <a:blip r:embed="rId7"/>
            <a:stretch>
              <a:fillRect/>
            </a:stretch>
          </p:blipFill>
          <p:spPr>
            <a:xfrm>
              <a:off x="1313934" y="2648258"/>
              <a:ext cx="5352176" cy="1799439"/>
            </a:xfrm>
            <a:prstGeom prst="rect">
              <a:avLst/>
            </a:prstGeom>
          </p:spPr>
        </p:pic>
      </p:grpSp>
      <p:sp>
        <p:nvSpPr>
          <p:cNvPr id="16" name="Content Placeholder 2">
            <a:extLst>
              <a:ext uri="{FF2B5EF4-FFF2-40B4-BE49-F238E27FC236}">
                <a16:creationId xmlns:a16="http://schemas.microsoft.com/office/drawing/2014/main" id="{347142FF-3856-F578-6609-6E9513AD55CC}"/>
              </a:ext>
            </a:extLst>
          </p:cNvPr>
          <p:cNvSpPr txBox="1">
            <a:spLocks/>
          </p:cNvSpPr>
          <p:nvPr/>
        </p:nvSpPr>
        <p:spPr>
          <a:xfrm>
            <a:off x="151431" y="2302089"/>
            <a:ext cx="2675660" cy="3796707"/>
          </a:xfrm>
          <a:prstGeom prst="rect">
            <a:avLst/>
          </a:prstGeom>
          <a:solidFill>
            <a:srgbClr val="053249">
              <a:alpha val="69804"/>
            </a:srgbClr>
          </a:solidFill>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42900" indent="-342900">
              <a:buFont typeface="Arial" panose="020B0604020202020204" pitchFamily="34" charset="0"/>
              <a:buChar char="•"/>
            </a:pPr>
            <a:r>
              <a:rPr lang="en-GB" sz="1600" kern="0" dirty="0"/>
              <a:t>Bias between BT from Ocean Forward Model and SMOS over a selected Pacific Ocean area</a:t>
            </a:r>
          </a:p>
          <a:p>
            <a:pPr marL="342900" indent="-342900">
              <a:buFont typeface="Arial" panose="020B0604020202020204" pitchFamily="34" charset="0"/>
              <a:buChar char="•"/>
            </a:pPr>
            <a:r>
              <a:rPr lang="en-GB" sz="1600" kern="0" dirty="0"/>
              <a:t>Salinity model: ISAS up to Dec 22, WOA09 onwards</a:t>
            </a:r>
          </a:p>
          <a:p>
            <a:pPr marL="342900" indent="-342900">
              <a:buFont typeface="Arial" panose="020B0604020202020204" pitchFamily="34" charset="0"/>
              <a:buChar char="•"/>
            </a:pPr>
            <a:r>
              <a:rPr lang="en-GB" sz="1600" kern="0" dirty="0"/>
              <a:t>Others geophysical parameters from ECMWF forecast</a:t>
            </a:r>
          </a:p>
          <a:p>
            <a:pPr marL="342900" indent="-342900">
              <a:buFont typeface="Arial" panose="020B0604020202020204" pitchFamily="34" charset="0"/>
              <a:buChar char="•"/>
            </a:pPr>
            <a:r>
              <a:rPr lang="en-GB" sz="1600" kern="0" dirty="0"/>
              <a:t>Metrics: </a:t>
            </a:r>
            <a:r>
              <a:rPr lang="en-GB" sz="1600" kern="0" dirty="0" err="1"/>
              <a:t>Hovmöller</a:t>
            </a:r>
            <a:r>
              <a:rPr lang="en-GB" sz="1600" kern="0" dirty="0"/>
              <a:t> tool &amp; trends</a:t>
            </a:r>
          </a:p>
        </p:txBody>
      </p:sp>
      <p:grpSp>
        <p:nvGrpSpPr>
          <p:cNvPr id="17" name="Group 16">
            <a:extLst>
              <a:ext uri="{FF2B5EF4-FFF2-40B4-BE49-F238E27FC236}">
                <a16:creationId xmlns:a16="http://schemas.microsoft.com/office/drawing/2014/main" id="{FFCD0407-E833-D156-8259-646F4C4FD5BC}"/>
              </a:ext>
            </a:extLst>
          </p:cNvPr>
          <p:cNvGrpSpPr>
            <a:grpSpLocks noChangeAspect="1"/>
          </p:cNvGrpSpPr>
          <p:nvPr/>
        </p:nvGrpSpPr>
        <p:grpSpPr>
          <a:xfrm>
            <a:off x="560953" y="1050083"/>
            <a:ext cx="2201767" cy="1135421"/>
            <a:chOff x="1487488" y="3976685"/>
            <a:chExt cx="2376264" cy="1300842"/>
          </a:xfrm>
        </p:grpSpPr>
        <p:pic>
          <p:nvPicPr>
            <p:cNvPr id="18" name="Picture 17" descr="http://www.nco.ncep.noaa.gov/pmb/docs/on388/grids/grid002.gif">
              <a:extLst>
                <a:ext uri="{FF2B5EF4-FFF2-40B4-BE49-F238E27FC236}">
                  <a16:creationId xmlns:a16="http://schemas.microsoft.com/office/drawing/2014/main" id="{B06D2DF4-69F3-257B-511A-756E5066910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894" b="18475"/>
            <a:stretch/>
          </p:blipFill>
          <p:spPr bwMode="auto">
            <a:xfrm>
              <a:off x="1487488" y="3976685"/>
              <a:ext cx="2376264" cy="130084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1DB27B1-3BC9-62CC-5EDE-AD958B40380A}"/>
                </a:ext>
              </a:extLst>
            </p:cNvPr>
            <p:cNvSpPr/>
            <p:nvPr/>
          </p:nvSpPr>
          <p:spPr bwMode="auto">
            <a:xfrm>
              <a:off x="2552182" y="4221088"/>
              <a:ext cx="398193" cy="820660"/>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indent="-342900"/>
              <a:endParaRPr lang="en-GB">
                <a:solidFill>
                  <a:schemeClr val="bg2"/>
                </a:solidFill>
                <a:latin typeface="Verdana" pitchFamily="34" charset="0"/>
              </a:endParaRPr>
            </a:p>
          </p:txBody>
        </p:sp>
      </p:grpSp>
      <p:sp>
        <p:nvSpPr>
          <p:cNvPr id="20" name="Title 1">
            <a:extLst>
              <a:ext uri="{FF2B5EF4-FFF2-40B4-BE49-F238E27FC236}">
                <a16:creationId xmlns:a16="http://schemas.microsoft.com/office/drawing/2014/main" id="{9A135DFA-0176-0065-4EB4-5B4B44AF7F81}"/>
              </a:ext>
            </a:extLst>
          </p:cNvPr>
          <p:cNvSpPr txBox="1">
            <a:spLocks/>
          </p:cNvSpPr>
          <p:nvPr/>
        </p:nvSpPr>
        <p:spPr bwMode="auto">
          <a:xfrm>
            <a:off x="368400" y="358968"/>
            <a:ext cx="10108800" cy="461665"/>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2400" kern="0" dirty="0"/>
              <a:t>SMOS Brightness Temperature (BT) performances (Ocean)</a:t>
            </a:r>
          </a:p>
        </p:txBody>
      </p:sp>
    </p:spTree>
    <p:extLst>
      <p:ext uri="{BB962C8B-B14F-4D97-AF65-F5344CB8AC3E}">
        <p14:creationId xmlns:p14="http://schemas.microsoft.com/office/powerpoint/2010/main" val="1748332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6877F7-FAF5-EAF1-467E-C9EA0CE997A9}"/>
              </a:ext>
            </a:extLst>
          </p:cNvPr>
          <p:cNvSpPr txBox="1">
            <a:spLocks/>
          </p:cNvSpPr>
          <p:nvPr/>
        </p:nvSpPr>
        <p:spPr bwMode="auto">
          <a:xfrm>
            <a:off x="216000" y="2860690"/>
            <a:ext cx="3286152" cy="328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l" rtl="0" fontAlgn="base">
              <a:lnSpc>
                <a:spcPct val="99000"/>
              </a:lnSpc>
              <a:spcBef>
                <a:spcPct val="20000"/>
              </a:spcBef>
              <a:spcAft>
                <a:spcPct val="0"/>
              </a:spcAft>
              <a:buClr>
                <a:schemeClr val="accent1"/>
              </a:buClr>
              <a:buFont typeface="Verdana" pitchFamily="34" charset="0"/>
              <a:defRPr sz="1400" b="1" kern="1200">
                <a:solidFill>
                  <a:schemeClr val="bg2"/>
                </a:solidFill>
                <a:latin typeface="Verdana" pitchFamily="34" charset="0"/>
                <a:ea typeface="+mn-ea"/>
                <a:cs typeface="+mn-cs"/>
              </a:defRPr>
            </a:lvl1pPr>
            <a:lvl2pPr marL="457200" algn="l" rtl="0" fontAlgn="base">
              <a:lnSpc>
                <a:spcPct val="99000"/>
              </a:lnSpc>
              <a:spcBef>
                <a:spcPct val="20000"/>
              </a:spcBef>
              <a:spcAft>
                <a:spcPct val="0"/>
              </a:spcAft>
              <a:buClr>
                <a:schemeClr val="accent1"/>
              </a:buClr>
              <a:buFont typeface="Verdana" pitchFamily="34" charset="0"/>
              <a:defRPr sz="1400" b="1" kern="1200">
                <a:solidFill>
                  <a:schemeClr val="bg2"/>
                </a:solidFill>
                <a:latin typeface="Verdana" pitchFamily="34" charset="0"/>
                <a:ea typeface="+mn-ea"/>
                <a:cs typeface="+mn-cs"/>
              </a:defRPr>
            </a:lvl2pPr>
            <a:lvl3pPr marL="914400" algn="l" rtl="0" fontAlgn="base">
              <a:lnSpc>
                <a:spcPct val="99000"/>
              </a:lnSpc>
              <a:spcBef>
                <a:spcPct val="20000"/>
              </a:spcBef>
              <a:spcAft>
                <a:spcPct val="0"/>
              </a:spcAft>
              <a:buClr>
                <a:schemeClr val="accent1"/>
              </a:buClr>
              <a:buFont typeface="Verdana" pitchFamily="34" charset="0"/>
              <a:defRPr sz="1400" b="1" kern="1200">
                <a:solidFill>
                  <a:schemeClr val="bg2"/>
                </a:solidFill>
                <a:latin typeface="Verdana" pitchFamily="34" charset="0"/>
                <a:ea typeface="+mn-ea"/>
                <a:cs typeface="+mn-cs"/>
              </a:defRPr>
            </a:lvl3pPr>
            <a:lvl4pPr marL="1371600" algn="l" rtl="0" fontAlgn="base">
              <a:lnSpc>
                <a:spcPct val="99000"/>
              </a:lnSpc>
              <a:spcBef>
                <a:spcPct val="20000"/>
              </a:spcBef>
              <a:spcAft>
                <a:spcPct val="0"/>
              </a:spcAft>
              <a:buClr>
                <a:schemeClr val="accent1"/>
              </a:buClr>
              <a:buFont typeface="Verdana" pitchFamily="34" charset="0"/>
              <a:defRPr sz="1400" b="1" kern="1200">
                <a:solidFill>
                  <a:schemeClr val="bg2"/>
                </a:solidFill>
                <a:latin typeface="Verdana" pitchFamily="34" charset="0"/>
                <a:ea typeface="+mn-ea"/>
                <a:cs typeface="+mn-cs"/>
              </a:defRPr>
            </a:lvl4pPr>
            <a:lvl5pPr marL="1828800" algn="l" rtl="0" fontAlgn="base">
              <a:lnSpc>
                <a:spcPct val="99000"/>
              </a:lnSpc>
              <a:spcBef>
                <a:spcPct val="20000"/>
              </a:spcBef>
              <a:spcAft>
                <a:spcPct val="0"/>
              </a:spcAft>
              <a:buClr>
                <a:schemeClr val="accent1"/>
              </a:buClr>
              <a:buFont typeface="Verdana" pitchFamily="34" charset="0"/>
              <a:defRPr sz="1400" b="1" kern="1200">
                <a:solidFill>
                  <a:schemeClr val="bg2"/>
                </a:solidFill>
                <a:latin typeface="Verdana" pitchFamily="34" charset="0"/>
                <a:ea typeface="+mn-ea"/>
                <a:cs typeface="+mn-cs"/>
              </a:defRPr>
            </a:lvl5pPr>
            <a:lvl6pPr marL="2286000" algn="l" defTabSz="914400" rtl="0" eaLnBrk="1" latinLnBrk="0" hangingPunct="1">
              <a:defRPr sz="1400" b="1" kern="1200">
                <a:solidFill>
                  <a:schemeClr val="bg2"/>
                </a:solidFill>
                <a:latin typeface="Verdana" pitchFamily="34" charset="0"/>
                <a:ea typeface="+mn-ea"/>
                <a:cs typeface="+mn-cs"/>
              </a:defRPr>
            </a:lvl6pPr>
            <a:lvl7pPr marL="2743200" algn="l" defTabSz="914400" rtl="0" eaLnBrk="1" latinLnBrk="0" hangingPunct="1">
              <a:defRPr sz="1400" b="1" kern="1200">
                <a:solidFill>
                  <a:schemeClr val="bg2"/>
                </a:solidFill>
                <a:latin typeface="Verdana" pitchFamily="34" charset="0"/>
                <a:ea typeface="+mn-ea"/>
                <a:cs typeface="+mn-cs"/>
              </a:defRPr>
            </a:lvl7pPr>
            <a:lvl8pPr marL="3200400" algn="l" defTabSz="914400" rtl="0" eaLnBrk="1" latinLnBrk="0" hangingPunct="1">
              <a:defRPr sz="1400" b="1" kern="1200">
                <a:solidFill>
                  <a:schemeClr val="bg2"/>
                </a:solidFill>
                <a:latin typeface="Verdana" pitchFamily="34" charset="0"/>
                <a:ea typeface="+mn-ea"/>
                <a:cs typeface="+mn-cs"/>
              </a:defRPr>
            </a:lvl8pPr>
            <a:lvl9pPr marL="3657600" algn="l" defTabSz="914400" rtl="0" eaLnBrk="1" latinLnBrk="0" hangingPunct="1">
              <a:defRPr sz="1400" b="1" kern="1200">
                <a:solidFill>
                  <a:schemeClr val="bg2"/>
                </a:solidFill>
                <a:latin typeface="Verdana" pitchFamily="34" charset="0"/>
                <a:ea typeface="+mn-ea"/>
                <a:cs typeface="+mn-cs"/>
              </a:defRPr>
            </a:lvl9pPr>
          </a:lstStyle>
          <a:p>
            <a:pPr algn="just">
              <a:defRPr/>
            </a:pPr>
            <a:endParaRPr lang="en-US" sz="1600" b="0" kern="0"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just">
              <a:buFont typeface="Arial" panose="020B0604020202020204" pitchFamily="34" charset="0"/>
              <a:buChar char="•"/>
              <a:defRPr/>
            </a:pPr>
            <a:r>
              <a:rPr lang="en-US" altLang="en-US" b="0" kern="0" dirty="0">
                <a:solidFill>
                  <a:srgbClr val="8197A6"/>
                </a:solidFill>
                <a:latin typeface="+mj-lt"/>
                <a:ea typeface="MS PGothic" pitchFamily="34" charset="-128"/>
                <a:cs typeface="Arial" panose="020B0604020202020204" pitchFamily="34" charset="0"/>
              </a:rPr>
              <a:t>Data is extracted from the MIR_SCLF1C products for the Dome-C point (</a:t>
            </a:r>
            <a:r>
              <a:rPr lang="en-US" altLang="en-US" b="0" kern="0" dirty="0" err="1">
                <a:solidFill>
                  <a:srgbClr val="8197A6"/>
                </a:solidFill>
                <a:latin typeface="+mj-lt"/>
                <a:ea typeface="MS PGothic" pitchFamily="34" charset="-128"/>
                <a:cs typeface="Arial" panose="020B0604020202020204" pitchFamily="34" charset="0"/>
              </a:rPr>
              <a:t>e.g</a:t>
            </a:r>
            <a:r>
              <a:rPr lang="en-US" altLang="en-US" b="0" kern="0" dirty="0">
                <a:solidFill>
                  <a:srgbClr val="8197A6"/>
                </a:solidFill>
                <a:latin typeface="+mj-lt"/>
                <a:ea typeface="MS PGothic" pitchFamily="34" charset="-128"/>
                <a:cs typeface="Arial" panose="020B0604020202020204" pitchFamily="34" charset="0"/>
              </a:rPr>
              <a:t> </a:t>
            </a:r>
            <a:r>
              <a:rPr lang="en-GB" altLang="en-US" b="0" kern="0" dirty="0">
                <a:solidFill>
                  <a:srgbClr val="8197A6"/>
                </a:solidFill>
                <a:latin typeface="+mj-lt"/>
                <a:ea typeface="MS PGothic" pitchFamily="34" charset="-128"/>
                <a:cs typeface="Arial" panose="020B0604020202020204" pitchFamily="34" charset="0"/>
              </a:rPr>
              <a:t>Grid Point ID: 7181872)</a:t>
            </a:r>
            <a:endParaRPr lang="en-US" altLang="en-US" b="0" kern="0" dirty="0">
              <a:solidFill>
                <a:srgbClr val="8197A6"/>
              </a:solidFill>
              <a:latin typeface="+mj-lt"/>
              <a:ea typeface="MS PGothic" pitchFamily="34" charset="-128"/>
              <a:cs typeface="Arial" panose="020B0604020202020204" pitchFamily="34" charset="0"/>
            </a:endParaRPr>
          </a:p>
          <a:p>
            <a:pPr marL="285750" indent="-285750" algn="just">
              <a:buFont typeface="Arial" panose="020B0604020202020204" pitchFamily="34" charset="0"/>
              <a:buChar char="•"/>
              <a:defRPr/>
            </a:pPr>
            <a:r>
              <a:rPr lang="en-US" altLang="en-US" b="0" kern="0" dirty="0">
                <a:solidFill>
                  <a:srgbClr val="8197A6"/>
                </a:solidFill>
                <a:latin typeface="+mj-lt"/>
                <a:ea typeface="MS PGothic" pitchFamily="34" charset="-128"/>
                <a:cs typeface="Arial" panose="020B0604020202020204" pitchFamily="34" charset="0"/>
              </a:rPr>
              <a:t>Average and STD of BT are computed each 18 days for HV for the different FOV areas: AFFOV and entire FOV. </a:t>
            </a:r>
          </a:p>
          <a:p>
            <a:pPr marL="285750" indent="-285750" algn="just">
              <a:buFont typeface="Arial" panose="020B0604020202020204" pitchFamily="34" charset="0"/>
              <a:buChar char="•"/>
              <a:defRPr/>
            </a:pPr>
            <a:r>
              <a:rPr lang="en-US" altLang="en-US" b="0" kern="0" dirty="0">
                <a:solidFill>
                  <a:srgbClr val="8197A6"/>
                </a:solidFill>
                <a:latin typeface="+mj-lt"/>
                <a:ea typeface="MS PGothic" pitchFamily="34" charset="-128"/>
                <a:cs typeface="Arial" panose="020B0604020202020204" pitchFamily="34" charset="0"/>
              </a:rPr>
              <a:t>Average value in June 2010 has been subtracted from each statistics in order to highlight the variation.</a:t>
            </a:r>
          </a:p>
          <a:p>
            <a:pPr marL="285750" indent="-285750" algn="just">
              <a:buFont typeface="Arial" panose="020B0604020202020204" pitchFamily="34" charset="0"/>
              <a:buChar char="•"/>
              <a:defRPr/>
            </a:pPr>
            <a:r>
              <a:rPr lang="en-US" altLang="en-US" b="0" kern="0" dirty="0">
                <a:solidFill>
                  <a:srgbClr val="8197A6"/>
                </a:solidFill>
                <a:latin typeface="+mj-lt"/>
                <a:ea typeface="MS PGothic" pitchFamily="34" charset="-128"/>
                <a:cs typeface="Arial" panose="020B0604020202020204" pitchFamily="34" charset="0"/>
              </a:rPr>
              <a:t>Comparison with </a:t>
            </a:r>
            <a:r>
              <a:rPr lang="en-US" altLang="en-US" b="0" kern="0" dirty="0" err="1">
                <a:solidFill>
                  <a:srgbClr val="8197A6"/>
                </a:solidFill>
                <a:latin typeface="+mj-lt"/>
                <a:ea typeface="MS PGothic" pitchFamily="34" charset="-128"/>
                <a:cs typeface="Arial" panose="020B0604020202020204" pitchFamily="34" charset="0"/>
              </a:rPr>
              <a:t>Domex</a:t>
            </a:r>
            <a:r>
              <a:rPr lang="en-US" altLang="en-US" b="0" kern="0" dirty="0">
                <a:solidFill>
                  <a:srgbClr val="8197A6"/>
                </a:solidFill>
                <a:latin typeface="+mj-lt"/>
                <a:ea typeface="MS PGothic" pitchFamily="34" charset="-128"/>
                <a:cs typeface="Arial" panose="020B0604020202020204" pitchFamily="34" charset="0"/>
              </a:rPr>
              <a:t> data and SMAP data is also available. </a:t>
            </a:r>
            <a:endParaRPr lang="en-GB" sz="1200" b="0" kern="0" dirty="0">
              <a:solidFill>
                <a:schemeClr val="tx1">
                  <a:lumMod val="65000"/>
                  <a:lumOff val="35000"/>
                </a:schemeClr>
              </a:solidFill>
              <a:latin typeface="+mj-lt"/>
            </a:endParaRPr>
          </a:p>
          <a:p>
            <a:pPr>
              <a:defRPr/>
            </a:pPr>
            <a:endParaRPr lang="en-GB" sz="1400" b="0" kern="0" dirty="0">
              <a:solidFill>
                <a:schemeClr val="tx1">
                  <a:lumMod val="65000"/>
                  <a:lumOff val="35000"/>
                </a:schemeClr>
              </a:solidFill>
            </a:endParaRPr>
          </a:p>
        </p:txBody>
      </p:sp>
      <p:pic>
        <p:nvPicPr>
          <p:cNvPr id="3074" name="Picture 2">
            <a:extLst>
              <a:ext uri="{FF2B5EF4-FFF2-40B4-BE49-F238E27FC236}">
                <a16:creationId xmlns:a16="http://schemas.microsoft.com/office/drawing/2014/main" id="{D3C8718C-0156-B79B-55B6-2D3391F15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180" y="822960"/>
            <a:ext cx="2264227" cy="23774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667A4E4-581C-5A31-8E87-336F6C021B3B}"/>
              </a:ext>
            </a:extLst>
          </p:cNvPr>
          <p:cNvPicPr>
            <a:picLocks noChangeAspect="1"/>
          </p:cNvPicPr>
          <p:nvPr/>
        </p:nvPicPr>
        <p:blipFill>
          <a:blip r:embed="rId3"/>
          <a:stretch>
            <a:fillRect/>
          </a:stretch>
        </p:blipFill>
        <p:spPr>
          <a:xfrm>
            <a:off x="3559549" y="1642684"/>
            <a:ext cx="8449789" cy="3890195"/>
          </a:xfrm>
          <a:prstGeom prst="rect">
            <a:avLst/>
          </a:prstGeom>
        </p:spPr>
      </p:pic>
      <p:sp>
        <p:nvSpPr>
          <p:cNvPr id="40" name="Title 1">
            <a:extLst>
              <a:ext uri="{FF2B5EF4-FFF2-40B4-BE49-F238E27FC236}">
                <a16:creationId xmlns:a16="http://schemas.microsoft.com/office/drawing/2014/main" id="{F69162D7-6948-DBD8-70F7-177C72906CA8}"/>
              </a:ext>
            </a:extLst>
          </p:cNvPr>
          <p:cNvSpPr txBox="1">
            <a:spLocks/>
          </p:cNvSpPr>
          <p:nvPr/>
        </p:nvSpPr>
        <p:spPr bwMode="auto">
          <a:xfrm>
            <a:off x="368400" y="358968"/>
            <a:ext cx="10108800" cy="461665"/>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2400" kern="0" dirty="0"/>
              <a:t>SMOS Brightness Temperature (BT) performances (Antarctica)</a:t>
            </a:r>
          </a:p>
        </p:txBody>
      </p:sp>
    </p:spTree>
    <p:extLst>
      <p:ext uri="{BB962C8B-B14F-4D97-AF65-F5344CB8AC3E}">
        <p14:creationId xmlns:p14="http://schemas.microsoft.com/office/powerpoint/2010/main" val="366311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145011"/>
            <a:ext cx="10440277" cy="584775"/>
          </a:xfrm>
        </p:spPr>
        <p:txBody>
          <a:bodyPr/>
          <a:lstStyle/>
          <a:p>
            <a:r>
              <a:rPr lang="en-US" altLang="en-US" sz="2400" b="1" dirty="0">
                <a:solidFill>
                  <a:schemeClr val="bg1"/>
                </a:solidFill>
                <a:latin typeface="+mj-lt"/>
                <a:cs typeface="Arial" charset="0"/>
              </a:rPr>
              <a:t>Pilot-Mission Exploitation Platform (Pi-MEP) Salinity</a:t>
            </a:r>
            <a:r>
              <a:rPr lang="en-US" altLang="en-US" sz="3200" b="1" dirty="0">
                <a:solidFill>
                  <a:schemeClr val="bg1"/>
                </a:solidFill>
                <a:latin typeface="+mj-lt"/>
                <a:cs typeface="Arial" charset="0"/>
              </a:rPr>
              <a:t>  </a:t>
            </a:r>
            <a:endParaRPr lang="en-GB" dirty="0"/>
          </a:p>
        </p:txBody>
      </p:sp>
      <p:pic>
        <p:nvPicPr>
          <p:cNvPr id="4" name="Google Shape;106;p1">
            <a:extLst>
              <a:ext uri="{FF2B5EF4-FFF2-40B4-BE49-F238E27FC236}">
                <a16:creationId xmlns:a16="http://schemas.microsoft.com/office/drawing/2014/main" id="{8F795CE5-5119-5A71-FACC-402602E34E69}"/>
              </a:ext>
            </a:extLst>
          </p:cNvPr>
          <p:cNvPicPr>
            <a:picLocks noChangeAspect="1"/>
          </p:cNvPicPr>
          <p:nvPr/>
        </p:nvPicPr>
        <p:blipFill rotWithShape="1">
          <a:blip r:embed="rId2">
            <a:alphaModFix/>
          </a:blip>
          <a:srcRect/>
          <a:stretch/>
        </p:blipFill>
        <p:spPr>
          <a:xfrm>
            <a:off x="8398157" y="167552"/>
            <a:ext cx="1558141" cy="625451"/>
          </a:xfrm>
          <a:prstGeom prst="rect">
            <a:avLst/>
          </a:prstGeom>
          <a:noFill/>
          <a:ln>
            <a:noFill/>
          </a:ln>
        </p:spPr>
      </p:pic>
      <p:pic>
        <p:nvPicPr>
          <p:cNvPr id="5" name="Picture 5">
            <a:extLst>
              <a:ext uri="{FF2B5EF4-FFF2-40B4-BE49-F238E27FC236}">
                <a16:creationId xmlns:a16="http://schemas.microsoft.com/office/drawing/2014/main" id="{D06EA1F3-43B3-BE28-A334-5D71CC1483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81860" y="97205"/>
            <a:ext cx="832601" cy="69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C624E40E-771E-157D-5943-2CF0638549B3}"/>
              </a:ext>
            </a:extLst>
          </p:cNvPr>
          <p:cNvSpPr>
            <a:spLocks noGrp="1"/>
          </p:cNvSpPr>
          <p:nvPr>
            <p:ph idx="1"/>
          </p:nvPr>
        </p:nvSpPr>
        <p:spPr>
          <a:xfrm>
            <a:off x="220210" y="898844"/>
            <a:ext cx="8393287" cy="5372947"/>
          </a:xfrm>
        </p:spPr>
        <p:txBody>
          <a:bodyPr/>
          <a:lstStyle/>
          <a:p>
            <a:pPr>
              <a:buClr>
                <a:srgbClr val="003249"/>
              </a:buClr>
            </a:pPr>
            <a:r>
              <a:rPr lang="en-US" sz="1600" dirty="0">
                <a:solidFill>
                  <a:srgbClr val="D9D9D9"/>
                </a:solidFill>
              </a:rPr>
              <a:t>Single web-based environment to visualize, validate, monitor, assess and exploit Satellite Salinity data (SMOS, SMAP, Aquarius). Broad variety of online Tools to extract, inter-compare datasets and compute relevant statistics. Pi-MEP phase-2 (July 2023 – June 2024):</a:t>
            </a:r>
          </a:p>
          <a:p>
            <a:pPr indent="-32661">
              <a:lnSpc>
                <a:spcPct val="100000"/>
              </a:lnSpc>
              <a:buClr>
                <a:srgbClr val="003249"/>
              </a:buClr>
              <a:buFont typeface="Arial" panose="020B0604020202020204" pitchFamily="34" charset="0"/>
              <a:buChar char="•"/>
            </a:pPr>
            <a:r>
              <a:rPr lang="en-US" sz="1600" dirty="0">
                <a:solidFill>
                  <a:srgbClr val="D9D9D9"/>
                </a:solidFill>
              </a:rPr>
              <a:t>Operation</a:t>
            </a:r>
          </a:p>
          <a:p>
            <a:pPr marL="835795" lvl="1">
              <a:lnSpc>
                <a:spcPct val="100000"/>
              </a:lnSpc>
              <a:buClr>
                <a:srgbClr val="003249"/>
              </a:buClr>
              <a:buFont typeface="Arial" panose="020B0604020202020204" pitchFamily="34" charset="0"/>
              <a:buChar char="•"/>
            </a:pPr>
            <a:r>
              <a:rPr lang="en-US" sz="1400" dirty="0">
                <a:solidFill>
                  <a:srgbClr val="D9D9D9"/>
                </a:solidFill>
              </a:rPr>
              <a:t>New match-up file and dataset expansion including </a:t>
            </a:r>
            <a:r>
              <a:rPr lang="en-US" sz="1400" dirty="0" err="1">
                <a:solidFill>
                  <a:srgbClr val="D9D9D9"/>
                </a:solidFill>
              </a:rPr>
              <a:t>saildrones</a:t>
            </a:r>
            <a:endParaRPr lang="en-US" sz="1400" dirty="0">
              <a:solidFill>
                <a:srgbClr val="D9D9D9"/>
              </a:solidFill>
            </a:endParaRPr>
          </a:p>
          <a:p>
            <a:pPr marL="835795" lvl="1">
              <a:lnSpc>
                <a:spcPct val="100000"/>
              </a:lnSpc>
              <a:buClr>
                <a:srgbClr val="003249"/>
              </a:buClr>
              <a:buFont typeface="Arial" panose="020B0604020202020204" pitchFamily="34" charset="0"/>
              <a:buChar char="•"/>
            </a:pPr>
            <a:r>
              <a:rPr lang="en-US" sz="1400" dirty="0">
                <a:solidFill>
                  <a:srgbClr val="D9D9D9"/>
                </a:solidFill>
              </a:rPr>
              <a:t>Support to routine QC</a:t>
            </a:r>
          </a:p>
          <a:p>
            <a:pPr indent="-32661">
              <a:lnSpc>
                <a:spcPct val="100000"/>
              </a:lnSpc>
              <a:buClr>
                <a:srgbClr val="003249"/>
              </a:buClr>
              <a:buFont typeface="Arial" panose="020B0604020202020204" pitchFamily="34" charset="0"/>
              <a:buChar char="•"/>
            </a:pPr>
            <a:r>
              <a:rPr lang="en-US" sz="1600" dirty="0">
                <a:solidFill>
                  <a:srgbClr val="D9D9D9"/>
                </a:solidFill>
              </a:rPr>
              <a:t>Research and Development</a:t>
            </a:r>
          </a:p>
          <a:p>
            <a:pPr marL="835795" lvl="1">
              <a:lnSpc>
                <a:spcPct val="100000"/>
              </a:lnSpc>
              <a:buClr>
                <a:srgbClr val="003249"/>
              </a:buClr>
              <a:buFont typeface="Arial" panose="020B0604020202020204" pitchFamily="34" charset="0"/>
              <a:buChar char="•"/>
            </a:pPr>
            <a:r>
              <a:rPr lang="en-US" sz="1400" dirty="0">
                <a:solidFill>
                  <a:srgbClr val="D9D9D9"/>
                </a:solidFill>
              </a:rPr>
              <a:t>Representation errors characterization</a:t>
            </a:r>
          </a:p>
          <a:p>
            <a:pPr marL="835795" lvl="1">
              <a:lnSpc>
                <a:spcPct val="100000"/>
              </a:lnSpc>
              <a:buClr>
                <a:srgbClr val="003249"/>
              </a:buClr>
              <a:buFont typeface="Arial" panose="020B0604020202020204" pitchFamily="34" charset="0"/>
              <a:buChar char="•"/>
            </a:pPr>
            <a:r>
              <a:rPr lang="en-US" sz="1400" dirty="0">
                <a:solidFill>
                  <a:srgbClr val="D9D9D9"/>
                </a:solidFill>
              </a:rPr>
              <a:t>“Committed area” identification</a:t>
            </a:r>
          </a:p>
          <a:p>
            <a:pPr marL="835795" lvl="1">
              <a:lnSpc>
                <a:spcPct val="100000"/>
              </a:lnSpc>
              <a:buClr>
                <a:srgbClr val="003249"/>
              </a:buClr>
              <a:buFont typeface="Arial" panose="020B0604020202020204" pitchFamily="34" charset="0"/>
              <a:buChar char="•"/>
            </a:pPr>
            <a:r>
              <a:rPr lang="en-US" sz="1400" dirty="0">
                <a:solidFill>
                  <a:srgbClr val="D9D9D9"/>
                </a:solidFill>
              </a:rPr>
              <a:t>Spatial/temporal information content</a:t>
            </a:r>
          </a:p>
          <a:p>
            <a:pPr marL="835795" lvl="1">
              <a:lnSpc>
                <a:spcPct val="100000"/>
              </a:lnSpc>
              <a:buClr>
                <a:srgbClr val="003249"/>
              </a:buClr>
              <a:buFont typeface="Arial" panose="020B0604020202020204" pitchFamily="34" charset="0"/>
              <a:buChar char="•"/>
            </a:pPr>
            <a:r>
              <a:rPr lang="en-US" sz="1400" dirty="0">
                <a:solidFill>
                  <a:srgbClr val="D9D9D9"/>
                </a:solidFill>
              </a:rPr>
              <a:t>Exploitation studies</a:t>
            </a:r>
          </a:p>
          <a:p>
            <a:pPr indent="-32661">
              <a:lnSpc>
                <a:spcPct val="100000"/>
              </a:lnSpc>
              <a:buClr>
                <a:srgbClr val="003249"/>
              </a:buClr>
              <a:buFont typeface="Arial" panose="020B0604020202020204" pitchFamily="34" charset="0"/>
              <a:buChar char="•"/>
            </a:pPr>
            <a:r>
              <a:rPr lang="en-US" sz="1600" dirty="0">
                <a:solidFill>
                  <a:srgbClr val="D9D9D9"/>
                </a:solidFill>
              </a:rPr>
              <a:t>NASA partnership</a:t>
            </a:r>
          </a:p>
          <a:p>
            <a:pPr marL="835795" lvl="1">
              <a:lnSpc>
                <a:spcPct val="100000"/>
              </a:lnSpc>
              <a:buClr>
                <a:srgbClr val="003249"/>
              </a:buClr>
              <a:buFont typeface="Arial" panose="020B0604020202020204" pitchFamily="34" charset="0"/>
              <a:buChar char="•"/>
            </a:pPr>
            <a:r>
              <a:rPr lang="en-US" sz="1400" dirty="0">
                <a:solidFill>
                  <a:srgbClr val="D9D9D9"/>
                </a:solidFill>
              </a:rPr>
              <a:t>Roll-out novel NASA MDB criterion and documentation </a:t>
            </a:r>
          </a:p>
          <a:p>
            <a:pPr marL="284480" indent="-284480">
              <a:buFont typeface="Arial" panose="020B0604020202020204" pitchFamily="34" charset="0"/>
              <a:buChar char="•"/>
            </a:pPr>
            <a:endParaRPr lang="en-US" sz="1200" dirty="0">
              <a:solidFill>
                <a:srgbClr val="D9D9D9"/>
              </a:solidFill>
            </a:endParaRPr>
          </a:p>
          <a:p>
            <a:pPr marL="284480" indent="-284480">
              <a:buFont typeface="Arial" panose="020B0604020202020204" pitchFamily="34" charset="0"/>
              <a:buChar char="•"/>
            </a:pPr>
            <a:endParaRPr lang="en-US" sz="1600" dirty="0">
              <a:solidFill>
                <a:srgbClr val="D9D9D9"/>
              </a:solidFill>
            </a:endParaRPr>
          </a:p>
          <a:p>
            <a:endParaRPr lang="en-US" sz="1496"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C1B05465-53AF-6A96-C0D2-8937CB7A624E}"/>
              </a:ext>
            </a:extLst>
          </p:cNvPr>
          <p:cNvPicPr>
            <a:picLocks noChangeAspect="1"/>
          </p:cNvPicPr>
          <p:nvPr/>
        </p:nvPicPr>
        <p:blipFill>
          <a:blip r:embed="rId4"/>
          <a:stretch>
            <a:fillRect/>
          </a:stretch>
        </p:blipFill>
        <p:spPr>
          <a:xfrm>
            <a:off x="8453051" y="1192936"/>
            <a:ext cx="3576997" cy="2236065"/>
          </a:xfrm>
          <a:prstGeom prst="rect">
            <a:avLst/>
          </a:prstGeom>
        </p:spPr>
      </p:pic>
      <p:pic>
        <p:nvPicPr>
          <p:cNvPr id="9" name="Google Shape;182;g254599e7c2d_0_5">
            <a:extLst>
              <a:ext uri="{FF2B5EF4-FFF2-40B4-BE49-F238E27FC236}">
                <a16:creationId xmlns:a16="http://schemas.microsoft.com/office/drawing/2014/main" id="{9406284E-F7B1-2C08-FBA4-F87A9F2EA963}"/>
              </a:ext>
            </a:extLst>
          </p:cNvPr>
          <p:cNvPicPr>
            <a:picLocks noChangeAspect="1"/>
          </p:cNvPicPr>
          <p:nvPr/>
        </p:nvPicPr>
        <p:blipFill rotWithShape="1">
          <a:blip r:embed="rId5">
            <a:alphaModFix/>
          </a:blip>
          <a:srcRect/>
          <a:stretch/>
        </p:blipFill>
        <p:spPr>
          <a:xfrm>
            <a:off x="10559355" y="1491586"/>
            <a:ext cx="1011555" cy="936308"/>
          </a:xfrm>
          <a:prstGeom prst="rect">
            <a:avLst/>
          </a:prstGeom>
          <a:noFill/>
          <a:ln>
            <a:noFill/>
          </a:ln>
        </p:spPr>
      </p:pic>
      <p:pic>
        <p:nvPicPr>
          <p:cNvPr id="10" name="Google Shape;180;g254599e7c2d_0_5">
            <a:extLst>
              <a:ext uri="{FF2B5EF4-FFF2-40B4-BE49-F238E27FC236}">
                <a16:creationId xmlns:a16="http://schemas.microsoft.com/office/drawing/2014/main" id="{F1798173-92AF-9660-A694-2700E56714AA}"/>
              </a:ext>
            </a:extLst>
          </p:cNvPr>
          <p:cNvPicPr>
            <a:picLocks noChangeAspect="1"/>
          </p:cNvPicPr>
          <p:nvPr/>
        </p:nvPicPr>
        <p:blipFill rotWithShape="1">
          <a:blip r:embed="rId6">
            <a:alphaModFix/>
          </a:blip>
          <a:srcRect/>
          <a:stretch/>
        </p:blipFill>
        <p:spPr>
          <a:xfrm>
            <a:off x="8475467" y="3585318"/>
            <a:ext cx="3623310" cy="2151698"/>
          </a:xfrm>
          <a:prstGeom prst="rect">
            <a:avLst/>
          </a:prstGeom>
          <a:noFill/>
          <a:ln>
            <a:noFill/>
          </a:ln>
        </p:spPr>
      </p:pic>
      <p:sp>
        <p:nvSpPr>
          <p:cNvPr id="11" name="TextBox 10">
            <a:extLst>
              <a:ext uri="{FF2B5EF4-FFF2-40B4-BE49-F238E27FC236}">
                <a16:creationId xmlns:a16="http://schemas.microsoft.com/office/drawing/2014/main" id="{4FD73453-9AC6-7353-C4CC-FF38AED0D954}"/>
              </a:ext>
            </a:extLst>
          </p:cNvPr>
          <p:cNvSpPr txBox="1"/>
          <p:nvPr/>
        </p:nvSpPr>
        <p:spPr>
          <a:xfrm>
            <a:off x="8525338" y="5737017"/>
            <a:ext cx="3523568" cy="646331"/>
          </a:xfrm>
          <a:prstGeom prst="rect">
            <a:avLst/>
          </a:prstGeom>
          <a:noFill/>
        </p:spPr>
        <p:txBody>
          <a:bodyPr wrap="square" rtlCol="0">
            <a:spAutoFit/>
          </a:bodyPr>
          <a:lstStyle/>
          <a:p>
            <a:pPr algn="just"/>
            <a:r>
              <a:rPr lang="en-GB" sz="1200" dirty="0">
                <a:solidFill>
                  <a:schemeClr val="bg1"/>
                </a:solidFill>
                <a:ea typeface="Verdana" panose="020B0604030504040204" pitchFamily="34" charset="0"/>
                <a:cs typeface="Verdana" panose="020B0604030504040204" pitchFamily="34" charset="0"/>
              </a:rPr>
              <a:t>Temporal mean of </a:t>
            </a:r>
            <a:r>
              <a:rPr lang="en-GB" sz="1200" dirty="0" err="1">
                <a:solidFill>
                  <a:schemeClr val="bg1"/>
                </a:solidFill>
                <a:ea typeface="Verdana" panose="020B0604030504040204" pitchFamily="34" charset="0"/>
                <a:cs typeface="Verdana" panose="020B0604030504040204" pitchFamily="34" charset="0"/>
              </a:rPr>
              <a:t>Saildrone</a:t>
            </a:r>
            <a:r>
              <a:rPr lang="en-GB" sz="1200" dirty="0">
                <a:solidFill>
                  <a:schemeClr val="bg1"/>
                </a:solidFill>
                <a:ea typeface="Verdana" panose="020B0604030504040204" pitchFamily="34" charset="0"/>
                <a:cs typeface="Verdana" panose="020B0604030504040204" pitchFamily="34" charset="0"/>
              </a:rPr>
              <a:t> SSS (upper map), Comparison between </a:t>
            </a:r>
            <a:r>
              <a:rPr lang="en-GB" sz="1200" dirty="0" err="1">
                <a:solidFill>
                  <a:schemeClr val="bg1"/>
                </a:solidFill>
                <a:ea typeface="Verdana" panose="020B0604030504040204" pitchFamily="34" charset="0"/>
                <a:cs typeface="Verdana" panose="020B0604030504040204" pitchFamily="34" charset="0"/>
              </a:rPr>
              <a:t>Saildrone</a:t>
            </a:r>
            <a:r>
              <a:rPr lang="en-GB" sz="1200" dirty="0">
                <a:solidFill>
                  <a:schemeClr val="bg1"/>
                </a:solidFill>
                <a:ea typeface="Verdana" panose="020B0604030504040204" pitchFamily="34" charset="0"/>
                <a:cs typeface="Verdana" panose="020B0604030504040204" pitchFamily="34" charset="0"/>
              </a:rPr>
              <a:t> and ISAS sea surface salinity (lower plots) </a:t>
            </a:r>
          </a:p>
        </p:txBody>
      </p:sp>
      <p:grpSp>
        <p:nvGrpSpPr>
          <p:cNvPr id="12" name="Group 11">
            <a:extLst>
              <a:ext uri="{FF2B5EF4-FFF2-40B4-BE49-F238E27FC236}">
                <a16:creationId xmlns:a16="http://schemas.microsoft.com/office/drawing/2014/main" id="{2C7DDABA-B9CF-3C4B-367D-30E0F6328CC4}"/>
              </a:ext>
            </a:extLst>
          </p:cNvPr>
          <p:cNvGrpSpPr>
            <a:grpSpLocks noChangeAspect="1"/>
          </p:cNvGrpSpPr>
          <p:nvPr/>
        </p:nvGrpSpPr>
        <p:grpSpPr>
          <a:xfrm>
            <a:off x="1255971" y="4834222"/>
            <a:ext cx="4987802" cy="1543410"/>
            <a:chOff x="892960" y="4358073"/>
            <a:chExt cx="6596602" cy="2041232"/>
          </a:xfrm>
        </p:grpSpPr>
        <p:pic>
          <p:nvPicPr>
            <p:cNvPr id="13" name="Google Shape;586;g15c1dc47486_1_3">
              <a:extLst>
                <a:ext uri="{FF2B5EF4-FFF2-40B4-BE49-F238E27FC236}">
                  <a16:creationId xmlns:a16="http://schemas.microsoft.com/office/drawing/2014/main" id="{3C6A8603-8D37-347F-AA8B-86675A3F10A5}"/>
                </a:ext>
              </a:extLst>
            </p:cNvPr>
            <p:cNvPicPr>
              <a:picLocks noChangeAspect="1"/>
            </p:cNvPicPr>
            <p:nvPr/>
          </p:nvPicPr>
          <p:blipFill rotWithShape="1">
            <a:blip r:embed="rId7">
              <a:alphaModFix/>
            </a:blip>
            <a:srcRect/>
            <a:stretch/>
          </p:blipFill>
          <p:spPr>
            <a:xfrm>
              <a:off x="892960" y="4370480"/>
              <a:ext cx="2095500" cy="1950244"/>
            </a:xfrm>
            <a:prstGeom prst="rect">
              <a:avLst/>
            </a:prstGeom>
            <a:noFill/>
            <a:ln>
              <a:noFill/>
            </a:ln>
          </p:spPr>
        </p:pic>
        <p:pic>
          <p:nvPicPr>
            <p:cNvPr id="14" name="Google Shape;598;g15c1dc47486_1_3">
              <a:extLst>
                <a:ext uri="{FF2B5EF4-FFF2-40B4-BE49-F238E27FC236}">
                  <a16:creationId xmlns:a16="http://schemas.microsoft.com/office/drawing/2014/main" id="{CD04EA34-4C90-B04E-30D0-9F0E02848E3D}"/>
                </a:ext>
              </a:extLst>
            </p:cNvPr>
            <p:cNvPicPr>
              <a:picLocks noChangeAspect="1"/>
            </p:cNvPicPr>
            <p:nvPr/>
          </p:nvPicPr>
          <p:blipFill rotWithShape="1">
            <a:blip r:embed="rId8">
              <a:alphaModFix/>
            </a:blip>
            <a:srcRect/>
            <a:stretch/>
          </p:blipFill>
          <p:spPr>
            <a:xfrm>
              <a:off x="3170056" y="4370480"/>
              <a:ext cx="2166938" cy="2028825"/>
            </a:xfrm>
            <a:prstGeom prst="rect">
              <a:avLst/>
            </a:prstGeom>
            <a:noFill/>
            <a:ln>
              <a:noFill/>
            </a:ln>
          </p:spPr>
        </p:pic>
        <p:pic>
          <p:nvPicPr>
            <p:cNvPr id="15" name="Google Shape;597;g15c1dc47486_1_3">
              <a:extLst>
                <a:ext uri="{FF2B5EF4-FFF2-40B4-BE49-F238E27FC236}">
                  <a16:creationId xmlns:a16="http://schemas.microsoft.com/office/drawing/2014/main" id="{9EFDAEC3-E379-BF02-6005-892E19425D76}"/>
                </a:ext>
              </a:extLst>
            </p:cNvPr>
            <p:cNvPicPr>
              <a:picLocks noChangeAspect="1"/>
            </p:cNvPicPr>
            <p:nvPr/>
          </p:nvPicPr>
          <p:blipFill rotWithShape="1">
            <a:blip r:embed="rId9">
              <a:alphaModFix/>
            </a:blip>
            <a:srcRect/>
            <a:stretch/>
          </p:blipFill>
          <p:spPr>
            <a:xfrm>
              <a:off x="5501218" y="4395003"/>
              <a:ext cx="1988344" cy="1988344"/>
            </a:xfrm>
            <a:prstGeom prst="rect">
              <a:avLst/>
            </a:prstGeom>
            <a:noFill/>
            <a:ln>
              <a:noFill/>
            </a:ln>
          </p:spPr>
        </p:pic>
        <p:sp>
          <p:nvSpPr>
            <p:cNvPr id="16" name="Google Shape;589;g15c1dc47486_1_3">
              <a:extLst>
                <a:ext uri="{FF2B5EF4-FFF2-40B4-BE49-F238E27FC236}">
                  <a16:creationId xmlns:a16="http://schemas.microsoft.com/office/drawing/2014/main" id="{CD052B52-6A96-A4EF-F9E4-95ABC001F442}"/>
                </a:ext>
              </a:extLst>
            </p:cNvPr>
            <p:cNvSpPr txBox="1"/>
            <p:nvPr/>
          </p:nvSpPr>
          <p:spPr>
            <a:xfrm>
              <a:off x="1553720" y="4624636"/>
              <a:ext cx="806121" cy="361244"/>
            </a:xfrm>
            <a:prstGeom prst="rect">
              <a:avLst/>
            </a:prstGeom>
            <a:noFill/>
            <a:ln>
              <a:noFill/>
            </a:ln>
          </p:spPr>
          <p:txBody>
            <a:bodyPr spcFirstLastPara="1" wrap="square" lIns="108550" tIns="54275" rIns="108550" bIns="54275" anchor="t" anchorCtr="0">
              <a:noAutofit/>
            </a:bodyPr>
            <a:lstStyle/>
            <a:p>
              <a:pPr>
                <a:spcBef>
                  <a:spcPts val="0"/>
                </a:spcBef>
                <a:spcAft>
                  <a:spcPts val="0"/>
                </a:spcAft>
                <a:buClr>
                  <a:srgbClr val="000000"/>
                </a:buClr>
                <a:buSzPts val="1596"/>
              </a:pPr>
              <a:r>
                <a:rPr lang="fr-FR" sz="1200" b="1" dirty="0" err="1">
                  <a:solidFill>
                    <a:schemeClr val="dk1"/>
                  </a:solidFill>
                  <a:latin typeface="Calibri"/>
                  <a:ea typeface="Calibri"/>
                  <a:cs typeface="Calibri"/>
                  <a:sym typeface="Calibri"/>
                </a:rPr>
                <a:t>Argo</a:t>
              </a:r>
              <a:endParaRPr sz="1200" b="1" dirty="0">
                <a:solidFill>
                  <a:schemeClr val="dk1"/>
                </a:solidFill>
                <a:latin typeface="Calibri"/>
                <a:ea typeface="Calibri"/>
                <a:cs typeface="Calibri"/>
                <a:sym typeface="Calibri"/>
              </a:endParaRPr>
            </a:p>
          </p:txBody>
        </p:sp>
        <p:sp>
          <p:nvSpPr>
            <p:cNvPr id="17" name="Google Shape;593;g15c1dc47486_1_3">
              <a:extLst>
                <a:ext uri="{FF2B5EF4-FFF2-40B4-BE49-F238E27FC236}">
                  <a16:creationId xmlns:a16="http://schemas.microsoft.com/office/drawing/2014/main" id="{E0207B86-3AB1-DAA4-5C04-79B15ED2E15F}"/>
                </a:ext>
              </a:extLst>
            </p:cNvPr>
            <p:cNvSpPr txBox="1"/>
            <p:nvPr/>
          </p:nvSpPr>
          <p:spPr>
            <a:xfrm>
              <a:off x="1982903" y="4628552"/>
              <a:ext cx="1063230" cy="273245"/>
            </a:xfrm>
            <a:prstGeom prst="rect">
              <a:avLst/>
            </a:prstGeom>
            <a:noFill/>
            <a:ln>
              <a:noFill/>
            </a:ln>
          </p:spPr>
          <p:txBody>
            <a:bodyPr spcFirstLastPara="1" wrap="square" lIns="108550" tIns="54275" rIns="108550" bIns="54275" anchor="t" anchorCtr="0">
              <a:noAutofit/>
            </a:bodyPr>
            <a:lstStyle/>
            <a:p>
              <a:pPr>
                <a:spcBef>
                  <a:spcPts val="0"/>
                </a:spcBef>
                <a:spcAft>
                  <a:spcPts val="0"/>
                </a:spcAft>
                <a:buClr>
                  <a:srgbClr val="000000"/>
                </a:buClr>
                <a:buSzPts val="1596"/>
              </a:pPr>
              <a:r>
                <a:rPr lang="fr-FR" sz="1200" b="1" dirty="0">
                  <a:solidFill>
                    <a:schemeClr val="dk1"/>
                  </a:solidFill>
                  <a:latin typeface="Calibri"/>
                  <a:ea typeface="Calibri"/>
                  <a:cs typeface="Calibri"/>
                  <a:sym typeface="Calibri"/>
                </a:rPr>
                <a:t>Satellite</a:t>
              </a:r>
              <a:endParaRPr sz="1200" b="1" dirty="0">
                <a:solidFill>
                  <a:schemeClr val="dk1"/>
                </a:solidFill>
                <a:latin typeface="Calibri"/>
                <a:ea typeface="Calibri"/>
                <a:cs typeface="Calibri"/>
                <a:sym typeface="Calibri"/>
              </a:endParaRPr>
            </a:p>
          </p:txBody>
        </p:sp>
        <p:cxnSp>
          <p:nvCxnSpPr>
            <p:cNvPr id="18" name="Straight Arrow Connector 17">
              <a:extLst>
                <a:ext uri="{FF2B5EF4-FFF2-40B4-BE49-F238E27FC236}">
                  <a16:creationId xmlns:a16="http://schemas.microsoft.com/office/drawing/2014/main" id="{D3C517DA-185B-3C01-82A6-256DEC5AC2E4}"/>
                </a:ext>
              </a:extLst>
            </p:cNvPr>
            <p:cNvCxnSpPr>
              <a:cxnSpLocks/>
              <a:stCxn id="16" idx="2"/>
            </p:cNvCxnSpPr>
            <p:nvPr/>
          </p:nvCxnSpPr>
          <p:spPr>
            <a:xfrm>
              <a:off x="1956781" y="4985881"/>
              <a:ext cx="15543" cy="272676"/>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753575-08EC-4502-3A36-9B784583ACD2}"/>
                </a:ext>
              </a:extLst>
            </p:cNvPr>
            <p:cNvCxnSpPr>
              <a:cxnSpLocks/>
              <a:stCxn id="17" idx="2"/>
            </p:cNvCxnSpPr>
            <p:nvPr/>
          </p:nvCxnSpPr>
          <p:spPr>
            <a:xfrm flipH="1">
              <a:off x="2136548" y="4901797"/>
              <a:ext cx="377969" cy="40871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Google Shape;593;g15c1dc47486_1_3">
              <a:extLst>
                <a:ext uri="{FF2B5EF4-FFF2-40B4-BE49-F238E27FC236}">
                  <a16:creationId xmlns:a16="http://schemas.microsoft.com/office/drawing/2014/main" id="{F6DE54A0-DCB2-0DF4-F251-2DBD03E27B34}"/>
                </a:ext>
              </a:extLst>
            </p:cNvPr>
            <p:cNvSpPr txBox="1"/>
            <p:nvPr/>
          </p:nvSpPr>
          <p:spPr>
            <a:xfrm>
              <a:off x="1501809" y="4358073"/>
              <a:ext cx="1395079" cy="403744"/>
            </a:xfrm>
            <a:prstGeom prst="rect">
              <a:avLst/>
            </a:prstGeom>
            <a:noFill/>
            <a:ln>
              <a:noFill/>
            </a:ln>
          </p:spPr>
          <p:txBody>
            <a:bodyPr spcFirstLastPara="1" wrap="square" lIns="108550" tIns="54275" rIns="108550" bIns="54275" anchor="t" anchorCtr="0">
              <a:noAutofit/>
            </a:bodyPr>
            <a:lstStyle/>
            <a:p>
              <a:pPr>
                <a:spcBef>
                  <a:spcPts val="0"/>
                </a:spcBef>
                <a:spcAft>
                  <a:spcPts val="0"/>
                </a:spcAft>
                <a:buClr>
                  <a:srgbClr val="000000"/>
                </a:buClr>
                <a:buSzPts val="1596"/>
              </a:pPr>
              <a:r>
                <a:rPr lang="fr-FR" sz="1200" b="1" dirty="0">
                  <a:solidFill>
                    <a:schemeClr val="dk1"/>
                  </a:solidFill>
                  <a:latin typeface="Calibri"/>
                  <a:ea typeface="Calibri"/>
                  <a:cs typeface="Calibri"/>
                  <a:sym typeface="Calibri"/>
                </a:rPr>
                <a:t>AQUARIUS</a:t>
              </a:r>
              <a:endParaRPr sz="1200" b="1" dirty="0">
                <a:solidFill>
                  <a:schemeClr val="dk1"/>
                </a:solidFill>
                <a:latin typeface="Calibri"/>
                <a:ea typeface="Calibri"/>
                <a:cs typeface="Calibri"/>
                <a:sym typeface="Calibri"/>
              </a:endParaRPr>
            </a:p>
          </p:txBody>
        </p:sp>
        <p:sp>
          <p:nvSpPr>
            <p:cNvPr id="23" name="Google Shape;593;g15c1dc47486_1_3">
              <a:extLst>
                <a:ext uri="{FF2B5EF4-FFF2-40B4-BE49-F238E27FC236}">
                  <a16:creationId xmlns:a16="http://schemas.microsoft.com/office/drawing/2014/main" id="{D90C1998-E075-E95A-81E7-C2D37A0CBCAE}"/>
                </a:ext>
              </a:extLst>
            </p:cNvPr>
            <p:cNvSpPr txBox="1"/>
            <p:nvPr/>
          </p:nvSpPr>
          <p:spPr>
            <a:xfrm>
              <a:off x="3823820" y="4366040"/>
              <a:ext cx="1140628" cy="258596"/>
            </a:xfrm>
            <a:prstGeom prst="rect">
              <a:avLst/>
            </a:prstGeom>
            <a:noFill/>
            <a:ln>
              <a:noFill/>
            </a:ln>
          </p:spPr>
          <p:txBody>
            <a:bodyPr spcFirstLastPara="1" wrap="square" lIns="108550" tIns="54275" rIns="108550" bIns="54275" anchor="t" anchorCtr="0">
              <a:noAutofit/>
            </a:bodyPr>
            <a:lstStyle/>
            <a:p>
              <a:pPr>
                <a:spcBef>
                  <a:spcPts val="0"/>
                </a:spcBef>
                <a:spcAft>
                  <a:spcPts val="0"/>
                </a:spcAft>
                <a:buClr>
                  <a:srgbClr val="000000"/>
                </a:buClr>
                <a:buSzPts val="1596"/>
              </a:pPr>
              <a:r>
                <a:rPr lang="fr-FR" sz="1200" b="1" dirty="0">
                  <a:solidFill>
                    <a:schemeClr val="dk1"/>
                  </a:solidFill>
                  <a:latin typeface="Calibri"/>
                  <a:ea typeface="Calibri"/>
                  <a:cs typeface="Calibri"/>
                  <a:sym typeface="Calibri"/>
                </a:rPr>
                <a:t>SMAP</a:t>
              </a:r>
              <a:endParaRPr sz="1200" b="1" dirty="0">
                <a:solidFill>
                  <a:schemeClr val="dk1"/>
                </a:solidFill>
                <a:latin typeface="Calibri"/>
                <a:ea typeface="Calibri"/>
                <a:cs typeface="Calibri"/>
                <a:sym typeface="Calibri"/>
              </a:endParaRPr>
            </a:p>
          </p:txBody>
        </p:sp>
        <p:sp>
          <p:nvSpPr>
            <p:cNvPr id="24" name="Google Shape;593;g15c1dc47486_1_3">
              <a:extLst>
                <a:ext uri="{FF2B5EF4-FFF2-40B4-BE49-F238E27FC236}">
                  <a16:creationId xmlns:a16="http://schemas.microsoft.com/office/drawing/2014/main" id="{5E524D61-CBB5-DECF-588E-DF477B2385CB}"/>
                </a:ext>
              </a:extLst>
            </p:cNvPr>
            <p:cNvSpPr txBox="1"/>
            <p:nvPr/>
          </p:nvSpPr>
          <p:spPr>
            <a:xfrm>
              <a:off x="6263238" y="4401904"/>
              <a:ext cx="1140628" cy="258596"/>
            </a:xfrm>
            <a:prstGeom prst="rect">
              <a:avLst/>
            </a:prstGeom>
            <a:noFill/>
            <a:ln>
              <a:noFill/>
            </a:ln>
          </p:spPr>
          <p:txBody>
            <a:bodyPr spcFirstLastPara="1" wrap="square" lIns="108550" tIns="54275" rIns="108550" bIns="54275" anchor="t" anchorCtr="0">
              <a:noAutofit/>
            </a:bodyPr>
            <a:lstStyle/>
            <a:p>
              <a:pPr>
                <a:spcBef>
                  <a:spcPts val="0"/>
                </a:spcBef>
                <a:spcAft>
                  <a:spcPts val="0"/>
                </a:spcAft>
                <a:buClr>
                  <a:srgbClr val="000000"/>
                </a:buClr>
                <a:buSzPts val="1596"/>
              </a:pPr>
              <a:r>
                <a:rPr lang="fr-FR" sz="1200" b="1" dirty="0">
                  <a:solidFill>
                    <a:schemeClr val="dk1"/>
                  </a:solidFill>
                  <a:latin typeface="Calibri"/>
                  <a:ea typeface="Calibri"/>
                  <a:cs typeface="Calibri"/>
                  <a:sym typeface="Calibri"/>
                </a:rPr>
                <a:t>SMOS</a:t>
              </a:r>
              <a:endParaRPr sz="1200" b="1" dirty="0">
                <a:solidFill>
                  <a:schemeClr val="dk1"/>
                </a:solidFill>
                <a:latin typeface="Calibri"/>
                <a:ea typeface="Calibri"/>
                <a:cs typeface="Calibri"/>
                <a:sym typeface="Calibri"/>
              </a:endParaRPr>
            </a:p>
          </p:txBody>
        </p:sp>
      </p:grpSp>
      <p:sp>
        <p:nvSpPr>
          <p:cNvPr id="25" name="Rectangle 24">
            <a:extLst>
              <a:ext uri="{FF2B5EF4-FFF2-40B4-BE49-F238E27FC236}">
                <a16:creationId xmlns:a16="http://schemas.microsoft.com/office/drawing/2014/main" id="{7300889A-D813-6FEA-3697-D8702E37EB1D}"/>
              </a:ext>
            </a:extLst>
          </p:cNvPr>
          <p:cNvSpPr/>
          <p:nvPr/>
        </p:nvSpPr>
        <p:spPr>
          <a:xfrm>
            <a:off x="8804383" y="811934"/>
            <a:ext cx="2766527" cy="369332"/>
          </a:xfrm>
          <a:prstGeom prst="rect">
            <a:avLst/>
          </a:prstGeom>
        </p:spPr>
        <p:txBody>
          <a:bodyPr wrap="none">
            <a:spAutoFit/>
          </a:bodyPr>
          <a:lstStyle/>
          <a:p>
            <a:r>
              <a:rPr lang="en-GB" b="1" dirty="0">
                <a:solidFill>
                  <a:schemeClr val="bg1"/>
                </a:solidFill>
                <a:latin typeface="+mj-lt"/>
                <a:ea typeface="MS PGothic" pitchFamily="34" charset="-128"/>
                <a:cs typeface="Arial" charset="0"/>
                <a:hlinkClick r:id="rId10"/>
              </a:rPr>
              <a:t>www.salinity-pimep.org</a:t>
            </a:r>
            <a:endParaRPr lang="en-GB" b="1" dirty="0">
              <a:solidFill>
                <a:schemeClr val="bg1"/>
              </a:solidFill>
              <a:latin typeface="+mj-lt"/>
              <a:ea typeface="MS PGothic" pitchFamily="34" charset="-128"/>
              <a:cs typeface="Arial" charset="0"/>
            </a:endParaRPr>
          </a:p>
        </p:txBody>
      </p:sp>
    </p:spTree>
    <p:extLst>
      <p:ext uri="{BB962C8B-B14F-4D97-AF65-F5344CB8AC3E}">
        <p14:creationId xmlns:p14="http://schemas.microsoft.com/office/powerpoint/2010/main" val="2016133869"/>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F811E502-E3D8-47AA-BA1B-F8A475B28363}"/>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75119C28-C2B5-41E4-AD90-DB127FF79F00}"/>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dirty="0" smtClean="0">
            <a:solidFill>
              <a:srgbClr val="8197A6"/>
            </a:solidFill>
            <a:latin typeface="Arial" charset="0"/>
            <a:ea typeface="MS PGothic" pitchFamily="34" charset="-128"/>
            <a:cs typeface="Arial"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CA078FB4-4310-46A5-9F00-BB6AC0913C0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8BDAEA13-A01D-4BD6-BC16-9DAF9F5F5E81}"/>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2024-03-13T23:00:00+00:00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PKKMWAM5UKCP-1108600927-1254</_dlc_DocId>
    <_dlc_DocIdUrl xmlns="ddc99d1b-0883-4f2c-a8e6-6d8ebaa0e5d6">
      <Url>https://esateamsite.sso.esa.int/support/EOT2018/_layouts/15/DocIdRedir.aspx?ID=PKKMWAM5UKCP-1108600927-1254</Url>
      <Description>PKKMWAM5UKCP-1108600927-1254</Description>
    </_dlc_DocIdUrl>
  </documentManagement>
</p:properties>
</file>

<file path=customXml/itemProps1.xml><?xml version="1.0" encoding="utf-8"?>
<ds:datastoreItem xmlns:ds="http://schemas.openxmlformats.org/officeDocument/2006/customXml" ds:itemID="{C2DAB99F-4042-476C-A9D8-CFBCDD3C5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BEAE357E-AA40-4137-B0C7-FF26FE7347B0}">
  <ds:schemaRefs>
    <ds:schemaRef ds:uri="http://schemas.microsoft.com/sharepoint/events"/>
  </ds:schemaRefs>
</ds:datastoreItem>
</file>

<file path=customXml/itemProps4.xml><?xml version="1.0" encoding="utf-8"?>
<ds:datastoreItem xmlns:ds="http://schemas.openxmlformats.org/officeDocument/2006/customXml" ds:itemID="{8E22279E-2C4C-4C93-8498-455A58D1433E}">
  <ds:schemaRefs>
    <ds:schemaRef ds:uri="http://purl.org/dc/terms/"/>
    <ds:schemaRef ds:uri="http://schemas.microsoft.com/office/2006/documentManagement/types"/>
    <ds:schemaRef ds:uri="http://schemas.microsoft.com/office/2006/metadata/properties"/>
    <ds:schemaRef ds:uri="ddc99d1b-0883-4f2c-a8e6-6d8ebaa0e5d6"/>
    <ds:schemaRef ds:uri="http://schemas.microsoft.com/sharepoint/v3/fields"/>
    <ds:schemaRef ds:uri="http://schemas.microsoft.com/office/infopath/2007/PartnerControls"/>
    <ds:schemaRef ds:uri="http://www.w3.org/XML/1998/namespace"/>
    <ds:schemaRef ds:uri="http://purl.org/dc/dcmitype/"/>
    <ds:schemaRef ds:uri="http://schemas.openxmlformats.org/package/2006/metadata/core-properties"/>
    <ds:schemaRef ds:uri="http://schemas.microsoft.com/sharepoint/v4"/>
    <ds:schemaRef ds:uri="http://purl.org/dc/elements/1.1/"/>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Template>
  <TotalTime>2798</TotalTime>
  <Words>3876</Words>
  <Application>Microsoft Office PowerPoint</Application>
  <PresentationFormat>Custom</PresentationFormat>
  <Paragraphs>386</Paragraphs>
  <Slides>35</Slides>
  <Notes>4</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ESA_Presentation_DARK</vt:lpstr>
      <vt:lpstr>ESA_Presentation_DARK_BG</vt:lpstr>
      <vt:lpstr>ESA_Presentation_CLEAR</vt:lpstr>
      <vt:lpstr>ESA_Presentation_CLEAR_BG</vt:lpstr>
      <vt:lpstr>PowerPoint Presentation</vt:lpstr>
      <vt:lpstr>PowerPoint Presentation</vt:lpstr>
      <vt:lpstr>Content</vt:lpstr>
      <vt:lpstr>PowerPoint Presentation</vt:lpstr>
      <vt:lpstr>MIRAS SMOS Payload status</vt:lpstr>
      <vt:lpstr>SMOS Platform anomalies</vt:lpstr>
      <vt:lpstr>PowerPoint Presentation</vt:lpstr>
      <vt:lpstr>PowerPoint Presentation</vt:lpstr>
      <vt:lpstr>Pilot-Mission Exploitation Platform (Pi-MEP) Salinity  </vt:lpstr>
      <vt:lpstr>Quality Assurance for Soil Moisture (QA4SM) https://qa4sm.eu</vt:lpstr>
      <vt:lpstr>ESA RFI Monitoring, Reporting and Detection</vt:lpstr>
      <vt:lpstr>RADOMEX: L-band microwave radiometer @ Concordia</vt:lpstr>
      <vt:lpstr>RADOMEX: L-band microwave radiometer @ Concordia</vt:lpstr>
      <vt:lpstr>RADOMEX: 2024 updates</vt:lpstr>
      <vt:lpstr>PowerPoint Presentation</vt:lpstr>
      <vt:lpstr>CIMR (https://cimr.eu/)</vt:lpstr>
      <vt:lpstr>CIMR Level-2 Product Families</vt:lpstr>
      <vt:lpstr>PowerPoint Presentation</vt:lpstr>
      <vt:lpstr>PowerPoint Presentation</vt:lpstr>
      <vt:lpstr>PowerPoint Presentation</vt:lpstr>
      <vt:lpstr>PowerPoint Presentation</vt:lpstr>
      <vt:lpstr>PowerPoint Presentation</vt:lpstr>
      <vt:lpstr>Summary</vt:lpstr>
      <vt:lpstr>Acknowledge</vt:lpstr>
      <vt:lpstr>Backup slides</vt:lpstr>
      <vt:lpstr>RADOMEX: L-band microwave radiometer</vt:lpstr>
      <vt:lpstr>PowerPoint Presentation</vt:lpstr>
      <vt:lpstr>QA4SM Workflow https://qa4sm.eu</vt:lpstr>
      <vt:lpstr>The Copernicus Imaging Microwave Radiometer CIMR </vt:lpstr>
      <vt:lpstr>CIMR channel selection</vt:lpstr>
      <vt:lpstr>CIMR status (https://cimr.eu/)</vt:lpstr>
      <vt:lpstr>CIMR Level-1 and Level-2 Processing chain</vt:lpstr>
      <vt:lpstr>CIMR ESA/EUMETSAT responsibilities</vt:lpstr>
      <vt:lpstr>PowerPoint Presentation</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 passive microwave activities - GSICS 2024 report</dc:title>
  <dc:subject>ESA passive microwave activities - GSICS 2024 report</dc:subject>
  <dc:creator>Raffaele Crapolicchio</dc:creator>
  <cp:keywords/>
  <dc:description/>
  <cp:lastModifiedBy>Raffaele Crapolicchio</cp:lastModifiedBy>
  <cp:revision>125</cp:revision>
  <cp:lastPrinted>2008-08-26T16:26:23Z</cp:lastPrinted>
  <dcterms:created xsi:type="dcterms:W3CDTF">2022-02-23T18:41:39Z</dcterms:created>
  <dcterms:modified xsi:type="dcterms:W3CDTF">2024-03-14T10:04:45Z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Raffaele Crapolicchio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ESA ESRIN</vt:lpwstr>
  </property>
  <property fmtid="{D5CDD505-2E9C-101B-9397-08002B2CF9AE}" pid="21" name="Originating Organisation">
    <vt:lpwstr>Serco Italia for ESA</vt:lpwstr>
  </property>
  <property fmtid="{D5CDD505-2E9C-101B-9397-08002B2CF9AE}" pid="22" name="Distribution">
    <vt:lpwstr/>
  </property>
  <property fmtid="{D5CDD505-2E9C-101B-9397-08002B2CF9AE}" pid="23" name="bmsSitename2">
    <vt:lpwstr>ESA ESRIN</vt:lpwstr>
  </property>
  <property fmtid="{D5CDD505-2E9C-101B-9397-08002B2CF9AE}" pid="24" name="bmsAddress">
    <vt:lpwstr>Largo Galileo Galilei 1 - 00044 Frascati - Italy</vt:lpwstr>
  </property>
  <property fmtid="{D5CDD505-2E9C-101B-9397-08002B2CF9AE}" pid="25" name="bmsPlace">
    <vt:lpwstr>Frascati</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2024-03-13T23:00:00Z</vt:filetime>
  </property>
  <property fmtid="{D5CDD505-2E9C-101B-9397-08002B2CF9AE}" pid="30" name="Organisational_x0020_entity">
    <vt:lpwstr>Serco Italia for ESA</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