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33" r:id="rId2"/>
    <p:sldId id="834" r:id="rId3"/>
    <p:sldId id="833" r:id="rId4"/>
    <p:sldId id="855" r:id="rId5"/>
    <p:sldId id="856" r:id="rId6"/>
    <p:sldId id="857" r:id="rId7"/>
    <p:sldId id="858" r:id="rId8"/>
    <p:sldId id="862" r:id="rId9"/>
    <p:sldId id="865" r:id="rId10"/>
    <p:sldId id="860" r:id="rId11"/>
    <p:sldId id="864" r:id="rId12"/>
    <p:sldId id="861" r:id="rId13"/>
    <p:sldId id="863" r:id="rId14"/>
  </p:sldIdLst>
  <p:sldSz cx="12192000" cy="6858000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87904" autoAdjust="0"/>
  </p:normalViewPr>
  <p:slideViewPr>
    <p:cSldViewPr snapToGrid="0" showGuides="1">
      <p:cViewPr varScale="1">
        <p:scale>
          <a:sx n="93" d="100"/>
          <a:sy n="93" d="100"/>
        </p:scale>
        <p:origin x="1312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219" y="62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MWTS\&#24037;&#31243;&#25991;&#26723;\FY-3F\post\&#27719;&#25253;&#25991;&#26723;\202402\&#31934;&#24230;&#23545;&#27604;&#32479;&#35745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STD(O-B)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'O-B'!$G$2</c:f>
              <c:strCache>
                <c:ptCount val="1"/>
                <c:pt idx="0">
                  <c:v>FY-3F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3"/>
              <c:pt idx="0">
                <c:v>5</c:v>
              </c:pt>
              <c:pt idx="1">
                <c:v>6</c:v>
              </c:pt>
              <c:pt idx="2">
                <c:v>7</c:v>
              </c:pt>
              <c:pt idx="3">
                <c:v>8</c:v>
              </c:pt>
              <c:pt idx="4">
                <c:v>9</c:v>
              </c:pt>
              <c:pt idx="5">
                <c:v>10</c:v>
              </c:pt>
              <c:pt idx="6">
                <c:v>11</c:v>
              </c:pt>
              <c:pt idx="7">
                <c:v>12</c:v>
              </c:pt>
              <c:pt idx="8">
                <c:v>13</c:v>
              </c:pt>
              <c:pt idx="9">
                <c:v>14</c:v>
              </c:pt>
              <c:pt idx="10">
                <c:v>15</c:v>
              </c:pt>
              <c:pt idx="11">
                <c:v>16</c:v>
              </c:pt>
              <c:pt idx="12">
                <c:v>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'O-B'!$G$3:$G$19</c:f>
              <c:numCache>
                <c:formatCode>General</c:formatCode>
                <c:ptCount val="13"/>
                <c:pt idx="0">
                  <c:v>0.81</c:v>
                </c:pt>
                <c:pt idx="1">
                  <c:v>0.61</c:v>
                </c:pt>
                <c:pt idx="2">
                  <c:v>0.49</c:v>
                </c:pt>
                <c:pt idx="3">
                  <c:v>0.37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0.37</c:v>
                </c:pt>
                <c:pt idx="7">
                  <c:v>0.52</c:v>
                </c:pt>
                <c:pt idx="8">
                  <c:v>0.52</c:v>
                </c:pt>
                <c:pt idx="9">
                  <c:v>0.56999999999999995</c:v>
                </c:pt>
                <c:pt idx="10">
                  <c:v>0.7</c:v>
                </c:pt>
                <c:pt idx="11">
                  <c:v>0.9</c:v>
                </c:pt>
                <c:pt idx="12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6-7B45-BAA1-4DE1A1F476C6}"/>
            </c:ext>
          </c:extLst>
        </c:ser>
        <c:ser>
          <c:idx val="1"/>
          <c:order val="1"/>
          <c:tx>
            <c:strRef>
              <c:f>'O-B'!$H$2</c:f>
              <c:strCache>
                <c:ptCount val="1"/>
                <c:pt idx="0">
                  <c:v>FY-3E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3"/>
              <c:pt idx="0">
                <c:v>5</c:v>
              </c:pt>
              <c:pt idx="1">
                <c:v>6</c:v>
              </c:pt>
              <c:pt idx="2">
                <c:v>7</c:v>
              </c:pt>
              <c:pt idx="3">
                <c:v>8</c:v>
              </c:pt>
              <c:pt idx="4">
                <c:v>9</c:v>
              </c:pt>
              <c:pt idx="5">
                <c:v>10</c:v>
              </c:pt>
              <c:pt idx="6">
                <c:v>11</c:v>
              </c:pt>
              <c:pt idx="7">
                <c:v>12</c:v>
              </c:pt>
              <c:pt idx="8">
                <c:v>13</c:v>
              </c:pt>
              <c:pt idx="9">
                <c:v>14</c:v>
              </c:pt>
              <c:pt idx="10">
                <c:v>15</c:v>
              </c:pt>
              <c:pt idx="11">
                <c:v>16</c:v>
              </c:pt>
              <c:pt idx="12">
                <c:v>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'O-B'!$H$3:$H$19</c:f>
              <c:numCache>
                <c:formatCode>General</c:formatCode>
                <c:ptCount val="13"/>
                <c:pt idx="0">
                  <c:v>0.6</c:v>
                </c:pt>
                <c:pt idx="1">
                  <c:v>0.4</c:v>
                </c:pt>
                <c:pt idx="2">
                  <c:v>0.49</c:v>
                </c:pt>
                <c:pt idx="3">
                  <c:v>0.45</c:v>
                </c:pt>
                <c:pt idx="4">
                  <c:v>0.44</c:v>
                </c:pt>
                <c:pt idx="5">
                  <c:v>0.44</c:v>
                </c:pt>
                <c:pt idx="6">
                  <c:v>0.37</c:v>
                </c:pt>
                <c:pt idx="7">
                  <c:v>0.56999999999999995</c:v>
                </c:pt>
                <c:pt idx="8">
                  <c:v>0.61</c:v>
                </c:pt>
                <c:pt idx="9">
                  <c:v>0.65</c:v>
                </c:pt>
                <c:pt idx="10">
                  <c:v>0.89</c:v>
                </c:pt>
                <c:pt idx="11">
                  <c:v>1.19</c:v>
                </c:pt>
                <c:pt idx="12">
                  <c:v>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6-7B45-BAA1-4DE1A1F47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47104"/>
        <c:axId val="1580743360"/>
      </c:barChart>
      <c:lineChart>
        <c:grouping val="standard"/>
        <c:varyColors val="0"/>
        <c:ser>
          <c:idx val="2"/>
          <c:order val="2"/>
          <c:tx>
            <c:strRef>
              <c:f>'O-B'!$I$2</c:f>
              <c:strCache>
                <c:ptCount val="1"/>
                <c:pt idx="0">
                  <c:v>Exp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13"/>
              <c:pt idx="0">
                <c:v>5</c:v>
              </c:pt>
              <c:pt idx="1">
                <c:v>6</c:v>
              </c:pt>
              <c:pt idx="2">
                <c:v>7</c:v>
              </c:pt>
              <c:pt idx="3">
                <c:v>8</c:v>
              </c:pt>
              <c:pt idx="4">
                <c:v>9</c:v>
              </c:pt>
              <c:pt idx="5">
                <c:v>10</c:v>
              </c:pt>
              <c:pt idx="6">
                <c:v>11</c:v>
              </c:pt>
              <c:pt idx="7">
                <c:v>12</c:v>
              </c:pt>
              <c:pt idx="8">
                <c:v>13</c:v>
              </c:pt>
              <c:pt idx="9">
                <c:v>14</c:v>
              </c:pt>
              <c:pt idx="10">
                <c:v>15</c:v>
              </c:pt>
              <c:pt idx="11">
                <c:v>16</c:v>
              </c:pt>
              <c:pt idx="12">
                <c:v>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'O-B'!$I$3:$I$19</c:f>
              <c:numCache>
                <c:formatCode>General</c:formatCode>
                <c:ptCount val="13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1.2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A6-7B45-BAA1-4DE1A1F476C6}"/>
            </c:ext>
          </c:extLst>
        </c:ser>
        <c:ser>
          <c:idx val="3"/>
          <c:order val="3"/>
          <c:tx>
            <c:strRef>
              <c:f>'O-B'!$J$2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13"/>
              <c:pt idx="0">
                <c:v>5</c:v>
              </c:pt>
              <c:pt idx="1">
                <c:v>6</c:v>
              </c:pt>
              <c:pt idx="2">
                <c:v>7</c:v>
              </c:pt>
              <c:pt idx="3">
                <c:v>8</c:v>
              </c:pt>
              <c:pt idx="4">
                <c:v>9</c:v>
              </c:pt>
              <c:pt idx="5">
                <c:v>10</c:v>
              </c:pt>
              <c:pt idx="6">
                <c:v>11</c:v>
              </c:pt>
              <c:pt idx="7">
                <c:v>12</c:v>
              </c:pt>
              <c:pt idx="8">
                <c:v>13</c:v>
              </c:pt>
              <c:pt idx="9">
                <c:v>14</c:v>
              </c:pt>
              <c:pt idx="10">
                <c:v>15</c:v>
              </c:pt>
              <c:pt idx="11">
                <c:v>16</c:v>
              </c:pt>
              <c:pt idx="12">
                <c:v>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'O-B'!$J$3:$J$19</c:f>
              <c:numCache>
                <c:formatCode>General</c:formatCode>
                <c:ptCount val="1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A6-7B45-BAA1-4DE1A1F47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47104"/>
        <c:axId val="1580743360"/>
      </c:lineChart>
      <c:catAx>
        <c:axId val="158074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通道号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N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580743360"/>
        <c:crosses val="autoZero"/>
        <c:auto val="1"/>
        <c:lblAlgn val="ctr"/>
        <c:lblOffset val="100"/>
        <c:noMultiLvlLbl val="0"/>
      </c:catAx>
      <c:valAx>
        <c:axId val="158074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偏差</a:t>
                </a:r>
                <a:r>
                  <a:rPr lang="en-US" altLang="zh-CN"/>
                  <a:t>(K)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5807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2130428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30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t>‹#›</a:t>
            </a:fld>
            <a:endParaRPr 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kern="0" dirty="0"/>
              <a:t>Click to edit Master title style</a:t>
            </a:r>
            <a:endParaRPr lang="en-GB" sz="4000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2"/>
            <a:ext cx="10972800" cy="5257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1" y="6400802"/>
            <a:ext cx="1823259" cy="232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en-GB" sz="320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3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1028" name="Picture 4" descr="http://gsics.atmos.umd.edu/pub/Development/Logos/GSICS180px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uoyang@cma.gov.cn" TargetMode="External"/><Relationship Id="rId2" Type="http://schemas.openxmlformats.org/officeDocument/2006/relationships/hyperlink" Target="http://gsics.atmos.umd.edu/wiki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ujy@cma.gov.c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1782" y="1040836"/>
            <a:ext cx="11222182" cy="2769164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dirty="0"/>
              <a:t>Validation of Microwave Humidity Sounder</a:t>
            </a:r>
            <a:r>
              <a:rPr lang="en-US" altLang="zh-CN" dirty="0"/>
              <a:t>-</a:t>
            </a:r>
            <a:r>
              <a:rPr lang="en-US" dirty="0"/>
              <a:t> II and Microwave Temperature Sounder-III onboard FenYun-3F in the post-launch phase 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3781" y="3588792"/>
            <a:ext cx="9387205" cy="15595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Yang Guo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Juyang</a:t>
            </a:r>
            <a:r>
              <a:rPr lang="zh-CN" altLang="en-US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Hu,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Songyan</a:t>
            </a:r>
            <a:r>
              <a:rPr lang="zh-CN" altLang="en-US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Gu,</a:t>
            </a:r>
            <a:r>
              <a:rPr lang="zh-CN" altLang="en-US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Fangli</a:t>
            </a:r>
            <a:r>
              <a:rPr lang="zh-CN" altLang="en-US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Dou,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Chengli</a:t>
            </a:r>
            <a:r>
              <a:rPr lang="zh-CN" altLang="en-US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Qi, Ling Sun</a:t>
            </a:r>
            <a:r>
              <a:rPr lang="zh-CN" altLang="en-US" sz="2000" dirty="0">
                <a:latin typeface="+mj-lt"/>
                <a:ea typeface="宋体" panose="02010600030101010101" pitchFamily="2" charset="-122"/>
                <a:cs typeface="+mj-cs"/>
                <a:sym typeface="+mn-ea"/>
              </a:rPr>
              <a:t>，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Xiuqing Hu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13135" y="5522425"/>
            <a:ext cx="9387400" cy="1125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1" kern="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ea typeface="宋体" panose="02010600030101010101" pitchFamily="2" charset="-122"/>
              </a:rPr>
              <a:t>CMA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7" y="132630"/>
            <a:ext cx="9822873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-MWTS-III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10</a:t>
            </a:fld>
            <a:endParaRPr lang="en-US"/>
          </a:p>
        </p:txBody>
      </p:sp>
      <p:pic>
        <p:nvPicPr>
          <p:cNvPr id="29" name="内容占位符 9" descr="屏幕剪辑">
            <a:extLst>
              <a:ext uri="{FF2B5EF4-FFF2-40B4-BE49-F238E27FC236}">
                <a16:creationId xmlns:a16="http://schemas.microsoft.com/office/drawing/2014/main" id="{6F7859CD-D42B-EF45-A758-8276C8D7D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70" y="1294238"/>
            <a:ext cx="3733800" cy="2060028"/>
          </a:xfrm>
          <a:prstGeom prst="rect">
            <a:avLst/>
          </a:prstGeom>
        </p:spPr>
      </p:pic>
      <p:sp>
        <p:nvSpPr>
          <p:cNvPr id="30" name="矩形 8">
            <a:extLst>
              <a:ext uri="{FF2B5EF4-FFF2-40B4-BE49-F238E27FC236}">
                <a16:creationId xmlns:a16="http://schemas.microsoft.com/office/drawing/2014/main" id="{65DC2E9E-3AFC-024D-85C7-D5706BB201A0}"/>
              </a:ext>
            </a:extLst>
          </p:cNvPr>
          <p:cNvSpPr/>
          <p:nvPr/>
        </p:nvSpPr>
        <p:spPr>
          <a:xfrm>
            <a:off x="609600" y="970004"/>
            <a:ext cx="494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(3) Sea-Land contrast bias in sounding channels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文本框 10">
            <a:extLst>
              <a:ext uri="{FF2B5EF4-FFF2-40B4-BE49-F238E27FC236}">
                <a16:creationId xmlns:a16="http://schemas.microsoft.com/office/drawing/2014/main" id="{A1E9098C-9A76-E24B-B4E6-6F6DCC577FE0}"/>
              </a:ext>
            </a:extLst>
          </p:cNvPr>
          <p:cNvSpPr txBox="1"/>
          <p:nvPr/>
        </p:nvSpPr>
        <p:spPr>
          <a:xfrm>
            <a:off x="914400" y="1374596"/>
            <a:ext cx="4566752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FY-3F MWTS-III improves the out-of-band response for channels 6-8 and  crosstalk on channels 7-17, and significantly mitigates the sea-land contrast bias.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577583AC-591B-8349-8471-67088A8256E7}"/>
              </a:ext>
            </a:extLst>
          </p:cNvPr>
          <p:cNvSpPr txBox="1"/>
          <p:nvPr/>
        </p:nvSpPr>
        <p:spPr>
          <a:xfrm>
            <a:off x="7061202" y="862504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Sea-land contrast bias comparison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12">
            <a:extLst>
              <a:ext uri="{FF2B5EF4-FFF2-40B4-BE49-F238E27FC236}">
                <a16:creationId xmlns:a16="http://schemas.microsoft.com/office/drawing/2014/main" id="{37F4A779-6EA9-F146-8062-C08E04805073}"/>
              </a:ext>
            </a:extLst>
          </p:cNvPr>
          <p:cNvSpPr/>
          <p:nvPr/>
        </p:nvSpPr>
        <p:spPr>
          <a:xfrm>
            <a:off x="712232" y="3745362"/>
            <a:ext cx="535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(4) Calibration 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Accuarcy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34" name="图表 13">
            <a:extLst>
              <a:ext uri="{FF2B5EF4-FFF2-40B4-BE49-F238E27FC236}">
                <a16:creationId xmlns:a16="http://schemas.microsoft.com/office/drawing/2014/main" id="{A8E9379A-8E0F-DC4C-BA31-FC40209E7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719856"/>
              </p:ext>
            </p:extLst>
          </p:nvPr>
        </p:nvGraphicFramePr>
        <p:xfrm>
          <a:off x="6477002" y="37027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文本框 14">
            <a:extLst>
              <a:ext uri="{FF2B5EF4-FFF2-40B4-BE49-F238E27FC236}">
                <a16:creationId xmlns:a16="http://schemas.microsoft.com/office/drawing/2014/main" id="{59BBA14F-B11D-C24F-A25B-15E3895264E3}"/>
              </a:ext>
            </a:extLst>
          </p:cNvPr>
          <p:cNvSpPr txBox="1"/>
          <p:nvPr/>
        </p:nvSpPr>
        <p:spPr>
          <a:xfrm>
            <a:off x="712232" y="4469262"/>
            <a:ext cx="500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Compared to the BTs simulated using RTTOV and ERA5, the deviations of FY-3F MWTS-III are smaller than those of FY-3E MWTS-III. 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79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7" y="132630"/>
            <a:ext cx="9822873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-MWTS-III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11</a:t>
            </a:fld>
            <a:endParaRPr lang="en-US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08490085-0E73-F245-B559-75851A45C122}"/>
              </a:ext>
            </a:extLst>
          </p:cNvPr>
          <p:cNvSpPr txBox="1">
            <a:spLocks/>
          </p:cNvSpPr>
          <p:nvPr/>
        </p:nvSpPr>
        <p:spPr>
          <a:xfrm>
            <a:off x="942109" y="1143414"/>
            <a:ext cx="6140553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Compared to JPSS-1 ATMS</a:t>
            </a:r>
          </a:p>
        </p:txBody>
      </p:sp>
      <p:pic>
        <p:nvPicPr>
          <p:cNvPr id="13" name="图片 6" descr="屏幕剪辑">
            <a:extLst>
              <a:ext uri="{FF2B5EF4-FFF2-40B4-BE49-F238E27FC236}">
                <a16:creationId xmlns:a16="http://schemas.microsoft.com/office/drawing/2014/main" id="{48D62D99-22EB-DA40-8910-3DF8400AA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46" y="3594166"/>
            <a:ext cx="4191224" cy="2313208"/>
          </a:xfrm>
          <a:prstGeom prst="rect">
            <a:avLst/>
          </a:prstGeom>
        </p:spPr>
      </p:pic>
      <p:sp>
        <p:nvSpPr>
          <p:cNvPr id="14" name="TextBox 29">
            <a:extLst>
              <a:ext uri="{FF2B5EF4-FFF2-40B4-BE49-F238E27FC236}">
                <a16:creationId xmlns:a16="http://schemas.microsoft.com/office/drawing/2014/main" id="{DE15675C-FFB0-DB4C-8243-FC4EDC37A5DF}"/>
              </a:ext>
            </a:extLst>
          </p:cNvPr>
          <p:cNvSpPr txBox="1"/>
          <p:nvPr/>
        </p:nvSpPr>
        <p:spPr>
          <a:xfrm>
            <a:off x="6211391" y="950626"/>
            <a:ext cx="501772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Data  :  </a:t>
            </a:r>
            <a:r>
              <a:rPr lang="en-US" altLang="zh-CN" sz="1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2023.10.9—2023.11.20</a:t>
            </a:r>
            <a:endParaRPr lang="en-US" altLang="zh-CN" sz="16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Key match-up conditions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Difference of observing times &lt; 20 minutes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Nadir two pixels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Distance &lt; 20 km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Uniformity check : STD (3×3 pixels BT) &lt; 1 K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Comparison Data: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Band 1-5 (near surface channels) : BT_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MWTS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-BT_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ATMS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Band 7-17 (sounding channels): OMB_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MWTS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-OMB_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ATMS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OMB: Observation-simulation(RTTOV+ERA5)</a:t>
            </a:r>
            <a:endParaRPr lang="en-US" altLang="zh-CN" sz="16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圆角矩形 9">
            <a:extLst>
              <a:ext uri="{FF2B5EF4-FFF2-40B4-BE49-F238E27FC236}">
                <a16:creationId xmlns:a16="http://schemas.microsoft.com/office/drawing/2014/main" id="{21FC93E9-B7D9-694A-A6CD-275425DE8D03}"/>
              </a:ext>
            </a:extLst>
          </p:cNvPr>
          <p:cNvSpPr/>
          <p:nvPr/>
        </p:nvSpPr>
        <p:spPr bwMode="auto">
          <a:xfrm>
            <a:off x="6060558" y="901175"/>
            <a:ext cx="5029200" cy="2743200"/>
          </a:xfrm>
          <a:prstGeom prst="roundRect">
            <a:avLst/>
          </a:prstGeom>
          <a:noFill/>
          <a:ln w="381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6" name="矩形 10">
            <a:extLst>
              <a:ext uri="{FF2B5EF4-FFF2-40B4-BE49-F238E27FC236}">
                <a16:creationId xmlns:a16="http://schemas.microsoft.com/office/drawing/2014/main" id="{4FDE27F8-965D-F044-B54B-70E7F4BEB98B}"/>
              </a:ext>
            </a:extLst>
          </p:cNvPr>
          <p:cNvSpPr/>
          <p:nvPr/>
        </p:nvSpPr>
        <p:spPr>
          <a:xfrm>
            <a:off x="5867400" y="5886178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The biases for channels 1-16 are lower than 1K, while that for channel 17 is 1.12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The STDs for sounding channels 7-15 are lower than 1K.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17" name="表格 12">
            <a:extLst>
              <a:ext uri="{FF2B5EF4-FFF2-40B4-BE49-F238E27FC236}">
                <a16:creationId xmlns:a16="http://schemas.microsoft.com/office/drawing/2014/main" id="{D9C3FB16-AB08-9449-93B8-5F3E9AC1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61331"/>
              </p:ext>
            </p:extLst>
          </p:nvPr>
        </p:nvGraphicFramePr>
        <p:xfrm>
          <a:off x="457200" y="1532645"/>
          <a:ext cx="4998020" cy="5100914"/>
        </p:xfrm>
        <a:graphic>
          <a:graphicData uri="http://schemas.openxmlformats.org/drawingml/2006/table">
            <a:tbl>
              <a:tblPr firstRow="1" firstCol="1" bandRow="1"/>
              <a:tblGrid>
                <a:gridCol w="1706653">
                  <a:extLst>
                    <a:ext uri="{9D8B030D-6E8A-4147-A177-3AD203B41FA5}">
                      <a16:colId xmlns:a16="http://schemas.microsoft.com/office/drawing/2014/main" val="2146277233"/>
                    </a:ext>
                  </a:extLst>
                </a:gridCol>
                <a:gridCol w="731262">
                  <a:extLst>
                    <a:ext uri="{9D8B030D-6E8A-4147-A177-3AD203B41FA5}">
                      <a16:colId xmlns:a16="http://schemas.microsoft.com/office/drawing/2014/main" val="2230908076"/>
                    </a:ext>
                  </a:extLst>
                </a:gridCol>
                <a:gridCol w="941524">
                  <a:extLst>
                    <a:ext uri="{9D8B030D-6E8A-4147-A177-3AD203B41FA5}">
                      <a16:colId xmlns:a16="http://schemas.microsoft.com/office/drawing/2014/main" val="2005784972"/>
                    </a:ext>
                  </a:extLst>
                </a:gridCol>
                <a:gridCol w="602752">
                  <a:extLst>
                    <a:ext uri="{9D8B030D-6E8A-4147-A177-3AD203B41FA5}">
                      <a16:colId xmlns:a16="http://schemas.microsoft.com/office/drawing/2014/main" val="4186370980"/>
                    </a:ext>
                  </a:extLst>
                </a:gridCol>
                <a:gridCol w="1015829">
                  <a:extLst>
                    <a:ext uri="{9D8B030D-6E8A-4147-A177-3AD203B41FA5}">
                      <a16:colId xmlns:a16="http://schemas.microsoft.com/office/drawing/2014/main" val="1616715537"/>
                    </a:ext>
                  </a:extLst>
                </a:gridCol>
              </a:tblGrid>
              <a:tr h="23397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MWTS-III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ATMS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18485"/>
                  </a:ext>
                </a:extLst>
              </a:tr>
              <a:tr h="467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frequency (GHz)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200" b="1" kern="100" dirty="0">
                          <a:effectLst/>
                        </a:rPr>
                        <a:t>Polarization</a:t>
                      </a:r>
                      <a:endParaRPr lang="zh-CN" sz="1200" b="1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</a:t>
                      </a:r>
                      <a:endParaRPr lang="zh-CN" sz="1600" b="0" i="0" u="none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i="0" u="none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Polarization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357621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QH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QV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818251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QH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Qv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35219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57721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51.76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935761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19919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53.246±0.08</a:t>
                      </a:r>
                      <a:endParaRPr lang="zh-CN" sz="16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712754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53.596±0.115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697758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53.948±0.081</a:t>
                      </a:r>
                      <a:endParaRPr lang="zh-CN" sz="16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206966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176041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54.94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64175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334811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57.290344(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992537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fo±0.217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854666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fo±0.3222±0.048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660806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fo±0.3222±0.022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04067"/>
                  </a:ext>
                </a:extLst>
              </a:tr>
              <a:tr h="23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fo±0.3222±0.010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237014"/>
                  </a:ext>
                </a:extLst>
              </a:tr>
              <a:tr h="467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fo±0.3222±0.0045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kern="100" spc="100" dirty="0">
                          <a:solidFill>
                            <a:schemeClr val="tx1"/>
                          </a:solidFill>
                          <a:effectLst/>
                        </a:rPr>
                        <a:t>QV</a:t>
                      </a:r>
                      <a:endParaRPr lang="zh-CN" sz="1050" kern="100" spc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lang="en-US" altLang="zh-CN" sz="1050" b="0" i="0" u="none" kern="100" spc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QH</a:t>
                      </a:r>
                      <a:endParaRPr lang="zh-CN" sz="1050" b="0" i="0" u="none" kern="100" spc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004741"/>
                  </a:ext>
                </a:extLst>
              </a:tr>
            </a:tbl>
          </a:graphicData>
        </a:graphic>
      </p:graphicFrame>
      <p:sp>
        <p:nvSpPr>
          <p:cNvPr id="18" name="矩形 11">
            <a:extLst>
              <a:ext uri="{FF2B5EF4-FFF2-40B4-BE49-F238E27FC236}">
                <a16:creationId xmlns:a16="http://schemas.microsoft.com/office/drawing/2014/main" id="{3F482AF3-7858-0045-9502-5221E12E174A}"/>
              </a:ext>
            </a:extLst>
          </p:cNvPr>
          <p:cNvSpPr/>
          <p:nvPr/>
        </p:nvSpPr>
        <p:spPr>
          <a:xfrm>
            <a:off x="375917" y="820001"/>
            <a:ext cx="535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(4) Calibration </a:t>
            </a: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Accuarcy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66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8" y="132630"/>
            <a:ext cx="9240982" cy="66747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57FA-852D-3A4E-B574-6F8BF0923F43}"/>
              </a:ext>
            </a:extLst>
          </p:cNvPr>
          <p:cNvSpPr txBox="1"/>
          <p:nvPr/>
        </p:nvSpPr>
        <p:spPr>
          <a:xfrm>
            <a:off x="367146" y="937043"/>
            <a:ext cx="1145770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The in-orbit behavior of MWHS-II and</a:t>
            </a:r>
            <a:r>
              <a:rPr lang="zh-CN" altLang="en-US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altLang="zh-CN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MWTS-III</a:t>
            </a:r>
            <a:r>
              <a:rPr lang="zh-CN" altLang="en-US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evaluated by SNO with ATMS</a:t>
            </a:r>
            <a:r>
              <a:rPr lang="zh-CN" altLang="en-US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2000" b="1" kern="0" dirty="0">
                <a:latin typeface="Times New Roman" panose="02020603050405020304" pitchFamily="18" charset="0"/>
                <a:ea typeface="DengXian" panose="02010600030101010101" pitchFamily="2" charset="-122"/>
              </a:rPr>
              <a:t>and the difference between O-B.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B746C0-820A-8742-BB0C-A8C2563753B3}"/>
              </a:ext>
            </a:extLst>
          </p:cNvPr>
          <p:cNvGrpSpPr>
            <a:grpSpLocks noChangeAspect="1"/>
          </p:cNvGrpSpPr>
          <p:nvPr/>
        </p:nvGrpSpPr>
        <p:grpSpPr>
          <a:xfrm>
            <a:off x="2724990" y="2736849"/>
            <a:ext cx="7846955" cy="3240000"/>
            <a:chOff x="574960" y="1790795"/>
            <a:chExt cx="9799519" cy="40462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C2E5AC-CE76-BC45-BB18-57EEB0E15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16356"/>
            <a:stretch/>
          </p:blipFill>
          <p:spPr>
            <a:xfrm>
              <a:off x="3568184" y="1794600"/>
              <a:ext cx="1194815" cy="144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B7203E-F04C-5842-BD8D-9A04E934C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93" y="3623400"/>
              <a:ext cx="1078734" cy="144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AA97B7-1AF9-7045-B7FB-7AD6DBD78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469" y="3623400"/>
              <a:ext cx="1080000" cy="144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3FBE8A-7492-4747-9333-8B698137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611" y="3623400"/>
              <a:ext cx="1350000" cy="144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828A0D-5726-4846-822F-68450E54F59C}"/>
                </a:ext>
              </a:extLst>
            </p:cNvPr>
            <p:cNvSpPr txBox="1"/>
            <p:nvPr/>
          </p:nvSpPr>
          <p:spPr>
            <a:xfrm>
              <a:off x="574960" y="5379898"/>
              <a:ext cx="1968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1000" dirty="0"/>
                <a:t>National Space Science Cente</a:t>
              </a:r>
            </a:p>
            <a:p>
              <a:r>
                <a:rPr lang="en-CN" sz="1000" dirty="0"/>
                <a:t>Chinese Academy of Sciences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D9241-63E1-F646-8987-9F0284C3EA12}"/>
                </a:ext>
              </a:extLst>
            </p:cNvPr>
            <p:cNvSpPr txBox="1"/>
            <p:nvPr/>
          </p:nvSpPr>
          <p:spPr>
            <a:xfrm>
              <a:off x="2556415" y="5436897"/>
              <a:ext cx="229985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1000" dirty="0"/>
                <a:t>Sun Yat-sen University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A87690-9FDC-D14B-A442-ACDFF4C3B070}"/>
                </a:ext>
              </a:extLst>
            </p:cNvPr>
            <p:cNvSpPr txBox="1"/>
            <p:nvPr/>
          </p:nvSpPr>
          <p:spPr>
            <a:xfrm>
              <a:off x="4165592" y="5436897"/>
              <a:ext cx="22998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1000" dirty="0"/>
                <a:t>National Satellite Meterological</a:t>
              </a:r>
              <a:r>
                <a:rPr lang="zh-CN" altLang="en-US" sz="1000" dirty="0"/>
                <a:t> </a:t>
              </a:r>
              <a:r>
                <a:rPr lang="en-CN" sz="1000" dirty="0"/>
                <a:t>Cente</a:t>
              </a:r>
            </a:p>
            <a:p>
              <a:r>
                <a:rPr lang="en-CN" sz="1000" dirty="0"/>
                <a:t>CMA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4D3612-FA5D-5643-B418-D68EE552ABA1}"/>
                </a:ext>
              </a:extLst>
            </p:cNvPr>
            <p:cNvSpPr txBox="1"/>
            <p:nvPr/>
          </p:nvSpPr>
          <p:spPr>
            <a:xfrm>
              <a:off x="1064740" y="2310740"/>
              <a:ext cx="22998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1000" dirty="0"/>
                <a:t>National Satellite Meterological</a:t>
              </a:r>
              <a:r>
                <a:rPr lang="zh-CN" altLang="en-US" sz="1000" dirty="0"/>
                <a:t> </a:t>
              </a:r>
              <a:r>
                <a:rPr lang="en-CN" sz="1000" dirty="0"/>
                <a:t>Cente</a:t>
              </a:r>
            </a:p>
            <a:p>
              <a:r>
                <a:rPr lang="en-CN" sz="1000" dirty="0"/>
                <a:t>CMA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982700-18C7-A843-8C4D-C2D72D1A2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480" y="3623400"/>
              <a:ext cx="1168212" cy="144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74DD1B-FE43-8A47-8006-D8322253F3ED}"/>
                </a:ext>
              </a:extLst>
            </p:cNvPr>
            <p:cNvSpPr txBox="1"/>
            <p:nvPr/>
          </p:nvSpPr>
          <p:spPr>
            <a:xfrm>
              <a:off x="6518480" y="5456005"/>
              <a:ext cx="1406515" cy="247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1000" dirty="0"/>
                <a:t>Fudan University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94C199-3C4E-4C4D-A92D-7A6EBD0F4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989" y="1790795"/>
              <a:ext cx="1067664" cy="144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EE5BC0-E734-9C45-B905-087565765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533" y="3623400"/>
              <a:ext cx="1444500" cy="1440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F2AC75-773F-F144-A25D-3493B67DE193}"/>
                </a:ext>
              </a:extLst>
            </p:cNvPr>
            <p:cNvSpPr txBox="1"/>
            <p:nvPr/>
          </p:nvSpPr>
          <p:spPr>
            <a:xfrm>
              <a:off x="8074624" y="5379898"/>
              <a:ext cx="22998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1000" dirty="0"/>
                <a:t>National Satellite Meterological</a:t>
              </a:r>
              <a:r>
                <a:rPr lang="zh-CN" altLang="en-US" sz="1000" dirty="0"/>
                <a:t> </a:t>
              </a:r>
              <a:r>
                <a:rPr lang="en-CN" sz="1000" dirty="0"/>
                <a:t>Cente</a:t>
              </a:r>
            </a:p>
            <a:p>
              <a:r>
                <a:rPr lang="en-CN" sz="1000" dirty="0"/>
                <a:t>CMA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79F2D2-DED6-924A-ACEB-C7355CA90179}"/>
              </a:ext>
            </a:extLst>
          </p:cNvPr>
          <p:cNvSpPr txBox="1"/>
          <p:nvPr/>
        </p:nvSpPr>
        <p:spPr>
          <a:xfrm>
            <a:off x="4589336" y="2147564"/>
            <a:ext cx="401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Lunar microwave calibration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9157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3522FB-CF14-A94A-A5F5-9C1F961F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978" y="1708158"/>
            <a:ext cx="7949681" cy="73236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21920" tIns="60960" rIns="121920" bIns="6096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4265" kern="0">
                <a:solidFill>
                  <a:schemeClr val="tx1"/>
                </a:solidFill>
              </a:rPr>
              <a:t>Thank you for your attention</a:t>
            </a:r>
            <a:endParaRPr lang="en-GB" sz="4265" kern="0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78532-8901-F743-8684-BD10AB6D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435" y="3056672"/>
            <a:ext cx="9930765" cy="1703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GB" sz="2400" b="1" kern="0" dirty="0">
              <a:solidFill>
                <a:schemeClr val="accent2"/>
              </a:solidFill>
              <a:hlinkClick r:id="rId2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CN" altLang="en-GB" sz="2400" b="1" kern="0" dirty="0">
                <a:solidFill>
                  <a:srgbClr val="FF3300"/>
                </a:solidFill>
                <a:sym typeface="+mn-ea"/>
              </a:rPr>
              <a:t>Email</a:t>
            </a:r>
            <a:r>
              <a:rPr lang="zh-CN" altLang="en-US" sz="2400" b="1" kern="0" dirty="0">
                <a:solidFill>
                  <a:srgbClr val="FF3300"/>
                </a:solidFill>
                <a:sym typeface="+mn-ea"/>
              </a:rPr>
              <a:t>：</a:t>
            </a:r>
            <a:r>
              <a:rPr lang="en-US" altLang="zh-CN" sz="2400" b="1" kern="0" dirty="0">
                <a:solidFill>
                  <a:srgbClr val="FF3300"/>
                </a:solidFill>
                <a:sym typeface="+mn-ea"/>
                <a:hlinkClick r:id="rId3"/>
              </a:rPr>
              <a:t>guoyang@cma.gov.cn</a:t>
            </a:r>
            <a:endParaRPr lang="en-US" altLang="zh-CN" sz="2400" b="1" kern="0" dirty="0">
              <a:solidFill>
                <a:srgbClr val="FF3300"/>
              </a:solidFill>
              <a:sym typeface="+mn-ea"/>
            </a:endParaRPr>
          </a:p>
          <a:p>
            <a:pPr marL="1338263" indent="-847725" algn="ctr" eaLnBrk="1" hangingPunct="1">
              <a:buFont typeface="Wingdings" panose="05000000000000000000" pitchFamily="2" charset="2"/>
              <a:buNone/>
              <a:tabLst>
                <a:tab pos="2840038" algn="l"/>
              </a:tabLst>
            </a:pPr>
            <a:r>
              <a:rPr lang="en-US" altLang="zh-CN" sz="2400" b="1" kern="0" dirty="0">
                <a:solidFill>
                  <a:srgbClr val="FF3300"/>
                </a:solidFill>
                <a:sym typeface="+mn-ea"/>
                <a:hlinkClick r:id="rId4"/>
              </a:rPr>
              <a:t>hujy@cma.gov.cn</a:t>
            </a:r>
            <a:endParaRPr lang="en-US" altLang="zh-CN" sz="2400" b="1" kern="0" dirty="0">
              <a:solidFill>
                <a:srgbClr val="FF3300"/>
              </a:solidFill>
              <a:sym typeface="+mn-ea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sz="2400" b="1" kern="0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sz="24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43753"/>
            <a:ext cx="7772400" cy="667472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604" y="1359131"/>
            <a:ext cx="9121832" cy="4139738"/>
          </a:xfrm>
        </p:spPr>
        <p:txBody>
          <a:bodyPr/>
          <a:lstStyle/>
          <a:p>
            <a:r>
              <a:rPr lang="en-US" sz="2800" dirty="0"/>
              <a:t>Instrument</a:t>
            </a:r>
            <a:r>
              <a:rPr lang="zh-CN" altLang="en-US" sz="2800" dirty="0"/>
              <a:t> </a:t>
            </a:r>
            <a:r>
              <a:rPr lang="en-US" altLang="zh-CN" sz="2800" dirty="0"/>
              <a:t>introduction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On-orbit instrument performance</a:t>
            </a:r>
          </a:p>
          <a:p>
            <a:pPr lvl="1"/>
            <a:r>
              <a:rPr lang="en-US" sz="2400" dirty="0"/>
              <a:t>MWHS-II</a:t>
            </a:r>
          </a:p>
          <a:p>
            <a:pPr lvl="1"/>
            <a:r>
              <a:rPr lang="en-US" sz="2400" dirty="0"/>
              <a:t>MWTS-III</a:t>
            </a:r>
          </a:p>
          <a:p>
            <a:pPr lvl="1"/>
            <a:endParaRPr lang="en-US" sz="2800" dirty="0"/>
          </a:p>
          <a:p>
            <a:r>
              <a:rPr lang="en-US" sz="2800" dirty="0"/>
              <a:t>Summary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303" y="18329"/>
            <a:ext cx="7772400" cy="667472"/>
          </a:xfrm>
        </p:spPr>
        <p:txBody>
          <a:bodyPr/>
          <a:lstStyle/>
          <a:p>
            <a:r>
              <a:rPr lang="en-US" dirty="0"/>
              <a:t>Instrument</a:t>
            </a:r>
            <a:r>
              <a:rPr lang="zh-CN" altLang="en-US" dirty="0"/>
              <a:t> </a:t>
            </a:r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217CAC-DE28-8E44-9043-B22D648996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91" y="1315743"/>
            <a:ext cx="3876878" cy="22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" descr="屏幕剪辑">
            <a:extLst>
              <a:ext uri="{FF2B5EF4-FFF2-40B4-BE49-F238E27FC236}">
                <a16:creationId xmlns:a16="http://schemas.microsoft.com/office/drawing/2014/main" id="{48F248CF-8CE5-994B-BAA1-91502348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7" y="3828920"/>
            <a:ext cx="3816392" cy="2804639"/>
          </a:xfrm>
          <a:prstGeom prst="rect">
            <a:avLst/>
          </a:prstGeom>
        </p:spPr>
      </p:pic>
      <p:pic>
        <p:nvPicPr>
          <p:cNvPr id="9" name="Picture 1029">
            <a:extLst>
              <a:ext uri="{FF2B5EF4-FFF2-40B4-BE49-F238E27FC236}">
                <a16:creationId xmlns:a16="http://schemas.microsoft.com/office/drawing/2014/main" id="{784E29FD-8540-4540-8AC3-BF24A08A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5" y="3429000"/>
            <a:ext cx="6776117" cy="28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317DD-4DA9-CC45-9E09-F389A8C13599}"/>
              </a:ext>
            </a:extLst>
          </p:cNvPr>
          <p:cNvSpPr txBox="1"/>
          <p:nvPr/>
        </p:nvSpPr>
        <p:spPr>
          <a:xfrm>
            <a:off x="6096000" y="6160047"/>
            <a:ext cx="883576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</a:rPr>
              <a:t>50-60GHz</a:t>
            </a:r>
            <a:endParaRPr lang="zh-CN" alt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877EE-D80C-964A-B0F4-0F31F4CD8CFC}"/>
              </a:ext>
            </a:extLst>
          </p:cNvPr>
          <p:cNvSpPr txBox="1"/>
          <p:nvPr/>
        </p:nvSpPr>
        <p:spPr>
          <a:xfrm>
            <a:off x="6860514" y="6171142"/>
            <a:ext cx="748801" cy="2770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</a:rPr>
              <a:t>118GHz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3E653-A733-6B46-ACF8-8DC22012EC26}"/>
              </a:ext>
            </a:extLst>
          </p:cNvPr>
          <p:cNvSpPr txBox="1"/>
          <p:nvPr/>
        </p:nvSpPr>
        <p:spPr>
          <a:xfrm>
            <a:off x="7622515" y="6184992"/>
            <a:ext cx="747292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</a:rPr>
              <a:t>183GHz</a:t>
            </a:r>
            <a:endParaRPr lang="zh-CN" altLang="en-US" sz="1200" b="1" dirty="0">
              <a:solidFill>
                <a:srgbClr val="0000FF"/>
              </a:solidFill>
            </a:endParaRPr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3EB664DD-4BEC-9540-A02D-207A3E2A7722}"/>
              </a:ext>
            </a:extLst>
          </p:cNvPr>
          <p:cNvSpPr/>
          <p:nvPr/>
        </p:nvSpPr>
        <p:spPr>
          <a:xfrm>
            <a:off x="5317549" y="1134654"/>
            <a:ext cx="5811165" cy="176054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20" tIns="60960" rIns="121920" bIns="6096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ü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FY-3F MWHS-II was turned on August 8, 2023, and has been operating normally in orbit ever since.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ü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FY-3F MWTS-III was turned on August 9, 2023, and has been operating normally in orbit ever since.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8" y="132630"/>
            <a:ext cx="9240982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-MWHS-II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2" descr="E:\FY306\orbittest\pic\nedt.png">
            <a:extLst>
              <a:ext uri="{FF2B5EF4-FFF2-40B4-BE49-F238E27FC236}">
                <a16:creationId xmlns:a16="http://schemas.microsoft.com/office/drawing/2014/main" id="{BDA842DB-2E60-3142-8300-403FC83CC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5204" r="8660"/>
          <a:stretch/>
        </p:blipFill>
        <p:spPr bwMode="auto">
          <a:xfrm>
            <a:off x="1489189" y="965370"/>
            <a:ext cx="918158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8" y="132630"/>
            <a:ext cx="9240982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-MWHS-II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E:\FY306\orbittest\pic\nedtlong.png">
            <a:extLst>
              <a:ext uri="{FF2B5EF4-FFF2-40B4-BE49-F238E27FC236}">
                <a16:creationId xmlns:a16="http://schemas.microsoft.com/office/drawing/2014/main" id="{0AA732FC-DC35-DE45-A835-FC77D6632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 bwMode="auto">
          <a:xfrm>
            <a:off x="1029792" y="965370"/>
            <a:ext cx="1013241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0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8" y="132630"/>
            <a:ext cx="9240982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-MWHS-II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D94F8A-C23B-5945-B955-935377D2C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8291"/>
              </p:ext>
            </p:extLst>
          </p:nvPr>
        </p:nvGraphicFramePr>
        <p:xfrm>
          <a:off x="3797034" y="2208645"/>
          <a:ext cx="4698366" cy="1203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2090">
                  <a:extLst>
                    <a:ext uri="{9D8B030D-6E8A-4147-A177-3AD203B41FA5}">
                      <a16:colId xmlns:a16="http://schemas.microsoft.com/office/drawing/2014/main" val="1487391061"/>
                    </a:ext>
                  </a:extLst>
                </a:gridCol>
                <a:gridCol w="1680528">
                  <a:extLst>
                    <a:ext uri="{9D8B030D-6E8A-4147-A177-3AD203B41FA5}">
                      <a16:colId xmlns:a16="http://schemas.microsoft.com/office/drawing/2014/main" val="809664358"/>
                    </a:ext>
                  </a:extLst>
                </a:gridCol>
                <a:gridCol w="1535748">
                  <a:extLst>
                    <a:ext uri="{9D8B030D-6E8A-4147-A177-3AD203B41FA5}">
                      <a16:colId xmlns:a16="http://schemas.microsoft.com/office/drawing/2014/main" val="2802675886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</a:pPr>
                      <a:r>
                        <a:rPr lang="en-US" sz="1100" kern="100">
                          <a:effectLst/>
                        </a:rPr>
                        <a:t>Center Frequency</a:t>
                      </a:r>
                      <a:endParaRPr lang="en-CN" sz="1000">
                        <a:effectLst/>
                      </a:endParaRPr>
                    </a:p>
                    <a:p>
                      <a:pPr algn="ctr" fontAlgn="base">
                        <a:lnSpc>
                          <a:spcPts val="1320"/>
                        </a:lnSpc>
                      </a:pPr>
                      <a:r>
                        <a:rPr lang="zh-CN" sz="1100" kern="100">
                          <a:effectLst/>
                        </a:rPr>
                        <a:t>（</a:t>
                      </a:r>
                      <a:r>
                        <a:rPr lang="en-US" sz="1100" kern="100">
                          <a:effectLst/>
                        </a:rPr>
                        <a:t>GHz</a:t>
                      </a:r>
                      <a:r>
                        <a:rPr lang="zh-CN" sz="1100" kern="100">
                          <a:effectLst/>
                        </a:rPr>
                        <a:t>）</a:t>
                      </a:r>
                      <a:endParaRPr lang="en-CN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MWHS-II</a:t>
                      </a:r>
                    </a:p>
                    <a:p>
                      <a:pPr algn="ctr"/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Channel</a:t>
                      </a:r>
                      <a:r>
                        <a:rPr lang="zh-CN" altLang="en-US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en-CN" sz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N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Channel</a:t>
                      </a:r>
                      <a:r>
                        <a:rPr lang="zh-CN" altLang="en-US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en-CN" sz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371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 dirty="0">
                          <a:effectLst/>
                        </a:rPr>
                        <a:t>183.31±1</a:t>
                      </a:r>
                      <a:endParaRPr lang="en-CN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22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409740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183.31±1.8</a:t>
                      </a:r>
                      <a:endParaRPr lang="en-CN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12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21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3027356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183.31±3</a:t>
                      </a:r>
                      <a:endParaRPr lang="en-CN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13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4117280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183.31±4.5</a:t>
                      </a:r>
                      <a:endParaRPr lang="en-CN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14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19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3090165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183.31±7</a:t>
                      </a:r>
                      <a:endParaRPr lang="en-CN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18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1390847588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D4E287D-AD48-B540-ADBD-CC6E1C3E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7855"/>
            <a:ext cx="4798800" cy="25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7ECBEC3-3447-B047-8412-E5BC6B78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8" y="3817855"/>
            <a:ext cx="4798800" cy="26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4194C-EC86-5046-883A-0F1001723E10}"/>
              </a:ext>
            </a:extLst>
          </p:cNvPr>
          <p:cNvSpPr txBox="1"/>
          <p:nvPr/>
        </p:nvSpPr>
        <p:spPr>
          <a:xfrm>
            <a:off x="1343891" y="1036524"/>
            <a:ext cx="9504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SNO data with a time difference greater than 15 min and spatial distance greater than 3 km are rejected in the comparison. The data used in this study is within an earth-viewing-angle of </a:t>
            </a:r>
            <a:r>
              <a:rPr lang="zh-CN" sz="1800" kern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±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1800" kern="0" dirty="0"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98403-10FF-1C46-A416-6BF3FCA2C60B}"/>
              </a:ext>
            </a:extLst>
          </p:cNvPr>
          <p:cNvSpPr txBox="1"/>
          <p:nvPr/>
        </p:nvSpPr>
        <p:spPr>
          <a:xfrm>
            <a:off x="5320145" y="1803395"/>
            <a:ext cx="2757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Compared</a:t>
            </a:r>
            <a:r>
              <a:rPr lang="zh-CN" alt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Channel</a:t>
            </a:r>
            <a:r>
              <a:rPr lang="en-CN" dirty="0">
                <a:effectLst/>
              </a:rPr>
              <a:t>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871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490" y="-6527"/>
            <a:ext cx="9240982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-MWHS-II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7</a:t>
            </a:fld>
            <a:endParaRPr lang="en-US"/>
          </a:p>
        </p:txBody>
      </p:sp>
      <p:pic>
        <p:nvPicPr>
          <p:cNvPr id="16" name="图片 2" descr="PPT模板_05">
            <a:extLst>
              <a:ext uri="{FF2B5EF4-FFF2-40B4-BE49-F238E27FC236}">
                <a16:creationId xmlns:a16="http://schemas.microsoft.com/office/drawing/2014/main" id="{D0C569F4-A7C2-EF47-8173-242F69E8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</a:blip>
          <a:srcRect r="77198"/>
          <a:stretch>
            <a:fillRect/>
          </a:stretch>
        </p:blipFill>
        <p:spPr>
          <a:xfrm>
            <a:off x="11013480" y="6233972"/>
            <a:ext cx="446405" cy="469265"/>
          </a:xfrm>
          <a:prstGeom prst="rect">
            <a:avLst/>
          </a:prstGeom>
        </p:spPr>
      </p:pic>
      <p:pic>
        <p:nvPicPr>
          <p:cNvPr id="17" name="图片 3" descr="PPT模板_03">
            <a:extLst>
              <a:ext uri="{FF2B5EF4-FFF2-40B4-BE49-F238E27FC236}">
                <a16:creationId xmlns:a16="http://schemas.microsoft.com/office/drawing/2014/main" id="{04C52F8D-5E48-CC4C-AFCA-9A8EC47E02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rcRect r="74383"/>
          <a:stretch>
            <a:fillRect/>
          </a:stretch>
        </p:blipFill>
        <p:spPr>
          <a:xfrm>
            <a:off x="10365780" y="6250482"/>
            <a:ext cx="520700" cy="469265"/>
          </a:xfrm>
          <a:prstGeom prst="rect">
            <a:avLst/>
          </a:prstGeom>
          <a:effectLst/>
        </p:spPr>
      </p:pic>
      <p:pic>
        <p:nvPicPr>
          <p:cNvPr id="18" name="图片 22" descr="E:\FY306\orbittest\pic\fy3eandfsnostd20230808-1225.png">
            <a:extLst>
              <a:ext uri="{FF2B5EF4-FFF2-40B4-BE49-F238E27FC236}">
                <a16:creationId xmlns:a16="http://schemas.microsoft.com/office/drawing/2014/main" id="{D859E951-EE8A-3540-A909-C41491C4C4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r="8424"/>
          <a:stretch/>
        </p:blipFill>
        <p:spPr bwMode="auto">
          <a:xfrm>
            <a:off x="6916907" y="4002651"/>
            <a:ext cx="4371785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51433D-2276-5542-B563-337DF1360F78}"/>
              </a:ext>
            </a:extLst>
          </p:cNvPr>
          <p:cNvSpPr txBox="1"/>
          <p:nvPr/>
        </p:nvSpPr>
        <p:spPr>
          <a:xfrm>
            <a:off x="1799361" y="676004"/>
            <a:ext cx="1014701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CN" sz="1200" b="1" dirty="0">
                <a:ea typeface="黑体" pitchFamily="49" charset="-122"/>
              </a:rPr>
              <a:t>183.31</a:t>
            </a:r>
            <a:r>
              <a:rPr lang="en-US" altLang="zh-CN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±1GHz</a:t>
            </a:r>
            <a:endParaRPr lang="zh-CN" altLang="en-US" sz="1200" b="1" dirty="0">
              <a:ea typeface="黑体" pitchFamily="49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24E9A-E37E-3042-B1CC-67DF0F7F42E8}"/>
              </a:ext>
            </a:extLst>
          </p:cNvPr>
          <p:cNvSpPr txBox="1"/>
          <p:nvPr/>
        </p:nvSpPr>
        <p:spPr>
          <a:xfrm>
            <a:off x="4871864" y="654928"/>
            <a:ext cx="1142942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CN" sz="1200" b="1" dirty="0">
                <a:ea typeface="黑体" pitchFamily="49" charset="-122"/>
              </a:rPr>
              <a:t>183.31</a:t>
            </a:r>
            <a:r>
              <a:rPr lang="en-US" altLang="zh-CN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±1.8GHz</a:t>
            </a:r>
            <a:endParaRPr lang="zh-CN" altLang="en-US" sz="1200" b="1" dirty="0">
              <a:ea typeface="黑体" pitchFamily="49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76568-FD80-E243-A97D-B7AE9D4EA8AF}"/>
              </a:ext>
            </a:extLst>
          </p:cNvPr>
          <p:cNvSpPr txBox="1"/>
          <p:nvPr/>
        </p:nvSpPr>
        <p:spPr>
          <a:xfrm>
            <a:off x="8057485" y="641080"/>
            <a:ext cx="1014701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CN" sz="1200" b="1" dirty="0">
                <a:ea typeface="黑体" pitchFamily="49" charset="-122"/>
              </a:rPr>
              <a:t>183.31</a:t>
            </a:r>
            <a:r>
              <a:rPr lang="en-US" altLang="zh-CN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±3GHz</a:t>
            </a:r>
            <a:endParaRPr lang="zh-CN" altLang="en-US" sz="1200" b="1" dirty="0">
              <a:ea typeface="黑体" pitchFamily="49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59F51F-4EE4-6B48-B996-DA54EA8804A6}"/>
              </a:ext>
            </a:extLst>
          </p:cNvPr>
          <p:cNvSpPr txBox="1"/>
          <p:nvPr/>
        </p:nvSpPr>
        <p:spPr>
          <a:xfrm>
            <a:off x="1259823" y="3786307"/>
            <a:ext cx="1142942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CN" sz="1200" b="1" dirty="0">
                <a:ea typeface="黑体" pitchFamily="49" charset="-122"/>
              </a:rPr>
              <a:t>183.31</a:t>
            </a:r>
            <a:r>
              <a:rPr lang="en-US" altLang="zh-CN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±4.5GHz</a:t>
            </a:r>
            <a:endParaRPr lang="zh-CN" altLang="en-US" sz="1200" b="1" dirty="0">
              <a:ea typeface="黑体" pitchFamily="49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F304AD-C393-844B-A237-C4461DE06164}"/>
              </a:ext>
            </a:extLst>
          </p:cNvPr>
          <p:cNvSpPr txBox="1"/>
          <p:nvPr/>
        </p:nvSpPr>
        <p:spPr>
          <a:xfrm>
            <a:off x="4570427" y="3786307"/>
            <a:ext cx="1014701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CN" sz="1200" b="1" dirty="0">
                <a:ea typeface="黑体" pitchFamily="49" charset="-122"/>
              </a:rPr>
              <a:t>183.31</a:t>
            </a:r>
            <a:r>
              <a:rPr lang="en-US" altLang="zh-CN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±7GHz</a:t>
            </a:r>
            <a:endParaRPr lang="zh-CN" altLang="en-US" sz="1200" b="1" dirty="0">
              <a:ea typeface="黑体" pitchFamily="49" charset="-122"/>
            </a:endParaRPr>
          </a:p>
        </p:txBody>
      </p:sp>
      <p:pic>
        <p:nvPicPr>
          <p:cNvPr id="26" name="图片 23" descr="http://10.25.18.28:7010/FY3F_MWHS/sno/img_4">
            <a:extLst>
              <a:ext uri="{FF2B5EF4-FFF2-40B4-BE49-F238E27FC236}">
                <a16:creationId xmlns:a16="http://schemas.microsoft.com/office/drawing/2014/main" id="{C14891AD-EDDF-F142-AE5F-89126F7BA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4" y="888781"/>
            <a:ext cx="3327731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4" descr="http://10.25.18.28:7010/FY3F_MWHS/sno/img_3">
            <a:extLst>
              <a:ext uri="{FF2B5EF4-FFF2-40B4-BE49-F238E27FC236}">
                <a16:creationId xmlns:a16="http://schemas.microsoft.com/office/drawing/2014/main" id="{0559A2B5-0A91-574C-86B1-5D7920579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69" y="847072"/>
            <a:ext cx="3327731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5" descr="http://10.25.18.28:7010/FY3F_MWHS/sno/img_2">
            <a:extLst>
              <a:ext uri="{FF2B5EF4-FFF2-40B4-BE49-F238E27FC236}">
                <a16:creationId xmlns:a16="http://schemas.microsoft.com/office/drawing/2014/main" id="{4A761B3A-F9BC-2542-977D-F177F51694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00" y="839594"/>
            <a:ext cx="3327731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 descr="http://10.25.18.28:7010/FY3F_MWHS/sno/img_1">
            <a:extLst>
              <a:ext uri="{FF2B5EF4-FFF2-40B4-BE49-F238E27FC236}">
                <a16:creationId xmlns:a16="http://schemas.microsoft.com/office/drawing/2014/main" id="{F36339C0-F7F8-2248-88DF-BA1C7284A0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970973"/>
            <a:ext cx="3327731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 descr="http://10.25.18.28:7010/FY3F_MWHS/sno/img_0">
            <a:extLst>
              <a:ext uri="{FF2B5EF4-FFF2-40B4-BE49-F238E27FC236}">
                <a16:creationId xmlns:a16="http://schemas.microsoft.com/office/drawing/2014/main" id="{63F68DB5-CDA4-034A-A047-ABACB221DE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55" y="4002651"/>
            <a:ext cx="3327731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4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8" y="132630"/>
            <a:ext cx="9240982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-MWHS-II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 descr="E:\FY306\orbittest\pic\OMBstdbiasbaref比较.png">
            <a:extLst>
              <a:ext uri="{FF2B5EF4-FFF2-40B4-BE49-F238E27FC236}">
                <a16:creationId xmlns:a16="http://schemas.microsoft.com/office/drawing/2014/main" id="{E347FD6A-7B17-F34F-8B3D-33D1CB59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60" y="845394"/>
            <a:ext cx="991671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1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7" y="132630"/>
            <a:ext cx="9822873" cy="667472"/>
          </a:xfrm>
        </p:spPr>
        <p:txBody>
          <a:bodyPr/>
          <a:lstStyle/>
          <a:p>
            <a:r>
              <a:rPr lang="en-US" dirty="0"/>
              <a:t>On-orbit instrument performance</a:t>
            </a:r>
            <a:r>
              <a:rPr lang="en-US" altLang="zh-CN" dirty="0"/>
              <a:t>-MWTS-III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9</a:t>
            </a:fld>
            <a:endParaRPr lang="en-US"/>
          </a:p>
        </p:txBody>
      </p:sp>
      <p:pic>
        <p:nvPicPr>
          <p:cNvPr id="19" name="图片 24">
            <a:extLst>
              <a:ext uri="{FF2B5EF4-FFF2-40B4-BE49-F238E27FC236}">
                <a16:creationId xmlns:a16="http://schemas.microsoft.com/office/drawing/2014/main" id="{2C368503-7443-8146-929A-ACBF73716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10417" r="16203"/>
          <a:stretch/>
        </p:blipFill>
        <p:spPr>
          <a:xfrm>
            <a:off x="3050274" y="4088980"/>
            <a:ext cx="2536869" cy="1818091"/>
          </a:xfrm>
          <a:prstGeom prst="rect">
            <a:avLst/>
          </a:prstGeom>
        </p:spPr>
      </p:pic>
      <p:pic>
        <p:nvPicPr>
          <p:cNvPr id="20" name="图片 23">
            <a:extLst>
              <a:ext uri="{FF2B5EF4-FFF2-40B4-BE49-F238E27FC236}">
                <a16:creationId xmlns:a16="http://schemas.microsoft.com/office/drawing/2014/main" id="{655CC1E4-BAE8-844A-8B3F-C77F20021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 r="16232"/>
          <a:stretch/>
        </p:blipFill>
        <p:spPr>
          <a:xfrm>
            <a:off x="450574" y="4042289"/>
            <a:ext cx="2628012" cy="1885015"/>
          </a:xfrm>
          <a:prstGeom prst="rect">
            <a:avLst/>
          </a:prstGeom>
        </p:spPr>
      </p:pic>
      <p:pic>
        <p:nvPicPr>
          <p:cNvPr id="21" name="图片 6" descr="屏幕剪辑">
            <a:extLst>
              <a:ext uri="{FF2B5EF4-FFF2-40B4-BE49-F238E27FC236}">
                <a16:creationId xmlns:a16="http://schemas.microsoft.com/office/drawing/2014/main" id="{96AF4B16-182D-0840-9769-67426AC14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74" y="1224347"/>
            <a:ext cx="4114800" cy="2142730"/>
          </a:xfrm>
          <a:prstGeom prst="rect">
            <a:avLst/>
          </a:prstGeom>
        </p:spPr>
      </p:pic>
      <p:sp>
        <p:nvSpPr>
          <p:cNvPr id="22" name="矩形 7">
            <a:extLst>
              <a:ext uri="{FF2B5EF4-FFF2-40B4-BE49-F238E27FC236}">
                <a16:creationId xmlns:a16="http://schemas.microsoft.com/office/drawing/2014/main" id="{4F969FBC-668C-EE48-8238-E4E5229642AD}"/>
              </a:ext>
            </a:extLst>
          </p:cNvPr>
          <p:cNvSpPr/>
          <p:nvPr/>
        </p:nvSpPr>
        <p:spPr>
          <a:xfrm>
            <a:off x="475278" y="1480775"/>
            <a:ext cx="5811165" cy="1323439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txBody>
          <a:bodyPr wrap="square" lIns="121920" tIns="60960" rIns="121920" bIns="6096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quality of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FY-3F MWTS-III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such as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NEDT, alignment accuracy and calibration accuracy are better than those of FY-3E.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39078F42-F48D-434E-B196-B76F986D079B}"/>
              </a:ext>
            </a:extLst>
          </p:cNvPr>
          <p:cNvSpPr/>
          <p:nvPr/>
        </p:nvSpPr>
        <p:spPr>
          <a:xfrm>
            <a:off x="606287" y="922626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(1) NEDT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10">
            <a:extLst>
              <a:ext uri="{FF2B5EF4-FFF2-40B4-BE49-F238E27FC236}">
                <a16:creationId xmlns:a16="http://schemas.microsoft.com/office/drawing/2014/main" id="{B5889837-833D-004C-B24E-24276A6F4602}"/>
              </a:ext>
            </a:extLst>
          </p:cNvPr>
          <p:cNvSpPr/>
          <p:nvPr/>
        </p:nvSpPr>
        <p:spPr>
          <a:xfrm>
            <a:off x="606287" y="3265251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(2) Alignment accuracy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13">
            <a:extLst>
              <a:ext uri="{FF2B5EF4-FFF2-40B4-BE49-F238E27FC236}">
                <a16:creationId xmlns:a16="http://schemas.microsoft.com/office/drawing/2014/main" id="{E12FD41F-581D-7541-A00B-2F3474693F86}"/>
              </a:ext>
            </a:extLst>
          </p:cNvPr>
          <p:cNvSpPr/>
          <p:nvPr/>
        </p:nvSpPr>
        <p:spPr>
          <a:xfrm>
            <a:off x="1237844" y="58099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Channel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矩形 14">
            <a:extLst>
              <a:ext uri="{FF2B5EF4-FFF2-40B4-BE49-F238E27FC236}">
                <a16:creationId xmlns:a16="http://schemas.microsoft.com/office/drawing/2014/main" id="{AB9EF29E-6F50-3549-B274-CB5DD38FAC15}"/>
              </a:ext>
            </a:extLst>
          </p:cNvPr>
          <p:cNvSpPr/>
          <p:nvPr/>
        </p:nvSpPr>
        <p:spPr>
          <a:xfrm>
            <a:off x="3859162" y="580681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Channel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文本框 15">
            <a:extLst>
              <a:ext uri="{FF2B5EF4-FFF2-40B4-BE49-F238E27FC236}">
                <a16:creationId xmlns:a16="http://schemas.microsoft.com/office/drawing/2014/main" id="{5264C8FC-0C0E-D942-8EC7-D96371D3B224}"/>
              </a:ext>
            </a:extLst>
          </p:cNvPr>
          <p:cNvSpPr txBox="1"/>
          <p:nvPr/>
        </p:nvSpPr>
        <p:spPr>
          <a:xfrm>
            <a:off x="743864" y="3581600"/>
            <a:ext cx="1104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Alignment deviation between </a:t>
            </a:r>
            <a:r>
              <a:rPr lang="en-US" altLang="zh-CN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ch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2 and </a:t>
            </a:r>
            <a:r>
              <a:rPr lang="en-US" altLang="zh-CN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ch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3 of FY-3E MWTS-III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is </a:t>
            </a:r>
            <a:r>
              <a:rPr lang="en-US" altLang="zh-CN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1.47 pixels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, but that of FY-3F MWTS-III is </a:t>
            </a:r>
            <a:r>
              <a:rPr lang="en-US" altLang="zh-CN" b="1" dirty="0">
                <a:solidFill>
                  <a:srgbClr val="1F497D"/>
                </a:solidFill>
                <a:latin typeface="Calibri"/>
                <a:ea typeface="宋体" panose="02010600030101010101" pitchFamily="2" charset="-122"/>
              </a:rPr>
              <a:t>0.3 pixels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右箭头 17">
            <a:extLst>
              <a:ext uri="{FF2B5EF4-FFF2-40B4-BE49-F238E27FC236}">
                <a16:creationId xmlns:a16="http://schemas.microsoft.com/office/drawing/2014/main" id="{2BEE6E61-7954-0044-AFF7-681CD2B95D25}"/>
              </a:ext>
            </a:extLst>
          </p:cNvPr>
          <p:cNvSpPr/>
          <p:nvPr/>
        </p:nvSpPr>
        <p:spPr>
          <a:xfrm>
            <a:off x="5769192" y="4943587"/>
            <a:ext cx="1032294" cy="38100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19">
            <a:extLst>
              <a:ext uri="{FF2B5EF4-FFF2-40B4-BE49-F238E27FC236}">
                <a16:creationId xmlns:a16="http://schemas.microsoft.com/office/drawing/2014/main" id="{3AB526B2-49F9-594B-956A-3B14E90A5E9A}"/>
              </a:ext>
            </a:extLst>
          </p:cNvPr>
          <p:cNvSpPr/>
          <p:nvPr/>
        </p:nvSpPr>
        <p:spPr>
          <a:xfrm>
            <a:off x="7521480" y="594559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Channel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矩形 20">
            <a:extLst>
              <a:ext uri="{FF2B5EF4-FFF2-40B4-BE49-F238E27FC236}">
                <a16:creationId xmlns:a16="http://schemas.microsoft.com/office/drawing/2014/main" id="{EAFB1EDF-DD3C-954C-8494-2F6D4FBB2D29}"/>
              </a:ext>
            </a:extLst>
          </p:cNvPr>
          <p:cNvSpPr/>
          <p:nvPr/>
        </p:nvSpPr>
        <p:spPr>
          <a:xfrm>
            <a:off x="10053906" y="594536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Channel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图片 25">
            <a:extLst>
              <a:ext uri="{FF2B5EF4-FFF2-40B4-BE49-F238E27FC236}">
                <a16:creationId xmlns:a16="http://schemas.microsoft.com/office/drawing/2014/main" id="{2DD21437-BEE1-6D45-811A-400751630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r="15525"/>
          <a:stretch/>
        </p:blipFill>
        <p:spPr>
          <a:xfrm>
            <a:off x="9326154" y="4129205"/>
            <a:ext cx="2346319" cy="1737448"/>
          </a:xfrm>
          <a:prstGeom prst="rect">
            <a:avLst/>
          </a:prstGeom>
        </p:spPr>
      </p:pic>
      <p:pic>
        <p:nvPicPr>
          <p:cNvPr id="32" name="图片 26">
            <a:extLst>
              <a:ext uri="{FF2B5EF4-FFF2-40B4-BE49-F238E27FC236}">
                <a16:creationId xmlns:a16="http://schemas.microsoft.com/office/drawing/2014/main" id="{EDD60FEE-FD00-AC4B-891C-1F08EBBE1A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r="5660"/>
          <a:stretch/>
        </p:blipFill>
        <p:spPr>
          <a:xfrm>
            <a:off x="6801485" y="4153891"/>
            <a:ext cx="2624930" cy="17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2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8ec6eb2-af6a-4d2e-a337-492b7933165f"/>
  <p:tag name="COMMONDATA" val="eyJoZGlkIjoiNDQ1ZWFmM2FiZmFmODAyNjI1MmJiNThhY2Y2MGQ4Yzc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627</Words>
  <Application>Microsoft Macintosh PowerPoint</Application>
  <PresentationFormat>Widescreen</PresentationFormat>
  <Paragraphs>208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黑体</vt:lpstr>
      <vt:lpstr>SimSun</vt:lpstr>
      <vt:lpstr>Arial</vt:lpstr>
      <vt:lpstr>Calibri</vt:lpstr>
      <vt:lpstr>Cambria Math</vt:lpstr>
      <vt:lpstr>Times New Roman</vt:lpstr>
      <vt:lpstr>Verdana</vt:lpstr>
      <vt:lpstr>Wingdings</vt:lpstr>
      <vt:lpstr>Default Design</vt:lpstr>
      <vt:lpstr>Validation of Microwave Humidity Sounder- II and Microwave Temperature Sounder-III onboard FenYun-3F in the post-launch phase </vt:lpstr>
      <vt:lpstr>Outline</vt:lpstr>
      <vt:lpstr>Instrument introduction</vt:lpstr>
      <vt:lpstr>On-orbit instrument performance-MWHS-II</vt:lpstr>
      <vt:lpstr>On-orbit instrument performance-MWHS-II</vt:lpstr>
      <vt:lpstr>On-orbit instrument performance-MWHS-II</vt:lpstr>
      <vt:lpstr>On-orbit instrument performance-MWHS-II</vt:lpstr>
      <vt:lpstr>On-orbit instrument performance-MWHS-II</vt:lpstr>
      <vt:lpstr>On-orbit instrument performance-MWTS-III</vt:lpstr>
      <vt:lpstr>On-orbit instrument performance-MWTS-III</vt:lpstr>
      <vt:lpstr>On-orbit instrument performance-MWTS-III</vt:lpstr>
      <vt:lpstr>Summary</vt:lpstr>
      <vt:lpstr>PowerPoint Presentation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Wen Bai</cp:lastModifiedBy>
  <cp:revision>1094</cp:revision>
  <dcterms:created xsi:type="dcterms:W3CDTF">2004-06-10T15:46:00Z</dcterms:created>
  <dcterms:modified xsi:type="dcterms:W3CDTF">2024-03-14T07:08:38Z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8F0E565DEC24448B8C4CBDD1D1D461B2</vt:lpwstr>
  </property>
  <property fmtid="{D5CDD505-2E9C-101B-9397-08002B2CF9AE}" pid="3" name="KSOProductBuildVer">
    <vt:lpwstr>2052-12.1.0.16388</vt:lpwstr>
  </property>
</Properties>
</file>