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31" r:id="rId2"/>
    <p:sldId id="256" r:id="rId3"/>
    <p:sldId id="275" r:id="rId4"/>
    <p:sldId id="352" r:id="rId5"/>
    <p:sldId id="353" r:id="rId6"/>
    <p:sldId id="277" r:id="rId7"/>
    <p:sldId id="284" r:id="rId8"/>
    <p:sldId id="281" r:id="rId9"/>
    <p:sldId id="334" r:id="rId10"/>
    <p:sldId id="336" r:id="rId11"/>
    <p:sldId id="354" r:id="rId12"/>
    <p:sldId id="337" r:id="rId13"/>
    <p:sldId id="343" r:id="rId14"/>
    <p:sldId id="338" r:id="rId15"/>
    <p:sldId id="339" r:id="rId16"/>
    <p:sldId id="344" r:id="rId17"/>
    <p:sldId id="340" r:id="rId18"/>
    <p:sldId id="346" r:id="rId19"/>
    <p:sldId id="347" r:id="rId20"/>
    <p:sldId id="348" r:id="rId21"/>
    <p:sldId id="349" r:id="rId22"/>
    <p:sldId id="350" r:id="rId23"/>
    <p:sldId id="345" r:id="rId24"/>
    <p:sldId id="341" r:id="rId25"/>
    <p:sldId id="355" r:id="rId26"/>
    <p:sldId id="356" r:id="rId27"/>
    <p:sldId id="357" r:id="rId28"/>
    <p:sldId id="360" r:id="rId29"/>
    <p:sldId id="358" r:id="rId30"/>
    <p:sldId id="359" r:id="rId31"/>
    <p:sldId id="342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1"/>
    <p:restoredTop sz="77211"/>
  </p:normalViewPr>
  <p:slideViewPr>
    <p:cSldViewPr snapToGrid="0" snapToObjects="1">
      <p:cViewPr varScale="1">
        <p:scale>
          <a:sx n="97" d="100"/>
          <a:sy n="97" d="100"/>
        </p:scale>
        <p:origin x="7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BFC1A-E505-7249-BC39-18769DA346B9}" type="datetimeFigureOut">
              <a:rPr lang="en-US" smtClean="0"/>
              <a:t>3/14/24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5E47E-28B1-FE41-AF21-BCDC5B85D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0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 T</a:t>
            </a:r>
            <a:r>
              <a:rPr lang="en-US" sz="1200" baseline="-25000" dirty="0"/>
              <a:t>B</a:t>
            </a:r>
            <a:r>
              <a:rPr lang="en-US" sz="1200" dirty="0"/>
              <a:t> [K], radiance [</a:t>
            </a:r>
            <a:r>
              <a:rPr lang="en-US" sz="1200" dirty="0" err="1"/>
              <a:t>MJy</a:t>
            </a:r>
            <a:r>
              <a:rPr lang="en-US" sz="1200" dirty="0"/>
              <a:t>/</a:t>
            </a:r>
            <a:r>
              <a:rPr lang="en-US" sz="1200" dirty="0" err="1"/>
              <a:t>sr</a:t>
            </a:r>
            <a:r>
              <a:rPr lang="en-US" sz="1200" dirty="0"/>
              <a:t>], flux [</a:t>
            </a:r>
            <a:r>
              <a:rPr lang="en-US" sz="1200" dirty="0" err="1"/>
              <a:t>Jy</a:t>
            </a:r>
            <a:r>
              <a:rPr lang="en-US" sz="1200" dirty="0"/>
              <a:t>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5E47E-28B1-FE41-AF21-BCDC5B85DD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32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 T</a:t>
            </a:r>
            <a:r>
              <a:rPr lang="en-US" sz="1200" baseline="-25000" dirty="0"/>
              <a:t>B</a:t>
            </a:r>
            <a:r>
              <a:rPr lang="en-US" sz="1200" dirty="0"/>
              <a:t> [K], radiance [</a:t>
            </a:r>
            <a:r>
              <a:rPr lang="en-US" sz="1200" dirty="0" err="1"/>
              <a:t>MJy</a:t>
            </a:r>
            <a:r>
              <a:rPr lang="en-US" sz="1200" dirty="0"/>
              <a:t>/</a:t>
            </a:r>
            <a:r>
              <a:rPr lang="en-US" sz="1200" dirty="0" err="1"/>
              <a:t>sr</a:t>
            </a:r>
            <a:r>
              <a:rPr lang="en-US" sz="1200" dirty="0"/>
              <a:t>], flux [</a:t>
            </a:r>
            <a:r>
              <a:rPr lang="en-US" sz="1200" dirty="0" err="1"/>
              <a:t>Jy</a:t>
            </a:r>
            <a:r>
              <a:rPr lang="en-US" sz="1200" dirty="0"/>
              <a:t>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5E47E-28B1-FE41-AF21-BCDC5B85DD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7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What kind of predictions are possible:  T, TB, radiance, in-band flux, FD,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Effective temperature (maps) and brightness temperatures, disk-integrated in-band fluxes, monochromatic flux densities, radiance; spectral energy distributions, thermal </a:t>
            </a:r>
            <a:r>
              <a:rPr lang="en-US" sz="2000" dirty="0" err="1"/>
              <a:t>lightcurves</a:t>
            </a:r>
            <a:r>
              <a:rPr lang="en-US" sz="2000" dirty="0"/>
              <a:t>, (disk-integrated) linear polarization,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Wavelength/frequency: mid-/far-IR, submm/</a:t>
            </a:r>
            <a:r>
              <a:rPr lang="en-US" sz="2000" dirty="0" err="1"/>
              <a:t>mm,cm</a:t>
            </a:r>
            <a:r>
              <a:rPr lang="en-US" sz="2000" dirty="0"/>
              <a:t> (100 THz…3000 MHz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b="1" dirty="0"/>
              <a:t>Roughness only plays a very minor role (level of roughness, roughness model implementation): 1-2 % at max.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5E47E-28B1-FE41-AF21-BCDC5B85DD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4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5E47E-28B1-FE41-AF21-BCDC5B85DD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39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5E47E-28B1-FE41-AF21-BCDC5B85DD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93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5E47E-28B1-FE41-AF21-BCDC5B85DD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52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Asymmetry; </a:t>
            </a:r>
            <a:r>
              <a:rPr lang="en-US" sz="1200" dirty="0"/>
              <a:t>Fits to the T</a:t>
            </a:r>
            <a:r>
              <a:rPr lang="en-US" sz="1200" baseline="-25000" dirty="0"/>
              <a:t>B</a:t>
            </a:r>
            <a:r>
              <a:rPr lang="en-US" sz="1200" dirty="0"/>
              <a:t> vs phase angle 𝜶 plots (at 89, 150/157, 183/190 GHz) give T</a:t>
            </a:r>
            <a:r>
              <a:rPr lang="en-US" sz="1200" baseline="-25000" dirty="0"/>
              <a:t>B</a:t>
            </a:r>
            <a:r>
              <a:rPr lang="en-US" sz="1200" dirty="0"/>
              <a:t>(max) phase angles of about 13</a:t>
            </a:r>
            <a:r>
              <a:rPr lang="en-US" sz="1200" baseline="30000" dirty="0"/>
              <a:t>∘</a:t>
            </a:r>
            <a:r>
              <a:rPr lang="en-US" sz="1200" dirty="0"/>
              <a:t>…25</a:t>
            </a:r>
            <a:r>
              <a:rPr lang="en-US" sz="1200" baseline="30000" dirty="0"/>
              <a:t>∘</a:t>
            </a:r>
            <a:r>
              <a:rPr lang="en-US" sz="1200" dirty="0"/>
              <a:t> </a:t>
            </a:r>
            <a:r>
              <a:rPr lang="en-US" sz="1200" dirty="0" err="1"/>
              <a:t>deg</a:t>
            </a:r>
            <a:r>
              <a:rPr lang="en-US" sz="1200" dirty="0"/>
              <a:t> (30-60 hours after full moon)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5E47E-28B1-FE41-AF21-BCDC5B85DD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8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1402-FFEF-9B47-BC43-AA11003E9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FB9D0-8BF4-7648-BC17-A5CBD971C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A4D28-8443-ED46-870F-ED9FBD6C8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C0BA-2359-A743-86D8-63F7778121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2A6DB-B7EE-9443-91F6-B7FB45FE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E36D3-946E-1B44-882B-2ADC2976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5B60-ABCD-7C44-9A7B-313534F1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2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160D3-5181-CF4A-936F-C329A96E9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C6DB0-9F0B-E74E-B313-5B76176E6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ED120-9A72-7749-8BED-C5F6DAFB5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C0BA-2359-A743-86D8-63F7778121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E01BB-83F4-124C-97A9-19CB01401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7901B-C38D-8244-A0E1-F4C5E54B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5B60-ABCD-7C44-9A7B-313534F1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3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F0FAB6-61A4-EB4F-AAE8-2E1840342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45391-8AA0-9B45-B33D-CD905A097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5FA42-4487-0A49-B7F4-D14ED2EB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C0BA-2359-A743-86D8-63F7778121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96122-A8CF-5F45-B90B-E3C8CA85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54063-5396-B646-948D-306351F0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5B60-ABCD-7C44-9A7B-313534F1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9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69BF2-0F71-1A40-84A9-AF3FFAF4F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7B285-114D-D141-8475-DFEB398D0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23279-451E-E348-9A26-9C33FC347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C0BA-2359-A743-86D8-63F7778121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9FBB-26D6-424C-AF2D-7EE2AEB8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0A8BE-9D25-3843-A0C2-77B5FAF8C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5B60-ABCD-7C44-9A7B-313534F1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5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6E3D-7B13-B546-B3B8-A6880E4C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C45A0-520B-EE49-8C4A-0286694AF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21C52-88E2-8243-B67A-83EDF2B3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C0BA-2359-A743-86D8-63F7778121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F716A-22EA-CC4B-8523-F5ED1B83D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CDA0D-AAF8-D546-B1CA-9C5910B6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5B60-ABCD-7C44-9A7B-313534F1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7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ABAF-1450-5142-8EF3-EF0E21B4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0CCD6-AF23-BC48-82EE-28975034B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74520-EC5D-4F48-B490-3154C84DA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F910E-EAC4-1E4D-93E7-4F2729FBF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C0BA-2359-A743-86D8-63F7778121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11036-9301-174D-A73D-DDC6AAE4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E5F9C-8B9A-314E-9814-8A31EF67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5B60-ABCD-7C44-9A7B-313534F1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BBB6-D47B-A143-AD57-0B708A22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8AFD6-1EF9-AB45-AE5A-6D3F7D5B4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03958-CCFA-7A48-AE06-D0F6D2BE1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B2B05-711A-0047-B15E-9F335556B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ED3FF2-D59C-EE4B-9337-69A0A11D6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6DAF20-A727-CC45-9159-1438A39E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C0BA-2359-A743-86D8-63F7778121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5AEE7-91E7-9044-960D-75FA8BF6D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332D5-C5BB-8348-B490-61A6325D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5B60-ABCD-7C44-9A7B-313534F1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4B429-25E2-1B44-B3DF-C3DEA0D65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218A0F-F4F2-A744-B627-F9AEAE90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C0BA-2359-A743-86D8-63F7778121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1660B-955E-5E4C-9274-4CB2AA53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5C3AE-1D20-AC41-806B-DCAC9A50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5B60-ABCD-7C44-9A7B-313534F1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7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0BF789-B911-EB44-93D7-46BB43E69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C0BA-2359-A743-86D8-63F7778121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3F590-0A8A-7A49-ABC1-93EFB15A9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2C1E8-391F-1946-9DE9-54BB0117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5B60-ABCD-7C44-9A7B-313534F1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3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3E786-F7C4-FD47-BC9D-ACE5C5D7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73019-D367-1242-8A6F-69E23CFB5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6D24F-F507-7044-88B6-901D9CB19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46E7D-62F2-8949-8F3A-B978B0B4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C0BA-2359-A743-86D8-63F7778121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F0F61-C657-ED44-9EEC-3B99FA7D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0FBD6-FB7C-6443-B243-C91A859C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5B60-ABCD-7C44-9A7B-313534F1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6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D8CC-01EB-7C46-93E4-1210A867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2626EB-EE98-2346-9E04-F93ED9ADA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56C9F-395A-464E-A74F-3FDA589F8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1F75F-D682-7F40-8294-02D2F412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C0BA-2359-A743-86D8-63F7778121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36851-7490-DE44-809C-301F0BE9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84C34-949D-D54F-AF59-EE9D36E3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5B60-ABCD-7C44-9A7B-313534F1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5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7AA79-72DC-514C-A8B4-317ECC3EC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39807-DA99-D54C-8C37-C54173957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F2E27-253C-F544-9036-550237441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5C0BA-2359-A743-86D8-63F7778121E5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C02ED-0B5E-1744-9C1D-BC8B2F601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2909B-AD22-9644-B649-763F06A8A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B5B60-ABCD-7C44-9A7B-313534F1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mueller@mpe.mpg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mueller@mpe.mpg.d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F62B79-9F74-2C45-830F-8B69684975DC}"/>
              </a:ext>
            </a:extLst>
          </p:cNvPr>
          <p:cNvSpPr txBox="1"/>
          <p:nvPr/>
        </p:nvSpPr>
        <p:spPr>
          <a:xfrm>
            <a:off x="1594953" y="497711"/>
            <a:ext cx="84978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Modelling the Microwave Radiation of the Moon</a:t>
            </a:r>
          </a:p>
          <a:p>
            <a:pPr algn="ctr"/>
            <a:r>
              <a:rPr lang="en-US" sz="2000" u="sng" dirty="0"/>
              <a:t>Thomas Müller</a:t>
            </a:r>
            <a:r>
              <a:rPr lang="en-US" sz="2000" baseline="30000" dirty="0"/>
              <a:t>1</a:t>
            </a:r>
            <a:r>
              <a:rPr lang="en-US" sz="2000" dirty="0"/>
              <a:t> (</a:t>
            </a:r>
            <a:r>
              <a:rPr lang="en-US" sz="2000" dirty="0">
                <a:hlinkClick r:id="rId3"/>
              </a:rPr>
              <a:t>tmueller@mpe.mpg.de</a:t>
            </a:r>
            <a:r>
              <a:rPr lang="en-US" sz="2000" dirty="0"/>
              <a:t>), Martin Burgdorf</a:t>
            </a:r>
            <a:r>
              <a:rPr lang="en-US" sz="2000" baseline="30000" dirty="0"/>
              <a:t>2</a:t>
            </a:r>
            <a:r>
              <a:rPr lang="en-US" sz="2000" dirty="0"/>
              <a:t> &amp; H. Yang</a:t>
            </a:r>
            <a:r>
              <a:rPr lang="en-US" sz="2000" baseline="30000" dirty="0"/>
              <a:t>3</a:t>
            </a:r>
          </a:p>
          <a:p>
            <a:pPr algn="ctr"/>
            <a:r>
              <a:rPr lang="en-US" sz="1600" baseline="30000" dirty="0"/>
              <a:t>1</a:t>
            </a:r>
            <a:r>
              <a:rPr lang="en-US" sz="1600" dirty="0"/>
              <a:t>Max-Planck-Institut </a:t>
            </a:r>
            <a:r>
              <a:rPr lang="en-US" sz="1600" dirty="0" err="1"/>
              <a:t>für</a:t>
            </a:r>
            <a:r>
              <a:rPr lang="en-US" sz="1600" dirty="0"/>
              <a:t> </a:t>
            </a:r>
            <a:r>
              <a:rPr lang="en-US" sz="1600" dirty="0" err="1"/>
              <a:t>extraterrestrische</a:t>
            </a:r>
            <a:r>
              <a:rPr lang="en-US" sz="1600" dirty="0"/>
              <a:t> </a:t>
            </a:r>
            <a:r>
              <a:rPr lang="en-US" sz="1600" dirty="0" err="1"/>
              <a:t>Physik</a:t>
            </a:r>
            <a:r>
              <a:rPr lang="en-US" sz="1600" dirty="0"/>
              <a:t>, </a:t>
            </a:r>
            <a:r>
              <a:rPr lang="en-US" sz="1600" dirty="0" err="1"/>
              <a:t>Garching</a:t>
            </a:r>
            <a:r>
              <a:rPr lang="en-US" sz="1600" dirty="0"/>
              <a:t>, Germany</a:t>
            </a:r>
          </a:p>
          <a:p>
            <a:pPr algn="ctr"/>
            <a:r>
              <a:rPr lang="en-US" sz="1600" baseline="30000" dirty="0"/>
              <a:t>2</a:t>
            </a:r>
            <a:r>
              <a:rPr lang="de-DE" sz="1600" dirty="0"/>
              <a:t>Meteorologisches Institut, </a:t>
            </a:r>
            <a:r>
              <a:rPr lang="de-DE" sz="1600" dirty="0" err="1"/>
              <a:t>Universität</a:t>
            </a:r>
            <a:r>
              <a:rPr lang="de-DE" sz="1600" dirty="0"/>
              <a:t> Hamburg, Germany , </a:t>
            </a:r>
            <a:r>
              <a:rPr lang="de-DE" sz="1600" baseline="30000" dirty="0"/>
              <a:t>3</a:t>
            </a:r>
            <a:r>
              <a:rPr lang="de-DE" sz="1600" dirty="0"/>
              <a:t>University </a:t>
            </a:r>
            <a:r>
              <a:rPr lang="de-DE" sz="1600" dirty="0" err="1"/>
              <a:t>of</a:t>
            </a:r>
            <a:r>
              <a:rPr lang="de-DE" sz="1600" dirty="0"/>
              <a:t> Maryland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05FAD-34DC-2142-B324-B161083799C4}"/>
              </a:ext>
            </a:extLst>
          </p:cNvPr>
          <p:cNvSpPr txBox="1"/>
          <p:nvPr/>
        </p:nvSpPr>
        <p:spPr>
          <a:xfrm>
            <a:off x="421552" y="2081195"/>
            <a:ext cx="56600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Goal: </a:t>
            </a:r>
            <a:r>
              <a:rPr lang="en-GB" sz="2000" dirty="0"/>
              <a:t>to find a thermophysical model (TPM) solution which can predict the disk-integrated flux (radiance, brightness temperature) of the Moon, in the microwave (MW) regime, and over a phase angle range between -90</a:t>
            </a:r>
            <a:r>
              <a:rPr lang="en-GB" sz="2000" baseline="30000" dirty="0"/>
              <a:t> ∘</a:t>
            </a:r>
            <a:r>
              <a:rPr lang="en-GB" sz="2000" dirty="0"/>
              <a:t> (waxing) and +90</a:t>
            </a:r>
            <a:r>
              <a:rPr lang="en-GB" sz="2000" baseline="30000" dirty="0"/>
              <a:t> ∘</a:t>
            </a:r>
            <a:r>
              <a:rPr lang="en-GB" sz="2000" dirty="0"/>
              <a:t> (waning Moon) with high accuracy.</a:t>
            </a:r>
          </a:p>
          <a:p>
            <a:endParaRPr lang="en-GB" sz="2000" dirty="0"/>
          </a:p>
          <a:p>
            <a:r>
              <a:rPr lang="en-GB" sz="2000" b="1" dirty="0"/>
              <a:t>Purpose: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To allow for the inter-comparison of the (absolute) calibration of instruments, satellites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To validate (or establish)  the absolute instrument calibration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To look into aging/degradation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To test technical aspects (pixel FOV, straylight, detector linearity, saturation levels, etc.</a:t>
            </a:r>
            <a:r>
              <a:rPr lang="en-US" sz="2000" dirty="0"/>
              <a:t>)</a:t>
            </a: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46806F-51A4-C243-A058-BD99F97B6F29}"/>
              </a:ext>
            </a:extLst>
          </p:cNvPr>
          <p:cNvSpPr txBox="1"/>
          <p:nvPr/>
        </p:nvSpPr>
        <p:spPr>
          <a:xfrm>
            <a:off x="6185547" y="5714902"/>
            <a:ext cx="5660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Building up on work by Yang, </a:t>
            </a:r>
            <a:r>
              <a:rPr lang="en-US" sz="2000" dirty="0" err="1"/>
              <a:t>Burgdorf</a:t>
            </a:r>
            <a:r>
              <a:rPr lang="en-US" sz="2000" dirty="0"/>
              <a:t>, et al. (2018, 2020, 2022)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1E039-D35B-5744-AEF5-85A7B8577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547" y="2268637"/>
            <a:ext cx="5712813" cy="32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5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2B537B-A191-FE46-81D9-4765DA48F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55600"/>
            <a:ext cx="8496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7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A47E57-3380-1A47-89DE-DA6DEB91E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55600"/>
            <a:ext cx="8496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91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D6AEC2-B477-0944-96DF-9D23D0826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55600"/>
            <a:ext cx="8496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62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FA8460-1B83-8542-805A-8108C428C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55600"/>
            <a:ext cx="8496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4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E8B690-DA73-8C4A-86D1-8358048DB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55600"/>
            <a:ext cx="8496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31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70D2A-90DE-B649-BBAA-79D626E36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55600"/>
            <a:ext cx="8496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07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AD1933-6599-2749-9A6B-6191DE58F48F}"/>
              </a:ext>
            </a:extLst>
          </p:cNvPr>
          <p:cNvSpPr txBox="1"/>
          <p:nvPr/>
        </p:nvSpPr>
        <p:spPr>
          <a:xfrm>
            <a:off x="2498741" y="1490660"/>
            <a:ext cx="6630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Microwave measurements at 157 GHz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0387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0AD998-5167-174E-9D08-50FABB970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55600"/>
            <a:ext cx="8496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90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1C0D04-99C4-8C42-9A8B-F724B2BA6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55600"/>
            <a:ext cx="8496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43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4E31DA-90E4-A742-B240-EA5C266BD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55600"/>
            <a:ext cx="8496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3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0E5FD9-A693-1A4B-BA1B-BC3DA58D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547" y="2268637"/>
            <a:ext cx="5712813" cy="32575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F62B79-9F74-2C45-830F-8B69684975DC}"/>
              </a:ext>
            </a:extLst>
          </p:cNvPr>
          <p:cNvSpPr txBox="1"/>
          <p:nvPr/>
        </p:nvSpPr>
        <p:spPr>
          <a:xfrm>
            <a:off x="1594953" y="497711"/>
            <a:ext cx="849783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Modelling the Microwave Radiation of the Moon</a:t>
            </a:r>
          </a:p>
          <a:p>
            <a:pPr algn="ctr"/>
            <a:r>
              <a:rPr lang="en-US" sz="2000" u="sng" dirty="0"/>
              <a:t>Thomas Müller</a:t>
            </a:r>
            <a:r>
              <a:rPr lang="en-US" sz="2000" baseline="30000" dirty="0"/>
              <a:t>1</a:t>
            </a:r>
            <a:r>
              <a:rPr lang="en-US" sz="2000" dirty="0"/>
              <a:t> (</a:t>
            </a:r>
            <a:r>
              <a:rPr lang="en-US" sz="2000" dirty="0">
                <a:hlinkClick r:id="rId4"/>
              </a:rPr>
              <a:t>tmueller@mpe.mpg.de</a:t>
            </a:r>
            <a:r>
              <a:rPr lang="en-US" sz="2000" dirty="0"/>
              <a:t>) &amp; Martin Burgdorf</a:t>
            </a:r>
            <a:r>
              <a:rPr lang="en-US" sz="2000" baseline="30000" dirty="0"/>
              <a:t>2</a:t>
            </a:r>
          </a:p>
          <a:p>
            <a:pPr algn="ctr"/>
            <a:r>
              <a:rPr lang="en-US" sz="1600" baseline="30000" dirty="0"/>
              <a:t>1</a:t>
            </a:r>
            <a:r>
              <a:rPr lang="en-US" sz="1600" dirty="0"/>
              <a:t>Max-Planck-Institut </a:t>
            </a:r>
            <a:r>
              <a:rPr lang="en-US" sz="1600" dirty="0" err="1"/>
              <a:t>für</a:t>
            </a:r>
            <a:r>
              <a:rPr lang="en-US" sz="1600" dirty="0"/>
              <a:t> </a:t>
            </a:r>
            <a:r>
              <a:rPr lang="en-US" sz="1600" dirty="0" err="1"/>
              <a:t>extraterrestrische</a:t>
            </a:r>
            <a:r>
              <a:rPr lang="en-US" sz="1600" dirty="0"/>
              <a:t> </a:t>
            </a:r>
            <a:r>
              <a:rPr lang="en-US" sz="1600" dirty="0" err="1"/>
              <a:t>Physik</a:t>
            </a:r>
            <a:r>
              <a:rPr lang="en-US" sz="1600" dirty="0"/>
              <a:t>, </a:t>
            </a:r>
            <a:r>
              <a:rPr lang="en-US" sz="1600" dirty="0" err="1"/>
              <a:t>Garching</a:t>
            </a:r>
            <a:r>
              <a:rPr lang="en-US" sz="1600" dirty="0"/>
              <a:t>, Germany</a:t>
            </a:r>
          </a:p>
          <a:p>
            <a:pPr algn="ctr"/>
            <a:r>
              <a:rPr lang="en-US" sz="1600" baseline="30000" dirty="0"/>
              <a:t>2</a:t>
            </a:r>
            <a:r>
              <a:rPr lang="de-DE" sz="1600" dirty="0"/>
              <a:t>Meteorologisches Institut, </a:t>
            </a:r>
            <a:r>
              <a:rPr lang="de-DE" sz="1600" dirty="0" err="1"/>
              <a:t>Universität</a:t>
            </a:r>
            <a:r>
              <a:rPr lang="de-DE" sz="1600" dirty="0"/>
              <a:t> Hamburg, Germany </a:t>
            </a:r>
          </a:p>
          <a:p>
            <a:pPr algn="ctr"/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05FAD-34DC-2142-B324-B161083799C4}"/>
              </a:ext>
            </a:extLst>
          </p:cNvPr>
          <p:cNvSpPr txBox="1"/>
          <p:nvPr/>
        </p:nvSpPr>
        <p:spPr>
          <a:xfrm>
            <a:off x="474561" y="2268638"/>
            <a:ext cx="56600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Based on a well-tested thermophysical model (TPM) adopted for the Moon (Müller et al.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About 30 years of experience using TPM predictions of selected well-known asteroids for calibration of IR/submm/mm ground, airborne and space observatories (ISO, Spitzer, Herschel, AKARI, ALMA, SOFIA, partially also JWST)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focus is on the interpretation of “disk-integrated” signals (not so much on disk-resolved 2-D maps) in the 89-190 GHz regime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Tested for a restricted lunar phase angle range from -90</a:t>
            </a:r>
            <a:r>
              <a:rPr lang="en-US" sz="2000" baseline="30000" dirty="0"/>
              <a:t>∘</a:t>
            </a:r>
            <a:r>
              <a:rPr lang="en-US" sz="2000" dirty="0"/>
              <a:t> (waxing) ≦ 𝜶 ≦ +90</a:t>
            </a:r>
            <a:r>
              <a:rPr lang="en-US" sz="2000" baseline="30000" dirty="0"/>
              <a:t>∘</a:t>
            </a:r>
            <a:r>
              <a:rPr lang="en-US" sz="2000" dirty="0"/>
              <a:t> (waning), including opposition (𝜶 = 0</a:t>
            </a:r>
            <a:r>
              <a:rPr lang="en-US" sz="2000" baseline="30000" dirty="0"/>
              <a:t>∘</a:t>
            </a:r>
            <a:r>
              <a:rPr lang="en-US" sz="20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46806F-51A4-C243-A058-BD99F97B6F29}"/>
              </a:ext>
            </a:extLst>
          </p:cNvPr>
          <p:cNvSpPr txBox="1"/>
          <p:nvPr/>
        </p:nvSpPr>
        <p:spPr>
          <a:xfrm>
            <a:off x="6185547" y="5714902"/>
            <a:ext cx="5660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Building up on work by Yang, </a:t>
            </a:r>
            <a:r>
              <a:rPr lang="en-US" sz="2000" dirty="0" err="1"/>
              <a:t>Burgdorf</a:t>
            </a:r>
            <a:r>
              <a:rPr lang="en-US" sz="2000" dirty="0"/>
              <a:t>, et al. (2018, 2020, 2022) …</a:t>
            </a:r>
          </a:p>
        </p:txBody>
      </p:sp>
    </p:spTree>
    <p:extLst>
      <p:ext uri="{BB962C8B-B14F-4D97-AF65-F5344CB8AC3E}">
        <p14:creationId xmlns:p14="http://schemas.microsoft.com/office/powerpoint/2010/main" val="1355911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2E64EF-153D-D641-BFBD-EB90CDBD9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55600"/>
            <a:ext cx="8496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69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9668E6-9449-F44C-8F7C-8D48DD5B3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55600"/>
            <a:ext cx="8496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3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917017-0498-5646-9E44-36761A82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55600"/>
            <a:ext cx="8496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85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AD1933-6599-2749-9A6B-6191DE58F48F}"/>
              </a:ext>
            </a:extLst>
          </p:cNvPr>
          <p:cNvSpPr txBox="1"/>
          <p:nvPr/>
        </p:nvSpPr>
        <p:spPr>
          <a:xfrm>
            <a:off x="2498741" y="1490660"/>
            <a:ext cx="6630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Microwave measurements at 183 GHz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2494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51AFD6-ADA4-3148-886D-12F210800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55600"/>
            <a:ext cx="8496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1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5DC5AB-0E0E-BB40-83CC-4F772BFB4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55600"/>
            <a:ext cx="8496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13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87F4AB-6B9E-1049-B38C-8FFA43534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55600"/>
            <a:ext cx="8496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98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7F0651-AE7B-7640-B996-11FBF38B3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55600"/>
            <a:ext cx="8496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73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17FF8F-EC36-8647-BC68-5AE97B2EE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55600"/>
            <a:ext cx="8496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87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69C4DF-CDFD-0E42-A41E-72C0A03E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55600"/>
            <a:ext cx="8496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1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D6B23B-2885-404A-AC6F-38AEC8DFAD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42" t="4400" r="22351" b="10622"/>
          <a:stretch/>
        </p:blipFill>
        <p:spPr>
          <a:xfrm rot="10800000">
            <a:off x="7617644" y="1075670"/>
            <a:ext cx="4574356" cy="44129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D974E3-456B-7749-B1B7-E950C7629D89}"/>
              </a:ext>
            </a:extLst>
          </p:cNvPr>
          <p:cNvSpPr txBox="1"/>
          <p:nvPr/>
        </p:nvSpPr>
        <p:spPr>
          <a:xfrm>
            <a:off x="490590" y="697498"/>
            <a:ext cx="875759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Model references: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Lagerros</a:t>
            </a:r>
            <a:r>
              <a:rPr lang="en-US" sz="2000" dirty="0"/>
              <a:t> (1996, 1997, 1998); Müller &amp; </a:t>
            </a:r>
            <a:r>
              <a:rPr lang="en-US" sz="2000" dirty="0" err="1"/>
              <a:t>Lagerros</a:t>
            </a:r>
            <a:r>
              <a:rPr lang="en-US" sz="2000" dirty="0"/>
              <a:t> (1998, 2002); Müller (2002)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u="sng" dirty="0"/>
              <a:t>Müller, </a:t>
            </a:r>
            <a:r>
              <a:rPr lang="en-US" sz="2000" u="sng" dirty="0" err="1"/>
              <a:t>Burgdorf</a:t>
            </a:r>
            <a:r>
              <a:rPr lang="en-US" sz="2000" u="sng" dirty="0"/>
              <a:t> et al. (2021): </a:t>
            </a:r>
            <a:r>
              <a:rPr lang="en-US" sz="2000" dirty="0"/>
              <a:t>“The Moon at thermal infrared wavelengths: a benchmark for asteroid thermal models”, A&amp;A 650, A38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Model aspects: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uses the true illumination and observing geometry (as seen from satellite)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considers 1-d heat conduction, shadowing and self-heating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Moon is modelled as an oblate spheroid with </a:t>
            </a:r>
            <a:r>
              <a:rPr lang="en-GB" sz="2000" dirty="0" err="1"/>
              <a:t>r</a:t>
            </a:r>
            <a:r>
              <a:rPr lang="en-GB" sz="2000" baseline="-25000" dirty="0" err="1"/>
              <a:t>equ</a:t>
            </a:r>
            <a:r>
              <a:rPr lang="en-GB" sz="2000" dirty="0"/>
              <a:t>=1738.1 km and </a:t>
            </a:r>
            <a:r>
              <a:rPr lang="en-GB" sz="2000" dirty="0" err="1"/>
              <a:t>r</a:t>
            </a:r>
            <a:r>
              <a:rPr lang="en-GB" sz="2000" baseline="-25000" dirty="0" err="1"/>
              <a:t>pol</a:t>
            </a:r>
            <a:r>
              <a:rPr lang="en-GB" sz="2000" dirty="0"/>
              <a:t>=1736.0 km (</a:t>
            </a:r>
            <a:r>
              <a:rPr lang="en-GB" sz="2000" dirty="0" err="1"/>
              <a:t>r</a:t>
            </a:r>
            <a:r>
              <a:rPr lang="en-GB" sz="2000" baseline="-25000" dirty="0" err="1"/>
              <a:t>equ</a:t>
            </a:r>
            <a:r>
              <a:rPr lang="en-GB" sz="2000" dirty="0"/>
              <a:t>/</a:t>
            </a:r>
            <a:r>
              <a:rPr lang="en-GB" sz="2000" dirty="0" err="1"/>
              <a:t>r</a:t>
            </a:r>
            <a:r>
              <a:rPr lang="en-GB" sz="2000" baseline="-25000" dirty="0" err="1"/>
              <a:t>pol</a:t>
            </a:r>
            <a:r>
              <a:rPr lang="en-GB" sz="2000" dirty="0"/>
              <a:t> = 1.0012), spin pole at (𝜆,𝛽)</a:t>
            </a:r>
            <a:r>
              <a:rPr lang="en-GB" sz="2000" baseline="-25000" dirty="0" err="1"/>
              <a:t>ecl</a:t>
            </a:r>
            <a:r>
              <a:rPr lang="en-GB" sz="2000" dirty="0"/>
              <a:t> = (88.43</a:t>
            </a:r>
            <a:r>
              <a:rPr lang="en-GB" sz="2000" baseline="30000" dirty="0"/>
              <a:t>∘</a:t>
            </a:r>
            <a:r>
              <a:rPr lang="en-GB" sz="2000" dirty="0"/>
              <a:t>, 214.45</a:t>
            </a:r>
            <a:r>
              <a:rPr lang="en-GB" sz="2000" baseline="30000" dirty="0"/>
              <a:t>∘</a:t>
            </a:r>
            <a:r>
              <a:rPr lang="en-GB" sz="2000" dirty="0"/>
              <a:t>), </a:t>
            </a:r>
            <a:r>
              <a:rPr lang="en-GB" sz="2000" dirty="0" err="1"/>
              <a:t>P</a:t>
            </a:r>
            <a:r>
              <a:rPr lang="en-GB" sz="2000" baseline="-25000" dirty="0" err="1"/>
              <a:t>syn</a:t>
            </a:r>
            <a:r>
              <a:rPr lang="en-GB" sz="2000" dirty="0"/>
              <a:t> = 29.530589 days, with a thermal inertia of 55 </a:t>
            </a:r>
            <a:r>
              <a:rPr lang="en-GB" sz="2000" dirty="0" err="1"/>
              <a:t>tiu</a:t>
            </a:r>
            <a:r>
              <a:rPr lang="en-GB" sz="2000" dirty="0"/>
              <a:t> (Hayne et al. 2017), and a surface roughness of 32</a:t>
            </a:r>
            <a:r>
              <a:rPr lang="en-GB" sz="2000" baseline="30000" dirty="0"/>
              <a:t>∘</a:t>
            </a:r>
            <a:r>
              <a:rPr lang="en-GB" sz="2000" dirty="0"/>
              <a:t> (</a:t>
            </a:r>
            <a:r>
              <a:rPr lang="en-GB" sz="2000" dirty="0" err="1"/>
              <a:t>Rozitis</a:t>
            </a:r>
            <a:r>
              <a:rPr lang="en-GB" sz="2000" dirty="0"/>
              <a:t> &amp; Green 2012; </a:t>
            </a:r>
            <a:r>
              <a:rPr lang="en-GB" sz="2000" dirty="0" err="1"/>
              <a:t>Bandfield</a:t>
            </a:r>
            <a:r>
              <a:rPr lang="en-GB" sz="2000" dirty="0"/>
              <a:t> et al. 2015), absolute magnitude of -0.089 mag (Bowell et al. 1989), and a phase integral of q=0.43 (</a:t>
            </a:r>
            <a:r>
              <a:rPr lang="en-GB" sz="2000" dirty="0" err="1"/>
              <a:t>Muinonen</a:t>
            </a:r>
            <a:r>
              <a:rPr lang="en-GB" sz="2000" dirty="0"/>
              <a:t> et al. 2010), visual geometric albedo 0.12 (NASA Moon factsheet)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Bolometric and spectroscopic (hemispherical) </a:t>
            </a:r>
            <a:r>
              <a:rPr lang="en-GB" sz="2000" dirty="0" err="1"/>
              <a:t>emissivities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What is less important for disk-integrated TPM predictions in the MW regime?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Details of the surface (structural details like craters, </a:t>
            </a:r>
            <a:r>
              <a:rPr lang="en-US" sz="2000" dirty="0" err="1"/>
              <a:t>maria</a:t>
            </a:r>
            <a:r>
              <a:rPr lang="en-US" sz="2000" dirty="0"/>
              <a:t>/highlands, compositional details, albedo variations)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Roughness (very low influence in the micro-wavelength regime)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55C28-F7AA-AD41-A5CA-67D5F3250488}"/>
              </a:ext>
            </a:extLst>
          </p:cNvPr>
          <p:cNvSpPr txBox="1"/>
          <p:nvPr/>
        </p:nvSpPr>
        <p:spPr>
          <a:xfrm>
            <a:off x="3241084" y="231486"/>
            <a:ext cx="5205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Thermophysical Model (TPM)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D4BE2A-5CF5-A242-801E-AE3337645430}"/>
              </a:ext>
            </a:extLst>
          </p:cNvPr>
          <p:cNvSpPr txBox="1"/>
          <p:nvPr/>
        </p:nvSpPr>
        <p:spPr>
          <a:xfrm>
            <a:off x="9353641" y="6268254"/>
            <a:ext cx="173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Temperature [K]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5906F6-9345-BD4F-B4F0-83EE8A20E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952" t="1465" b="7433"/>
          <a:stretch/>
        </p:blipFill>
        <p:spPr>
          <a:xfrm>
            <a:off x="11090783" y="3485734"/>
            <a:ext cx="923496" cy="329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87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9E9B6-A630-394D-95A5-7001BA027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55600"/>
            <a:ext cx="8496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80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695D06-E68D-2748-9F7F-CBD987B59B71}"/>
              </a:ext>
            </a:extLst>
          </p:cNvPr>
          <p:cNvSpPr txBox="1"/>
          <p:nvPr/>
        </p:nvSpPr>
        <p:spPr>
          <a:xfrm>
            <a:off x="1934819" y="463825"/>
            <a:ext cx="866692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used AMSU-B (NOAA-15/16/17) and MHS (NOAA-18/19, </a:t>
            </a:r>
            <a:r>
              <a:rPr lang="en-US" sz="2000" dirty="0" err="1"/>
              <a:t>Metop</a:t>
            </a:r>
            <a:r>
              <a:rPr lang="en-US" sz="2000" dirty="0"/>
              <a:t>-A/B/C) data to test two different lunar microwave models (RTM by T. Yang et al., TPM by T. Müller et al.)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Both models explain the available data over a wide range of observing geometries, and over a phase angle range between -84.0</a:t>
            </a:r>
            <a:r>
              <a:rPr lang="en-US" sz="2000" baseline="30000" dirty="0"/>
              <a:t>∘</a:t>
            </a:r>
            <a:r>
              <a:rPr lang="en-US" sz="2000" dirty="0"/>
              <a:t> (waxing) ≦ 𝜶 ≦ +75.9</a:t>
            </a:r>
            <a:r>
              <a:rPr lang="en-US" sz="2000" baseline="30000" dirty="0"/>
              <a:t>∘</a:t>
            </a:r>
            <a:r>
              <a:rPr lang="en-US" sz="2000" dirty="0"/>
              <a:t> (waning)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There is a small systematic difference: the T</a:t>
            </a:r>
            <a:r>
              <a:rPr lang="en-US" sz="2000" baseline="-25000" dirty="0"/>
              <a:t>B</a:t>
            </a:r>
            <a:r>
              <a:rPr lang="en-US" sz="2000" dirty="0"/>
              <a:t> values from the RTM (validated against </a:t>
            </a:r>
            <a:r>
              <a:rPr lang="en-GB" sz="2000" dirty="0"/>
              <a:t>NOAA-20 ATMS data?) </a:t>
            </a:r>
            <a:r>
              <a:rPr lang="en-US" sz="2000" dirty="0"/>
              <a:t>are about 1-2% lower than the T</a:t>
            </a:r>
            <a:r>
              <a:rPr lang="en-US" sz="2000" baseline="-25000" dirty="0"/>
              <a:t>B</a:t>
            </a:r>
            <a:r>
              <a:rPr lang="en-US" sz="2000" dirty="0"/>
              <a:t> values from the TPM (validated against AMSU-B and MHS data)</a:t>
            </a:r>
            <a:r>
              <a:rPr lang="de-DE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The </a:t>
            </a:r>
            <a:r>
              <a:rPr lang="de-DE" sz="2000" dirty="0" err="1"/>
              <a:t>measured</a:t>
            </a:r>
            <a:r>
              <a:rPr lang="de-DE" sz="2000" dirty="0"/>
              <a:t> T</a:t>
            </a:r>
            <a:r>
              <a:rPr lang="de-DE" sz="2000" baseline="-25000" dirty="0"/>
              <a:t>B</a:t>
            </a:r>
            <a:r>
              <a:rPr lang="de-DE" sz="2000" dirty="0"/>
              <a:t> </a:t>
            </a:r>
            <a:r>
              <a:rPr lang="de-DE" sz="2000" dirty="0" err="1"/>
              <a:t>values</a:t>
            </a:r>
            <a:r>
              <a:rPr lang="de-DE" sz="2000" dirty="0"/>
              <a:t> </a:t>
            </a:r>
            <a:r>
              <a:rPr lang="de-DE" sz="2000" dirty="0" err="1"/>
              <a:t>divided</a:t>
            </a:r>
            <a:r>
              <a:rPr lang="de-DE" sz="2000" dirty="0"/>
              <a:t> </a:t>
            </a:r>
            <a:r>
              <a:rPr lang="de-DE" sz="2000" dirty="0" err="1"/>
              <a:t>by</a:t>
            </a:r>
            <a:r>
              <a:rPr lang="de-DE" sz="2000" dirty="0"/>
              <a:t> </a:t>
            </a:r>
            <a:r>
              <a:rPr lang="de-DE" sz="2000" dirty="0" err="1"/>
              <a:t>the</a:t>
            </a:r>
            <a:r>
              <a:rPr lang="de-DE" sz="2000" dirty="0"/>
              <a:t> TPM </a:t>
            </a:r>
            <a:r>
              <a:rPr lang="de-DE" sz="2000" dirty="0" err="1"/>
              <a:t>prediction</a:t>
            </a:r>
            <a:r>
              <a:rPr lang="de-DE" sz="2000" dirty="0"/>
              <a:t> </a:t>
            </a:r>
            <a:r>
              <a:rPr lang="de-DE" sz="2000" dirty="0" err="1"/>
              <a:t>show</a:t>
            </a:r>
            <a:r>
              <a:rPr lang="de-DE" sz="2000" dirty="0"/>
              <a:t> a </a:t>
            </a:r>
            <a:r>
              <a:rPr lang="de-DE" sz="2000" dirty="0" err="1"/>
              <a:t>scatter</a:t>
            </a:r>
            <a:r>
              <a:rPr lang="de-DE" sz="2000" dirty="0"/>
              <a:t> (</a:t>
            </a:r>
            <a:r>
              <a:rPr lang="de-DE" sz="2000" dirty="0" err="1"/>
              <a:t>standard</a:t>
            </a:r>
            <a:r>
              <a:rPr lang="de-DE" sz="2000" dirty="0"/>
              <a:t> </a:t>
            </a:r>
            <a:r>
              <a:rPr lang="de-DE" sz="2000" dirty="0" err="1"/>
              <a:t>deviation</a:t>
            </a:r>
            <a:r>
              <a:rPr lang="de-DE" sz="2000" dirty="0"/>
              <a:t>) </a:t>
            </a:r>
            <a:r>
              <a:rPr lang="de-DE" sz="2000" dirty="0" err="1"/>
              <a:t>of</a:t>
            </a:r>
            <a:r>
              <a:rPr lang="de-DE" sz="2000" dirty="0"/>
              <a:t> 1-3%. A 1% </a:t>
            </a:r>
            <a:r>
              <a:rPr lang="de-DE" sz="2000" dirty="0" err="1"/>
              <a:t>scatter</a:t>
            </a:r>
            <a:r>
              <a:rPr lang="de-DE" sz="2000" dirty="0"/>
              <a:t> </a:t>
            </a:r>
            <a:r>
              <a:rPr lang="de-DE" sz="2000" dirty="0" err="1"/>
              <a:t>translates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a 1% </a:t>
            </a:r>
            <a:r>
              <a:rPr lang="de-DE" sz="2000" dirty="0" err="1"/>
              <a:t>error</a:t>
            </a:r>
            <a:r>
              <a:rPr lang="de-DE" sz="2000" dirty="0"/>
              <a:t> in T</a:t>
            </a:r>
            <a:r>
              <a:rPr lang="de-DE" sz="2000" baseline="-25000" dirty="0"/>
              <a:t>B</a:t>
            </a:r>
            <a:r>
              <a:rPr lang="de-DE" sz="2000" dirty="0"/>
              <a:t>, i.e., </a:t>
            </a:r>
            <a:r>
              <a:rPr lang="de-DE" sz="2000" dirty="0" err="1"/>
              <a:t>about</a:t>
            </a:r>
            <a:r>
              <a:rPr lang="de-DE" sz="2000" dirty="0"/>
              <a:t> 1.8 K at T</a:t>
            </a:r>
            <a:r>
              <a:rPr lang="de-DE" sz="2000" baseline="-25000" dirty="0"/>
              <a:t>B</a:t>
            </a:r>
            <a:r>
              <a:rPr lang="de-DE" sz="2000" dirty="0"/>
              <a:t>=180 K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about</a:t>
            </a:r>
            <a:r>
              <a:rPr lang="de-DE" sz="2000" dirty="0"/>
              <a:t> 2.8 K at T</a:t>
            </a:r>
            <a:r>
              <a:rPr lang="de-DE" sz="2000" baseline="-25000" dirty="0"/>
              <a:t>B</a:t>
            </a:r>
            <a:r>
              <a:rPr lang="de-DE" sz="2000" dirty="0"/>
              <a:t>=280 K, </a:t>
            </a:r>
            <a:r>
              <a:rPr lang="de-DE" sz="2000" dirty="0" err="1"/>
              <a:t>errors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dominated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measurement</a:t>
            </a:r>
            <a:r>
              <a:rPr lang="de-DE" sz="2000" dirty="0"/>
              <a:t> (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extraction</a:t>
            </a:r>
            <a:r>
              <a:rPr lang="de-DE" sz="2000" dirty="0"/>
              <a:t>?) </a:t>
            </a:r>
            <a:r>
              <a:rPr lang="de-DE" sz="2000" dirty="0" err="1"/>
              <a:t>error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The ATMS </a:t>
            </a:r>
            <a:r>
              <a:rPr lang="de-DE" sz="2000" dirty="0" err="1"/>
              <a:t>measurements</a:t>
            </a:r>
            <a:r>
              <a:rPr lang="de-DE" sz="2000" dirty="0"/>
              <a:t> </a:t>
            </a:r>
            <a:r>
              <a:rPr lang="de-DE" sz="2000" dirty="0" err="1"/>
              <a:t>were</a:t>
            </a:r>
            <a:r>
              <a:rPr lang="de-DE" sz="2000" dirty="0"/>
              <a:t> not </a:t>
            </a:r>
            <a:r>
              <a:rPr lang="de-DE" sz="2000" dirty="0" err="1"/>
              <a:t>available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this</a:t>
            </a:r>
            <a:r>
              <a:rPr lang="de-DE" sz="2000" dirty="0"/>
              <a:t> </a:t>
            </a:r>
            <a:r>
              <a:rPr lang="de-DE" sz="2000" dirty="0" err="1"/>
              <a:t>exercise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Are </a:t>
            </a:r>
            <a:r>
              <a:rPr lang="de-DE" sz="2000" dirty="0" err="1"/>
              <a:t>there</a:t>
            </a:r>
            <a:r>
              <a:rPr lang="de-DE" sz="2000" dirty="0"/>
              <a:t> </a:t>
            </a:r>
            <a:r>
              <a:rPr lang="de-DE" sz="2000" dirty="0" err="1"/>
              <a:t>any</a:t>
            </a:r>
            <a:r>
              <a:rPr lang="de-DE" sz="2000" dirty="0"/>
              <a:t> „</a:t>
            </a:r>
            <a:r>
              <a:rPr lang="de-DE" sz="2000" dirty="0" err="1"/>
              <a:t>ground</a:t>
            </a:r>
            <a:r>
              <a:rPr lang="de-DE" sz="2000" dirty="0"/>
              <a:t> </a:t>
            </a:r>
            <a:r>
              <a:rPr lang="de-DE" sz="2000" dirty="0" err="1"/>
              <a:t>truth</a:t>
            </a:r>
            <a:r>
              <a:rPr lang="de-DE" sz="2000" dirty="0"/>
              <a:t>“ lunar </a:t>
            </a:r>
            <a:r>
              <a:rPr lang="de-DE" sz="2000" dirty="0" err="1"/>
              <a:t>measurements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microwave</a:t>
            </a:r>
            <a:r>
              <a:rPr lang="de-DE" sz="2000" dirty="0"/>
              <a:t> </a:t>
            </a:r>
            <a:r>
              <a:rPr lang="de-DE" sz="2000" dirty="0" err="1"/>
              <a:t>regime</a:t>
            </a:r>
            <a:r>
              <a:rPr lang="de-DE" sz="2000" dirty="0"/>
              <a:t> (</a:t>
            </a:r>
            <a:r>
              <a:rPr lang="de-DE" sz="2000" dirty="0" err="1"/>
              <a:t>or</a:t>
            </a:r>
            <a:r>
              <a:rPr lang="de-DE" sz="2000" dirty="0"/>
              <a:t> at least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known</a:t>
            </a:r>
            <a:r>
              <a:rPr lang="de-DE" sz="2000" dirty="0"/>
              <a:t> </a:t>
            </a:r>
            <a:r>
              <a:rPr lang="de-DE" sz="2000" dirty="0" err="1"/>
              <a:t>very</a:t>
            </a:r>
            <a:r>
              <a:rPr lang="de-DE" sz="2000" dirty="0"/>
              <a:t> </a:t>
            </a:r>
            <a:r>
              <a:rPr lang="de-DE" sz="2000" dirty="0" err="1"/>
              <a:t>small</a:t>
            </a:r>
            <a:r>
              <a:rPr lang="de-DE" sz="2000" dirty="0"/>
              <a:t> absolute </a:t>
            </a:r>
            <a:r>
              <a:rPr lang="de-DE" sz="2000" dirty="0" err="1"/>
              <a:t>calibration</a:t>
            </a:r>
            <a:r>
              <a:rPr lang="de-DE" sz="2000" dirty="0"/>
              <a:t> </a:t>
            </a:r>
            <a:r>
              <a:rPr lang="de-DE" sz="2000" dirty="0" err="1"/>
              <a:t>error</a:t>
            </a:r>
            <a:r>
              <a:rPr lang="de-DE" sz="2000" dirty="0"/>
              <a:t>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9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D974E3-456B-7749-B1B7-E950C7629D89}"/>
              </a:ext>
            </a:extLst>
          </p:cNvPr>
          <p:cNvSpPr txBox="1"/>
          <p:nvPr/>
        </p:nvSpPr>
        <p:spPr>
          <a:xfrm>
            <a:off x="490590" y="697498"/>
            <a:ext cx="87575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Model references: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Yang et al. (2018): “Developing Vicarious Calibration for Microwave Sounding Instruments Using Lunar Radiation”, IEEE </a:t>
            </a:r>
            <a:r>
              <a:rPr lang="en-US" sz="2000" dirty="0" err="1"/>
              <a:t>GeoSci</a:t>
            </a:r>
            <a:r>
              <a:rPr lang="en-US" sz="2000" dirty="0"/>
              <a:t> &amp; </a:t>
            </a:r>
            <a:r>
              <a:rPr lang="en-US" sz="2000" dirty="0" err="1"/>
              <a:t>Rem.Sens</a:t>
            </a:r>
            <a:r>
              <a:rPr lang="en-US" sz="2000" dirty="0"/>
              <a:t> 56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Yang &amp; </a:t>
            </a:r>
            <a:r>
              <a:rPr lang="en-US" sz="2000" dirty="0" err="1"/>
              <a:t>Burgdorf</a:t>
            </a:r>
            <a:r>
              <a:rPr lang="en-US" sz="2000" dirty="0"/>
              <a:t> (2020): “A Study of Lunar Microwave Radiation Based on Satellite Observations”, Remote Sensing 12, 1129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Yang &amp; </a:t>
            </a:r>
            <a:r>
              <a:rPr lang="en-US" sz="2000" dirty="0" err="1"/>
              <a:t>Burgdorf</a:t>
            </a:r>
            <a:r>
              <a:rPr lang="en-US" sz="2000" dirty="0"/>
              <a:t> (2022): “A Calibrated Lunar Microwave Radiative Transfer Model Based on Satellite Observations”, Remote Sensing 14, 5501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Model aspects: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Simulated results from the calibrated lunar RTM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Originally developed by </a:t>
            </a:r>
            <a:r>
              <a:rPr lang="en-GB" sz="2000" dirty="0" err="1"/>
              <a:t>Keihm</a:t>
            </a:r>
            <a:r>
              <a:rPr lang="en-GB" sz="2000" dirty="0"/>
              <a:t> in 1984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Calibrated with NOAA-20 ATMS observations (in the 0</a:t>
            </a:r>
            <a:r>
              <a:rPr lang="en-GB" sz="2000" baseline="30000" dirty="0"/>
              <a:t> ∘ </a:t>
            </a:r>
            <a:r>
              <a:rPr lang="en-GB" sz="2000" dirty="0"/>
              <a:t> - 34</a:t>
            </a:r>
            <a:r>
              <a:rPr lang="en-GB" sz="2000" baseline="30000" dirty="0"/>
              <a:t> ∘</a:t>
            </a:r>
            <a:r>
              <a:rPr lang="en-GB" sz="2000" dirty="0"/>
              <a:t> </a:t>
            </a:r>
            <a:r>
              <a:rPr lang="en-GB" sz="2000" dirty="0" err="1"/>
              <a:t>deg</a:t>
            </a:r>
            <a:r>
              <a:rPr lang="en-GB" sz="2000" dirty="0"/>
              <a:t> range?)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55C28-F7AA-AD41-A5CA-67D5F3250488}"/>
              </a:ext>
            </a:extLst>
          </p:cNvPr>
          <p:cNvSpPr txBox="1"/>
          <p:nvPr/>
        </p:nvSpPr>
        <p:spPr>
          <a:xfrm>
            <a:off x="3459388" y="231486"/>
            <a:ext cx="4768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Model (RTM) by Tiger Yang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C70FC-E3C4-D94D-B8BD-2FC808AD6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56" t="50884"/>
          <a:stretch/>
        </p:blipFill>
        <p:spPr>
          <a:xfrm>
            <a:off x="4302965" y="4250716"/>
            <a:ext cx="2621237" cy="24631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8E1670-BA5E-1148-80DB-74224F65D3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885"/>
          <a:stretch/>
        </p:blipFill>
        <p:spPr>
          <a:xfrm>
            <a:off x="9244706" y="135234"/>
            <a:ext cx="2698911" cy="50149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DB9DCE-190F-3247-9BAC-8B8F757507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00" b="48956"/>
          <a:stretch/>
        </p:blipFill>
        <p:spPr>
          <a:xfrm>
            <a:off x="1383024" y="4154051"/>
            <a:ext cx="2645301" cy="25598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9228D5-365F-B448-A1CA-4988445872E5}"/>
              </a:ext>
            </a:extLst>
          </p:cNvPr>
          <p:cNvSpPr/>
          <p:nvPr/>
        </p:nvSpPr>
        <p:spPr>
          <a:xfrm>
            <a:off x="6976782" y="5416127"/>
            <a:ext cx="3703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000" dirty="0"/>
              <a:t>Yang &amp; </a:t>
            </a:r>
            <a:r>
              <a:rPr lang="en-GB" sz="2000" dirty="0" err="1"/>
              <a:t>Burgdorf</a:t>
            </a:r>
            <a:r>
              <a:rPr lang="en-GB" sz="2000" dirty="0"/>
              <a:t> (2022), Fig 2</a:t>
            </a:r>
          </a:p>
        </p:txBody>
      </p:sp>
    </p:spTree>
    <p:extLst>
      <p:ext uri="{BB962C8B-B14F-4D97-AF65-F5344CB8AC3E}">
        <p14:creationId xmlns:p14="http://schemas.microsoft.com/office/powerpoint/2010/main" val="56502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F084B4-8E28-B64C-B705-A2936D18A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355600"/>
            <a:ext cx="8496300" cy="614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AE31BA-6060-D143-9BC3-918F0061E3C8}"/>
              </a:ext>
            </a:extLst>
          </p:cNvPr>
          <p:cNvSpPr txBox="1"/>
          <p:nvPr/>
        </p:nvSpPr>
        <p:spPr>
          <a:xfrm>
            <a:off x="9047704" y="6039438"/>
            <a:ext cx="286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RTM simulations based on Yang &amp; </a:t>
            </a:r>
            <a:r>
              <a:rPr lang="en-US" dirty="0" err="1"/>
              <a:t>Burgdorf</a:t>
            </a:r>
            <a:r>
              <a:rPr lang="en-US" dirty="0"/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151567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D974E3-456B-7749-B1B7-E950C7629D89}"/>
              </a:ext>
            </a:extLst>
          </p:cNvPr>
          <p:cNvSpPr txBox="1"/>
          <p:nvPr/>
        </p:nvSpPr>
        <p:spPr>
          <a:xfrm>
            <a:off x="1006997" y="1088020"/>
            <a:ext cx="101509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Which MW data were used? </a:t>
            </a:r>
            <a:r>
              <a:rPr lang="en-US" sz="2000" dirty="0"/>
              <a:t>(provided by Martin </a:t>
            </a:r>
            <a:r>
              <a:rPr lang="en-US" sz="2000" dirty="0" err="1"/>
              <a:t>Burgdorf</a:t>
            </a:r>
            <a:r>
              <a:rPr lang="en-US" sz="20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NOAA-15, NOAA-16, NOAA-17: </a:t>
            </a:r>
            <a:r>
              <a:rPr lang="en-US" sz="2000" dirty="0">
                <a:solidFill>
                  <a:srgbClr val="0070C0"/>
                </a:solidFill>
              </a:rPr>
              <a:t>AMSU-B</a:t>
            </a:r>
            <a:r>
              <a:rPr lang="en-US" sz="2000" dirty="0"/>
              <a:t> at 89 (ch16), 150 (ch17), 183 GHz (ch18/19/20)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NOAA-18, NOAA-19: </a:t>
            </a:r>
            <a:r>
              <a:rPr lang="en-US" sz="2000" dirty="0">
                <a:solidFill>
                  <a:srgbClr val="00B050"/>
                </a:solidFill>
              </a:rPr>
              <a:t>MHS</a:t>
            </a:r>
            <a:r>
              <a:rPr lang="en-US" sz="2000" dirty="0"/>
              <a:t> at 89 (H1), 157 (H2), 183 (H3,H4), 190 GHz (H5)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</a:rPr>
              <a:t>Metop</a:t>
            </a:r>
            <a:r>
              <a:rPr lang="en-US" sz="2000" dirty="0">
                <a:solidFill>
                  <a:srgbClr val="FF0000"/>
                </a:solidFill>
              </a:rPr>
              <a:t>-A, </a:t>
            </a:r>
            <a:r>
              <a:rPr lang="en-US" sz="2000" dirty="0" err="1">
                <a:solidFill>
                  <a:srgbClr val="FF0000"/>
                </a:solidFill>
              </a:rPr>
              <a:t>Metop</a:t>
            </a:r>
            <a:r>
              <a:rPr lang="en-US" sz="2000" dirty="0">
                <a:solidFill>
                  <a:srgbClr val="FF0000"/>
                </a:solidFill>
              </a:rPr>
              <a:t>-B, </a:t>
            </a:r>
            <a:r>
              <a:rPr lang="en-US" sz="2000" dirty="0" err="1">
                <a:solidFill>
                  <a:srgbClr val="FF0000"/>
                </a:solidFill>
              </a:rPr>
              <a:t>Metop</a:t>
            </a:r>
            <a:r>
              <a:rPr lang="en-US" sz="2000" dirty="0">
                <a:solidFill>
                  <a:srgbClr val="FF0000"/>
                </a:solidFill>
              </a:rPr>
              <a:t>-C: </a:t>
            </a:r>
            <a:r>
              <a:rPr lang="en-US" sz="2000" dirty="0">
                <a:solidFill>
                  <a:srgbClr val="00B050"/>
                </a:solidFill>
              </a:rPr>
              <a:t>MHS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at 89 (H1), 157 (H2), 183 (H3,H4), 190 GHz (H5)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384 data points at 89 GHz, 88 at 150 GHz, 293 at 157 GHz,                                                    691 at 183 GHz, 298 at 190 GHz, </a:t>
            </a:r>
            <a:r>
              <a:rPr lang="en-US" sz="2000" b="1" dirty="0"/>
              <a:t>∑ = 1754 individual points</a:t>
            </a:r>
          </a:p>
          <a:p>
            <a:pPr lvl="1"/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Observing geometries: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Covering the time period between Jan 2001 to Sep 2022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 Phase angle: -84.0</a:t>
            </a:r>
            <a:r>
              <a:rPr lang="en-US" sz="2000" baseline="30000" dirty="0"/>
              <a:t>∘</a:t>
            </a:r>
            <a:r>
              <a:rPr lang="en-US" sz="2000" dirty="0"/>
              <a:t> (waxing) ≦ 𝜶 ≦ +75.9</a:t>
            </a:r>
            <a:r>
              <a:rPr lang="en-US" sz="2000" baseline="30000" dirty="0"/>
              <a:t>∘</a:t>
            </a:r>
            <a:r>
              <a:rPr lang="en-US" sz="2000" dirty="0"/>
              <a:t> (waning)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Moon’s heliocentric distance: 0.9838 au &lt; </a:t>
            </a:r>
            <a:r>
              <a:rPr lang="en-US" sz="2000" dirty="0" err="1"/>
              <a:t>r</a:t>
            </a:r>
            <a:r>
              <a:rPr lang="en-US" sz="2000" baseline="-25000" dirty="0" err="1"/>
              <a:t>helio</a:t>
            </a:r>
            <a:r>
              <a:rPr lang="en-US" sz="2000" dirty="0"/>
              <a:t> &lt; 1.0181 au,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Moon’s geocentric distance (apparent size in arcsec): 356999 km &lt; </a:t>
            </a:r>
            <a:r>
              <a:rPr lang="en-US" sz="2000" dirty="0" err="1"/>
              <a:t>Δ</a:t>
            </a:r>
            <a:r>
              <a:rPr lang="en-US" sz="2000" dirty="0"/>
              <a:t> &lt; 406164 km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Apparent size: 1764.6 arcsec &lt; ∅ &lt; 2007.7 arcsec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Aspect angle: 83.3</a:t>
            </a:r>
            <a:r>
              <a:rPr lang="en-US" sz="2000" baseline="30000" dirty="0"/>
              <a:t>∘</a:t>
            </a:r>
            <a:r>
              <a:rPr lang="en-US" sz="2000" dirty="0"/>
              <a:t> (including North pole) &lt; 𝛾 &lt; 96.7</a:t>
            </a:r>
            <a:r>
              <a:rPr lang="en-US" sz="2000" baseline="30000" dirty="0"/>
              <a:t>∘ </a:t>
            </a:r>
            <a:r>
              <a:rPr lang="en-US" sz="2000" dirty="0"/>
              <a:t>(including South pole)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Measured quantities: </a:t>
            </a:r>
            <a:r>
              <a:rPr lang="en-US" sz="2000" dirty="0"/>
              <a:t>radiance [</a:t>
            </a:r>
            <a:r>
              <a:rPr lang="en-US" sz="2000" dirty="0" err="1"/>
              <a:t>MJy</a:t>
            </a:r>
            <a:r>
              <a:rPr lang="en-US" sz="2000" dirty="0"/>
              <a:t>/</a:t>
            </a:r>
            <a:r>
              <a:rPr lang="en-US" sz="2000" dirty="0" err="1"/>
              <a:t>sr</a:t>
            </a:r>
            <a:r>
              <a:rPr lang="en-US" sz="2000" dirty="0"/>
              <a:t>] or [Wm</a:t>
            </a:r>
            <a:r>
              <a:rPr lang="en-US" sz="2000" baseline="30000" dirty="0"/>
              <a:t>-2</a:t>
            </a:r>
            <a:r>
              <a:rPr lang="en-US" sz="2000" dirty="0"/>
              <a:t>Hz</a:t>
            </a:r>
            <a:r>
              <a:rPr lang="en-US" sz="2000" baseline="30000" dirty="0"/>
              <a:t>-1</a:t>
            </a:r>
            <a:r>
              <a:rPr lang="en-US" sz="2000" dirty="0"/>
              <a:t>sr</a:t>
            </a:r>
            <a:r>
              <a:rPr lang="en-US" sz="2000" baseline="30000" dirty="0"/>
              <a:t>-1</a:t>
            </a:r>
            <a:r>
              <a:rPr lang="en-US" sz="2000" dirty="0"/>
              <a:t>], translated into brightness temperature T</a:t>
            </a:r>
            <a:r>
              <a:rPr lang="en-US" sz="2000" baseline="-25000" dirty="0"/>
              <a:t>B</a:t>
            </a:r>
            <a:r>
              <a:rPr lang="en-US" sz="2000" dirty="0"/>
              <a:t> [K] and in-band flux [Wm</a:t>
            </a:r>
            <a:r>
              <a:rPr lang="en-US" sz="2000" baseline="30000" dirty="0"/>
              <a:t>-2</a:t>
            </a:r>
            <a:r>
              <a:rPr lang="en-US" sz="2000" dirty="0"/>
              <a:t>μm</a:t>
            </a:r>
            <a:r>
              <a:rPr lang="en-US" sz="2000" baseline="30000" dirty="0"/>
              <a:t>-1</a:t>
            </a:r>
            <a:r>
              <a:rPr lang="en-US" sz="2000" dirty="0"/>
              <a:t>] or monochromatic flux density [</a:t>
            </a:r>
            <a:r>
              <a:rPr lang="en-US" sz="2000" dirty="0" err="1"/>
              <a:t>Jy</a:t>
            </a:r>
            <a:r>
              <a:rPr lang="en-US" sz="2000" dirty="0"/>
              <a:t>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89B1E-43CE-B745-8383-FBD9E0704EEB}"/>
              </a:ext>
            </a:extLst>
          </p:cNvPr>
          <p:cNvSpPr txBox="1"/>
          <p:nvPr/>
        </p:nvSpPr>
        <p:spPr>
          <a:xfrm>
            <a:off x="3493433" y="231486"/>
            <a:ext cx="4700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Microwave measurements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DF352-7416-3B4D-B94E-0ADB8685E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94" y="2503994"/>
            <a:ext cx="1512000" cy="151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616556-0385-5E46-A635-0D83B942C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994" y="2503994"/>
            <a:ext cx="15120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5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A3AF09-EA6E-C04C-90BE-B293DD0A5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224" y="0"/>
            <a:ext cx="957755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ACA2C9-AFB3-6C40-9259-544681147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0" y="323850"/>
            <a:ext cx="1512000" cy="151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5EA91F-5281-894B-9BD9-895386E2E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070" y="323850"/>
            <a:ext cx="15120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5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AD1933-6599-2749-9A6B-6191DE58F48F}"/>
              </a:ext>
            </a:extLst>
          </p:cNvPr>
          <p:cNvSpPr txBox="1"/>
          <p:nvPr/>
        </p:nvSpPr>
        <p:spPr>
          <a:xfrm>
            <a:off x="2602935" y="1490660"/>
            <a:ext cx="6421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Microwave measurements at 89 GHz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718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C22A86-DA17-F148-9837-ACEDE8612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55600"/>
            <a:ext cx="8496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58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8130</TotalTime>
  <Words>1396</Words>
  <Application>Microsoft Macintosh PowerPoint</Application>
  <PresentationFormat>Widescreen</PresentationFormat>
  <Paragraphs>86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138</cp:revision>
  <dcterms:created xsi:type="dcterms:W3CDTF">2023-11-28T09:04:42Z</dcterms:created>
  <dcterms:modified xsi:type="dcterms:W3CDTF">2024-03-14T07:38:58Z</dcterms:modified>
</cp:coreProperties>
</file>