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23" r:id="rId2"/>
  </p:sldMasterIdLst>
  <p:notesMasterIdLst>
    <p:notesMasterId r:id="rId31"/>
  </p:notesMasterIdLst>
  <p:handoutMasterIdLst>
    <p:handoutMasterId r:id="rId32"/>
  </p:handoutMasterIdLst>
  <p:sldIdLst>
    <p:sldId id="265" r:id="rId3"/>
    <p:sldId id="294" r:id="rId4"/>
    <p:sldId id="293" r:id="rId5"/>
    <p:sldId id="298" r:id="rId6"/>
    <p:sldId id="405" r:id="rId7"/>
    <p:sldId id="295" r:id="rId8"/>
    <p:sldId id="299" r:id="rId9"/>
    <p:sldId id="300" r:id="rId10"/>
    <p:sldId id="303" r:id="rId11"/>
    <p:sldId id="306" r:id="rId12"/>
    <p:sldId id="304" r:id="rId13"/>
    <p:sldId id="305" r:id="rId14"/>
    <p:sldId id="296" r:id="rId15"/>
    <p:sldId id="302" r:id="rId16"/>
    <p:sldId id="308" r:id="rId17"/>
    <p:sldId id="408" r:id="rId18"/>
    <p:sldId id="307" r:id="rId19"/>
    <p:sldId id="397" r:id="rId20"/>
    <p:sldId id="398" r:id="rId21"/>
    <p:sldId id="399" r:id="rId22"/>
    <p:sldId id="400" r:id="rId23"/>
    <p:sldId id="401" r:id="rId24"/>
    <p:sldId id="407" r:id="rId25"/>
    <p:sldId id="402" r:id="rId26"/>
    <p:sldId id="403" r:id="rId27"/>
    <p:sldId id="324" r:id="rId28"/>
    <p:sldId id="310" r:id="rId29"/>
    <p:sldId id="406" r:id="rId30"/>
  </p:sldIdLst>
  <p:sldSz cx="12192000" cy="6858000"/>
  <p:notesSz cx="6718300" cy="9867900"/>
  <p:embeddedFontLst>
    <p:embeddedFont>
      <p:font typeface="ＭＳ Ｐゴシック" panose="020B0600070205080204" pitchFamily="34" charset="-128"/>
      <p:regular r:id="rId33"/>
    </p:embeddedFont>
    <p:embeddedFont>
      <p:font typeface="Arial Bold" panose="020B0704020202020204" pitchFamily="34" charset="0"/>
      <p:bold r:id="rId34"/>
    </p:embeddedFont>
    <p:embeddedFont>
      <p:font typeface="Cambria Math" panose="02040503050406030204" pitchFamily="18" charset="0"/>
      <p:regular r:id="rId35"/>
    </p:embeddedFont>
    <p:embeddedFont>
      <p:font typeface="Effra" panose="020B0603020203020204" pitchFamily="34" charset="77"/>
      <p:regular r:id="rId36"/>
      <p:bold r:id="rId37"/>
      <p:italic r:id="rId38"/>
      <p:boldItalic r:id="rId39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6AB"/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A870C-54BF-7B4E-958B-D95F2519E592}" v="270" dt="2024-03-13T11:27:07.055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6197" autoAdjust="0"/>
  </p:normalViewPr>
  <p:slideViewPr>
    <p:cSldViewPr showGuides="1">
      <p:cViewPr varScale="1">
        <p:scale>
          <a:sx n="119" d="100"/>
          <a:sy n="119" d="100"/>
        </p:scale>
        <p:origin x="23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54295-FED0-2C40-9935-CD9DA536834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6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0"/>
            <a:ext cx="40608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9118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738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400" y="1556792"/>
            <a:ext cx="11040000" cy="482453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714667" y="6525344"/>
            <a:ext cx="901700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188640"/>
            <a:ext cx="9336424" cy="1152128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90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5567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1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0043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456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34535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2" y="437938"/>
            <a:ext cx="1560195" cy="5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0768"/>
            <a:ext cx="1104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343280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2" y="437938"/>
            <a:ext cx="1560195" cy="5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19968"/>
            <a:ext cx="1104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5" y="3"/>
            <a:ext cx="2442972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66401" y="6646910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2" y="437938"/>
            <a:ext cx="1560195" cy="5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52128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8400256" y="2214000"/>
            <a:ext cx="3456384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6400" y="2322040"/>
            <a:ext cx="1104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400" y="1342840"/>
            <a:ext cx="1104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704702" y="6345352"/>
            <a:ext cx="9017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66400" y="2322040"/>
            <a:ext cx="5184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108436" y="2322040"/>
            <a:ext cx="5184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6400" y="4653136"/>
            <a:ext cx="1104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5" y="3"/>
            <a:ext cx="2442971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66401" y="6646910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1F82C-2217-B6ED-A7FF-D8F578362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88288" y="469392"/>
            <a:ext cx="1057587" cy="45466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66401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6685" y="3"/>
            <a:ext cx="2442972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66401" y="6646910"/>
            <a:ext cx="268829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0033002" y="439662"/>
            <a:ext cx="1575546" cy="5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1219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70"/>
            <a:ext cx="11425269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224437" y="116632"/>
            <a:ext cx="1560195" cy="5109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61960"/>
            <a:ext cx="9697643" cy="103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340768"/>
            <a:ext cx="11593288" cy="515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82932" y="6547737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5" r:id="rId5"/>
    <p:sldLayoutId id="2147483696" r:id="rId6"/>
    <p:sldLayoutId id="2147483701" r:id="rId7"/>
    <p:sldLayoutId id="2147483702" r:id="rId8"/>
    <p:sldLayoutId id="2147483708" r:id="rId9"/>
    <p:sldLayoutId id="2147483713" r:id="rId10"/>
    <p:sldLayoutId id="2147483709" r:id="rId11"/>
    <p:sldLayoutId id="2147483710" r:id="rId12"/>
    <p:sldLayoutId id="2147483711" r:id="rId13"/>
    <p:sldLayoutId id="2147483712" r:id="rId14"/>
    <p:sldLayoutId id="2147483714" r:id="rId15"/>
    <p:sldLayoutId id="2147483715" r:id="rId16"/>
    <p:sldLayoutId id="2147483716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37012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34932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11" Type="http://schemas.openxmlformats.org/officeDocument/2006/relationships/image" Target="../media/image300.png"/><Relationship Id="rId5" Type="http://schemas.openxmlformats.org/officeDocument/2006/relationships/image" Target="../media/image27.png"/><Relationship Id="rId10" Type="http://schemas.openxmlformats.org/officeDocument/2006/relationships/image" Target="../media/image29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Establishing a MW sensor uncertainty framework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Jonathan Mittaz</a:t>
            </a:r>
          </a:p>
          <a:p>
            <a:r>
              <a:rPr lang="en-GB" dirty="0"/>
              <a:t>University of Reading/National Physical Laboratory,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6685" y="3"/>
            <a:ext cx="2442971" cy="620885"/>
          </a:xfrm>
        </p:spPr>
        <p:txBody>
          <a:bodyPr/>
          <a:lstStyle/>
          <a:p>
            <a:r>
              <a:rPr lang="en-GB" dirty="0"/>
              <a:t>Department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01AD9-F571-A770-6E09-65B3A18B4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D6DB02-DD87-911A-B76F-44282791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-298878"/>
            <a:ext cx="9336424" cy="1152128"/>
          </a:xfrm>
        </p:spPr>
        <p:txBody>
          <a:bodyPr/>
          <a:lstStyle/>
          <a:p>
            <a:r>
              <a:rPr lang="en-US" dirty="0"/>
              <a:t>An MSU example – error patterns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A22CED-BB66-D14C-B122-CF7273BA5E33}"/>
              </a:ext>
            </a:extLst>
          </p:cNvPr>
          <p:cNvGrpSpPr/>
          <p:nvPr/>
        </p:nvGrpSpPr>
        <p:grpSpPr>
          <a:xfrm>
            <a:off x="4799856" y="908720"/>
            <a:ext cx="7056784" cy="5472608"/>
            <a:chOff x="4153546" y="464247"/>
            <a:chExt cx="7720395" cy="5966092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C76707EC-5D58-4EC6-5C25-301C77C4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153546" y="703909"/>
              <a:ext cx="3633452" cy="27250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C26386-C462-4B58-43DF-E5B4CBA6B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240489" y="703909"/>
              <a:ext cx="3633452" cy="2725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87629-9050-90F2-7DC4-7F466B8E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53546" y="3705247"/>
              <a:ext cx="3633452" cy="27250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E0342B-6576-F66C-F78A-49FC1CDBE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40511" y="3706945"/>
              <a:ext cx="3631192" cy="27233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5B3128-7870-6AF6-336A-2348D4F371EE}"/>
                </a:ext>
              </a:extLst>
            </p:cNvPr>
            <p:cNvSpPr txBox="1"/>
            <p:nvPr/>
          </p:nvSpPr>
          <p:spPr>
            <a:xfrm>
              <a:off x="5827359" y="46495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99922-F8E3-F4F8-7093-EDB097E289E8}"/>
                </a:ext>
              </a:extLst>
            </p:cNvPr>
            <p:cNvSpPr txBox="1"/>
            <p:nvPr/>
          </p:nvSpPr>
          <p:spPr>
            <a:xfrm>
              <a:off x="9943027" y="464247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F09E07-C717-7DD1-EA58-9A7A6F6F7FC0}"/>
                </a:ext>
              </a:extLst>
            </p:cNvPr>
            <p:cNvSpPr txBox="1"/>
            <p:nvPr/>
          </p:nvSpPr>
          <p:spPr>
            <a:xfrm>
              <a:off x="5827359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6A7D55-8263-9AF7-45B6-063D7C820A5D}"/>
                </a:ext>
              </a:extLst>
            </p:cNvPr>
            <p:cNvSpPr txBox="1"/>
            <p:nvPr/>
          </p:nvSpPr>
          <p:spPr>
            <a:xfrm>
              <a:off x="9953932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B405C5-07D6-2D62-9D63-F0B02E0F4F7A}"/>
              </a:ext>
            </a:extLst>
          </p:cNvPr>
          <p:cNvGrpSpPr/>
          <p:nvPr/>
        </p:nvGrpSpPr>
        <p:grpSpPr>
          <a:xfrm>
            <a:off x="5042328" y="2725702"/>
            <a:ext cx="4798088" cy="3655623"/>
            <a:chOff x="5042328" y="2725702"/>
            <a:chExt cx="4798088" cy="365562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831583-B993-AC57-7F9E-EC1838071FBB}"/>
                </a:ext>
              </a:extLst>
            </p:cNvPr>
            <p:cNvSpPr/>
            <p:nvPr/>
          </p:nvSpPr>
          <p:spPr>
            <a:xfrm>
              <a:off x="8786744" y="2725702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590FA-5C03-A280-3B5D-C58777A911ED}"/>
                </a:ext>
              </a:extLst>
            </p:cNvPr>
            <p:cNvSpPr/>
            <p:nvPr/>
          </p:nvSpPr>
          <p:spPr>
            <a:xfrm>
              <a:off x="5042328" y="5534011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41BEFB-7115-8FAE-CF05-88C3E87A94B1}"/>
                </a:ext>
              </a:extLst>
            </p:cNvPr>
            <p:cNvSpPr/>
            <p:nvPr/>
          </p:nvSpPr>
          <p:spPr>
            <a:xfrm>
              <a:off x="8786744" y="5445224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2E17B6D-8339-5580-5530-258BF94F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3081328" cy="48245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Project to look at reducing variational bias correction for ERA6</a:t>
            </a:r>
          </a:p>
          <a:p>
            <a:r>
              <a:rPr lang="en-US" dirty="0"/>
              <a:t>Compared to ERA5/RTTOV as the reference</a:t>
            </a:r>
          </a:p>
          <a:p>
            <a:pPr lvl="1"/>
            <a:r>
              <a:rPr lang="en-US" dirty="0"/>
              <a:t>Note MSU is ingested into ERA5 so not independent</a:t>
            </a:r>
          </a:p>
          <a:p>
            <a:r>
              <a:rPr lang="en-US" dirty="0"/>
              <a:t>Get lots of data to look for error patterns</a:t>
            </a:r>
          </a:p>
          <a:p>
            <a:r>
              <a:rPr lang="en-US" dirty="0"/>
              <a:t>This example operational calibration</a:t>
            </a:r>
          </a:p>
          <a:p>
            <a:pPr lvl="1"/>
            <a:r>
              <a:rPr lang="en-US" dirty="0"/>
              <a:t>Quite a lot of structure, some of it instrumental…</a:t>
            </a:r>
          </a:p>
        </p:txBody>
      </p:sp>
    </p:spTree>
    <p:extLst>
      <p:ext uri="{BB962C8B-B14F-4D97-AF65-F5344CB8AC3E}">
        <p14:creationId xmlns:p14="http://schemas.microsoft.com/office/powerpoint/2010/main" val="21177328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01AD9-F571-A770-6E09-65B3A18B4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D6DB02-DD87-911A-B76F-44282791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65" y="-276513"/>
            <a:ext cx="9336424" cy="1152128"/>
          </a:xfrm>
        </p:spPr>
        <p:txBody>
          <a:bodyPr/>
          <a:lstStyle/>
          <a:p>
            <a:r>
              <a:rPr lang="en-US" dirty="0"/>
              <a:t>An MSU example – error patterns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A22CED-BB66-D14C-B122-CF7273BA5E33}"/>
              </a:ext>
            </a:extLst>
          </p:cNvPr>
          <p:cNvGrpSpPr/>
          <p:nvPr/>
        </p:nvGrpSpPr>
        <p:grpSpPr>
          <a:xfrm>
            <a:off x="4799856" y="908720"/>
            <a:ext cx="7056784" cy="5472608"/>
            <a:chOff x="4153546" y="464247"/>
            <a:chExt cx="7720395" cy="5966092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C76707EC-5D58-4EC6-5C25-301C77C4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153546" y="703909"/>
              <a:ext cx="3633452" cy="27250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C26386-C462-4B58-43DF-E5B4CBA6B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240489" y="703909"/>
              <a:ext cx="3633452" cy="2725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87629-9050-90F2-7DC4-7F466B8E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53546" y="3705247"/>
              <a:ext cx="3633452" cy="27250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E0342B-6576-F66C-F78A-49FC1CDBE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40511" y="3706945"/>
              <a:ext cx="3631192" cy="27233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5B3128-7870-6AF6-336A-2348D4F371EE}"/>
                </a:ext>
              </a:extLst>
            </p:cNvPr>
            <p:cNvSpPr txBox="1"/>
            <p:nvPr/>
          </p:nvSpPr>
          <p:spPr>
            <a:xfrm>
              <a:off x="5827359" y="46495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99922-F8E3-F4F8-7093-EDB097E289E8}"/>
                </a:ext>
              </a:extLst>
            </p:cNvPr>
            <p:cNvSpPr txBox="1"/>
            <p:nvPr/>
          </p:nvSpPr>
          <p:spPr>
            <a:xfrm>
              <a:off x="9943027" y="464247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F09E07-C717-7DD1-EA58-9A7A6F6F7FC0}"/>
                </a:ext>
              </a:extLst>
            </p:cNvPr>
            <p:cNvSpPr txBox="1"/>
            <p:nvPr/>
          </p:nvSpPr>
          <p:spPr>
            <a:xfrm>
              <a:off x="5827359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6A7D55-8263-9AF7-45B6-063D7C820A5D}"/>
                </a:ext>
              </a:extLst>
            </p:cNvPr>
            <p:cNvSpPr txBox="1"/>
            <p:nvPr/>
          </p:nvSpPr>
          <p:spPr>
            <a:xfrm>
              <a:off x="9953932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B405C5-07D6-2D62-9D63-F0B02E0F4F7A}"/>
              </a:ext>
            </a:extLst>
          </p:cNvPr>
          <p:cNvGrpSpPr/>
          <p:nvPr/>
        </p:nvGrpSpPr>
        <p:grpSpPr>
          <a:xfrm>
            <a:off x="5042328" y="2725702"/>
            <a:ext cx="4798088" cy="3655623"/>
            <a:chOff x="5042328" y="2725702"/>
            <a:chExt cx="4798088" cy="365562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831583-B993-AC57-7F9E-EC1838071FBB}"/>
                </a:ext>
              </a:extLst>
            </p:cNvPr>
            <p:cNvSpPr/>
            <p:nvPr/>
          </p:nvSpPr>
          <p:spPr>
            <a:xfrm>
              <a:off x="8786744" y="2725702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590FA-5C03-A280-3B5D-C58777A911ED}"/>
                </a:ext>
              </a:extLst>
            </p:cNvPr>
            <p:cNvSpPr/>
            <p:nvPr/>
          </p:nvSpPr>
          <p:spPr>
            <a:xfrm>
              <a:off x="5042328" y="5534011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41BEFB-7115-8FAE-CF05-88C3E87A94B1}"/>
                </a:ext>
              </a:extLst>
            </p:cNvPr>
            <p:cNvSpPr/>
            <p:nvPr/>
          </p:nvSpPr>
          <p:spPr>
            <a:xfrm>
              <a:off x="8786744" y="5445224"/>
              <a:ext cx="1053672" cy="8473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387DC9-D96F-3F79-6707-816C43FB056C}"/>
              </a:ext>
            </a:extLst>
          </p:cNvPr>
          <p:cNvGrpSpPr/>
          <p:nvPr/>
        </p:nvGrpSpPr>
        <p:grpSpPr>
          <a:xfrm>
            <a:off x="6190330" y="974934"/>
            <a:ext cx="5842000" cy="4381500"/>
            <a:chOff x="5462124" y="1583930"/>
            <a:chExt cx="5842000" cy="4381500"/>
          </a:xfrm>
        </p:grpSpPr>
        <p:pic>
          <p:nvPicPr>
            <p:cNvPr id="18" name="Picture 17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96D7AC66-FC23-32E7-645A-71323169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2124" y="1583930"/>
              <a:ext cx="5842000" cy="438150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85DDD6-E6E4-627E-8137-17CFCC09F53E}"/>
                </a:ext>
              </a:extLst>
            </p:cNvPr>
            <p:cNvSpPr/>
            <p:nvPr/>
          </p:nvSpPr>
          <p:spPr>
            <a:xfrm>
              <a:off x="5824406" y="4584898"/>
              <a:ext cx="1855769" cy="129237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C5C8AABC-8BC6-D141-3D29-CC4BAEFC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3081328" cy="48245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Project to look at reducing variational bias correction for ERA6</a:t>
            </a:r>
          </a:p>
          <a:p>
            <a:r>
              <a:rPr lang="en-US" dirty="0"/>
              <a:t>Compared to ERA5/RTTOV as the reference</a:t>
            </a:r>
          </a:p>
          <a:p>
            <a:pPr lvl="1"/>
            <a:r>
              <a:rPr lang="en-US" dirty="0"/>
              <a:t>Note MSU is ingested into ERA5 so not independent</a:t>
            </a:r>
          </a:p>
          <a:p>
            <a:r>
              <a:rPr lang="en-US" dirty="0"/>
              <a:t>Get lots of data to look for error patterns</a:t>
            </a:r>
          </a:p>
          <a:p>
            <a:r>
              <a:rPr lang="en-US" dirty="0"/>
              <a:t>This example operational calibration</a:t>
            </a:r>
          </a:p>
          <a:p>
            <a:pPr lvl="1"/>
            <a:r>
              <a:rPr lang="en-US" dirty="0"/>
              <a:t>Quite a lot of structure, some of it instrumental…</a:t>
            </a:r>
          </a:p>
        </p:txBody>
      </p:sp>
    </p:spTree>
    <p:extLst>
      <p:ext uri="{BB962C8B-B14F-4D97-AF65-F5344CB8AC3E}">
        <p14:creationId xmlns:p14="http://schemas.microsoft.com/office/powerpoint/2010/main" val="41112442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C12BBF-1436-AEFF-1E9F-7B7C6D0F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8299"/>
            <a:ext cx="3081328" cy="48245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are cases where there are strong correlations between the O-A values and the instrument temperatures</a:t>
            </a:r>
          </a:p>
          <a:p>
            <a:pPr lvl="1"/>
            <a:r>
              <a:rPr lang="en-US" dirty="0"/>
              <a:t>Seen before (e.g. Christy et al.) but very obvious here</a:t>
            </a:r>
          </a:p>
          <a:p>
            <a:r>
              <a:rPr lang="en-US" dirty="0"/>
              <a:t>Look into additions to the measurement equation…</a:t>
            </a:r>
          </a:p>
          <a:p>
            <a:pPr lvl="1"/>
            <a:r>
              <a:rPr lang="en-US" dirty="0"/>
              <a:t>Including platform radiance to space, ICT and Earth 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01AD9-F571-A770-6E09-65B3A18B4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D6DB02-DD87-911A-B76F-44282791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-341399"/>
            <a:ext cx="9336424" cy="1152128"/>
          </a:xfrm>
        </p:spPr>
        <p:txBody>
          <a:bodyPr/>
          <a:lstStyle/>
          <a:p>
            <a:r>
              <a:rPr lang="en-US" dirty="0"/>
              <a:t>An MSU example – missing component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E5B6E-F113-E602-84BB-919B3682010D}"/>
              </a:ext>
            </a:extLst>
          </p:cNvPr>
          <p:cNvGrpSpPr/>
          <p:nvPr/>
        </p:nvGrpSpPr>
        <p:grpSpPr>
          <a:xfrm>
            <a:off x="4583832" y="927433"/>
            <a:ext cx="7354998" cy="5455405"/>
            <a:chOff x="4153546" y="703909"/>
            <a:chExt cx="7720395" cy="5726430"/>
          </a:xfrm>
        </p:grpSpPr>
        <p:pic>
          <p:nvPicPr>
            <p:cNvPr id="22" name="Content Placeholder 4">
              <a:extLst>
                <a:ext uri="{FF2B5EF4-FFF2-40B4-BE49-F238E27FC236}">
                  <a16:creationId xmlns:a16="http://schemas.microsoft.com/office/drawing/2014/main" id="{82C44DCD-6EA3-FD5F-5014-68276B1F3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153546" y="703909"/>
              <a:ext cx="3633452" cy="27250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C0416C-3613-23B6-4C88-E6E5D933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240489" y="703909"/>
              <a:ext cx="3633452" cy="27250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79C05F-F29A-882F-875D-6DC2A2AA1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53546" y="3705247"/>
              <a:ext cx="3633452" cy="27250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1BF50-65C4-D7F5-F6E5-8AC59B2A6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40511" y="3706945"/>
              <a:ext cx="3631192" cy="272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4391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A80728-188D-B32F-F3BB-6D752A7FE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Layout all the equations/processes in diagrammatic form</a:t>
            </a:r>
          </a:p>
          <a:p>
            <a:pPr lvl="1"/>
            <a:r>
              <a:rPr lang="en-GB" dirty="0"/>
              <a:t>Every term needs an associated uncertainty branch</a:t>
            </a:r>
          </a:p>
          <a:p>
            <a:pPr lvl="1"/>
            <a:r>
              <a:rPr lang="en-GB" dirty="0"/>
              <a:t>Each measurement equation has a +0 (or +𝝳) term</a:t>
            </a:r>
          </a:p>
          <a:p>
            <a:pPr lvl="2"/>
            <a:r>
              <a:rPr lang="en-GB" dirty="0"/>
              <a:t>Represents known possible issues or things from which the associated uncertainty is not derived from direct measurements</a:t>
            </a:r>
          </a:p>
          <a:p>
            <a:pPr lvl="2"/>
            <a:r>
              <a:rPr lang="en-GB" dirty="0"/>
              <a:t>Ideally these effects will be zero in the mean (hence a +0 (or +𝝳))</a:t>
            </a:r>
          </a:p>
          <a:p>
            <a:pPr lvl="1"/>
            <a:r>
              <a:rPr lang="en-GB" dirty="0"/>
              <a:t>Trace back to original sources of error</a:t>
            </a:r>
          </a:p>
          <a:p>
            <a:pPr lvl="1"/>
            <a:r>
              <a:rPr lang="en-GB" dirty="0"/>
              <a:t>Includes sensitivities which allow the tracing of uncertainties through to the measurand</a:t>
            </a:r>
          </a:p>
          <a:p>
            <a:pPr lvl="1"/>
            <a:r>
              <a:rPr lang="en-GB" dirty="0"/>
              <a:t>Try an included all known sources of </a:t>
            </a:r>
            <a:r>
              <a:rPr lang="en-GB"/>
              <a:t>error reducing 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34569-71A8-3F35-4B77-6B60E9260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69C441-D3DB-71B1-AD8C-082D33C2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Establish the traceability using a 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8872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E69A78-353E-277B-7084-F8ADA586D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4881528" cy="48245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is the AMSU measurement equation</a:t>
            </a:r>
          </a:p>
          <a:p>
            <a:pPr lvl="1"/>
            <a:r>
              <a:rPr lang="en-US" dirty="0"/>
              <a:t>Note every term has a ‘branch’ leading either to another process or to the underlying source of error</a:t>
            </a:r>
          </a:p>
          <a:p>
            <a:pPr lvl="2"/>
            <a:r>
              <a:rPr lang="en-US" dirty="0"/>
              <a:t>Plus a sensitivity needed to propagate the uncertainty (so a traceable uncertainty)</a:t>
            </a:r>
          </a:p>
          <a:p>
            <a:pPr lvl="1"/>
            <a:r>
              <a:rPr lang="en-US" dirty="0"/>
              <a:t>Sub processes also have branches</a:t>
            </a:r>
          </a:p>
          <a:p>
            <a:pPr lvl="1"/>
            <a:r>
              <a:rPr lang="en-US" dirty="0"/>
              <a:t>All processes have a +0 (or </a:t>
            </a:r>
            <a:r>
              <a:rPr lang="en-GB" dirty="0"/>
              <a:t>+𝝳) </a:t>
            </a:r>
            <a:r>
              <a:rPr lang="en-US" dirty="0"/>
              <a:t>term</a:t>
            </a:r>
          </a:p>
          <a:p>
            <a:pPr lvl="2"/>
            <a:r>
              <a:rPr lang="en-US" dirty="0"/>
              <a:t>Trying to force thinking about assumptions and/or missing components</a:t>
            </a:r>
          </a:p>
          <a:p>
            <a:pPr lvl="3"/>
            <a:r>
              <a:rPr lang="en-US" dirty="0"/>
              <a:t>E.g. sidelobe issues?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48FF53-26BD-6A9C-D98B-93B441E7F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02F2F2-18BD-2246-95EC-C8A6A966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 Uncertainty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DC406-F8CA-DE52-F339-EB3980A1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960" y="650246"/>
            <a:ext cx="5472608" cy="61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115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7ACF5-8BCB-2C18-5BDA-415D8C829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29" y="1594621"/>
            <a:ext cx="3852847" cy="4824536"/>
          </a:xfrm>
        </p:spPr>
        <p:txBody>
          <a:bodyPr/>
          <a:lstStyle/>
          <a:p>
            <a:r>
              <a:rPr lang="en-US" dirty="0"/>
              <a:t>Added in a linear model of platform temperature for all views</a:t>
            </a:r>
          </a:p>
          <a:p>
            <a:pPr lvl="1"/>
            <a:r>
              <a:rPr lang="en-US" dirty="0"/>
              <a:t>Earth, ICT and space</a:t>
            </a:r>
          </a:p>
          <a:p>
            <a:pPr lvl="1"/>
            <a:r>
              <a:rPr lang="en-US" dirty="0"/>
              <a:t>Parameters fitted to ‘reference’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E74BF-54A3-F112-7E56-42275B14AB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4509C3-F162-DC38-BCBB-F25595D3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6632"/>
            <a:ext cx="9336424" cy="1152128"/>
          </a:xfrm>
        </p:spPr>
        <p:txBody>
          <a:bodyPr/>
          <a:lstStyle/>
          <a:p>
            <a:r>
              <a:rPr lang="en-US" dirty="0"/>
              <a:t>Updated uncertainty tree</a:t>
            </a:r>
          </a:p>
        </p:txBody>
      </p:sp>
      <p:pic>
        <p:nvPicPr>
          <p:cNvPr id="8" name="Picture 7" descr="A diagram of a computer&#10;&#10;Description automatically generated">
            <a:extLst>
              <a:ext uri="{FF2B5EF4-FFF2-40B4-BE49-F238E27FC236}">
                <a16:creationId xmlns:a16="http://schemas.microsoft.com/office/drawing/2014/main" id="{18DDC93D-541B-BBE8-78E8-5A6D3CF4B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72" y="1409127"/>
            <a:ext cx="7772400" cy="511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F6A393-C718-9745-25CD-5A1BA16C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2" y="4006889"/>
            <a:ext cx="3087499" cy="2300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8F4505-1B09-A145-309C-325362090925}"/>
              </a:ext>
            </a:extLst>
          </p:cNvPr>
          <p:cNvSpPr txBox="1"/>
          <p:nvPr/>
        </p:nvSpPr>
        <p:spPr>
          <a:xfrm>
            <a:off x="551384" y="63347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n-lt"/>
              </a:rPr>
              <a:t>Uncertainties derived but will be missing model error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DD66F3-E3B1-4BAA-4088-B2EA4B3972D5}"/>
              </a:ext>
            </a:extLst>
          </p:cNvPr>
          <p:cNvGrpSpPr/>
          <p:nvPr/>
        </p:nvGrpSpPr>
        <p:grpSpPr>
          <a:xfrm>
            <a:off x="8760296" y="1395921"/>
            <a:ext cx="3096344" cy="736935"/>
            <a:chOff x="8760296" y="1395921"/>
            <a:chExt cx="3096344" cy="73693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E55397-58D4-BE8E-61BA-14306F69CC66}"/>
                </a:ext>
              </a:extLst>
            </p:cNvPr>
            <p:cNvSpPr/>
            <p:nvPr/>
          </p:nvSpPr>
          <p:spPr>
            <a:xfrm>
              <a:off x="8760296" y="1409127"/>
              <a:ext cx="1368152" cy="72372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677B1F-81C5-1F26-7B09-9EA0DD44F994}"/>
                </a:ext>
              </a:extLst>
            </p:cNvPr>
            <p:cNvSpPr txBox="1"/>
            <p:nvPr/>
          </p:nvSpPr>
          <p:spPr>
            <a:xfrm>
              <a:off x="10128448" y="1395921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+mn-lt"/>
                </a:rPr>
                <a:t>Or use GSICS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270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0E96D-B97E-54E5-F5AA-72219D25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56792"/>
            <a:ext cx="4032448" cy="4824536"/>
          </a:xfrm>
        </p:spPr>
        <p:txBody>
          <a:bodyPr/>
          <a:lstStyle/>
          <a:p>
            <a:r>
              <a:rPr lang="en-US" dirty="0"/>
              <a:t>NOAA12, Channel 3 example</a:t>
            </a:r>
          </a:p>
          <a:p>
            <a:pPr lvl="1"/>
            <a:r>
              <a:rPr lang="en-US" dirty="0"/>
              <a:t>Added in platform radiance to both Earth view and into gain calculation (space, ICT)</a:t>
            </a:r>
          </a:p>
          <a:p>
            <a:pPr lvl="1"/>
            <a:r>
              <a:rPr lang="en-US" dirty="0"/>
              <a:t>Significantly reduces large, rapid variations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E2DB1-1600-B26F-B483-303F40A64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CC56F9-44AC-C3C3-12FA-99A238931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equation change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5945B2-5718-E250-D12C-45AF76DE7559}"/>
              </a:ext>
            </a:extLst>
          </p:cNvPr>
          <p:cNvGrpSpPr/>
          <p:nvPr/>
        </p:nvGrpSpPr>
        <p:grpSpPr>
          <a:xfrm>
            <a:off x="4436775" y="1268760"/>
            <a:ext cx="7347857" cy="5510892"/>
            <a:chOff x="4436775" y="1268760"/>
            <a:chExt cx="7347857" cy="55108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C9A4C8-473E-19F8-A9D7-F0A52D04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436775" y="1268760"/>
              <a:ext cx="7347857" cy="55108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05C53C-EA93-2799-71A3-8DC783C82338}"/>
                </a:ext>
              </a:extLst>
            </p:cNvPr>
            <p:cNvSpPr txBox="1"/>
            <p:nvPr/>
          </p:nvSpPr>
          <p:spPr>
            <a:xfrm>
              <a:off x="6657648" y="4024206"/>
              <a:ext cx="7344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AMSU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777249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E89819-B3FA-843B-6740-DF6F19BD1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5241568" cy="4824536"/>
          </a:xfrm>
        </p:spPr>
        <p:txBody>
          <a:bodyPr/>
          <a:lstStyle/>
          <a:p>
            <a:r>
              <a:rPr lang="en-US" dirty="0"/>
              <a:t>For all sources of uncertainty create an effects table</a:t>
            </a:r>
          </a:p>
          <a:p>
            <a:pPr lvl="1"/>
            <a:r>
              <a:rPr lang="en-US" dirty="0"/>
              <a:t>E.g. Noise case</a:t>
            </a:r>
          </a:p>
          <a:p>
            <a:pPr lvl="1"/>
            <a:r>
              <a:rPr lang="en-US" dirty="0"/>
              <a:t>Note the error correlation sections</a:t>
            </a:r>
          </a:p>
          <a:p>
            <a:pPr lvl="2"/>
            <a:r>
              <a:rPr lang="en-US" dirty="0"/>
              <a:t>Important for subsequent processing to higher levels</a:t>
            </a:r>
          </a:p>
          <a:p>
            <a:pPr lvl="1"/>
            <a:r>
              <a:rPr lang="en-US" dirty="0"/>
              <a:t>Noise estimated using the Allan deviation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5B16A-2905-CFDC-43BA-17B23F655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49CE5B-7C16-3143-6F1B-8492E5E81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6" y="-171400"/>
            <a:ext cx="9336424" cy="1152128"/>
          </a:xfrm>
        </p:spPr>
        <p:txBody>
          <a:bodyPr/>
          <a:lstStyle/>
          <a:p>
            <a:r>
              <a:rPr lang="en-US" dirty="0"/>
              <a:t>3) Associated effects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9698C63-A107-324C-4922-5D8B6A0A4C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88968"/>
                  </p:ext>
                </p:extLst>
              </p:nvPr>
            </p:nvGraphicFramePr>
            <p:xfrm>
              <a:off x="6358088" y="1437150"/>
              <a:ext cx="4618104" cy="523221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056557">
                      <a:extLst>
                        <a:ext uri="{9D8B030D-6E8A-4147-A177-3AD203B41FA5}">
                          <a16:colId xmlns:a16="http://schemas.microsoft.com/office/drawing/2014/main" val="3510840214"/>
                        </a:ext>
                      </a:extLst>
                    </a:gridCol>
                    <a:gridCol w="801559">
                      <a:extLst>
                        <a:ext uri="{9D8B030D-6E8A-4147-A177-3AD203B41FA5}">
                          <a16:colId xmlns:a16="http://schemas.microsoft.com/office/drawing/2014/main" val="2158422548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789900235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891399040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3712585362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2119075953"/>
                        </a:ext>
                      </a:extLst>
                    </a:gridCol>
                  </a:tblGrid>
                  <a:tr h="134999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Table Descriptor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661079587"/>
                      </a:ext>
                    </a:extLst>
                  </a:tr>
                  <a:tr h="134999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Name of effect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Noise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Digitisation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Noise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Digitisation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439074003"/>
                      </a:ext>
                    </a:extLst>
                  </a:tr>
                  <a:tr h="134999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Effect Identifier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T,S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T,S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855011724"/>
                      </a:ext>
                    </a:extLst>
                  </a:tr>
                  <a:tr h="269999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30289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Affected term in measurement equation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530397667"/>
                      </a:ext>
                    </a:extLst>
                  </a:tr>
                  <a:tr h="404998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analysis 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uncertainty estimate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4141765869"/>
                      </a:ext>
                    </a:extLst>
                  </a:tr>
                  <a:tr h="4049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correlation scales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627306690"/>
                      </a:ext>
                    </a:extLst>
                  </a:tr>
                  <a:tr h="53999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For low maturity is effect negligible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007448944"/>
                      </a:ext>
                    </a:extLst>
                  </a:tr>
                  <a:tr h="134999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Correlation type and form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Time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236241778"/>
                      </a:ext>
                    </a:extLst>
                  </a:tr>
                  <a:tr h="269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Along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Triangle Relative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Triangle Relative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952102618"/>
                      </a:ext>
                    </a:extLst>
                  </a:tr>
                  <a:tr h="269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Across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Rectangle Absolute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Rectangle Absolute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411466047"/>
                      </a:ext>
                    </a:extLst>
                  </a:tr>
                  <a:tr h="134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Orbit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798509085"/>
                      </a:ext>
                    </a:extLst>
                  </a:tr>
                  <a:tr h="134999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Correlation scale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Time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303746263"/>
                      </a:ext>
                    </a:extLst>
                  </a:tr>
                  <a:tr h="134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Along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-12/+12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-12/+12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780034123"/>
                      </a:ext>
                    </a:extLst>
                  </a:tr>
                  <a:tr h="134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Across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900">
                              <a:effectLst/>
                            </a:rPr>
                            <a:t>/+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900">
                              <a:effectLst/>
                            </a:rPr>
                            <a:t>/+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506160324"/>
                      </a:ext>
                    </a:extLst>
                  </a:tr>
                  <a:tr h="134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Orbit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42924704"/>
                      </a:ext>
                    </a:extLst>
                  </a:tr>
                  <a:tr h="134999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Uncertainty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PDF shape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833342299"/>
                      </a:ext>
                    </a:extLst>
                  </a:tr>
                  <a:tr h="13499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Units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723377431"/>
                      </a:ext>
                    </a:extLst>
                  </a:tr>
                  <a:tr h="53999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Magnitude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Allan deviation of space view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Allan deviation of space view averaged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9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9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GB" sz="9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GB" sz="9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lang="en-GB" sz="900">
                              <a:effectLst/>
                            </a:rPr>
                            <a:t> averaged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205582191"/>
                      </a:ext>
                    </a:extLst>
                  </a:tr>
                  <a:tr h="269999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Channels affected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List of channels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519982270"/>
                      </a:ext>
                    </a:extLst>
                  </a:tr>
                  <a:tr h="40499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Error correlation coefficient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514548728"/>
                      </a:ext>
                    </a:extLst>
                  </a:tr>
                  <a:tr h="289874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Sensitivity coefficients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9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9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9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9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9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5259633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9698C63-A107-324C-4922-5D8B6A0A4C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288968"/>
                  </p:ext>
                </p:extLst>
              </p:nvPr>
            </p:nvGraphicFramePr>
            <p:xfrm>
              <a:off x="6358088" y="1437150"/>
              <a:ext cx="4618104" cy="5232210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056557">
                      <a:extLst>
                        <a:ext uri="{9D8B030D-6E8A-4147-A177-3AD203B41FA5}">
                          <a16:colId xmlns:a16="http://schemas.microsoft.com/office/drawing/2014/main" val="3510840214"/>
                        </a:ext>
                      </a:extLst>
                    </a:gridCol>
                    <a:gridCol w="801559">
                      <a:extLst>
                        <a:ext uri="{9D8B030D-6E8A-4147-A177-3AD203B41FA5}">
                          <a16:colId xmlns:a16="http://schemas.microsoft.com/office/drawing/2014/main" val="2158422548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789900235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891399040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3712585362"/>
                        </a:ext>
                      </a:extLst>
                    </a:gridCol>
                    <a:gridCol w="689997">
                      <a:extLst>
                        <a:ext uri="{9D8B030D-6E8A-4147-A177-3AD203B41FA5}">
                          <a16:colId xmlns:a16="http://schemas.microsoft.com/office/drawing/2014/main" val="2119075953"/>
                        </a:ext>
                      </a:extLst>
                    </a:gridCol>
                  </a:tblGrid>
                  <a:tr h="13716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Table Descriptor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661079587"/>
                      </a:ext>
                    </a:extLst>
                  </a:tr>
                  <a:tr h="13716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Name of effect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Noise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Digitisation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Noise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Digitisation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439074003"/>
                      </a:ext>
                    </a:extLst>
                  </a:tr>
                  <a:tr h="13716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Effect Identifier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T,S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</a:t>
                          </a:r>
                          <a:r>
                            <a:rPr lang="en-GB" sz="900" baseline="-25000">
                              <a:effectLst/>
                            </a:rPr>
                            <a:t>T,S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855011724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30289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Affected term in measurement equation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272222" t="-168182" r="-305556" b="-16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365455" t="-168182" r="-200000" b="-16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474074" t="-168182" r="-103704" b="-16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563636" t="-168182" r="-1818" b="-163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0397667"/>
                      </a:ext>
                    </a:extLst>
                  </a:tr>
                  <a:tr h="41148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analysis 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uncertainty estimate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4141765869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Maturity of correlation scales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3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62730669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For low maturity is effect negligible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 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007448944"/>
                      </a:ext>
                    </a:extLst>
                  </a:tr>
                  <a:tr h="137160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Correlation type and form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Time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236241778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Along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Triangle Relative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Triangle Relative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952102618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Across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Rectangle Absolute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Rectangle Absolute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411466047"/>
                      </a:ext>
                    </a:extLst>
                  </a:tr>
                  <a:tr h="137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Orbit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Random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798509085"/>
                      </a:ext>
                    </a:extLst>
                  </a:tr>
                  <a:tr h="137160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Correlation scale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Time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2303746263"/>
                      </a:ext>
                    </a:extLst>
                  </a:tr>
                  <a:tr h="137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Along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-12/+12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-12/+12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780034123"/>
                      </a:ext>
                    </a:extLst>
                  </a:tr>
                  <a:tr h="137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Across track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900">
                              <a:effectLst/>
                            </a:rPr>
                            <a:t>/+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-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900">
                              <a:effectLst/>
                            </a:rPr>
                            <a:t>/+</a:t>
                          </a:r>
                          <a:r>
                            <a:rPr lang="en-GB" sz="9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506160324"/>
                      </a:ext>
                    </a:extLst>
                  </a:tr>
                  <a:tr h="137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900">
                              <a:effectLst/>
                            </a:rPr>
                            <a:t>Orbit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0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42924704"/>
                      </a:ext>
                    </a:extLst>
                  </a:tr>
                  <a:tr h="13716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Uncertainty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PDF shape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Gaussian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833342299"/>
                      </a:ext>
                    </a:extLst>
                  </a:tr>
                  <a:tr h="137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Units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Counts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723377431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Magnitude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Allan deviation of space view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365455" t="-675000" r="-200000" b="-1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Allan deviation of space view averaged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563636" t="-675000" r="-1818" b="-17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5582191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Channels affected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List of channels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All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1519982270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Error correlation coefficient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Identity matrix – no correlation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extLst>
                      <a:ext uri="{0D108BD9-81ED-4DB2-BD59-A6C34878D82A}">
                        <a16:rowId xmlns:a16="http://schemas.microsoft.com/office/drawing/2014/main" val="3514548728"/>
                      </a:ext>
                    </a:extLst>
                  </a:tr>
                  <a:tr h="29445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900">
                              <a:effectLst/>
                            </a:rPr>
                            <a:t>Sensitivity coefficients</a:t>
                          </a:r>
                          <a:endParaRPr lang="en-GB" sz="9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625" marR="50625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272222" t="-1717391" r="-305556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365455" t="-1717391" r="-200000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474074" t="-1717391" r="-103704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625" marR="50625" marT="0" marB="0">
                        <a:blipFill>
                          <a:blip r:embed="rId2"/>
                          <a:stretch>
                            <a:fillRect l="-563636" t="-1717391" r="-1818" b="-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59633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 descr="A collage of graphs&#10;&#10;Description automatically generated">
            <a:extLst>
              <a:ext uri="{FF2B5EF4-FFF2-40B4-BE49-F238E27FC236}">
                <a16:creationId xmlns:a16="http://schemas.microsoft.com/office/drawing/2014/main" id="{CEE146BC-D559-61EB-2E76-F7258202F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0" t="84439" r="15218"/>
          <a:stretch/>
        </p:blipFill>
        <p:spPr>
          <a:xfrm>
            <a:off x="3187184" y="4921094"/>
            <a:ext cx="2160240" cy="1745275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7864A608-B3FC-3E1A-2D51-940C932DD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0" t="20549" r="15218" b="64684"/>
          <a:stretch/>
        </p:blipFill>
        <p:spPr>
          <a:xfrm>
            <a:off x="803007" y="4941168"/>
            <a:ext cx="2160240" cy="165618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813903D-75A2-9304-B034-0320ACC57C05}"/>
              </a:ext>
            </a:extLst>
          </p:cNvPr>
          <p:cNvSpPr/>
          <p:nvPr/>
        </p:nvSpPr>
        <p:spPr>
          <a:xfrm>
            <a:off x="5663952" y="3573016"/>
            <a:ext cx="576064" cy="216024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07A1D3B-16E8-F80A-1857-EE3FAE410DD5}"/>
              </a:ext>
            </a:extLst>
          </p:cNvPr>
          <p:cNvSpPr/>
          <p:nvPr/>
        </p:nvSpPr>
        <p:spPr>
          <a:xfrm>
            <a:off x="5638008" y="4293096"/>
            <a:ext cx="576064" cy="216024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DA35547-3DEA-4584-5B43-0AEB11289BDF}"/>
              </a:ext>
            </a:extLst>
          </p:cNvPr>
          <p:cNvSpPr/>
          <p:nvPr/>
        </p:nvSpPr>
        <p:spPr>
          <a:xfrm>
            <a:off x="5663952" y="4869160"/>
            <a:ext cx="576064" cy="216024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1994D0B-00E0-3319-85A7-F4C0A619B1E1}"/>
              </a:ext>
            </a:extLst>
          </p:cNvPr>
          <p:cNvSpPr/>
          <p:nvPr/>
        </p:nvSpPr>
        <p:spPr>
          <a:xfrm>
            <a:off x="5663952" y="5685719"/>
            <a:ext cx="576064" cy="216024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498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79815" y="2817810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7380875" y="4508889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TextBox 26"/>
          <p:cNvSpPr txBox="1"/>
          <p:nvPr/>
        </p:nvSpPr>
        <p:spPr>
          <a:xfrm>
            <a:off x="6281061" y="2275567"/>
            <a:ext cx="256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“Raw” Measurements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79815" y="324327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Rectangle 39"/>
          <p:cNvSpPr/>
          <p:nvPr/>
        </p:nvSpPr>
        <p:spPr>
          <a:xfrm>
            <a:off x="7380875" y="4934350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7379815" y="365792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7380875" y="5359886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ectangle 82"/>
          <p:cNvSpPr/>
          <p:nvPr/>
        </p:nvSpPr>
        <p:spPr>
          <a:xfrm>
            <a:off x="7380875" y="4083428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7380875" y="5785393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734875" y="4084400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734875" y="4509861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Rectangle 96"/>
          <p:cNvSpPr/>
          <p:nvPr/>
        </p:nvSpPr>
        <p:spPr>
          <a:xfrm>
            <a:off x="4734586" y="3233432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4734875" y="4935397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4734875" y="3658939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4733306" y="5360904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TextBox 100"/>
          <p:cNvSpPr txBox="1"/>
          <p:nvPr/>
        </p:nvSpPr>
        <p:spPr>
          <a:xfrm>
            <a:off x="3474566" y="2375502"/>
            <a:ext cx="294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Averaged Measurements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07368" y="440760"/>
            <a:ext cx="9821432" cy="828000"/>
          </a:xfrm>
        </p:spPr>
        <p:txBody>
          <a:bodyPr/>
          <a:lstStyle/>
          <a:p>
            <a:r>
              <a:rPr lang="en-GB" dirty="0"/>
              <a:t>Error correlation between </a:t>
            </a:r>
            <a:br>
              <a:rPr lang="en-GB" dirty="0"/>
            </a:br>
            <a:r>
              <a:rPr lang="en-GB" dirty="0"/>
              <a:t>Averaged Measurements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44356" y="4108778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Scanlines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3AC47-F7A7-0721-3A9C-1011FE8E1EE9}"/>
              </a:ext>
            </a:extLst>
          </p:cNvPr>
          <p:cNvSpPr txBox="1"/>
          <p:nvPr/>
        </p:nvSpPr>
        <p:spPr>
          <a:xfrm>
            <a:off x="119336" y="1494499"/>
            <a:ext cx="4099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E.g. Calibration averaging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6875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79815" y="2817810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7380875" y="4508889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TextBox 26"/>
          <p:cNvSpPr txBox="1"/>
          <p:nvPr/>
        </p:nvSpPr>
        <p:spPr>
          <a:xfrm>
            <a:off x="6281061" y="2275567"/>
            <a:ext cx="256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“Raw” Measurements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79815" y="324327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Rectangle 39"/>
          <p:cNvSpPr/>
          <p:nvPr/>
        </p:nvSpPr>
        <p:spPr>
          <a:xfrm>
            <a:off x="7380875" y="4934350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7379815" y="365792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7380875" y="5359886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ectangle 82"/>
          <p:cNvSpPr/>
          <p:nvPr/>
        </p:nvSpPr>
        <p:spPr>
          <a:xfrm>
            <a:off x="7380875" y="4083428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7380875" y="5785393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734875" y="4084400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734875" y="4509861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Rectangle 96"/>
          <p:cNvSpPr/>
          <p:nvPr/>
        </p:nvSpPr>
        <p:spPr>
          <a:xfrm>
            <a:off x="4734586" y="3233432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4734875" y="4935397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4734875" y="3658939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4733306" y="5360904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TextBox 100"/>
          <p:cNvSpPr txBox="1"/>
          <p:nvPr/>
        </p:nvSpPr>
        <p:spPr>
          <a:xfrm>
            <a:off x="3474566" y="2375502"/>
            <a:ext cx="294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251668946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4AA02D-B727-9F6F-E35F-0CC8CCAD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Emma </a:t>
            </a:r>
            <a:r>
              <a:rPr lang="en-US" dirty="0" err="1"/>
              <a:t>Woolliams</a:t>
            </a:r>
            <a:r>
              <a:rPr lang="en-US" dirty="0"/>
              <a:t> present this framework at the last (2023) GSICS meeting</a:t>
            </a:r>
          </a:p>
          <a:p>
            <a:r>
              <a:rPr lang="en-US" dirty="0"/>
              <a:t>Over the last ten years or so attempts have been made to apply metrological principles to EO data</a:t>
            </a:r>
          </a:p>
          <a:p>
            <a:pPr lvl="1"/>
            <a:r>
              <a:rPr lang="en-US" dirty="0"/>
              <a:t>E.g. QA4EO principles defined in 2010</a:t>
            </a:r>
          </a:p>
          <a:p>
            <a:pPr lvl="1"/>
            <a:r>
              <a:rPr lang="en-US" dirty="0"/>
              <a:t>H2020 project FIDUCEO (vis, </a:t>
            </a:r>
            <a:r>
              <a:rPr lang="en-US" b="1" dirty="0">
                <a:solidFill>
                  <a:srgbClr val="FF0000"/>
                </a:solidFill>
              </a:rPr>
              <a:t>IR</a:t>
            </a:r>
            <a:r>
              <a:rPr lang="en-US" dirty="0"/>
              <a:t>, MW broadband sensors) finished 2019</a:t>
            </a:r>
          </a:p>
          <a:p>
            <a:pPr lvl="1"/>
            <a:r>
              <a:rPr lang="en-US" dirty="0"/>
              <a:t>Now supported by CEOS/QA4EO</a:t>
            </a:r>
          </a:p>
          <a:p>
            <a:pPr lvl="1"/>
            <a:r>
              <a:rPr lang="en-US" dirty="0"/>
              <a:t>Ongoing work in a number of projects</a:t>
            </a:r>
          </a:p>
          <a:p>
            <a:pPr lvl="2"/>
            <a:r>
              <a:rPr lang="en-US" dirty="0"/>
              <a:t>Extension to active sensors e.g. Altimetry</a:t>
            </a:r>
          </a:p>
          <a:p>
            <a:pPr lvl="2"/>
            <a:r>
              <a:rPr lang="en-US" dirty="0"/>
              <a:t>Continuing work in broadband historic sensors</a:t>
            </a:r>
          </a:p>
          <a:p>
            <a:pPr lvl="2"/>
            <a:r>
              <a:rPr lang="en-US" dirty="0" err="1"/>
              <a:t>SITSats</a:t>
            </a:r>
            <a:r>
              <a:rPr lang="en-US" dirty="0"/>
              <a:t> e.g. TRUTHS, CLARREO (in-orbit SI traceable hyperspectral visible sensors)</a:t>
            </a:r>
          </a:p>
          <a:p>
            <a:pPr lvl="1"/>
            <a:r>
              <a:rPr lang="en-US" dirty="0"/>
              <a:t>Uses the GUM (</a:t>
            </a:r>
            <a:r>
              <a:rPr lang="en-US" i="1" dirty="0"/>
              <a:t>Guide to the expression of Uncertainty in Measurement</a:t>
            </a:r>
            <a:r>
              <a:rPr lang="en-US" dirty="0"/>
              <a:t>) as a reference</a:t>
            </a:r>
          </a:p>
          <a:p>
            <a:pPr lvl="2"/>
            <a:r>
              <a:rPr lang="en-US" dirty="0"/>
              <a:t>Obtaining traceable uncertainties is critical</a:t>
            </a:r>
          </a:p>
          <a:p>
            <a:pPr lvl="2"/>
            <a:r>
              <a:rPr lang="en-US" dirty="0"/>
              <a:t>Gives rigorous uncertainties that should include all known sources of error</a:t>
            </a:r>
          </a:p>
          <a:p>
            <a:pPr lvl="3"/>
            <a:r>
              <a:rPr lang="en-US" dirty="0"/>
              <a:t>And provides estimates of </a:t>
            </a:r>
            <a:r>
              <a:rPr lang="en-US" b="1" dirty="0">
                <a:solidFill>
                  <a:srgbClr val="FF0000"/>
                </a:solidFill>
              </a:rPr>
              <a:t>error correlation </a:t>
            </a:r>
            <a:r>
              <a:rPr lang="en-US" dirty="0"/>
              <a:t>scales</a:t>
            </a:r>
          </a:p>
          <a:p>
            <a:pPr lvl="2"/>
            <a:r>
              <a:rPr lang="en-US" b="1" dirty="0">
                <a:solidFill>
                  <a:srgbClr val="0070C0"/>
                </a:solidFill>
              </a:rPr>
              <a:t>Use law of propagation of uncertainties including correlation terms</a:t>
            </a:r>
          </a:p>
          <a:p>
            <a:pPr lvl="1"/>
            <a:r>
              <a:rPr lang="en-US" dirty="0"/>
              <a:t>Vocabulary important</a:t>
            </a:r>
          </a:p>
          <a:p>
            <a:pPr lvl="2"/>
            <a:r>
              <a:rPr lang="en-US" sz="3000" b="1" dirty="0"/>
              <a:t>Error is not the same thing as uncertainty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84EED-3614-1F05-E5AF-C4C4EAA1C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2C3109-375F-AA46-0C2B-ABF69105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Metrological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16728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79815" y="2817810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7380875" y="4508889"/>
            <a:ext cx="278030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TextBox 26"/>
          <p:cNvSpPr txBox="1"/>
          <p:nvPr/>
        </p:nvSpPr>
        <p:spPr>
          <a:xfrm>
            <a:off x="6281061" y="2275567"/>
            <a:ext cx="256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“Raw” Measurements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79815" y="324327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Rectangle 39"/>
          <p:cNvSpPr/>
          <p:nvPr/>
        </p:nvSpPr>
        <p:spPr>
          <a:xfrm>
            <a:off x="7380875" y="4934350"/>
            <a:ext cx="278030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7379815" y="365792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7380875" y="5359886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ectangle 82"/>
          <p:cNvSpPr/>
          <p:nvPr/>
        </p:nvSpPr>
        <p:spPr>
          <a:xfrm>
            <a:off x="7380875" y="4083428"/>
            <a:ext cx="281946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7380875" y="5785393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734875" y="4084400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734875" y="4509861"/>
            <a:ext cx="278030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Rectangle 96"/>
          <p:cNvSpPr/>
          <p:nvPr/>
        </p:nvSpPr>
        <p:spPr>
          <a:xfrm>
            <a:off x="4734586" y="3233432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4734875" y="4935397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4734875" y="3658939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4733306" y="5360904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TextBox 100"/>
          <p:cNvSpPr txBox="1"/>
          <p:nvPr/>
        </p:nvSpPr>
        <p:spPr>
          <a:xfrm>
            <a:off x="3474566" y="2375502"/>
            <a:ext cx="294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53228798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79815" y="2817810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7380875" y="4508889"/>
            <a:ext cx="278030" cy="358561"/>
          </a:xfrm>
          <a:prstGeom prst="rect">
            <a:avLst/>
          </a:prstGeom>
          <a:solidFill>
            <a:srgbClr val="F7923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TextBox 26"/>
          <p:cNvSpPr txBox="1"/>
          <p:nvPr/>
        </p:nvSpPr>
        <p:spPr>
          <a:xfrm>
            <a:off x="6281061" y="2275567"/>
            <a:ext cx="256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“Raw” Measurements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79815" y="324327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Rectangle 39"/>
          <p:cNvSpPr/>
          <p:nvPr/>
        </p:nvSpPr>
        <p:spPr>
          <a:xfrm>
            <a:off x="7380875" y="4934350"/>
            <a:ext cx="278030" cy="358561"/>
          </a:xfrm>
          <a:prstGeom prst="rect">
            <a:avLst/>
          </a:prstGeom>
          <a:solidFill>
            <a:srgbClr val="F7923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7379815" y="3657921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7380875" y="5359886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Rectangle 82"/>
          <p:cNvSpPr/>
          <p:nvPr/>
        </p:nvSpPr>
        <p:spPr>
          <a:xfrm>
            <a:off x="7380875" y="4083428"/>
            <a:ext cx="281946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7380875" y="5785393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734875" y="4084400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734875" y="4509861"/>
            <a:ext cx="278030" cy="35856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7" name="Rectangle 96"/>
          <p:cNvSpPr/>
          <p:nvPr/>
        </p:nvSpPr>
        <p:spPr>
          <a:xfrm>
            <a:off x="4734586" y="3233432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4734875" y="4935397"/>
            <a:ext cx="278030" cy="358561"/>
          </a:xfrm>
          <a:prstGeom prst="rect">
            <a:avLst/>
          </a:prstGeom>
          <a:solidFill>
            <a:srgbClr val="F6404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4734875" y="3658939"/>
            <a:ext cx="281946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4733306" y="5360904"/>
            <a:ext cx="278030" cy="3585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TextBox 100"/>
          <p:cNvSpPr txBox="1"/>
          <p:nvPr/>
        </p:nvSpPr>
        <p:spPr>
          <a:xfrm>
            <a:off x="3474566" y="2375502"/>
            <a:ext cx="2947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Averaged Measurements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865" y="4500640"/>
            <a:ext cx="2071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Error correlation </a:t>
            </a:r>
          </a:p>
          <a:p>
            <a:r>
              <a:rPr lang="en-GB" dirty="0"/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26819310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7824192" y="2943380"/>
            <a:ext cx="1944217" cy="12777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1662863" y="2204865"/>
            <a:ext cx="5945375" cy="4093847"/>
            <a:chOff x="834380" y="2035269"/>
            <a:chExt cx="4299682" cy="2217968"/>
          </a:xfrm>
        </p:grpSpPr>
        <p:sp>
          <p:nvSpPr>
            <p:cNvPr id="63" name="Rectangle 62"/>
            <p:cNvSpPr/>
            <p:nvPr/>
          </p:nvSpPr>
          <p:spPr>
            <a:xfrm>
              <a:off x="4168582" y="2992800"/>
              <a:ext cx="428040" cy="36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983467" y="3352800"/>
              <a:ext cx="31505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983467" y="2035269"/>
              <a:ext cx="0" cy="132478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383323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783179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183035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582891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982747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382603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782457" y="3360057"/>
              <a:ext cx="0" cy="11611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2569160" y="2992800"/>
              <a:ext cx="428040" cy="36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969015" y="2632800"/>
              <a:ext cx="428040" cy="72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768726" y="2632800"/>
              <a:ext cx="428040" cy="72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68871" y="2272800"/>
              <a:ext cx="428040" cy="10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887523" y="2272800"/>
              <a:ext cx="1481348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887523" y="2632800"/>
              <a:ext cx="1081492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887524" y="2992800"/>
              <a:ext cx="681636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1621192" y="3241113"/>
                  <a:ext cx="276038" cy="216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1192" y="3241113"/>
                  <a:ext cx="276038" cy="21677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2211744" y="3476171"/>
                  <a:ext cx="409461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44" y="3476171"/>
                  <a:ext cx="409461" cy="2167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/>
            <p:cNvSpPr txBox="1"/>
            <p:nvPr/>
          </p:nvSpPr>
          <p:spPr>
            <a:xfrm rot="16200000">
              <a:off x="586819" y="2445537"/>
              <a:ext cx="1229648" cy="73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Fraction of measured values in common</a:t>
              </a:r>
              <a:endParaRPr lang="en-GB" sz="28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989055" y="3702970"/>
              <a:ext cx="1281399" cy="55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Averaged Value Separation</a:t>
              </a:r>
              <a:endParaRPr lang="en-GB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639785" y="3476171"/>
                  <a:ext cx="409461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785" y="3476171"/>
                  <a:ext cx="409461" cy="21677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3038798" y="3476171"/>
                  <a:ext cx="409461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8798" y="3476171"/>
                  <a:ext cx="409461" cy="21677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3450386" y="3476171"/>
                  <a:ext cx="270346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0386" y="3476171"/>
                  <a:ext cx="270346" cy="2167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3836991" y="3476171"/>
                  <a:ext cx="270346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6991" y="3476171"/>
                  <a:ext cx="270346" cy="2167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236200" y="3476171"/>
                  <a:ext cx="270346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6200" y="3476171"/>
                  <a:ext cx="270346" cy="21677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4641921" y="3476171"/>
                  <a:ext cx="270346" cy="2167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1921" y="3476171"/>
                  <a:ext cx="270346" cy="21677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621192" y="2809499"/>
                  <a:ext cx="276038" cy="3633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1192" y="2809499"/>
                  <a:ext cx="276038" cy="36330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1611485" y="2449499"/>
                  <a:ext cx="276038" cy="3633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1485" y="2449499"/>
                  <a:ext cx="276038" cy="36330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1621192" y="2196514"/>
                  <a:ext cx="276038" cy="216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1192" y="2196514"/>
                  <a:ext cx="276038" cy="21677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7977826" y="2973886"/>
            <a:ext cx="2290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Triangle Relative Correlation</a:t>
            </a:r>
            <a:endParaRPr lang="en-GB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742137" y="116632"/>
            <a:ext cx="8280000" cy="828000"/>
          </a:xfrm>
        </p:spPr>
        <p:txBody>
          <a:bodyPr/>
          <a:lstStyle/>
          <a:p>
            <a:r>
              <a:rPr lang="en-GB" dirty="0"/>
              <a:t>Form of correlation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09659219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6E9-8D3A-0AA1-71DE-230D66A9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396220"/>
            <a:ext cx="11040000" cy="828000"/>
          </a:xfrm>
        </p:spPr>
        <p:txBody>
          <a:bodyPr/>
          <a:lstStyle/>
          <a:p>
            <a:r>
              <a:rPr lang="en-US" dirty="0"/>
              <a:t>E.g. MSU Bandpass shifts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D0738-B66B-4A5C-5063-11CCD5911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34CE-4D02-5188-87F4-D73258A1F78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04786" y="1575636"/>
            <a:ext cx="5601608" cy="3951304"/>
          </a:xfrm>
        </p:spPr>
        <p:txBody>
          <a:bodyPr/>
          <a:lstStyle/>
          <a:p>
            <a:r>
              <a:rPr lang="en-US" dirty="0"/>
              <a:t>Lu &amp; Bell (2014) suggested the need for bandpass shifts</a:t>
            </a:r>
          </a:p>
          <a:p>
            <a:r>
              <a:rPr lang="en-US" dirty="0"/>
              <a:t>Redone including modifications to the non-linearity</a:t>
            </a:r>
          </a:p>
          <a:p>
            <a:pPr lvl="1"/>
            <a:r>
              <a:rPr lang="en-US" dirty="0"/>
              <a:t>Systematic (fully correlated)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86D56-8545-3392-220D-085A3158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" y="3872846"/>
            <a:ext cx="6408712" cy="2470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8F06FA-00FA-9717-281E-2C3F11DC04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920901"/>
                  </p:ext>
                </p:extLst>
              </p:nvPr>
            </p:nvGraphicFramePr>
            <p:xfrm>
              <a:off x="6826924" y="1575636"/>
              <a:ext cx="4860290" cy="4767961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38910">
                      <a:extLst>
                        <a:ext uri="{9D8B030D-6E8A-4147-A177-3AD203B41FA5}">
                          <a16:colId xmlns:a16="http://schemas.microsoft.com/office/drawing/2014/main" val="4016113546"/>
                        </a:ext>
                      </a:extLst>
                    </a:gridCol>
                    <a:gridCol w="1710690">
                      <a:extLst>
                        <a:ext uri="{9D8B030D-6E8A-4147-A177-3AD203B41FA5}">
                          <a16:colId xmlns:a16="http://schemas.microsoft.com/office/drawing/2014/main" val="1156626901"/>
                        </a:ext>
                      </a:extLst>
                    </a:gridCol>
                    <a:gridCol w="1710690">
                      <a:extLst>
                        <a:ext uri="{9D8B030D-6E8A-4147-A177-3AD203B41FA5}">
                          <a16:colId xmlns:a16="http://schemas.microsoft.com/office/drawing/2014/main" val="2378692243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Table Descriptor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 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29652169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Name of effect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Bandpass shifts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64585124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Effect Identifier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SRF freq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5018894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30289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Affected term in measurement equation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GB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420805"/>
                      </a:ext>
                    </a:extLst>
                  </a:tr>
                  <a:tr h="3556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analysis 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uncertainty estimate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1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6262919"/>
                      </a:ext>
                    </a:extLst>
                  </a:tr>
                  <a:tr h="3429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correlation scales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2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3167056"/>
                      </a:ext>
                    </a:extLst>
                  </a:tr>
                  <a:tr h="3429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For low maturity is effect negligible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 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4815836"/>
                      </a:ext>
                    </a:extLst>
                  </a:tr>
                  <a:tr h="59055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Correlation type and form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Time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93896491"/>
                      </a:ext>
                    </a:extLst>
                  </a:tr>
                  <a:tr h="5715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Along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13127913"/>
                      </a:ext>
                    </a:extLst>
                  </a:tr>
                  <a:tr h="5715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Across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42709012"/>
                      </a:ext>
                    </a:extLst>
                  </a:tr>
                  <a:tr h="5715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Orbit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32612217"/>
                      </a:ext>
                    </a:extLst>
                  </a:tr>
                  <a:tr h="35560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Correlation scale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Time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1298028"/>
                      </a:ext>
                    </a:extLst>
                  </a:tr>
                  <a:tr h="3429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Along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26024567"/>
                      </a:ext>
                    </a:extLst>
                  </a:tr>
                  <a:tr h="3429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Across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1232817"/>
                      </a:ext>
                    </a:extLst>
                  </a:tr>
                  <a:tr h="3429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Orbit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2101201"/>
                      </a:ext>
                    </a:extLst>
                  </a:tr>
                  <a:tr h="4699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Uncertainty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PDF shape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Gaussian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65833347"/>
                      </a:ext>
                    </a:extLst>
                  </a:tr>
                  <a:tr h="457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Units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MHz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574231"/>
                      </a:ext>
                    </a:extLst>
                  </a:tr>
                  <a:tr h="457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Magnitude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See Table 9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87711543"/>
                      </a:ext>
                    </a:extLst>
                  </a:tr>
                  <a:tr h="69215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Channels affected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List of channels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All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72548404"/>
                      </a:ext>
                    </a:extLst>
                  </a:tr>
                  <a:tr h="692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Error correlation coefficient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Identity matrix – no correlation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77752370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Sensitivity coefficients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GB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687596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968F06FA-00FA-9717-281E-2C3F11DC04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920901"/>
                  </p:ext>
                </p:extLst>
              </p:nvPr>
            </p:nvGraphicFramePr>
            <p:xfrm>
              <a:off x="6826924" y="1575636"/>
              <a:ext cx="4860290" cy="4767644"/>
            </p:xfrm>
            <a:graphic>
              <a:graphicData uri="http://schemas.openxmlformats.org/drawingml/2006/table">
                <a:tbl>
                  <a:tblPr firstRow="1" firstCol="1" bandRow="1">
                    <a:tableStyleId>{6E25E649-3F16-4E02-A733-19D2CDBF48F0}</a:tableStyleId>
                  </a:tblPr>
                  <a:tblGrid>
                    <a:gridCol w="1438910">
                      <a:extLst>
                        <a:ext uri="{9D8B030D-6E8A-4147-A177-3AD203B41FA5}">
                          <a16:colId xmlns:a16="http://schemas.microsoft.com/office/drawing/2014/main" val="4016113546"/>
                        </a:ext>
                      </a:extLst>
                    </a:gridCol>
                    <a:gridCol w="1710690">
                      <a:extLst>
                        <a:ext uri="{9D8B030D-6E8A-4147-A177-3AD203B41FA5}">
                          <a16:colId xmlns:a16="http://schemas.microsoft.com/office/drawing/2014/main" val="1156626901"/>
                        </a:ext>
                      </a:extLst>
                    </a:gridCol>
                    <a:gridCol w="1710690">
                      <a:extLst>
                        <a:ext uri="{9D8B030D-6E8A-4147-A177-3AD203B41FA5}">
                          <a16:colId xmlns:a16="http://schemas.microsoft.com/office/drawing/2014/main" val="2378692243"/>
                        </a:ext>
                      </a:extLst>
                    </a:gridCol>
                  </a:tblGrid>
                  <a:tr h="18288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Table Descriptor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 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29652169"/>
                      </a:ext>
                    </a:extLst>
                  </a:tr>
                  <a:tr h="18288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Name of effect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Bandpass shifts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64585124"/>
                      </a:ext>
                    </a:extLst>
                  </a:tr>
                  <a:tr h="18288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Effect Identifier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SRF freq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35018894"/>
                      </a:ext>
                    </a:extLst>
                  </a:tr>
                  <a:tr h="182880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30289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Affected term in measurement equation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84444" t="-313333" r="-741" b="-21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20805"/>
                      </a:ext>
                    </a:extLst>
                  </a:tr>
                  <a:tr h="36576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analysis 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uncertainty estimate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1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66262919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Maturity of correlation scales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2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33167056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82575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For low maturity is effect negligible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 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4815836"/>
                      </a:ext>
                    </a:extLst>
                  </a:tr>
                  <a:tr h="182880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Correlation type and form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Time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93896491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Along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13127913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Across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42709012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Orbit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Rectangular Absolute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32612217"/>
                      </a:ext>
                    </a:extLst>
                  </a:tr>
                  <a:tr h="182880">
                    <a:tc rowSpan="4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Correlation scale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Time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71298028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Along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26024567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Across track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91232817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  <a:tabLst>
                              <a:tab pos="256540" algn="l"/>
                            </a:tabLst>
                          </a:pPr>
                          <a:r>
                            <a:rPr lang="en-GB" sz="1200">
                              <a:effectLst/>
                            </a:rPr>
                            <a:t>Orbit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-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r>
                            <a:rPr lang="en-GB" sz="1200">
                              <a:effectLst/>
                            </a:rPr>
                            <a:t>/+</a:t>
                          </a:r>
                          <a:r>
                            <a:rPr lang="en-GB" sz="1200">
                              <a:effectLst/>
                              <a:sym typeface="Symbol" pitchFamily="2" charset="2"/>
                            </a:rPr>
                            <a:t>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2101201"/>
                      </a:ext>
                    </a:extLst>
                  </a:tr>
                  <a:tr h="182880">
                    <a:tc rowSpan="3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Uncertainty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PDF shape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Gaussian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65833347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Units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MHz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574231"/>
                      </a:ext>
                    </a:extLst>
                  </a:tr>
                  <a:tr h="1828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Magnitude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See Table 9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87711543"/>
                      </a:ext>
                    </a:extLst>
                  </a:tr>
                  <a:tr h="182880">
                    <a:tc row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Channels affected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List of channels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All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72548404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Error correlation coefficient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Identity matrix – no correlation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77752370"/>
                      </a:ext>
                    </a:extLst>
                  </a:tr>
                  <a:tr h="378524">
                    <a:tc gridSpan="2">
                      <a:txBody>
                        <a:bodyPr/>
                        <a:lstStyle/>
                        <a:p>
                          <a:pPr algn="just">
                            <a:spcBef>
                              <a:spcPts val="600"/>
                            </a:spcBef>
                          </a:pPr>
                          <a:r>
                            <a:rPr lang="en-GB" sz="1200">
                              <a:effectLst/>
                            </a:rPr>
                            <a:t>Sensitivity coefficients</a:t>
                          </a:r>
                          <a:endParaRPr lang="en-GB" sz="12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84444" t="-1166667" r="-741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87596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23385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022E-3F10-87F3-6B36-03FD42C8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66351"/>
            <a:ext cx="11040000" cy="828000"/>
          </a:xfrm>
        </p:spPr>
        <p:txBody>
          <a:bodyPr/>
          <a:lstStyle/>
          <a:p>
            <a:r>
              <a:rPr lang="en-US" dirty="0"/>
              <a:t>Some other error correlation types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E79A-0C66-858C-F746-873125847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8B4FA-195D-7CC6-2A02-CBCB05ECD1B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9376" y="1453348"/>
            <a:ext cx="11040000" cy="3951304"/>
          </a:xfrm>
        </p:spPr>
        <p:txBody>
          <a:bodyPr/>
          <a:lstStyle/>
          <a:p>
            <a:r>
              <a:rPr lang="en-US" dirty="0"/>
              <a:t>Calibration parameters (pre-launch or in-orbit)</a:t>
            </a:r>
          </a:p>
          <a:p>
            <a:pPr lvl="1"/>
            <a:r>
              <a:rPr lang="en-US" dirty="0"/>
              <a:t>Errors correlate over period of use and over the whole globe</a:t>
            </a:r>
          </a:p>
          <a:p>
            <a:pPr lvl="2"/>
            <a:r>
              <a:rPr lang="en-US" dirty="0"/>
              <a:t>So these uncertainties won’t average down</a:t>
            </a:r>
          </a:p>
          <a:p>
            <a:r>
              <a:rPr lang="en-US" dirty="0"/>
              <a:t>Channel to channel correlations</a:t>
            </a:r>
          </a:p>
          <a:p>
            <a:pPr lvl="1"/>
            <a:r>
              <a:rPr lang="en-US" dirty="0"/>
              <a:t>All channels which use the same calibration target will have error correlation between channels (IR example)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48E64-2D6A-89B9-8C3F-BF0CFAFFB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52874" r="51575" b="32754"/>
          <a:stretch/>
        </p:blipFill>
        <p:spPr>
          <a:xfrm>
            <a:off x="5092220" y="4302964"/>
            <a:ext cx="6063331" cy="1955913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AB93534-D417-9906-657F-1094A6349337}"/>
              </a:ext>
            </a:extLst>
          </p:cNvPr>
          <p:cNvSpPr txBox="1">
            <a:spLocks/>
          </p:cNvSpPr>
          <p:nvPr/>
        </p:nvSpPr>
        <p:spPr bwMode="auto">
          <a:xfrm>
            <a:off x="706960" y="4482985"/>
            <a:ext cx="3569716" cy="159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For MSU correlations will be  between Ch 1&amp;2 and Ch 3&amp;4</a:t>
            </a:r>
          </a:p>
        </p:txBody>
      </p:sp>
    </p:spTree>
    <p:extLst>
      <p:ext uri="{BB962C8B-B14F-4D97-AF65-F5344CB8AC3E}">
        <p14:creationId xmlns:p14="http://schemas.microsoft.com/office/powerpoint/2010/main" val="289200959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003A-708E-E351-8FE4-3C02D389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404664"/>
            <a:ext cx="11040000" cy="828000"/>
          </a:xfrm>
        </p:spPr>
        <p:txBody>
          <a:bodyPr/>
          <a:lstStyle/>
          <a:p>
            <a:r>
              <a:rPr lang="en-US" dirty="0"/>
              <a:t>MSU Effects Tables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AE2C2-BDAA-8299-F7CD-78952338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FC596-8506-F0A3-C955-19BA2FB1075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6400" y="1628800"/>
            <a:ext cx="11040000" cy="49664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Currently have 7 effect tables</a:t>
            </a:r>
          </a:p>
          <a:p>
            <a:pPr lvl="1"/>
            <a:r>
              <a:rPr lang="en-US" dirty="0"/>
              <a:t>Noise</a:t>
            </a:r>
          </a:p>
          <a:p>
            <a:pPr lvl="2"/>
            <a:r>
              <a:rPr lang="en-US" dirty="0"/>
              <a:t>Random plus error correlation on scanline times</a:t>
            </a:r>
          </a:p>
          <a:p>
            <a:pPr lvl="1"/>
            <a:r>
              <a:rPr lang="en-US" dirty="0"/>
              <a:t>PRT uncertainties</a:t>
            </a:r>
          </a:p>
          <a:p>
            <a:pPr lvl="2"/>
            <a:r>
              <a:rPr lang="en-US" dirty="0"/>
              <a:t>Systematic, fully correlated</a:t>
            </a:r>
          </a:p>
          <a:p>
            <a:pPr lvl="1"/>
            <a:r>
              <a:rPr lang="en-US" dirty="0"/>
              <a:t>Thermal gradients across ICT</a:t>
            </a:r>
          </a:p>
          <a:p>
            <a:pPr lvl="2"/>
            <a:r>
              <a:rPr lang="en-US" dirty="0"/>
              <a:t>Systematic, correlation scale approx. orbital</a:t>
            </a:r>
          </a:p>
          <a:p>
            <a:pPr lvl="1"/>
            <a:r>
              <a:rPr lang="en-US" dirty="0"/>
              <a:t>Bandpass shifts</a:t>
            </a:r>
          </a:p>
          <a:p>
            <a:pPr lvl="2"/>
            <a:r>
              <a:rPr lang="en-US" dirty="0"/>
              <a:t>Systematic, fully correlated</a:t>
            </a:r>
          </a:p>
          <a:p>
            <a:pPr lvl="1"/>
            <a:r>
              <a:rPr lang="en-US" dirty="0"/>
              <a:t>SRF shape</a:t>
            </a:r>
          </a:p>
          <a:p>
            <a:pPr lvl="2"/>
            <a:r>
              <a:rPr lang="en-US" dirty="0"/>
              <a:t>Systematic, fully correlated</a:t>
            </a:r>
          </a:p>
          <a:p>
            <a:pPr lvl="1"/>
            <a:r>
              <a:rPr lang="en-US" dirty="0"/>
              <a:t>Fit parameters</a:t>
            </a:r>
          </a:p>
          <a:p>
            <a:pPr lvl="2"/>
            <a:r>
              <a:rPr lang="en-US" dirty="0"/>
              <a:t>Systematic, fully correlated</a:t>
            </a:r>
          </a:p>
          <a:p>
            <a:pPr lvl="1"/>
            <a:r>
              <a:rPr lang="en-US" dirty="0"/>
              <a:t>Channel-to-channel correlations</a:t>
            </a:r>
          </a:p>
          <a:p>
            <a:pPr lvl="2"/>
            <a:r>
              <a:rPr lang="en-US" dirty="0"/>
              <a:t>Covariance function of pixel level uncertainties</a:t>
            </a:r>
          </a:p>
          <a:p>
            <a:pPr lvl="1"/>
            <a:r>
              <a:rPr lang="en-US" dirty="0"/>
              <a:t>+0 terms</a:t>
            </a:r>
          </a:p>
          <a:p>
            <a:pPr lvl="2"/>
            <a:r>
              <a:rPr lang="en-US" dirty="0"/>
              <a:t>Form of equation, quadratic non-linearity, sidelobe correction form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1794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6493" y="1913322"/>
            <a:ext cx="7324084" cy="2090853"/>
          </a:xfrm>
          <a:prstGeom prst="roundRect">
            <a:avLst/>
          </a:prstGeom>
          <a:gradFill flip="none" rotWithShape="1">
            <a:gsLst>
              <a:gs pos="2000">
                <a:schemeClr val="accent4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 Errors-in-Satellite-Data “Zoo”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2594294" y="3491419"/>
            <a:ext cx="326032" cy="1561628"/>
          </a:xfrm>
          <a:prstGeom prst="rightBrace">
            <a:avLst>
              <a:gd name="adj1" fmla="val 8333"/>
              <a:gd name="adj2" fmla="val 507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ight Brace 3"/>
          <p:cNvSpPr/>
          <p:nvPr/>
        </p:nvSpPr>
        <p:spPr>
          <a:xfrm rot="16200000">
            <a:off x="7423861" y="-41353"/>
            <a:ext cx="370929" cy="3382505"/>
          </a:xfrm>
          <a:prstGeom prst="rightBrace">
            <a:avLst>
              <a:gd name="adj1" fmla="val 8333"/>
              <a:gd name="adj2" fmla="val 504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3374091" y="1135998"/>
            <a:ext cx="126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4677" y="1161052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SYSTEMATIC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3708929" y="-250186"/>
            <a:ext cx="325602" cy="3790470"/>
          </a:xfrm>
          <a:prstGeom prst="rightBrace">
            <a:avLst>
              <a:gd name="adj1" fmla="val 8333"/>
              <a:gd name="adj2" fmla="val 504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Brace 7"/>
          <p:cNvSpPr/>
          <p:nvPr/>
        </p:nvSpPr>
        <p:spPr>
          <a:xfrm rot="16200000" flipH="1">
            <a:off x="5703803" y="2001007"/>
            <a:ext cx="326033" cy="4542450"/>
          </a:xfrm>
          <a:prstGeom prst="rightBrace">
            <a:avLst>
              <a:gd name="adj1" fmla="val 8333"/>
              <a:gd name="adj2" fmla="val 507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5300411" y="4435248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3003" y="4435248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</a:t>
            </a:r>
          </a:p>
        </p:txBody>
      </p:sp>
      <p:sp>
        <p:nvSpPr>
          <p:cNvPr id="11" name="Right Brace 10"/>
          <p:cNvSpPr/>
          <p:nvPr/>
        </p:nvSpPr>
        <p:spPr>
          <a:xfrm rot="16200000" flipH="1">
            <a:off x="8585247" y="3719918"/>
            <a:ext cx="325601" cy="1105061"/>
          </a:xfrm>
          <a:prstGeom prst="rightBrace">
            <a:avLst>
              <a:gd name="adj1" fmla="val 8333"/>
              <a:gd name="adj2" fmla="val 507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8154231" y="4432835"/>
            <a:ext cx="1339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9102" y="2711979"/>
            <a:ext cx="6739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NOISE                       </a:t>
            </a:r>
            <a:r>
              <a:rPr lang="is-IS" sz="1500" b="1" dirty="0">
                <a:solidFill>
                  <a:srgbClr val="0070C0"/>
                </a:solidFill>
              </a:rPr>
              <a:t>… ERM, NOT QUITE SURE WHAT TO CALL THIS ...    </a:t>
            </a:r>
            <a:r>
              <a:rPr lang="en-US" sz="1500" b="1" dirty="0">
                <a:solidFill>
                  <a:srgbClr val="0070C0"/>
                </a:solidFill>
              </a:rPr>
              <a:t>           BIAS </a:t>
            </a:r>
            <a:endParaRPr lang="en-US" sz="135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7447" y="3308203"/>
            <a:ext cx="75886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INDEPENDENT	STRUCTURED	                STRUCTURED               COMMON</a:t>
            </a:r>
          </a:p>
          <a:p>
            <a:r>
              <a:rPr lang="en-US" sz="1500" b="1" dirty="0">
                <a:solidFill>
                  <a:srgbClr val="C00000"/>
                </a:solidFill>
              </a:rPr>
              <a:t>RANDOM		 RANDOM		                SYSTEMATIC	              SYSTEMATIC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538124" y="2694050"/>
            <a:ext cx="0" cy="615632"/>
          </a:xfrm>
          <a:prstGeom prst="line">
            <a:avLst/>
          </a:prstGeom>
          <a:ln w="508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147730" y="2658610"/>
            <a:ext cx="0" cy="615632"/>
          </a:xfrm>
          <a:prstGeom prst="line">
            <a:avLst/>
          </a:prstGeom>
          <a:ln w="508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38124" y="3388543"/>
            <a:ext cx="0" cy="615632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16134" y="3308203"/>
            <a:ext cx="0" cy="615632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49667" y="3308203"/>
            <a:ext cx="0" cy="615632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1BE7DA-BA95-4545-A308-7BF40F8B7279}"/>
              </a:ext>
            </a:extLst>
          </p:cNvPr>
          <p:cNvSpPr txBox="1"/>
          <p:nvPr/>
        </p:nvSpPr>
        <p:spPr>
          <a:xfrm>
            <a:off x="9295863" y="2400343"/>
            <a:ext cx="1209114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accent1"/>
                </a:solidFill>
              </a:rPr>
              <a:t>Traditional</a:t>
            </a:r>
          </a:p>
          <a:p>
            <a:pPr algn="ctr"/>
            <a:r>
              <a:rPr lang="en-GB" sz="1350" b="1" dirty="0">
                <a:solidFill>
                  <a:schemeClr val="accent1"/>
                </a:solidFill>
              </a:rPr>
              <a:t>“Noise/Bias”</a:t>
            </a:r>
          </a:p>
          <a:p>
            <a:pPr algn="ctr"/>
            <a:r>
              <a:rPr lang="en-GB" sz="1350" b="1" dirty="0">
                <a:solidFill>
                  <a:schemeClr val="accent1"/>
                </a:solidFill>
              </a:rPr>
              <a:t>classification</a:t>
            </a:r>
          </a:p>
          <a:p>
            <a:pPr algn="ctr"/>
            <a:endParaRPr lang="en-GB" sz="1350" b="1" dirty="0">
              <a:solidFill>
                <a:schemeClr val="accent1"/>
              </a:solidFill>
            </a:endParaRPr>
          </a:p>
          <a:p>
            <a:pPr algn="ctr"/>
            <a:endParaRPr lang="en-GB" sz="1350" b="1" dirty="0">
              <a:solidFill>
                <a:schemeClr val="accent1"/>
              </a:solidFill>
            </a:endParaRPr>
          </a:p>
          <a:p>
            <a:pPr algn="ctr"/>
            <a:r>
              <a:rPr lang="en-GB" sz="1350" b="1" dirty="0">
                <a:solidFill>
                  <a:srgbClr val="C00000"/>
                </a:solidFill>
              </a:rPr>
              <a:t>Two-part</a:t>
            </a:r>
          </a:p>
          <a:p>
            <a:pPr algn="ctr"/>
            <a:r>
              <a:rPr lang="en-GB" sz="1350" b="1" dirty="0">
                <a:solidFill>
                  <a:srgbClr val="C00000"/>
                </a:solidFill>
              </a:rPr>
              <a:t>taxonomy</a:t>
            </a:r>
            <a:endParaRPr lang="en-US" sz="1350" b="1" dirty="0">
              <a:solidFill>
                <a:srgbClr val="C00000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FC8FF01-376D-384F-BF3B-E975201F3E6F}"/>
              </a:ext>
            </a:extLst>
          </p:cNvPr>
          <p:cNvSpPr/>
          <p:nvPr/>
        </p:nvSpPr>
        <p:spPr>
          <a:xfrm rot="5400000" flipH="1">
            <a:off x="5761276" y="2755700"/>
            <a:ext cx="326033" cy="4542450"/>
          </a:xfrm>
          <a:prstGeom prst="rightBrace">
            <a:avLst>
              <a:gd name="adj1" fmla="val 8333"/>
              <a:gd name="adj2" fmla="val 507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CB512-0338-684E-BFD4-44CDE78F1235}"/>
              </a:ext>
            </a:extLst>
          </p:cNvPr>
          <p:cNvSpPr txBox="1"/>
          <p:nvPr/>
        </p:nvSpPr>
        <p:spPr>
          <a:xfrm>
            <a:off x="4049062" y="5189944"/>
            <a:ext cx="4013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Can be further described by the nature of the error</a:t>
            </a:r>
          </a:p>
          <a:p>
            <a:r>
              <a:rPr lang="en-GB" sz="1350" dirty="0"/>
              <a:t>correlations caused by the structure … if necessary!</a:t>
            </a:r>
            <a:endParaRPr lang="en-US" sz="135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2FA2A9-CBC8-334E-9497-8210CF16A244}"/>
              </a:ext>
            </a:extLst>
          </p:cNvPr>
          <p:cNvSpPr txBox="1">
            <a:spLocks/>
          </p:cNvSpPr>
          <p:nvPr/>
        </p:nvSpPr>
        <p:spPr>
          <a:xfrm>
            <a:off x="2152650" y="273845"/>
            <a:ext cx="7886700" cy="5989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cap="none" baseline="0">
                <a:solidFill>
                  <a:schemeClr val="tx2"/>
                </a:solidFill>
                <a:latin typeface="Arial Bold" panose="020B0704020202020204" pitchFamily="34" charset="0"/>
                <a:ea typeface="+mj-ea"/>
                <a:cs typeface="Arial Bold" panose="020B07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A whole range of uncertainties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54403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F156F-A202-85BF-CBD1-CE036C227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0CA1D-DCB3-77B5-EDD0-E7A3245F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171400"/>
            <a:ext cx="9336424" cy="1152128"/>
          </a:xfrm>
        </p:spPr>
        <p:txBody>
          <a:bodyPr/>
          <a:lstStyle/>
          <a:p>
            <a:r>
              <a:rPr lang="en-US" dirty="0"/>
              <a:t>FIDUCEO defined a FCDR format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7A6434-5AD0-33A3-7A0C-63F91A3C20B1}"/>
              </a:ext>
            </a:extLst>
          </p:cNvPr>
          <p:cNvSpPr txBox="1">
            <a:spLocks/>
          </p:cNvSpPr>
          <p:nvPr/>
        </p:nvSpPr>
        <p:spPr bwMode="auto">
          <a:xfrm>
            <a:off x="1438534" y="1322138"/>
            <a:ext cx="8501063" cy="545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Three components of uncertainty in those radiances</a:t>
            </a:r>
          </a:p>
          <a:p>
            <a:pPr lvl="1"/>
            <a:r>
              <a:rPr lang="en-GB" b="1" kern="0" dirty="0"/>
              <a:t>independent</a:t>
            </a:r>
            <a:r>
              <a:rPr lang="en-GB" kern="0" dirty="0"/>
              <a:t> </a:t>
            </a:r>
          </a:p>
          <a:p>
            <a:pPr lvl="2"/>
            <a:r>
              <a:rPr lang="en-GB" sz="1800" kern="0" dirty="0"/>
              <a:t>per-pixel uncertainty from random errors with no </a:t>
            </a:r>
            <a:r>
              <a:rPr lang="en-GB" sz="1800" kern="0" dirty="0" err="1"/>
              <a:t>spatio</a:t>
            </a:r>
            <a:r>
              <a:rPr lang="en-GB" sz="1800" kern="0" dirty="0"/>
              <a:t>-temporal correlation between pixels</a:t>
            </a:r>
          </a:p>
          <a:p>
            <a:pPr lvl="1"/>
            <a:r>
              <a:rPr lang="en-GB" b="1" kern="0" dirty="0"/>
              <a:t>structured</a:t>
            </a:r>
            <a:endParaRPr lang="en-GB" kern="0" dirty="0"/>
          </a:p>
          <a:p>
            <a:pPr lvl="2"/>
            <a:r>
              <a:rPr lang="en-GB" sz="1800" kern="0" dirty="0"/>
              <a:t>per-pixel uncertainty from errors from either random or systematic processes that display </a:t>
            </a:r>
            <a:r>
              <a:rPr lang="en-GB" sz="1800" kern="0" dirty="0" err="1"/>
              <a:t>spatio</a:t>
            </a:r>
            <a:r>
              <a:rPr lang="en-GB" sz="1800" kern="0" dirty="0"/>
              <a:t>-temporal correlation between pixels in an image</a:t>
            </a:r>
          </a:p>
          <a:p>
            <a:pPr lvl="2"/>
            <a:r>
              <a:rPr lang="en-GB" sz="1800" kern="0" dirty="0"/>
              <a:t>per-image </a:t>
            </a:r>
            <a:r>
              <a:rPr lang="en-GB" sz="1800" b="1" kern="0" dirty="0"/>
              <a:t>element-wise and line-wise mean correlation length-scales </a:t>
            </a:r>
            <a:r>
              <a:rPr lang="en-GB" sz="1800" kern="0" dirty="0"/>
              <a:t>for the combined structured effects </a:t>
            </a:r>
          </a:p>
          <a:p>
            <a:pPr lvl="1"/>
            <a:r>
              <a:rPr lang="en-GB" b="1" kern="0" dirty="0"/>
              <a:t>common</a:t>
            </a:r>
          </a:p>
          <a:p>
            <a:pPr lvl="2"/>
            <a:r>
              <a:rPr lang="en-GB" sz="1800" kern="0" dirty="0"/>
              <a:t>uncertainty in the overall calibration of radiances (harmonisation uncertainty) present in all images across a whole mission</a:t>
            </a:r>
          </a:p>
          <a:p>
            <a:r>
              <a:rPr lang="en-GB" b="1" kern="0" dirty="0"/>
              <a:t>Cross-channel error correlation</a:t>
            </a:r>
            <a:r>
              <a:rPr lang="en-GB" kern="0" dirty="0"/>
              <a:t> matrices for independent and structured effects (per image)</a:t>
            </a:r>
          </a:p>
          <a:p>
            <a:r>
              <a:rPr lang="en-GB" kern="0" dirty="0"/>
              <a:t>Universal simplified flags, metadata e.g. for SRFs, (improved) geolocation</a:t>
            </a:r>
          </a:p>
        </p:txBody>
      </p:sp>
    </p:spTree>
    <p:extLst>
      <p:ext uri="{BB962C8B-B14F-4D97-AF65-F5344CB8AC3E}">
        <p14:creationId xmlns:p14="http://schemas.microsoft.com/office/powerpoint/2010/main" val="367234185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2940A-022A-9555-AADD-6FB3B3EC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11040000" cy="52205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There does exist a metrological framework for uncertainty generation</a:t>
            </a:r>
          </a:p>
          <a:p>
            <a:pPr lvl="1"/>
            <a:r>
              <a:rPr lang="en-US" dirty="0"/>
              <a:t>Can be applied to MW sensors</a:t>
            </a:r>
          </a:p>
          <a:p>
            <a:r>
              <a:rPr lang="en-US" dirty="0"/>
              <a:t>It is primarily a bottom-up approach</a:t>
            </a:r>
          </a:p>
          <a:p>
            <a:pPr lvl="1"/>
            <a:r>
              <a:rPr lang="en-US" dirty="0"/>
              <a:t>Describes the fundamental sources of error and propagates them through to the measurand using GUM principles</a:t>
            </a:r>
          </a:p>
          <a:p>
            <a:pPr lvl="2"/>
            <a:r>
              <a:rPr lang="en-US" dirty="0"/>
              <a:t>Also includes correlated error terms</a:t>
            </a:r>
          </a:p>
          <a:p>
            <a:pPr lvl="1"/>
            <a:r>
              <a:rPr lang="en-US" dirty="0"/>
              <a:t>Method also forces a consideration of possible problems with the measurement equation</a:t>
            </a:r>
          </a:p>
          <a:p>
            <a:pPr lvl="2"/>
            <a:r>
              <a:rPr lang="en-US" dirty="0"/>
              <a:t>Range of techniques can be used e.g. to NWP/RTM to understand patterns of error</a:t>
            </a:r>
          </a:p>
          <a:p>
            <a:pPr lvl="2"/>
            <a:r>
              <a:rPr lang="en-US" dirty="0"/>
              <a:t>Can improve the calibration at source</a:t>
            </a:r>
          </a:p>
          <a:p>
            <a:pPr lvl="2"/>
            <a:r>
              <a:rPr lang="en-US" dirty="0"/>
              <a:t>Can deal with calibration errors on all timescales/spatial scales</a:t>
            </a:r>
          </a:p>
          <a:p>
            <a:pPr lvl="2"/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GSICS can feed into process by providing matches to a </a:t>
            </a:r>
            <a:r>
              <a:rPr lang="en-US" b="1">
                <a:solidFill>
                  <a:srgbClr val="0070C0"/>
                </a:solidFill>
              </a:rPr>
              <a:t>reference with </a:t>
            </a:r>
            <a:r>
              <a:rPr lang="en-US" b="1" dirty="0">
                <a:solidFill>
                  <a:srgbClr val="0070C0"/>
                </a:solidFill>
              </a:rPr>
              <a:t>uncertainties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To the SI preferably or to a community standard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Can be used to refine measurement equation to a reference</a:t>
            </a:r>
          </a:p>
          <a:p>
            <a:pPr lvl="2"/>
            <a:r>
              <a:rPr lang="en-US" b="1" dirty="0">
                <a:solidFill>
                  <a:srgbClr val="0070C0"/>
                </a:solidFill>
              </a:rPr>
              <a:t>Fit measurement equation parameters to make a FCDR</a:t>
            </a: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BB4294-56AE-C3AE-BE73-575EC8ED3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9FD9D2-52F8-C4DF-3F32-3ED74BBB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850084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950034-54F6-1E4C-FB34-1EF8EC47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11040000" cy="54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QA4EO has now defined 5 key steps to undertaking a metrological analysis</a:t>
            </a:r>
          </a:p>
          <a:p>
            <a:endParaRPr lang="en-US" dirty="0"/>
          </a:p>
          <a:p>
            <a:pPr marL="817200" lvl="1" indent="-457200">
              <a:buFont typeface="+mj-lt"/>
              <a:buAutoNum type="arabicPeriod"/>
            </a:pPr>
            <a:r>
              <a:rPr lang="en-US" dirty="0"/>
              <a:t>Define the measurand and measurement equation</a:t>
            </a:r>
          </a:p>
          <a:p>
            <a:pPr marL="817200" lvl="1" indent="-457200">
              <a:buFont typeface="+mj-lt"/>
              <a:buAutoNum type="arabicPeriod"/>
            </a:pPr>
            <a:endParaRPr lang="en-US" dirty="0"/>
          </a:p>
          <a:p>
            <a:pPr marL="817200" lvl="1" indent="-457200">
              <a:buFont typeface="+mj-lt"/>
              <a:buAutoNum type="arabicPeriod"/>
            </a:pPr>
            <a:r>
              <a:rPr lang="en-US" dirty="0"/>
              <a:t>Establish the traceability using a diagram</a:t>
            </a:r>
          </a:p>
          <a:p>
            <a:pPr marL="817200" lvl="1" indent="-457200">
              <a:buFont typeface="+mj-lt"/>
              <a:buAutoNum type="arabicPeriod"/>
            </a:pPr>
            <a:endParaRPr lang="en-US" dirty="0"/>
          </a:p>
          <a:p>
            <a:pPr marL="817200" lvl="1" indent="-457200">
              <a:buFont typeface="+mj-lt"/>
              <a:buAutoNum type="arabicPeriod"/>
            </a:pPr>
            <a:r>
              <a:rPr lang="en-GB" dirty="0"/>
              <a:t>Evaluate each source of uncertainty and fill out an effects table</a:t>
            </a:r>
          </a:p>
          <a:p>
            <a:pPr marL="817200" lvl="1" indent="-457200">
              <a:buFont typeface="+mj-lt"/>
              <a:buAutoNum type="arabicPeriod"/>
            </a:pPr>
            <a:endParaRPr lang="en-GB" dirty="0"/>
          </a:p>
          <a:p>
            <a:pPr marL="817200" lvl="1" indent="-457200">
              <a:buFont typeface="+mj-lt"/>
              <a:buAutoNum type="arabicPeriod"/>
            </a:pPr>
            <a:r>
              <a:rPr lang="en-GB" dirty="0"/>
              <a:t>Calculate the data product and uncertainties</a:t>
            </a:r>
          </a:p>
          <a:p>
            <a:pPr marL="817200" lvl="1" indent="-457200">
              <a:buFont typeface="+mj-lt"/>
              <a:buAutoNum type="arabicPeriod"/>
            </a:pPr>
            <a:endParaRPr lang="en-GB" dirty="0"/>
          </a:p>
          <a:p>
            <a:pPr marL="817200" lvl="1" indent="-457200">
              <a:buFont typeface="+mj-lt"/>
              <a:buAutoNum type="arabicPeriod"/>
            </a:pPr>
            <a:r>
              <a:rPr lang="en-GB" dirty="0"/>
              <a:t>Record information about the uncertainty analysis for long term data preservation purposes (implicit above) and summarise for today’s users</a:t>
            </a:r>
          </a:p>
          <a:p>
            <a:pPr marL="817200" lvl="1" indent="-457200">
              <a:buFont typeface="+mj-lt"/>
              <a:buAutoNum type="arabicPeriod"/>
            </a:pPr>
            <a:endParaRPr lang="en-GB" dirty="0"/>
          </a:p>
          <a:p>
            <a:r>
              <a:rPr lang="en-GB" dirty="0"/>
              <a:t>Note this is a bottom-up approach tracing uncertainties up through all processes from the known fundamental sources of error</a:t>
            </a:r>
          </a:p>
          <a:p>
            <a:pPr lvl="1"/>
            <a:r>
              <a:rPr lang="en-GB" dirty="0"/>
              <a:t>Validation at higher levels can feed back if obvious instrument errors can be seen in data</a:t>
            </a:r>
          </a:p>
          <a:p>
            <a:pPr lvl="1"/>
            <a:r>
              <a:rPr lang="en-GB" dirty="0"/>
              <a:t>Not GSICS like in that you are looking at (and potentially modifying) the measurement equation itself rather than modelling ‘error’ at calibrated level 1</a:t>
            </a:r>
          </a:p>
          <a:p>
            <a:pPr lvl="2"/>
            <a:r>
              <a:rPr lang="en-GB" dirty="0"/>
              <a:t>Deals with error at source</a:t>
            </a:r>
          </a:p>
          <a:p>
            <a:pPr lvl="1"/>
            <a:r>
              <a:rPr lang="en-GB" dirty="0"/>
              <a:t>But can use GSICS intermediate products (e.g. matchups) for Harmonisation processes with uncertainties</a:t>
            </a:r>
            <a:endParaRPr lang="en-US" dirty="0"/>
          </a:p>
          <a:p>
            <a:pPr marL="817200" lvl="1" indent="-457200">
              <a:buFont typeface="+mj-lt"/>
              <a:buAutoNum type="arabicPeriod"/>
            </a:pPr>
            <a:endParaRPr lang="en-US" dirty="0"/>
          </a:p>
          <a:p>
            <a:pPr marL="81720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E3B4C-E41C-33BF-6180-F5FCBF2B21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71489E-89AC-242D-71AE-F563511D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QA4EO principles</a:t>
            </a:r>
          </a:p>
        </p:txBody>
      </p:sp>
    </p:spTree>
    <p:extLst>
      <p:ext uri="{BB962C8B-B14F-4D97-AF65-F5344CB8AC3E}">
        <p14:creationId xmlns:p14="http://schemas.microsoft.com/office/powerpoint/2010/main" val="40232126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D0B9B-7658-0108-01D5-CE5C53309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56792"/>
            <a:ext cx="3600400" cy="4824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methodology is intended to propagate uncertainties through different levels</a:t>
            </a:r>
          </a:p>
          <a:p>
            <a:pPr lvl="1"/>
            <a:r>
              <a:rPr lang="en-US" dirty="0"/>
              <a:t>At each level above Level 0 uncertainties are added together with extra uncertainties due to each process</a:t>
            </a:r>
          </a:p>
          <a:p>
            <a:pPr lvl="1"/>
            <a:r>
              <a:rPr lang="en-US" dirty="0"/>
              <a:t>Note there can be feedback to Level 1 from higher Levels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6F700-8C56-B05B-04DC-DC5F77908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988685-62A5-BFE1-F924-5FF9AB45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Applicable across multiple data levels</a:t>
            </a:r>
          </a:p>
        </p:txBody>
      </p:sp>
      <p:pic>
        <p:nvPicPr>
          <p:cNvPr id="2050" name="Picture 2" descr="Figure 2.">
            <a:extLst>
              <a:ext uri="{FF2B5EF4-FFF2-40B4-BE49-F238E27FC236}">
                <a16:creationId xmlns:a16="http://schemas.microsoft.com/office/drawing/2014/main" id="{251C06BE-52A9-A769-B6DF-9CBF1A24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22" y="1585640"/>
            <a:ext cx="8030850" cy="46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ent Up Arrow 4">
            <a:extLst>
              <a:ext uri="{FF2B5EF4-FFF2-40B4-BE49-F238E27FC236}">
                <a16:creationId xmlns:a16="http://schemas.microsoft.com/office/drawing/2014/main" id="{848A85D0-6D76-5C4F-AE49-7F8BCD018813}"/>
              </a:ext>
            </a:extLst>
          </p:cNvPr>
          <p:cNvSpPr/>
          <p:nvPr/>
        </p:nvSpPr>
        <p:spPr>
          <a:xfrm rot="-5400000">
            <a:off x="9696400" y="3212976"/>
            <a:ext cx="648072" cy="648072"/>
          </a:xfrm>
          <a:prstGeom prst="bentUpArrow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FFCBB-CAD7-41D4-CA9B-21CC40B80DC1}"/>
              </a:ext>
            </a:extLst>
          </p:cNvPr>
          <p:cNvSpPr txBox="1"/>
          <p:nvPr/>
        </p:nvSpPr>
        <p:spPr>
          <a:xfrm>
            <a:off x="10344472" y="3212976"/>
            <a:ext cx="1478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+mn-lt"/>
              </a:rPr>
              <a:t>e.g. SST vs </a:t>
            </a:r>
            <a:r>
              <a:rPr lang="en-US" sz="1100" dirty="0" err="1">
                <a:solidFill>
                  <a:schemeClr val="tx2"/>
                </a:solidFill>
                <a:latin typeface="+mn-lt"/>
              </a:rPr>
              <a:t>insitu</a:t>
            </a:r>
            <a:r>
              <a:rPr lang="en-US" sz="1100" dirty="0">
                <a:solidFill>
                  <a:schemeClr val="tx2"/>
                </a:solidFill>
                <a:latin typeface="+mn-lt"/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237524039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16-sat-minus-buoy.jpg"/>
          <p:cNvPicPr>
            <a:picLocks noChangeAspect="1"/>
          </p:cNvPicPr>
          <p:nvPr/>
        </p:nvPicPr>
        <p:blipFill>
          <a:blip r:embed="rId3" cstate="print"/>
          <a:srcRect l="8894" t="5693" r="10342" b="7228"/>
          <a:stretch>
            <a:fillRect/>
          </a:stretch>
        </p:blipFill>
        <p:spPr bwMode="auto">
          <a:xfrm>
            <a:off x="1676400" y="1066800"/>
            <a:ext cx="5867400" cy="48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34015" y="904935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Pathfinder retrieval algorithm form and estimated error in SST from instrument dependent BT errors and compared with Pathfinder V6 errors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8502" y="5333116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Plot taken from Evans et al. (2011), “</a:t>
            </a:r>
            <a:r>
              <a:rPr lang="en-US" sz="800" dirty="0">
                <a:ea typeface="ＭＳ Ｐゴシック" charset="-128"/>
                <a:cs typeface="ＭＳ Ｐゴシック" charset="-128"/>
              </a:rPr>
              <a:t>Characterizing and comparison of uncertainty in the AVHRR Pathfinder Versions 5 &amp; 6 SST field to various reference fields”, GHRSST DV-HL-STVAL workshop 2011 held in Boulder</a:t>
            </a:r>
            <a:endParaRPr lang="en-US" sz="800" dirty="0"/>
          </a:p>
        </p:txBody>
      </p:sp>
      <p:pic>
        <p:nvPicPr>
          <p:cNvPr id="20" name="Picture 19" descr="plo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7000"/>
          </a:blip>
          <a:stretch>
            <a:fillRect/>
          </a:stretch>
        </p:blipFill>
        <p:spPr>
          <a:xfrm>
            <a:off x="1438275" y="781050"/>
            <a:ext cx="6696075" cy="5356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7815" y="3994288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Overlay matches many of the features (after adding in a shift of 0.1K).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933" r="11606" b="67088"/>
          <a:stretch/>
        </p:blipFill>
        <p:spPr>
          <a:xfrm>
            <a:off x="2100427" y="1403131"/>
            <a:ext cx="3003510" cy="15602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8752" y="3413290"/>
            <a:ext cx="2919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Related to instrument temperature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C412B7-B95D-E218-4CC9-EF478024FDE7}"/>
              </a:ext>
            </a:extLst>
          </p:cNvPr>
          <p:cNvSpPr txBox="1">
            <a:spLocks/>
          </p:cNvSpPr>
          <p:nvPr/>
        </p:nvSpPr>
        <p:spPr>
          <a:xfrm>
            <a:off x="335360" y="-85328"/>
            <a:ext cx="9336424" cy="115212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cap="none" baseline="0">
                <a:solidFill>
                  <a:schemeClr val="accent1"/>
                </a:solidFill>
                <a:latin typeface="Arial Bold" panose="020B0704020202020204" pitchFamily="34" charset="0"/>
                <a:ea typeface="+mj-ea"/>
                <a:cs typeface="Arial Bold" panose="020B07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kern="0" dirty="0"/>
              <a:t>Not MW but IR example of Level 2 feedback (SST)</a:t>
            </a:r>
          </a:p>
        </p:txBody>
      </p:sp>
    </p:spTree>
    <p:extLst>
      <p:ext uri="{BB962C8B-B14F-4D97-AF65-F5344CB8AC3E}">
        <p14:creationId xmlns:p14="http://schemas.microsoft.com/office/powerpoint/2010/main" val="40422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07F21-7BD9-7856-F456-EE564D86B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11040000" cy="530120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While at Level 1 the measurand is normally well defined, at higher processing levels it can be complicated</a:t>
            </a:r>
          </a:p>
          <a:p>
            <a:pPr lvl="1"/>
            <a:r>
              <a:rPr lang="en-GB" dirty="0" err="1"/>
              <a:t>E.g</a:t>
            </a:r>
            <a:r>
              <a:rPr lang="en-GB" dirty="0"/>
              <a:t> SST has to be defined regarding different depths of measurement</a:t>
            </a:r>
          </a:p>
          <a:p>
            <a:r>
              <a:rPr lang="en-GB" dirty="0"/>
              <a:t>The measurement equation is, of course, critical to the process but:</a:t>
            </a:r>
          </a:p>
          <a:p>
            <a:pPr lvl="1"/>
            <a:r>
              <a:rPr lang="en-GB" dirty="0"/>
              <a:t>Is it optimal/physically reasonable?</a:t>
            </a:r>
          </a:p>
          <a:p>
            <a:pPr lvl="2"/>
            <a:r>
              <a:rPr lang="en-GB" b="1" dirty="0">
                <a:solidFill>
                  <a:srgbClr val="0070C0"/>
                </a:solidFill>
              </a:rPr>
              <a:t>At level 1 should use physics knowledge as the baseline</a:t>
            </a:r>
          </a:p>
          <a:p>
            <a:pPr lvl="1"/>
            <a:r>
              <a:rPr lang="en-GB" dirty="0"/>
              <a:t>Are all error effects included in the measurement equation at whatever level in the process?</a:t>
            </a:r>
          </a:p>
          <a:p>
            <a:pPr lvl="2"/>
            <a:r>
              <a:rPr lang="en-GB" b="1" dirty="0">
                <a:solidFill>
                  <a:srgbClr val="0070C0"/>
                </a:solidFill>
              </a:rPr>
              <a:t>Note that in the processing there may be multiple measurement equations</a:t>
            </a:r>
          </a:p>
          <a:p>
            <a:r>
              <a:rPr lang="en-GB" dirty="0"/>
              <a:t>From the GUM (Section 3.2.4):</a:t>
            </a:r>
          </a:p>
          <a:p>
            <a:pPr marL="360000" lvl="1" indent="0">
              <a:buNone/>
            </a:pPr>
            <a:r>
              <a:rPr lang="en-GB" i="1" dirty="0"/>
              <a:t>It is assumed that the result of a measurement has been corrected for all recognized significant systematic effects and that every effort has been made to identify such effects.</a:t>
            </a:r>
          </a:p>
          <a:p>
            <a:pPr lvl="1"/>
            <a:r>
              <a:rPr lang="en-GB" dirty="0"/>
              <a:t>May need to modify the measurement equation to remove ‘systematic components’ to the best we can do</a:t>
            </a:r>
          </a:p>
          <a:p>
            <a:pPr marL="360000" lvl="1" indent="0" algn="ctr">
              <a:buNone/>
            </a:pPr>
            <a:r>
              <a:rPr lang="en-GB" b="1" dirty="0">
                <a:solidFill>
                  <a:srgbClr val="FF0000"/>
                </a:solidFill>
              </a:rPr>
              <a:t>Must make sure the equation(s) are correct and include all sources of error to the best of your ability	</a:t>
            </a:r>
            <a:endParaRPr lang="en-GB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E19E9-FA7E-3EE5-AB88-7FCE146A5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74F392-8D65-3D18-39A9-2539C720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Define the measurand and </a:t>
            </a:r>
            <a:br>
              <a:rPr lang="en-US" dirty="0"/>
            </a:br>
            <a:r>
              <a:rPr lang="en-US" dirty="0"/>
              <a:t>measurement equation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1690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AADA83-4FC4-C711-0CD4-CE6857F37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different measurement equations that have been proposed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FFFA5-F34C-09EC-ABB0-95971063BC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7CF02A-02D5-B7E0-4C3F-7C9B290A9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MW example from MSU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886D9C-E440-6FDF-BFEE-FD70FC93A5FA}"/>
                  </a:ext>
                </a:extLst>
              </p:cNvPr>
              <p:cNvSpPr txBox="1"/>
              <p:nvPr/>
            </p:nvSpPr>
            <p:spPr>
              <a:xfrm>
                <a:off x="407368" y="2060848"/>
                <a:ext cx="8280920" cy="4716496"/>
              </a:xfrm>
              <a:prstGeom prst="rect">
                <a:avLst/>
              </a:prstGeom>
              <a:noFill/>
            </p:spPr>
            <p:txBody>
              <a:bodyPr wrap="square">
                <a:normAutofit fontScale="77500" lnSpcReduction="20000"/>
              </a:bodyPr>
              <a:lstStyle/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GB" dirty="0"/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      </a:t>
                </a:r>
                <a:r>
                  <a:rPr lang="en-GB" i="1" dirty="0"/>
                  <a:t>Original calibration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 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effectLst/>
                  </a:rPr>
                  <a:t>   </a:t>
                </a:r>
                <a:r>
                  <a:rPr lang="en-GB" i="1" dirty="0">
                    <a:effectLst/>
                  </a:rPr>
                  <a:t>Mo </a:t>
                </a:r>
                <a:r>
                  <a:rPr lang="en-GB" i="1" dirty="0"/>
                  <a:t>2001</a:t>
                </a:r>
                <a:r>
                  <a:rPr lang="en-GB" i="1" dirty="0">
                    <a:effectLst/>
                  </a:rPr>
                  <a:t> variable u (</a:t>
                </a:r>
                <a:r>
                  <a:rPr lang="en-GB" i="1" dirty="0"/>
                  <a:t>using</a:t>
                </a:r>
                <a:r>
                  <a:rPr lang="en-GB" i="1" dirty="0">
                    <a:effectLst/>
                  </a:rPr>
                  <a:t> </a:t>
                </a:r>
                <a:r>
                  <a:rPr lang="en-GB" i="1" dirty="0" err="1">
                    <a:effectLst/>
                  </a:rPr>
                  <a:t>Dicke</a:t>
                </a:r>
                <a:r>
                  <a:rPr lang="en-GB" i="1" dirty="0">
                    <a:effectLst/>
                  </a:rPr>
                  <a:t> temperature)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𝑀𝑒𝑎𝑠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𝑇𝑎𝑟𝑔𝑒𝑡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𝑆𝑐𝑒𝑛𝑒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i="1" dirty="0"/>
                  <a:t> Operational plus </a:t>
                </a:r>
                <a:r>
                  <a:rPr lang="en-GB" dirty="0"/>
                  <a:t>UAH</a:t>
                </a:r>
                <a:r>
                  <a:rPr lang="en-GB" i="1" dirty="0"/>
                  <a:t> corrections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i="1" dirty="0"/>
                  <a:t>Corrections including diurnal corrections from RSS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ffectLst/>
                  </a:rPr>
                  <a:t> </a:t>
                </a:r>
                <a:r>
                  <a:rPr lang="en-GB" i="1" dirty="0">
                    <a:effectLst/>
                  </a:rPr>
                  <a:t>Zou calibration like equation 2 but constant u (latest NOAA CDR)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eqArr>
                      <m:eqArr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𝑇𝑎𝑟𝑔𝑒𝑡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𝑇𝑎𝑟𝑔𝑒𝑡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d>
                          <m:d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𝑇𝑎𝑟𝑔𝑒𝑡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eqAr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; AVHRR like</a:t>
                </a:r>
                <a:r>
                  <a:rPr lang="en-GB" i="1" dirty="0">
                    <a:solidFill>
                      <a:srgbClr val="FF0000"/>
                    </a:solidFill>
                  </a:rPr>
                  <a:t> (built in constant non-linearity) just assuming a quadratic non-linear term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i="1" dirty="0"/>
                  <a:t>And others (e.g. NCEI CDRs)…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GB" i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/>
                  <a:t>Plus combinations of above e.g. 2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𝑀𝑒𝑎𝑠</m:t>
                        </m:r>
                      </m:sub>
                    </m:sSub>
                  </m:oMath>
                </a14:m>
                <a:r>
                  <a:rPr lang="en-GB" dirty="0"/>
                  <a:t> from 3 and/or add in </a:t>
                </a:r>
                <a:r>
                  <a:rPr lang="en-GB" i="1" dirty="0" err="1"/>
                  <a:t>T</a:t>
                </a:r>
                <a:r>
                  <a:rPr lang="en-GB" i="1" baseline="-25000" dirty="0" err="1"/>
                  <a:t>inst</a:t>
                </a:r>
                <a:r>
                  <a:rPr lang="en-GB" i="1" baseline="-25000" dirty="0"/>
                  <a:t> </a:t>
                </a:r>
                <a:r>
                  <a:rPr lang="en-GB" dirty="0"/>
                  <a:t>terms to gain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886D9C-E440-6FDF-BFEE-FD70FC93A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2060848"/>
                <a:ext cx="8280920" cy="4716496"/>
              </a:xfrm>
              <a:prstGeom prst="rect">
                <a:avLst/>
              </a:prstGeom>
              <a:blipFill>
                <a:blip r:embed="rId2"/>
                <a:stretch>
                  <a:fillRect l="-460" t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B6D3FA6-44B6-7ACF-0342-E0C8AAA13AAE}"/>
              </a:ext>
            </a:extLst>
          </p:cNvPr>
          <p:cNvSpPr txBox="1"/>
          <p:nvPr/>
        </p:nvSpPr>
        <p:spPr>
          <a:xfrm>
            <a:off x="9192344" y="2924944"/>
            <a:ext cx="3240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Which one should be used??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Are they complete??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1639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4713B7-D4AF-0067-8863-6CD3B52E3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11040000" cy="53012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To understand the errors and uncertainties for any measurement equation you need</a:t>
            </a:r>
          </a:p>
          <a:p>
            <a:pPr lvl="1"/>
            <a:r>
              <a:rPr lang="en-US" dirty="0"/>
              <a:t>A reference to:</a:t>
            </a:r>
          </a:p>
          <a:p>
            <a:pPr lvl="2"/>
            <a:r>
              <a:rPr lang="en-US" dirty="0"/>
              <a:t>Understand likely patterns of error</a:t>
            </a:r>
          </a:p>
          <a:p>
            <a:pPr lvl="3"/>
            <a:r>
              <a:rPr lang="en-US" dirty="0"/>
              <a:t>This needs a relatively stable reference but </a:t>
            </a:r>
            <a:r>
              <a:rPr lang="en-US" dirty="0">
                <a:solidFill>
                  <a:srgbClr val="FF0000"/>
                </a:solidFill>
              </a:rPr>
              <a:t>does not need to be SI traceable</a:t>
            </a:r>
          </a:p>
          <a:p>
            <a:pPr lvl="4"/>
            <a:r>
              <a:rPr lang="en-US" dirty="0"/>
              <a:t>For example, NWP/RTM gives good coverage</a:t>
            </a:r>
          </a:p>
          <a:p>
            <a:pPr lvl="3"/>
            <a:r>
              <a:rPr lang="en-US" dirty="0"/>
              <a:t>Used to investigate error patterns and possible missing error components</a:t>
            </a:r>
          </a:p>
          <a:p>
            <a:pPr lvl="2"/>
            <a:r>
              <a:rPr lang="en-US" dirty="0"/>
              <a:t>Fix </a:t>
            </a:r>
            <a:r>
              <a:rPr lang="en-US" dirty="0">
                <a:solidFill>
                  <a:srgbClr val="FF0000"/>
                </a:solidFill>
              </a:rPr>
              <a:t>uncertainties </a:t>
            </a:r>
            <a:r>
              <a:rPr lang="en-US" dirty="0"/>
              <a:t>to a reference for sensor-to-sensor uncertainties</a:t>
            </a:r>
          </a:p>
          <a:p>
            <a:pPr lvl="3"/>
            <a:r>
              <a:rPr lang="en-US" dirty="0"/>
              <a:t>E.g. current FCDR for MSU use one sensor (e.g. NOAA-10) in a series as a ‘reference’</a:t>
            </a:r>
          </a:p>
          <a:p>
            <a:pPr lvl="4"/>
            <a:r>
              <a:rPr lang="en-US" dirty="0"/>
              <a:t>‘Inter-comparison’ not ‘inter-calibration’</a:t>
            </a:r>
          </a:p>
          <a:p>
            <a:pPr lvl="3"/>
            <a:r>
              <a:rPr lang="en-US" dirty="0"/>
              <a:t>Note this is not GSICS like but can use GSICS matches to a reference to determine updated calibration</a:t>
            </a:r>
          </a:p>
          <a:p>
            <a:pPr lvl="4"/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uncertainties</a:t>
            </a:r>
            <a:r>
              <a:rPr lang="en-US" b="1" dirty="0"/>
              <a:t> on the matchups</a:t>
            </a:r>
            <a:endParaRPr lang="en-US" dirty="0"/>
          </a:p>
          <a:p>
            <a:pPr lvl="1"/>
            <a:r>
              <a:rPr lang="en-US" dirty="0"/>
              <a:t>Ideally traceable to the SI</a:t>
            </a:r>
          </a:p>
          <a:p>
            <a:pPr lvl="2"/>
            <a:r>
              <a:rPr lang="en-US" dirty="0"/>
              <a:t>Unbroken chain back to the SI via SI traceable standards if possible</a:t>
            </a:r>
          </a:p>
          <a:p>
            <a:pPr lvl="3"/>
            <a:r>
              <a:rPr lang="en-US" dirty="0"/>
              <a:t>Some radiosondes are SI traceable (GRUAN)</a:t>
            </a:r>
          </a:p>
          <a:p>
            <a:pPr lvl="3"/>
            <a:r>
              <a:rPr lang="en-US" dirty="0"/>
              <a:t>Radio Occultation measurements are SI traceable</a:t>
            </a:r>
          </a:p>
          <a:p>
            <a:pPr lvl="2"/>
            <a:r>
              <a:rPr lang="en-US" dirty="0"/>
              <a:t>An SI traceable BB for the MW is/has been developed (NIST)</a:t>
            </a:r>
          </a:p>
          <a:p>
            <a:pPr lvl="3"/>
            <a:r>
              <a:rPr lang="en-US" b="1" dirty="0">
                <a:solidFill>
                  <a:srgbClr val="0070C0"/>
                </a:solidFill>
              </a:rPr>
              <a:t>But an SI traceable BB alone does not necessarily mean your instrument is itself fully SI traceable e.g. straylight components, non-linearity characterization etc.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Care needs to be taken and uncertainties understood…</a:t>
            </a:r>
          </a:p>
          <a:p>
            <a:pPr lvl="4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65D62-E2D3-C2B5-821B-6D1F49A49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FEAF94-C975-1F1E-F482-47B9225D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reference to check a measurement </a:t>
            </a:r>
            <a:br>
              <a:rPr lang="en-US" dirty="0"/>
            </a:br>
            <a:r>
              <a:rPr lang="en-US" dirty="0"/>
              <a:t>equation</a:t>
            </a:r>
          </a:p>
        </p:txBody>
      </p:sp>
    </p:spTree>
    <p:extLst>
      <p:ext uri="{BB962C8B-B14F-4D97-AF65-F5344CB8AC3E}">
        <p14:creationId xmlns:p14="http://schemas.microsoft.com/office/powerpoint/2010/main" val="2242227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C12BBF-1436-AEFF-1E9F-7B7C6D0F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00" y="1556792"/>
            <a:ext cx="3081328" cy="48245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Project to look at reducing variational bias correction for ERA6</a:t>
            </a:r>
          </a:p>
          <a:p>
            <a:r>
              <a:rPr lang="en-US" dirty="0"/>
              <a:t>Compared to ERA5/RTTOV as the reference</a:t>
            </a:r>
          </a:p>
          <a:p>
            <a:pPr lvl="1"/>
            <a:r>
              <a:rPr lang="en-US" dirty="0"/>
              <a:t>Note MSU is ingested into ERA5 so not independent</a:t>
            </a:r>
          </a:p>
          <a:p>
            <a:r>
              <a:rPr lang="en-US" dirty="0">
                <a:solidFill>
                  <a:srgbClr val="C00000"/>
                </a:solidFill>
              </a:rPr>
              <a:t>BUT </a:t>
            </a:r>
            <a:r>
              <a:rPr lang="en-US" dirty="0"/>
              <a:t>get lots of data to look for error patterns</a:t>
            </a:r>
          </a:p>
          <a:p>
            <a:r>
              <a:rPr lang="en-US" dirty="0"/>
              <a:t>This example operational calibration</a:t>
            </a:r>
          </a:p>
          <a:p>
            <a:pPr lvl="1"/>
            <a:r>
              <a:rPr lang="en-US" dirty="0"/>
              <a:t>Quite a lot of structure, some of it instrumental…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01AD9-F571-A770-6E09-65B3A18B4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D6DB02-DD87-911A-B76F-44282791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00" y="-134511"/>
            <a:ext cx="9336424" cy="1152128"/>
          </a:xfrm>
        </p:spPr>
        <p:txBody>
          <a:bodyPr/>
          <a:lstStyle/>
          <a:p>
            <a:r>
              <a:rPr lang="en-US" dirty="0"/>
              <a:t>An MSU example – error patterns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A22CED-BB66-D14C-B122-CF7273BA5E33}"/>
              </a:ext>
            </a:extLst>
          </p:cNvPr>
          <p:cNvGrpSpPr/>
          <p:nvPr/>
        </p:nvGrpSpPr>
        <p:grpSpPr>
          <a:xfrm>
            <a:off x="4727848" y="1052736"/>
            <a:ext cx="7056784" cy="5472608"/>
            <a:chOff x="4153546" y="464247"/>
            <a:chExt cx="7720395" cy="5966092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C76707EC-5D58-4EC6-5C25-301C77C4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153546" y="703909"/>
              <a:ext cx="3633452" cy="27250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C26386-C462-4B58-43DF-E5B4CBA6B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240489" y="703909"/>
              <a:ext cx="3633452" cy="2725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87629-9050-90F2-7DC4-7F466B8E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53546" y="3705247"/>
              <a:ext cx="3633452" cy="27250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E0342B-6576-F66C-F78A-49FC1CDBE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40511" y="3706945"/>
              <a:ext cx="3631192" cy="27233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5B3128-7870-6AF6-336A-2348D4F371EE}"/>
                </a:ext>
              </a:extLst>
            </p:cNvPr>
            <p:cNvSpPr txBox="1"/>
            <p:nvPr/>
          </p:nvSpPr>
          <p:spPr>
            <a:xfrm>
              <a:off x="5827359" y="464950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99922-F8E3-F4F8-7093-EDB097E289E8}"/>
                </a:ext>
              </a:extLst>
            </p:cNvPr>
            <p:cNvSpPr txBox="1"/>
            <p:nvPr/>
          </p:nvSpPr>
          <p:spPr>
            <a:xfrm>
              <a:off x="9943027" y="464247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F09E07-C717-7DD1-EA58-9A7A6F6F7FC0}"/>
                </a:ext>
              </a:extLst>
            </p:cNvPr>
            <p:cNvSpPr txBox="1"/>
            <p:nvPr/>
          </p:nvSpPr>
          <p:spPr>
            <a:xfrm>
              <a:off x="5827359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6A7D55-8263-9AF7-45B6-063D7C820A5D}"/>
                </a:ext>
              </a:extLst>
            </p:cNvPr>
            <p:cNvSpPr txBox="1"/>
            <p:nvPr/>
          </p:nvSpPr>
          <p:spPr>
            <a:xfrm>
              <a:off x="9953932" y="3483292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2903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48780E26-6436-4507-8049-5C268279A866}" vid="{586657D8-4E7C-4F35-B349-D8AF89B642CE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48780E26-6436-4507-8049-5C268279A866}" vid="{07A2DF71-699D-4101-BE54-A4123DF1F47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 Theme</Template>
  <TotalTime>26730</TotalTime>
  <Words>2452</Words>
  <Application>Microsoft Macintosh PowerPoint</Application>
  <PresentationFormat>Widescreen</PresentationFormat>
  <Paragraphs>454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Cambria Math</vt:lpstr>
      <vt:lpstr>Calibri</vt:lpstr>
      <vt:lpstr>Effra</vt:lpstr>
      <vt:lpstr>Arial Bold</vt:lpstr>
      <vt:lpstr>ＭＳ Ｐゴシック</vt:lpstr>
      <vt:lpstr>Symbol</vt:lpstr>
      <vt:lpstr>UoR Theme</vt:lpstr>
      <vt:lpstr>1_UoR Theme off-white background</vt:lpstr>
      <vt:lpstr>Establishing a MW sensor uncertainty framework</vt:lpstr>
      <vt:lpstr>A Metrological framework</vt:lpstr>
      <vt:lpstr>Latest QA4EO principles</vt:lpstr>
      <vt:lpstr>Applicable across multiple data levels</vt:lpstr>
      <vt:lpstr>PowerPoint Presentation</vt:lpstr>
      <vt:lpstr>1) Define the measurand and  measurement equation</vt:lpstr>
      <vt:lpstr>An MW example from MSU</vt:lpstr>
      <vt:lpstr>Find a reference to check a measurement  equation</vt:lpstr>
      <vt:lpstr>An MSU example – error patterns</vt:lpstr>
      <vt:lpstr>An MSU example – error patterns</vt:lpstr>
      <vt:lpstr>An MSU example – error patterns</vt:lpstr>
      <vt:lpstr>An MSU example – missing component</vt:lpstr>
      <vt:lpstr>2) Establish the traceability using a diagram</vt:lpstr>
      <vt:lpstr>MSU Uncertainty Tree</vt:lpstr>
      <vt:lpstr>Updated uncertainty tree</vt:lpstr>
      <vt:lpstr>Measurement equation change</vt:lpstr>
      <vt:lpstr>3) Associated effects tables</vt:lpstr>
      <vt:lpstr>Error correlation between  Averaged Measurements</vt:lpstr>
      <vt:lpstr>PowerPoint Presentation</vt:lpstr>
      <vt:lpstr>PowerPoint Presentation</vt:lpstr>
      <vt:lpstr>PowerPoint Presentation</vt:lpstr>
      <vt:lpstr>Form of correlation function</vt:lpstr>
      <vt:lpstr>E.g. MSU Bandpass shifts</vt:lpstr>
      <vt:lpstr>Some other error correlation types</vt:lpstr>
      <vt:lpstr>MSU Effects Tables</vt:lpstr>
      <vt:lpstr>PowerPoint Presentation</vt:lpstr>
      <vt:lpstr>FIDUCEO defined a FCDR format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Mittaz</dc:creator>
  <cp:lastModifiedBy>Jonathan Mittaz</cp:lastModifiedBy>
  <cp:revision>7</cp:revision>
  <cp:lastPrinted>2006-09-19T14:59:33Z</cp:lastPrinted>
  <dcterms:created xsi:type="dcterms:W3CDTF">2023-10-30T16:05:03Z</dcterms:created>
  <dcterms:modified xsi:type="dcterms:W3CDTF">2024-03-13T14:09:06Z</dcterms:modified>
</cp:coreProperties>
</file>