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5" r:id="rId2"/>
  </p:sldMasterIdLst>
  <p:notesMasterIdLst>
    <p:notesMasterId r:id="rId10"/>
  </p:notesMasterIdLst>
  <p:handoutMasterIdLst>
    <p:handoutMasterId r:id="rId11"/>
  </p:handoutMasterIdLst>
  <p:sldIdLst>
    <p:sldId id="733" r:id="rId3"/>
    <p:sldId id="793" r:id="rId4"/>
    <p:sldId id="834" r:id="rId5"/>
    <p:sldId id="835" r:id="rId6"/>
    <p:sldId id="626" r:id="rId7"/>
    <p:sldId id="837" r:id="rId8"/>
    <p:sldId id="836" r:id="rId9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333399"/>
    <a:srgbClr val="000000"/>
    <a:srgbClr val="0C45E4"/>
    <a:srgbClr val="008000"/>
    <a:srgbClr val="5F5F5F"/>
    <a:srgbClr val="333333"/>
    <a:srgbClr val="CC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6" autoAdjust="0"/>
    <p:restoredTop sz="87848" autoAdjust="0"/>
  </p:normalViewPr>
  <p:slideViewPr>
    <p:cSldViewPr snapToGrid="0">
      <p:cViewPr varScale="1">
        <p:scale>
          <a:sx n="105" d="100"/>
          <a:sy n="105" d="100"/>
        </p:scale>
        <p:origin x="64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72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57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71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54" y="2130426"/>
            <a:ext cx="10041775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513" y="3886200"/>
            <a:ext cx="822405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6828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30651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8750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923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1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672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62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5350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394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">
    <p:bg>
      <p:bgPr>
        <a:solidFill>
          <a:srgbClr val="253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-8719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www.eumetsat.int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2" y="1139428"/>
            <a:ext cx="11822493" cy="5262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0359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d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089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  <a:endParaRPr lang="en-GB" kern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21"/>
            <a:ext cx="9421156" cy="533865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541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7526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4894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9142" y="6400800"/>
            <a:ext cx="1823258" cy="2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7E33C82-C2A6-478E-8FB2-E20C8DB414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147156"/>
            <a:ext cx="10972800" cy="517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347049" y="6408718"/>
            <a:ext cx="5497902" cy="2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0" dirty="0"/>
              <a:t>11 – 14 March 2024</a:t>
            </a:r>
            <a:r>
              <a:rPr lang="it-IT" sz="1000" b="0" dirty="0"/>
              <a:t>, GSICS Annual Meeting, EUMETSAT, Germany</a:t>
            </a:r>
            <a:endParaRPr lang="en-US" sz="1000" b="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609600" y="6324600"/>
            <a:ext cx="10972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11" name="Picture 4" descr="http://gsics.atmos.umd.edu/pub/Development/Logos/GSICS180px.png">
            <a:extLst>
              <a:ext uri="{FF2B5EF4-FFF2-40B4-BE49-F238E27FC236}">
                <a16:creationId xmlns:a16="http://schemas.microsoft.com/office/drawing/2014/main" id="{016C2398-F037-4637-B010-5FD37A6C61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" y="102700"/>
            <a:ext cx="1714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sv-SE" sz="1000" b="0" baseline="0" noProof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t>EUM/EPS-STERNA/VWG/23/1380705, v1 Draft, 10 October 2023</a:t>
            </a:r>
            <a:endParaRPr lang="en-GB" sz="1000" b="0" baseline="0" noProof="0" dirty="0">
              <a:solidFill>
                <a:srgbClr val="00B5E2"/>
              </a:solidFill>
              <a:latin typeface="Bahnschrift Light" panose="020B0502040204020203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3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1" spc="-100" baseline="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19EA000856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gsics.nsmc.org.cn/portal/en/fycv/index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58952" y="1335577"/>
            <a:ext cx="10771632" cy="14393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sz="4000" b="1" dirty="0"/>
              <a:t>Microwave Radiometer Direct Inter-Calibration (“SNO”) Method Focus Group </a:t>
            </a:r>
            <a:endParaRPr lang="en-US" sz="4000" i="1" dirty="0">
              <a:solidFill>
                <a:srgbClr val="0C45E4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2300" y="3064297"/>
            <a:ext cx="9387400" cy="112531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CN" sz="2000" b="1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>
                <a:ea typeface="宋体" pitchFamily="2" charset="-122"/>
              </a:rPr>
              <a:t>Tim Hewison (EUMETSAT)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>
                <a:ea typeface="宋体" pitchFamily="2" charset="-122"/>
              </a:rPr>
              <a:t>Yang Guo (CMA) 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D605D-C31B-4A74-9F82-60E6B61F5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136" y="4397105"/>
            <a:ext cx="9387400" cy="112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zh-CN" sz="2000" b="1" kern="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b="1" kern="0" dirty="0">
                <a:solidFill>
                  <a:srgbClr val="FF0000"/>
                </a:solidFill>
                <a:ea typeface="宋体" pitchFamily="2" charset="-122"/>
              </a:rPr>
              <a:t>EUMETSAT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sz="3600" b="1" dirty="0">
                <a:solidFill>
                  <a:srgbClr val="FF0000"/>
                </a:solidFill>
              </a:rPr>
              <a:t>Aims of Focus Group</a:t>
            </a:r>
          </a:p>
          <a:p>
            <a:pPr lvl="1"/>
            <a:r>
              <a:rPr lang="en-GB" sz="3200" b="1" dirty="0">
                <a:solidFill>
                  <a:srgbClr val="FF0000"/>
                </a:solidFill>
              </a:rPr>
              <a:t>Algorithm comparison</a:t>
            </a:r>
          </a:p>
          <a:p>
            <a:pPr lvl="1"/>
            <a:r>
              <a:rPr lang="en-GB" sz="3200" b="1" dirty="0">
                <a:solidFill>
                  <a:srgbClr val="FF0000"/>
                </a:solidFill>
              </a:rPr>
              <a:t>Developing common algorithms</a:t>
            </a:r>
          </a:p>
          <a:p>
            <a:pPr lvl="2"/>
            <a:r>
              <a:rPr lang="en-GB" sz="2800" b="1" dirty="0">
                <a:solidFill>
                  <a:srgbClr val="FF0000"/>
                </a:solidFill>
              </a:rPr>
              <a:t>SNO</a:t>
            </a:r>
          </a:p>
          <a:p>
            <a:pPr lvl="2"/>
            <a:r>
              <a:rPr lang="en-GB" sz="2800" b="1" dirty="0">
                <a:solidFill>
                  <a:srgbClr val="FF0000"/>
                </a:solidFill>
              </a:rPr>
              <a:t>SCO (High angle SNO)</a:t>
            </a:r>
          </a:p>
          <a:p>
            <a:pPr lvl="2"/>
            <a:r>
              <a:rPr lang="en-GB" sz="2800" b="1" dirty="0">
                <a:solidFill>
                  <a:srgbClr val="FF0000"/>
                </a:solidFill>
              </a:rPr>
              <a:t>OCTM method (Opportunistic Constant Target Matching)</a:t>
            </a:r>
          </a:p>
          <a:p>
            <a:pPr lvl="1"/>
            <a:r>
              <a:rPr lang="en-GB" sz="3200" b="1" dirty="0">
                <a:solidFill>
                  <a:srgbClr val="FF0000"/>
                </a:solidFill>
              </a:rPr>
              <a:t>Integrating uncertainty framework</a:t>
            </a:r>
          </a:p>
          <a:p>
            <a:pPr lvl="1"/>
            <a:r>
              <a:rPr lang="en-GB" sz="3200" b="1" dirty="0">
                <a:solidFill>
                  <a:srgbClr val="FF0000"/>
                </a:solidFill>
              </a:rPr>
              <a:t>Develop calibration corrections </a:t>
            </a:r>
          </a:p>
          <a:p>
            <a:pPr lvl="1"/>
            <a:r>
              <a:rPr lang="en-GB" sz="3200" b="1" dirty="0">
                <a:solidFill>
                  <a:srgbClr val="FF0000"/>
                </a:solidFill>
              </a:rPr>
              <a:t>Develop calibration monitoring tools</a:t>
            </a:r>
          </a:p>
          <a:p>
            <a:pPr lvl="0"/>
            <a:r>
              <a:rPr lang="en-GB" sz="3600" b="1" dirty="0">
                <a:solidFill>
                  <a:srgbClr val="FF0000"/>
                </a:solidFill>
              </a:rPr>
              <a:t>Way of Working</a:t>
            </a:r>
          </a:p>
          <a:p>
            <a:pPr lvl="0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9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083" y="132628"/>
            <a:ext cx="9079117" cy="667472"/>
          </a:xfrm>
        </p:spPr>
        <p:txBody>
          <a:bodyPr/>
          <a:lstStyle/>
          <a:p>
            <a:r>
              <a:rPr lang="en-GB" dirty="0"/>
              <a:t>Simultaneous Nadir Overpass (SNO)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3600" dirty="0"/>
              <a:t>Reference Instrument Selection</a:t>
            </a:r>
          </a:p>
          <a:p>
            <a:pPr lvl="1"/>
            <a:r>
              <a:rPr lang="en-GB" sz="3200" dirty="0"/>
              <a:t>Channel-dependent</a:t>
            </a:r>
          </a:p>
          <a:p>
            <a:pPr lvl="1"/>
            <a:r>
              <a:rPr lang="en-GB" sz="3200" dirty="0"/>
              <a:t>Interaction with all Microwave Sub-Group</a:t>
            </a:r>
          </a:p>
          <a:p>
            <a:r>
              <a:rPr lang="en-GB" sz="3600" dirty="0"/>
              <a:t>Channel Selection</a:t>
            </a:r>
          </a:p>
          <a:p>
            <a:pPr lvl="1"/>
            <a:r>
              <a:rPr lang="en-GB" sz="3200" dirty="0"/>
              <a:t>Definition of Spectral Band Adjustment Factors (SBAFs)</a:t>
            </a:r>
          </a:p>
          <a:p>
            <a:r>
              <a:rPr lang="en-GB" sz="3600" dirty="0"/>
              <a:t>Criteria for SNO</a:t>
            </a:r>
          </a:p>
          <a:p>
            <a:pPr lvl="1"/>
            <a:r>
              <a:rPr lang="en-GB" sz="3200" dirty="0"/>
              <a:t>Maximum Viewing angle</a:t>
            </a:r>
          </a:p>
          <a:p>
            <a:pPr lvl="1"/>
            <a:r>
              <a:rPr lang="en-GB" sz="3200" dirty="0"/>
              <a:t>Viewing Angle Difference</a:t>
            </a:r>
          </a:p>
          <a:p>
            <a:pPr lvl="1"/>
            <a:r>
              <a:rPr lang="en-GB" sz="3200" dirty="0"/>
              <a:t>Time Difference</a:t>
            </a:r>
          </a:p>
          <a:p>
            <a:pPr lvl="1"/>
            <a:r>
              <a:rPr lang="en-GB" sz="3200" dirty="0"/>
              <a:t>Spatial Difference</a:t>
            </a:r>
          </a:p>
          <a:p>
            <a:pPr lvl="1"/>
            <a:r>
              <a:rPr lang="en-GB" sz="3200" dirty="0"/>
              <a:t>SNO target area – single pixel or “Super-Ob” - </a:t>
            </a:r>
          </a:p>
          <a:p>
            <a:r>
              <a:rPr lang="en-GB" sz="3600" dirty="0"/>
              <a:t>Filtering</a:t>
            </a:r>
          </a:p>
          <a:p>
            <a:pPr lvl="1"/>
            <a:r>
              <a:rPr lang="en-GB" sz="3200" dirty="0"/>
              <a:t>Outlier removal</a:t>
            </a:r>
          </a:p>
          <a:p>
            <a:r>
              <a:rPr lang="en-GB" sz="3600" dirty="0"/>
              <a:t>Comparison</a:t>
            </a:r>
          </a:p>
          <a:p>
            <a:pPr lvl="1"/>
            <a:r>
              <a:rPr lang="en-GB" sz="3200" dirty="0"/>
              <a:t>Regression? Weighed?</a:t>
            </a:r>
          </a:p>
          <a:p>
            <a:pPr lvl="1"/>
            <a:r>
              <a:rPr lang="en-GB" sz="3200" dirty="0"/>
              <a:t>Form of correction function – bias / gain / linear / quadratic</a:t>
            </a:r>
          </a:p>
          <a:p>
            <a:r>
              <a:rPr lang="en-GB" sz="3600" dirty="0"/>
              <a:t>Uncertainty framework</a:t>
            </a:r>
          </a:p>
          <a:p>
            <a:pPr lvl="1"/>
            <a:r>
              <a:rPr lang="en-GB" sz="3200" dirty="0"/>
              <a:t>Characterising sensitivity of scene variability</a:t>
            </a:r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D9B7C4-3E92-22AC-6BDF-6EE945064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04" y="1277112"/>
            <a:ext cx="34194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5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083" y="132628"/>
            <a:ext cx="9079117" cy="667472"/>
          </a:xfrm>
        </p:spPr>
        <p:txBody>
          <a:bodyPr/>
          <a:lstStyle/>
          <a:p>
            <a:r>
              <a:rPr lang="en-GB" dirty="0"/>
              <a:t>Simultaneous Conical Overpass (SCO)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600" dirty="0"/>
              <a:t>As SNO, but…</a:t>
            </a:r>
          </a:p>
          <a:p>
            <a:r>
              <a:rPr lang="en-GB" sz="3600" dirty="0"/>
              <a:t>SNO by definition uses (near-) nadir observations</a:t>
            </a:r>
          </a:p>
          <a:p>
            <a:r>
              <a:rPr lang="en-GB" sz="3600" dirty="0"/>
              <a:t>It is not applicable for conically-scanning microwave imagers</a:t>
            </a:r>
          </a:p>
          <a:p>
            <a:r>
              <a:rPr lang="en-GB" sz="3600" dirty="0"/>
              <a:t>Method could be extended to high viewing angles</a:t>
            </a:r>
          </a:p>
          <a:p>
            <a:r>
              <a:rPr lang="en-GB" sz="3600" dirty="0"/>
              <a:t>Needs additional attention on:</a:t>
            </a:r>
          </a:p>
          <a:p>
            <a:pPr lvl="1"/>
            <a:r>
              <a:rPr lang="en-GB" dirty="0"/>
              <a:t>Viewing Angle Differences</a:t>
            </a:r>
          </a:p>
          <a:p>
            <a:pPr lvl="1"/>
            <a:r>
              <a:rPr lang="en-GB" dirty="0"/>
              <a:t>Parallax issues</a:t>
            </a:r>
          </a:p>
          <a:p>
            <a:pPr lvl="1"/>
            <a:r>
              <a:rPr lang="en-GB" dirty="0"/>
              <a:t>FOV differences</a:t>
            </a:r>
          </a:p>
          <a:p>
            <a:pPr lvl="1"/>
            <a:r>
              <a:rPr lang="en-GB" dirty="0"/>
              <a:t>Polarisation Differences</a:t>
            </a:r>
          </a:p>
          <a:p>
            <a:pPr lvl="1"/>
            <a:r>
              <a:rPr lang="en-GB" dirty="0"/>
              <a:t>Characterising any scan-angle calibration variations</a:t>
            </a:r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1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in graphic"/>
          <p:cNvPicPr/>
          <p:nvPr/>
        </p:nvPicPr>
        <p:blipFill rotWithShape="1">
          <a:blip r:embed="rId2"/>
          <a:srcRect r="49845"/>
          <a:stretch/>
        </p:blipFill>
        <p:spPr>
          <a:xfrm>
            <a:off x="8108638" y="1430973"/>
            <a:ext cx="3940794" cy="3976616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Inter-Calibration Algorithm - OCTM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8442487" cy="5262675"/>
          </a:xfrm>
        </p:spPr>
        <p:txBody>
          <a:bodyPr>
            <a:normAutofit fontScale="77500" lnSpcReduction="20000"/>
          </a:bodyPr>
          <a:lstStyle/>
          <a:p>
            <a:r>
              <a:rPr lang="en-GB" i="1" dirty="0"/>
              <a:t>Opportunistic Constant Target Matching</a:t>
            </a:r>
            <a:r>
              <a:rPr lang="en-GB" dirty="0"/>
              <a:t> (Buehler et al. 2020)</a:t>
            </a:r>
          </a:p>
          <a:p>
            <a:pPr lvl="1"/>
            <a:r>
              <a:rPr lang="en-GB" dirty="0"/>
              <a:t>Aims to improve dynamic range of SNO method</a:t>
            </a:r>
          </a:p>
          <a:p>
            <a:pPr lvl="1"/>
            <a:r>
              <a:rPr lang="en-GB" dirty="0"/>
              <a:t>By identifying stable conditions </a:t>
            </a:r>
          </a:p>
          <a:p>
            <a:pPr lvl="1"/>
            <a:r>
              <a:rPr lang="en-GB" dirty="0"/>
              <a:t>E.g. in sub-tropic subsidence zones</a:t>
            </a:r>
          </a:p>
          <a:p>
            <a:pPr lvl="1"/>
            <a:r>
              <a:rPr lang="en-GB" dirty="0"/>
              <a:t>where time window can be extended to many hours +</a:t>
            </a:r>
          </a:p>
          <a:p>
            <a:pPr lvl="1"/>
            <a:r>
              <a:rPr lang="en-GB" dirty="0"/>
              <a:t>Based on analysis of geostationary imager data</a:t>
            </a:r>
          </a:p>
          <a:p>
            <a:pPr lvl="1"/>
            <a:endParaRPr lang="en-GB" dirty="0"/>
          </a:p>
          <a:p>
            <a:r>
              <a:rPr lang="en-GB" dirty="0"/>
              <a:t>Relatively immature – </a:t>
            </a:r>
            <a:r>
              <a:rPr lang="en-GB" i="1" dirty="0"/>
              <a:t>but Highly Promising</a:t>
            </a:r>
          </a:p>
          <a:p>
            <a:pPr lvl="1"/>
            <a:r>
              <a:rPr lang="en-GB" dirty="0"/>
              <a:t>Applied only to microwave humidity sounders so far</a:t>
            </a:r>
          </a:p>
          <a:p>
            <a:pPr lvl="1"/>
            <a:r>
              <a:rPr lang="en-GB" dirty="0"/>
              <a:t>Applicable to temperature sounding channels?</a:t>
            </a:r>
          </a:p>
          <a:p>
            <a:pPr lvl="2"/>
            <a:r>
              <a:rPr lang="en-GB" dirty="0"/>
              <a:t>e.g. Using 13.3µm CO2 channel – or IRS – or WV channels?</a:t>
            </a:r>
          </a:p>
          <a:p>
            <a:pPr lvl="1"/>
            <a:r>
              <a:rPr lang="en-GB" dirty="0"/>
              <a:t>Needs further development</a:t>
            </a:r>
          </a:p>
          <a:p>
            <a:pPr lvl="2"/>
            <a:r>
              <a:rPr lang="en-GB" dirty="0"/>
              <a:t>to identify channels with similar weighting functions, </a:t>
            </a:r>
          </a:p>
          <a:p>
            <a:pPr lvl="2"/>
            <a:r>
              <a:rPr lang="en-GB" dirty="0"/>
              <a:t>implement, tune collocation criteria </a:t>
            </a:r>
          </a:p>
          <a:p>
            <a:pPr lvl="2"/>
            <a:r>
              <a:rPr lang="en-GB" dirty="0"/>
              <a:t>and conduct an uncertainty analysis</a:t>
            </a:r>
          </a:p>
        </p:txBody>
      </p:sp>
      <p:sp>
        <p:nvSpPr>
          <p:cNvPr id="9" name="Rectangle 8"/>
          <p:cNvSpPr/>
          <p:nvPr/>
        </p:nvSpPr>
        <p:spPr>
          <a:xfrm>
            <a:off x="8108638" y="5407588"/>
            <a:ext cx="39407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D1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Matchup scatterplot of MHS 183±1GHz on NOAA 18 v.  Metop A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D1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D1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Orange points mark OCTMs.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D1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D1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Blue points mark classic SNO matchups. (From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Buehler et al. 2020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5514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5002-8A26-DA44-8E68-BD3A388E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Calibration Monitoring Tools</a:t>
            </a:r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8037C-8E98-3144-9E11-F80826342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03" y="750917"/>
            <a:ext cx="4712727" cy="28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409ED2-FD84-C547-B261-B09633737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66" y="4140272"/>
            <a:ext cx="4320000" cy="2196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853C45-36A5-7C4A-9987-FD155BB76825}"/>
              </a:ext>
            </a:extLst>
          </p:cNvPr>
          <p:cNvSpPr txBox="1"/>
          <p:nvPr/>
        </p:nvSpPr>
        <p:spPr>
          <a:xfrm>
            <a:off x="389314" y="862471"/>
            <a:ext cx="6102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http://gsics.nsmc.org.cn/portal/en/fycv/index.html</a:t>
            </a:r>
            <a:r>
              <a:rPr lang="en-GB" dirty="0">
                <a:solidFill>
                  <a:schemeClr val="tx2"/>
                </a:solidFill>
              </a:rPr>
              <a:t> </a:t>
            </a:r>
            <a:endParaRPr lang="x-none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0D9B6D-09A8-0A4E-93F0-CB68FBE9F44A}"/>
              </a:ext>
            </a:extLst>
          </p:cNvPr>
          <p:cNvSpPr txBox="1"/>
          <p:nvPr/>
        </p:nvSpPr>
        <p:spPr>
          <a:xfrm>
            <a:off x="35830" y="1418585"/>
            <a:ext cx="73116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x-none" sz="2500" i="1" spc="-1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Instrument</a:t>
            </a:r>
            <a:r>
              <a:rPr lang="zh-CN" altLang="en-US" sz="2500" i="1" spc="-1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zh-CN" sz="2500" i="1" spc="-1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Performance</a:t>
            </a:r>
            <a:r>
              <a:rPr lang="zh-CN" altLang="en-US" sz="2500" i="1" spc="-1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zh-CN" sz="2500" i="1" spc="-1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- </a:t>
            </a:r>
            <a:r>
              <a:rPr lang="en-US" altLang="zh-CN" spc="-1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Parameters</a:t>
            </a:r>
            <a:r>
              <a:rPr lang="zh-CN" altLang="en-US" spc="-1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zh-CN" spc="-1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indicating</a:t>
            </a:r>
            <a:r>
              <a:rPr lang="zh-CN" altLang="en-US" spc="-1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zh-CN" spc="-1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the</a:t>
            </a:r>
            <a:r>
              <a:rPr lang="zh-CN" altLang="en-US" spc="-1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zh-CN" spc="-1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data</a:t>
            </a:r>
            <a:r>
              <a:rPr lang="zh-CN" altLang="en-US" spc="-1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zh-CN" spc="-1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quality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31522" y="2097229"/>
            <a:ext cx="6643285" cy="17560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3525" indent="-263525"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1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1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1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1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914423" lvl="1" indent="-351701">
              <a:lnSpc>
                <a:spcPct val="80000"/>
              </a:lnSpc>
              <a:spcBef>
                <a:spcPct val="20000"/>
              </a:spcBef>
              <a:buClr>
                <a:srgbClr val="0F3692"/>
              </a:buClr>
              <a:buFont typeface="Arial" pitchFamily="34" charset="0"/>
              <a:buChar char="•"/>
            </a:pPr>
            <a:r>
              <a:rPr lang="en-US" altLang="zh-CN" sz="2000" spc="-100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rPr>
              <a:t>Observing system: such as, frequency locker, Receiver;</a:t>
            </a:r>
          </a:p>
          <a:p>
            <a:pPr marL="914423" lvl="1" indent="-351701">
              <a:lnSpc>
                <a:spcPct val="80000"/>
              </a:lnSpc>
              <a:spcBef>
                <a:spcPct val="20000"/>
              </a:spcBef>
              <a:buClr>
                <a:srgbClr val="0F3692"/>
              </a:buClr>
              <a:buFont typeface="Arial" pitchFamily="34" charset="0"/>
              <a:buChar char="•"/>
            </a:pPr>
            <a:r>
              <a:rPr lang="en-US" altLang="zh-CN" sz="2000" spc="-100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rPr>
              <a:t>Temperature: such as, PRT, instrument  temperature;</a:t>
            </a:r>
          </a:p>
          <a:p>
            <a:pPr marL="914423" lvl="1" indent="-351701">
              <a:lnSpc>
                <a:spcPct val="80000"/>
              </a:lnSpc>
              <a:spcBef>
                <a:spcPct val="20000"/>
              </a:spcBef>
              <a:buClr>
                <a:srgbClr val="0F3692"/>
              </a:buClr>
              <a:buFont typeface="Arial" pitchFamily="34" charset="0"/>
              <a:buChar char="•"/>
            </a:pPr>
            <a:r>
              <a:rPr lang="en-US" altLang="zh-CN" sz="2000" spc="-100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rPr>
              <a:t>Antenna: such as, cold space starting/end angle, warm load starting/end angle, earth scene starting/end angle;</a:t>
            </a:r>
          </a:p>
          <a:p>
            <a:pPr marL="914423" lvl="1" indent="-351701">
              <a:lnSpc>
                <a:spcPct val="80000"/>
              </a:lnSpc>
              <a:spcBef>
                <a:spcPct val="20000"/>
              </a:spcBef>
              <a:buClr>
                <a:srgbClr val="0F3692"/>
              </a:buClr>
              <a:buFont typeface="Arial" pitchFamily="34" charset="0"/>
              <a:buChar char="•"/>
            </a:pPr>
            <a:r>
              <a:rPr lang="en-US" altLang="zh-CN" sz="2000" spc="-100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rPr>
              <a:t>Auxiliary information: time, volt, gain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0D9B6D-09A8-0A4E-93F0-CB68FBE9F44A}"/>
              </a:ext>
            </a:extLst>
          </p:cNvPr>
          <p:cNvSpPr txBox="1"/>
          <p:nvPr/>
        </p:nvSpPr>
        <p:spPr>
          <a:xfrm>
            <a:off x="35830" y="3860173"/>
            <a:ext cx="307648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500" i="1" spc="-1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Calibration</a:t>
            </a:r>
            <a:r>
              <a:rPr lang="en-US" altLang="zh-CN" sz="2500" i="1" spc="-1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 Results</a:t>
            </a:r>
            <a:endParaRPr lang="en-US" altLang="zh-CN" spc="-100" dirty="0">
              <a:solidFill>
                <a:schemeClr val="tx2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06896" y="4585324"/>
            <a:ext cx="6684094" cy="17560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 marL="263525" indent="-263525"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1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1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1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1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914423" lvl="1" indent="-351701">
              <a:lnSpc>
                <a:spcPct val="80000"/>
              </a:lnSpc>
              <a:spcBef>
                <a:spcPct val="20000"/>
              </a:spcBef>
              <a:buClr>
                <a:srgbClr val="0F3692"/>
              </a:buClr>
              <a:buFont typeface="Arial" pitchFamily="34" charset="0"/>
              <a:buChar char="•"/>
            </a:pPr>
            <a:r>
              <a:rPr lang="en-US" altLang="zh-CN" sz="2000" spc="-100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rPr>
              <a:t>Satellite</a:t>
            </a:r>
          </a:p>
          <a:p>
            <a:pPr marL="914423" lvl="1" indent="-351701">
              <a:lnSpc>
                <a:spcPct val="80000"/>
              </a:lnSpc>
              <a:spcBef>
                <a:spcPct val="20000"/>
              </a:spcBef>
              <a:buClr>
                <a:srgbClr val="0F3692"/>
              </a:buClr>
              <a:buFont typeface="Arial" pitchFamily="34" charset="0"/>
              <a:buChar char="•"/>
            </a:pPr>
            <a:r>
              <a:rPr lang="en-US" altLang="zh-CN" sz="2000" spc="-100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rPr>
              <a:t>Instrument</a:t>
            </a:r>
          </a:p>
          <a:p>
            <a:pPr marL="914423" lvl="1" indent="-351701">
              <a:lnSpc>
                <a:spcPct val="80000"/>
              </a:lnSpc>
              <a:spcBef>
                <a:spcPct val="20000"/>
              </a:spcBef>
              <a:buClr>
                <a:srgbClr val="0F3692"/>
              </a:buClr>
              <a:buFont typeface="Arial" pitchFamily="34" charset="0"/>
              <a:buChar char="•"/>
            </a:pPr>
            <a:r>
              <a:rPr lang="en-US" altLang="zh-CN" sz="2000" spc="-100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rPr>
              <a:t>Auxiliary information: time, channel, reference instrument</a:t>
            </a:r>
          </a:p>
        </p:txBody>
      </p:sp>
    </p:spTree>
    <p:extLst>
      <p:ext uri="{BB962C8B-B14F-4D97-AF65-F5344CB8AC3E}">
        <p14:creationId xmlns:p14="http://schemas.microsoft.com/office/powerpoint/2010/main" val="26824099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083" y="132628"/>
            <a:ext cx="9079117" cy="667472"/>
          </a:xfrm>
        </p:spPr>
        <p:txBody>
          <a:bodyPr/>
          <a:lstStyle/>
          <a:p>
            <a:r>
              <a:rPr lang="en-GB" dirty="0"/>
              <a:t>Proposed </a:t>
            </a:r>
            <a:r>
              <a:rPr lang="en-IE" sz="4000" dirty="0"/>
              <a:t>Way of 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E" sz="3600" dirty="0"/>
              <a:t>Regular Web Meetings</a:t>
            </a:r>
          </a:p>
          <a:p>
            <a:r>
              <a:rPr lang="en-IE" sz="3600" dirty="0"/>
              <a:t>Review existing algorithms</a:t>
            </a:r>
          </a:p>
          <a:p>
            <a:r>
              <a:rPr lang="en-IE" sz="3600" dirty="0"/>
              <a:t>Identify issues </a:t>
            </a:r>
          </a:p>
          <a:p>
            <a:r>
              <a:rPr lang="en-IE" sz="3600" dirty="0"/>
              <a:t>Conduct analysis to optimise algorithms</a:t>
            </a:r>
          </a:p>
          <a:p>
            <a:pPr lvl="1"/>
            <a:r>
              <a:rPr lang="en-IE" sz="3200" dirty="0"/>
              <a:t>Integrating uncertainty framework</a:t>
            </a:r>
          </a:p>
          <a:p>
            <a:pPr lvl="1"/>
            <a:r>
              <a:rPr lang="en-IE" sz="3200" dirty="0"/>
              <a:t>Combine algorithms for robust coverage over full dynamic range</a:t>
            </a:r>
          </a:p>
          <a:p>
            <a:r>
              <a:rPr lang="en-IE" sz="3600" dirty="0"/>
              <a:t>Apply algorithm variants to different instruments</a:t>
            </a:r>
          </a:p>
          <a:p>
            <a:r>
              <a:rPr lang="en-IE" sz="3600" dirty="0"/>
              <a:t>Compare experiences</a:t>
            </a:r>
          </a:p>
          <a:p>
            <a:r>
              <a:rPr lang="en-IE" sz="3600" dirty="0"/>
              <a:t>Learn!</a:t>
            </a:r>
          </a:p>
          <a:p>
            <a:r>
              <a:rPr lang="en-IE" sz="3600" dirty="0"/>
              <a:t>Aim to define </a:t>
            </a:r>
          </a:p>
          <a:p>
            <a:pPr lvl="1"/>
            <a:r>
              <a:rPr lang="en-IE" sz="3200" dirty="0"/>
              <a:t>Common baseline algorithm</a:t>
            </a:r>
          </a:p>
          <a:p>
            <a:pPr lvl="1"/>
            <a:r>
              <a:rPr lang="en-IE" sz="3200" dirty="0"/>
              <a:t>Common calibration correction function</a:t>
            </a:r>
          </a:p>
          <a:p>
            <a:pPr lvl="1"/>
            <a:r>
              <a:rPr lang="en-IE" sz="3200" dirty="0"/>
              <a:t>Common monitoring framework</a:t>
            </a:r>
          </a:p>
          <a:p>
            <a:pPr lvl="2"/>
            <a:r>
              <a:rPr lang="en-IE" sz="2800" dirty="0"/>
              <a:t>e.g. define standard Tb scenes to evaluate radiance-dependent bias</a:t>
            </a:r>
          </a:p>
          <a:p>
            <a:r>
              <a:rPr lang="en-IE" dirty="0"/>
              <a:t>Timescale?</a:t>
            </a:r>
            <a:endParaRPr lang="en-GB" dirty="0"/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363A9F-37C1-D471-2A07-BE7E5933B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676237"/>
              </p:ext>
            </p:extLst>
          </p:nvPr>
        </p:nvGraphicFramePr>
        <p:xfrm>
          <a:off x="8189976" y="914400"/>
          <a:ext cx="3392424" cy="2242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2424">
                  <a:extLst>
                    <a:ext uri="{9D8B030D-6E8A-4147-A177-3AD203B41FA5}">
                      <a16:colId xmlns:a16="http://schemas.microsoft.com/office/drawing/2014/main" val="30440407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</a:rPr>
                        <a:t>Focus Group Members</a:t>
                      </a:r>
                      <a:br>
                        <a:rPr lang="en-IE" sz="1600" b="1" u="none" strike="noStrike" dirty="0">
                          <a:effectLst/>
                        </a:rPr>
                      </a:br>
                      <a:endParaRPr lang="en-IE" sz="16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IE" sz="1600" u="none" strike="noStrike" dirty="0">
                          <a:effectLst/>
                        </a:rPr>
                        <a:t>Cheng-Zhi Zou (NOAA)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48923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</a:rPr>
                        <a:t>Flavio Iturbide (NOAA)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33142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</a:rPr>
                        <a:t>Siena </a:t>
                      </a:r>
                      <a:r>
                        <a:rPr lang="en-IE" sz="1600" u="none" strike="noStrike" dirty="0" err="1">
                          <a:effectLst/>
                        </a:rPr>
                        <a:t>Iacovazzi</a:t>
                      </a:r>
                      <a:r>
                        <a:rPr lang="en-IE" sz="1600" u="none" strike="noStrike" dirty="0">
                          <a:effectLst/>
                        </a:rPr>
                        <a:t> (GST @ NOAA)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23785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</a:rPr>
                        <a:t>Tim Hewison (EUMETSAT)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95992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</a:rPr>
                        <a:t>Yang Guo (CMA)</a:t>
                      </a:r>
                    </a:p>
                    <a:p>
                      <a:pPr algn="ctr" fontAlgn="b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I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Your contributions are welcome!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0365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11038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Seperator Slides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 Font">
      <a:majorFont>
        <a:latin typeface="Bahnschrift SemiBold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All Designs).pptx" id="{12443F55-906A-4ACB-9A2F-98B2EB5A6081}" vid="{34CB0787-89DC-4D21-9BBE-BF3E5B2193E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46656</TotalTime>
  <Words>545</Words>
  <Application>Microsoft Office PowerPoint</Application>
  <PresentationFormat>Widescreen</PresentationFormat>
  <Paragraphs>109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宋体</vt:lpstr>
      <vt:lpstr>Arial</vt:lpstr>
      <vt:lpstr>Bahnschrift Light</vt:lpstr>
      <vt:lpstr>Bahnschrift SemiLight</vt:lpstr>
      <vt:lpstr>Calibri</vt:lpstr>
      <vt:lpstr>Century Gothic</vt:lpstr>
      <vt:lpstr>Open Sans</vt:lpstr>
      <vt:lpstr>Roboto</vt:lpstr>
      <vt:lpstr>Tahoma</vt:lpstr>
      <vt:lpstr>Times New Roman</vt:lpstr>
      <vt:lpstr>Wingdings</vt:lpstr>
      <vt:lpstr>Default Design</vt:lpstr>
      <vt:lpstr>Title &amp; Seperator Slides</vt:lpstr>
      <vt:lpstr>Microwave Radiometer Direct Inter-Calibration (“SNO”) Method Focus Group </vt:lpstr>
      <vt:lpstr>Presentation Overview </vt:lpstr>
      <vt:lpstr>Simultaneous Nadir Overpass (SNO)</vt:lpstr>
      <vt:lpstr>Simultaneous Conical Overpass (SCO)</vt:lpstr>
      <vt:lpstr>Inter-Calibration Algorithm - OCTM</vt:lpstr>
      <vt:lpstr>Calibration Monitoring Tools</vt:lpstr>
      <vt:lpstr>Proposed Way of Working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Tim Hewison</cp:lastModifiedBy>
  <cp:revision>1010</cp:revision>
  <dcterms:created xsi:type="dcterms:W3CDTF">2004-06-10T15:46:18Z</dcterms:created>
  <dcterms:modified xsi:type="dcterms:W3CDTF">2024-03-07T16:20:17Z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1349042</vt:lpwstr>
  </property>
  <property fmtid="{D5CDD505-2E9C-101B-9397-08002B2CF9AE}" pid="3" name="DM_DOCNAME">
    <vt:lpwstr>EUMETSAT_GSICS_Agency_Report_2023</vt:lpwstr>
  </property>
  <property fmtid="{D5CDD505-2E9C-101B-9397-08002B2CF9AE}" pid="4" name="DM_AUTHOR">
    <vt:lpwstr>Tim Hewison</vt:lpwstr>
  </property>
  <property fmtid="{D5CDD505-2E9C-101B-9397-08002B2CF9AE}" pid="5" name="DM_E_DOC_NO">
    <vt:lpwstr>EUM/RSP/VWG/23/1349042</vt:lpwstr>
  </property>
  <property fmtid="{D5CDD505-2E9C-101B-9397-08002B2CF9AE}" pid="6" name="DM_E_VER_NO">
    <vt:lpwstr>1A Draft</vt:lpwstr>
  </property>
  <property fmtid="{D5CDD505-2E9C-101B-9397-08002B2CF9AE}" pid="7" name="DM_E_ISS_DATE">
    <vt:lpwstr>21 February 2023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