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3"/>
  </p:notesMasterIdLst>
  <p:handoutMasterIdLst>
    <p:handoutMasterId r:id="rId14"/>
  </p:handoutMasterIdLst>
  <p:sldIdLst>
    <p:sldId id="566" r:id="rId2"/>
    <p:sldId id="662" r:id="rId3"/>
    <p:sldId id="675" r:id="rId4"/>
    <p:sldId id="676" r:id="rId5"/>
    <p:sldId id="677" r:id="rId6"/>
    <p:sldId id="681" r:id="rId7"/>
    <p:sldId id="678" r:id="rId8"/>
    <p:sldId id="679" r:id="rId9"/>
    <p:sldId id="682" r:id="rId10"/>
    <p:sldId id="680" r:id="rId11"/>
    <p:sldId id="673" r:id="rId12"/>
  </p:sldIdLst>
  <p:sldSz cx="9906000" cy="6858000" type="A4"/>
  <p:notesSz cx="7102475" cy="9388475"/>
  <p:defaultTextStyle>
    <a:defPPr>
      <a:defRPr lang="en-US"/>
    </a:defPPr>
    <a:lvl1pPr marL="0" lvl="0"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1pPr>
    <a:lvl2pPr marL="457200" lvl="1"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2pPr>
    <a:lvl3pPr marL="914400" lvl="2"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3pPr>
    <a:lvl4pPr marL="1371600" lvl="3"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4pPr>
    <a:lvl5pPr marL="1828800" lvl="4"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5pPr>
    <a:lvl6pPr marL="2286000" lvl="5"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6pPr>
    <a:lvl7pPr marL="2743200" lvl="6"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7pPr>
    <a:lvl8pPr marL="3200400" lvl="7"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8pPr>
    <a:lvl9pPr marL="3657600" lvl="8"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0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 id="1" name="Robert Iacovazzi Jr" initials="RIJ"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4B60"/>
    <a:srgbClr val="BF4547"/>
    <a:srgbClr val="FF6600"/>
    <a:srgbClr val="66FF66"/>
    <a:srgbClr val="0000FF"/>
    <a:srgbClr val="F3F9FA"/>
    <a:srgbClr val="E7F3F4"/>
    <a:srgbClr val="A2DADE"/>
    <a:srgbClr val="EE2D24"/>
    <a:srgbClr val="00B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p:restoredTop sz="94660"/>
  </p:normalViewPr>
  <p:slideViewPr>
    <p:cSldViewPr snapToObjects="1">
      <p:cViewPr varScale="1">
        <p:scale>
          <a:sx n="63" d="100"/>
          <a:sy n="63" d="100"/>
        </p:scale>
        <p:origin x="16" y="22"/>
      </p:cViewPr>
      <p:guideLst>
        <p:guide orient="horz" pos="2160"/>
        <p:guide pos="30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187325"/>
          </a:xfrm>
          <a:prstGeom prst="rect">
            <a:avLst/>
          </a:prstGeom>
          <a:noFill/>
          <a:ln w="9525">
            <a:noFill/>
            <a:miter lim="800000"/>
          </a:ln>
          <a:effectLst/>
        </p:spPr>
        <p:txBody>
          <a:bodyPr vert="horz" wrap="none" lIns="0" tIns="0" rIns="0" bIns="0" numCol="1" anchor="t" anchorCtr="0" compatLnSpc="1">
            <a:spAutoFit/>
          </a:bodyPr>
          <a:lstStyle>
            <a:lvl1pPr defTabSz="918845" eaLnBrk="0" hangingPunct="0">
              <a:defRPr sz="1200" b="0">
                <a:solidFill>
                  <a:srgbClr val="000000"/>
                </a:solidFill>
                <a:latin typeface="Helvetica" pitchFamily="34" charset="0"/>
                <a:ea typeface="MS PGothic" panose="020B0600070205080204" pitchFamily="34" charset="-128"/>
              </a:defRPr>
            </a:lvl1pPr>
          </a:lstStyle>
          <a:p>
            <a:pPr marL="0" marR="0" lvl="0" indent="0" algn="l"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endParaRPr>
          </a:p>
        </p:txBody>
      </p:sp>
      <p:sp>
        <p:nvSpPr>
          <p:cNvPr id="126979" name="Rectangle 3"/>
          <p:cNvSpPr>
            <a:spLocks noGrp="1" noChangeArrowheads="1"/>
          </p:cNvSpPr>
          <p:nvPr>
            <p:ph type="dt" sz="quarter" idx="1"/>
          </p:nvPr>
        </p:nvSpPr>
        <p:spPr bwMode="auto">
          <a:xfrm>
            <a:off x="7138988" y="0"/>
            <a:ext cx="0" cy="187325"/>
          </a:xfrm>
          <a:prstGeom prst="rect">
            <a:avLst/>
          </a:prstGeom>
          <a:noFill/>
          <a:ln w="9525">
            <a:noFill/>
            <a:miter lim="800000"/>
          </a:ln>
          <a:effectLst/>
        </p:spPr>
        <p:txBody>
          <a:bodyPr vert="horz" wrap="none" lIns="0" tIns="0" rIns="0" bIns="0" numCol="1" anchor="t" anchorCtr="0" compatLnSpc="1">
            <a:spAutoFit/>
          </a:bodyPr>
          <a:lstStyle>
            <a:lvl1pPr algn="r" defTabSz="918845" eaLnBrk="0" hangingPunct="0">
              <a:defRPr sz="1200" b="0">
                <a:solidFill>
                  <a:srgbClr val="000000"/>
                </a:solidFill>
                <a:latin typeface="Helvetica" pitchFamily="34" charset="0"/>
                <a:ea typeface="MS PGothic" panose="020B0600070205080204" pitchFamily="34" charset="-128"/>
              </a:defRPr>
            </a:lvl1pPr>
          </a:lstStyle>
          <a:p>
            <a:pPr marL="0" marR="0" lvl="0" indent="0" algn="r"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endParaRPr>
          </a:p>
        </p:txBody>
      </p:sp>
      <p:sp>
        <p:nvSpPr>
          <p:cNvPr id="126980" name="Rectangle 4"/>
          <p:cNvSpPr>
            <a:spLocks noGrp="1" noChangeArrowheads="1"/>
          </p:cNvSpPr>
          <p:nvPr>
            <p:ph type="ftr" sz="quarter" idx="2"/>
          </p:nvPr>
        </p:nvSpPr>
        <p:spPr bwMode="auto">
          <a:xfrm>
            <a:off x="0" y="9193213"/>
            <a:ext cx="0" cy="187325"/>
          </a:xfrm>
          <a:prstGeom prst="rect">
            <a:avLst/>
          </a:prstGeom>
          <a:noFill/>
          <a:ln w="9525">
            <a:noFill/>
            <a:miter lim="800000"/>
          </a:ln>
          <a:effectLst/>
        </p:spPr>
        <p:txBody>
          <a:bodyPr vert="horz" wrap="none" lIns="0" tIns="0" rIns="0" bIns="0" numCol="1" anchor="b" anchorCtr="0" compatLnSpc="1">
            <a:spAutoFit/>
          </a:bodyPr>
          <a:lstStyle>
            <a:lvl1pPr defTabSz="918845" eaLnBrk="0" hangingPunct="0">
              <a:defRPr sz="1200" b="0">
                <a:solidFill>
                  <a:srgbClr val="000000"/>
                </a:solidFill>
                <a:latin typeface="Helvetica" pitchFamily="34" charset="0"/>
                <a:ea typeface="MS PGothic" panose="020B0600070205080204" pitchFamily="34" charset="-128"/>
              </a:defRPr>
            </a:lvl1pPr>
          </a:lstStyle>
          <a:p>
            <a:pPr marL="0" marR="0" lvl="0" indent="0" algn="l"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endParaRPr>
          </a:p>
        </p:txBody>
      </p:sp>
      <p:sp>
        <p:nvSpPr>
          <p:cNvPr id="126981" name="Rectangle 5"/>
          <p:cNvSpPr>
            <a:spLocks noGrp="1" noChangeArrowheads="1"/>
          </p:cNvSpPr>
          <p:nvPr>
            <p:ph type="sldNum" sz="quarter" idx="3"/>
          </p:nvPr>
        </p:nvSpPr>
        <p:spPr bwMode="auto">
          <a:xfrm>
            <a:off x="6946900" y="9193213"/>
            <a:ext cx="192088" cy="187325"/>
          </a:xfrm>
          <a:prstGeom prst="rect">
            <a:avLst/>
          </a:prstGeom>
          <a:noFill/>
          <a:ln w="9525">
            <a:noFill/>
            <a:miter lim="800000"/>
          </a:ln>
          <a:effectLst/>
        </p:spPr>
        <p:txBody>
          <a:bodyPr vert="horz" wrap="none" lIns="0" tIns="0" rIns="0" bIns="0" numCol="1" anchor="b" anchorCtr="0" compatLnSpc="1">
            <a:spAutoFit/>
          </a:bodyPr>
          <a:lstStyle>
            <a:lvl1pPr algn="r" defTabSz="918845" eaLnBrk="0" hangingPunct="0">
              <a:defRPr sz="1200" b="0">
                <a:solidFill>
                  <a:srgbClr val="000000"/>
                </a:solidFill>
                <a:latin typeface="Helvetica" pitchFamily="34" charset="0"/>
                <a:ea typeface="MS PGothic" panose="020B0600070205080204" pitchFamily="34" charset="-128"/>
              </a:defRPr>
            </a:lvl1pPr>
          </a:lstStyle>
          <a:p>
            <a:pPr marL="0" marR="0" lvl="0" indent="0" algn="r" defTabSz="918845" rtl="0" eaLnBrk="0" fontAlgn="base" latinLnBrk="0" hangingPunct="0">
              <a:lnSpc>
                <a:spcPct val="100000"/>
              </a:lnSpc>
              <a:spcBef>
                <a:spcPct val="0"/>
              </a:spcBef>
              <a:spcAft>
                <a:spcPct val="0"/>
              </a:spcAft>
              <a:buClrTx/>
              <a:buSzTx/>
              <a:buFontTx/>
              <a:buNone/>
              <a:defRPr/>
            </a:pPr>
            <a:fld id="{634F65E0-6AF7-447D-9C59-AFA27B8F7206}" type="slidenum">
              <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rPr>
              <a:t>‹#›</a:t>
            </a:fld>
            <a:endPar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endParaRPr>
          </a:p>
        </p:txBody>
      </p:sp>
    </p:spTree>
    <p:extLst>
      <p:ext uri="{BB962C8B-B14F-4D97-AF65-F5344CB8AC3E}">
        <p14:creationId xmlns:p14="http://schemas.microsoft.com/office/powerpoint/2010/main" val="2576128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469900"/>
          </a:xfrm>
          <a:prstGeom prst="rect">
            <a:avLst/>
          </a:prstGeom>
          <a:noFill/>
          <a:ln w="9525">
            <a:noFill/>
            <a:miter lim="800000"/>
          </a:ln>
          <a:effectLst/>
        </p:spPr>
        <p:txBody>
          <a:bodyPr vert="horz" wrap="square" lIns="91839" tIns="45921" rIns="91839" bIns="45921" numCol="1" anchor="t" anchorCtr="0" compatLnSpc="1"/>
          <a:lstStyle>
            <a:lvl1pPr defTabSz="918845" eaLnBrk="0" hangingPunct="0">
              <a:defRPr sz="1200" b="0">
                <a:solidFill>
                  <a:schemeClr val="tx1"/>
                </a:solidFill>
                <a:latin typeface="Times New Roman" panose="02020603050405020304" pitchFamily="18" charset="0"/>
                <a:ea typeface="MS PGothic" panose="020B0600070205080204" pitchFamily="34" charset="-128"/>
              </a:defRPr>
            </a:lvl1pPr>
          </a:lstStyle>
          <a:p>
            <a:pPr marL="0" marR="0" lvl="0" indent="0" algn="l"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3075" name="Rectangle 3"/>
          <p:cNvSpPr>
            <a:spLocks noGrp="1" noChangeArrowheads="1"/>
          </p:cNvSpPr>
          <p:nvPr>
            <p:ph type="dt" idx="1"/>
          </p:nvPr>
        </p:nvSpPr>
        <p:spPr bwMode="auto">
          <a:xfrm>
            <a:off x="4025900" y="0"/>
            <a:ext cx="3076575" cy="469900"/>
          </a:xfrm>
          <a:prstGeom prst="rect">
            <a:avLst/>
          </a:prstGeom>
          <a:noFill/>
          <a:ln w="9525">
            <a:noFill/>
            <a:miter lim="800000"/>
          </a:ln>
          <a:effectLst/>
        </p:spPr>
        <p:txBody>
          <a:bodyPr vert="horz" wrap="square" lIns="91839" tIns="45921" rIns="91839" bIns="45921" numCol="1" anchor="t" anchorCtr="0" compatLnSpc="1"/>
          <a:lstStyle>
            <a:lvl1pPr algn="r" defTabSz="918845" eaLnBrk="0" hangingPunct="0">
              <a:defRPr sz="1200" b="0">
                <a:solidFill>
                  <a:schemeClr val="tx1"/>
                </a:solidFill>
                <a:latin typeface="Times New Roman" panose="02020603050405020304" pitchFamily="18" charset="0"/>
                <a:ea typeface="MS PGothic" panose="020B0600070205080204" pitchFamily="34" charset="-128"/>
              </a:defRPr>
            </a:lvl1pPr>
          </a:lstStyle>
          <a:p>
            <a:pPr marL="0" marR="0" lvl="0" indent="0" algn="r"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15364" name="Rectangle 4"/>
          <p:cNvSpPr>
            <a:spLocks noGrp="1" noRot="1" noChangeAspect="1" noTextEdit="1"/>
          </p:cNvSpPr>
          <p:nvPr>
            <p:ph type="sldImg" idx="2"/>
          </p:nvPr>
        </p:nvSpPr>
        <p:spPr>
          <a:xfrm>
            <a:off x="1009650" y="703263"/>
            <a:ext cx="5083175" cy="3519487"/>
          </a:xfrm>
          <a:prstGeom prst="rect">
            <a:avLst/>
          </a:prstGeom>
          <a:noFill/>
          <a:ln w="9525" cap="flat" cmpd="sng">
            <a:solidFill>
              <a:srgbClr val="000000"/>
            </a:solidFill>
            <a:prstDash val="solid"/>
            <a:miter/>
            <a:headEnd type="none" w="med" len="med"/>
            <a:tailEnd type="none" w="med" len="med"/>
          </a:ln>
        </p:spPr>
      </p:sp>
      <p:sp>
        <p:nvSpPr>
          <p:cNvPr id="3077" name="Rectangle 5"/>
          <p:cNvSpPr>
            <a:spLocks noGrp="1" noChangeArrowheads="1"/>
          </p:cNvSpPr>
          <p:nvPr>
            <p:ph type="body" sz="quarter" idx="3"/>
          </p:nvPr>
        </p:nvSpPr>
        <p:spPr bwMode="auto">
          <a:xfrm>
            <a:off x="946150" y="4457700"/>
            <a:ext cx="5210175" cy="4227513"/>
          </a:xfrm>
          <a:prstGeom prst="rect">
            <a:avLst/>
          </a:prstGeom>
          <a:noFill/>
          <a:ln w="9525">
            <a:noFill/>
            <a:miter lim="800000"/>
          </a:ln>
          <a:effectLst/>
        </p:spPr>
        <p:txBody>
          <a:bodyPr vert="horz" wrap="square" lIns="91839" tIns="45921" rIns="91839" bIns="45921"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S PGothic" panose="020B0600070205080204" pitchFamily="34" charset="-128"/>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rPr>
              <a:t>Fifth level</a:t>
            </a:r>
          </a:p>
        </p:txBody>
      </p:sp>
      <p:sp>
        <p:nvSpPr>
          <p:cNvPr id="3078" name="Rectangle 6"/>
          <p:cNvSpPr>
            <a:spLocks noGrp="1" noChangeArrowheads="1"/>
          </p:cNvSpPr>
          <p:nvPr>
            <p:ph type="ftr" sz="quarter" idx="4"/>
          </p:nvPr>
        </p:nvSpPr>
        <p:spPr bwMode="auto">
          <a:xfrm>
            <a:off x="0" y="8918575"/>
            <a:ext cx="3076575" cy="469900"/>
          </a:xfrm>
          <a:prstGeom prst="rect">
            <a:avLst/>
          </a:prstGeom>
          <a:noFill/>
          <a:ln w="9525">
            <a:noFill/>
            <a:miter lim="800000"/>
          </a:ln>
          <a:effectLst/>
        </p:spPr>
        <p:txBody>
          <a:bodyPr vert="horz" wrap="square" lIns="91839" tIns="45921" rIns="91839" bIns="45921" numCol="1" anchor="b" anchorCtr="0" compatLnSpc="1"/>
          <a:lstStyle>
            <a:lvl1pPr defTabSz="918845" eaLnBrk="0" hangingPunct="0">
              <a:defRPr sz="1200" b="0">
                <a:solidFill>
                  <a:schemeClr val="tx1"/>
                </a:solidFill>
                <a:latin typeface="Times New Roman" panose="02020603050405020304" pitchFamily="18" charset="0"/>
                <a:ea typeface="MS PGothic" panose="020B0600070205080204" pitchFamily="34" charset="-128"/>
              </a:defRPr>
            </a:lvl1pPr>
          </a:lstStyle>
          <a:p>
            <a:pPr marL="0" marR="0" lvl="0" indent="0" algn="l"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3079" name="Rectangle 7"/>
          <p:cNvSpPr>
            <a:spLocks noGrp="1" noChangeArrowheads="1"/>
          </p:cNvSpPr>
          <p:nvPr>
            <p:ph type="sldNum" sz="quarter" idx="5"/>
          </p:nvPr>
        </p:nvSpPr>
        <p:spPr bwMode="auto">
          <a:xfrm>
            <a:off x="4025900" y="8918575"/>
            <a:ext cx="3076575" cy="469900"/>
          </a:xfrm>
          <a:prstGeom prst="rect">
            <a:avLst/>
          </a:prstGeom>
          <a:noFill/>
          <a:ln w="9525">
            <a:noFill/>
            <a:miter lim="800000"/>
          </a:ln>
          <a:effectLst/>
        </p:spPr>
        <p:txBody>
          <a:bodyPr vert="horz" wrap="square" lIns="91839" tIns="45921" rIns="91839" bIns="45921" numCol="1" anchor="b" anchorCtr="0" compatLnSpc="1"/>
          <a:lstStyle>
            <a:lvl1pPr algn="r" defTabSz="918845" eaLnBrk="0" hangingPunct="0">
              <a:defRPr sz="1200" b="0">
                <a:solidFill>
                  <a:schemeClr val="tx1"/>
                </a:solidFill>
                <a:latin typeface="Times New Roman" panose="02020603050405020304" pitchFamily="18" charset="0"/>
                <a:ea typeface="MS PGothic" panose="020B0600070205080204" pitchFamily="34" charset="-128"/>
              </a:defRPr>
            </a:lvl1pPr>
          </a:lstStyle>
          <a:p>
            <a:pPr marL="0" marR="0" lvl="0" indent="0" algn="r" defTabSz="918845" rtl="0" eaLnBrk="0" fontAlgn="base" latinLnBrk="0" hangingPunct="0">
              <a:lnSpc>
                <a:spcPct val="100000"/>
              </a:lnSpc>
              <a:spcBef>
                <a:spcPct val="0"/>
              </a:spcBef>
              <a:spcAft>
                <a:spcPct val="0"/>
              </a:spcAft>
              <a:buClrTx/>
              <a:buSzTx/>
              <a:buFontTx/>
              <a:buNone/>
              <a:defRPr/>
            </a:pPr>
            <a:fld id="{5606EF42-B3DE-4717-B6B5-198AA992B3CE}" type="slidenum">
              <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rPr>
              <a:t>‹#›</a:t>
            </a:fld>
            <a:endPar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39902031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3975DE3-80EF-48EA-BA75-05C4CF4E636C}"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t>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12E7012-34ED-4031-B535-5B8F4DEEDC65}"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t>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F01162-3E02-4B33-9616-87C6E63F158F}"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t>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95300" y="1600203"/>
            <a:ext cx="437515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3"/>
            <a:ext cx="437515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3"/>
          <p:cNvSpPr>
            <a:spLocks noGrp="1"/>
          </p:cNvSpPr>
          <p:nvPr>
            <p:ph type="dt" sz="half" idx="12"/>
          </p:nvPr>
        </p:nvSpPr>
        <p:spPr>
          <a:xfrm>
            <a:off x="6604000" y="6248400"/>
            <a:ext cx="28892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Footer Placeholder 2"/>
          <p:cNvSpPr>
            <a:spLocks noGrp="1"/>
          </p:cNvSpPr>
          <p:nvPr>
            <p:ph type="ftr" sz="quarter" idx="3"/>
          </p:nvPr>
        </p:nvSpPr>
        <p:spPr>
          <a:xfrm>
            <a:off x="660400" y="6248400"/>
            <a:ext cx="58737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Slide Number Placeholder 22"/>
          <p:cNvSpPr>
            <a:spLocks noGrp="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C0807E3-06E5-45B4-917A-8E4380ABA77E}" type="slidenum">
              <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t>
            </a:fld>
            <a:endPar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6"/>
            <a:ext cx="89154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5300" y="1600203"/>
            <a:ext cx="437515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35550" y="1600203"/>
            <a:ext cx="437515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35550" y="3941763"/>
            <a:ext cx="437515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3"/>
          <p:cNvSpPr>
            <a:spLocks noGrp="1"/>
          </p:cNvSpPr>
          <p:nvPr>
            <p:ph type="dt" sz="half" idx="12"/>
          </p:nvPr>
        </p:nvSpPr>
        <p:spPr>
          <a:xfrm>
            <a:off x="6604000" y="6248400"/>
            <a:ext cx="28892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Footer Placeholder 2"/>
          <p:cNvSpPr>
            <a:spLocks noGrp="1"/>
          </p:cNvSpPr>
          <p:nvPr>
            <p:ph type="ftr" sz="quarter" idx="13"/>
          </p:nvPr>
        </p:nvSpPr>
        <p:spPr>
          <a:xfrm>
            <a:off x="660400" y="6248400"/>
            <a:ext cx="58737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Slide Number Placeholder 22"/>
          <p:cNvSpPr>
            <a:spLocks noGrp="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C0D853-B8F4-4871-AA14-DDA7CAF735CC}" type="slidenum">
              <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t>
            </a:fld>
            <a:endPar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1021556" y="932724"/>
            <a:ext cx="8389145" cy="509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95300" y="6571687"/>
            <a:ext cx="2311400" cy="365125"/>
          </a:xfrm>
        </p:spPr>
        <p:txBody>
          <a:bodyPr/>
          <a:lstStyle/>
          <a:p>
            <a:endParaRPr lang="en-US"/>
          </a:p>
        </p:txBody>
      </p:sp>
      <p:sp>
        <p:nvSpPr>
          <p:cNvPr id="6" name="Slide Number Placeholder 5"/>
          <p:cNvSpPr>
            <a:spLocks noGrp="1"/>
          </p:cNvSpPr>
          <p:nvPr userDrawn="1">
            <p:ph type="sldNum" sz="quarter" idx="12"/>
          </p:nvPr>
        </p:nvSpPr>
        <p:spPr>
          <a:xfrm>
            <a:off x="7099300" y="6571687"/>
            <a:ext cx="2311400" cy="365125"/>
          </a:xfrm>
        </p:spPr>
        <p:txBody>
          <a:bodyPr/>
          <a:lstStyle/>
          <a:p>
            <a:fld id="{58768E1A-8455-4611-8763-3FA1B747F6B6}" type="slidenum">
              <a:rPr lang="en-US" smtClean="0"/>
              <a:t>‹#›</a:t>
            </a:fld>
            <a:endParaRPr lang="en-US"/>
          </a:p>
        </p:txBody>
      </p:sp>
      <p:sp>
        <p:nvSpPr>
          <p:cNvPr id="11" name="Title 1"/>
          <p:cNvSpPr>
            <a:spLocks noGrp="1"/>
          </p:cNvSpPr>
          <p:nvPr>
            <p:ph type="title" hasCustomPrompt="1"/>
          </p:nvPr>
        </p:nvSpPr>
        <p:spPr>
          <a:xfrm>
            <a:off x="940014" y="313343"/>
            <a:ext cx="8470687" cy="370052"/>
          </a:xfrm>
          <a:solidFill>
            <a:srgbClr val="941333"/>
          </a:solidFill>
        </p:spPr>
        <p:txBody>
          <a:bodyPr>
            <a:noAutofit/>
          </a:bodyPr>
          <a:lstStyle>
            <a:lvl1pPr algn="l">
              <a:defRPr sz="1950" b="0" spc="700" baseline="0">
                <a:solidFill>
                  <a:schemeClr val="bg1"/>
                </a:solidFill>
              </a:defRPr>
            </a:lvl1pPr>
          </a:lstStyle>
          <a:p>
            <a:r>
              <a:rPr lang="en-US" dirty="0"/>
              <a:t>CLICK TO EDIT MASTER TITLE STYLE</a:t>
            </a:r>
          </a:p>
        </p:txBody>
      </p:sp>
      <p:grpSp>
        <p:nvGrpSpPr>
          <p:cNvPr id="12" name="Group 11"/>
          <p:cNvGrpSpPr/>
          <p:nvPr userDrawn="1"/>
        </p:nvGrpSpPr>
        <p:grpSpPr>
          <a:xfrm>
            <a:off x="116464" y="27780"/>
            <a:ext cx="951852" cy="6572823"/>
            <a:chOff x="164975" y="20834"/>
            <a:chExt cx="878633" cy="4929617"/>
          </a:xfrm>
        </p:grpSpPr>
        <p:cxnSp>
          <p:nvCxnSpPr>
            <p:cNvPr id="13" name="Straight Connector 12"/>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64975" y="614834"/>
              <a:ext cx="878633" cy="342424"/>
            </a:xfrm>
            <a:prstGeom prst="rect">
              <a:avLst/>
            </a:prstGeom>
            <a:noFill/>
          </p:spPr>
          <p:txBody>
            <a:bodyPr wrap="square" rtlCol="0">
              <a:spAutoFit/>
            </a:bodyPr>
            <a:lstStyle/>
            <a:p>
              <a:r>
                <a:rPr lang="es-ES" sz="1190" b="0" dirty="0" err="1">
                  <a:solidFill>
                    <a:srgbClr val="941333"/>
                  </a:solidFill>
                </a:rPr>
                <a:t>Climate</a:t>
              </a:r>
              <a:endParaRPr lang="es-ES" sz="1190" b="0" dirty="0">
                <a:solidFill>
                  <a:srgbClr val="941333"/>
                </a:solidFill>
              </a:endParaRPr>
            </a:p>
            <a:p>
              <a:r>
                <a:rPr lang="es-ES" sz="1190" b="0" dirty="0" err="1">
                  <a:solidFill>
                    <a:srgbClr val="941333"/>
                  </a:solidFill>
                </a:rPr>
                <a:t>Change</a:t>
              </a:r>
              <a:endParaRPr lang="en-US" sz="1190" b="0" dirty="0">
                <a:solidFill>
                  <a:srgbClr val="941333"/>
                </a:solidFill>
              </a:endParaRPr>
            </a:p>
          </p:txBody>
        </p:sp>
        <p:pic>
          <p:nvPicPr>
            <p:cNvPr id="17" name="Picture 2"/>
            <p:cNvPicPr>
              <a:picLocks noChangeAspect="1" noChangeArrowheads="1"/>
            </p:cNvPicPr>
            <p:nvPr userDrawn="1"/>
          </p:nvPicPr>
          <p:blipFill rotWithShape="1">
            <a:blip r:embed="rId2" cstate="email"/>
            <a:srcRect/>
            <a:stretch>
              <a:fill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7F8E2DD-B3FD-4ADC-863B-ABF761F4C0A7}"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t>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6EC9799-A543-48BB-B0BF-A14030DAC31C}"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t>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E14326-1336-4F1A-8BC3-71982A39F84A}"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t>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lide Number Placeholder 6"/>
          <p:cNvSpPr>
            <a:spLocks noGrp="1" noChangeArrowheads="1"/>
          </p:cNvSpPr>
          <p:nvPr>
            <p:ph type="sldNum" sz="quarter" idx="1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0857F0B-0667-4077-BA39-48A6799356B4}"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t>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1A3A345-0403-4DE4-A00D-34AD50DFFD2F}"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t>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DF4214D-F48A-45D3-BCA1-A03C1C70906E}"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t>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6A18770-F6F8-4523-B78A-5AD335CD34A7}"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t>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panose="05000000000000000000" pitchFamily="2" charset="2"/>
              <a:buNone/>
              <a:defRPr/>
            </a:pPr>
            <a:r>
              <a:rPr kumimoji="0" lang="en-US" sz="3200" b="0" i="0" u="none" strike="noStrike" kern="0" cap="none" spc="0" normalizeH="0" baseline="0" noProof="0">
                <a:ln>
                  <a:noFill/>
                </a:ln>
                <a:solidFill>
                  <a:schemeClr val="tx1"/>
                </a:solidFill>
                <a:effectLst/>
                <a:uLnTx/>
                <a:uFillTx/>
                <a:latin typeface="+mn-lt"/>
                <a:ea typeface="+mn-ea"/>
                <a:cs typeface="+mn-cs"/>
              </a:rPr>
              <a:t>Click icon to add picture</a:t>
            </a:r>
            <a:endParaRPr kumimoji="0" lang="en-GB"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717DBF-EFC7-413A-953A-D2F02D8BEDA6}"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t>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idx="1"/>
          </p:nvPr>
        </p:nvSpPr>
        <p:spPr>
          <a:xfrm>
            <a:off x="495300" y="1600200"/>
            <a:ext cx="8915400" cy="4525963"/>
          </a:xfrm>
          <a:prstGeom prst="rect">
            <a:avLst/>
          </a:prstGeom>
          <a:noFill/>
          <a:ln w="9525">
            <a:noFill/>
          </a:ln>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0" name="Rectangle 6"/>
          <p:cNvSpPr>
            <a:spLocks noGrp="1" noChangeArrowheads="1"/>
          </p:cNvSpPr>
          <p:nvPr>
            <p:ph type="sldNum" sz="quarter" idx="4"/>
          </p:nvPr>
        </p:nvSpPr>
        <p:spPr bwMode="auto">
          <a:xfrm>
            <a:off x="7181850" y="6400800"/>
            <a:ext cx="2311400" cy="3238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800" b="0">
                <a:solidFill>
                  <a:srgbClr val="000000"/>
                </a:solidFill>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FBE48A4-DE6D-46A6-BD34-ED80619B182F}" type="slidenum">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7"/>
          <p:cNvSpPr>
            <a:spLocks noChangeArrowheads="1"/>
          </p:cNvSpPr>
          <p:nvPr/>
        </p:nvSpPr>
        <p:spPr bwMode="auto">
          <a:xfrm>
            <a:off x="495300" y="1600200"/>
            <a:ext cx="891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eaLnBrk="1" hangingPunct="1">
              <a:spcBef>
                <a:spcPct val="20000"/>
              </a:spcBef>
              <a:buClr>
                <a:srgbClr val="FF0000"/>
              </a:buClr>
              <a:buFont typeface="Wingdings" panose="05000000000000000000" pitchFamily="2" charset="2"/>
              <a:buChar char="v"/>
            </a:pPr>
            <a:endParaRPr lang="en-GB" altLang="zh-CN" sz="3200" b="0" dirty="0">
              <a:solidFill>
                <a:srgbClr val="000000"/>
              </a:solidFill>
              <a:latin typeface="Arial" panose="020B0604020202020204" pitchFamily="34" charset="0"/>
            </a:endParaRPr>
          </a:p>
        </p:txBody>
      </p:sp>
      <p:sp>
        <p:nvSpPr>
          <p:cNvPr id="1029" name="Rectangle 8"/>
          <p:cNvSpPr>
            <a:spLocks noChangeArrowheads="1"/>
          </p:cNvSpPr>
          <p:nvPr/>
        </p:nvSpPr>
        <p:spPr bwMode="auto">
          <a:xfrm>
            <a:off x="495300" y="6400800"/>
            <a:ext cx="611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r>
              <a:rPr lang="it-IT" altLang="zh-CN" sz="1000" dirty="0">
                <a:solidFill>
                  <a:srgbClr val="000000"/>
                </a:solidFill>
                <a:latin typeface="Arial" panose="020B0604020202020204" pitchFamily="34" charset="0"/>
              </a:rPr>
              <a:t>GSICS </a:t>
            </a:r>
            <a:r>
              <a:rPr lang="en-GB" altLang="zh-CN" sz="1000" dirty="0">
                <a:solidFill>
                  <a:srgbClr val="000000"/>
                </a:solidFill>
                <a:latin typeface="Arial" panose="020B0604020202020204" pitchFamily="34" charset="0"/>
              </a:rPr>
              <a:t>Research Working Group Microwave Subgroup Report</a:t>
            </a:r>
            <a:endParaRPr lang="en-US" altLang="zh-CN" sz="1000" dirty="0">
              <a:solidFill>
                <a:srgbClr val="000000"/>
              </a:solidFill>
              <a:latin typeface="Arial" panose="020B0604020202020204" pitchFamily="34" charset="0"/>
            </a:endParaRPr>
          </a:p>
        </p:txBody>
      </p:sp>
      <p:sp>
        <p:nvSpPr>
          <p:cNvPr id="2" name="Line 11"/>
          <p:cNvSpPr/>
          <p:nvPr/>
        </p:nvSpPr>
        <p:spPr>
          <a:xfrm flipV="1">
            <a:off x="495300" y="6324600"/>
            <a:ext cx="8915400" cy="0"/>
          </a:xfrm>
          <a:prstGeom prst="line">
            <a:avLst/>
          </a:prstGeom>
          <a:ln w="38100" cap="flat" cmpd="sng">
            <a:solidFill>
              <a:srgbClr val="0000FF"/>
            </a:solidFill>
            <a:prstDash val="solid"/>
            <a:headEnd type="none" w="med" len="med"/>
            <a:tailEnd type="none" w="med" len="med"/>
          </a:ln>
        </p:spPr>
      </p:sp>
      <p:sp>
        <p:nvSpPr>
          <p:cNvPr id="1031" name="Rectangle 13"/>
          <p:cNvSpPr>
            <a:spLocks noChangeArrowheads="1"/>
          </p:cNvSpPr>
          <p:nvPr/>
        </p:nvSpPr>
        <p:spPr bwMode="auto">
          <a:xfrm>
            <a:off x="7099300" y="6477000"/>
            <a:ext cx="231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r" eaLnBrk="1" hangingPunct="1"/>
            <a:endParaRPr lang="en-GB" altLang="zh-CN" sz="1400" b="0" dirty="0">
              <a:solidFill>
                <a:srgbClr val="000000"/>
              </a:solidFill>
              <a:latin typeface="Arial" panose="020B0604020202020204" pitchFamily="34" charset="0"/>
            </a:endParaRPr>
          </a:p>
        </p:txBody>
      </p:sp>
      <p:pic>
        <p:nvPicPr>
          <p:cNvPr id="1032" name="Picture 18" descr="GLOGO_small"/>
          <p:cNvPicPr>
            <a:picLocks noChangeAspect="1"/>
          </p:cNvPicPr>
          <p:nvPr/>
        </p:nvPicPr>
        <p:blipFill>
          <a:blip r:embed="rId16"/>
          <a:stretch>
            <a:fillRect/>
          </a:stretch>
        </p:blipFill>
        <p:spPr>
          <a:xfrm>
            <a:off x="41135300" y="854075"/>
            <a:ext cx="4445000" cy="4102100"/>
          </a:xfrm>
          <a:prstGeom prst="rect">
            <a:avLst/>
          </a:prstGeom>
          <a:noFill/>
          <a:ln w="9525">
            <a:noFill/>
          </a:ln>
        </p:spPr>
      </p:pic>
      <p:pic>
        <p:nvPicPr>
          <p:cNvPr id="1033" name="Picture 19" descr="GLOGO_small"/>
          <p:cNvPicPr>
            <a:picLocks noChangeAspect="1"/>
          </p:cNvPicPr>
          <p:nvPr/>
        </p:nvPicPr>
        <p:blipFill>
          <a:blip r:embed="rId16"/>
          <a:stretch>
            <a:fillRect/>
          </a:stretch>
        </p:blipFill>
        <p:spPr>
          <a:xfrm>
            <a:off x="41300400" y="1006475"/>
            <a:ext cx="4445000" cy="4102100"/>
          </a:xfrm>
          <a:prstGeom prst="rect">
            <a:avLst/>
          </a:prstGeom>
          <a:noFill/>
          <a:ln w="9525">
            <a:noFill/>
          </a:ln>
        </p:spPr>
      </p:pic>
      <p:pic>
        <p:nvPicPr>
          <p:cNvPr id="1034" name="Picture 20" descr="GLOGO_small"/>
          <p:cNvPicPr>
            <a:picLocks noChangeAspect="1"/>
          </p:cNvPicPr>
          <p:nvPr/>
        </p:nvPicPr>
        <p:blipFill>
          <a:blip r:embed="rId16"/>
          <a:stretch>
            <a:fillRect/>
          </a:stretch>
        </p:blipFill>
        <p:spPr>
          <a:xfrm>
            <a:off x="41022588" y="815975"/>
            <a:ext cx="4443412" cy="4102100"/>
          </a:xfrm>
          <a:prstGeom prst="rect">
            <a:avLst/>
          </a:prstGeom>
          <a:noFill/>
          <a:ln w="9525">
            <a:noFill/>
          </a:ln>
        </p:spPr>
      </p:pic>
      <p:pic>
        <p:nvPicPr>
          <p:cNvPr id="1035" name="Picture 2" descr="C:\Users\miu\Dropbox\gsics_WG_logo.jpg"/>
          <p:cNvPicPr>
            <a:picLocks noChangeAspect="1"/>
          </p:cNvPicPr>
          <p:nvPr/>
        </p:nvPicPr>
        <p:blipFill>
          <a:blip r:embed="rId17" cstate="email"/>
          <a:stretch>
            <a:fillRect/>
          </a:stretch>
        </p:blipFill>
        <p:spPr>
          <a:xfrm>
            <a:off x="396875" y="330200"/>
            <a:ext cx="3049588" cy="7191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en-US" sz="800" dirty="0">
                <a:solidFill>
                  <a:schemeClr val="bg1"/>
                </a:solidFill>
                <a:latin typeface="Tahoma" panose="020B0604030504040204" pitchFamily="34" charset="0"/>
                <a:ea typeface="MS PGothic" panose="020B0600070205080204" pitchFamily="34" charset="-128"/>
                <a:cs typeface="+mn-cs"/>
              </a:rPr>
              <a:t>1</a:t>
            </a:fld>
            <a:endParaRPr lang="en-US" altLang="en-US" sz="800" dirty="0">
              <a:solidFill>
                <a:schemeClr val="bg1"/>
              </a:solidFill>
              <a:latin typeface="Tahoma" panose="020B0604030504040204" pitchFamily="34" charset="0"/>
              <a:ea typeface="MS PGothic" panose="020B0600070205080204" pitchFamily="34" charset="-128"/>
              <a:cs typeface="+mn-cs"/>
            </a:endParaRPr>
          </a:p>
        </p:txBody>
      </p:sp>
      <p:sp>
        <p:nvSpPr>
          <p:cNvPr id="17411" name="Title 1"/>
          <p:cNvSpPr>
            <a:spLocks noGrp="1"/>
          </p:cNvSpPr>
          <p:nvPr>
            <p:ph type="ctrTitle" idx="4294967295"/>
          </p:nvPr>
        </p:nvSpPr>
        <p:spPr>
          <a:xfrm>
            <a:off x="533400" y="1868488"/>
            <a:ext cx="8959850" cy="1470025"/>
          </a:xfrm>
          <a:prstGeom prst="rect">
            <a:avLst/>
          </a:prstGeom>
          <a:noFill/>
          <a:ln w="9525">
            <a:noFill/>
          </a:ln>
        </p:spPr>
        <p:txBody>
          <a:bodyPr/>
          <a:lstStyle>
            <a:lvl1pPr lvl="0">
              <a:buClrTx/>
              <a:buSzTx/>
              <a:buFontTx/>
              <a:defRPr/>
            </a:lvl1pPr>
          </a:lstStyle>
          <a:p>
            <a:pPr lvl="0" eaLnBrk="1" hangingPunct="1"/>
            <a:r>
              <a:rPr lang="en-US" altLang="zh-CN" dirty="0" smtClean="0">
                <a:solidFill>
                  <a:srgbClr val="0000FF"/>
                </a:solidFill>
                <a:ea typeface="宋体" panose="02010600030101010101" pitchFamily="2" charset="-122"/>
              </a:rPr>
              <a:t>Vicarious Calibration Focus Group</a:t>
            </a:r>
            <a:r>
              <a:rPr lang="en-US" altLang="zh-CN" dirty="0">
                <a:ea typeface="宋体" panose="02010600030101010101" pitchFamily="2" charset="-122"/>
              </a:rPr>
              <a:t/>
            </a:r>
            <a:br>
              <a:rPr lang="en-US" altLang="zh-CN" dirty="0">
                <a:ea typeface="宋体" panose="02010600030101010101" pitchFamily="2" charset="-122"/>
              </a:rPr>
            </a:br>
            <a:endParaRPr lang="en-US" altLang="zh-CN" dirty="0">
              <a:ea typeface="宋体" panose="02010600030101010101" pitchFamily="2" charset="-122"/>
            </a:endParaRPr>
          </a:p>
        </p:txBody>
      </p:sp>
      <p:sp>
        <p:nvSpPr>
          <p:cNvPr id="17412" name="Rectangle 2"/>
          <p:cNvSpPr/>
          <p:nvPr/>
        </p:nvSpPr>
        <p:spPr>
          <a:xfrm>
            <a:off x="398463" y="3886200"/>
            <a:ext cx="9271000" cy="830997"/>
          </a:xfrm>
          <a:prstGeom prst="rect">
            <a:avLst/>
          </a:prstGeom>
          <a:noFill/>
          <a:ln w="9525">
            <a:noFill/>
          </a:ln>
        </p:spPr>
        <p:txBody>
          <a:bodyPr>
            <a:spAutoFit/>
          </a:bodyPr>
          <a:lst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400" dirty="0" smtClean="0">
                <a:solidFill>
                  <a:srgbClr val="000000"/>
                </a:solidFill>
                <a:ea typeface="MS PGothic" panose="020B0600070205080204" pitchFamily="34" charset="-128"/>
              </a:rPr>
              <a:t>Shengli </a:t>
            </a:r>
            <a:r>
              <a:rPr lang="en-US" altLang="zh-CN" sz="2400" dirty="0">
                <a:solidFill>
                  <a:srgbClr val="000000"/>
                </a:solidFill>
                <a:ea typeface="MS PGothic" panose="020B0600070205080204" pitchFamily="34" charset="-128"/>
              </a:rPr>
              <a:t>Wu, Siena </a:t>
            </a:r>
            <a:r>
              <a:rPr lang="en-US" altLang="zh-CN" sz="2400" dirty="0" err="1" smtClean="0">
                <a:solidFill>
                  <a:srgbClr val="000000"/>
                </a:solidFill>
                <a:ea typeface="MS PGothic" panose="020B0600070205080204" pitchFamily="34" charset="-128"/>
              </a:rPr>
              <a:t>Iacovazzi</a:t>
            </a:r>
            <a:endParaRPr lang="en-US" altLang="zh-CN" sz="2400" dirty="0">
              <a:solidFill>
                <a:srgbClr val="000000"/>
              </a:solidFill>
              <a:ea typeface="MS PGothic" panose="020B0600070205080204" pitchFamily="34" charset="-128"/>
            </a:endParaRPr>
          </a:p>
          <a:p>
            <a:pPr marL="0" lvl="0" indent="0" algn="ctr" eaLnBrk="1" hangingPunct="1">
              <a:spcBef>
                <a:spcPct val="0"/>
              </a:spcBef>
              <a:buClrTx/>
              <a:buFontTx/>
              <a:buNone/>
            </a:pPr>
            <a:r>
              <a:rPr lang="en-US" altLang="zh-CN" sz="2400" dirty="0">
                <a:solidFill>
                  <a:srgbClr val="000000"/>
                </a:solidFill>
                <a:ea typeface="MS PGothic" panose="020B0600070205080204" pitchFamily="34" charset="-128"/>
              </a:rPr>
              <a:t>March 14, 2024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FF53-4EFE-48F5-AA78-8DBD055EFAEF}"/>
              </a:ext>
            </a:extLst>
          </p:cNvPr>
          <p:cNvSpPr>
            <a:spLocks noGrp="1"/>
          </p:cNvSpPr>
          <p:nvPr>
            <p:ph type="title"/>
          </p:nvPr>
        </p:nvSpPr>
        <p:spPr>
          <a:xfrm>
            <a:off x="3810000" y="609600"/>
            <a:ext cx="5643563" cy="430967"/>
          </a:xfrm>
        </p:spPr>
        <p:txBody>
          <a:bodyPr>
            <a:normAutofit fontScale="90000"/>
          </a:bodyPr>
          <a:lstStyle/>
          <a:p>
            <a:r>
              <a:rPr lang="en-US" sz="2275" b="1" dirty="0" smtClean="0"/>
              <a:t>Members and Plan</a:t>
            </a:r>
            <a:endParaRPr lang="en-US" sz="2275" dirty="0"/>
          </a:p>
        </p:txBody>
      </p:sp>
      <p:sp>
        <p:nvSpPr>
          <p:cNvPr id="4" name="内容占位符 3"/>
          <p:cNvSpPr>
            <a:spLocks noGrp="1"/>
          </p:cNvSpPr>
          <p:nvPr>
            <p:ph idx="1"/>
          </p:nvPr>
        </p:nvSpPr>
        <p:spPr>
          <a:xfrm>
            <a:off x="538163" y="1371600"/>
            <a:ext cx="8915400" cy="4525963"/>
          </a:xfrm>
        </p:spPr>
        <p:txBody>
          <a:bodyPr/>
          <a:lstStyle/>
          <a:p>
            <a:r>
              <a:rPr lang="en-US" altLang="zh-CN" dirty="0"/>
              <a:t>Raffaele </a:t>
            </a:r>
            <a:r>
              <a:rPr lang="en-US" altLang="zh-CN" dirty="0" err="1" smtClean="0"/>
              <a:t>Crapolicchio</a:t>
            </a:r>
            <a:r>
              <a:rPr lang="en-US" altLang="zh-CN" dirty="0" smtClean="0"/>
              <a:t> - ESA</a:t>
            </a:r>
          </a:p>
          <a:p>
            <a:r>
              <a:rPr lang="en-US" altLang="zh-CN" dirty="0" smtClean="0"/>
              <a:t>Siena </a:t>
            </a:r>
            <a:r>
              <a:rPr lang="en-US" altLang="zh-CN" dirty="0" err="1" smtClean="0"/>
              <a:t>Iacovazzi</a:t>
            </a:r>
            <a:r>
              <a:rPr lang="en-US" altLang="zh-CN" dirty="0" smtClean="0"/>
              <a:t> - NOAA</a:t>
            </a:r>
          </a:p>
          <a:p>
            <a:r>
              <a:rPr lang="en-US" altLang="zh-CN" dirty="0" smtClean="0"/>
              <a:t>Shengli Wu - CMA</a:t>
            </a:r>
          </a:p>
          <a:p>
            <a:r>
              <a:rPr lang="en-US" altLang="zh-CN" dirty="0" smtClean="0"/>
              <a:t>Jun Zhou - UMD </a:t>
            </a:r>
          </a:p>
          <a:p>
            <a:r>
              <a:rPr lang="en-US" altLang="zh-CN" dirty="0" err="1" smtClean="0"/>
              <a:t>Karsten</a:t>
            </a:r>
            <a:r>
              <a:rPr lang="en-US" altLang="zh-CN" dirty="0" smtClean="0"/>
              <a:t> </a:t>
            </a:r>
            <a:r>
              <a:rPr lang="en-US" altLang="zh-CN" dirty="0" err="1"/>
              <a:t>Fennig</a:t>
            </a:r>
            <a:r>
              <a:rPr lang="en-US" altLang="zh-CN" dirty="0"/>
              <a:t> </a:t>
            </a:r>
            <a:r>
              <a:rPr lang="en-US" altLang="zh-CN" dirty="0" smtClean="0"/>
              <a:t>- DWD</a:t>
            </a:r>
          </a:p>
          <a:p>
            <a:r>
              <a:rPr lang="en-US" altLang="zh-CN" dirty="0" smtClean="0"/>
              <a:t>……</a:t>
            </a:r>
          </a:p>
          <a:p>
            <a:r>
              <a:rPr lang="en-US" altLang="zh-CN" dirty="0" smtClean="0"/>
              <a:t>2-4 Group meetings per year</a:t>
            </a:r>
          </a:p>
          <a:p>
            <a:r>
              <a:rPr lang="en-US" altLang="zh-CN" dirty="0" smtClean="0"/>
              <a:t>Attend Microwave workshop</a:t>
            </a:r>
            <a:endParaRPr lang="zh-CN" altLang="en-US" dirty="0"/>
          </a:p>
        </p:txBody>
      </p:sp>
    </p:spTree>
    <p:extLst>
      <p:ext uri="{BB962C8B-B14F-4D97-AF65-F5344CB8AC3E}">
        <p14:creationId xmlns:p14="http://schemas.microsoft.com/office/powerpoint/2010/main" val="940119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362200" y="2626655"/>
            <a:ext cx="4572000" cy="901700"/>
          </a:xfrm>
          <a:noFill/>
          <a:ln>
            <a:noFill/>
          </a:ln>
        </p:spPr>
        <p:txBody>
          <a:bodyPr/>
          <a:lstStyle/>
          <a:p>
            <a:pPr eaLnBrk="1" hangingPunct="1"/>
            <a:r>
              <a:rPr lang="en-US" altLang="zh-CN" dirty="0" smtClean="0">
                <a:solidFill>
                  <a:srgbClr val="0000FF"/>
                </a:solidFill>
                <a:ea typeface="宋体" panose="02010600030101010101" pitchFamily="2" charset="-122"/>
              </a:rPr>
              <a:t>Thank You</a:t>
            </a:r>
            <a:endParaRPr lang="en-GB" altLang="en-US" dirty="0">
              <a:solidFill>
                <a:srgbClr val="0000FF"/>
              </a:solidFill>
            </a:endParaRPr>
          </a:p>
        </p:txBody>
      </p:sp>
      <p:sp>
        <p:nvSpPr>
          <p:cNvPr id="2" name="Slide Number Placeholder 1">
            <a:extLst>
              <a:ext uri="{FF2B5EF4-FFF2-40B4-BE49-F238E27FC236}">
                <a16:creationId xmlns:a16="http://schemas.microsoft.com/office/drawing/2014/main" id="{E4B278AA-C574-4BDE-8F85-02B156D5D97D}"/>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F8E2DD-B3FD-4ADC-863B-ABF761F4C0A7}" type="slidenum">
              <a:rPr kumimoji="0" lang="en-US" sz="800" b="1" i="0" u="none" strike="noStrike" kern="1200" cap="none" spc="0" normalizeH="0" baseline="0" noProof="0" smtClean="0">
                <a:ln>
                  <a:noFill/>
                </a:ln>
                <a:solidFill>
                  <a:srgbClr val="000000"/>
                </a:solidFill>
                <a:effectLst/>
                <a:uLnTx/>
                <a:uFillTx/>
                <a:latin typeface="Tahoma" panose="020B0604030504040204" pitchFamily="34" charset="0"/>
                <a:ea typeface="MS PGothic" panose="020B0600070205080204" pitchFamily="34" charset="-128"/>
                <a:cs typeface="+mn-cs"/>
              </a:rPr>
              <a:t>11</a:t>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3581400" y="304800"/>
            <a:ext cx="5829300" cy="792162"/>
          </a:xfrm>
          <a:noFill/>
          <a:ln>
            <a:noFill/>
          </a:ln>
        </p:spPr>
        <p:txBody>
          <a:bodyPr/>
          <a:lstStyle/>
          <a:p>
            <a:pPr eaLnBrk="1" hangingPunct="1"/>
            <a:r>
              <a:rPr lang="en-US" altLang="zh-CN" sz="3200" dirty="0">
                <a:solidFill>
                  <a:srgbClr val="0000FF"/>
                </a:solidFill>
                <a:ea typeface="宋体" panose="02010600030101010101" pitchFamily="2" charset="-122"/>
              </a:rPr>
              <a:t>Outline</a:t>
            </a:r>
            <a:endParaRPr lang="zh-CN" altLang="en-US" sz="3200" dirty="0">
              <a:solidFill>
                <a:srgbClr val="0000FF"/>
              </a:solidFill>
              <a:ea typeface="宋体" panose="02010600030101010101" pitchFamily="2" charset="-122"/>
            </a:endParaRPr>
          </a:p>
        </p:txBody>
      </p:sp>
      <p:sp>
        <p:nvSpPr>
          <p:cNvPr id="18435" name="内容占位符 2"/>
          <p:cNvSpPr>
            <a:spLocks noGrp="1"/>
          </p:cNvSpPr>
          <p:nvPr>
            <p:ph idx="1"/>
          </p:nvPr>
        </p:nvSpPr>
        <p:spPr>
          <a:xfrm>
            <a:off x="495300" y="1600201"/>
            <a:ext cx="8915400" cy="2743199"/>
          </a:xfrm>
        </p:spPr>
        <p:txBody>
          <a:bodyPr vert="horz" wrap="square" lIns="91440" tIns="45720" rIns="91440" bIns="45720" anchor="t"/>
          <a:lstStyle/>
          <a:p>
            <a:pPr marL="514350" indent="-514350" eaLnBrk="1" hangingPunct="1">
              <a:buFont typeface="+mj-lt"/>
              <a:buAutoNum type="arabicPeriod"/>
            </a:pPr>
            <a:r>
              <a:rPr lang="en-US" altLang="zh-CN" sz="2800" b="1" dirty="0"/>
              <a:t>Motivation</a:t>
            </a:r>
            <a:endParaRPr lang="en-US" altLang="zh-CN" sz="2800" dirty="0">
              <a:ea typeface="宋体" panose="02010600030101010101" pitchFamily="2" charset="-122"/>
            </a:endParaRPr>
          </a:p>
          <a:p>
            <a:pPr marL="514350" indent="-514350" eaLnBrk="1" hangingPunct="1">
              <a:buFont typeface="+mj-lt"/>
              <a:buAutoNum type="arabicPeriod"/>
            </a:pPr>
            <a:r>
              <a:rPr lang="en-US" altLang="zh-CN" sz="2800" b="1" dirty="0"/>
              <a:t>Unique Aspects</a:t>
            </a:r>
            <a:endParaRPr lang="en-US" altLang="zh-CN" sz="2800" dirty="0">
              <a:ea typeface="宋体" panose="02010600030101010101" pitchFamily="2" charset="-122"/>
            </a:endParaRPr>
          </a:p>
          <a:p>
            <a:pPr marL="514350" indent="-514350" eaLnBrk="1" hangingPunct="1">
              <a:buFont typeface="+mj-lt"/>
              <a:buAutoNum type="arabicPeriod"/>
            </a:pPr>
            <a:r>
              <a:rPr lang="en-US" altLang="zh-CN" sz="2800" b="1" dirty="0"/>
              <a:t>Risk Reduction</a:t>
            </a:r>
            <a:r>
              <a:rPr lang="en-US" altLang="zh-CN" sz="2800" dirty="0" smtClean="0">
                <a:ea typeface="宋体" panose="02010600030101010101" pitchFamily="2" charset="-122"/>
              </a:rPr>
              <a:t> </a:t>
            </a:r>
            <a:endParaRPr lang="en-US" altLang="zh-CN" sz="2800" dirty="0">
              <a:ea typeface="宋体" panose="02010600030101010101" pitchFamily="2" charset="-122"/>
            </a:endParaRPr>
          </a:p>
          <a:p>
            <a:pPr marL="514350" indent="-514350" eaLnBrk="1" hangingPunct="1">
              <a:buFont typeface="+mj-lt"/>
              <a:buAutoNum type="arabicPeriod"/>
            </a:pPr>
            <a:r>
              <a:rPr lang="en-US" altLang="zh-CN" sz="2800" b="1" dirty="0" smtClean="0"/>
              <a:t>Examples</a:t>
            </a:r>
          </a:p>
          <a:p>
            <a:pPr marL="514350" indent="-514350" eaLnBrk="1" hangingPunct="1">
              <a:buFont typeface="+mj-lt"/>
              <a:buAutoNum type="arabicPeriod"/>
            </a:pPr>
            <a:r>
              <a:rPr lang="en-US" altLang="zh-CN" sz="2800" b="1" dirty="0" smtClean="0"/>
              <a:t>Members</a:t>
            </a:r>
            <a:endParaRPr lang="en-US" altLang="zh-CN" sz="2800" b="1" dirty="0"/>
          </a:p>
        </p:txBody>
      </p:sp>
      <p:sp>
        <p:nvSpPr>
          <p:cNvPr id="18436" name="灯片编号占位符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tx1"/>
                </a:solidFill>
                <a:latin typeface="Tahoma" panose="020B0604030504040204" pitchFamily="34" charset="0"/>
                <a:ea typeface="MS PGothic" panose="020B0600070205080204" pitchFamily="34" charset="-128"/>
                <a:cs typeface="+mn-cs"/>
              </a:rPr>
              <a:t>2</a:t>
            </a:fld>
            <a:endParaRPr lang="en-US" altLang="zh-CN" sz="800" dirty="0">
              <a:solidFill>
                <a:schemeClr val="tx1"/>
              </a:solidFill>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CF10-527C-4B52-B971-652C2B9AFF88}"/>
              </a:ext>
            </a:extLst>
          </p:cNvPr>
          <p:cNvSpPr>
            <a:spLocks noGrp="1"/>
          </p:cNvSpPr>
          <p:nvPr>
            <p:ph type="title"/>
          </p:nvPr>
        </p:nvSpPr>
        <p:spPr>
          <a:xfrm>
            <a:off x="3886200" y="457200"/>
            <a:ext cx="5414963" cy="476923"/>
          </a:xfrm>
        </p:spPr>
        <p:txBody>
          <a:bodyPr>
            <a:normAutofit fontScale="90000"/>
          </a:bodyPr>
          <a:lstStyle/>
          <a:p>
            <a:r>
              <a:rPr lang="en-US" sz="2275" b="1" dirty="0"/>
              <a:t>Motivation to Apply Earth Target Vicarious Calibration to MW Sensors </a:t>
            </a:r>
            <a:endParaRPr lang="en-US" sz="2275" dirty="0"/>
          </a:p>
        </p:txBody>
      </p:sp>
      <p:sp>
        <p:nvSpPr>
          <p:cNvPr id="3" name="Content Placeholder 2">
            <a:extLst>
              <a:ext uri="{FF2B5EF4-FFF2-40B4-BE49-F238E27FC236}">
                <a16:creationId xmlns:a16="http://schemas.microsoft.com/office/drawing/2014/main" id="{A47F3EB7-612C-4AAF-A3AC-82904830F386}"/>
              </a:ext>
            </a:extLst>
          </p:cNvPr>
          <p:cNvSpPr>
            <a:spLocks noGrp="1"/>
          </p:cNvSpPr>
          <p:nvPr>
            <p:ph idx="1"/>
          </p:nvPr>
        </p:nvSpPr>
        <p:spPr>
          <a:xfrm>
            <a:off x="76933" y="1481954"/>
            <a:ext cx="9763027" cy="2017213"/>
          </a:xfrm>
        </p:spPr>
        <p:txBody>
          <a:bodyPr>
            <a:normAutofit/>
          </a:bodyPr>
          <a:lstStyle/>
          <a:p>
            <a:r>
              <a:rPr lang="en-US" sz="1950" dirty="0"/>
              <a:t>Limitations to current globally generated single-sensor O-B Ta/Tb biases, and inter-sensor Ta/Tb biases formed from single-sensor O-B Ta/Tb bias double differences, derived using </a:t>
            </a:r>
            <a:r>
              <a:rPr lang="en-US" sz="1950" dirty="0" smtClean="0"/>
              <a:t>ERA5 or other data input, especially for windows channels.</a:t>
            </a:r>
            <a:endParaRPr lang="en-US" sz="1950" dirty="0"/>
          </a:p>
          <a:p>
            <a:pPr lvl="1">
              <a:buFont typeface="Courier New" panose="02070309020205020404" pitchFamily="49" charset="0"/>
              <a:buChar char="o"/>
            </a:pPr>
            <a:r>
              <a:rPr lang="en-US" sz="1788" dirty="0" smtClean="0"/>
              <a:t>Land surface emission simulation algorithm of MW band need to be improved;</a:t>
            </a:r>
          </a:p>
          <a:p>
            <a:pPr lvl="1">
              <a:buFont typeface="Courier New" panose="02070309020205020404" pitchFamily="49" charset="0"/>
              <a:buChar char="o"/>
            </a:pPr>
            <a:r>
              <a:rPr lang="en-US" sz="1788" dirty="0" smtClean="0"/>
              <a:t>Some calibration parameters cannot be get very accurate value during ground test;</a:t>
            </a:r>
          </a:p>
          <a:p>
            <a:pPr lvl="1">
              <a:buFont typeface="Courier New" panose="02070309020205020404" pitchFamily="49" charset="0"/>
              <a:buChar char="o"/>
            </a:pPr>
            <a:r>
              <a:rPr lang="en-US" sz="1788" dirty="0" smtClean="0"/>
              <a:t>Vicarious calibration is the bridge between on-orbit sensor and reference.</a:t>
            </a:r>
          </a:p>
          <a:p>
            <a:pPr lvl="1">
              <a:buFont typeface="Courier New" panose="02070309020205020404" pitchFamily="49" charset="0"/>
              <a:buChar char="o"/>
            </a:pPr>
            <a:endParaRPr lang="en-US" sz="1788" dirty="0"/>
          </a:p>
        </p:txBody>
      </p:sp>
      <p:pic>
        <p:nvPicPr>
          <p:cNvPr id="4" name="Picture 3">
            <a:extLst>
              <a:ext uri="{FF2B5EF4-FFF2-40B4-BE49-F238E27FC236}">
                <a16:creationId xmlns:a16="http://schemas.microsoft.com/office/drawing/2014/main" id="{C8E192EE-413F-4ADE-AEDD-47A0BE0ED6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4365" y="3420745"/>
            <a:ext cx="3541402" cy="2406082"/>
          </a:xfrm>
          <a:prstGeom prst="rect">
            <a:avLst/>
          </a:prstGeom>
        </p:spPr>
      </p:pic>
      <p:pic>
        <p:nvPicPr>
          <p:cNvPr id="5" name="Picture 4">
            <a:extLst>
              <a:ext uri="{FF2B5EF4-FFF2-40B4-BE49-F238E27FC236}">
                <a16:creationId xmlns:a16="http://schemas.microsoft.com/office/drawing/2014/main" id="{F559CC14-0619-4840-ACA0-E92D03D171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3220" y="3732612"/>
            <a:ext cx="3135044" cy="2191313"/>
          </a:xfrm>
          <a:prstGeom prst="rect">
            <a:avLst/>
          </a:prstGeom>
        </p:spPr>
      </p:pic>
    </p:spTree>
    <p:extLst>
      <p:ext uri="{BB962C8B-B14F-4D97-AF65-F5344CB8AC3E}">
        <p14:creationId xmlns:p14="http://schemas.microsoft.com/office/powerpoint/2010/main" val="843739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04EE-A026-4D56-8004-CB0307E4A581}"/>
              </a:ext>
            </a:extLst>
          </p:cNvPr>
          <p:cNvSpPr>
            <a:spLocks noGrp="1"/>
          </p:cNvSpPr>
          <p:nvPr>
            <p:ph type="title"/>
          </p:nvPr>
        </p:nvSpPr>
        <p:spPr>
          <a:xfrm>
            <a:off x="4800600" y="533400"/>
            <a:ext cx="3788618" cy="400330"/>
          </a:xfrm>
        </p:spPr>
        <p:txBody>
          <a:bodyPr>
            <a:normAutofit fontScale="90000"/>
          </a:bodyPr>
          <a:lstStyle/>
          <a:p>
            <a:pPr algn="ctr"/>
            <a:r>
              <a:rPr lang="en-US" sz="2275" b="1" dirty="0"/>
              <a:t>Unique Aspects About Vicarious Calibration</a:t>
            </a:r>
          </a:p>
        </p:txBody>
      </p:sp>
      <p:sp>
        <p:nvSpPr>
          <p:cNvPr id="3" name="Content Placeholder 2">
            <a:extLst>
              <a:ext uri="{FF2B5EF4-FFF2-40B4-BE49-F238E27FC236}">
                <a16:creationId xmlns:a16="http://schemas.microsoft.com/office/drawing/2014/main" id="{7DC2478D-B5A9-437C-BE21-B4AC10060907}"/>
              </a:ext>
            </a:extLst>
          </p:cNvPr>
          <p:cNvSpPr>
            <a:spLocks noGrp="1"/>
          </p:cNvSpPr>
          <p:nvPr>
            <p:ph idx="1"/>
          </p:nvPr>
        </p:nvSpPr>
        <p:spPr>
          <a:xfrm>
            <a:off x="382326" y="1506687"/>
            <a:ext cx="9283684" cy="4105984"/>
          </a:xfrm>
        </p:spPr>
        <p:txBody>
          <a:bodyPr>
            <a:noAutofit/>
          </a:bodyPr>
          <a:lstStyle/>
          <a:p>
            <a:r>
              <a:rPr lang="en-US" sz="1625" dirty="0"/>
              <a:t>Relative long-term stability of land surface emissivity, for example over very dry land sites or moist dense rainforest canopy.</a:t>
            </a:r>
          </a:p>
          <a:p>
            <a:r>
              <a:rPr lang="en-US" sz="1625" dirty="0"/>
              <a:t>Cold, warm and hot sites that radiate with limited temperature range in associated with the instrument response low-, mid- and high-range can be chosen to help resolve any residual instrument non-linearity.</a:t>
            </a:r>
          </a:p>
          <a:p>
            <a:r>
              <a:rPr lang="en-US" sz="1625" dirty="0"/>
              <a:t>For Earth targets with similar meteorological characteristics over daily to monthly time intervals, and that are relatively spatially  homogenous, a 24 hour time separation and a spatial difference between GNSS RO soundings and ATMS data will not gravely impact the analysis. </a:t>
            </a:r>
          </a:p>
          <a:p>
            <a:pPr lvl="1">
              <a:buFont typeface="Courier New" panose="02070309020205020404" pitchFamily="49" charset="0"/>
              <a:buChar char="o"/>
            </a:pPr>
            <a:r>
              <a:rPr lang="en-US" sz="1300" dirty="0"/>
              <a:t>Allow for many more measurements to be considered for the analysis</a:t>
            </a:r>
          </a:p>
          <a:p>
            <a:pPr lvl="1">
              <a:buFont typeface="Courier New" panose="02070309020205020404" pitchFamily="49" charset="0"/>
              <a:buChar char="o"/>
            </a:pPr>
            <a:r>
              <a:rPr lang="en-US" sz="1300" dirty="0"/>
              <a:t>Opens the analysis to smaller and more distinct vicarious calibration sites</a:t>
            </a:r>
          </a:p>
          <a:p>
            <a:r>
              <a:rPr lang="en-US" sz="1625" dirty="0"/>
              <a:t>Carefully chosen calibration targets can eliminate scan-angle dependent surface emissivity impacts on Tb measurements. </a:t>
            </a:r>
          </a:p>
          <a:p>
            <a:pPr lvl="1">
              <a:buFont typeface="Courier New" panose="02070309020205020404" pitchFamily="49" charset="0"/>
              <a:buChar char="o"/>
            </a:pPr>
            <a:r>
              <a:rPr lang="en-US" sz="1300" dirty="0"/>
              <a:t>Thus, when measurements from different scan angles are subtracted from each other, this can help isolate phenomena such as diurnal cycle dependent calibration anomalies, since each scan position samples a different local time of the same earth scene.</a:t>
            </a:r>
          </a:p>
          <a:p>
            <a:r>
              <a:rPr lang="en-US" sz="1625" dirty="0"/>
              <a:t>Inter-sensor Ta/Tb biases based on single-sensor O-B Ta bias double differences have more reliable and stable results. This is because RTM-simulated MW Tb anomalies, driven by systematic, region-dependent, sounding errors, are no longer relevant. </a:t>
            </a:r>
          </a:p>
        </p:txBody>
      </p:sp>
    </p:spTree>
    <p:extLst>
      <p:ext uri="{BB962C8B-B14F-4D97-AF65-F5344CB8AC3E}">
        <p14:creationId xmlns:p14="http://schemas.microsoft.com/office/powerpoint/2010/main" val="1581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FF53-4EFE-48F5-AA78-8DBD055EFAEF}"/>
              </a:ext>
            </a:extLst>
          </p:cNvPr>
          <p:cNvSpPr>
            <a:spLocks noGrp="1"/>
          </p:cNvSpPr>
          <p:nvPr>
            <p:ph type="title"/>
          </p:nvPr>
        </p:nvSpPr>
        <p:spPr>
          <a:xfrm>
            <a:off x="3803374" y="381000"/>
            <a:ext cx="5643563" cy="430967"/>
          </a:xfrm>
        </p:spPr>
        <p:txBody>
          <a:bodyPr>
            <a:normAutofit fontScale="90000"/>
          </a:bodyPr>
          <a:lstStyle/>
          <a:p>
            <a:r>
              <a:rPr lang="en-US" sz="2275" b="1" dirty="0"/>
              <a:t>Risk Reduction to Applying Earth Target Vicarious Calibration to MW Sensors</a:t>
            </a:r>
            <a:endParaRPr lang="en-US" sz="2275" dirty="0"/>
          </a:p>
        </p:txBody>
      </p:sp>
      <p:sp>
        <p:nvSpPr>
          <p:cNvPr id="3" name="Content Placeholder 2">
            <a:extLst>
              <a:ext uri="{FF2B5EF4-FFF2-40B4-BE49-F238E27FC236}">
                <a16:creationId xmlns:a16="http://schemas.microsoft.com/office/drawing/2014/main" id="{72D5076D-D97C-4FA4-BDD7-64E32E450A66}"/>
              </a:ext>
            </a:extLst>
          </p:cNvPr>
          <p:cNvSpPr>
            <a:spLocks noGrp="1"/>
          </p:cNvSpPr>
          <p:nvPr>
            <p:ph idx="1"/>
          </p:nvPr>
        </p:nvSpPr>
        <p:spPr>
          <a:xfrm>
            <a:off x="229778" y="1219200"/>
            <a:ext cx="9558780" cy="4547829"/>
          </a:xfrm>
        </p:spPr>
        <p:txBody>
          <a:bodyPr>
            <a:normAutofit fontScale="62500" lnSpcReduction="20000"/>
          </a:bodyPr>
          <a:lstStyle/>
          <a:p>
            <a:pPr lvl="0"/>
            <a:r>
              <a:rPr lang="en-US" dirty="0"/>
              <a:t>Limited number of samples, as the satellite ground track repeat cycles can be less than bi-weekly for a given scan angle. For example,</a:t>
            </a:r>
            <a:endParaRPr lang="en-US" sz="1950" dirty="0"/>
          </a:p>
          <a:p>
            <a:pPr lvl="1">
              <a:buFont typeface="Courier New" panose="02070309020205020404" pitchFamily="49" charset="0"/>
              <a:buChar char="o"/>
            </a:pPr>
            <a:r>
              <a:rPr lang="en-US" dirty="0" err="1"/>
              <a:t>Metop</a:t>
            </a:r>
            <a:r>
              <a:rPr lang="en-US" dirty="0"/>
              <a:t> ~ 29 days</a:t>
            </a:r>
            <a:endParaRPr lang="en-US" sz="1625" dirty="0"/>
          </a:p>
          <a:p>
            <a:pPr lvl="1">
              <a:buFont typeface="Courier New" panose="02070309020205020404" pitchFamily="49" charset="0"/>
              <a:buChar char="o"/>
            </a:pPr>
            <a:r>
              <a:rPr lang="en-US" dirty="0"/>
              <a:t>S-NPP and JPSS-1,-2 required to be &lt;20 days within 20 km @ equator</a:t>
            </a:r>
          </a:p>
          <a:p>
            <a:pPr marL="371475" lvl="1" indent="0">
              <a:buNone/>
            </a:pPr>
            <a:endParaRPr lang="en-US" dirty="0"/>
          </a:p>
          <a:p>
            <a:pPr lvl="1">
              <a:buFont typeface="Calibri" panose="020F0502020204030204" pitchFamily="34" charset="0"/>
              <a:buChar char="→"/>
            </a:pPr>
            <a:r>
              <a:rPr lang="en-US" i="1" dirty="0">
                <a:solidFill>
                  <a:srgbClr val="00B0F0"/>
                </a:solidFill>
              </a:rPr>
              <a:t>This risk is reduced by 1) using relatively large and homogeneous sites (Amazon, Sahara and Taklimakan desert, Oceanic Subsidence Zones, High Altitude Lakes) relative to the footprint size, and 2) Performing statistics over several days </a:t>
            </a:r>
          </a:p>
          <a:p>
            <a:pPr lvl="1">
              <a:buFont typeface="Calibri" panose="020F0502020204030204" pitchFamily="34" charset="0"/>
              <a:buChar char="→"/>
            </a:pPr>
            <a:r>
              <a:rPr lang="en-US" i="1" dirty="0">
                <a:solidFill>
                  <a:srgbClr val="00B0F0"/>
                </a:solidFill>
              </a:rPr>
              <a:t>Note that this may not be a problem over the polar regions.</a:t>
            </a:r>
          </a:p>
          <a:p>
            <a:pPr marL="371475" lvl="1" indent="0">
              <a:buNone/>
            </a:pPr>
            <a:endParaRPr lang="en-US" sz="1950" dirty="0"/>
          </a:p>
          <a:p>
            <a:pPr lvl="0"/>
            <a:r>
              <a:rPr lang="en-US" dirty="0"/>
              <a:t>Surface emissivity anomalies</a:t>
            </a:r>
            <a:endParaRPr lang="en-US" sz="1950" dirty="0"/>
          </a:p>
          <a:p>
            <a:pPr lvl="1">
              <a:buFont typeface="Courier New" panose="02070309020205020404" pitchFamily="49" charset="0"/>
              <a:buChar char="o"/>
            </a:pPr>
            <a:r>
              <a:rPr lang="en-US" dirty="0"/>
              <a:t>Spatial inhomogeneity over the large MW FOVs – e.g., shorelines of high altitude lakes</a:t>
            </a:r>
            <a:endParaRPr lang="en-US" sz="1625" dirty="0"/>
          </a:p>
          <a:p>
            <a:pPr lvl="1">
              <a:buFont typeface="Courier New" panose="02070309020205020404" pitchFamily="49" charset="0"/>
              <a:buChar char="o"/>
            </a:pPr>
            <a:r>
              <a:rPr lang="en-US" dirty="0"/>
              <a:t>Risk of short-term, seasonal-scale anomalous surface emissivity changes related to atypical precipitation patterns over desert, dry periods over tropical rainforest canopy, and wind, precipitation, and ice over ocean</a:t>
            </a:r>
          </a:p>
          <a:p>
            <a:pPr marL="371475" lvl="1" indent="0">
              <a:buNone/>
            </a:pPr>
            <a:endParaRPr lang="en-US" sz="1625" dirty="0"/>
          </a:p>
          <a:p>
            <a:pPr lvl="1">
              <a:buFont typeface="Calibri" panose="020F0502020204030204" pitchFamily="34" charset="0"/>
              <a:buChar char="→"/>
            </a:pPr>
            <a:r>
              <a:rPr lang="en-US" i="1" dirty="0">
                <a:solidFill>
                  <a:srgbClr val="00B0F0"/>
                </a:solidFill>
              </a:rPr>
              <a:t>Careful screening may eliminate these issues</a:t>
            </a:r>
            <a:endParaRPr lang="en-US" dirty="0">
              <a:solidFill>
                <a:srgbClr val="00B0F0"/>
              </a:solidFill>
            </a:endParaRPr>
          </a:p>
          <a:p>
            <a:pPr marL="371475" lvl="1" indent="0">
              <a:buNone/>
            </a:pPr>
            <a:endParaRPr lang="en-US" sz="1625" dirty="0"/>
          </a:p>
          <a:p>
            <a:endParaRPr lang="en-US" dirty="0"/>
          </a:p>
        </p:txBody>
      </p:sp>
    </p:spTree>
    <p:extLst>
      <p:ext uri="{BB962C8B-B14F-4D97-AF65-F5344CB8AC3E}">
        <p14:creationId xmlns:p14="http://schemas.microsoft.com/office/powerpoint/2010/main" val="2395635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81400" y="381000"/>
            <a:ext cx="5829300" cy="487362"/>
          </a:xfrm>
        </p:spPr>
        <p:txBody>
          <a:bodyPr/>
          <a:lstStyle/>
          <a:p>
            <a:r>
              <a:rPr lang="en-US" altLang="zh-CN" sz="2000" b="1" dirty="0"/>
              <a:t>Difference with I</a:t>
            </a:r>
            <a:r>
              <a:rPr lang="en-US" altLang="zh-CN" sz="2000" b="1" dirty="0" smtClean="0"/>
              <a:t>nter-Calibration</a:t>
            </a:r>
            <a:endParaRPr lang="zh-CN" altLang="en-US" sz="2000" b="1" dirty="0"/>
          </a:p>
        </p:txBody>
      </p:sp>
      <p:sp>
        <p:nvSpPr>
          <p:cNvPr id="3" name="内容占位符 2"/>
          <p:cNvSpPr>
            <a:spLocks noGrp="1"/>
          </p:cNvSpPr>
          <p:nvPr>
            <p:ph idx="1"/>
          </p:nvPr>
        </p:nvSpPr>
        <p:spPr>
          <a:xfrm>
            <a:off x="495300" y="1219200"/>
            <a:ext cx="8915400" cy="4906963"/>
          </a:xfrm>
        </p:spPr>
        <p:txBody>
          <a:bodyPr/>
          <a:lstStyle/>
          <a:p>
            <a:r>
              <a:rPr lang="en-US" altLang="zh-CN" sz="2400" dirty="0" smtClean="0"/>
              <a:t>Inter-Calibration focus to “reference sensor”, the reference sensor should be more stable and longer in-orbit time, to overlap with more sensors (e.g. SSMIS onboard DMSP-F13);</a:t>
            </a:r>
          </a:p>
          <a:p>
            <a:r>
              <a:rPr lang="en-US" altLang="zh-CN" sz="2400" dirty="0" smtClean="0"/>
              <a:t>While Vicarious-Calibration focus to “true radiation”, try to fine out the reason of bias for different earth emission target(lunar is also a good target for vicarious calibration) and so the new\more accurate sensor observation and better simulation result could be used in vicarious-calibration to get better observation of other sensors;</a:t>
            </a:r>
          </a:p>
          <a:p>
            <a:r>
              <a:rPr lang="en-US" altLang="zh-CN" sz="2400" dirty="0" smtClean="0"/>
              <a:t>The final aim of Vicarious-Calibration is improve the calibration algorithm itself, especially for some antenna parameters which cannot be accurate measured in ground test.</a:t>
            </a:r>
          </a:p>
          <a:p>
            <a:endParaRPr lang="zh-CN" altLang="en-US" sz="2400" dirty="0"/>
          </a:p>
        </p:txBody>
      </p:sp>
      <p:sp>
        <p:nvSpPr>
          <p:cNvPr id="4" name="灯片编号占位符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F8E2DD-B3FD-4ADC-863B-ABF761F4C0A7}" type="slidenum">
              <a:rPr kumimoji="0" lang="en-US" sz="800" b="1" i="0" u="none" strike="noStrike" kern="1200" cap="none" spc="0" normalizeH="0" baseline="0" noProof="0" smtClean="0">
                <a:ln>
                  <a:noFill/>
                </a:ln>
                <a:solidFill>
                  <a:srgbClr val="000000"/>
                </a:solidFill>
                <a:effectLst/>
                <a:uLnTx/>
                <a:uFillTx/>
                <a:latin typeface="Tahoma" panose="020B0604030504040204" pitchFamily="34" charset="0"/>
                <a:ea typeface="MS PGothic" panose="020B0600070205080204" pitchFamily="34" charset="-128"/>
                <a:cs typeface="+mn-cs"/>
              </a:rPr>
              <a:t>6</a:t>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1115886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FF53-4EFE-48F5-AA78-8DBD055EFAEF}"/>
              </a:ext>
            </a:extLst>
          </p:cNvPr>
          <p:cNvSpPr>
            <a:spLocks noGrp="1"/>
          </p:cNvSpPr>
          <p:nvPr>
            <p:ph type="title"/>
          </p:nvPr>
        </p:nvSpPr>
        <p:spPr>
          <a:xfrm>
            <a:off x="3810000" y="609600"/>
            <a:ext cx="5643563" cy="430967"/>
          </a:xfrm>
        </p:spPr>
        <p:txBody>
          <a:bodyPr>
            <a:normAutofit fontScale="90000"/>
          </a:bodyPr>
          <a:lstStyle/>
          <a:p>
            <a:r>
              <a:rPr lang="en-US" sz="2275" b="1" dirty="0" smtClean="0"/>
              <a:t>Examples – X-Cal</a:t>
            </a:r>
            <a:endParaRPr lang="en-US" sz="2275" dirty="0"/>
          </a:p>
        </p:txBody>
      </p:sp>
      <p:sp>
        <p:nvSpPr>
          <p:cNvPr id="4" name="内容占位符 3"/>
          <p:cNvSpPr>
            <a:spLocks noGrp="1"/>
          </p:cNvSpPr>
          <p:nvPr>
            <p:ph idx="1"/>
          </p:nvPr>
        </p:nvSpPr>
        <p:spPr/>
        <p:txBody>
          <a:bodyPr/>
          <a:lstStyle/>
          <a:p>
            <a:endParaRPr lang="zh-CN" altLang="en-US" dirty="0"/>
          </a:p>
        </p:txBody>
      </p:sp>
      <p:pic>
        <p:nvPicPr>
          <p:cNvPr id="5" name="图片 4"/>
          <p:cNvPicPr>
            <a:picLocks noChangeAspect="1"/>
          </p:cNvPicPr>
          <p:nvPr/>
        </p:nvPicPr>
        <p:blipFill>
          <a:blip r:embed="rId2" cstate="print"/>
          <a:stretch>
            <a:fillRect/>
          </a:stretch>
        </p:blipFill>
        <p:spPr>
          <a:xfrm>
            <a:off x="287016" y="1057673"/>
            <a:ext cx="9331967" cy="5722201"/>
          </a:xfrm>
          <a:prstGeom prst="rect">
            <a:avLst/>
          </a:prstGeom>
        </p:spPr>
      </p:pic>
    </p:spTree>
    <p:extLst>
      <p:ext uri="{BB962C8B-B14F-4D97-AF65-F5344CB8AC3E}">
        <p14:creationId xmlns:p14="http://schemas.microsoft.com/office/powerpoint/2010/main" val="3423550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FF53-4EFE-48F5-AA78-8DBD055EFAEF}"/>
              </a:ext>
            </a:extLst>
          </p:cNvPr>
          <p:cNvSpPr>
            <a:spLocks noGrp="1"/>
          </p:cNvSpPr>
          <p:nvPr>
            <p:ph type="title"/>
          </p:nvPr>
        </p:nvSpPr>
        <p:spPr>
          <a:xfrm>
            <a:off x="3810000" y="609600"/>
            <a:ext cx="5643563" cy="430967"/>
          </a:xfrm>
        </p:spPr>
        <p:txBody>
          <a:bodyPr>
            <a:normAutofit fontScale="90000"/>
          </a:bodyPr>
          <a:lstStyle/>
          <a:p>
            <a:r>
              <a:rPr lang="en-US" sz="2275" b="1" dirty="0" smtClean="0"/>
              <a:t>Examples – Re-Cal of MWRI</a:t>
            </a:r>
            <a:endParaRPr lang="en-US" sz="2275" dirty="0"/>
          </a:p>
        </p:txBody>
      </p:sp>
      <p:sp>
        <p:nvSpPr>
          <p:cNvPr id="4" name="内容占位符 3"/>
          <p:cNvSpPr>
            <a:spLocks noGrp="1"/>
          </p:cNvSpPr>
          <p:nvPr>
            <p:ph idx="1"/>
          </p:nvPr>
        </p:nvSpPr>
        <p:spPr/>
        <p:txBody>
          <a:bodyPr/>
          <a:lstStyle/>
          <a:p>
            <a:endParaRPr lang="zh-CN" altLang="en-US" dirty="0"/>
          </a:p>
        </p:txBody>
      </p:sp>
      <p:pic>
        <p:nvPicPr>
          <p:cNvPr id="6" name="图片 5"/>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609600" y="1075689"/>
            <a:ext cx="8686800" cy="5574983"/>
          </a:xfrm>
          <a:prstGeom prst="rect">
            <a:avLst/>
          </a:prstGeom>
        </p:spPr>
      </p:pic>
    </p:spTree>
    <p:extLst>
      <p:ext uri="{BB962C8B-B14F-4D97-AF65-F5344CB8AC3E}">
        <p14:creationId xmlns:p14="http://schemas.microsoft.com/office/powerpoint/2010/main" val="4151427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FF53-4EFE-48F5-AA78-8DBD055EFAEF}"/>
              </a:ext>
            </a:extLst>
          </p:cNvPr>
          <p:cNvSpPr>
            <a:spLocks noGrp="1"/>
          </p:cNvSpPr>
          <p:nvPr>
            <p:ph type="title"/>
          </p:nvPr>
        </p:nvSpPr>
        <p:spPr>
          <a:xfrm>
            <a:off x="3810000" y="609600"/>
            <a:ext cx="5643563" cy="430967"/>
          </a:xfrm>
        </p:spPr>
        <p:txBody>
          <a:bodyPr>
            <a:normAutofit fontScale="90000"/>
          </a:bodyPr>
          <a:lstStyle/>
          <a:p>
            <a:r>
              <a:rPr lang="en-US" sz="2275" b="1" dirty="0" smtClean="0"/>
              <a:t>Examples – Rain forest modeling and measurement</a:t>
            </a:r>
            <a:endParaRPr lang="en-US" sz="2275" dirty="0"/>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6800" y="1524000"/>
            <a:ext cx="4421643" cy="3163368"/>
          </a:xfrm>
          <a:prstGeom prst="rect">
            <a:avLst/>
          </a:prstGeom>
        </p:spPr>
      </p:pic>
      <p:pic>
        <p:nvPicPr>
          <p:cNvPr id="4" name="图片 3"/>
          <p:cNvPicPr>
            <a:picLocks noChangeAspect="1"/>
          </p:cNvPicPr>
          <p:nvPr/>
        </p:nvPicPr>
        <p:blipFill>
          <a:blip r:embed="rId3"/>
          <a:stretch>
            <a:fillRect/>
          </a:stretch>
        </p:blipFill>
        <p:spPr>
          <a:xfrm>
            <a:off x="76200" y="1219200"/>
            <a:ext cx="4383404" cy="5011346"/>
          </a:xfrm>
          <a:prstGeom prst="rect">
            <a:avLst/>
          </a:prstGeom>
        </p:spPr>
      </p:pic>
      <p:pic>
        <p:nvPicPr>
          <p:cNvPr id="5" name="图片 4" descr="C:\ShareCache\武胜利\doc\工程文档\大型试验\2023思茅\map\Emi of layer 1.jpg"/>
          <p:cNvPicPr/>
          <p:nvPr/>
        </p:nvPicPr>
        <p:blipFill rotWithShape="1">
          <a:blip r:embed="rId4" cstate="screen">
            <a:extLst>
              <a:ext uri="{28A0092B-C50C-407E-A947-70E740481C1C}">
                <a14:useLocalDpi xmlns:a14="http://schemas.microsoft.com/office/drawing/2010/main"/>
              </a:ext>
            </a:extLst>
          </a:blip>
          <a:srcRect/>
          <a:stretch/>
        </p:blipFill>
        <p:spPr bwMode="auto">
          <a:xfrm>
            <a:off x="5186529" y="4687368"/>
            <a:ext cx="3802184" cy="1608001"/>
          </a:xfrm>
          <a:prstGeom prst="rect">
            <a:avLst/>
          </a:prstGeom>
          <a:noFill/>
          <a:ln>
            <a:noFill/>
          </a:ln>
        </p:spPr>
      </p:pic>
    </p:spTree>
    <p:extLst>
      <p:ext uri="{BB962C8B-B14F-4D97-AF65-F5344CB8AC3E}">
        <p14:creationId xmlns:p14="http://schemas.microsoft.com/office/powerpoint/2010/main" val="35062482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2994</TotalTime>
  <Words>664</Words>
  <Application>Microsoft Office PowerPoint</Application>
  <PresentationFormat>A4 纸张(210x297 毫米)</PresentationFormat>
  <Paragraphs>57</Paragraphs>
  <Slides>11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MS PGothic</vt:lpstr>
      <vt:lpstr>宋体</vt:lpstr>
      <vt:lpstr>Arial</vt:lpstr>
      <vt:lpstr>Calibri</vt:lpstr>
      <vt:lpstr>Courier New</vt:lpstr>
      <vt:lpstr>Helvetica</vt:lpstr>
      <vt:lpstr>Tahoma</vt:lpstr>
      <vt:lpstr>Times New Roman</vt:lpstr>
      <vt:lpstr>Wingdings</vt:lpstr>
      <vt:lpstr>Default Design</vt:lpstr>
      <vt:lpstr>Vicarious Calibration Focus Group </vt:lpstr>
      <vt:lpstr>Outline</vt:lpstr>
      <vt:lpstr>Motivation to Apply Earth Target Vicarious Calibration to MW Sensors </vt:lpstr>
      <vt:lpstr>Unique Aspects About Vicarious Calibration</vt:lpstr>
      <vt:lpstr>Risk Reduction to Applying Earth Target Vicarious Calibration to MW Sensors</vt:lpstr>
      <vt:lpstr>Difference with Inter-Calibration</vt:lpstr>
      <vt:lpstr>Examples – X-Cal</vt:lpstr>
      <vt:lpstr>Examples – Re-Cal of MWRI</vt:lpstr>
      <vt:lpstr>Examples – Rain forest modeling and measurement</vt:lpstr>
      <vt:lpstr>Members and Plan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 From MW Subgroup</dc:title>
  <dc:creator>Robert Iacovazzi Jr</dc:creator>
  <cp:lastModifiedBy>Shengli Wu</cp:lastModifiedBy>
  <cp:revision>425</cp:revision>
  <cp:lastPrinted>2019-01-15T18:55:00Z</cp:lastPrinted>
  <dcterms:created xsi:type="dcterms:W3CDTF">2021-03-06T19:40:00Z</dcterms:created>
  <dcterms:modified xsi:type="dcterms:W3CDTF">2024-03-13T12:42:03Z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E7C022761FAA4AD191576C17D3D7E9C5</vt:lpwstr>
  </property>
</Properties>
</file>