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4"/>
    <p:sldMasterId id="2147484092" r:id="rId5"/>
  </p:sldMasterIdLst>
  <p:notesMasterIdLst>
    <p:notesMasterId r:id="rId15"/>
  </p:notesMasterIdLst>
  <p:handoutMasterIdLst>
    <p:handoutMasterId r:id="rId16"/>
  </p:handoutMasterIdLst>
  <p:sldIdLst>
    <p:sldId id="682" r:id="rId6"/>
    <p:sldId id="796" r:id="rId7"/>
    <p:sldId id="837" r:id="rId8"/>
    <p:sldId id="11495" r:id="rId9"/>
    <p:sldId id="11496" r:id="rId10"/>
    <p:sldId id="11490" r:id="rId11"/>
    <p:sldId id="11491" r:id="rId12"/>
    <p:sldId id="11497" r:id="rId13"/>
    <p:sldId id="11498" r:id="rId14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0B55"/>
    <a:srgbClr val="777777"/>
    <a:srgbClr val="A2DADE"/>
    <a:srgbClr val="3333FF"/>
    <a:srgbClr val="009900"/>
    <a:srgbClr val="FF9900"/>
    <a:srgbClr val="EE2D24"/>
    <a:srgbClr val="C7A775"/>
    <a:srgbClr val="00B5EF"/>
    <a:srgbClr val="CDE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81517" autoAdjust="0"/>
  </p:normalViewPr>
  <p:slideViewPr>
    <p:cSldViewPr snapToGrid="0">
      <p:cViewPr varScale="1">
        <p:scale>
          <a:sx n="85" d="100"/>
          <a:sy n="85" d="100"/>
        </p:scale>
        <p:origin x="624" y="53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1968" y="72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15 March 2024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7808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14 March 2024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4970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14 March 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70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14 March 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44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17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43"/>
            <a:ext cx="4762500" cy="193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66425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pPr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02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pPr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49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pPr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716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pPr/>
              <a:t>2024/3/14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0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pPr/>
              <a:t>2024/3/14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943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pPr/>
              <a:t>2024/3/14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18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pPr/>
              <a:t>2024/3/14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771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pPr/>
              <a:t>2024/3/14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545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pPr/>
              <a:t>2024/3/14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65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pPr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319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pPr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76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91505" y="616269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  <p:sldLayoutId id="2147484090" r:id="rId12"/>
    <p:sldLayoutId id="214748409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1DDB4-A1EA-D34D-A54D-6A3040BE37A8}" type="datetimeFigureOut">
              <a:rPr kumimoji="1" lang="ja-JP" altLang="en-US" smtClean="0"/>
              <a:pPr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B8A12-C1B3-254F-982E-E2BF8D647D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06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alvalportal.ceos.org/" TargetMode="External"/><Relationship Id="rId2" Type="http://schemas.openxmlformats.org/officeDocument/2006/relationships/hyperlink" Target="https://earth.esa.int/eogateway/activities/esa-satellites-and-instruments-calibration-landing-page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evdc.esa.in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idx="4294967295"/>
          </p:nvPr>
        </p:nvSpPr>
        <p:spPr>
          <a:xfrm>
            <a:off x="267148" y="2681975"/>
            <a:ext cx="9229912" cy="1981354"/>
          </a:xfr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GB" sz="3000" u="sng" dirty="0">
                <a:solidFill>
                  <a:schemeClr val="tx1"/>
                </a:solidFill>
              </a:rPr>
              <a:t>GSICS Data Working Group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Discussions in the Breakout Session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GB" sz="1500" dirty="0">
                <a:solidFill>
                  <a:schemeClr val="tx1"/>
                </a:solidFill>
              </a:rPr>
              <a:t>15/03/2024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5460327" y="4931443"/>
            <a:ext cx="3162300" cy="62027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Manik Bali (NOAA/UMD)</a:t>
            </a:r>
          </a:p>
          <a:p>
            <a:pPr algn="l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Paolo </a:t>
            </a:r>
            <a:r>
              <a:rPr lang="en-US" sz="1600" dirty="0" err="1">
                <a:solidFill>
                  <a:schemeClr val="tx1"/>
                </a:solidFill>
              </a:rPr>
              <a:t>Castracane</a:t>
            </a:r>
            <a:r>
              <a:rPr lang="en-US" sz="1600" dirty="0">
                <a:solidFill>
                  <a:schemeClr val="tx1"/>
                </a:solidFill>
              </a:rPr>
              <a:t> (ESA)</a:t>
            </a:r>
          </a:p>
          <a:p>
            <a:pPr algn="l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Kamaljit Ray (MOES)</a:t>
            </a:r>
          </a:p>
          <a:p>
            <a:pPr algn="l" eaLnBrk="1" hangingPunct="1"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35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52DF3-4A1A-4C72-948F-4CB309C7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89581"/>
            <a:ext cx="8915400" cy="954087"/>
          </a:xfrm>
        </p:spPr>
        <p:txBody>
          <a:bodyPr/>
          <a:lstStyle/>
          <a:p>
            <a:r>
              <a:rPr lang="en-US" sz="4000" dirty="0"/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BD478-7D5B-4189-8759-329C90E3B5D5}"/>
              </a:ext>
            </a:extLst>
          </p:cNvPr>
          <p:cNvSpPr txBox="1"/>
          <p:nvPr/>
        </p:nvSpPr>
        <p:spPr>
          <a:xfrm>
            <a:off x="852765" y="1832773"/>
            <a:ext cx="8812389" cy="2805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GDWG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GDWG gets a New Chair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GDWG Breakout Session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Discussions and Actions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New Topics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Conclusion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8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F131-8306-B383-BA01-DD34C315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985" y="0"/>
            <a:ext cx="3405528" cy="647244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GDWG gets a New Chair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3F5578-011A-C51E-9F0E-6D4D66A9E7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32" t="24529" r="67332" b="39266"/>
          <a:stretch/>
        </p:blipFill>
        <p:spPr>
          <a:xfrm>
            <a:off x="6560513" y="1594834"/>
            <a:ext cx="1450349" cy="3383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F15D58-B7E6-9A3D-121D-8365D4665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29" t="24529" r="56235" b="40484"/>
          <a:stretch/>
        </p:blipFill>
        <p:spPr>
          <a:xfrm>
            <a:off x="1140413" y="1447254"/>
            <a:ext cx="1519234" cy="3679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AF88C9-389D-6C43-70D2-C8741F34D0C4}"/>
              </a:ext>
            </a:extLst>
          </p:cNvPr>
          <p:cNvSpPr txBox="1"/>
          <p:nvPr/>
        </p:nvSpPr>
        <p:spPr>
          <a:xfrm>
            <a:off x="787385" y="5256857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Chair GDWG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Paolo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Castracane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(ESA)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A27108-6691-0C5F-9346-E9A494B6E4DD}"/>
              </a:ext>
            </a:extLst>
          </p:cNvPr>
          <p:cNvSpPr txBox="1"/>
          <p:nvPr/>
        </p:nvSpPr>
        <p:spPr>
          <a:xfrm>
            <a:off x="6321223" y="5151172"/>
            <a:ext cx="26564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thank you to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Kamaljit Ray (IMD) 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Going Chair GDWG</a:t>
            </a:r>
          </a:p>
        </p:txBody>
      </p:sp>
    </p:spTree>
    <p:extLst>
      <p:ext uri="{BB962C8B-B14F-4D97-AF65-F5344CB8AC3E}">
        <p14:creationId xmlns:p14="http://schemas.microsoft.com/office/powerpoint/2010/main" val="204405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DCCD-DE0D-0DDA-336D-9A89F09D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80" y="202479"/>
            <a:ext cx="7319962" cy="352483"/>
          </a:xfrm>
        </p:spPr>
        <p:txBody>
          <a:bodyPr>
            <a:normAutofit fontScale="90000"/>
          </a:bodyPr>
          <a:lstStyle/>
          <a:p>
            <a:r>
              <a:rPr lang="en-US" dirty="0"/>
              <a:t>GDWG Breakout Session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AEBCAB-D49D-AE11-95AF-2634F4C36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488817"/>
              </p:ext>
            </p:extLst>
          </p:nvPr>
        </p:nvGraphicFramePr>
        <p:xfrm>
          <a:off x="1217839" y="782340"/>
          <a:ext cx="7470321" cy="3428028"/>
        </p:xfrm>
        <a:graphic>
          <a:graphicData uri="http://schemas.openxmlformats.org/drawingml/2006/table">
            <a:tbl>
              <a:tblPr/>
              <a:tblGrid>
                <a:gridCol w="654542">
                  <a:extLst>
                    <a:ext uri="{9D8B030D-6E8A-4147-A177-3AD203B41FA5}">
                      <a16:colId xmlns:a16="http://schemas.microsoft.com/office/drawing/2014/main" val="2380903163"/>
                    </a:ext>
                  </a:extLst>
                </a:gridCol>
                <a:gridCol w="3784963">
                  <a:extLst>
                    <a:ext uri="{9D8B030D-6E8A-4147-A177-3AD203B41FA5}">
                      <a16:colId xmlns:a16="http://schemas.microsoft.com/office/drawing/2014/main" val="452979452"/>
                    </a:ext>
                  </a:extLst>
                </a:gridCol>
                <a:gridCol w="3030816">
                  <a:extLst>
                    <a:ext uri="{9D8B030D-6E8A-4147-A177-3AD203B41FA5}">
                      <a16:colId xmlns:a16="http://schemas.microsoft.com/office/drawing/2014/main" val="3628033204"/>
                    </a:ext>
                  </a:extLst>
                </a:gridCol>
              </a:tblGrid>
              <a:tr h="28980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GDWG Breakout Session (Day 3, Wed 13 March)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797069"/>
                  </a:ext>
                </a:extLst>
              </a:tr>
              <a:tr h="2898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Kamaljit Ray /Co-Chair Manik Bali Minutes: Manik Bali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901364"/>
                  </a:ext>
                </a:extLst>
              </a:tr>
              <a:tr h="223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Time 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Title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Presenter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88077"/>
                  </a:ext>
                </a:extLst>
              </a:tr>
              <a:tr h="223567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10768"/>
                  </a:ext>
                </a:extLst>
              </a:tr>
              <a:tr h="223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Welcome remarks from   GDWG Chair </a:t>
                      </a:r>
                    </a:p>
                  </a:txBody>
                  <a:tcPr marL="762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Kamaljit Ray [ In Person]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610847"/>
                  </a:ext>
                </a:extLst>
              </a:tr>
              <a:tr h="223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ESA GDWG Activities</a:t>
                      </a:r>
                    </a:p>
                  </a:txBody>
                  <a:tcPr marL="762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[Paolo Castracane [In-Person]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550964"/>
                  </a:ext>
                </a:extLst>
              </a:tr>
              <a:tr h="223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9:30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KMA  GDWG Activities</a:t>
                      </a:r>
                    </a:p>
                  </a:txBody>
                  <a:tcPr marL="762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Hanbyul [ Remote]</a:t>
                      </a:r>
                    </a:p>
                  </a:txBody>
                  <a:tcPr marL="762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2049"/>
                  </a:ext>
                </a:extLst>
              </a:tr>
              <a:tr h="223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9:45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CMA GDWG Activities</a:t>
                      </a:r>
                    </a:p>
                  </a:txBody>
                  <a:tcPr marL="762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Tian lin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416263"/>
                  </a:ext>
                </a:extLst>
              </a:tr>
              <a:tr h="223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IMD  GDWG Activities</a:t>
                      </a:r>
                    </a:p>
                  </a:txBody>
                  <a:tcPr marL="762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 K Giri / Kamaljit Ray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600650"/>
                  </a:ext>
                </a:extLst>
              </a:tr>
              <a:tr h="223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10:15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ISRO GDWG Activities</a:t>
                      </a:r>
                    </a:p>
                  </a:txBody>
                  <a:tcPr marL="762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Pradeep Thapliyal [ In-Person]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092049"/>
                  </a:ext>
                </a:extLst>
              </a:tr>
              <a:tr h="223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10:30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NOAA GDWG Activities</a:t>
                      </a:r>
                    </a:p>
                  </a:txBody>
                  <a:tcPr marL="762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Manik Bali [ in-Person ]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824498"/>
                  </a:ext>
                </a:extLst>
              </a:tr>
              <a:tr h="223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LSICS Data Conventions and  Versioning</a:t>
                      </a:r>
                    </a:p>
                  </a:txBody>
                  <a:tcPr marL="762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Masaya Takahashi [ In-Person]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804283"/>
                  </a:ext>
                </a:extLst>
              </a:tr>
              <a:tr h="223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G-SOS Report Genration[ Data and Code ] </a:t>
                      </a:r>
                    </a:p>
                  </a:txBody>
                  <a:tcPr marL="762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Manik Bali [ in-Person ]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77483"/>
                  </a:ext>
                </a:extLst>
              </a:tr>
              <a:tr h="389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11:15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 GDWG Cross Cutting Topics[ WIS, Lunar, Standard Operating Procedure,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GenAI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762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29453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219DE95-0B43-FE54-24E4-F09CCDA71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0" t="16495" r="6265" b="42384"/>
          <a:stretch/>
        </p:blipFill>
        <p:spPr>
          <a:xfrm>
            <a:off x="1518286" y="4437746"/>
            <a:ext cx="6496050" cy="225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7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F1A81-8BEE-52D1-C90D-75E1D163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43925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Key Discussion Points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FAC05-AC15-FE85-9BC0-92E277D23D70}"/>
              </a:ext>
            </a:extLst>
          </p:cNvPr>
          <p:cNvSpPr txBox="1"/>
          <p:nvPr/>
        </p:nvSpPr>
        <p:spPr>
          <a:xfrm>
            <a:off x="271439" y="2253555"/>
            <a:ext cx="9634561" cy="30746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28600" indent="-228600">
              <a:lnSpc>
                <a:spcPct val="200000"/>
              </a:lnSpc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GDWG Activates in member agencies 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Operating Procedure: Ensure UDP + Data Quality in Reprocessing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WIS2 Integration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Observing System Report: Machine Readable Biases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Convention for LSICS</a:t>
            </a:r>
          </a:p>
        </p:txBody>
      </p:sp>
    </p:spTree>
    <p:extLst>
      <p:ext uri="{BB962C8B-B14F-4D97-AF65-F5344CB8AC3E}">
        <p14:creationId xmlns:p14="http://schemas.microsoft.com/office/powerpoint/2010/main" val="44205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CC8534-761E-B860-92B5-C056F4532870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905999" cy="6237504"/>
        </p:xfrm>
        <a:graphic>
          <a:graphicData uri="http://schemas.openxmlformats.org/drawingml/2006/table">
            <a:tbl>
              <a:tblPr/>
              <a:tblGrid>
                <a:gridCol w="718456">
                  <a:extLst>
                    <a:ext uri="{9D8B030D-6E8A-4147-A177-3AD203B41FA5}">
                      <a16:colId xmlns:a16="http://schemas.microsoft.com/office/drawing/2014/main" val="3453180456"/>
                    </a:ext>
                  </a:extLst>
                </a:gridCol>
                <a:gridCol w="3407229">
                  <a:extLst>
                    <a:ext uri="{9D8B030D-6E8A-4147-A177-3AD203B41FA5}">
                      <a16:colId xmlns:a16="http://schemas.microsoft.com/office/drawing/2014/main" val="1904348041"/>
                    </a:ext>
                  </a:extLst>
                </a:gridCol>
                <a:gridCol w="2536371">
                  <a:extLst>
                    <a:ext uri="{9D8B030D-6E8A-4147-A177-3AD203B41FA5}">
                      <a16:colId xmlns:a16="http://schemas.microsoft.com/office/drawing/2014/main" val="2755802755"/>
                    </a:ext>
                  </a:extLst>
                </a:gridCol>
                <a:gridCol w="3243943">
                  <a:extLst>
                    <a:ext uri="{9D8B030D-6E8A-4147-A177-3AD203B41FA5}">
                      <a16:colId xmlns:a16="http://schemas.microsoft.com/office/drawing/2014/main" val="937830314"/>
                    </a:ext>
                  </a:extLst>
                </a:gridCol>
              </a:tblGrid>
              <a:tr h="377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Agency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GDWG Activity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         Outcome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     Discussion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659096"/>
                  </a:ext>
                </a:extLst>
              </a:tr>
              <a:tr h="126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CMA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Keep CMA GPRC Website Content updating: </a:t>
                      </a:r>
                    </a:p>
                    <a:p>
                      <a:pPr lvl="1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GSICS related meeting info.</a:t>
                      </a:r>
                    </a:p>
                    <a:p>
                      <a:pPr lvl="1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FY-4A&amp;4B AGRI calibration monitoring results. </a:t>
                      </a:r>
                    </a:p>
                    <a:p>
                      <a:pPr lvl="1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FY Satellites Instrument Operation Status, software update, instrument status long-term monitoring results.   </a:t>
                      </a:r>
                    </a:p>
                    <a:p>
                      <a:pPr lvl="0"/>
                      <a:r>
                        <a:rPr lang="en-US" alt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support</a:t>
                      </a: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lvl="1"/>
                      <a:r>
                        <a:rPr lang="en-US" alt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 Fengyun satellite reprocessing dataset for GSICS </a:t>
                      </a:r>
                      <a:endParaRPr lang="en-GB" altLang="zh-CN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/>
                      <a:r>
                        <a:rPr lang="en-US" alt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 IASI data acquisition from EUMETSAT THREAD website </a:t>
                      </a:r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Time Series of reprocessed records that have used GSICS Inter-Calibration Coefficients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A.GDWG.20240313.1: CMA to post daily instrument bias on GPRC website in machine readable form.</a:t>
                      </a:r>
                    </a:p>
                    <a:p>
                      <a:pPr algn="l" fontAlgn="b"/>
                      <a:endParaRPr lang="en-US" sz="10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R.GDWG.20240313.1: CMA to link quality of reprocessed data related document on reprocessing website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407145734"/>
                  </a:ext>
                </a:extLst>
              </a:tr>
              <a:tr h="1101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ISRO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endParaRPr kumimoji="1" lang="en-US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Working on reprocessing of the entire INSAT-3D/3DR Imager data to fix the issues related to the Satellite Yaw-flip operation during eclipse period, 21-4 Mar, 21-24 Sep </a:t>
                      </a:r>
                    </a:p>
                    <a:p>
                      <a:r>
                        <a:rPr kumimoji="1" lang="en-US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❖ RAC coefficients will be generated once NRTC files are reprocessed for entire period. </a:t>
                      </a:r>
                    </a:p>
                    <a:p>
                      <a:r>
                        <a:rPr kumimoji="1" lang="en-US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❖ ISRO is discussing the modalities to display GSICS correction coefficients from IMD’s RAPID tool. </a:t>
                      </a:r>
                    </a:p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ISRO work closely with IMD to produce GSICS coefficients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A.GDWG.20240313.2: EUMETSAT (Simon Elliot) to provide IASI L1C reader to ISRO ( Pradeep Thapliyal ) 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525407910"/>
                  </a:ext>
                </a:extLst>
              </a:tr>
              <a:tr h="5413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IMD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GSICS Coefficients and algorithms being produced at IMD in collaborating with ISRO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Reprocessing KALAPANA data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 new additional features will be implemented for INSAT-3DS chain.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IMD is working closely with ISRO team to incorporate GSICS calibration in MMDRPS chain and their regular timely update. The same GSICS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calibrated INSAT-3DS data may also be linked with RAPID tool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A.GDWG. 20240313.3: IMD to work towards landing pages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629343544"/>
                  </a:ext>
                </a:extLst>
              </a:tr>
              <a:tr h="1287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ESA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ESA Updated Calibration landing page (updated)</a:t>
                      </a:r>
                    </a:p>
                    <a:p>
                      <a:pPr marL="0" lvl="0" indent="-57150">
                        <a:buNone/>
                      </a:pP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https://earth.esa.int/eogateway/activities/esa-satellites-and-instruments-calibration-landing-page</a:t>
                      </a:r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-457200">
                        <a:buFont typeface="Arial" panose="020B0604020202020204" pitchFamily="34" charset="0"/>
                        <a:buNone/>
                      </a:pP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and updates on </a:t>
                      </a:r>
                    </a:p>
                    <a:p>
                      <a:pPr marL="0" lvl="1" indent="-57150">
                        <a:buFont typeface="Wingdings" pitchFamily="2" charset="2"/>
                        <a:buNone/>
                      </a:pP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CEOS Cal/Val Portal (</a:t>
                      </a: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http://calvalportal.ceos.org</a:t>
                      </a: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lvl="1" indent="-57150">
                        <a:buFont typeface="Wingdings" pitchFamily="2" charset="2"/>
                        <a:buNone/>
                      </a:pP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EVDC the ESA Atmospheric Validation Data </a:t>
                      </a:r>
                      <a:r>
                        <a:rPr lang="en-GB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</a:t>
                      </a: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https://evdc.esa.int</a:t>
                      </a: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lvl="1" indent="-57150">
                        <a:buFont typeface="Wingdings" pitchFamily="2" charset="2"/>
                        <a:buNone/>
                      </a:pP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Publication on the GSICS Newsletter: [DOI: 10.25923/cfag-b381] </a:t>
                      </a: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Tools and Portals developed by ESA becoming engines of CAL/VAL activates world wide and includes components of in-orbit GSICS CAL/VAL</a:t>
                      </a:r>
                    </a:p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LIME is now open source</a:t>
                      </a:r>
                    </a:p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Hyperspectral validation shared by ESA</a:t>
                      </a:r>
                    </a:p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ESA has a Solar Irradiance web</a:t>
                      </a: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A.GDWG.20240313.4: Paolo to coordinate with Manik on reducing overlap of webpage on solar radiance at ESA, NOAA/wiki and LASP.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575466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02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DD589F-6170-AB15-5DB0-E1E33B5C76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" y="0"/>
          <a:ext cx="9829800" cy="4227155"/>
        </p:xfrm>
        <a:graphic>
          <a:graphicData uri="http://schemas.openxmlformats.org/drawingml/2006/table">
            <a:tbl>
              <a:tblPr/>
              <a:tblGrid>
                <a:gridCol w="783770">
                  <a:extLst>
                    <a:ext uri="{9D8B030D-6E8A-4147-A177-3AD203B41FA5}">
                      <a16:colId xmlns:a16="http://schemas.microsoft.com/office/drawing/2014/main" val="3195240399"/>
                    </a:ext>
                  </a:extLst>
                </a:gridCol>
                <a:gridCol w="3310179">
                  <a:extLst>
                    <a:ext uri="{9D8B030D-6E8A-4147-A177-3AD203B41FA5}">
                      <a16:colId xmlns:a16="http://schemas.microsoft.com/office/drawing/2014/main" val="1799557084"/>
                    </a:ext>
                  </a:extLst>
                </a:gridCol>
                <a:gridCol w="2230650">
                  <a:extLst>
                    <a:ext uri="{9D8B030D-6E8A-4147-A177-3AD203B41FA5}">
                      <a16:colId xmlns:a16="http://schemas.microsoft.com/office/drawing/2014/main" val="1714758000"/>
                    </a:ext>
                  </a:extLst>
                </a:gridCol>
                <a:gridCol w="3505201">
                  <a:extLst>
                    <a:ext uri="{9D8B030D-6E8A-4147-A177-3AD203B41FA5}">
                      <a16:colId xmlns:a16="http://schemas.microsoft.com/office/drawing/2014/main" val="2497340723"/>
                    </a:ext>
                  </a:extLst>
                </a:gridCol>
              </a:tblGrid>
              <a:tr h="5562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Agency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GDWG Activity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         Outcome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     Discussion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744256"/>
                  </a:ext>
                </a:extLst>
              </a:tr>
              <a:tr h="556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JMA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 H9/IASI-B products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Maintained GPRC. Participated in LSICS Data Processing.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H9/IASI-B products are accepted</a:t>
                      </a:r>
                    </a:p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in PC</a:t>
                      </a:r>
                    </a:p>
                    <a:p>
                      <a:pPr lvl="0" algn="l" fontAlgn="b">
                        <a:lnSpc>
                          <a:spcPct val="1000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A.GDWG.20240313.5: Masaya to suggest </a:t>
                      </a:r>
                      <a:r>
                        <a:rPr lang="en-US" sz="10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filenaming</a:t>
                      </a: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metadata convention for Sat Vs Lunar Model </a:t>
                      </a:r>
                      <a:r>
                        <a:rPr lang="en-US" sz="10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intercomparision</a:t>
                      </a: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product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000" b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A.GDWG.20240313.6: Masaya to work on SRF format for LSICS</a:t>
                      </a:r>
                      <a:endParaRPr lang="en-US" sz="1000" b="0" i="0" u="sng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3472283966"/>
                  </a:ext>
                </a:extLst>
              </a:tr>
              <a:tr h="5770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KMA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 products GK2-A / </a:t>
                      </a:r>
                      <a:r>
                        <a:rPr lang="en-US" sz="10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</a:t>
                      </a: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IASI 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Maintained GPRC.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KMA GPRC uses GIRO for Lunar Calibration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kumimoji="1" lang="en-US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KMA GPRC monitors satellite with</a:t>
                      </a:r>
                    </a:p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kumimoji="1" lang="en-US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ROLO model.</a:t>
                      </a:r>
                    </a:p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kumimoji="1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KMA maintains GitHub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461440538"/>
                  </a:ext>
                </a:extLst>
              </a:tr>
              <a:tr h="652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NOAA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Maintained and Built tools .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Colab</a:t>
                      </a: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Product Alert system, Product Catalog, Action Tracker, GPPA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Platform for building new combined products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Built platform for Generating SOS Report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Tools shared at CEOS website</a:t>
                      </a:r>
                    </a:p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Work closely with WMO/OSCAR and </a:t>
                      </a:r>
                    </a:p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deploy OSCAR API</a:t>
                      </a:r>
                      <a:endParaRPr lang="en-US" sz="1000" b="0" i="0" u="sng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Tools increasing used in GSICS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A.GDWG. 20240313.7:  Take steps to integrate GSICS products into WIS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A.GDWG. 20240313.8:  Suggest format for storing daily bias following CF 1.5 CCC conventions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A.GDWG. 20240313.9: </a:t>
                      </a:r>
                      <a:r>
                        <a:rPr lang="en-US" sz="10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GDWG (NOAA) to find a method for digitally marking LSICS outputs that have been generated by the official GSICS code version and copies thereof</a:t>
                      </a:r>
                      <a:r>
                        <a:rPr lang="en-US" sz="1000" b="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making them distinguishable from outputs that have been generated by LSICS code that has been modified.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sng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000" b="0" i="0" u="sng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433714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23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64F6-9CA1-31A9-0C4A-96A4C593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939" y="374652"/>
            <a:ext cx="2252662" cy="473073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D5D50-37F1-143C-2165-4F2D6897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63" y="1168400"/>
            <a:ext cx="8543925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Paolo </a:t>
            </a:r>
            <a:r>
              <a:rPr lang="en-US" dirty="0" err="1"/>
              <a:t>Castracane</a:t>
            </a:r>
            <a:r>
              <a:rPr lang="en-US" dirty="0"/>
              <a:t>, new Chair of GSICS Data Working Group. GSICS thanks Kamaljit Ray for contributing relentlessly to the GSICS as Chair GDWG.</a:t>
            </a:r>
          </a:p>
          <a:p>
            <a:r>
              <a:rPr lang="en-US" dirty="0"/>
              <a:t>GDWG reinstates its support to the GSICS Research Working group through Wiki, Product Catalog, Product Review, Reprocessing, GPPA and new tools that are being built.</a:t>
            </a:r>
          </a:p>
          <a:p>
            <a:r>
              <a:rPr lang="en-US" dirty="0"/>
              <a:t>In the coming year GDWG would attempt to apply AI technologies in feature extraction and generating review articles</a:t>
            </a:r>
          </a:p>
          <a:p>
            <a:r>
              <a:rPr lang="en-US" dirty="0"/>
              <a:t>GDWG would also help in building Lunar CAL related data sets, Integration with WIS 2.0 and constructing SOS report.</a:t>
            </a:r>
          </a:p>
          <a:p>
            <a:r>
              <a:rPr lang="en-US" dirty="0"/>
              <a:t>GDWG would also help maintain GPRC, THREDDS server and host machine readable datasets.</a:t>
            </a:r>
          </a:p>
        </p:txBody>
      </p:sp>
    </p:spTree>
    <p:extLst>
      <p:ext uri="{BB962C8B-B14F-4D97-AF65-F5344CB8AC3E}">
        <p14:creationId xmlns:p14="http://schemas.microsoft.com/office/powerpoint/2010/main" val="162709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5041-F575-23A3-5B34-BA1C3A7D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3E662-2C0E-BED0-1D74-6BB9544E6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837" y="2930525"/>
            <a:ext cx="3362326" cy="307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58617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bb23abe-0450-4f51-8c6f-b2e3a34c164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50ED32F0F53544A36ED467363813C6" ma:contentTypeVersion="18" ma:contentTypeDescription="Create a new document." ma:contentTypeScope="" ma:versionID="5395ca24266a9085d5a33a97288de7aa">
  <xsd:schema xmlns:xsd="http://www.w3.org/2001/XMLSchema" xmlns:xs="http://www.w3.org/2001/XMLSchema" xmlns:p="http://schemas.microsoft.com/office/2006/metadata/properties" xmlns:ns3="4bb23abe-0450-4f51-8c6f-b2e3a34c1641" xmlns:ns4="f950f2a2-677a-4f60-aa11-1816004dd361" targetNamespace="http://schemas.microsoft.com/office/2006/metadata/properties" ma:root="true" ma:fieldsID="d5671206b0fcbbc5f8b9b7d8081c7669" ns3:_="" ns4:_="">
    <xsd:import namespace="4bb23abe-0450-4f51-8c6f-b2e3a34c1641"/>
    <xsd:import namespace="f950f2a2-677a-4f60-aa11-1816004dd3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23abe-0450-4f51-8c6f-b2e3a34c16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0f2a2-677a-4f60-aa11-1816004dd36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B26351-E3AF-4CC2-B672-BD505C08D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A1E8D9-D894-48CA-8449-567B582BB9DE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4bb23abe-0450-4f51-8c6f-b2e3a34c1641"/>
    <ds:schemaRef ds:uri="http://schemas.microsoft.com/office/infopath/2007/PartnerControls"/>
    <ds:schemaRef ds:uri="f950f2a2-677a-4f60-aa11-1816004dd36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CF34299-ADC6-4124-982F-B620ED74C3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b23abe-0450-4f51-8c6f-b2e3a34c1641"/>
    <ds:schemaRef ds:uri="f950f2a2-677a-4f60-aa11-1816004dd3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99184</TotalTime>
  <Words>1030</Words>
  <Application>Microsoft Office PowerPoint</Application>
  <PresentationFormat>A4 Paper (210x297 mm)</PresentationFormat>
  <Paragraphs>146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Helvetica</vt:lpstr>
      <vt:lpstr>Tahoma</vt:lpstr>
      <vt:lpstr>Times New Roman</vt:lpstr>
      <vt:lpstr>Wingdings</vt:lpstr>
      <vt:lpstr>Office Theme</vt:lpstr>
      <vt:lpstr>Office テーマ</vt:lpstr>
      <vt:lpstr>GSICS Data Working Group Discussions in the Breakout Session 15/03/2024</vt:lpstr>
      <vt:lpstr>Introduction</vt:lpstr>
      <vt:lpstr>GDWG gets a New Chair</vt:lpstr>
      <vt:lpstr>GDWG Breakout Session</vt:lpstr>
      <vt:lpstr>Key Discussion Points</vt:lpstr>
      <vt:lpstr>PowerPoint Presentation</vt:lpstr>
      <vt:lpstr>PowerPoint Presentation</vt:lpstr>
      <vt:lpstr>Conclusion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Manik Bali</cp:lastModifiedBy>
  <cp:revision>2393</cp:revision>
  <cp:lastPrinted>2006-03-06T14:11:17Z</cp:lastPrinted>
  <dcterms:created xsi:type="dcterms:W3CDTF">2010-09-10T00:53:07Z</dcterms:created>
  <dcterms:modified xsi:type="dcterms:W3CDTF">2024-03-15T06:26:52Z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0x0101002550ED32F0F53544A36ED467363813C6</vt:lpwstr>
  </property>
</Properties>
</file>