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320" r:id="rId3"/>
    <p:sldId id="307" r:id="rId4"/>
    <p:sldId id="308" r:id="rId5"/>
    <p:sldId id="309" r:id="rId6"/>
    <p:sldId id="318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271" r:id="rId15"/>
    <p:sldId id="287" r:id="rId16"/>
    <p:sldId id="281" r:id="rId17"/>
    <p:sldId id="260" r:id="rId18"/>
    <p:sldId id="319" r:id="rId19"/>
    <p:sldId id="321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08F04-D79D-4E99-A1D5-3C2E24DC8EE6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63DC5-E385-4590-A0DF-F0589786C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5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C691-C5DA-4FA0-AE9D-BAB85F1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C1190-E8D3-4C64-8610-A0A7CEB4B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5254E-9CA7-4B98-A26D-D85CED671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8698-328E-4F1F-8913-71CBFB1C7AEF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62ACD-988A-4D42-B165-4771CF2C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3AE3A-EF65-4E5F-865E-4A8B3D48F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1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D767E-06A2-41AD-B689-8F3178D2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2BF77-25DD-46C4-8C4F-A94FC46C5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1F113-8392-4FE3-873B-AE83F438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BF2E-44A9-4E34-B4CE-0600344FBBC2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25546-BB00-45D8-B7BC-606B30016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C1C4A-368B-43CA-AC6A-C3BB3AFC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9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41A801-F5FF-4F4F-AE8F-85DE23EF4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AD810-7CF9-45DF-B024-3516D316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866A8-38C9-48E6-B6DA-AA02D911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8357-4599-42D1-9B49-999E1720612F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EBEDB-EBB9-46AA-992E-A7AB0C77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D4E49-CF8E-4043-83AC-A1291E6E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6B4B-48BC-4567-8DC3-F696DA1A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9144000" cy="93078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05F3D-7771-4504-AD77-FB87464C3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152"/>
            <a:ext cx="10515600" cy="49174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68032-98FD-4E8A-99F2-ECE78F0C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25127-8706-41E1-A73E-54452181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73D07-3FDE-4C7A-96F8-1189A416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1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5A54-DB59-4B6B-B13A-72EB115D7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A0FE6-F974-437D-8453-2A536ED49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52697-2E6C-4AA3-A319-B593A6C6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EC75-1B31-4840-B70B-A25D189DE427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1D913-611C-4FB7-943C-1D5B0685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1EAEC-6A55-4C71-8228-4C0311FB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0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23AFF-2774-43BD-ACD2-85838F57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FE8D1-A81A-4A8D-BB08-44B5E0E2B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8AADE-75FE-43DC-8707-F9AD10148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DBBD7-4CD9-485E-BE08-BA1097B5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F7D9-CB98-4176-9031-A6FC9E6B3369}" type="datetime1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92224-47A7-4C22-99F5-853F40C58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3EEBC-B2DA-444F-AB89-61E158B3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5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0B7B1-F435-4ED4-BE5A-90EDA8DF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D37A6-0785-42BD-B919-7B253308F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0AC16-E593-47DB-8861-33BE46D33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EB1A78-2D29-45FA-93BB-12CA0F954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2B1E10-26E9-4966-9F13-B28962109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949C53-8D68-4CB9-9D68-87E830B5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5CD7-42E8-4291-A24B-A2FBE826F1C9}" type="datetime1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0B173-3BA7-43C9-9E6D-0518F2B65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8A94E-A0A8-4441-B191-CA73C6D0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44179-6DC4-4F37-95B4-7BF5C4A3E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7965C-87B4-41A7-BA3D-034F70BBE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BB8E-60BA-4C88-B885-794CC76A1FC0}" type="datetime1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C9CCC-8670-4501-999E-37497396D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68187-D8F4-4317-9BD9-AD8112DED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8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B7CEED-C8CA-43FA-90C7-02C80C31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28EA-BAB9-4A4D-88C7-4B379CCBAAE5}" type="datetime1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50847-D63C-4231-8E37-B2F2D15FB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B5DCB-AA03-44E2-9993-8D83F016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4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5079-F061-4B8A-96EE-53365757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AEC3D-5C0D-41B8-906B-456B6BB1B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2705E-8F6A-481D-B0E6-559C62629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ADAF1-B6D5-43FF-96A4-ED6568717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75DE-3C04-42BF-A553-CDF8C047E8A0}" type="datetime1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04E07-C621-4DFD-B05E-FDCF8089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7EBAD-C4E3-435A-8ACF-3ABCA5AF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5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8F3D-7B9A-4692-B7F0-902840678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C92F2D-BB10-42DD-8966-B53E60911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7481B-80F0-4D88-BB76-A131FBBD0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B70F4-C9A1-4781-AA4C-E5BF5D6C4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9E39-328F-48C1-A5D1-BD0DC06103E5}" type="datetime1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8F44C-A053-48F2-86E5-9557F011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F0A16-EC9F-4D27-B4B5-FE30EA53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1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4DD91-AEB3-4C19-8743-2A01FA70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22" y="215647"/>
            <a:ext cx="10515600" cy="930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A8F4B-C44D-441D-996F-FE3DFF9DC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8294"/>
            <a:ext cx="10515600" cy="4838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EADC-6079-4F8A-8AA2-579592199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2F019-3C70-4D88-B53E-2FF75E51F2CC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FC630-92E0-4C33-8AB2-1B73C94EE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8991" y="6356350"/>
            <a:ext cx="43444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GSICS Annual Meeting, 11-15 March 2024, Darmstadt, Germany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A37D0-C808-4E53-A0C5-98205A3CF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Logos &lt; Development &lt; GSICS Wiki">
            <a:extLst>
              <a:ext uri="{FF2B5EF4-FFF2-40B4-BE49-F238E27FC236}">
                <a16:creationId xmlns:a16="http://schemas.microsoft.com/office/drawing/2014/main" id="{0AB76403-8AA0-44D2-991A-2B7D613A75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897" y="185740"/>
            <a:ext cx="2048821" cy="82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0C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v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MeetingsAndConference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gsics.atmos.umd.edu/bin/view/Development/AnnualMeeting202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pub/Development/AnnualMeeting2024/1i_ISRO_Oceansat3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66F5-98EA-4C54-ADC3-73EAEA0E3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2087" y="1054422"/>
            <a:ext cx="9144000" cy="887021"/>
          </a:xfrm>
        </p:spPr>
        <p:txBody>
          <a:bodyPr/>
          <a:lstStyle/>
          <a:p>
            <a:r>
              <a:rPr lang="en-US" b="1" dirty="0"/>
              <a:t>GRWG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40378-32C4-4634-ADA8-D01F1AB4C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2087" y="2847667"/>
            <a:ext cx="9144000" cy="286733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Fangfang Yu, GRWG Chair</a:t>
            </a:r>
          </a:p>
          <a:p>
            <a:r>
              <a:rPr lang="en-US" dirty="0"/>
              <a:t>and Mounir Lekouara, incoming GRWG Chair</a:t>
            </a:r>
          </a:p>
          <a:p>
            <a:endParaRPr lang="en-US" dirty="0"/>
          </a:p>
          <a:p>
            <a:r>
              <a:rPr lang="en-US" dirty="0"/>
              <a:t>15.03.2024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15A0F-51E8-4395-AC1F-9198CE9D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32CE-CD40-4AE2-A237-EE69FDC3D635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B38CB-E1C4-4301-BBCB-38574D57D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609D0-F358-40C9-A262-A5D454E0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43F59-9EFA-5D17-F464-791B1D345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Mini conf: Himawari-10 and inter-calibration approach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9932F-AF13-206D-D7C8-6FFA62DB3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kumimoji="1" lang="en" altLang="ja-JP" sz="2000" dirty="0"/>
              <a:t>JMA has been operating GEO satellites at around 140 E</a:t>
            </a:r>
            <a:r>
              <a:rPr kumimoji="1" lang="en-US" altLang="ja-JP" sz="2000" dirty="0"/>
              <a:t>° over 40 years</a:t>
            </a:r>
          </a:p>
          <a:p>
            <a:pPr lvl="1">
              <a:lnSpc>
                <a:spcPct val="130000"/>
              </a:lnSpc>
            </a:pPr>
            <a:r>
              <a:rPr kumimoji="1" lang="en" altLang="ja-JP" sz="1800" dirty="0"/>
              <a:t>Current Himawari-9 will be operated until JFY 2029 (Himawari-8 is in-orbit backup).</a:t>
            </a:r>
          </a:p>
          <a:p>
            <a:pPr lvl="1">
              <a:lnSpc>
                <a:spcPct val="130000"/>
              </a:lnSpc>
            </a:pPr>
            <a:r>
              <a:rPr kumimoji="1" lang="en" altLang="ja-JP" sz="1800" dirty="0"/>
              <a:t>JMA contracted manufacturing of Himawari-10 in March 2023, with initiation of operation scheduled for JFY 2029.</a:t>
            </a:r>
          </a:p>
          <a:p>
            <a:pPr>
              <a:lnSpc>
                <a:spcPct val="130000"/>
              </a:lnSpc>
            </a:pPr>
            <a:r>
              <a:rPr kumimoji="1" lang="en" altLang="ja-JP" sz="2000" dirty="0"/>
              <a:t>Himawari-10 is scheduled to carry a VIS/IR imager (GHMI), an IR sounder (GHMS) and a space environmental suite.</a:t>
            </a:r>
          </a:p>
          <a:p>
            <a:pPr lvl="1">
              <a:lnSpc>
                <a:spcPct val="130000"/>
              </a:lnSpc>
            </a:pPr>
            <a:r>
              <a:rPr kumimoji="1" lang="en-US" altLang="ja-JP" sz="1800" dirty="0"/>
              <a:t>GHMI: 18-band imager, same concept w/ </a:t>
            </a:r>
            <a:r>
              <a:rPr kumimoji="1" lang="en-US" altLang="ja-JP" sz="1800" dirty="0" err="1"/>
              <a:t>GeoXO</a:t>
            </a:r>
            <a:r>
              <a:rPr kumimoji="1" lang="en-US" altLang="ja-JP" sz="1800" dirty="0"/>
              <a:t>/GXI</a:t>
            </a:r>
          </a:p>
          <a:p>
            <a:pPr lvl="1">
              <a:lnSpc>
                <a:spcPct val="130000"/>
              </a:lnSpc>
            </a:pPr>
            <a:r>
              <a:rPr kumimoji="1" lang="en-US" altLang="ja-JP" sz="1800" dirty="0"/>
              <a:t>GHMS: FTS, similar observation capability w/ MTG-S/IRS and </a:t>
            </a:r>
            <a:r>
              <a:rPr kumimoji="1" lang="en-US" altLang="ja-JP" sz="1800" dirty="0" err="1"/>
              <a:t>GeoXO</a:t>
            </a:r>
            <a:r>
              <a:rPr kumimoji="1" lang="en-US" altLang="ja-JP" sz="1800" dirty="0"/>
              <a:t>/GXS</a:t>
            </a:r>
          </a:p>
          <a:p>
            <a:pPr>
              <a:lnSpc>
                <a:spcPct val="130000"/>
              </a:lnSpc>
            </a:pPr>
            <a:r>
              <a:rPr kumimoji="1" lang="en" altLang="ja-JP" sz="2000" dirty="0"/>
              <a:t>Consideration of inter-calibration approach for GHMI and GHMS was just started at JMA. </a:t>
            </a:r>
          </a:p>
          <a:p>
            <a:pPr lvl="1">
              <a:lnSpc>
                <a:spcPct val="130000"/>
              </a:lnSpc>
            </a:pPr>
            <a:r>
              <a:rPr kumimoji="1" lang="en" altLang="ja-JP" sz="1800" dirty="0"/>
              <a:t>GSICS member agencies’ ongoing cal/val activities and discussions on future GSICS inter-calibration algorithms would be definitely helpful for JMA.</a:t>
            </a:r>
          </a:p>
          <a:p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92157-8AD2-F75A-1852-61F750A32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4EA88-471D-0956-2D16-602E09AD1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9B0F3-8D42-2B83-DE63-05A2A803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66DD6-FE21-F445-EE8A-9BA9272FE39E}"/>
              </a:ext>
            </a:extLst>
          </p:cNvPr>
          <p:cNvSpPr txBox="1"/>
          <p:nvPr/>
        </p:nvSpPr>
        <p:spPr>
          <a:xfrm>
            <a:off x="4174671" y="6538912"/>
            <a:ext cx="887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By Masaya Takahashi (JMA)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367348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7EC71-75DB-0A71-655E-8EEE05FCA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Mini-conf: lunar WS outcomes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DD36C-39D8-2597-E0D3-0684C98C7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/>
              <a:t>5-day meeting from 4th Dec till 8th Dec 2023 in EUMETSAT HQ</a:t>
            </a:r>
          </a:p>
          <a:p>
            <a:r>
              <a:rPr lang="en-IE" dirty="0"/>
              <a:t>Attendees: ~35 participants on site + 40 participants online</a:t>
            </a:r>
          </a:p>
          <a:p>
            <a:r>
              <a:rPr lang="en-IE" dirty="0"/>
              <a:t>More than 30 agencies / institutes / companies</a:t>
            </a:r>
          </a:p>
          <a:p>
            <a:r>
              <a:rPr lang="en-IE" dirty="0"/>
              <a:t>Sessions on:</a:t>
            </a:r>
          </a:p>
          <a:p>
            <a:pPr lvl="1"/>
            <a:r>
              <a:rPr lang="en-IE" dirty="0"/>
              <a:t>Lunar measurements (for model derivation)</a:t>
            </a:r>
          </a:p>
          <a:p>
            <a:pPr lvl="1"/>
            <a:r>
              <a:rPr lang="en-IE" dirty="0"/>
              <a:t>Lunar models and their development</a:t>
            </a:r>
          </a:p>
          <a:p>
            <a:pPr lvl="1"/>
            <a:r>
              <a:rPr lang="en-IE" dirty="0"/>
              <a:t>Instrument monitoring</a:t>
            </a:r>
          </a:p>
          <a:p>
            <a:pPr lvl="1"/>
            <a:r>
              <a:rPr lang="en-IE" dirty="0"/>
              <a:t>Thermal infrared and microwave</a:t>
            </a:r>
          </a:p>
          <a:p>
            <a:pPr lvl="1"/>
            <a:r>
              <a:rPr lang="en-IE" dirty="0"/>
              <a:t>Alternative usages of lunar imagery</a:t>
            </a:r>
          </a:p>
          <a:p>
            <a:r>
              <a:rPr lang="en-GB" dirty="0"/>
              <a:t>Proposed creation of a GSICS subgroup on</a:t>
            </a:r>
          </a:p>
          <a:p>
            <a:pPr marL="0" indent="0">
              <a:buNone/>
            </a:pPr>
            <a:r>
              <a:rPr lang="en-GB" dirty="0"/>
              <a:t> Lunar calibration to increase the visibility</a:t>
            </a:r>
          </a:p>
          <a:p>
            <a:r>
              <a:rPr lang="en-US" dirty="0"/>
              <a:t>Development of a New Module-Based Reference System</a:t>
            </a:r>
          </a:p>
          <a:p>
            <a:pPr lvl="1"/>
            <a:r>
              <a:rPr lang="en-US" dirty="0"/>
              <a:t>Lunar Spectral Irradiance Calibration System (LSICS) for generating lunar irradiance</a:t>
            </a:r>
          </a:p>
          <a:p>
            <a:r>
              <a:rPr lang="en-US" dirty="0"/>
              <a:t>R&amp;D advances of the radiance models both in VIS-NIR and IR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lvl="1"/>
            <a:endParaRPr lang="en-IE" dirty="0"/>
          </a:p>
          <a:p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83500-687A-EF6E-D084-A74DB8323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4668C-4C1E-57FD-FA7E-459E352E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CBCBD-AA3E-A338-AC52-99193C2EF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 descr="Group Picture - LCWS#4">
            <a:extLst>
              <a:ext uri="{FF2B5EF4-FFF2-40B4-BE49-F238E27FC236}">
                <a16:creationId xmlns:a16="http://schemas.microsoft.com/office/drawing/2014/main" id="{C4D54002-433E-F06D-A799-2A770A34EB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"/>
          <a:stretch/>
        </p:blipFill>
        <p:spPr>
          <a:xfrm>
            <a:off x="7536026" y="2100419"/>
            <a:ext cx="4116519" cy="26571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994D43-14E0-18DF-6172-4F384729F2ED}"/>
              </a:ext>
            </a:extLst>
          </p:cNvPr>
          <p:cNvSpPr txBox="1"/>
          <p:nvPr/>
        </p:nvSpPr>
        <p:spPr>
          <a:xfrm>
            <a:off x="3945062" y="6000981"/>
            <a:ext cx="887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By Tom Stone (USGS) and Sebastien Wagner (EUMETSAT)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709390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8810A-B634-1FD0-9114-9B18D79D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Mini Conf: EUMETSAT lessons learnt from commercial data usage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0BE1D-618E-10E5-7C59-7CE95BBDE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152"/>
            <a:ext cx="10515600" cy="536124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800" dirty="0"/>
              <a:t>In the New Space arena, RO data has become the most mature commercial offering of meteorological data, because instruments are simple, RO is well understood, has a high impact, and more of it is needed.</a:t>
            </a:r>
          </a:p>
          <a:p>
            <a:pPr>
              <a:lnSpc>
                <a:spcPct val="140000"/>
              </a:lnSpc>
            </a:pPr>
            <a:r>
              <a:rPr lang="en-US" sz="1800" dirty="0"/>
              <a:t>Both EUMETSAT and NOAA have begun to procure commercial RO data in an operational context</a:t>
            </a:r>
          </a:p>
          <a:p>
            <a:pPr>
              <a:lnSpc>
                <a:spcPct val="140000"/>
              </a:lnSpc>
            </a:pPr>
            <a:r>
              <a:rPr lang="en-US" sz="1800" dirty="0"/>
              <a:t>Experiences so far:</a:t>
            </a:r>
          </a:p>
          <a:p>
            <a:pPr lvl="1">
              <a:lnSpc>
                <a:spcPct val="140000"/>
              </a:lnSpc>
            </a:pPr>
            <a:r>
              <a:rPr lang="en-US" sz="1600" dirty="0"/>
              <a:t>To ensure consistent data characteristics, both EUMETSAT and NOAA take care of processing, validation, quality control and monitoring  of commercial data, requiring significant RO expertise in these </a:t>
            </a:r>
            <a:r>
              <a:rPr lang="en-US" sz="1600" dirty="0" err="1"/>
              <a:t>organisations</a:t>
            </a:r>
            <a:r>
              <a:rPr lang="en-US" sz="1600" dirty="0"/>
              <a:t>.</a:t>
            </a:r>
          </a:p>
          <a:p>
            <a:pPr lvl="1">
              <a:lnSpc>
                <a:spcPct val="140000"/>
              </a:lnSpc>
            </a:pPr>
            <a:r>
              <a:rPr lang="en-US" sz="1600" dirty="0"/>
              <a:t>While a commercial data provider demonstrated high levels of reliability in Europe, the US suffered several issues with data availability from the commercial sector.</a:t>
            </a:r>
          </a:p>
          <a:p>
            <a:pPr lvl="1">
              <a:lnSpc>
                <a:spcPct val="140000"/>
              </a:lnSpc>
            </a:pPr>
            <a:r>
              <a:rPr lang="en-US" sz="1600" dirty="0"/>
              <a:t>Transparency can be obtained by formulating contracts appropriately and by having sufficient expertise on the buyer side.</a:t>
            </a:r>
          </a:p>
          <a:p>
            <a:pPr>
              <a:lnSpc>
                <a:spcPct val="140000"/>
              </a:lnSpc>
            </a:pPr>
            <a:r>
              <a:rPr lang="en-US" sz="1800" dirty="0"/>
              <a:t>For observation techniques other than RO, topics like reference instruments and backbone missions require careful consideration.</a:t>
            </a:r>
          </a:p>
          <a:p>
            <a:pPr lvl="1">
              <a:lnSpc>
                <a:spcPct val="140000"/>
              </a:lnSpc>
            </a:pPr>
            <a:endParaRPr lang="en-IE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B63FE-8D7C-1510-6DB6-3B21DC50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6CF00-595B-2029-58C7-D56BD498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A5A9F-F322-A350-65BA-95922932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71740-6AA6-89F7-49CF-BC8936236667}"/>
              </a:ext>
            </a:extLst>
          </p:cNvPr>
          <p:cNvSpPr txBox="1"/>
          <p:nvPr/>
        </p:nvSpPr>
        <p:spPr>
          <a:xfrm>
            <a:off x="4174671" y="6538912"/>
            <a:ext cx="887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By Bojan Bojkov and Christian Marquardt, (EUMETSAT)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4078936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ECEC3-ED35-0EFC-AFE2-FE5AA0B72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Mini Conf: inter-calibration of Forest-2/SAFIRE-2 TIR data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3F38F-24B7-EA95-FE98-D2103F8C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AA2E3-5246-09F9-B5E7-54BE26DA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F91DC-2659-EE2D-AB24-9B1CF61C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B4B048-A228-E6DB-9AC4-1A004938C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689" y="2135022"/>
            <a:ext cx="7428622" cy="3153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294566-6B0C-AB3B-CFD0-03E461BAB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22" y="1592605"/>
            <a:ext cx="3543218" cy="4238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24B534-E179-7CE7-25C5-5B324E2C3E17}"/>
              </a:ext>
            </a:extLst>
          </p:cNvPr>
          <p:cNvSpPr txBox="1"/>
          <p:nvPr/>
        </p:nvSpPr>
        <p:spPr>
          <a:xfrm>
            <a:off x="7995559" y="5878675"/>
            <a:ext cx="450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By Fatima Kahil (</a:t>
            </a:r>
            <a:r>
              <a:rPr lang="en-GB" i="1" dirty="0" err="1"/>
              <a:t>Ororatech</a:t>
            </a:r>
            <a:r>
              <a:rPr lang="en-GB" i="1" dirty="0"/>
              <a:t>)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2903294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EAADF4-9029-4F91-9739-B4A631973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680" y="1434408"/>
            <a:ext cx="3483040" cy="3989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99D4C-706D-44F7-8E69-98B3FEE3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22" y="215647"/>
            <a:ext cx="9438328" cy="930780"/>
          </a:xfrm>
        </p:spPr>
        <p:txBody>
          <a:bodyPr>
            <a:normAutofit/>
          </a:bodyPr>
          <a:lstStyle/>
          <a:p>
            <a:r>
              <a:rPr lang="en-US" dirty="0"/>
              <a:t>Meetings Organized/Supported in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4AE4-49D1-4BEE-802E-F9685EE3F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4" y="1212698"/>
            <a:ext cx="10515600" cy="5088198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r>
              <a:rPr lang="en-US" dirty="0"/>
              <a:t>Organized 24 Web-meetings </a:t>
            </a:r>
          </a:p>
          <a:p>
            <a:pPr lvl="1"/>
            <a:r>
              <a:rPr lang="en-US" dirty="0"/>
              <a:t>VNIR (7), SW (6), IR (4), GRWG (3),WM (1) </a:t>
            </a:r>
          </a:p>
          <a:p>
            <a:pPr lvl="1"/>
            <a:r>
              <a:rPr lang="en-US" dirty="0"/>
              <a:t>See presentations in </a:t>
            </a:r>
            <a:r>
              <a:rPr lang="en-US" dirty="0">
                <a:hlinkClick r:id="rId3"/>
              </a:rPr>
              <a:t>wiki page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Supported the 2023 EP meeting </a:t>
            </a:r>
          </a:p>
          <a:p>
            <a:pPr lvl="1"/>
            <a:r>
              <a:rPr lang="en-US" dirty="0"/>
              <a:t>29-30 June 2023, Tokyo, Japan</a:t>
            </a:r>
          </a:p>
          <a:p>
            <a:pPr lvl="1"/>
            <a:endParaRPr lang="en-US" dirty="0"/>
          </a:p>
          <a:p>
            <a:r>
              <a:rPr lang="en-US" dirty="0"/>
              <a:t>Attended CEOS WGCV IVOS 35 meeting (virtually)</a:t>
            </a:r>
          </a:p>
          <a:p>
            <a:pPr lvl="1"/>
            <a:r>
              <a:rPr lang="en-US" dirty="0"/>
              <a:t>25 – 29 Sept, 2023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7F1-7776-4FCC-AE23-67B90FA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E6F5-2737-47E7-94F4-89618966E96F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9469-2E36-4AD4-A9B8-71AD9BE6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D9AE-29F4-43A8-ADDA-989F210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83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9D4C-706D-44F7-8E69-98B3FEE3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Products and Product Promotions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4AE4-49D1-4BEE-802E-F9685EE3F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new GEO-LEO IR products generated by KMA GPRC in the Demo phase</a:t>
            </a:r>
          </a:p>
          <a:p>
            <a:pPr lvl="1"/>
            <a:r>
              <a:rPr lang="en-US" dirty="0"/>
              <a:t>GK2 AMI vs. SNPP/N20 </a:t>
            </a:r>
            <a:r>
              <a:rPr lang="en-US" dirty="0" err="1"/>
              <a:t>CrIS</a:t>
            </a:r>
            <a:r>
              <a:rPr lang="en-US" dirty="0"/>
              <a:t> and </a:t>
            </a:r>
            <a:r>
              <a:rPr lang="en-US" dirty="0" err="1"/>
              <a:t>Metop</a:t>
            </a:r>
            <a:r>
              <a:rPr lang="en-US" dirty="0"/>
              <a:t>-B/C IASI</a:t>
            </a:r>
          </a:p>
          <a:p>
            <a:pPr lvl="1"/>
            <a:r>
              <a:rPr lang="en-US" dirty="0"/>
              <a:t>Passed GCC GPPA review and approved by GCC director into the monitoring catalog</a:t>
            </a:r>
          </a:p>
          <a:p>
            <a:endParaRPr lang="en-US" dirty="0"/>
          </a:p>
          <a:p>
            <a:r>
              <a:rPr lang="en-US" dirty="0"/>
              <a:t>Four SEVIRI/IASI-B products generated by EUMETSAT GPRC being promoted to operational phase</a:t>
            </a:r>
          </a:p>
          <a:p>
            <a:pPr lvl="1"/>
            <a:r>
              <a:rPr lang="en-US" dirty="0"/>
              <a:t>Passed the GCC GPPA review as a “family instrument”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7F1-7776-4FCC-AE23-67B90FA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E6F5-2737-47E7-94F4-89618966E96F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9469-2E36-4AD4-A9B8-71AD9BE6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D9AE-29F4-43A8-ADDA-989F210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24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9D4C-706D-44F7-8E69-98B3FEE3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of Chairpersons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4AE4-49D1-4BEE-802E-F9685EE3F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GRWG Chairs</a:t>
            </a:r>
          </a:p>
          <a:p>
            <a:pPr lvl="1"/>
            <a:r>
              <a:rPr lang="en-US" dirty="0"/>
              <a:t>Mounir </a:t>
            </a:r>
            <a:r>
              <a:rPr lang="en-US" dirty="0" err="1"/>
              <a:t>Lekouara</a:t>
            </a:r>
            <a:r>
              <a:rPr lang="en-US" dirty="0"/>
              <a:t> (EUMETSAT): 2024 –</a:t>
            </a:r>
          </a:p>
          <a:p>
            <a:pPr lvl="1"/>
            <a:r>
              <a:rPr lang="en-US" dirty="0"/>
              <a:t>Fangfang Yu (UMD@NOAA) will step down from the sitting chair position after the 2024 annual/EP joint meeting</a:t>
            </a:r>
          </a:p>
          <a:p>
            <a:r>
              <a:rPr lang="en-US" dirty="0"/>
              <a:t>Space-Weather (</a:t>
            </a:r>
            <a:r>
              <a:rPr lang="en-US" dirty="0" err="1"/>
              <a:t>SWx</a:t>
            </a:r>
            <a:r>
              <a:rPr lang="en-US" dirty="0"/>
              <a:t>) Subgroup</a:t>
            </a:r>
          </a:p>
          <a:p>
            <a:pPr lvl="1"/>
            <a:r>
              <a:rPr lang="en-US" dirty="0"/>
              <a:t>Tsutomu </a:t>
            </a:r>
            <a:r>
              <a:rPr lang="en-US" dirty="0" err="1"/>
              <a:t>Nagatsuma</a:t>
            </a:r>
            <a:r>
              <a:rPr lang="en-US" dirty="0"/>
              <a:t> (NICT): the first SW subgroup chair, after his interim term in 2022</a:t>
            </a:r>
          </a:p>
          <a:p>
            <a:r>
              <a:rPr lang="en-US" dirty="0"/>
              <a:t>Microwave (MW) subgroup</a:t>
            </a:r>
          </a:p>
          <a:p>
            <a:pPr lvl="1"/>
            <a:r>
              <a:rPr lang="en-US" dirty="0"/>
              <a:t>New elected co-chairs: Flavio Iturbide (NOAA) and </a:t>
            </a:r>
            <a:r>
              <a:rPr lang="en-US" dirty="0" err="1"/>
              <a:t>Shengli</a:t>
            </a:r>
            <a:r>
              <a:rPr lang="en-US" dirty="0"/>
              <a:t> Wu (CMA), 2023 -</a:t>
            </a:r>
          </a:p>
          <a:p>
            <a:pPr lvl="1"/>
            <a:r>
              <a:rPr lang="en-US" dirty="0" err="1"/>
              <a:t>Quanhua</a:t>
            </a:r>
            <a:r>
              <a:rPr lang="en-US" dirty="0"/>
              <a:t> “Mark” Liu (NOAA) and </a:t>
            </a:r>
            <a:r>
              <a:rPr lang="en-US" dirty="0" err="1"/>
              <a:t>Qifeng</a:t>
            </a:r>
            <a:r>
              <a:rPr lang="en-US" dirty="0"/>
              <a:t> Lu (CMA): stepped down in 2023</a:t>
            </a:r>
          </a:p>
          <a:p>
            <a:r>
              <a:rPr lang="en-US" dirty="0"/>
              <a:t>Infrared (IR) subgroup</a:t>
            </a:r>
          </a:p>
          <a:p>
            <a:pPr lvl="1"/>
            <a:r>
              <a:rPr lang="en-US" dirty="0" err="1"/>
              <a:t>Chengli</a:t>
            </a:r>
            <a:r>
              <a:rPr lang="en-US" dirty="0"/>
              <a:t> Qi (CMA): candidate for the incoming IR subgroup chair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7F1-7776-4FCC-AE23-67B90FA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E6F5-2737-47E7-94F4-89618966E96F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9469-2E36-4AD4-A9B8-71AD9BE6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D9AE-29F4-43A8-ADDA-989F210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05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xfrm>
            <a:off x="1981201" y="221456"/>
            <a:ext cx="7678479" cy="1020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366092"/>
              </a:buClr>
              <a:buSzPts val="3600"/>
            </a:pPr>
            <a:r>
              <a:rPr lang="en-US" dirty="0"/>
              <a:t>A New GRWG Subgroup Is Proposed</a:t>
            </a:r>
            <a:endParaRPr dirty="0"/>
          </a:p>
        </p:txBody>
      </p:sp>
      <p:sp>
        <p:nvSpPr>
          <p:cNvPr id="132" name="Google Shape;132;p6"/>
          <p:cNvSpPr txBox="1">
            <a:spLocks noGrp="1"/>
          </p:cNvSpPr>
          <p:nvPr>
            <p:ph type="ftr" idx="11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SzPts val="1400"/>
            </a:pPr>
            <a:r>
              <a:rPr lang="en-US">
                <a:solidFill>
                  <a:srgbClr val="000000"/>
                </a:solidFill>
              </a:rPr>
              <a:t>GSICS-EP-23, Tokyo Japan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3" name="Google Shape;133;p6"/>
          <p:cNvSpPr txBox="1">
            <a:spLocks noGrp="1"/>
          </p:cNvSpPr>
          <p:nvPr>
            <p:ph type="sldNum" idx="12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SzPts val="1200"/>
              </a:pPr>
              <a:t>17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4890528" y="1242218"/>
            <a:ext cx="1531757" cy="888140"/>
          </a:xfrm>
          <a:prstGeom prst="roundRect">
            <a:avLst>
              <a:gd name="adj" fmla="val 10000"/>
            </a:avLst>
          </a:prstGeom>
          <a:solidFill>
            <a:srgbClr val="C0E498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4920438" y="1268231"/>
            <a:ext cx="1471938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GSICS Exec Panel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3313975" y="2130359"/>
            <a:ext cx="2342432" cy="3552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60000"/>
                </a:lnTo>
                <a:lnTo>
                  <a:pt x="0" y="60000"/>
                </a:lnTo>
                <a:lnTo>
                  <a:pt x="0" y="120000"/>
                </a:lnTo>
              </a:path>
            </a:pathLst>
          </a:custGeom>
          <a:noFill/>
          <a:ln w="25400" cap="flat" cmpd="sng">
            <a:solidFill>
              <a:srgbClr val="3B6495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8" name="Google Shape;138;p6"/>
          <p:cNvSpPr/>
          <p:nvPr/>
        </p:nvSpPr>
        <p:spPr>
          <a:xfrm>
            <a:off x="2548097" y="2485615"/>
            <a:ext cx="1531757" cy="88814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2578006" y="2511628"/>
            <a:ext cx="1471938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GSICS Coordination Centre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5603838" y="2130359"/>
            <a:ext cx="105136" cy="3552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120000"/>
                </a:lnTo>
              </a:path>
            </a:pathLst>
          </a:custGeom>
          <a:noFill/>
          <a:ln w="25400" cap="flat" cmpd="sng">
            <a:solidFill>
              <a:srgbClr val="3B6495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1" name="Google Shape;141;p6"/>
          <p:cNvSpPr/>
          <p:nvPr/>
        </p:nvSpPr>
        <p:spPr>
          <a:xfrm>
            <a:off x="4401091" y="2485615"/>
            <a:ext cx="2653390" cy="88814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4401091" y="2511628"/>
            <a:ext cx="2653390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GSICS Research Working Group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420"/>
              </a:spcBef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Chair: Fangfang Yu (UMD@NOAA)</a:t>
            </a:r>
          </a:p>
          <a:p>
            <a:pPr algn="ctr">
              <a:lnSpc>
                <a:spcPct val="90000"/>
              </a:lnSpc>
              <a:spcBef>
                <a:spcPts val="420"/>
              </a:spcBef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Incoming Chia: Mounir </a:t>
            </a:r>
            <a:r>
              <a:rPr lang="en-US" sz="1200" b="1" dirty="0" err="1">
                <a:solidFill>
                  <a:srgbClr val="FF0000"/>
                </a:solidFill>
                <a:ea typeface="Arial"/>
                <a:cs typeface="Arial"/>
                <a:sym typeface="Arial"/>
              </a:rPr>
              <a:t>Lekouara</a:t>
            </a:r>
            <a:r>
              <a:rPr lang="en-US" sz="12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(EUM</a:t>
            </a:r>
            <a:r>
              <a:rPr lang="en-US" sz="12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)</a:t>
            </a:r>
            <a:endParaRPr sz="12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1673838" y="3373755"/>
            <a:ext cx="3982568" cy="3552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60000"/>
                </a:lnTo>
                <a:lnTo>
                  <a:pt x="0" y="60000"/>
                </a:lnTo>
                <a:lnTo>
                  <a:pt x="0" y="120000"/>
                </a:lnTo>
              </a:path>
            </a:pathLst>
          </a:custGeom>
          <a:noFill/>
          <a:ln w="25400" cap="flat" cmpd="sng">
            <a:solidFill>
              <a:srgbClr val="4674AA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4" name="Google Shape;144;p6"/>
          <p:cNvSpPr/>
          <p:nvPr/>
        </p:nvSpPr>
        <p:spPr>
          <a:xfrm>
            <a:off x="907960" y="3729011"/>
            <a:ext cx="1531757" cy="919189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938915" y="3755933"/>
            <a:ext cx="1469847" cy="86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0000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Space Weather </a:t>
            </a:r>
            <a:b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Sub-Group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420"/>
              </a:spcBef>
              <a:buClr>
                <a:srgbClr val="FF0000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Chair: Tsutomu 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Nagatsuma</a:t>
            </a: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(NICT)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3665122" y="3373755"/>
            <a:ext cx="1991284" cy="3552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60000"/>
                </a:lnTo>
                <a:lnTo>
                  <a:pt x="0" y="60000"/>
                </a:lnTo>
                <a:lnTo>
                  <a:pt x="0" y="120000"/>
                </a:lnTo>
              </a:path>
            </a:pathLst>
          </a:custGeom>
          <a:noFill/>
          <a:ln w="25400" cap="flat" cmpd="sng">
            <a:solidFill>
              <a:srgbClr val="4674AA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7" name="Google Shape;147;p6"/>
          <p:cNvSpPr/>
          <p:nvPr/>
        </p:nvSpPr>
        <p:spPr>
          <a:xfrm>
            <a:off x="2899244" y="3729011"/>
            <a:ext cx="1531757" cy="88814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2929153" y="3755024"/>
            <a:ext cx="1471938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UVN Spectrometer </a:t>
            </a:r>
            <a:b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Sub-Group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420"/>
              </a:spcBef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Chair: Lawrence Flynn (NOAA)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5603838" y="3373755"/>
            <a:ext cx="105136" cy="3552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120000"/>
                </a:lnTo>
              </a:path>
            </a:pathLst>
          </a:custGeom>
          <a:noFill/>
          <a:ln w="25400" cap="flat" cmpd="sng">
            <a:solidFill>
              <a:srgbClr val="4674AA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0" name="Google Shape;150;p6"/>
          <p:cNvSpPr/>
          <p:nvPr/>
        </p:nvSpPr>
        <p:spPr>
          <a:xfrm>
            <a:off x="4890528" y="3729011"/>
            <a:ext cx="1531757" cy="88814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4920438" y="3755024"/>
            <a:ext cx="1471938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VIS/NIR </a:t>
            </a:r>
            <a:b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Sub-Group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420"/>
              </a:spcBef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Chair: David 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Doelling</a:t>
            </a: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(NASA)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5656407" y="3373755"/>
            <a:ext cx="2134043" cy="35524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60000"/>
                </a:lnTo>
                <a:lnTo>
                  <a:pt x="120000" y="60000"/>
                </a:ln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rgbClr val="4674AA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" name="Google Shape;153;p6"/>
          <p:cNvSpPr/>
          <p:nvPr/>
        </p:nvSpPr>
        <p:spPr>
          <a:xfrm>
            <a:off x="7024571" y="3729002"/>
            <a:ext cx="1531757" cy="88814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7054481" y="3755015"/>
            <a:ext cx="1471938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IR </a:t>
            </a:r>
            <a:b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Sub-Group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420"/>
              </a:spcBef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Chair: 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Likun</a:t>
            </a: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Wang (NOAA)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5656407" y="3373755"/>
            <a:ext cx="3982568" cy="3552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60000"/>
                </a:lnTo>
                <a:lnTo>
                  <a:pt x="120000" y="60000"/>
                </a:ln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rgbClr val="4674AA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6" name="Google Shape;156;p6"/>
          <p:cNvSpPr/>
          <p:nvPr/>
        </p:nvSpPr>
        <p:spPr>
          <a:xfrm>
            <a:off x="8873096" y="3729011"/>
            <a:ext cx="1531757" cy="88814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8903006" y="3755024"/>
            <a:ext cx="1471938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MW Sub-Group</a:t>
            </a:r>
            <a:endParaRPr sz="1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315"/>
              </a:spcBef>
              <a:buClr>
                <a:schemeClr val="dk1"/>
              </a:buClr>
              <a:buSzPts val="900"/>
            </a:pPr>
            <a:r>
              <a:rPr lang="en-US" sz="11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Co-chairs: </a:t>
            </a:r>
            <a:r>
              <a:rPr lang="en-US" sz="11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Shengli</a:t>
            </a:r>
            <a:r>
              <a:rPr lang="en-US" sz="11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Wu(CMA)</a:t>
            </a:r>
            <a:endParaRPr lang="en-US" sz="1100" dirty="0">
              <a:solidFill>
                <a:srgbClr val="FF0000"/>
              </a:solidFill>
              <a:ea typeface="Calibri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315"/>
              </a:spcBef>
              <a:buClr>
                <a:schemeClr val="dk1"/>
              </a:buClr>
              <a:buSzPts val="900"/>
            </a:pPr>
            <a:r>
              <a:rPr lang="en-US" sz="1100" b="1" dirty="0">
                <a:solidFill>
                  <a:srgbClr val="FF0000"/>
                </a:solidFill>
                <a:ea typeface="Calibri"/>
                <a:cs typeface="Arial"/>
                <a:sym typeface="Arial"/>
              </a:rPr>
              <a:t>Flavio Iturbide</a:t>
            </a:r>
            <a:r>
              <a:rPr lang="en-US" sz="11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(NOAA</a:t>
            </a:r>
            <a:r>
              <a:rPr lang="en-US" sz="11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</a:t>
            </a:r>
            <a:endParaRPr sz="11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5656407" y="2130359"/>
            <a:ext cx="2342432" cy="3552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60000"/>
                </a:lnTo>
                <a:lnTo>
                  <a:pt x="120000" y="60000"/>
                </a:ln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rgbClr val="3B6495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9" name="Google Shape;159;p6"/>
          <p:cNvSpPr/>
          <p:nvPr/>
        </p:nvSpPr>
        <p:spPr>
          <a:xfrm>
            <a:off x="7232960" y="2485615"/>
            <a:ext cx="1531757" cy="88814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7262869" y="2511628"/>
            <a:ext cx="1471938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GSICS Data Working Group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6865580" y="5468202"/>
            <a:ext cx="4152296" cy="80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Calibri"/>
              </a:rPr>
              <a:t>A new subgroup is being developed using the Moon and extra-terrestrial targets as the reference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50;p6">
            <a:extLst>
              <a:ext uri="{FF2B5EF4-FFF2-40B4-BE49-F238E27FC236}">
                <a16:creationId xmlns:a16="http://schemas.microsoft.com/office/drawing/2014/main" id="{8E954A71-ECA2-40E1-893A-295739AD316E}"/>
              </a:ext>
            </a:extLst>
          </p:cNvPr>
          <p:cNvSpPr/>
          <p:nvPr/>
        </p:nvSpPr>
        <p:spPr>
          <a:xfrm>
            <a:off x="4898231" y="4929086"/>
            <a:ext cx="1531757" cy="88814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151;p6">
            <a:extLst>
              <a:ext uri="{FF2B5EF4-FFF2-40B4-BE49-F238E27FC236}">
                <a16:creationId xmlns:a16="http://schemas.microsoft.com/office/drawing/2014/main" id="{4492F870-A355-44EA-958B-C4E245896AAA}"/>
              </a:ext>
            </a:extLst>
          </p:cNvPr>
          <p:cNvSpPr txBox="1"/>
          <p:nvPr/>
        </p:nvSpPr>
        <p:spPr>
          <a:xfrm>
            <a:off x="4941924" y="4955099"/>
            <a:ext cx="1471938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Lunar Calibration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Sub-Group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420"/>
              </a:spcBef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Interim Chair: Tom Stone (USGS)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71C0597-0091-4B96-952C-ED3C02C08F5C}"/>
              </a:ext>
            </a:extLst>
          </p:cNvPr>
          <p:cNvCxnSpPr>
            <a:cxnSpLocks/>
            <a:stCxn id="150" idx="2"/>
            <a:endCxn id="35" idx="0"/>
          </p:cNvCxnSpPr>
          <p:nvPr/>
        </p:nvCxnSpPr>
        <p:spPr>
          <a:xfrm>
            <a:off x="5656407" y="4617151"/>
            <a:ext cx="7703" cy="3119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773496-BC12-4D31-A974-E503D9F0BE6E}"/>
              </a:ext>
            </a:extLst>
          </p:cNvPr>
          <p:cNvCxnSpPr/>
          <p:nvPr/>
        </p:nvCxnSpPr>
        <p:spPr>
          <a:xfrm flipH="1">
            <a:off x="6493631" y="4663158"/>
            <a:ext cx="1036749" cy="5280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BEFAC7C-945E-4C44-853F-C98175585A64}"/>
              </a:ext>
            </a:extLst>
          </p:cNvPr>
          <p:cNvCxnSpPr>
            <a:cxnSpLocks/>
          </p:cNvCxnSpPr>
          <p:nvPr/>
        </p:nvCxnSpPr>
        <p:spPr>
          <a:xfrm flipH="1">
            <a:off x="6444943" y="4742637"/>
            <a:ext cx="2525122" cy="585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5467825-A842-4C83-AF20-32D76D8D0EB1}"/>
              </a:ext>
            </a:extLst>
          </p:cNvPr>
          <p:cNvCxnSpPr>
            <a:cxnSpLocks/>
          </p:cNvCxnSpPr>
          <p:nvPr/>
        </p:nvCxnSpPr>
        <p:spPr>
          <a:xfrm>
            <a:off x="4073009" y="4653006"/>
            <a:ext cx="825592" cy="4975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7847-D041-F74B-AA50-62F8F53FD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Cooperations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E727-C538-0077-22BF-D4CC3B322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 the spirit of GSICS, a number of activities have been coordinated between the agencies for the benefit of all users, e.g.</a:t>
            </a:r>
          </a:p>
          <a:p>
            <a:pPr lvl="1"/>
            <a:r>
              <a:rPr lang="en-GB" dirty="0"/>
              <a:t>Lunar models: LSICS developments, ROLO-GIRO alignments, HAOC lunar acquisitions, microwave</a:t>
            </a:r>
          </a:p>
          <a:p>
            <a:pPr lvl="1"/>
            <a:r>
              <a:rPr lang="en-GB" dirty="0"/>
              <a:t>IR inter-calibration: refinements of the method over hot and cold scenes</a:t>
            </a:r>
          </a:p>
          <a:p>
            <a:pPr lvl="1"/>
            <a:r>
              <a:rPr lang="en-GB" dirty="0"/>
              <a:t>VIS-NIR inter-calibration: two new methods were described</a:t>
            </a:r>
          </a:p>
          <a:p>
            <a:pPr lvl="1"/>
            <a:r>
              <a:rPr lang="en-GB" dirty="0"/>
              <a:t>Interest of CMA and JMA for hyperspectral-hyperspectral inter-comparison algorithms exchanges</a:t>
            </a:r>
          </a:p>
          <a:p>
            <a:pPr lvl="1"/>
            <a:r>
              <a:rPr lang="en-IE" dirty="0"/>
              <a:t>Developing microwave inter-calibration algorithms, establishing 6 new focus groups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The cooperative spirit extended to constructive </a:t>
            </a:r>
            <a:r>
              <a:rPr lang="en-GB" dirty="0" err="1"/>
              <a:t>brainstormings</a:t>
            </a:r>
            <a:r>
              <a:rPr lang="en-GB" dirty="0"/>
              <a:t> on the calibration studies results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601F3-00C5-B09E-9C96-B586B8B8F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0BD51-99F9-E2DE-587E-08DE5BA2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6AFB9-1EC2-55A4-3994-E0A5998B0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77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F580-3374-9475-6E85-E015E839C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SITP/CAS participation to sub-groups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63B9F-1C41-1489-2154-15970D25B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/>
              <a:t>Shanghai Institute of Technical Physics (CAS) provided a useful agency report but do not participate to the sub-groups meetings</a:t>
            </a:r>
          </a:p>
          <a:p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40097-2307-1B4C-82CC-B8193AB57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F79B-FA08-5019-8ADA-CE6EF1FE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CA52C-0669-D28C-EEA7-3A8731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826360-F298-A694-D58A-73496C1C1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661" y="2310945"/>
            <a:ext cx="7449911" cy="387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4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20D0-3CC4-CD4D-25BC-0CF77690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2024 Annual GSICS meeting in EUMETSAT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9406A-0B21-3515-0AA2-59BDC6871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8" y="2963610"/>
            <a:ext cx="4344409" cy="2827590"/>
          </a:xfrm>
        </p:spPr>
        <p:txBody>
          <a:bodyPr>
            <a:normAutofit/>
          </a:bodyPr>
          <a:lstStyle/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58 onsite and 85 online participants</a:t>
            </a: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140 talks, 15 agencies</a:t>
            </a: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11-15 March 2024, Darmstadt, Germany</a:t>
            </a: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See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wiki page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 with all the presentations</a:t>
            </a:r>
          </a:p>
          <a:p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E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EBA8A-5B2E-1B25-BD6D-BB0516153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43C7C-5394-98FC-B860-FD6B161D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C6402-348C-986B-8025-C2CB9812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1A489CC9-D3D0-5931-5F1D-7D14E09E7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28" y="1500380"/>
            <a:ext cx="5910941" cy="44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05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9199-68FE-4553-8EBC-0D575CA8F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CD137-D3E9-44D0-99D0-18BD803FE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152"/>
            <a:ext cx="10515600" cy="5088198"/>
          </a:xfrm>
        </p:spPr>
        <p:txBody>
          <a:bodyPr>
            <a:normAutofit/>
          </a:bodyPr>
          <a:lstStyle/>
          <a:p>
            <a:r>
              <a:rPr lang="en-US" dirty="0"/>
              <a:t>It was a productive year marked by full resumption of activities, facilitating discussion and collaborations</a:t>
            </a:r>
          </a:p>
          <a:p>
            <a:r>
              <a:rPr lang="en-US" dirty="0"/>
              <a:t>Continue enhancing GSICS products and deliverables through inter-calibration/cross-calibration/inter-comparison activities</a:t>
            </a:r>
          </a:p>
          <a:p>
            <a:r>
              <a:rPr lang="en-US" dirty="0"/>
              <a:t>Continue the ongoing active collaborations with CEOS/WGCV and other key communities</a:t>
            </a:r>
          </a:p>
          <a:p>
            <a:r>
              <a:rPr lang="en-US" dirty="0"/>
              <a:t>Continue growing in size and influence with the establishment of new Space Weather subgroup, the upcoming lunar calibration subgroup and the new focus on GHG sensors and polarimetry.</a:t>
            </a:r>
          </a:p>
          <a:p>
            <a:r>
              <a:rPr lang="en-US" dirty="0"/>
              <a:t>Thank you Fangfang !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ECAD2-DCD5-4A0F-9742-50975488A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320B7-1E02-4B36-9CF3-F705E370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E64F8-B1AE-40B1-A382-5BA89ED6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1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83E4-D6A5-1A8D-3D00-CDDDFF8E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Mini conference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816C1-CEA1-FA98-5CC4-41884F05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7C92C-5D27-0AB0-209E-4B0553CD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2CB0C-34E5-9BC3-8B38-99198C56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E6A3AA3-BD1F-12CE-961C-469C8E294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494679"/>
              </p:ext>
            </p:extLst>
          </p:nvPr>
        </p:nvGraphicFramePr>
        <p:xfrm>
          <a:off x="951345" y="1067305"/>
          <a:ext cx="10625354" cy="5094408"/>
        </p:xfrm>
        <a:graphic>
          <a:graphicData uri="http://schemas.openxmlformats.org/drawingml/2006/table">
            <a:tbl>
              <a:tblPr/>
              <a:tblGrid>
                <a:gridCol w="723028">
                  <a:extLst>
                    <a:ext uri="{9D8B030D-6E8A-4147-A177-3AD203B41FA5}">
                      <a16:colId xmlns:a16="http://schemas.microsoft.com/office/drawing/2014/main" val="3891949659"/>
                    </a:ext>
                  </a:extLst>
                </a:gridCol>
                <a:gridCol w="6664422">
                  <a:extLst>
                    <a:ext uri="{9D8B030D-6E8A-4147-A177-3AD203B41FA5}">
                      <a16:colId xmlns:a16="http://schemas.microsoft.com/office/drawing/2014/main" val="2610809356"/>
                    </a:ext>
                  </a:extLst>
                </a:gridCol>
                <a:gridCol w="2483441">
                  <a:extLst>
                    <a:ext uri="{9D8B030D-6E8A-4147-A177-3AD203B41FA5}">
                      <a16:colId xmlns:a16="http://schemas.microsoft.com/office/drawing/2014/main" val="3802866790"/>
                    </a:ext>
                  </a:extLst>
                </a:gridCol>
                <a:gridCol w="754463">
                  <a:extLst>
                    <a:ext uri="{9D8B030D-6E8A-4147-A177-3AD203B41FA5}">
                      <a16:colId xmlns:a16="http://schemas.microsoft.com/office/drawing/2014/main" val="1288624064"/>
                    </a:ext>
                  </a:extLst>
                </a:gridCol>
              </a:tblGrid>
              <a:tr h="341623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IE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 Conference</a:t>
                      </a:r>
                    </a:p>
                  </a:txBody>
                  <a:tcPr marL="85607" marR="85607" marT="42804" marB="4280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773515"/>
                  </a:ext>
                </a:extLst>
              </a:tr>
              <a:tr h="278557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9:35</a:t>
                      </a:r>
                    </a:p>
                  </a:txBody>
                  <a:tcPr marL="7871" marR="7871" marT="7871" marB="5666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 Conference introduction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Mounir Lekouara (EUMETSAT)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1c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499844"/>
                  </a:ext>
                </a:extLst>
              </a:tr>
              <a:tr h="278557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9:45</a:t>
                      </a:r>
                    </a:p>
                  </a:txBody>
                  <a:tcPr marL="7871" marR="7871" marT="7871" marB="5666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MTG missions status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Jochen Grandell (EUMETSAT)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1d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819212"/>
                  </a:ext>
                </a:extLst>
              </a:tr>
              <a:tr h="492575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10:15</a:t>
                      </a:r>
                    </a:p>
                  </a:txBody>
                  <a:tcPr marL="7871" marR="7871" marT="7871" marB="5666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EPS-SG mission status and MW missions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Thierry Marbach and </a:t>
                      </a:r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Christophe Accadia (</a:t>
                      </a:r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EUMETSAT)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473492"/>
                  </a:ext>
                </a:extLst>
              </a:tr>
              <a:tr h="327355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7871" marR="7871" marT="7871" marB="5666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Break</a:t>
                      </a:r>
                    </a:p>
                  </a:txBody>
                  <a:tcPr marL="85607" marR="85607" marT="42804" marB="4280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1" marR="7871" marT="7871" marB="5666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171006"/>
                  </a:ext>
                </a:extLst>
              </a:tr>
              <a:tr h="278557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11:20</a:t>
                      </a:r>
                    </a:p>
                  </a:txBody>
                  <a:tcPr marL="7871" marR="7871" marT="7871" marB="5666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Sentinel-3 calibration at EUMETSAT … from L1 to L2 and back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 Mousivand (EUMETSAT)</a:t>
                      </a:r>
                    </a:p>
                  </a:txBody>
                  <a:tcPr marL="7871" marR="7871" marT="7871" marB="5666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1f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505728"/>
                  </a:ext>
                </a:extLst>
              </a:tr>
              <a:tr h="278557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11:40</a:t>
                      </a:r>
                    </a:p>
                  </a:txBody>
                  <a:tcPr marL="7871" marR="7871" marT="7871" marB="5666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Intercalibration of polarimeters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Bertrand Fougnie (EUMETSAT)</a:t>
                      </a:r>
                    </a:p>
                  </a:txBody>
                  <a:tcPr marL="7871" marR="7871" marT="7871" marB="5666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1g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78505"/>
                  </a:ext>
                </a:extLst>
              </a:tr>
              <a:tr h="278557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</a:t>
                      </a:r>
                    </a:p>
                  </a:txBody>
                  <a:tcPr marL="7871" marR="7871" marT="7871" marB="5666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overview of FY-3G Rainfall Satellite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Jian Shang (CMA)</a:t>
                      </a:r>
                    </a:p>
                  </a:txBody>
                  <a:tcPr marL="7871" marR="7871" marT="7871" marB="5666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1h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491774"/>
                  </a:ext>
                </a:extLst>
              </a:tr>
              <a:tr h="278557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12:20</a:t>
                      </a:r>
                    </a:p>
                  </a:txBody>
                  <a:tcPr marL="7871" marR="7871" marT="7871" marB="5666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0" i="0" u="none" strike="noStrike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Indian OC-3 mission</a:t>
                      </a:r>
                      <a:endParaRPr lang="en-IE" sz="1400" b="0" i="0" u="none" strike="noStrik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Pradeep Thapliyal (ISRO)</a:t>
                      </a:r>
                    </a:p>
                  </a:txBody>
                  <a:tcPr marL="7871" marR="7871" marT="7871" marB="5666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1i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586287"/>
                  </a:ext>
                </a:extLst>
              </a:tr>
              <a:tr h="278557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12:40</a:t>
                      </a:r>
                    </a:p>
                  </a:txBody>
                  <a:tcPr marL="7871" marR="7871" marT="7871" marB="5666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 to Himawari-10 and inter-calibration approach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Masaya Takahashi (JMA)</a:t>
                      </a:r>
                    </a:p>
                  </a:txBody>
                  <a:tcPr marL="7871" marR="7871" marT="7871" marB="5666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1j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63630"/>
                  </a:ext>
                </a:extLst>
              </a:tr>
              <a:tr h="327355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13:00</a:t>
                      </a:r>
                    </a:p>
                  </a:txBody>
                  <a:tcPr marL="7871" marR="7871" marT="7871" marB="5666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Lunch</a:t>
                      </a:r>
                    </a:p>
                  </a:txBody>
                  <a:tcPr marL="85607" marR="85607" marT="42804" marB="4280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1" marR="7871" marT="7871" marB="5666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352204"/>
                  </a:ext>
                </a:extLst>
              </a:tr>
              <a:tr h="278557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14:00</a:t>
                      </a:r>
                    </a:p>
                  </a:txBody>
                  <a:tcPr marL="7871" marR="7871" marT="7871" marB="5666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Advances in lunar calibration (WS outcomes)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 Stone/Sebastien Wagner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1k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864893"/>
                  </a:ext>
                </a:extLst>
              </a:tr>
              <a:tr h="278557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14:20</a:t>
                      </a:r>
                    </a:p>
                  </a:txBody>
                  <a:tcPr marL="7871" marR="7871" marT="7871" marB="5666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Using commercial data in an operational environment - e.g. RO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 Bojkov (EUMETSAT)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1l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626404"/>
                  </a:ext>
                </a:extLst>
              </a:tr>
              <a:tr h="492575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14:40</a:t>
                      </a:r>
                    </a:p>
                  </a:txBody>
                  <a:tcPr marL="7871" marR="7871" marT="7871" marB="5666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Towards a constellation of thermal infrared sensors for wildfire detection: On the inter-calibration of Forest-2/SAFIRE-2 TIR data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Fatima Kahil (Ororatech)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1m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844463"/>
                  </a:ext>
                </a:extLst>
              </a:tr>
              <a:tr h="278557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15:00</a:t>
                      </a:r>
                    </a:p>
                  </a:txBody>
                  <a:tcPr marL="7871" marR="7871" marT="7871" marB="5666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Disussion / Spare Mini Conference slot</a:t>
                      </a: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1" marR="7871" marT="7871" marB="5666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1n</a:t>
                      </a:r>
                    </a:p>
                  </a:txBody>
                  <a:tcPr marL="7871" marR="7871" marT="7871" marB="5666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930026"/>
                  </a:ext>
                </a:extLst>
              </a:tr>
              <a:tr h="327355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15:20</a:t>
                      </a:r>
                    </a:p>
                  </a:txBody>
                  <a:tcPr marL="7871" marR="7871" marT="7871" marB="5666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Break</a:t>
                      </a:r>
                    </a:p>
                  </a:txBody>
                  <a:tcPr marL="85607" marR="85607" marT="42804" marB="4280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1" marR="7871" marT="7871" marB="5666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565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30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B7174-1347-BC80-0F33-1305E738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Mini conf: MTG mission status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25E3D-CF21-2C26-12F8-D56105AD5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MTG-I1 launched on 13 December 2022.</a:t>
            </a:r>
          </a:p>
          <a:p>
            <a:endParaRPr lang="en-IE" dirty="0"/>
          </a:p>
          <a:p>
            <a:r>
              <a:rPr lang="en-IE" dirty="0"/>
              <a:t>Special Test dissemination of FCI data started on 31 October 2023, first to SAFs and NMHS; This data is not yet providing an optimal radiometric quality and Image Navigation accuracy.</a:t>
            </a:r>
          </a:p>
          <a:p>
            <a:endParaRPr lang="en-IE" dirty="0"/>
          </a:p>
          <a:p>
            <a:r>
              <a:rPr lang="en-IE" dirty="0"/>
              <a:t>An anomaly on the FCI is delaying the completion of the FCI commissioning and entering into operations.</a:t>
            </a:r>
          </a:p>
          <a:p>
            <a:endParaRPr lang="en-GB" dirty="0"/>
          </a:p>
          <a:p>
            <a:r>
              <a:rPr lang="en-GB" dirty="0"/>
              <a:t>Lightning Imager L2 pre-operational dissemination is expected to start in April 2024 (after yaw-flip).</a:t>
            </a:r>
          </a:p>
          <a:p>
            <a:endParaRPr lang="en-GB" dirty="0"/>
          </a:p>
          <a:p>
            <a:r>
              <a:rPr lang="en-GB" dirty="0"/>
              <a:t>The 2</a:t>
            </a:r>
            <a:r>
              <a:rPr lang="en-GB" baseline="30000" dirty="0"/>
              <a:t>nd</a:t>
            </a:r>
            <a:r>
              <a:rPr lang="en-GB" dirty="0"/>
              <a:t> satellite in the MTG series, MTG-S1 is to be launched in 2025, with two sounding instruments: IRS and UVN.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7CD8D-8978-74B8-7918-77C0D4B09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B1FFA-04F7-0E19-EE8B-4B5757550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03762-176D-1D73-B12D-B2B3C31F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C373E-BA9D-A576-DD70-541357D39E7C}"/>
              </a:ext>
            </a:extLst>
          </p:cNvPr>
          <p:cNvSpPr txBox="1"/>
          <p:nvPr/>
        </p:nvSpPr>
        <p:spPr>
          <a:xfrm>
            <a:off x="8610600" y="6017162"/>
            <a:ext cx="317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By Jochen Grandell (EUMETSAT)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492151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7AE92-50C0-E6C2-813B-DB624ADC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Mini conf: EPS-SG mission status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D6C5F-8CED-D65D-B253-AE5FE320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E82EB-67B2-E52E-AD5C-F85725EF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43001-84B9-27C6-1AF2-F5454044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F07CA-EBEB-E3EB-09E2-3BB23C268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" y="1299589"/>
            <a:ext cx="10363200" cy="46204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76B9B1-F9BB-C907-7D16-6612ACCFBD14}"/>
              </a:ext>
            </a:extLst>
          </p:cNvPr>
          <p:cNvSpPr txBox="1"/>
          <p:nvPr/>
        </p:nvSpPr>
        <p:spPr>
          <a:xfrm>
            <a:off x="6738257" y="5987018"/>
            <a:ext cx="5400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By Thierry Marbach </a:t>
            </a:r>
            <a:r>
              <a:rPr lang="en-GB" i="1"/>
              <a:t>and Rosemary Munro </a:t>
            </a:r>
            <a:r>
              <a:rPr lang="en-GB" i="1" dirty="0"/>
              <a:t>(EUMETSAT)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384513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3121A-73C4-A180-5FCB-B8773A6E5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AC124-D43F-EDAF-ADC1-6FDB38271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152"/>
            <a:ext cx="10515600" cy="4917495"/>
          </a:xfrm>
        </p:spPr>
        <p:txBody>
          <a:bodyPr>
            <a:normAutofit fontScale="62500" lnSpcReduction="20000"/>
          </a:bodyPr>
          <a:lstStyle/>
          <a:p>
            <a:r>
              <a:rPr lang="en-IE" dirty="0"/>
              <a:t>Small microwave sounding satellites complementing the reference EUMETSAT Polar System (EPS-SG) /Microwave Sounder (MWS) is a potential additional EUMETSAT contribution to the realisation of the WIGOS Vision 2040 and is in line with objective four of the EUMETSAT strategy “Destination 2030”</a:t>
            </a:r>
          </a:p>
          <a:p>
            <a:endParaRPr lang="en-IE" dirty="0"/>
          </a:p>
          <a:p>
            <a:r>
              <a:rPr lang="en-IE" dirty="0"/>
              <a:t>EPS-Sterna will be a constellation of small microwave sounding satellites which will complement observations from other core missions such as EPS-SG, the NOAA JPSS satellites and the Chinese FY satellites.</a:t>
            </a:r>
          </a:p>
          <a:p>
            <a:endParaRPr lang="en-IE" dirty="0"/>
          </a:p>
          <a:p>
            <a:r>
              <a:rPr lang="en-IE" dirty="0"/>
              <a:t>EPS-Sterna space segment will capitalise on the experience from the ESA mission “Arctic Weather Satellite (AWS)” which is a technology demonstrator  to be flown this year in the June-July timeframe.</a:t>
            </a:r>
          </a:p>
          <a:p>
            <a:endParaRPr lang="en-IE" dirty="0"/>
          </a:p>
          <a:p>
            <a:r>
              <a:rPr lang="en-IE" dirty="0"/>
              <a:t>A successful outcome of the AWS in-orbit demonstration in 2024-2025 would represent an opportunity for EUMETSAT to expand the products’ envelope of the EPS-SG mission for its users, by implementing the EUMETSAT Polar System Sterna. </a:t>
            </a:r>
          </a:p>
          <a:p>
            <a:endParaRPr lang="en-IE" dirty="0"/>
          </a:p>
          <a:p>
            <a:r>
              <a:rPr lang="en-IE" dirty="0"/>
              <a:t>EPS-Sterna overall operational mission duration will be 13 years</a:t>
            </a:r>
          </a:p>
          <a:p>
            <a:pPr marL="0" indent="0">
              <a:buNone/>
            </a:pPr>
            <a:r>
              <a:rPr lang="en-IE" dirty="0"/>
              <a:t>with the initial constellation expected in 2029.</a:t>
            </a:r>
          </a:p>
          <a:p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B9D36-51F8-0A3A-5BEF-290A8153D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Mini conf: EUMETSAT Sterna mission status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9D34E-CA8A-1FA5-03A3-2E31C8DD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57FA4-4A51-5DC1-3109-8B375A16A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CD773-1E7D-52BA-18C3-A4987D00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48563F-093E-769A-5E09-EE3BC76E1C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4" r="1711"/>
          <a:stretch/>
        </p:blipFill>
        <p:spPr>
          <a:xfrm>
            <a:off x="8153400" y="4686439"/>
            <a:ext cx="3636533" cy="2171561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700587-AF47-CD95-FB54-BB5220AD4CB8}"/>
              </a:ext>
            </a:extLst>
          </p:cNvPr>
          <p:cNvSpPr txBox="1"/>
          <p:nvPr/>
        </p:nvSpPr>
        <p:spPr>
          <a:xfrm>
            <a:off x="3824156" y="5901667"/>
            <a:ext cx="344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By Christophe Accadia (EUMETSAT)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269244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149B6-70EF-CAD8-84CC-91EB6222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Mini-conf: S3 calibration from L1 to L2 … to L1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394F2-12D1-11B4-5662-7452CFF54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2A6CD-73A6-81EB-C683-65445F06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C0078-A781-DB1F-FE20-A345241E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C82AD9-4FC6-135C-6BCE-3032D3ACA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577" y="1183025"/>
            <a:ext cx="9164846" cy="5173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6C9146-0B12-7A41-9C1B-33A690A42717}"/>
              </a:ext>
            </a:extLst>
          </p:cNvPr>
          <p:cNvSpPr txBox="1"/>
          <p:nvPr/>
        </p:nvSpPr>
        <p:spPr>
          <a:xfrm>
            <a:off x="4174671" y="6538912"/>
            <a:ext cx="887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By Ali Mousivand, Anne O’Carroll, Ewa Kwiatkowska and Julien Chimot, (EUMETSAT)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220583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9CC6-FCD8-F7FA-BADF-E97A2143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Mini conf: intercalibration of polarimeters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ABDAB-D1CD-A236-F8DA-FE0D6B5E9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/>
              <a:t>Very High demand involving all GSICS agencies</a:t>
            </a:r>
          </a:p>
          <a:p>
            <a:r>
              <a:rPr lang="en-GB" sz="2800" dirty="0"/>
              <a:t>EUMETSAT Workshop with targeted experts </a:t>
            </a:r>
          </a:p>
          <a:p>
            <a:pPr lvl="1"/>
            <a:r>
              <a:rPr lang="en-GB" sz="2400" dirty="0"/>
              <a:t>Exhaustive brainstorming on in-flight approaches &amp; their performances</a:t>
            </a:r>
          </a:p>
          <a:p>
            <a:pPr lvl="1"/>
            <a:r>
              <a:rPr lang="en-GB" sz="2400" dirty="0"/>
              <a:t>3 needs: </a:t>
            </a:r>
          </a:p>
          <a:p>
            <a:pPr lvl="2"/>
            <a:r>
              <a:rPr lang="en-GB" sz="2000" dirty="0"/>
              <a:t>Evaluation of performance (commissioning)</a:t>
            </a:r>
          </a:p>
          <a:p>
            <a:pPr lvl="2"/>
            <a:r>
              <a:rPr lang="en-GB" sz="2000" dirty="0"/>
              <a:t>Monitoring </a:t>
            </a:r>
          </a:p>
          <a:p>
            <a:pPr lvl="2"/>
            <a:r>
              <a:rPr lang="en-GB" sz="2000" dirty="0"/>
              <a:t>Inter-calibration assessment </a:t>
            </a:r>
          </a:p>
          <a:p>
            <a:pPr lvl="1"/>
            <a:r>
              <a:rPr lang="en-GB" sz="2400" dirty="0"/>
              <a:t>Outcomes: recommendation for implementation and developments</a:t>
            </a:r>
          </a:p>
          <a:p>
            <a:r>
              <a:rPr lang="en-GB" sz="2800" dirty="0"/>
              <a:t>GSICS: structure the interaction within a VISNIR sub-group?</a:t>
            </a:r>
          </a:p>
          <a:p>
            <a:pPr lvl="1"/>
            <a:r>
              <a:rPr lang="en-GB" sz="2400" dirty="0"/>
              <a:t>Discuss a set of common references or methodologies</a:t>
            </a:r>
          </a:p>
          <a:p>
            <a:pPr lvl="1"/>
            <a:r>
              <a:rPr lang="en-GB" sz="2400" dirty="0"/>
              <a:t>RTM, PICS reference BPDF, lunar polarisation model….</a:t>
            </a:r>
          </a:p>
          <a:p>
            <a:pPr lvl="1"/>
            <a:r>
              <a:rPr lang="en-GB" sz="2400" dirty="0"/>
              <a:t>Moving toward inter-calibration of the polarisation</a:t>
            </a:r>
          </a:p>
          <a:p>
            <a:pPr lvl="2"/>
            <a:r>
              <a:rPr lang="en-GB" sz="2000" dirty="0"/>
              <a:t>Special role for polariser equipped with on-board polarisation calibration systems</a:t>
            </a:r>
          </a:p>
          <a:p>
            <a:pPr lvl="1"/>
            <a:r>
              <a:rPr lang="en-GB" sz="2400" dirty="0"/>
              <a:t>Later: identify if some approaches can be implemented as GSICS references for operational missions</a:t>
            </a:r>
          </a:p>
          <a:p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A03E2-F917-65E4-84AE-15FD70B6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38779-3737-8B86-36DF-A5E021799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A5331-C3F3-C0B6-70E6-ED6EE6F9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D368F-CB5C-EC56-040C-284BEF9349DE}"/>
              </a:ext>
            </a:extLst>
          </p:cNvPr>
          <p:cNvSpPr txBox="1"/>
          <p:nvPr/>
        </p:nvSpPr>
        <p:spPr>
          <a:xfrm>
            <a:off x="4174671" y="6538912"/>
            <a:ext cx="887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By Bertrand Fougnie, (EUMETSAT)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335173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313B-3A19-DB7C-4EF1-DB1498669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Mini conf: FY-3G rainfall mission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66BAC-D9EF-9220-3B27-84A644864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59E90-7995-62C1-9127-D022EE4F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30189-69F3-8AB2-D754-967465A45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BD50F-1852-DE4F-D6AE-C41C5E339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5BFB9-B4AC-6BAC-B003-9E1168BCB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86" y="1047656"/>
            <a:ext cx="11028218" cy="53584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FE6505-0459-988E-DCEF-95625ABF7D3F}"/>
              </a:ext>
            </a:extLst>
          </p:cNvPr>
          <p:cNvSpPr txBox="1"/>
          <p:nvPr/>
        </p:nvSpPr>
        <p:spPr>
          <a:xfrm>
            <a:off x="4174671" y="6538912"/>
            <a:ext cx="887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By Jian Shang (CMA)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2062884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9561</TotalTime>
  <Words>1945</Words>
  <Application>Microsoft Office PowerPoint</Application>
  <PresentationFormat>Widescreen</PresentationFormat>
  <Paragraphs>261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Wingdings</vt:lpstr>
      <vt:lpstr>Office Theme</vt:lpstr>
      <vt:lpstr>GRWG Report</vt:lpstr>
      <vt:lpstr>2024 Annual GSICS meeting in EUMETSAT</vt:lpstr>
      <vt:lpstr>Mini conference</vt:lpstr>
      <vt:lpstr>Mini conf: MTG mission status</vt:lpstr>
      <vt:lpstr>Mini conf: EPS-SG mission status</vt:lpstr>
      <vt:lpstr>Mini conf: EUMETSAT Sterna mission status</vt:lpstr>
      <vt:lpstr>Mini-conf: S3 calibration from L1 to L2 … to L1</vt:lpstr>
      <vt:lpstr>Mini conf: intercalibration of polarimeters</vt:lpstr>
      <vt:lpstr>Mini conf: FY-3G rainfall mission</vt:lpstr>
      <vt:lpstr>Mini conf: Himawari-10 and inter-calibration approach</vt:lpstr>
      <vt:lpstr>Mini-conf: lunar WS outcomes</vt:lpstr>
      <vt:lpstr>Mini Conf: EUMETSAT lessons learnt from commercial data usage</vt:lpstr>
      <vt:lpstr>Mini Conf: inter-calibration of Forest-2/SAFIRE-2 TIR data</vt:lpstr>
      <vt:lpstr>Meetings Organized/Supported in 2023</vt:lpstr>
      <vt:lpstr>New Products and Product Promotions</vt:lpstr>
      <vt:lpstr>Update of Chairpersons</vt:lpstr>
      <vt:lpstr>A New GRWG Subgroup Is Proposed</vt:lpstr>
      <vt:lpstr>Cooperations</vt:lpstr>
      <vt:lpstr>SITP/CAS participation to sub-groups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Fang-fang Yu</dc:creator>
  <cp:lastModifiedBy>Mounir Lekouara</cp:lastModifiedBy>
  <cp:revision>648</cp:revision>
  <dcterms:created xsi:type="dcterms:W3CDTF">2022-11-16T23:54:21Z</dcterms:created>
  <dcterms:modified xsi:type="dcterms:W3CDTF">2024-03-15T08:04:37Z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1405029</vt:lpwstr>
  </property>
  <property fmtid="{D5CDD505-2E9C-101B-9397-08002B2CF9AE}" pid="3" name="DM_DOCNAME">
    <vt:lpwstr>9b_GRWG report cross-cutting - 2024 GSICS</vt:lpwstr>
  </property>
  <property fmtid="{D5CDD505-2E9C-101B-9397-08002B2CF9AE}" pid="4" name="DM_AUTHOR">
    <vt:lpwstr>Mounir Lekouara</vt:lpwstr>
  </property>
  <property fmtid="{D5CDD505-2E9C-101B-9397-08002B2CF9AE}" pid="5" name="DM_E_DOC_NO">
    <vt:lpwstr>EUM/RSP/VWG/24/1405029</vt:lpwstr>
  </property>
  <property fmtid="{D5CDD505-2E9C-101B-9397-08002B2CF9AE}" pid="6" name="DM_E_VER_NO">
    <vt:lpwstr>1 Draft</vt:lpwstr>
  </property>
  <property fmtid="{D5CDD505-2E9C-101B-9397-08002B2CF9AE}" pid="7" name="DM_E_ISS_DATE">
    <vt:lpwstr>14 March 2024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  <property fmtid="{D5CDD505-2E9C-101B-9397-08002B2CF9AE}" pid="12" name="DIGITAL_SIGNATURE">
    <vt:lpwstr/>
  </property>
</Properties>
</file>