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8"/>
  </p:notesMasterIdLst>
  <p:handoutMasterIdLst>
    <p:handoutMasterId r:id="rId19"/>
  </p:handoutMasterIdLst>
  <p:sldIdLst>
    <p:sldId id="577" r:id="rId2"/>
    <p:sldId id="618" r:id="rId3"/>
    <p:sldId id="599" r:id="rId4"/>
    <p:sldId id="628" r:id="rId5"/>
    <p:sldId id="632" r:id="rId6"/>
    <p:sldId id="642" r:id="rId7"/>
    <p:sldId id="643" r:id="rId8"/>
    <p:sldId id="646" r:id="rId9"/>
    <p:sldId id="647" r:id="rId10"/>
    <p:sldId id="645" r:id="rId11"/>
    <p:sldId id="638" r:id="rId12"/>
    <p:sldId id="641" r:id="rId13"/>
    <p:sldId id="648" r:id="rId14"/>
    <p:sldId id="649" r:id="rId15"/>
    <p:sldId id="650" r:id="rId16"/>
    <p:sldId id="651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  <p:cmAuthor id="1" name="Daela Huff" initials="D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F67C"/>
    <a:srgbClr val="00CC66"/>
    <a:srgbClr val="0000FF"/>
    <a:srgbClr val="3333FF"/>
    <a:srgbClr val="FFFFFF"/>
    <a:srgbClr val="008000"/>
    <a:srgbClr val="33CC33"/>
    <a:srgbClr val="0033CC"/>
    <a:srgbClr val="99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695" autoAdjust="0"/>
  </p:normalViewPr>
  <p:slideViewPr>
    <p:cSldViewPr snapToGrid="0" snapToObjects="1" showGuides="1">
      <p:cViewPr varScale="1">
        <p:scale>
          <a:sx n="60" d="100"/>
          <a:sy n="60" d="100"/>
        </p:scale>
        <p:origin x="84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51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73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r">
              <a:defRPr sz="1200"/>
            </a:lvl1pPr>
          </a:lstStyle>
          <a:p>
            <a:fld id="{E6BE962C-A69F-4E2A-B52A-B5E0AB9803B8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r">
              <a:defRPr sz="12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82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816FB0CF-5528-C744-A119-58E52B5EA66C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6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8101-E5EA-4C88-B4D0-3502433140B4}" type="datetime1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7906-65D5-4AE4-A415-88914DE5D980}" type="datetime1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0722-D66D-4130-97EC-A01543D99507}" type="datetime1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39757" y="-1"/>
            <a:ext cx="9842643" cy="885825"/>
          </a:xfrm>
        </p:spPr>
        <p:txBody>
          <a:bodyPr>
            <a:norm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26161"/>
            <a:ext cx="10972800" cy="545274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7"/>
            <a:ext cx="2844800" cy="365125"/>
          </a:xfrm>
        </p:spPr>
        <p:txBody>
          <a:bodyPr/>
          <a:lstStyle/>
          <a:p>
            <a:fld id="{36AA9D06-0DDC-43DB-B80A-B18B30663611}" type="datetime1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8908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8907"/>
            <a:ext cx="2844800" cy="365125"/>
          </a:xfrm>
        </p:spPr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AB1-A58A-4BFB-80A1-8ACA6DC51A05}" type="datetime1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371600"/>
            <a:ext cx="5384800" cy="47548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371600"/>
            <a:ext cx="5384800" cy="47548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B390-D426-4E3F-B0F6-8C02A945A8DB}" type="datetime1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CA2C-2027-4265-906F-F35038E2DE2A}" type="datetime1">
              <a:rPr lang="en-US" smtClean="0"/>
              <a:pPr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A763-F383-4DC6-B253-7B04196021E0}" type="datetime1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DE52-4227-4B49-A7E3-71040B03D5CD}" type="datetime1">
              <a:rPr lang="en-US" smtClean="0"/>
              <a:pPr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E9E-917F-4224-8662-01E965D4C2F7}" type="datetime1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19202"/>
            <a:ext cx="7315200" cy="35083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8DC9-07D6-4CB7-BBD2-7ADEB6B7A259}" type="datetime1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7759"/>
            <a:ext cx="10972800" cy="522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446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5DE5-E8DD-40CE-B017-3C2FB130B14C}" type="datetime1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25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6720" y="64782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88582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pic>
        <p:nvPicPr>
          <p:cNvPr id="9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6005"/>
            <a:ext cx="2105291" cy="85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475" b="1" i="0" strike="noStrike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likun@umd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20230706" TargetMode="External"/><Relationship Id="rId2" Type="http://schemas.openxmlformats.org/officeDocument/2006/relationships/hyperlink" Target="http://gsics.atmos.umd.edu/bin/view/Development/2023050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sics.atmos.umd.edu/bin/view/Development/20231102" TargetMode="External"/><Relationship Id="rId4" Type="http://schemas.openxmlformats.org/officeDocument/2006/relationships/hyperlink" Target="http://gsics.atmos.umd.edu/bin/view/Development/2023090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6101" y="1457326"/>
            <a:ext cx="8534399" cy="1881802"/>
          </a:xfrm>
        </p:spPr>
        <p:txBody>
          <a:bodyPr>
            <a:normAutofit fontScale="90000"/>
          </a:bodyPr>
          <a:lstStyle/>
          <a:p>
            <a:br>
              <a:rPr lang="en-US" sz="3000" dirty="0"/>
            </a:br>
            <a:r>
              <a:rPr lang="en-US" sz="4800" dirty="0"/>
              <a:t>GRWG IR Session of GSICS Annual Meeting </a:t>
            </a:r>
            <a:endParaRPr lang="en-US" sz="4800" dirty="0"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4641" y="4157361"/>
            <a:ext cx="6329253" cy="153733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Likun Wang</a:t>
            </a:r>
            <a:endParaRPr lang="en-US" sz="2800" b="1" baseline="30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endParaRPr lang="en-US" b="1" baseline="30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ESSIC/Univ. of Maryland; 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2"/>
              </a:rPr>
              <a:t>wlikun@umd.edu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 </a:t>
            </a:r>
          </a:p>
          <a:p>
            <a:pPr marL="385763" indent="-385763"/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marL="385763" indent="-385763"/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>
              <a:spcBef>
                <a:spcPts val="0"/>
              </a:spcBef>
            </a:pPr>
            <a:endParaRPr lang="en-US" sz="825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825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825" dirty="0"/>
              <a:t> 2024 GSICS Annual Meeting, Darmstadt, Germany, EUMETSAT; March 13 2023 </a:t>
            </a:r>
            <a:endParaRPr lang="en-US" sz="825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4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618C-B588-FA3F-826E-7522C432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334" y="101138"/>
            <a:ext cx="10285666" cy="885825"/>
          </a:xfrm>
        </p:spPr>
        <p:txBody>
          <a:bodyPr/>
          <a:lstStyle/>
          <a:p>
            <a:r>
              <a:rPr lang="en-US" dirty="0"/>
              <a:t>New Sensors, Inter-Calibration, and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F7916-12D4-847A-788A-DA0EBAE2A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14" y="1026161"/>
            <a:ext cx="11430000" cy="5452743"/>
          </a:xfrm>
        </p:spPr>
        <p:txBody>
          <a:bodyPr/>
          <a:lstStyle/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Calibration updates on CMA FY/ARGI and HRAS </a:t>
            </a:r>
          </a:p>
          <a:p>
            <a:pPr lvl="1"/>
            <a:r>
              <a:rPr lang="en-US" sz="24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Chengli</a:t>
            </a:r>
            <a:r>
              <a:rPr lang="en-US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Qi (CMA)</a:t>
            </a:r>
          </a:p>
          <a:p>
            <a:pPr lvl="1"/>
            <a:r>
              <a:rPr lang="en-US" sz="24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Xingwei</a:t>
            </a:r>
            <a:r>
              <a:rPr lang="en-US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He (CMA)</a:t>
            </a:r>
          </a:p>
          <a:p>
            <a:pPr marL="342900" lvl="1" indent="0">
              <a:buNone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Using PCA analysis for calibration diagnose and Inter-calibration</a:t>
            </a:r>
            <a:r>
              <a:rPr lang="en-US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</a:p>
          <a:p>
            <a:pPr lvl="1"/>
            <a:r>
              <a:rPr lang="en-US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Shin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Koyamatsu</a:t>
            </a:r>
            <a:r>
              <a:rPr lang="en-US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(JAM visiting EUMETSAT)</a:t>
            </a:r>
          </a:p>
          <a:p>
            <a:pPr lvl="1"/>
            <a:r>
              <a:rPr lang="en-US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Pierre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Dussarrat</a:t>
            </a:r>
            <a:r>
              <a:rPr lang="en-US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(EUMETSAT)</a:t>
            </a:r>
          </a:p>
          <a:p>
            <a:pPr lvl="1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Inter-calibration study for GEO-LEO Hyperspectral Sounders </a:t>
            </a:r>
          </a:p>
          <a:p>
            <a:pPr lvl="1"/>
            <a:r>
              <a:rPr lang="en-US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Pierre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Dussarrat</a:t>
            </a:r>
            <a:r>
              <a:rPr lang="en-US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(EUMETSAT)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3E47D-A588-2357-7710-F3DAFE3C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3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C24A4-CEFA-3751-5B6B-B917B8444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48FF8-B5F7-3341-75C6-75AC2D9E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317" y="1052623"/>
            <a:ext cx="10111562" cy="5571461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Discussion 1</a:t>
            </a:r>
            <a:r>
              <a:rPr lang="en-US" sz="2000" dirty="0">
                <a:latin typeface="Calibri" panose="020F0502020204030204" pitchFamily="34" charset="0"/>
              </a:rPr>
              <a:t> : </a:t>
            </a:r>
            <a:r>
              <a:rPr lang="en-US" sz="2000" b="1" dirty="0">
                <a:latin typeface="Calibri" panose="020F0502020204030204" pitchFamily="34" charset="0"/>
              </a:rPr>
              <a:t>GSICS SOS Reports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12:30 – 12:50 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Hosted by Tim </a:t>
            </a:r>
            <a:r>
              <a:rPr lang="en-US" sz="2000" dirty="0" err="1">
                <a:latin typeface="Calibri" panose="020F0502020204030204" pitchFamily="34" charset="0"/>
              </a:rPr>
              <a:t>Hewison</a:t>
            </a:r>
            <a:r>
              <a:rPr lang="en-US" sz="2000" dirty="0">
                <a:latin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</a:rPr>
              <a:t>Discussion 2</a:t>
            </a:r>
            <a:r>
              <a:rPr lang="en-US" sz="2000" dirty="0">
                <a:latin typeface="Calibri" panose="020F0502020204030204" pitchFamily="34" charset="0"/>
              </a:rPr>
              <a:t>: </a:t>
            </a:r>
            <a:r>
              <a:rPr lang="en-US" sz="2000" b="1" dirty="0">
                <a:latin typeface="Calibri" panose="020F0502020204030204" pitchFamily="34" charset="0"/>
              </a:rPr>
              <a:t>Algorithms Improvements and the way forward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16:00-16:30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Hosted by Tim </a:t>
            </a:r>
            <a:r>
              <a:rPr lang="en-US" sz="2000" dirty="0" err="1">
                <a:latin typeface="Calibri" panose="020F0502020204030204" pitchFamily="34" charset="0"/>
              </a:rPr>
              <a:t>Hewison</a:t>
            </a:r>
            <a:r>
              <a:rPr lang="en-US" sz="2000" dirty="0">
                <a:latin typeface="Calibri" panose="020F0502020204030204" pitchFamily="34" charset="0"/>
              </a:rPr>
              <a:t> and Likun Wang </a:t>
            </a:r>
          </a:p>
          <a:p>
            <a:pPr lvl="1"/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</a:rPr>
              <a:t>Discussion 3</a:t>
            </a:r>
            <a:r>
              <a:rPr lang="en-US" sz="2000" dirty="0">
                <a:latin typeface="Calibri" panose="020F0502020204030204" pitchFamily="34" charset="0"/>
              </a:rPr>
              <a:t>: </a:t>
            </a:r>
            <a:r>
              <a:rPr lang="en-US" sz="2000" b="1" dirty="0">
                <a:latin typeface="Calibri" panose="020F0502020204030204" pitchFamily="34" charset="0"/>
              </a:rPr>
              <a:t>Chair Transition and Plan for next year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16:30-17:00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Hosted by Tim </a:t>
            </a:r>
            <a:r>
              <a:rPr lang="en-US" sz="2000" dirty="0" err="1">
                <a:latin typeface="Calibri" panose="020F0502020204030204" pitchFamily="34" charset="0"/>
              </a:rPr>
              <a:t>Hewison</a:t>
            </a:r>
            <a:r>
              <a:rPr lang="en-US" sz="2000" dirty="0">
                <a:latin typeface="Calibri" panose="020F0502020204030204" pitchFamily="34" charset="0"/>
              </a:rPr>
              <a:t> and Likun Wang</a:t>
            </a:r>
          </a:p>
          <a:p>
            <a:pPr marL="342900" lvl="1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lvl="1" indent="0">
              <a:buNone/>
            </a:pPr>
            <a:r>
              <a:rPr lang="en-US" sz="2000" b="1" dirty="0">
                <a:latin typeface="Calibri" panose="020F0502020204030204" pitchFamily="34" charset="0"/>
              </a:rPr>
              <a:t>  </a:t>
            </a: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7985F-B6F7-5CBE-211B-9BB71D771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60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8AA5-62F6-925E-0B2F-8B288F43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3DD44-1AAB-116E-02EB-A2A6647BE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EFEFF9-9D99-CDDD-F2B7-EE5594547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81" y="1331736"/>
            <a:ext cx="11317419" cy="465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76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91F89-514C-FA56-CB23-22F0BF42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Actions During IR </a:t>
            </a:r>
            <a:r>
              <a:rPr lang="en-US" dirty="0" err="1"/>
              <a:t>Sesstions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8361-C723-6781-B896-2D8E3DCE6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Action: A.GIR.2024.5m.1: Dave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Doelling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provide feedback from cloud retrieval team on treatment of solar differences in 3.8µm channel during day/night. </a:t>
            </a:r>
          </a:p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A.GIR.2024.5p.1: Tim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Hewison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(EUMETSAT) to further investigate standard scene definition using 50% percentile and report back to the team in the GSICS IR group web meeting. </a:t>
            </a:r>
          </a:p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="1" dirty="0"/>
              <a:t>G.GIR.2024.5q.1: Likun Wang to compare LOS approach with different vector angles and RAA&lt;50° in terms of dynamic range and number of collocations.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9182B-2A53-38AA-9044-A38A224F8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05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CDD1-040E-AEF3-1462-A2C49D687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Chair: </a:t>
            </a:r>
            <a:r>
              <a:rPr lang="en-US" dirty="0" err="1"/>
              <a:t>Chengli</a:t>
            </a:r>
            <a:r>
              <a:rPr lang="en-US" dirty="0"/>
              <a:t> Qi  </a:t>
            </a:r>
          </a:p>
        </p:txBody>
      </p:sp>
      <p:pic>
        <p:nvPicPr>
          <p:cNvPr id="6" name="Content Placeholder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A12DC4B-8081-B97B-73F7-598B470FE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870" b="21900"/>
          <a:stretch/>
        </p:blipFill>
        <p:spPr>
          <a:xfrm>
            <a:off x="2195623" y="1147572"/>
            <a:ext cx="7634080" cy="54182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D63FE-0813-9911-E13C-39F06A74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A0A68-39D1-9B10-D242-EF8B54CFCBE2}"/>
              </a:ext>
            </a:extLst>
          </p:cNvPr>
          <p:cNvSpPr txBox="1"/>
          <p:nvPr/>
        </p:nvSpPr>
        <p:spPr>
          <a:xfrm>
            <a:off x="9945" y="2062360"/>
            <a:ext cx="2424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Moving Behind but always supporting as needed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6CAB4B-11E4-479C-81C6-B5FEA9C9F85D}"/>
              </a:ext>
            </a:extLst>
          </p:cNvPr>
          <p:cNvCxnSpPr>
            <a:cxnSpLocks/>
          </p:cNvCxnSpPr>
          <p:nvPr/>
        </p:nvCxnSpPr>
        <p:spPr>
          <a:xfrm flipH="1" flipV="1">
            <a:off x="1254642" y="2806995"/>
            <a:ext cx="2902688" cy="850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654286E-A3CF-E45C-2802-51E9E1939745}"/>
              </a:ext>
            </a:extLst>
          </p:cNvPr>
          <p:cNvSpPr txBox="1"/>
          <p:nvPr/>
        </p:nvSpPr>
        <p:spPr>
          <a:xfrm>
            <a:off x="9996377" y="5317977"/>
            <a:ext cx="198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Moving front as an </a:t>
            </a:r>
          </a:p>
          <a:p>
            <a:r>
              <a:rPr lang="en-US" b="1" dirty="0"/>
              <a:t>official IR chair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903C34-C725-FB2F-3EDE-ED314FA7D25E}"/>
              </a:ext>
            </a:extLst>
          </p:cNvPr>
          <p:cNvCxnSpPr>
            <a:cxnSpLocks/>
          </p:cNvCxnSpPr>
          <p:nvPr/>
        </p:nvCxnSpPr>
        <p:spPr>
          <a:xfrm>
            <a:off x="7258494" y="5641143"/>
            <a:ext cx="26545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667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2024 Plan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en-US" dirty="0">
                <a:sym typeface="+mn-ea"/>
              </a:rPr>
              <a:t>Monthly or bi-monthly web meeting, keep energetic status</a:t>
            </a:r>
          </a:p>
          <a:p>
            <a:r>
              <a:rPr lang="en-US" dirty="0">
                <a:sym typeface="+mn-ea"/>
              </a:rPr>
              <a:t>Comunication topics</a:t>
            </a:r>
          </a:p>
          <a:p>
            <a:pPr marL="358140" indent="0" fontAlgn="auto">
              <a:spcBef>
                <a:spcPts val="0"/>
              </a:spcBef>
              <a:buFont typeface="Wingdings" panose="05000000000000000000" charset="0"/>
              <a:buNone/>
            </a:pPr>
            <a:r>
              <a:rPr lang="en-US" dirty="0">
                <a:sym typeface="+mn-ea"/>
              </a:rPr>
              <a:t>- Algorithms improvements for inter-calibration, instrument calibration, </a:t>
            </a:r>
          </a:p>
          <a:p>
            <a:pPr marL="358140" indent="0" fontAlgn="auto">
              <a:spcBef>
                <a:spcPts val="0"/>
              </a:spcBef>
              <a:buFont typeface="Wingdings" panose="05000000000000000000" charset="0"/>
              <a:buNone/>
            </a:pPr>
            <a:r>
              <a:rPr lang="en-US" dirty="0">
                <a:sym typeface="+mn-ea"/>
              </a:rPr>
              <a:t>- Development of climate data records, </a:t>
            </a:r>
          </a:p>
          <a:p>
            <a:pPr marL="358140" indent="0" fontAlgn="auto">
              <a:spcBef>
                <a:spcPts val="0"/>
              </a:spcBef>
              <a:buFont typeface="Wingdings" panose="05000000000000000000" charset="0"/>
              <a:buNone/>
            </a:pPr>
            <a:r>
              <a:rPr lang="en-US" dirty="0">
                <a:sym typeface="+mn-ea"/>
              </a:rPr>
              <a:t>- Using the moon for IR inter-calibration.</a:t>
            </a:r>
          </a:p>
          <a:p>
            <a:pPr marL="358140" indent="0" fontAlgn="auto">
              <a:spcBef>
                <a:spcPts val="0"/>
              </a:spcBef>
              <a:buFont typeface="Wingdings" panose="05000000000000000000" charset="0"/>
              <a:buNone/>
            </a:pPr>
            <a:r>
              <a:rPr lang="en-US" altLang="zh-CN">
                <a:sym typeface="+mn-ea"/>
              </a:rPr>
              <a:t>- AI tenique application in calibration</a:t>
            </a:r>
            <a:endParaRPr lang="en-US" altLang="zh-CN"/>
          </a:p>
          <a:p>
            <a:pPr marL="358140" indent="0" fontAlgn="auto">
              <a:spcBef>
                <a:spcPts val="0"/>
              </a:spcBef>
              <a:buFont typeface="Wingdings" panose="05000000000000000000" charset="0"/>
              <a:buNone/>
            </a:pPr>
            <a:r>
              <a:rPr lang="en-US" altLang="zh-CN">
                <a:sym typeface="+mn-ea"/>
              </a:rPr>
              <a:t>- New IR instruments concept and applicaion potential...</a:t>
            </a:r>
          </a:p>
          <a:p>
            <a:pPr marL="358140" indent="0" fontAlgn="auto">
              <a:spcBef>
                <a:spcPts val="0"/>
              </a:spcBef>
              <a:buFont typeface="Wingdings" panose="05000000000000000000" charset="0"/>
              <a:buNone/>
            </a:pPr>
            <a:endParaRPr lang="en-US" altLang="zh-CN"/>
          </a:p>
          <a:p>
            <a:r>
              <a:rPr lang="en-US" dirty="0">
                <a:sym typeface="+mn-ea"/>
              </a:rPr>
              <a:t>Inter-calibration algorithms improvements</a:t>
            </a:r>
          </a:p>
          <a:p>
            <a:pPr marL="0" indent="0">
              <a:buNone/>
            </a:pPr>
            <a:r>
              <a:rPr lang="en-US" dirty="0">
                <a:sym typeface="+mn-ea"/>
              </a:rPr>
              <a:t>     - Avoid parallax effects</a:t>
            </a:r>
          </a:p>
          <a:p>
            <a:pPr marL="0" indent="0">
              <a:buNone/>
            </a:pPr>
            <a:r>
              <a:rPr lang="en-US" dirty="0">
                <a:sym typeface="+mn-ea"/>
              </a:rPr>
              <a:t>     - Time difference bias over hot land </a:t>
            </a:r>
          </a:p>
          <a:p>
            <a:pPr marL="0" indent="0">
              <a:buNone/>
            </a:pPr>
            <a:r>
              <a:rPr lang="en-US" dirty="0">
                <a:sym typeface="+mn-ea"/>
              </a:rPr>
              <a:t>     - Instrument depent Quality control</a:t>
            </a:r>
          </a:p>
          <a:p>
            <a:pPr marL="0" indent="0">
              <a:buNone/>
            </a:pPr>
            <a:r>
              <a:rPr lang="en-US" dirty="0">
                <a:sym typeface="+mn-ea"/>
              </a:rPr>
              <a:t>     - Regression, Uncertainty analysis</a:t>
            </a:r>
          </a:p>
          <a:p>
            <a:pPr marL="0" indent="0">
              <a:buNone/>
            </a:pPr>
            <a:endParaRPr lang="en-US" dirty="0">
              <a:sym typeface="+mn-ea"/>
            </a:endParaRPr>
          </a:p>
          <a:p>
            <a:r>
              <a:rPr lang="en-US" dirty="0">
                <a:sym typeface="+mn-ea"/>
              </a:rPr>
              <a:t>Standard process</a:t>
            </a:r>
          </a:p>
          <a:p>
            <a:pPr marL="0" indent="0">
              <a:buNone/>
            </a:pPr>
            <a:r>
              <a:rPr lang="en-US" dirty="0">
                <a:sym typeface="+mn-ea"/>
              </a:rPr>
              <a:t>     - Stand scene radiance which the bias statistis @.</a:t>
            </a:r>
          </a:p>
          <a:p>
            <a:pPr marL="0" indent="0">
              <a:buNone/>
            </a:pPr>
            <a:r>
              <a:rPr lang="en-US" dirty="0">
                <a:sym typeface="+mn-ea"/>
              </a:rPr>
              <a:t>     - SOS report finalize contribution and 1st report output.</a:t>
            </a:r>
          </a:p>
          <a:p>
            <a:pPr marL="0" indent="0">
              <a:buNone/>
            </a:pPr>
            <a:r>
              <a:rPr lang="en-US" dirty="0">
                <a:sym typeface="+mn-ea"/>
              </a:rPr>
              <a:t>     - LEO-LEO, hyperspectral instruments comparison...</a:t>
            </a:r>
          </a:p>
          <a:p>
            <a:endParaRPr lang="en-US" dirty="0">
              <a:sym typeface="+mn-ea"/>
            </a:endParaRPr>
          </a:p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Cooperation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en-US" sz="2100" dirty="0">
                <a:sym typeface="+mn-ea"/>
              </a:rPr>
              <a:t>Cooperate with instrument calibration groups</a:t>
            </a:r>
            <a:endParaRPr lang="en-US" sz="2100" dirty="0"/>
          </a:p>
          <a:p>
            <a:pPr lvl="1"/>
            <a:r>
              <a:rPr lang="en-US" sz="2100" dirty="0">
                <a:sym typeface="+mn-ea"/>
              </a:rPr>
              <a:t>To communicate relevant timely information to the users</a:t>
            </a:r>
            <a:endParaRPr lang="en-US" sz="2100" dirty="0"/>
          </a:p>
          <a:p>
            <a:pPr lvl="1"/>
            <a:r>
              <a:rPr lang="en-US" sz="2100" dirty="0">
                <a:sym typeface="+mn-ea"/>
              </a:rPr>
              <a:t>To help them understand the root cause of observed biases and develop fixes</a:t>
            </a:r>
          </a:p>
          <a:p>
            <a:pPr lvl="1"/>
            <a:r>
              <a:rPr lang="en-US" sz="2100" dirty="0">
                <a:sym typeface="+mn-ea"/>
              </a:rPr>
              <a:t>To promote reprocessing of instruments</a:t>
            </a:r>
          </a:p>
          <a:p>
            <a:pPr lvl="1"/>
            <a:r>
              <a:rPr lang="en-US" sz="2100" dirty="0">
                <a:sym typeface="+mn-ea"/>
              </a:rPr>
              <a:t>VIS/NIR, Microwave and UV Sub-Groups</a:t>
            </a:r>
          </a:p>
          <a:p>
            <a:pPr lvl="1"/>
            <a:endParaRPr lang="en-US" sz="2100" dirty="0">
              <a:sym typeface="+mn-ea"/>
            </a:endParaRPr>
          </a:p>
          <a:p>
            <a:pPr marL="402590" lvl="1" indent="-402590" defTabSz="685800">
              <a:buFont typeface="Arial" panose="020B0604020202020204" pitchFamily="34" charset="0"/>
              <a:buChar char="•"/>
              <a:tabLst>
                <a:tab pos="358140" algn="l"/>
              </a:tabLst>
            </a:pPr>
            <a:r>
              <a:rPr lang="en-US" sz="2100" dirty="0">
                <a:effectLst/>
                <a:sym typeface="+mn-ea"/>
              </a:rPr>
              <a:t>Support more cross-community efforts,</a:t>
            </a:r>
            <a:endParaRPr lang="en-US" sz="2100" b="0" i="0" dirty="0">
              <a:effectLst/>
            </a:endParaRPr>
          </a:p>
          <a:p>
            <a:pPr lvl="1"/>
            <a:r>
              <a:rPr lang="en-US" sz="2100" dirty="0">
                <a:sym typeface="+mn-ea"/>
              </a:rPr>
              <a:t>Dialogue between GSICS with ISSCP-NG, NWP community, CEOS WGCV/IVOS subgroup </a:t>
            </a:r>
          </a:p>
          <a:p>
            <a:pPr lvl="1"/>
            <a:r>
              <a:rPr lang="en-US" altLang="en-US" sz="2100" dirty="0"/>
              <a:t>Support climate application</a:t>
            </a:r>
          </a:p>
          <a:p>
            <a:pPr lvl="1"/>
            <a:r>
              <a:rPr lang="en-US" altLang="en-US" sz="2100" dirty="0"/>
              <a:t>Support radiance reference transfering model</a:t>
            </a:r>
          </a:p>
          <a:p>
            <a:pPr lvl="1"/>
            <a:endParaRPr lang="en-US" altLang="en-US" sz="2100" dirty="0"/>
          </a:p>
          <a:p>
            <a:pPr marL="352425" lvl="1" indent="-352425">
              <a:buFont typeface="Arial" panose="020B0604020202020204" pitchFamily="34" charset="0"/>
              <a:buChar char="•"/>
            </a:pPr>
            <a:r>
              <a:rPr lang="en-US" sz="2100" dirty="0">
                <a:sym typeface="+mn-ea"/>
              </a:rPr>
              <a:t>Encourage more experts involved in the IR group</a:t>
            </a:r>
            <a:endParaRPr lang="en-US" sz="2100" dirty="0"/>
          </a:p>
          <a:p>
            <a:pPr lvl="1"/>
            <a:r>
              <a:rPr lang="en-US" sz="2100" dirty="0">
                <a:sym typeface="+mn-ea"/>
              </a:rPr>
              <a:t>Updates on new instrument, methods, and datasets and application for the IR group</a:t>
            </a:r>
          </a:p>
          <a:p>
            <a:pPr lvl="1"/>
            <a:r>
              <a:rPr lang="en-US" sz="2100" dirty="0"/>
              <a:t>Instrument observation simulation to characterise error</a:t>
            </a:r>
          </a:p>
          <a:p>
            <a:pPr lvl="1"/>
            <a:endParaRPr lang="en-US" sz="2100" dirty="0"/>
          </a:p>
          <a:p>
            <a:pPr marL="360045" lvl="1" indent="-360045">
              <a:buFont typeface="Arial" panose="020B0604020202020204" pitchFamily="34" charset="0"/>
              <a:buChar char="•"/>
            </a:pPr>
            <a:r>
              <a:rPr lang="en-US" sz="2100" dirty="0">
                <a:sym typeface="+mn-ea"/>
              </a:rPr>
              <a:t>Share the tools and codes, knowledge Exchange memo</a:t>
            </a:r>
            <a:endParaRPr lang="en-US" sz="2100" dirty="0"/>
          </a:p>
          <a:p>
            <a:pPr lvl="1"/>
            <a:r>
              <a:rPr lang="en-US" sz="2100" dirty="0">
                <a:sym typeface="+mn-ea"/>
              </a:rPr>
              <a:t>GitHub or GSICS wiki may be the best host place </a:t>
            </a:r>
            <a:endParaRPr lang="en-US" sz="2100" dirty="0"/>
          </a:p>
          <a:p>
            <a:pPr lvl="1"/>
            <a:endParaRPr lang="en-US" sz="2100" dirty="0"/>
          </a:p>
          <a:p>
            <a:pPr lvl="1"/>
            <a:endParaRPr lang="en-US" altLang="en-US" sz="21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Scope of IR Subgroup</a:t>
            </a:r>
          </a:p>
          <a:p>
            <a:endParaRPr lang="en-US" sz="3200" dirty="0"/>
          </a:p>
          <a:p>
            <a:r>
              <a:rPr lang="en-US" sz="3200" dirty="0"/>
              <a:t>IR Group Activities in FY23 </a:t>
            </a:r>
            <a:endParaRPr lang="en-GB" sz="32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3200" dirty="0"/>
          </a:p>
          <a:p>
            <a:r>
              <a:rPr lang="en-US" sz="3200" dirty="0"/>
              <a:t>Agenda and Discussion </a:t>
            </a:r>
          </a:p>
          <a:p>
            <a:endParaRPr lang="en-US" sz="3200" dirty="0"/>
          </a:p>
          <a:p>
            <a:r>
              <a:rPr lang="en-US" sz="3200" dirty="0"/>
              <a:t>Future Direction and Plans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0" y="6492876"/>
            <a:ext cx="2133600" cy="365125"/>
          </a:xfrm>
        </p:spPr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1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Scope of the IR Sub-Group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Counterpart of VIS/NIR, Microwave and UV Sub-Groups</a:t>
            </a:r>
          </a:p>
          <a:p>
            <a:pPr lvl="1"/>
            <a:r>
              <a:rPr lang="en-US" sz="2100" dirty="0"/>
              <a:t>For satellite instrument channels in thermal infrared</a:t>
            </a:r>
          </a:p>
          <a:p>
            <a:pPr lvl="1"/>
            <a:r>
              <a:rPr lang="en-US" sz="2100" dirty="0"/>
              <a:t>For Hyperspectral instruments</a:t>
            </a:r>
          </a:p>
          <a:p>
            <a:pPr lvl="1"/>
            <a:endParaRPr lang="en-US" sz="2100" dirty="0"/>
          </a:p>
          <a:p>
            <a:r>
              <a:rPr lang="en-US" sz="2400" dirty="0"/>
              <a:t>To establish user requirements for inter-calibration</a:t>
            </a:r>
          </a:p>
          <a:p>
            <a:endParaRPr lang="en-US" sz="2400" dirty="0"/>
          </a:p>
          <a:p>
            <a:r>
              <a:rPr lang="en-US" sz="2400" dirty="0"/>
              <a:t>Cooperate with instrument calibration groups</a:t>
            </a:r>
          </a:p>
          <a:p>
            <a:pPr lvl="1"/>
            <a:r>
              <a:rPr lang="en-US" sz="2100" dirty="0"/>
              <a:t>To communicate relevant information to the users</a:t>
            </a:r>
          </a:p>
          <a:p>
            <a:pPr lvl="1"/>
            <a:r>
              <a:rPr lang="en-US" sz="2100" dirty="0"/>
              <a:t>To help them understand the root cause of observed biases and develop fixes</a:t>
            </a:r>
          </a:p>
          <a:p>
            <a:pPr lvl="1"/>
            <a:endParaRPr lang="en-US" sz="2100" dirty="0"/>
          </a:p>
          <a:p>
            <a:r>
              <a:rPr lang="en-US" sz="2400" dirty="0"/>
              <a:t>Review existing, or develop new inter-calibration</a:t>
            </a:r>
          </a:p>
          <a:p>
            <a:pPr lvl="1"/>
            <a:r>
              <a:rPr lang="en-US" sz="2100" dirty="0"/>
              <a:t> Algorithms, procedures, corrections, collocation, spectral-gap filling etc.</a:t>
            </a:r>
          </a:p>
          <a:p>
            <a:pPr lvl="1"/>
            <a:r>
              <a:rPr lang="en-US" sz="2100" dirty="0"/>
              <a:t>Using NWP, ground-based, near-space measurements, etc.   </a:t>
            </a:r>
            <a:br>
              <a:rPr lang="en-US" sz="2100" dirty="0"/>
            </a:br>
            <a:endParaRPr lang="en-US" sz="2100" dirty="0"/>
          </a:p>
          <a:p>
            <a:r>
              <a:rPr lang="en-US" sz="2400" dirty="0"/>
              <a:t>To define and promote calibration standards, tools and datasets, and best practices</a:t>
            </a:r>
          </a:p>
          <a:p>
            <a:pPr lvl="1"/>
            <a:r>
              <a:rPr lang="en-US" sz="2100" dirty="0"/>
              <a:t>Including selection of inter-calibration reference</a:t>
            </a:r>
          </a:p>
          <a:p>
            <a:pPr lvl="1"/>
            <a:endParaRPr lang="en-US" sz="2100" dirty="0"/>
          </a:p>
          <a:p>
            <a:r>
              <a:rPr lang="en-US" sz="2400" dirty="0"/>
              <a:t>Chair: Likun Wang (NOAA affiliation, Since 2018) with the help from Tim </a:t>
            </a:r>
            <a:r>
              <a:rPr lang="en-US" sz="2400" dirty="0" err="1"/>
              <a:t>Hewison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674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Web Meetings in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982554"/>
            <a:ext cx="10963656" cy="5399623"/>
          </a:xfrm>
        </p:spPr>
        <p:txBody>
          <a:bodyPr>
            <a:normAutofit/>
          </a:bodyPr>
          <a:lstStyle/>
          <a:p>
            <a:r>
              <a:rPr lang="en-US" sz="2700" dirty="0"/>
              <a:t>The IR group is active as usual. Four web meetings have been organized. </a:t>
            </a:r>
            <a:r>
              <a:rPr lang="en-US" dirty="0"/>
              <a:t>	</a:t>
            </a:r>
            <a:r>
              <a:rPr lang="en-US" sz="1800" dirty="0"/>
              <a:t>05/04: </a:t>
            </a:r>
            <a:r>
              <a:rPr lang="en-US" sz="1800" b="0" i="0" u="sng" dirty="0">
                <a:solidFill>
                  <a:srgbClr val="4571D0"/>
                </a:solidFill>
                <a:effectLst/>
                <a:hlinkClick r:id="rId2"/>
              </a:rPr>
              <a:t>Inter-calibration imager and Sounder and Angle Effects</a:t>
            </a:r>
            <a:r>
              <a:rPr lang="en-US" sz="1800" dirty="0"/>
              <a:t> </a:t>
            </a:r>
          </a:p>
          <a:p>
            <a:pPr marL="342900" lvl="1" indent="0">
              <a:buNone/>
            </a:pPr>
            <a:r>
              <a:rPr lang="en-US" dirty="0"/>
              <a:t>	07/06: </a:t>
            </a:r>
            <a:r>
              <a:rPr lang="en-US" b="0" i="0" u="sng" dirty="0">
                <a:solidFill>
                  <a:srgbClr val="4571D0"/>
                </a:solidFill>
                <a:effectLst/>
                <a:hlinkClick r:id="rId3"/>
              </a:rPr>
              <a:t>Hot Land Issue, VIIRS-</a:t>
            </a:r>
            <a:r>
              <a:rPr lang="en-US" b="0" i="0" u="sng" dirty="0" err="1">
                <a:solidFill>
                  <a:srgbClr val="4571D0"/>
                </a:solidFill>
                <a:effectLst/>
                <a:hlinkClick r:id="rId3"/>
              </a:rPr>
              <a:t>CrIS</a:t>
            </a:r>
            <a:r>
              <a:rPr lang="en-US" b="0" i="0" u="sng" dirty="0">
                <a:solidFill>
                  <a:srgbClr val="4571D0"/>
                </a:solidFill>
                <a:effectLst/>
                <a:hlinkClick r:id="rId3"/>
              </a:rPr>
              <a:t> and Terrain Corrected Geolocation</a:t>
            </a:r>
            <a:endParaRPr lang="en-US" b="0" i="0" u="sng" dirty="0">
              <a:solidFill>
                <a:srgbClr val="4571D0"/>
              </a:solidFill>
              <a:effectLst/>
            </a:endParaRPr>
          </a:p>
          <a:p>
            <a:pPr marL="342900" lvl="1" indent="0">
              <a:buNone/>
            </a:pPr>
            <a:r>
              <a:rPr lang="en-US" dirty="0"/>
              <a:t>	09/07: </a:t>
            </a:r>
            <a:r>
              <a:rPr lang="en-US" b="0" i="0" u="sng" dirty="0">
                <a:solidFill>
                  <a:srgbClr val="4571D0"/>
                </a:solidFill>
                <a:effectLst/>
                <a:hlinkClick r:id="rId4"/>
              </a:rPr>
              <a:t>IR Algorithms Discussion and SSU/AIRS Merge</a:t>
            </a:r>
            <a:r>
              <a:rPr lang="en-US" b="0" i="0" u="sng" dirty="0">
                <a:solidFill>
                  <a:srgbClr val="4571D0"/>
                </a:solidFill>
                <a:effectLst/>
              </a:rPr>
              <a:t> </a:t>
            </a:r>
          </a:p>
          <a:p>
            <a:pPr marL="342900" lvl="1" indent="0">
              <a:buNone/>
            </a:pPr>
            <a:r>
              <a:rPr lang="en-US" dirty="0"/>
              <a:t>	11/02: </a:t>
            </a:r>
            <a:r>
              <a:rPr lang="en-US" b="0" i="0" u="sng" dirty="0">
                <a:solidFill>
                  <a:srgbClr val="4571D0"/>
                </a:solidFill>
                <a:effectLst/>
                <a:hlinkClick r:id="rId5"/>
              </a:rPr>
              <a:t>Spectral Band Adjustment and Lunar Calibration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571D0"/>
              </a:solidFill>
              <a:latin typeface="arial" panose="020B0604020202020204" pitchFamily="34" charset="0"/>
            </a:endParaRPr>
          </a:p>
          <a:p>
            <a:r>
              <a:rPr lang="en-US" sz="2400" dirty="0"/>
              <a:t>The topics includes inter-calibration algorithms improvements,  development of climate data records, and using the moon for IR inter-calibration.    </a:t>
            </a:r>
          </a:p>
          <a:p>
            <a:endParaRPr lang="en-US" b="0" i="0" dirty="0">
              <a:solidFill>
                <a:srgbClr val="4571D0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These web meetings are very important to keep the team members communicate and exchange information.  We should continue it. </a:t>
            </a:r>
            <a:r>
              <a:rPr lang="en-US" b="0" i="0" dirty="0">
                <a:effectLst/>
                <a:latin typeface="arial" panose="020B0604020202020204" pitchFamily="34" charset="0"/>
              </a:rPr>
              <a:t>Please let </a:t>
            </a:r>
            <a:r>
              <a:rPr lang="en-US" dirty="0">
                <a:latin typeface="arial" panose="020B0604020202020204" pitchFamily="34" charset="0"/>
              </a:rPr>
              <a:t>new chair</a:t>
            </a:r>
            <a:r>
              <a:rPr lang="en-US" b="0" i="0" dirty="0">
                <a:effectLst/>
                <a:latin typeface="arial" panose="020B0604020202020204" pitchFamily="34" charset="0"/>
              </a:rPr>
              <a:t> know if you or someone you know like to present.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5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5A81B-1BAE-4442-9E53-017B880AC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Session in 2024 GSICS Annual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A3F06-BB0D-4E3F-ADA0-46E4CC210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1DCA40-4B0C-57BD-B138-2EA52B7D5DAB}"/>
              </a:ext>
            </a:extLst>
          </p:cNvPr>
          <p:cNvSpPr txBox="1"/>
          <p:nvPr/>
        </p:nvSpPr>
        <p:spPr>
          <a:xfrm>
            <a:off x="1166899" y="6445290"/>
            <a:ext cx="795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15 minutes</a:t>
            </a:r>
            <a:r>
              <a:rPr lang="en-US" dirty="0"/>
              <a:t> for talk and </a:t>
            </a:r>
            <a:r>
              <a:rPr lang="en-US" b="1" u="sng" dirty="0"/>
              <a:t>5 minutes</a:t>
            </a:r>
            <a:r>
              <a:rPr lang="en-US" dirty="0"/>
              <a:t> for questions; I will remind you during the talk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DDBFAE-4710-46FF-2E52-D7F2CE28D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031518"/>
              </p:ext>
            </p:extLst>
          </p:nvPr>
        </p:nvGraphicFramePr>
        <p:xfrm>
          <a:off x="890299" y="1127126"/>
          <a:ext cx="7279582" cy="5229222"/>
        </p:xfrm>
        <a:graphic>
          <a:graphicData uri="http://schemas.openxmlformats.org/drawingml/2006/table">
            <a:tbl>
              <a:tblPr/>
              <a:tblGrid>
                <a:gridCol w="533218">
                  <a:extLst>
                    <a:ext uri="{9D8B030D-6E8A-4147-A177-3AD203B41FA5}">
                      <a16:colId xmlns:a16="http://schemas.microsoft.com/office/drawing/2014/main" val="1132645313"/>
                    </a:ext>
                  </a:extLst>
                </a:gridCol>
                <a:gridCol w="4914877">
                  <a:extLst>
                    <a:ext uri="{9D8B030D-6E8A-4147-A177-3AD203B41FA5}">
                      <a16:colId xmlns:a16="http://schemas.microsoft.com/office/drawing/2014/main" val="1992252894"/>
                    </a:ext>
                  </a:extLst>
                </a:gridCol>
                <a:gridCol w="1831487">
                  <a:extLst>
                    <a:ext uri="{9D8B030D-6E8A-4147-A177-3AD203B41FA5}">
                      <a16:colId xmlns:a16="http://schemas.microsoft.com/office/drawing/2014/main" val="3201855828"/>
                    </a:ext>
                  </a:extLst>
                </a:gridCol>
              </a:tblGrid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8:30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Welcome Remarks and Review for IR Groups 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Likun Wang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844444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8:50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HIRAS and GIIRS data quality analysis using PC technics and comparisons to IASI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Shin Koyamatsu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2235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GOES ABI IR midnight calibration variation detected with GEO-GEO Inter-calibration</a:t>
                      </a:r>
                    </a:p>
                  </a:txBody>
                  <a:tcPr marL="5805" marR="5805" marT="5805" marB="4179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Fangfang Yu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061564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9:30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On-orbit characteristics monitoring and analysis of Fengyun-4 AGRI infrared channels</a:t>
                      </a:r>
                    </a:p>
                  </a:txBody>
                  <a:tcPr marL="5805" marR="5805" marT="5805" marB="4179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Xingwei He (remotely)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479890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9:50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 and Dynamic Correction of Spectral Calibration of FY-3D/HIRAS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Chengli Qi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176153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10:10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Minutes Coffee Break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723686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10:30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FY-4B GIIRS / Metop-IASI Inter-comparison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Pierre Dussarrat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456745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10:50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Thermal radiance model for Moon and Mercury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 Wohlfarth (remotely, check)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21267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11:10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Checking the radiometric stability of CrIS with the Moon</a:t>
                      </a:r>
                    </a:p>
                  </a:txBody>
                  <a:tcPr marL="5805" marR="5805" marT="5805" marB="4179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 Burgdorf</a:t>
                      </a:r>
                    </a:p>
                  </a:txBody>
                  <a:tcPr marL="5805" marR="5805" marT="5805" marB="4179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917744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11:30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Re-calibration results of COMS/MI and GK2A/AMI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Euidong Hwang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884659"/>
                  </a:ext>
                </a:extLst>
              </a:tr>
              <a:tr h="3541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11:50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Merging of SSU Observations with AIRS toward Extending Stratospheric Temperature Climate Data Records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Likun Wang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338141"/>
                  </a:ext>
                </a:extLst>
              </a:tr>
              <a:tr h="3541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12:10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Improvements in the Current SNO method for Long-Term monitoring of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Inter-sensor Radiometric Biases with ABI within the NOAA ICVS Framework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Xin JIn (remotely)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127226"/>
                  </a:ext>
                </a:extLst>
              </a:tr>
              <a:tr h="186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12:30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Discussion of GSICS  GSICS SOS Reports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</a:t>
                      </a:r>
                    </a:p>
                  </a:txBody>
                  <a:tcPr marL="5805" marR="5805" marT="5805" marB="4179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553713"/>
                  </a:ext>
                </a:extLst>
              </a:tr>
              <a:tr h="186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12:50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5" marR="5805" marT="5805" marB="4179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23971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5" marR="5805" marT="5805" marB="41797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Lunch Time (1300-1400)</a:t>
                      </a:r>
                    </a:p>
                  </a:txBody>
                  <a:tcPr marL="5805" marR="5805" marT="5805" marB="4179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5" marR="5805" marT="5805" marB="41797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90220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14:00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of Inter-calibration Algorithm issues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 Hewison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68861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14:20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Ongoing GEO-LEO IR algorithm studies - Insights on FCI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Vincent Debaecker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547488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Revisit to AHI GEO-LEO-IR Regression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Masaya Takahashi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893827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15:00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Defining Warm Radiance Scenes and simple model for Parallax Uncertainty</a:t>
                      </a:r>
                    </a:p>
                  </a:txBody>
                  <a:tcPr marL="5805" marR="5805" marT="5805" marB="4179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 Hewison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630992"/>
                  </a:ext>
                </a:extLst>
              </a:tr>
              <a:tr h="330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15:20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 on Angle errors, parallax, and proposed resolutions  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Likun Wang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546781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15:40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Minutes Coffee Break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865287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Discussion 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5" marR="5805" marT="5805" marB="4179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76162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16:00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Algorithms Improvements and the way forward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710762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16:30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Chair Transition and Plan for next year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179070"/>
                  </a:ext>
                </a:extLst>
              </a:tr>
            </a:tbl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BB4ABB68-DCA3-50B7-10D2-5D24CCCFB449}"/>
              </a:ext>
            </a:extLst>
          </p:cNvPr>
          <p:cNvSpPr/>
          <p:nvPr/>
        </p:nvSpPr>
        <p:spPr>
          <a:xfrm>
            <a:off x="8346558" y="1127126"/>
            <a:ext cx="542261" cy="28069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C9EC2CF-F5CD-6168-EDE6-AAFED69EECD3}"/>
              </a:ext>
            </a:extLst>
          </p:cNvPr>
          <p:cNvSpPr/>
          <p:nvPr/>
        </p:nvSpPr>
        <p:spPr>
          <a:xfrm>
            <a:off x="8466469" y="4086447"/>
            <a:ext cx="271131" cy="20910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C9B93-ECCB-B8F7-6677-ED63FC6E66E5}"/>
              </a:ext>
            </a:extLst>
          </p:cNvPr>
          <p:cNvSpPr txBox="1"/>
          <p:nvPr/>
        </p:nvSpPr>
        <p:spPr>
          <a:xfrm>
            <a:off x="9065495" y="2020185"/>
            <a:ext cx="284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Research topics:</a:t>
            </a:r>
            <a:r>
              <a:rPr lang="en-US" dirty="0"/>
              <a:t> New sensor calibration results, climate data records, reprocessing,  lunar model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4F7092-4165-0D27-EEE2-15D7F0EA8007}"/>
              </a:ext>
            </a:extLst>
          </p:cNvPr>
          <p:cNvSpPr txBox="1"/>
          <p:nvPr/>
        </p:nvSpPr>
        <p:spPr>
          <a:xfrm>
            <a:off x="9034188" y="4627988"/>
            <a:ext cx="2844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Inter-calibration calibration improvements: </a:t>
            </a:r>
            <a:r>
              <a:rPr lang="en-US" dirty="0"/>
              <a:t>regression, angle effects, interpolation GEO, warm scenes, uncertainty analysis </a:t>
            </a:r>
          </a:p>
        </p:txBody>
      </p:sp>
    </p:spTree>
    <p:extLst>
      <p:ext uri="{BB962C8B-B14F-4D97-AF65-F5344CB8AC3E}">
        <p14:creationId xmlns:p14="http://schemas.microsoft.com/office/powerpoint/2010/main" val="395142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98FFA-8755-C410-D0EB-47EC6F354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Algorithms Improvements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5EA52-E273-4B8D-FF2D-9A472D0FA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080" y="1063255"/>
            <a:ext cx="7315200" cy="532691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Review of issues and progress</a:t>
            </a:r>
          </a:p>
          <a:p>
            <a:pPr lvl="1"/>
            <a:r>
              <a:rPr lang="en-US" dirty="0"/>
              <a:t>Tim </a:t>
            </a:r>
            <a:r>
              <a:rPr lang="en-US" dirty="0" err="1"/>
              <a:t>Hewison</a:t>
            </a:r>
            <a:r>
              <a:rPr lang="en-US" dirty="0"/>
              <a:t> (EUMETSA) </a:t>
            </a:r>
          </a:p>
          <a:p>
            <a:pPr lvl="1"/>
            <a:endParaRPr lang="en-US" dirty="0"/>
          </a:p>
          <a:p>
            <a:r>
              <a:rPr lang="en-US" dirty="0"/>
              <a:t>Regression methods </a:t>
            </a:r>
          </a:p>
          <a:p>
            <a:pPr lvl="1"/>
            <a:r>
              <a:rPr lang="en-US" dirty="0"/>
              <a:t>Masaya Takahashi (JMA)</a:t>
            </a:r>
          </a:p>
          <a:p>
            <a:pPr lvl="1"/>
            <a:endParaRPr lang="en-US" dirty="0"/>
          </a:p>
          <a:p>
            <a:r>
              <a:rPr lang="en-GB" dirty="0"/>
              <a:t>Collocation Smoothing Window Period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Xin Jin (NOAA affiliate) </a:t>
            </a:r>
          </a:p>
          <a:p>
            <a:pPr lvl="1"/>
            <a:r>
              <a:rPr lang="en-US" dirty="0"/>
              <a:t>Vincent </a:t>
            </a:r>
            <a:r>
              <a:rPr lang="en-US" dirty="0" err="1"/>
              <a:t>Debaecker</a:t>
            </a:r>
            <a:r>
              <a:rPr lang="en-US" dirty="0"/>
              <a:t> (EUMETSAT) </a:t>
            </a:r>
          </a:p>
          <a:p>
            <a:pPr lvl="1"/>
            <a:endParaRPr lang="en-US" dirty="0"/>
          </a:p>
          <a:p>
            <a:r>
              <a:rPr lang="en-US" dirty="0"/>
              <a:t>High angles and Parallax effects</a:t>
            </a:r>
          </a:p>
          <a:p>
            <a:pPr lvl="1"/>
            <a:r>
              <a:rPr lang="en-US" dirty="0"/>
              <a:t>Likun wang (UMD) </a:t>
            </a:r>
          </a:p>
          <a:p>
            <a:pPr lvl="1"/>
            <a:r>
              <a:rPr lang="en-US" dirty="0"/>
              <a:t>Tim </a:t>
            </a:r>
            <a:r>
              <a:rPr lang="en-US" dirty="0" err="1"/>
              <a:t>Hewison</a:t>
            </a:r>
            <a:r>
              <a:rPr lang="en-US" dirty="0"/>
              <a:t> (EUMETSAT)</a:t>
            </a:r>
          </a:p>
          <a:p>
            <a:pPr lvl="1"/>
            <a:endParaRPr lang="en-US" dirty="0"/>
          </a:p>
          <a:p>
            <a:r>
              <a:rPr lang="en-US" dirty="0"/>
              <a:t>Define Standard scenes </a:t>
            </a:r>
          </a:p>
          <a:p>
            <a:pPr lvl="1"/>
            <a:r>
              <a:rPr lang="en-US" dirty="0"/>
              <a:t>Tim </a:t>
            </a:r>
            <a:r>
              <a:rPr lang="en-US" dirty="0" err="1"/>
              <a:t>Hewison</a:t>
            </a:r>
            <a:r>
              <a:rPr lang="en-US" dirty="0"/>
              <a:t> (EUMETSAT)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Other issues</a:t>
            </a:r>
          </a:p>
          <a:p>
            <a:pPr lvl="1"/>
            <a:r>
              <a:rPr lang="en-IE" dirty="0"/>
              <a:t>Multiple References/Diurnal Variations</a:t>
            </a:r>
          </a:p>
          <a:p>
            <a:pPr lvl="1"/>
            <a:r>
              <a:rPr lang="en-IE" dirty="0"/>
              <a:t>Gap fillings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63972-3B74-DCC9-BD1F-2827C8F15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063255"/>
            <a:ext cx="5384800" cy="5326911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33792-3F3F-D6F8-FDA2-89010223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AF58D-CF2B-352A-5E06-4C20EAE0C1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36" t="16460" b="3986"/>
          <a:stretch/>
        </p:blipFill>
        <p:spPr>
          <a:xfrm>
            <a:off x="5288369" y="1063255"/>
            <a:ext cx="6428709" cy="550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8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BA806-51BE-C2AE-E481-D714DBA68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Recalibration and CDR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7EB5-1AB3-1E64-137F-6536257F5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0" y="1026161"/>
            <a:ext cx="5879804" cy="5225783"/>
          </a:xfrm>
        </p:spPr>
        <p:txBody>
          <a:bodyPr>
            <a:normAutofit/>
          </a:bodyPr>
          <a:lstStyle/>
          <a:p>
            <a:r>
              <a:rPr lang="en-US" altLang="ko-KR" sz="20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GSICS GEO-LEO IR algorithm to recalibrate KMA COMS/MI and GK2A/AMI</a:t>
            </a:r>
          </a:p>
          <a:p>
            <a:pPr lvl="1"/>
            <a:r>
              <a:rPr lang="en-US" sz="2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Euidong</a:t>
            </a:r>
            <a:r>
              <a:rPr lang="en-US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Hwang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(KMA)</a:t>
            </a:r>
            <a:endParaRPr lang="en-US" altLang="ko-KR" sz="2000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ko-KR" sz="20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COMS : 2011.04. ~ 2020.03., GK2A: 2019.07. ~</a:t>
            </a:r>
          </a:p>
          <a:p>
            <a:pPr lvl="1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Re-calibration results show stability and consistency. </a:t>
            </a:r>
            <a:r>
              <a:rPr lang="en-US" altLang="ko-KR" sz="20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efforts has been made to bridge the SSU and hyperspectral sounders extend climate data records for stratospheric temperature monitoring</a:t>
            </a:r>
          </a:p>
          <a:p>
            <a:pPr lvl="1"/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Likun Wang (UMD)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method is being developed to convert AIRS hyperspectral data into equivalent SSU observations.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4BB1F-CF48-3615-27B3-DB784963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2110F5-7AF1-D8C8-BF72-A5153F079C96}"/>
              </a:ext>
            </a:extLst>
          </p:cNvPr>
          <p:cNvGrpSpPr/>
          <p:nvPr/>
        </p:nvGrpSpPr>
        <p:grpSpPr>
          <a:xfrm>
            <a:off x="6376492" y="1093708"/>
            <a:ext cx="4976428" cy="5009629"/>
            <a:chOff x="3900460" y="1223587"/>
            <a:chExt cx="4391080" cy="4410826"/>
          </a:xfrm>
        </p:grpSpPr>
        <p:pic>
          <p:nvPicPr>
            <p:cNvPr id="11" name="그림 26">
              <a:extLst>
                <a:ext uri="{FF2B5EF4-FFF2-40B4-BE49-F238E27FC236}">
                  <a16:creationId xmlns:a16="http://schemas.microsoft.com/office/drawing/2014/main" id="{D803782B-1E10-4856-8742-31FE6A3A918A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9708" y="1474952"/>
              <a:ext cx="4050000" cy="1785759"/>
            </a:xfrm>
            <a:prstGeom prst="rect">
              <a:avLst/>
            </a:prstGeom>
          </p:spPr>
        </p:pic>
        <p:pic>
          <p:nvPicPr>
            <p:cNvPr id="12" name="그림 29">
              <a:extLst>
                <a:ext uri="{FF2B5EF4-FFF2-40B4-BE49-F238E27FC236}">
                  <a16:creationId xmlns:a16="http://schemas.microsoft.com/office/drawing/2014/main" id="{3B8A4AB4-A623-4391-A135-A7BC8DD201B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1540" y="3848654"/>
              <a:ext cx="4050000" cy="1785759"/>
            </a:xfrm>
            <a:prstGeom prst="rect">
              <a:avLst/>
            </a:prstGeom>
          </p:spPr>
        </p:pic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0B8BDAE6-F23D-4703-9107-C612A8AC2431}"/>
                </a:ext>
              </a:extLst>
            </p:cNvPr>
            <p:cNvSpPr txBox="1"/>
            <p:nvPr/>
          </p:nvSpPr>
          <p:spPr>
            <a:xfrm>
              <a:off x="3906180" y="1284845"/>
              <a:ext cx="1619568" cy="3139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440" dirty="0"/>
                <a:t>Original TB</a:t>
              </a:r>
              <a:endParaRPr lang="ko-KR" altLang="en-US" sz="1440" dirty="0"/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FEAB72B-64D7-4150-814B-0294F52A19E3}"/>
                </a:ext>
              </a:extLst>
            </p:cNvPr>
            <p:cNvSpPr txBox="1"/>
            <p:nvPr/>
          </p:nvSpPr>
          <p:spPr>
            <a:xfrm>
              <a:off x="3900460" y="3473008"/>
              <a:ext cx="1619568" cy="4985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440" dirty="0"/>
                <a:t>Recalibrated TB</a:t>
              </a:r>
            </a:p>
            <a:p>
              <a:pPr algn="l"/>
              <a:r>
                <a:rPr lang="en-US" altLang="ko-KR" sz="1200" dirty="0"/>
                <a:t>(Applying SBAFs)</a:t>
              </a:r>
              <a:endParaRPr lang="ko-KR" altLang="en-US" sz="1440" dirty="0"/>
            </a:p>
          </p:txBody>
        </p:sp>
        <p:sp>
          <p:nvSpPr>
            <p:cNvPr id="15" name="화살표: 아래쪽 19">
              <a:extLst>
                <a:ext uri="{FF2B5EF4-FFF2-40B4-BE49-F238E27FC236}">
                  <a16:creationId xmlns:a16="http://schemas.microsoft.com/office/drawing/2014/main" id="{E55D9AA7-7A46-4FBA-927D-383AFCAB07F5}"/>
                </a:ext>
              </a:extLst>
            </p:cNvPr>
            <p:cNvSpPr/>
            <p:nvPr/>
          </p:nvSpPr>
          <p:spPr>
            <a:xfrm>
              <a:off x="6201116" y="3401749"/>
              <a:ext cx="404856" cy="4129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6312F353-15A0-4A85-8B94-6016B08EAD4D}"/>
                </a:ext>
              </a:extLst>
            </p:cNvPr>
            <p:cNvSpPr txBox="1"/>
            <p:nvPr/>
          </p:nvSpPr>
          <p:spPr>
            <a:xfrm>
              <a:off x="5893512" y="1223587"/>
              <a:ext cx="936104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WV069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4CB54E6-B0D2-1FF0-2D06-0CE0B51D0B93}"/>
              </a:ext>
            </a:extLst>
          </p:cNvPr>
          <p:cNvSpPr txBox="1"/>
          <p:nvPr/>
        </p:nvSpPr>
        <p:spPr>
          <a:xfrm>
            <a:off x="8071397" y="6141948"/>
            <a:ext cx="218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Euidong</a:t>
            </a:r>
            <a:r>
              <a:rPr lang="en-US" dirty="0"/>
              <a:t> Hwang</a:t>
            </a:r>
          </a:p>
        </p:txBody>
      </p:sp>
    </p:spTree>
    <p:extLst>
      <p:ext uri="{BB962C8B-B14F-4D97-AF65-F5344CB8AC3E}">
        <p14:creationId xmlns:p14="http://schemas.microsoft.com/office/powerpoint/2010/main" val="114027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327F2-F404-B1A7-E678-CB940A51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GEO-GEO Inter-calibration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59E82-A908-8AB7-A1F0-3BE69DF34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63" y="1031599"/>
            <a:ext cx="5395455" cy="5707792"/>
          </a:xfrm>
        </p:spPr>
        <p:txBody>
          <a:bodyPr>
            <a:normAutofit fontScale="92500"/>
          </a:bodyPr>
          <a:lstStyle/>
          <a:p>
            <a:r>
              <a:rPr lang="en-US" b="0" dirty="0"/>
              <a:t>With its high temporal resolution and precision, the GEO-GEO inter-comparison is a powerful tool to detect potential calibration change between the matched sensors</a:t>
            </a:r>
          </a:p>
          <a:p>
            <a:endParaRPr lang="en-US" dirty="0"/>
          </a:p>
          <a:p>
            <a:r>
              <a:rPr lang="en-US" b="0" dirty="0"/>
              <a:t>The spectral match, parallax effects, and scene uniformity must be carefully addressed. </a:t>
            </a:r>
          </a:p>
          <a:p>
            <a:endParaRPr lang="en-US" dirty="0"/>
          </a:p>
          <a:p>
            <a:r>
              <a:rPr lang="en-US" dirty="0"/>
              <a:t>Time-series of ABI GEO-GEO inter-comparison, due to its high temporal scale, is sensitive to small change in the radiance difference between the two satellites</a:t>
            </a:r>
          </a:p>
          <a:p>
            <a:pPr lvl="1"/>
            <a:r>
              <a:rPr lang="en-US" dirty="0"/>
              <a:t>A powerful tool to detect possible calibration anomaly</a:t>
            </a:r>
          </a:p>
          <a:p>
            <a:endParaRPr lang="en-US" dirty="0"/>
          </a:p>
          <a:p>
            <a:r>
              <a:rPr lang="en-US" dirty="0"/>
              <a:t>GEO-GEO for GOES-East and GOES-West is able to detect subtle fluctuations around satellite midnight </a:t>
            </a:r>
            <a:r>
              <a:rPr lang="en-US" b="0" dirty="0"/>
              <a:t>.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334B0-4F98-089F-B7DB-A8FFA1FA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F0F906-F046-4838-8784-88E01D24BDCB}"/>
              </a:ext>
            </a:extLst>
          </p:cNvPr>
          <p:cNvGrpSpPr/>
          <p:nvPr/>
        </p:nvGrpSpPr>
        <p:grpSpPr>
          <a:xfrm>
            <a:off x="5996796" y="980333"/>
            <a:ext cx="4632386" cy="2440469"/>
            <a:chOff x="2438400" y="2735867"/>
            <a:chExt cx="7315200" cy="381733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E15496-48E5-4CD0-97DA-3996EC382CC4}"/>
                </a:ext>
              </a:extLst>
            </p:cNvPr>
            <p:cNvGrpSpPr/>
            <p:nvPr/>
          </p:nvGrpSpPr>
          <p:grpSpPr>
            <a:xfrm>
              <a:off x="2438400" y="2735867"/>
              <a:ext cx="3429000" cy="3817334"/>
              <a:chOff x="6157791" y="1426113"/>
              <a:chExt cx="3771652" cy="425385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E035E32-E5B9-41EB-B0CF-08C44D5B2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57791" y="1908313"/>
                <a:ext cx="3771652" cy="3771652"/>
              </a:xfrm>
              <a:prstGeom prst="rect">
                <a:avLst/>
              </a:prstGeom>
            </p:spPr>
          </p:pic>
          <p:sp>
            <p:nvSpPr>
              <p:cNvPr id="12" name="TextBox 6">
                <a:extLst>
                  <a:ext uri="{FF2B5EF4-FFF2-40B4-BE49-F238E27FC236}">
                    <a16:creationId xmlns:a16="http://schemas.microsoft.com/office/drawing/2014/main" id="{89B24FDD-2711-4ABC-9A1D-4C0D2FDCB71A}"/>
                  </a:ext>
                </a:extLst>
              </p:cNvPr>
              <p:cNvSpPr txBox="1"/>
              <p:nvPr/>
            </p:nvSpPr>
            <p:spPr>
              <a:xfrm>
                <a:off x="7053510" y="1426113"/>
                <a:ext cx="1980212" cy="697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G17/G18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9A3C1E-CED3-4CD0-AADD-428C1D9E1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4602" y="3209925"/>
              <a:ext cx="3428998" cy="3343275"/>
            </a:xfrm>
            <a:prstGeom prst="rect">
              <a:avLst/>
            </a:prstGeom>
          </p:spPr>
        </p:pic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208A950E-81FD-4A5E-8671-EF9A3C8F67D9}"/>
                </a:ext>
              </a:extLst>
            </p:cNvPr>
            <p:cNvSpPr txBox="1"/>
            <p:nvPr/>
          </p:nvSpPr>
          <p:spPr>
            <a:xfrm>
              <a:off x="7543964" y="2735867"/>
              <a:ext cx="990274" cy="625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>
                  <a:uFillTx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G16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15A699C-5A4A-C544-3FF3-6B39FAF75531}"/>
              </a:ext>
            </a:extLst>
          </p:cNvPr>
          <p:cNvSpPr txBox="1"/>
          <p:nvPr/>
        </p:nvSpPr>
        <p:spPr>
          <a:xfrm>
            <a:off x="7334977" y="6370059"/>
            <a:ext cx="188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FangFang</a:t>
            </a:r>
            <a:r>
              <a:rPr lang="en-US" dirty="0"/>
              <a:t> Yu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9AFDB2-F2C7-4C50-A323-861B234C527A}"/>
              </a:ext>
            </a:extLst>
          </p:cNvPr>
          <p:cNvGrpSpPr/>
          <p:nvPr/>
        </p:nvGrpSpPr>
        <p:grpSpPr>
          <a:xfrm>
            <a:off x="5853784" y="3635380"/>
            <a:ext cx="5728616" cy="2734678"/>
            <a:chOff x="3293642" y="1900202"/>
            <a:chExt cx="7965409" cy="294012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C93D000-F6EC-47FF-8F64-0CEB35175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3642" y="1900202"/>
              <a:ext cx="5879076" cy="2940126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2148517-16B7-47BB-9EED-62CCC6E0212E}"/>
                </a:ext>
              </a:extLst>
            </p:cNvPr>
            <p:cNvGrpSpPr/>
            <p:nvPr/>
          </p:nvGrpSpPr>
          <p:grpSpPr>
            <a:xfrm>
              <a:off x="9011481" y="3111203"/>
              <a:ext cx="2247570" cy="748769"/>
              <a:chOff x="9011481" y="3111203"/>
              <a:chExt cx="2247570" cy="74876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749BE54-000F-47E0-8B62-B42548204CE4}"/>
                  </a:ext>
                </a:extLst>
              </p:cNvPr>
              <p:cNvGrpSpPr/>
              <p:nvPr/>
            </p:nvGrpSpPr>
            <p:grpSpPr>
              <a:xfrm>
                <a:off x="9011481" y="3128127"/>
                <a:ext cx="2247570" cy="731845"/>
                <a:chOff x="8488020" y="2610678"/>
                <a:chExt cx="2247570" cy="731845"/>
              </a:xfrm>
            </p:grpSpPr>
            <p:sp>
              <p:nvSpPr>
                <p:cNvPr id="18" name="Right Brace 17">
                  <a:extLst>
                    <a:ext uri="{FF2B5EF4-FFF2-40B4-BE49-F238E27FC236}">
                      <a16:creationId xmlns:a16="http://schemas.microsoft.com/office/drawing/2014/main" id="{5783BBD9-CBDC-49DF-9F90-008987DF5E26}"/>
                    </a:ext>
                  </a:extLst>
                </p:cNvPr>
                <p:cNvSpPr/>
                <p:nvPr/>
              </p:nvSpPr>
              <p:spPr>
                <a:xfrm>
                  <a:off x="8501270" y="3034748"/>
                  <a:ext cx="238539" cy="307775"/>
                </a:xfrm>
                <a:prstGeom prst="rightBrac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9" name="TextBox 11">
                  <a:extLst>
                    <a:ext uri="{FF2B5EF4-FFF2-40B4-BE49-F238E27FC236}">
                      <a16:creationId xmlns:a16="http://schemas.microsoft.com/office/drawing/2014/main" id="{B970410A-9A3D-495B-B8F5-E2D8A7DB197B}"/>
                    </a:ext>
                  </a:extLst>
                </p:cNvPr>
                <p:cNvSpPr txBox="1"/>
                <p:nvPr/>
              </p:nvSpPr>
              <p:spPr>
                <a:xfrm>
                  <a:off x="8768385" y="3028099"/>
                  <a:ext cx="196720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r>
                    <a:rPr lang="en-US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G16 satellite midnight </a:t>
                  </a:r>
                </a:p>
              </p:txBody>
            </p:sp>
            <p:sp>
              <p:nvSpPr>
                <p:cNvPr id="20" name="Right Brace 19">
                  <a:extLst>
                    <a:ext uri="{FF2B5EF4-FFF2-40B4-BE49-F238E27FC236}">
                      <a16:creationId xmlns:a16="http://schemas.microsoft.com/office/drawing/2014/main" id="{E6728445-ABA8-469E-86D0-3FCED2902B89}"/>
                    </a:ext>
                  </a:extLst>
                </p:cNvPr>
                <p:cNvSpPr/>
                <p:nvPr/>
              </p:nvSpPr>
              <p:spPr>
                <a:xfrm>
                  <a:off x="8488020" y="2610678"/>
                  <a:ext cx="238539" cy="307775"/>
                </a:xfrm>
                <a:prstGeom prst="rightBrac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17" name="TextBox 25">
                <a:extLst>
                  <a:ext uri="{FF2B5EF4-FFF2-40B4-BE49-F238E27FC236}">
                    <a16:creationId xmlns:a16="http://schemas.microsoft.com/office/drawing/2014/main" id="{77B7D4D2-9C43-4317-95D6-B49859FBB52F}"/>
                  </a:ext>
                </a:extLst>
              </p:cNvPr>
              <p:cNvSpPr txBox="1"/>
              <p:nvPr/>
            </p:nvSpPr>
            <p:spPr>
              <a:xfrm>
                <a:off x="9250020" y="3111203"/>
                <a:ext cx="19672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G18 satellite midnight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6311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2B91-F3FE-9816-7EDD-AACD3F1D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Lunar Calibration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A5B97-E0BF-575A-BB6C-2DD685688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8" y="1026161"/>
            <a:ext cx="5486400" cy="5452743"/>
          </a:xfrm>
        </p:spPr>
        <p:txBody>
          <a:bodyPr/>
          <a:lstStyle/>
          <a:p>
            <a:r>
              <a:rPr lang="en-US" dirty="0"/>
              <a:t>Moon potentially serve as a stable target to inter-calibrate IR sensors when the Moon was within their FOVs. </a:t>
            </a:r>
          </a:p>
          <a:p>
            <a:endParaRPr lang="en-US" dirty="0"/>
          </a:p>
          <a:p>
            <a:r>
              <a:rPr lang="en-US" dirty="0"/>
              <a:t>A model of the IR irradiance of the disk-integrated Moon is available.</a:t>
            </a:r>
          </a:p>
          <a:p>
            <a:endParaRPr lang="en-US" dirty="0"/>
          </a:p>
          <a:p>
            <a:r>
              <a:rPr lang="en-US" sz="2000" dirty="0"/>
              <a:t>D</a:t>
            </a:r>
            <a:r>
              <a:rPr lang="en-DE" sz="2000" dirty="0"/>
              <a:t>isk-integrated infrared observations of the Moon</a:t>
            </a:r>
            <a:r>
              <a:rPr lang="en-US" dirty="0"/>
              <a:t> was compared with the model and the results agree each other.</a:t>
            </a:r>
          </a:p>
          <a:p>
            <a:endParaRPr lang="en-US" dirty="0"/>
          </a:p>
          <a:p>
            <a:r>
              <a:rPr lang="en-US" dirty="0"/>
              <a:t>Two Talks: </a:t>
            </a:r>
          </a:p>
          <a:p>
            <a:pPr lvl="1"/>
            <a:r>
              <a:rPr lang="en-US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Kay Wohlfarth: Thermal Lunar Model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Martin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Burgdorf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CrIS</a:t>
            </a:r>
            <a:r>
              <a:rPr lang="en-US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 Lunar calibration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6795A-F32A-8AF2-86E3-652D366B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1D3C4-1119-2CA5-84D5-292DEBD2D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848" y="1182053"/>
            <a:ext cx="6245449" cy="44938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525F41-AA1E-1698-AB74-EB0E94CDEA76}"/>
              </a:ext>
            </a:extLst>
          </p:cNvPr>
          <p:cNvSpPr txBox="1"/>
          <p:nvPr/>
        </p:nvSpPr>
        <p:spPr>
          <a:xfrm>
            <a:off x="7187609" y="5684406"/>
            <a:ext cx="6103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en-US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From Martin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Burgdorf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9164"/>
      </p:ext>
    </p:extLst>
  </p:cSld>
  <p:clrMapOvr>
    <a:masterClrMapping/>
  </p:clrMapOvr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1B136CF-ACD6-40F1-A501-AC7F17619019}">
  <we:reference id="wa104379504" version="1.0.1.0" store="en-US" storeType="OMEX"/>
  <we:alternateReferences>
    <we:reference id="WA104379504" version="1.0.1.0" store="WA104379504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79552</TotalTime>
  <Words>1424</Words>
  <Application>Microsoft Office PowerPoint</Application>
  <PresentationFormat>Widescreen</PresentationFormat>
  <Paragraphs>262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</vt:lpstr>
      <vt:lpstr>Baskerville Old Face</vt:lpstr>
      <vt:lpstr>Calibri</vt:lpstr>
      <vt:lpstr>Century</vt:lpstr>
      <vt:lpstr>Tahoma</vt:lpstr>
      <vt:lpstr>Times New Roman</vt:lpstr>
      <vt:lpstr>Wingdings</vt:lpstr>
      <vt:lpstr>NPP_FOR</vt:lpstr>
      <vt:lpstr> GRWG IR Session of GSICS Annual Meeting </vt:lpstr>
      <vt:lpstr>Outline</vt:lpstr>
      <vt:lpstr>Review Scope of the IR Sub-Group</vt:lpstr>
      <vt:lpstr>Four Web Meetings in 2023</vt:lpstr>
      <vt:lpstr>IR Session in 2024 GSICS Annual Meeting</vt:lpstr>
      <vt:lpstr>Algorithms Improvements </vt:lpstr>
      <vt:lpstr>Recalibration and CDR </vt:lpstr>
      <vt:lpstr>GEO-GEO Inter-calibration </vt:lpstr>
      <vt:lpstr>Lunar Calibration </vt:lpstr>
      <vt:lpstr>New Sensors, Inter-Calibration, and Studies</vt:lpstr>
      <vt:lpstr>Three Discussion </vt:lpstr>
      <vt:lpstr>Actions</vt:lpstr>
      <vt:lpstr>New Actions During IR Sesstions </vt:lpstr>
      <vt:lpstr>New Chair: Chengli Qi  </vt:lpstr>
      <vt:lpstr>2024 Plan</vt:lpstr>
      <vt:lpstr>Cooperation</vt:lpstr>
    </vt:vector>
  </TitlesOfParts>
  <Company>Lockheed Martin IS&amp;GS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Chris Barnet</dc:creator>
  <cp:lastModifiedBy>Likun Wang</cp:lastModifiedBy>
  <cp:revision>3603</cp:revision>
  <dcterms:created xsi:type="dcterms:W3CDTF">2011-10-05T18:31:57Z</dcterms:created>
  <dcterms:modified xsi:type="dcterms:W3CDTF">2024-03-14T23:19:26Z</dcterms:modified>
</cp:coreProperties>
</file>