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566" r:id="rId2"/>
    <p:sldId id="662" r:id="rId3"/>
    <p:sldId id="814" r:id="rId4"/>
    <p:sldId id="815" r:id="rId5"/>
    <p:sldId id="816" r:id="rId6"/>
    <p:sldId id="817" r:id="rId7"/>
    <p:sldId id="818" r:id="rId8"/>
    <p:sldId id="819" r:id="rId9"/>
    <p:sldId id="820" r:id="rId10"/>
    <p:sldId id="830" r:id="rId11"/>
    <p:sldId id="831" r:id="rId12"/>
    <p:sldId id="832" r:id="rId13"/>
    <p:sldId id="833" r:id="rId14"/>
    <p:sldId id="834" r:id="rId15"/>
    <p:sldId id="835" r:id="rId16"/>
    <p:sldId id="822" r:id="rId17"/>
    <p:sldId id="828" r:id="rId18"/>
    <p:sldId id="829" r:id="rId19"/>
  </p:sldIdLst>
  <p:sldSz cx="9906000" cy="6858000" type="A4"/>
  <p:notesSz cx="7102475" cy="9388475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900" b="1" i="0" u="none" kern="1200" baseline="0">
        <a:solidFill>
          <a:schemeClr val="bg1"/>
        </a:solidFill>
        <a:latin typeface="Tahoma" panose="020B060403050404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0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IN" initials="O" lastIdx="1" clrIdx="0"/>
  <p:cmAuthor id="1" name="Robert Iacovazzi Jr" initials="RIJ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3F9FA"/>
    <a:srgbClr val="E7F3F4"/>
    <a:srgbClr val="A2DADE"/>
    <a:srgbClr val="EE2D24"/>
    <a:srgbClr val="00B5EF"/>
    <a:srgbClr val="4E0B55"/>
    <a:srgbClr val="C7A775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深色样式 2 - 强调 1/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/>
    <p:restoredTop sz="94660"/>
  </p:normalViewPr>
  <p:slideViewPr>
    <p:cSldViewPr snapToObjects="1">
      <p:cViewPr varScale="1">
        <p:scale>
          <a:sx n="84" d="100"/>
          <a:sy n="84" d="100"/>
        </p:scale>
        <p:origin x="60" y="318"/>
      </p:cViewPr>
      <p:guideLst>
        <p:guide orient="horz" pos="2160"/>
        <p:guide pos="30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38988" y="0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93213"/>
            <a:ext cx="0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946900" y="9193213"/>
            <a:ext cx="192088" cy="187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18845" eaLnBrk="0" hangingPunct="0">
              <a:defRPr sz="1200" b="0">
                <a:solidFill>
                  <a:srgbClr val="000000"/>
                </a:solidFill>
                <a:latin typeface="Helvetica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34F65E0-6AF7-447D-9C59-AFA27B8F7206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5364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009650" y="703263"/>
            <a:ext cx="5083175" cy="351948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457700"/>
            <a:ext cx="5210175" cy="42275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MS PGothic" panose="020B0600070205080204" pitchFamily="34" charset="-128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l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8918575"/>
            <a:ext cx="3076575" cy="469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839" tIns="45921" rIns="91839" bIns="45921" numCol="1" anchor="b" anchorCtr="0" compatLnSpc="1"/>
          <a:lstStyle>
            <a:lvl1pPr algn="r" defTabSz="918845" eaLnBrk="0" hangingPunct="0">
              <a:defRPr sz="1200" b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884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606EF42-B3DE-4717-B6B5-198AA992B3CE}" type="slidenum">
              <a:rPr kumimoji="0" lang="de-DE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de-DE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3975DE3-80EF-48EA-BA75-05C4CF4E636C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2E7012-34ED-4031-B535-5B8F4DEEDC65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BF01162-3E02-4B33-9616-87C6E63F158F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60400" y="6248400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C0807E3-06E5-45B4-917A-8E4380ABA77E}" type="slidenum">
              <a:rPr kumimoji="0" lang="en-US" alt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7816"/>
            <a:ext cx="8915400" cy="11398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307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35550" y="1600203"/>
            <a:ext cx="4375150" cy="2189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35550" y="3941763"/>
            <a:ext cx="4375150" cy="21891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13"/>
          <p:cNvSpPr>
            <a:spLocks noGrp="1"/>
          </p:cNvSpPr>
          <p:nvPr>
            <p:ph type="dt" sz="half" idx="12"/>
          </p:nvPr>
        </p:nvSpPr>
        <p:spPr>
          <a:xfrm>
            <a:off x="6604000" y="6248400"/>
            <a:ext cx="28892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0400" y="6248400"/>
            <a:ext cx="5873750" cy="365125"/>
          </a:xfrm>
          <a:prstGeom prst="rect">
            <a:avLst/>
          </a:prstGeom>
        </p:spPr>
        <p:txBody>
          <a:bodyPr/>
          <a:lstStyle>
            <a:lvl1pPr eaLnBrk="1" hangingPunct="1">
              <a:defRPr sz="1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" name="Slide Number Placeholder 22"/>
          <p:cNvSpPr>
            <a:spLocks noGrp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BC0D853-B8F4-4871-AA14-DDA7CAF735CC}" type="slidenum">
              <a:rPr kumimoji="0" lang="en-US" alt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alt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 userDrawn="1">
            <p:ph idx="1"/>
          </p:nvPr>
        </p:nvSpPr>
        <p:spPr>
          <a:xfrm>
            <a:off x="1021556" y="932724"/>
            <a:ext cx="8389145" cy="509743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95300" y="6571687"/>
            <a:ext cx="23114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>
          <a:xfrm>
            <a:off x="7099300" y="6571687"/>
            <a:ext cx="2311400" cy="365125"/>
          </a:xfrm>
        </p:spPr>
        <p:txBody>
          <a:bodyPr/>
          <a:lstStyle/>
          <a:p>
            <a:fld id="{58768E1A-8455-4611-8763-3FA1B747F6B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940014" y="313343"/>
            <a:ext cx="8470687" cy="370052"/>
          </a:xfrm>
          <a:solidFill>
            <a:srgbClr val="941333"/>
          </a:solidFill>
        </p:spPr>
        <p:txBody>
          <a:bodyPr>
            <a:noAutofit/>
          </a:bodyPr>
          <a:lstStyle>
            <a:lvl1pPr algn="l">
              <a:defRPr sz="1950" b="0" spc="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116464" y="27780"/>
            <a:ext cx="951852" cy="6572823"/>
            <a:chOff x="164975" y="20834"/>
            <a:chExt cx="878633" cy="4929617"/>
          </a:xfrm>
        </p:grpSpPr>
        <p:cxnSp>
          <p:nvCxnSpPr>
            <p:cNvPr id="13" name="Straight Connector 12"/>
            <p:cNvCxnSpPr/>
            <p:nvPr userDrawn="1"/>
          </p:nvCxnSpPr>
          <p:spPr>
            <a:xfrm>
              <a:off x="503610" y="1062019"/>
              <a:ext cx="0" cy="3888432"/>
            </a:xfrm>
            <a:prstGeom prst="line">
              <a:avLst/>
            </a:prstGeom>
            <a:ln w="31750">
              <a:solidFill>
                <a:srgbClr val="941333">
                  <a:alpha val="81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 userDrawn="1"/>
          </p:nvSpPr>
          <p:spPr>
            <a:xfrm>
              <a:off x="164975" y="614834"/>
              <a:ext cx="878633" cy="3424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190" b="0" dirty="0" err="1">
                  <a:solidFill>
                    <a:srgbClr val="941333"/>
                  </a:solidFill>
                </a:rPr>
                <a:t>Climate</a:t>
              </a:r>
              <a:endParaRPr lang="es-ES" sz="1190" b="0" dirty="0">
                <a:solidFill>
                  <a:srgbClr val="941333"/>
                </a:solidFill>
              </a:endParaRPr>
            </a:p>
            <a:p>
              <a:r>
                <a:rPr lang="es-ES" sz="1190" b="0" dirty="0" err="1">
                  <a:solidFill>
                    <a:srgbClr val="941333"/>
                  </a:solidFill>
                </a:rPr>
                <a:t>Change</a:t>
              </a:r>
              <a:endParaRPr lang="en-US" sz="1190" b="0" dirty="0">
                <a:solidFill>
                  <a:srgbClr val="941333"/>
                </a:solidFill>
              </a:endParaRPr>
            </a:p>
          </p:txBody>
        </p:sp>
        <p:pic>
          <p:nvPicPr>
            <p:cNvPr id="17" name="Picture 2"/>
            <p:cNvPicPr>
              <a:picLocks noChangeAspect="1" noChangeArrowheads="1"/>
            </p:cNvPicPr>
            <p:nvPr userDrawn="1"/>
          </p:nvPicPr>
          <p:blipFill rotWithShape="1">
            <a:blip r:embed="rId2" cstate="email"/>
            <a:srcRect/>
            <a:stretch>
              <a:fillRect/>
            </a:stretch>
          </p:blipFill>
          <p:spPr bwMode="auto">
            <a:xfrm>
              <a:off x="175246" y="20834"/>
              <a:ext cx="662953" cy="684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6EC9799-A543-48BB-B0BF-A14030DAC31C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0E14326-1336-4F1A-8BC3-71982A39F84A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Slide Number Placeholder 6"/>
          <p:cNvSpPr>
            <a:spLocks noGrp="1" noChangeArrowheads="1"/>
          </p:cNvSpPr>
          <p:nvPr>
            <p:ph type="sldNum" sz="quarter" idx="1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50857F0B-0667-4077-BA39-48A6799356B4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A3A345-0403-4DE4-A00D-34AD50DFFD2F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DF4214D-F48A-45D3-BCA1-A03C1C70906E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6A18770-F6F8-4523-B78A-5AD335CD34A7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Tx/>
              <a:buFont typeface="Wingdings" panose="05000000000000000000" pitchFamily="2" charset="2"/>
              <a:buNone/>
              <a:defRPr/>
            </a:pPr>
            <a:r>
              <a:rPr kumimoji="0" lang="en-US" sz="32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GB" sz="3200" b="0" i="0" u="none" strike="noStrike" kern="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ln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b="1">
                <a:latin typeface="Tahoma" panose="020B0604030504040204" pitchFamily="34" charset="0"/>
                <a:ea typeface="MS PGothic" panose="020B0600070205080204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4E717DBF-EFC7-413A-953A-D2F02D8BEDA6}" type="slidenum">
              <a:rPr kumimoji="0" lang="en-US" sz="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‹#›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zh-CN" dirty="0"/>
              <a:t>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81850" y="6400800"/>
            <a:ext cx="2311400" cy="3238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800" b="0">
                <a:solidFill>
                  <a:srgbClr val="000000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FBE48A4-DE6D-46A6-BD34-ED80619B182F}" type="slidenum"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kumimoji="0" lang="en-US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495300" y="1600200"/>
            <a:ext cx="8915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lvl="0" indent="-342900" eaLnBrk="1" hangingPunct="1">
              <a:spcBef>
                <a:spcPct val="20000"/>
              </a:spcBef>
              <a:buClr>
                <a:srgbClr val="FF0000"/>
              </a:buClr>
              <a:buFont typeface="Wingdings" panose="05000000000000000000" pitchFamily="2" charset="2"/>
              <a:buChar char="v"/>
            </a:pPr>
            <a:endParaRPr lang="en-GB" altLang="zh-CN" sz="32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95300" y="6400800"/>
            <a:ext cx="6116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eaLnBrk="1" hangingPunct="1"/>
            <a:r>
              <a:rPr lang="it-IT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GSICS </a:t>
            </a:r>
            <a:r>
              <a:rPr lang="en-GB" altLang="zh-CN" sz="1000" dirty="0">
                <a:solidFill>
                  <a:srgbClr val="000000"/>
                </a:solidFill>
                <a:latin typeface="Arial" panose="020B0604020202020204" pitchFamily="34" charset="0"/>
              </a:rPr>
              <a:t>Research Working Group Microwave Subgroup Report</a:t>
            </a:r>
            <a:endParaRPr lang="en-US" altLang="zh-CN" sz="1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Line 11"/>
          <p:cNvSpPr/>
          <p:nvPr/>
        </p:nvSpPr>
        <p:spPr>
          <a:xfrm flipV="1">
            <a:off x="495300" y="6324600"/>
            <a:ext cx="8915400" cy="0"/>
          </a:xfrm>
          <a:prstGeom prst="line">
            <a:avLst/>
          </a:prstGeom>
          <a:ln w="38100" cap="flat" cmpd="sng">
            <a:solidFill>
              <a:srgbClr val="0000FF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1031" name="Rectangle 13"/>
          <p:cNvSpPr>
            <a:spLocks noChangeArrowheads="1"/>
          </p:cNvSpPr>
          <p:nvPr/>
        </p:nvSpPr>
        <p:spPr bwMode="auto">
          <a:xfrm>
            <a:off x="7099300" y="6477000"/>
            <a:ext cx="23114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0" algn="r" eaLnBrk="1" hangingPunct="1"/>
            <a:endParaRPr lang="en-GB" altLang="zh-CN" sz="1400" b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1032" name="Picture 18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35300" y="8540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3" name="Picture 19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300400" y="1006475"/>
            <a:ext cx="4445000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4" name="Picture 20" descr="GLOGO_small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022588" y="815975"/>
            <a:ext cx="4443412" cy="410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35" name="Picture 2" descr="C:\Users\miu\Dropbox\gsics_WG_logo.jpg"/>
          <p:cNvPicPr>
            <a:picLocks noChangeAspect="1"/>
          </p:cNvPicPr>
          <p:nvPr/>
        </p:nvPicPr>
        <p:blipFill>
          <a:blip r:embed="rId17" cstate="email"/>
          <a:stretch>
            <a:fillRect/>
          </a:stretch>
        </p:blipFill>
        <p:spPr>
          <a:xfrm>
            <a:off x="396875" y="330200"/>
            <a:ext cx="3049588" cy="7191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gsics-dev@googlegroups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qa4sm.eu/ui/hom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en-US" sz="800" dirty="0">
                <a:solidFill>
                  <a:schemeClr val="bg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</a:t>
            </a:fld>
            <a:endParaRPr lang="en-US" altLang="en-US" sz="800" dirty="0">
              <a:solidFill>
                <a:schemeClr val="bg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ctrTitle" idx="4294967295"/>
          </p:nvPr>
        </p:nvSpPr>
        <p:spPr>
          <a:xfrm>
            <a:off x="1073150" y="1868488"/>
            <a:ext cx="8420100" cy="14700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lvl="0">
              <a:buClrTx/>
              <a:buSzTx/>
              <a:buFontTx/>
              <a:defRPr/>
            </a:lvl1pPr>
          </a:lstStyle>
          <a:p>
            <a:pPr lvl="0"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MW Subgroup Progress Report</a:t>
            </a:r>
            <a:br>
              <a:rPr lang="en-US" altLang="zh-CN" dirty="0">
                <a:ea typeface="宋体" panose="02010600030101010101" pitchFamily="2" charset="-122"/>
              </a:rPr>
            </a:br>
            <a:endParaRPr lang="en-US" altLang="zh-CN" dirty="0">
              <a:ea typeface="宋体" panose="02010600030101010101" pitchFamily="2" charset="-122"/>
            </a:endParaRPr>
          </a:p>
        </p:txBody>
      </p:sp>
      <p:sp>
        <p:nvSpPr>
          <p:cNvPr id="17412" name="Rectangle 2"/>
          <p:cNvSpPr/>
          <p:nvPr/>
        </p:nvSpPr>
        <p:spPr>
          <a:xfrm>
            <a:off x="407988" y="4267200"/>
            <a:ext cx="9271000" cy="156966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Flavio Iturbide-Sanchez, Shengli Wu, Tim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Hewison</a:t>
            </a:r>
            <a:r>
              <a:rPr lang="zh-CN" altLang="en-US" sz="2400" dirty="0">
                <a:solidFill>
                  <a:srgbClr val="000000"/>
                </a:solidFill>
                <a:ea typeface="MS PGothic" panose="020B0600070205080204" pitchFamily="34" charset="-128"/>
              </a:rPr>
              <a:t>，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Siena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Iacovazzi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and </a:t>
            </a:r>
            <a:r>
              <a:rPr lang="en-US" altLang="zh-CN" sz="2400" dirty="0" err="1">
                <a:solidFill>
                  <a:srgbClr val="000000"/>
                </a:solidFill>
                <a:ea typeface="MS PGothic" panose="020B0600070205080204" pitchFamily="34" charset="-128"/>
              </a:rPr>
              <a:t>Juyang</a:t>
            </a: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 Hu</a:t>
            </a:r>
          </a:p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endParaRPr lang="en-US" altLang="zh-CN" sz="2400" dirty="0">
              <a:solidFill>
                <a:srgbClr val="000000"/>
              </a:solidFill>
              <a:ea typeface="MS PGothic" panose="020B0600070205080204" pitchFamily="34" charset="-128"/>
            </a:endParaRPr>
          </a:p>
          <a:p>
            <a:pPr marL="0" lvl="0" indent="0"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zh-CN" sz="2400" dirty="0">
                <a:solidFill>
                  <a:srgbClr val="000000"/>
                </a:solidFill>
                <a:ea typeface="MS PGothic" panose="020B0600070205080204" pitchFamily="34" charset="-128"/>
              </a:rPr>
              <a:t>March 15,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10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(1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295400"/>
            <a:ext cx="86106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en-US" altLang="zh-CN" sz="1800" b="0" dirty="0">
                <a:solidFill>
                  <a:srgbClr val="000000"/>
                </a:solidFill>
                <a:latin typeface="Arial"/>
              </a:rPr>
              <a:t>MW Radiometer Technology and Instrument Pre-Launch Testing and Post-Launch Characterization Focus Group </a:t>
            </a:r>
            <a:r>
              <a:rPr lang="en-US" altLang="zh-CN" sz="1800" b="0" dirty="0">
                <a:solidFill>
                  <a:srgbClr val="000000"/>
                </a:solidFill>
              </a:rPr>
              <a:t>(11 Possible Members led by </a:t>
            </a:r>
            <a:r>
              <a:rPr lang="en-US" altLang="zh-CN" sz="1800" b="0" dirty="0" err="1">
                <a:solidFill>
                  <a:srgbClr val="000000"/>
                </a:solidFill>
              </a:rPr>
              <a:t>Dazhen</a:t>
            </a:r>
            <a:r>
              <a:rPr lang="en-US" altLang="zh-CN" sz="1800" b="0" dirty="0">
                <a:solidFill>
                  <a:srgbClr val="000000"/>
                </a:solidFill>
              </a:rPr>
              <a:t> </a:t>
            </a:r>
            <a:r>
              <a:rPr lang="en-US" altLang="zh-CN" sz="1800" b="0" dirty="0" err="1">
                <a:solidFill>
                  <a:srgbClr val="000000"/>
                </a:solidFill>
              </a:rPr>
              <a:t>Gu</a:t>
            </a:r>
            <a:r>
              <a:rPr lang="en-US" altLang="zh-CN" sz="1800" b="0" dirty="0">
                <a:solidFill>
                  <a:srgbClr val="000000"/>
                </a:solidFill>
              </a:rPr>
              <a:t> and </a:t>
            </a:r>
            <a:r>
              <a:rPr lang="en-US" altLang="zh-CN" sz="1800" b="0" dirty="0" err="1">
                <a:solidFill>
                  <a:srgbClr val="000000"/>
                </a:solidFill>
              </a:rPr>
              <a:t>Juyang</a:t>
            </a:r>
            <a:r>
              <a:rPr lang="en-US" altLang="zh-CN" sz="1800" b="0" dirty="0">
                <a:solidFill>
                  <a:srgbClr val="000000"/>
                </a:solidFill>
              </a:rPr>
              <a:t> Hu)</a:t>
            </a:r>
            <a:endParaRPr lang="en-US" altLang="zh-CN" sz="1800" b="0" dirty="0">
              <a:solidFill>
                <a:srgbClr val="000000"/>
              </a:solidFill>
              <a:latin typeface="Arial"/>
            </a:endParaRPr>
          </a:p>
          <a:p>
            <a:pPr marL="1714500" lvl="3" indent="-342900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1600" b="0" dirty="0">
                <a:solidFill>
                  <a:srgbClr val="000000"/>
                </a:solidFill>
                <a:latin typeface="Arial"/>
              </a:rPr>
              <a:t>Plans and holds the GSICS MW Subgroup technical workshop</a:t>
            </a:r>
            <a:endParaRPr lang="zh-CN" altLang="en-US" sz="1050" dirty="0"/>
          </a:p>
        </p:txBody>
      </p:sp>
      <p:sp>
        <p:nvSpPr>
          <p:cNvPr id="8" name="矩形 7"/>
          <p:cNvSpPr/>
          <p:nvPr/>
        </p:nvSpPr>
        <p:spPr>
          <a:xfrm>
            <a:off x="431800" y="3023444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group will focus on MW radiometer characterization, which includes pre-launch test design and post launch evaluation approaches.</a:t>
            </a:r>
          </a:p>
          <a:p>
            <a:pPr marL="285750" indent="-2857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Unify evaluation standards so that we can compare post-launch instrument quality.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Develop characterization for to-be-launched geostationary MW.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Recruit MW instrument users. </a:t>
            </a:r>
          </a:p>
          <a:p>
            <a:pPr marL="742950" lvl="1" indent="-2857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Establish a shared network storage, organize virtual meetings and report to GSICS Chairs.</a:t>
            </a:r>
            <a:endParaRPr lang="zh-CN" altLang="en-US" sz="1800" b="0" dirty="0">
              <a:solidFill>
                <a:schemeClr val="tx1"/>
              </a:solidFill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2858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11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(2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143000"/>
            <a:ext cx="861060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800" b="0" dirty="0">
                <a:solidFill>
                  <a:schemeClr val="tx1"/>
                </a:solidFill>
              </a:rPr>
              <a:t>Direct MW Radiometer Inter-calibration Method Focus Group (5 Possible Members led by Tim </a:t>
            </a:r>
            <a:r>
              <a:rPr lang="en-US" altLang="zh-CN" sz="1800" b="0" dirty="0" err="1">
                <a:solidFill>
                  <a:schemeClr val="tx1"/>
                </a:solidFill>
              </a:rPr>
              <a:t>Hewison</a:t>
            </a:r>
            <a:r>
              <a:rPr lang="en-US" altLang="zh-CN" sz="1800" b="0" dirty="0">
                <a:solidFill>
                  <a:schemeClr val="tx1"/>
                </a:solidFill>
              </a:rPr>
              <a:t> and Yang </a:t>
            </a:r>
            <a:r>
              <a:rPr lang="en-US" altLang="zh-CN" sz="1800" b="0" dirty="0" err="1">
                <a:solidFill>
                  <a:schemeClr val="tx1"/>
                </a:solidFill>
              </a:rPr>
              <a:t>Guo</a:t>
            </a:r>
            <a:r>
              <a:rPr lang="en-US" altLang="zh-CN" sz="1800" b="0" dirty="0">
                <a:solidFill>
                  <a:schemeClr val="tx1"/>
                </a:solidFill>
              </a:rPr>
              <a:t>)</a:t>
            </a:r>
          </a:p>
          <a:p>
            <a:pPr marL="1714500" lvl="3" indent="-342900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1600" b="0" dirty="0">
                <a:solidFill>
                  <a:srgbClr val="000000"/>
                </a:solidFill>
                <a:latin typeface="Arial"/>
              </a:rPr>
              <a:t>Includes Simultaneous Nadir Overpass (SNO) and Opportunistic Constant Target Matching (OCTM) methods</a:t>
            </a:r>
          </a:p>
        </p:txBody>
      </p:sp>
      <p:sp>
        <p:nvSpPr>
          <p:cNvPr id="2" name="矩形 1"/>
          <p:cNvSpPr/>
          <p:nvPr/>
        </p:nvSpPr>
        <p:spPr>
          <a:xfrm>
            <a:off x="419100" y="2438400"/>
            <a:ext cx="8229600" cy="395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Review existing algorithms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Identify issues 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Conduct analysis to optimise algorithms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en-IE" altLang="zh-CN" sz="16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Integrating uncertainty framework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en-IE" altLang="zh-CN" sz="16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Combine algorithms for robust coverage over full dynamic range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Apply algorithm variants to different instruments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Compare experiences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Learn!</a:t>
            </a:r>
          </a:p>
          <a:p>
            <a:pPr marL="342900" lvl="0" indent="-342900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v"/>
            </a:pPr>
            <a:r>
              <a:rPr lang="en-IE" altLang="zh-CN" sz="18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Aim to define 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en-IE" altLang="zh-CN" sz="16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Common baseline algorithm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en-IE" altLang="zh-CN" sz="16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Common calibration correction function</a:t>
            </a:r>
          </a:p>
          <a:p>
            <a:pPr marL="742950" lvl="1" indent="-285750">
              <a:spcBef>
                <a:spcPct val="20000"/>
              </a:spcBef>
              <a:buClr>
                <a:srgbClr val="006600"/>
              </a:buClr>
              <a:buFont typeface="Wingdings" pitchFamily="2" charset="2"/>
              <a:buChar char="§"/>
            </a:pPr>
            <a:r>
              <a:rPr lang="en-IE" altLang="zh-CN" sz="1600" b="0" kern="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Common monitoring framework</a:t>
            </a:r>
            <a:endParaRPr lang="zh-CN" altLang="en-US" sz="400" dirty="0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05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12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(3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1430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1800" b="0" dirty="0">
                <a:solidFill>
                  <a:schemeClr val="tx1"/>
                </a:solidFill>
              </a:rPr>
              <a:t>MW Radiometer Vicarious Calibration Focus Group (5 Possible Members led by Shengli Wu and Siena)</a:t>
            </a:r>
          </a:p>
        </p:txBody>
      </p:sp>
      <p:sp>
        <p:nvSpPr>
          <p:cNvPr id="3" name="矩形 2"/>
          <p:cNvSpPr/>
          <p:nvPr/>
        </p:nvSpPr>
        <p:spPr>
          <a:xfrm>
            <a:off x="304800" y="2202180"/>
            <a:ext cx="7696200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zh-CN" sz="20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 motivation for the group is to identify specific regions by which can act as long term stable targets for calibration at different temperatures. </a:t>
            </a:r>
          </a:p>
          <a:p>
            <a:pPr marL="342900" indent="-3429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zh-CN" sz="20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</a:p>
          <a:p>
            <a:pPr marL="800100" lvl="1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Determine targets that will loosen strict collocation requirements between reference measurements or simulation and observations, and lower risks related to low sampling and surface emissivity variations. </a:t>
            </a:r>
          </a:p>
          <a:p>
            <a:pPr marL="800100" lvl="1" indent="-34290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Provide information that can be used to determine “reference” sensors, and improve calibration itself. Gave examples for MW imager cross-calibration (XO) with respect to MWRI.</a:t>
            </a:r>
            <a:endParaRPr lang="zh-CN" altLang="en-US" sz="1800" b="0" dirty="0">
              <a:solidFill>
                <a:schemeClr val="tx1"/>
              </a:solidFill>
              <a:ea typeface="宋体" panose="02010600030101010101" pitchFamily="2" charset="-122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49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13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(4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143000"/>
            <a:ext cx="8610600" cy="24776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chemeClr val="tx1"/>
                </a:solidFill>
              </a:rPr>
              <a:t>Radiative Transfer Model (RTM) Facilitated MW Radiometer Inter-calibration Focus Group  (6 Possible Members led by </a:t>
            </a:r>
            <a:r>
              <a:rPr lang="en-US" altLang="zh-CN" sz="2000" b="0" dirty="0" err="1">
                <a:solidFill>
                  <a:schemeClr val="tx1"/>
                </a:solidFill>
              </a:rPr>
              <a:t>Ninghai</a:t>
            </a:r>
            <a:r>
              <a:rPr lang="en-US" altLang="zh-CN" sz="2000" b="0" dirty="0">
                <a:solidFill>
                  <a:schemeClr val="tx1"/>
                </a:solidFill>
              </a:rPr>
              <a:t> Sun)</a:t>
            </a:r>
          </a:p>
          <a:p>
            <a:pPr marL="1714500" lvl="3" indent="-342900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1800" b="0" dirty="0">
                <a:solidFill>
                  <a:srgbClr val="000000"/>
                </a:solidFill>
                <a:latin typeface="Arial"/>
              </a:rPr>
              <a:t>Encompasses methods that compare observed and simulated MW measurements with boundary and internal conditions defined by numerical weather prediction (NWP), radiosonde and/or Global Navigation Satellite System (GNSS) Radio Occultation (RO) products</a:t>
            </a:r>
          </a:p>
        </p:txBody>
      </p:sp>
      <p:sp>
        <p:nvSpPr>
          <p:cNvPr id="3" name="矩形 2"/>
          <p:cNvSpPr/>
          <p:nvPr/>
        </p:nvSpPr>
        <p:spPr>
          <a:xfrm>
            <a:off x="1371600" y="37338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Not discussed</a:t>
            </a:r>
            <a:endParaRPr lang="zh-CN" altLang="en-US" sz="2400" dirty="0">
              <a:solidFill>
                <a:schemeClr val="tx1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731076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14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(5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143000"/>
            <a:ext cx="86106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chemeClr val="tx1"/>
                </a:solidFill>
              </a:rPr>
              <a:t>MW Radiometer Lunar Calibration Focus Group (4 Members led by Tiger Yang)</a:t>
            </a:r>
          </a:p>
          <a:p>
            <a:pPr marL="1714500" lvl="3" indent="-342900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1800" b="0" dirty="0">
                <a:solidFill>
                  <a:srgbClr val="000000"/>
                </a:solidFill>
                <a:latin typeface="Arial"/>
              </a:rPr>
              <a:t>Uses the Moon as a source for MW radiometer calibration and geolocation assessment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4E4385-21BB-4840-B2A5-416ED18FEB6E}"/>
              </a:ext>
            </a:extLst>
          </p:cNvPr>
          <p:cNvSpPr txBox="1"/>
          <p:nvPr/>
        </p:nvSpPr>
        <p:spPr>
          <a:xfrm>
            <a:off x="255270" y="2681411"/>
            <a:ext cx="408813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Microwave Lunar RTM model development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Theoretical model development and inter-comparison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RTM model validation with satellite observations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Lunar radiance measurements based on the satellite observations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Lunar satellite observation calibration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Sensor related uncertainty in Lunar radiance measurements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A7342B7-8AEA-4F56-82CE-04FCA797DF28}"/>
              </a:ext>
            </a:extLst>
          </p:cNvPr>
          <p:cNvSpPr txBox="1"/>
          <p:nvPr/>
        </p:nvSpPr>
        <p:spPr>
          <a:xfrm>
            <a:off x="4724401" y="2741503"/>
            <a:ext cx="4550596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Lunar observation applications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Antenna beam pointing/Geolocation accuracy evaluation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Instrument long-term gain stability evaluation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Inter-sensor calibration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Goals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validated Lunar RTM for MW sounding instrument calibration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General algorithm for on-orbit lunar intrusion correction</a:t>
            </a:r>
          </a:p>
          <a:p>
            <a:pPr marL="628650" lvl="1" indent="-171450"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Website for Lunar data and code exchange within this GSICS Focus Group</a:t>
            </a:r>
          </a:p>
        </p:txBody>
      </p:sp>
    </p:spTree>
    <p:extLst>
      <p:ext uri="{BB962C8B-B14F-4D97-AF65-F5344CB8AC3E}">
        <p14:creationId xmlns:p14="http://schemas.microsoft.com/office/powerpoint/2010/main" val="2132864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15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标题 1"/>
          <p:cNvSpPr txBox="1">
            <a:spLocks/>
          </p:cNvSpPr>
          <p:nvPr/>
        </p:nvSpPr>
        <p:spPr>
          <a:xfrm>
            <a:off x="4648200" y="411956"/>
            <a:ext cx="4626796" cy="5476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zh-CN" sz="2200" b="0" kern="0" dirty="0">
                <a:solidFill>
                  <a:srgbClr val="0000FF"/>
                </a:solidFill>
                <a:ea typeface="宋体" panose="02010600030101010101" pitchFamily="2" charset="-122"/>
              </a:rPr>
              <a:t>Focus Groups (6 of 6)</a:t>
            </a:r>
            <a:endParaRPr lang="en-GB" altLang="en-US" sz="2200" b="0" i="1" kern="0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28600" y="1425283"/>
            <a:ext cx="8610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zh-CN" sz="2000" b="0" dirty="0">
                <a:solidFill>
                  <a:schemeClr val="tx1"/>
                </a:solidFill>
              </a:rPr>
              <a:t>MW Radiometer Applications Focus Group (10 Members led by </a:t>
            </a:r>
            <a:r>
              <a:rPr lang="en-US" altLang="zh-CN" sz="2000" b="0" dirty="0" err="1">
                <a:solidFill>
                  <a:schemeClr val="tx1"/>
                </a:solidFill>
              </a:rPr>
              <a:t>Chengzhi</a:t>
            </a:r>
            <a:r>
              <a:rPr lang="en-US" altLang="zh-CN" sz="2000" b="0" dirty="0">
                <a:solidFill>
                  <a:schemeClr val="tx1"/>
                </a:solidFill>
              </a:rPr>
              <a:t> Zou)</a:t>
            </a:r>
          </a:p>
          <a:p>
            <a:pPr marL="1714500" lvl="3" indent="-342900">
              <a:spcAft>
                <a:spcPts val="600"/>
              </a:spcAft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zh-CN" sz="1800" b="0" dirty="0">
                <a:solidFill>
                  <a:srgbClr val="000000"/>
                </a:solidFill>
                <a:latin typeface="Arial"/>
              </a:rPr>
              <a:t>Includes climate user and NWP community collaboration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7482615"/>
              </p:ext>
            </p:extLst>
          </p:nvPr>
        </p:nvGraphicFramePr>
        <p:xfrm>
          <a:off x="381000" y="2922270"/>
          <a:ext cx="8077200" cy="26555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64150302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marL="171450" indent="-1714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Vision is to support MW radiometry applications in weather and climate. Includes passive and active MW sensors, while weather applications include NWP and inter-calibration, cross-calibration and calibration.</a:t>
                      </a:r>
                    </a:p>
                    <a:p>
                      <a:pPr marL="171450" indent="-171450">
                        <a:buClr>
                          <a:srgbClr val="FF0000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Goals</a:t>
                      </a:r>
                      <a:endParaRPr lang="en-US" sz="1800" b="0" dirty="0">
                        <a:solidFill>
                          <a:schemeClr val="tx1"/>
                        </a:solidFill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6600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Work with the NWP community. </a:t>
                      </a:r>
                    </a:p>
                    <a:p>
                      <a:pPr marL="628650" lvl="1" indent="-171450">
                        <a:buClr>
                          <a:srgbClr val="0066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 bias correction and calibration/inter-calibration/recalibration for Fundamental Climate Data Record (FCDR) and Thematic Climate Data Record (TCDR) data sets</a:t>
                      </a:r>
                    </a:p>
                    <a:p>
                      <a:pPr marL="628650" lvl="1" indent="-171450">
                        <a:buClr>
                          <a:srgbClr val="006600"/>
                        </a:buClr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Develop strategies to assess data quality of FCDR and RCDR and develop strategies for validation and comparisons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17145" marR="17145" marT="17145" marB="17145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6743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090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78553-D2FA-450F-9E77-8ACAE73CA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274638"/>
            <a:ext cx="5829300" cy="1143000"/>
          </a:xfrm>
        </p:spPr>
        <p:txBody>
          <a:bodyPr/>
          <a:lstStyle/>
          <a:p>
            <a:r>
              <a:rPr lang="en-US" sz="2400" dirty="0">
                <a:solidFill>
                  <a:srgbClr val="0000FF"/>
                </a:solidFill>
              </a:rPr>
              <a:t>Annual Meeting Breakout Session Synopsis and Key Take-</a:t>
            </a:r>
            <a:r>
              <a:rPr lang="en-US" sz="2400" dirty="0" err="1">
                <a:solidFill>
                  <a:srgbClr val="0000FF"/>
                </a:solidFill>
              </a:rPr>
              <a:t>aways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8B1F9-A41F-401D-96AD-6B7474FC5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405348"/>
            <a:ext cx="8420100" cy="4690652"/>
          </a:xfrm>
        </p:spPr>
        <p:txBody>
          <a:bodyPr/>
          <a:lstStyle/>
          <a:p>
            <a:r>
              <a:rPr lang="en-US" altLang="zh-CN" sz="2400" dirty="0"/>
              <a:t>Scheduling web meetings</a:t>
            </a:r>
            <a:endParaRPr lang="zh-CN" altLang="zh-CN" sz="2400" dirty="0"/>
          </a:p>
          <a:p>
            <a:pPr lvl="1"/>
            <a:r>
              <a:rPr lang="en-US" altLang="zh-CN" sz="2000" dirty="0"/>
              <a:t>Regular slot – Check with GRWG Chair for possible options </a:t>
            </a:r>
          </a:p>
          <a:p>
            <a:pPr lvl="1"/>
            <a:r>
              <a:rPr lang="en-US" altLang="zh-CN" sz="2000" dirty="0"/>
              <a:t>Quarterly MWSG meetings to review progress of focus groups</a:t>
            </a:r>
            <a:endParaRPr lang="zh-CN" altLang="zh-CN" sz="2000" dirty="0"/>
          </a:p>
          <a:p>
            <a:pPr lvl="1"/>
            <a:r>
              <a:rPr lang="en-US" altLang="zh-CN" sz="2000" dirty="0"/>
              <a:t>Focus Group meetings – Leaders are free to choose time slot. They are recommended to invite the entire MW Subgroup and not just limit meeting attendance to the Focus Group members</a:t>
            </a:r>
            <a:endParaRPr lang="zh-CN" altLang="zh-CN" sz="2000" dirty="0"/>
          </a:p>
          <a:p>
            <a:pPr lvl="1"/>
            <a:r>
              <a:rPr lang="en-US" altLang="zh-CN" sz="2000" dirty="0"/>
              <a:t>All web meetings to be announced to </a:t>
            </a:r>
            <a:r>
              <a:rPr lang="en-US" altLang="zh-CN" sz="2000" dirty="0">
                <a:hlinkClick r:id="rId2"/>
              </a:rPr>
              <a:t>gsics-dev@googlegroups.com</a:t>
            </a:r>
            <a:endParaRPr lang="en-US" altLang="zh-CN" sz="2000" dirty="0"/>
          </a:p>
          <a:p>
            <a:r>
              <a:rPr lang="en-US" altLang="zh-CN" sz="2400" dirty="0"/>
              <a:t>Radiometer Technology and Testing group is tasked to hold a technical workshop</a:t>
            </a:r>
          </a:p>
          <a:p>
            <a:r>
              <a:rPr lang="en-US" altLang="zh-CN" sz="2400" dirty="0"/>
              <a:t>Documentation of Lunar models and observations is critical! Tiger offered to create a sharing place, </a:t>
            </a:r>
          </a:p>
          <a:p>
            <a:pPr lvl="1"/>
            <a:r>
              <a:rPr lang="en-US" altLang="zh-CN" sz="2000" dirty="0"/>
              <a:t>E.g. GSICS Wiki or GitHub.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49EFD8-3028-4979-BF86-3616A972E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16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0883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54375" y="255640"/>
            <a:ext cx="6264275" cy="709612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600" dirty="0">
                <a:solidFill>
                  <a:srgbClr val="0000FF"/>
                </a:solidFill>
                <a:ea typeface="宋体" panose="02010600030101010101" pitchFamily="2" charset="-122"/>
              </a:rPr>
              <a:t>Potential Action Items 2024</a:t>
            </a:r>
            <a:endParaRPr lang="en-US" altLang="zh-CN" sz="3600" i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29699" name="Slide Number Placeholder 2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17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B89AAB2-36DA-465A-B029-552C1DE3B1D5}"/>
              </a:ext>
            </a:extLst>
          </p:cNvPr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89738626"/>
              </p:ext>
            </p:extLst>
          </p:nvPr>
        </p:nvGraphicFramePr>
        <p:xfrm>
          <a:off x="264160" y="1204581"/>
          <a:ext cx="9448800" cy="4937705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98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53">
                <a:tc>
                  <a:txBody>
                    <a:bodyPr/>
                    <a:lstStyle/>
                    <a:p>
                      <a:r>
                        <a:rPr lang="en-US" sz="1600" dirty="0"/>
                        <a:t>Action Item: </a:t>
                      </a:r>
                      <a:r>
                        <a:rPr lang="en-US" sz="1600" b="1" i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A.GMW.</a:t>
                      </a:r>
                      <a:endParaRPr lang="en-US" sz="1600" b="1" i="1" dirty="0">
                        <a:solidFill>
                          <a:schemeClr val="bg1"/>
                        </a:solidFill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Description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Status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A.GMW.8o.1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Siena to provide the GSICS MW Subgroup Membership to all Focus Group Leaders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OPEN</a:t>
                      </a:r>
                    </a:p>
                  </a:txBody>
                  <a:tcPr marL="19050" marR="19050" marT="12699" marB="1269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A.GMW.8o.2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Tiger Yang to Create a sharing space in GitHub for code and document exchange, Tiger Yang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OPEN</a:t>
                      </a:r>
                    </a:p>
                  </a:txBody>
                  <a:tcPr marL="19050" marR="19050" marT="12699" marB="1269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A.GMW.8o.3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Flavio and Shengli to set up quarterly progress review meetings for MWSG focus groups.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A.GMW.8o.4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Niutao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Liu/Tiger to Compare the </a:t>
                      </a:r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Fudan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lunar model with CMLRTM provided by Tiger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A.GMW.8o.5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Niutao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Liu/Thomas Muller</a:t>
                      </a:r>
                    </a:p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compare the </a:t>
                      </a:r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Fudan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lunar model with TPM model, 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409379504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Juyang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Hu/Martin/Tiger to Collect 1-year calibrated lunar samples from FY3 MWTS/MWHS and compare with the Model and ATMS lunar observations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852459859"/>
                  </a:ext>
                </a:extLst>
              </a:tr>
              <a:tr h="518138"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A.GMW.8o.7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Yang </a:t>
                      </a:r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Check the information in FY3 MWTS/MWHS level-1 dataset for lunar </a:t>
                      </a:r>
                      <a:r>
                        <a:rPr lang="en-US" altLang="zh-CN" sz="1600" b="1" i="1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informations</a:t>
                      </a:r>
                      <a:endParaRPr lang="en-US" sz="16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altLang="zh-CN" sz="1600" b="1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OPEN</a:t>
                      </a:r>
                    </a:p>
                  </a:txBody>
                  <a:tcPr marT="45718" marB="45718"/>
                </a:tc>
                <a:extLst>
                  <a:ext uri="{0D108BD9-81ED-4DB2-BD59-A6C34878D82A}">
                    <a16:rowId xmlns:a16="http://schemas.microsoft.com/office/drawing/2014/main" val="33906403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3855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2514600" y="2667000"/>
            <a:ext cx="4572000" cy="901700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rgbClr val="0000FF"/>
                </a:solidFill>
                <a:ea typeface="宋体" panose="02010600030101010101" pitchFamily="2" charset="-122"/>
              </a:rPr>
              <a:t>Thank you</a:t>
            </a:r>
            <a:endParaRPr lang="en-GB" altLang="en-US" dirty="0">
              <a:solidFill>
                <a:srgbClr val="0000FF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B278AA-C574-4BDE-8F85-02B156D5D9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18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9018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标题 1"/>
          <p:cNvSpPr>
            <a:spLocks noGrp="1"/>
          </p:cNvSpPr>
          <p:nvPr>
            <p:ph type="title"/>
          </p:nvPr>
        </p:nvSpPr>
        <p:spPr>
          <a:xfrm>
            <a:off x="3581400" y="304800"/>
            <a:ext cx="5829300" cy="792162"/>
          </a:xfrm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altLang="zh-CN" sz="3200" dirty="0">
                <a:solidFill>
                  <a:srgbClr val="0000FF"/>
                </a:solidFill>
                <a:ea typeface="宋体" panose="02010600030101010101" pitchFamily="2" charset="-122"/>
              </a:rPr>
              <a:t>Outline</a:t>
            </a:r>
            <a:endParaRPr lang="zh-CN" altLang="en-US" sz="32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8435" name="内容占位符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2743199"/>
          </a:xfrm>
        </p:spPr>
        <p:txBody>
          <a:bodyPr vert="horz" wrap="square" lIns="91440" tIns="45720" rIns="91440" bIns="45720" anchor="t"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General Achievements and Progress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New MW Subgroup Vision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altLang="zh-CN" sz="2800" dirty="0">
                <a:ea typeface="宋体" panose="02010600030101010101" pitchFamily="2" charset="-122"/>
              </a:rPr>
              <a:t>Planned Activities and Actions of 2024</a:t>
            </a:r>
          </a:p>
        </p:txBody>
      </p:sp>
      <p:sp>
        <p:nvSpPr>
          <p:cNvPr id="18436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2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(1 of 3)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3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152400" y="1143000"/>
            <a:ext cx="9601200" cy="51054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Microwave (MW) Subgroup meetings</a:t>
            </a:r>
          </a:p>
          <a:p>
            <a:pPr lvl="1"/>
            <a:r>
              <a:rPr lang="en-US" altLang="zh-CN" sz="1800" b="0" kern="0" dirty="0">
                <a:latin typeface="Arial" panose="020B0604020202020204" pitchFamily="34" charset="0"/>
              </a:rPr>
              <a:t>21 Sep 2023 (Admin Meeting)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25 Oct 2023 </a:t>
            </a:r>
            <a:r>
              <a:rPr lang="en-US" altLang="zh-CN" sz="1800" b="0" kern="0" dirty="0">
                <a:latin typeface="Arial" panose="020B0604020202020204" pitchFamily="34" charset="0"/>
              </a:rPr>
              <a:t>(Admin Meeting)</a:t>
            </a:r>
            <a:endParaRPr lang="en-GB" altLang="en-US" sz="1800" b="0" kern="0" dirty="0">
              <a:latin typeface="Arial" panose="020B0604020202020204" pitchFamily="34" charset="0"/>
            </a:endParaRP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18 Dec 2023 (Full Membership Meeting)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23 Jan 2024 </a:t>
            </a:r>
            <a:r>
              <a:rPr lang="en-US" altLang="zh-CN" sz="1800" b="0" kern="0" dirty="0">
                <a:latin typeface="Arial" panose="020B0604020202020204" pitchFamily="34" charset="0"/>
              </a:rPr>
              <a:t>(Admin Meeting)</a:t>
            </a:r>
            <a:endParaRPr lang="en-GB" altLang="en-US" sz="1800" b="0" kern="0" dirty="0">
              <a:latin typeface="Arial" panose="020B0604020202020204" pitchFamily="34" charset="0"/>
            </a:endParaRP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14 Mar 2024 (Annual Meeting Breakout Session)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MW Subgroup Chair Election 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New MW Subgroup Vision</a:t>
            </a:r>
          </a:p>
          <a:p>
            <a:r>
              <a:rPr lang="en-US" altLang="zh-CN" sz="2200" b="0" kern="0" dirty="0">
                <a:solidFill>
                  <a:srgbClr val="0000FF"/>
                </a:solidFill>
              </a:rPr>
              <a:t>Validation of new MW instrument constellation assets</a:t>
            </a:r>
          </a:p>
          <a:p>
            <a:pPr lvl="1"/>
            <a:r>
              <a:rPr lang="en-US" altLang="zh-CN" sz="1800" b="0" kern="0" dirty="0"/>
              <a:t>NOAA-21 ATMS SDR reached Fully Validated Maturity</a:t>
            </a:r>
          </a:p>
          <a:p>
            <a:pPr lvl="1"/>
            <a:r>
              <a:rPr lang="en-US" altLang="zh-CN" sz="1800" b="0" kern="0" dirty="0"/>
              <a:t>Five new CMA MW sensors onboard FY-3F(20230803) and FY-3G(20230416) are doing on-orbit test. Data will be available before June 2024.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Analysis of pre-launch radiometric thermal vacuum and antenna test data for MWI, ICI and MWS on the second generation EUMETSAT Polar System (EPS-SG)</a:t>
            </a:r>
            <a:endParaRPr lang="en-GB" altLang="en-US" sz="1800" b="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57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(2 of 3)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4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223065" y="1143000"/>
            <a:ext cx="9620846" cy="5029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altLang="en-US" sz="2200" b="0" kern="0" dirty="0">
                <a:solidFill>
                  <a:srgbClr val="0000FF"/>
                </a:solidFill>
                <a:latin typeface="Arial" panose="020B0604020202020204" pitchFamily="34" charset="0"/>
              </a:rPr>
              <a:t>Calibration maintenance and sustainment of current MW instruments</a:t>
            </a:r>
          </a:p>
          <a:p>
            <a:pPr lvl="1"/>
            <a:r>
              <a:rPr lang="en-GB" altLang="en-US" sz="1800" b="0" kern="0" dirty="0">
                <a:latin typeface="Arial" panose="020B0604020202020204" pitchFamily="34" charset="0"/>
              </a:rPr>
              <a:t>CMA, JAXA and NOAA continuously monitor their on-orbit MW sounder and/or imager calibration performance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ESA 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Continues SMOS validation by comparing SMOS Brightness Temperature over Antarctica with in-situ measurements from the DOMEX experiment and with SMAP. Results are in good agreement within few Kelvin.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For L2 products, the validation platform for sea surface salinity (https://www.salinity-pimep.org/) and soil moisture (</a:t>
            </a:r>
            <a:r>
              <a:rPr lang="en-US" altLang="en-US" sz="1600" b="0" kern="0" dirty="0">
                <a:latin typeface="Arial" panose="020B0604020202020204" pitchFamily="34" charset="0"/>
                <a:hlinkClick r:id="rId2"/>
              </a:rPr>
              <a:t>https://qa4sm.eu/ui/home</a:t>
            </a:r>
            <a:r>
              <a:rPr lang="en-US" altLang="en-US" sz="1600" b="0" kern="0" dirty="0">
                <a:latin typeface="Arial" panose="020B0604020202020204" pitchFamily="34" charset="0"/>
              </a:rPr>
              <a:t>) has evolved</a:t>
            </a:r>
            <a:endParaRPr lang="en-GB" altLang="en-US" sz="1600" b="0" kern="0" dirty="0">
              <a:latin typeface="Arial" panose="020B0604020202020204" pitchFamily="34" charset="0"/>
            </a:endParaRPr>
          </a:p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Future MW instrument 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preparation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CMA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Re-calibration of FY-3D/MWRI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Cal/Val algorithm of new generation MWRI and DPR</a:t>
            </a:r>
          </a:p>
          <a:p>
            <a:pPr lvl="1"/>
            <a:r>
              <a:rPr lang="en-US" altLang="zh-CN" sz="1800" b="0" kern="0" dirty="0"/>
              <a:t>NOAA</a:t>
            </a:r>
          </a:p>
          <a:p>
            <a:pPr lvl="2"/>
            <a:r>
              <a:rPr lang="en-US" altLang="zh-CN" sz="1600" b="0" kern="0" dirty="0" err="1"/>
              <a:t>QuickSounder</a:t>
            </a:r>
            <a:r>
              <a:rPr lang="en-US" altLang="zh-CN" sz="1600" b="0" kern="0" dirty="0"/>
              <a:t> ATMS</a:t>
            </a:r>
          </a:p>
          <a:p>
            <a:pPr lvl="2"/>
            <a:r>
              <a:rPr lang="en-US" altLang="zh-CN" sz="1600" b="0" kern="0" dirty="0"/>
              <a:t>Using TROPICS Pathfinder to explore the utility of </a:t>
            </a:r>
            <a:r>
              <a:rPr lang="en-US" altLang="zh-CN" sz="1600" b="0" kern="0" dirty="0" err="1"/>
              <a:t>SmallSats</a:t>
            </a:r>
            <a:r>
              <a:rPr lang="en-US" altLang="zh-CN" sz="1600" b="0" kern="0" dirty="0"/>
              <a:t> in their MW portfolio</a:t>
            </a:r>
          </a:p>
          <a:p>
            <a:pPr lvl="2"/>
            <a:endParaRPr lang="en-US" altLang="en-US" sz="1600" b="0" kern="0" dirty="0">
              <a:latin typeface="Arial" panose="020B0604020202020204" pitchFamily="34" charset="0"/>
            </a:endParaRP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endParaRPr lang="en-US" altLang="en-US" sz="1400" b="0" kern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941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标题 1"/>
          <p:cNvSpPr>
            <a:spLocks noGrp="1"/>
          </p:cNvSpPr>
          <p:nvPr>
            <p:ph type="title"/>
          </p:nvPr>
        </p:nvSpPr>
        <p:spPr>
          <a:xfrm>
            <a:off x="3505200" y="0"/>
            <a:ext cx="5905500" cy="1143000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3200" dirty="0">
                <a:ea typeface="宋体" panose="02010600030101010101" pitchFamily="2" charset="-122"/>
              </a:rPr>
              <a:t>  </a:t>
            </a:r>
            <a:r>
              <a:rPr lang="en-US" altLang="zh-CN" sz="2800" dirty="0">
                <a:solidFill>
                  <a:srgbClr val="0000FF"/>
                </a:solidFill>
                <a:ea typeface="宋体" panose="02010600030101010101" pitchFamily="2" charset="-122"/>
              </a:rPr>
              <a:t>General Achievements and Progress (3 of 3)</a:t>
            </a:r>
            <a:endParaRPr lang="zh-CN" altLang="en-US" sz="2800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19460" name="灯片编号占位符 3"/>
          <p:cNvSpPr txBox="1"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indent="0" algn="r" eaLnBrk="1" hangingPunct="1">
              <a:spcBef>
                <a:spcPct val="0"/>
              </a:spcBef>
              <a:buClrTx/>
              <a:buFontTx/>
              <a:buNone/>
            </a:pPr>
            <a:fld id="{9A0DB2DC-4C9A-4742-B13C-FB6460FD3503}" type="slidenum">
              <a:rPr lang="en-US" altLang="zh-CN" sz="800" dirty="0"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5</a:t>
            </a:fld>
            <a:endParaRPr lang="en-US" altLang="zh-CN" sz="800" dirty="0">
              <a:solidFill>
                <a:schemeClr val="tx1"/>
              </a:solidFill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7" name="内容占位符 2"/>
          <p:cNvSpPr txBox="1"/>
          <p:nvPr/>
        </p:nvSpPr>
        <p:spPr>
          <a:xfrm>
            <a:off x="76200" y="1066800"/>
            <a:ext cx="9725378" cy="52578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Future MW instrument 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cal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/</a:t>
            </a:r>
            <a:r>
              <a:rPr lang="en-US" altLang="zh-CN" sz="2200" b="0" kern="0" dirty="0" err="1">
                <a:solidFill>
                  <a:srgbClr val="0000FF"/>
                </a:solidFill>
                <a:latin typeface="+mj-lt"/>
                <a:ea typeface="+mj-ea"/>
                <a:cs typeface="+mj-cs"/>
              </a:rPr>
              <a:t>val</a:t>
            </a:r>
            <a:r>
              <a:rPr lang="en-US" altLang="zh-CN" sz="2200" b="0" kern="0" dirty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 preparation (Cont.)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ESA Preparations for CIMR Cal/Val 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Development of CIMR-AIR airborne instrument to collect pre-launch data to support CIMR algorithm developments and on-orbit validation.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Kick-off study (Oct-23), Requirements review (Feb-24), Initial campaign (Jun-25).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CIMR-AIR is a 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Dicke</a:t>
            </a:r>
            <a:r>
              <a:rPr lang="en-US" altLang="en-US" sz="1600" b="0" kern="0" dirty="0">
                <a:latin typeface="Arial" panose="020B0604020202020204" pitchFamily="34" charset="0"/>
              </a:rPr>
              <a:t> balanced radiometer with switched noise injection that includes the five CIMR frequency bands in H&amp;V in a compact form that can be flown on a research aircraft. </a:t>
            </a: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en-US" sz="1600" b="0" kern="0" dirty="0">
                <a:latin typeface="Arial" panose="020B0604020202020204" pitchFamily="34" charset="0"/>
              </a:rPr>
              <a:t>For the 3rd and 4th Stokes instrument operation is in the unbalanced mode. </a:t>
            </a:r>
          </a:p>
          <a:p>
            <a:pPr lvl="1"/>
            <a:r>
              <a:rPr lang="en-US" altLang="en-US" sz="1800" b="0" kern="0" dirty="0">
                <a:latin typeface="Arial" panose="020B0604020202020204" pitchFamily="34" charset="0"/>
              </a:rPr>
              <a:t>EUMETSAT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Preparations for 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cal</a:t>
            </a:r>
            <a:r>
              <a:rPr lang="en-US" altLang="en-US" sz="1600" b="0" kern="0" dirty="0">
                <a:latin typeface="Arial" panose="020B0604020202020204" pitchFamily="34" charset="0"/>
              </a:rPr>
              <a:t>/</a:t>
            </a:r>
            <a:r>
              <a:rPr lang="en-US" altLang="en-US" sz="1600" b="0" kern="0" dirty="0" err="1">
                <a:latin typeface="Arial" panose="020B0604020202020204" pitchFamily="34" charset="0"/>
              </a:rPr>
              <a:t>val</a:t>
            </a:r>
            <a:r>
              <a:rPr lang="en-US" altLang="en-US" sz="1600" b="0" kern="0" dirty="0">
                <a:latin typeface="Arial" panose="020B0604020202020204" pitchFamily="34" charset="0"/>
              </a:rPr>
              <a:t> of MWI, ICI and MWS on the second generation EUMETSAT Polar System (EPS-SG)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Completing study on vicarious calibration using NWP and radiosondes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Extension in preparation to include uncertainty analysis based on NWP comparisons</a:t>
            </a:r>
          </a:p>
          <a:p>
            <a:pPr lvl="2"/>
            <a:r>
              <a:rPr lang="en-US" altLang="en-US" sz="1600" b="0" kern="0" dirty="0">
                <a:latin typeface="Arial" panose="020B0604020202020204" pitchFamily="34" charset="0"/>
              </a:rPr>
              <a:t>Preparation for EPS-Sterna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Preparing study on hybrid inter-calibration methods, including SNO near nadir, at high angle, and for extended collocation periods (OCTM method), NWP and vicarious calibration double-differencing</a:t>
            </a:r>
          </a:p>
          <a:p>
            <a:pPr lvl="3">
              <a:buClr>
                <a:srgbClr val="7030A0"/>
              </a:buClr>
              <a:buFont typeface="Wingdings" panose="05000000000000000000" pitchFamily="2" charset="2"/>
              <a:buChar char="Ø"/>
            </a:pPr>
            <a:r>
              <a:rPr lang="en-US" altLang="en-US" sz="1400" b="0" kern="0" dirty="0">
                <a:latin typeface="Arial" panose="020B0604020202020204" pitchFamily="34" charset="0"/>
              </a:rPr>
              <a:t>Including planned application to ESA’s Arctic Weather Satellite (launch 2024-06)</a:t>
            </a:r>
          </a:p>
          <a:p>
            <a:pPr lvl="1">
              <a:buClr>
                <a:srgbClr val="7030A0"/>
              </a:buClr>
              <a:buFont typeface="Wingdings" panose="05000000000000000000" pitchFamily="2" charset="2"/>
              <a:buChar char="v"/>
            </a:pPr>
            <a:r>
              <a:rPr lang="en-US" altLang="en-US" sz="2200" b="0" kern="0" dirty="0">
                <a:solidFill>
                  <a:srgbClr val="0000FF"/>
                </a:solidFill>
                <a:latin typeface="Arial" panose="020B0604020202020204" pitchFamily="34" charset="0"/>
              </a:rPr>
              <a:t>MW Subgroup Wiki updated to include all full-member meetings</a:t>
            </a:r>
          </a:p>
        </p:txBody>
      </p:sp>
    </p:spTree>
    <p:extLst>
      <p:ext uri="{BB962C8B-B14F-4D97-AF65-F5344CB8AC3E}">
        <p14:creationId xmlns:p14="http://schemas.microsoft.com/office/powerpoint/2010/main" val="1251761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98715"/>
            <a:ext cx="4264470" cy="8524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MW Subgroup Chair Election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143000"/>
            <a:ext cx="9559410" cy="473975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A GSICS MW Subgroup Chair Election Process was developed and approved on July 18, 2023 by the GSICS Research Working Group and the GSICS Executive Panel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A ballot was created and distributed to the subgroup membership on July 24, 2023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Vote Statistics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Total Votes: 28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Total MW Subgroup Members: 76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The qualified voter participation of 36.84% of the total subgroup membership is greater than the 30% quorum needed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Vote Breakdown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Dr. </a:t>
            </a:r>
            <a:r>
              <a:rPr lang="en-US" sz="1800" b="0" dirty="0" err="1">
                <a:solidFill>
                  <a:schemeClr val="tx1"/>
                </a:solidFill>
              </a:rPr>
              <a:t>Shengli</a:t>
            </a:r>
            <a:r>
              <a:rPr lang="en-US" sz="1800" b="0" dirty="0">
                <a:solidFill>
                  <a:schemeClr val="tx1"/>
                </a:solidFill>
              </a:rPr>
              <a:t> Wu (CMA) (14 Votes)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Dr. Flavio Iturbide-Sanchez (NOAA) (14 Votes)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The tie resulted in the election committee requested that the two nominees work together and co-chair the subgroup. Flavio and </a:t>
            </a:r>
            <a:r>
              <a:rPr lang="en-US" sz="1800" b="0" dirty="0" err="1">
                <a:solidFill>
                  <a:schemeClr val="tx1"/>
                </a:solidFill>
              </a:rPr>
              <a:t>Shengli</a:t>
            </a:r>
            <a:r>
              <a:rPr lang="en-US" sz="1800" b="0" dirty="0">
                <a:solidFill>
                  <a:schemeClr val="tx1"/>
                </a:solidFill>
              </a:rPr>
              <a:t> agreed. 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</a:rPr>
              <a:t>The GRWG Chair (Fangfang Yu) approved the election results on August 23, 2023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6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494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38113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(1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600200"/>
            <a:ext cx="9559410" cy="253915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tx1"/>
                </a:solidFill>
                <a:latin typeface="+mj-lt"/>
              </a:rPr>
              <a:t>New Objective</a:t>
            </a:r>
            <a:r>
              <a:rPr lang="en-US" sz="1800" b="0" dirty="0">
                <a:solidFill>
                  <a:schemeClr val="tx1"/>
                </a:solidFill>
                <a:latin typeface="+mj-lt"/>
              </a:rPr>
              <a:t>: Develop, assess and mature methodologies to achieve data quality and consistency of on-orbit microwave sensors in order to accelerate data usage for weather and climate applications.</a:t>
            </a: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dirty="0">
                <a:solidFill>
                  <a:schemeClr val="tx1"/>
                </a:solidFill>
                <a:latin typeface="+mj-lt"/>
              </a:rPr>
              <a:t>Foundational elements of the MW Subgroup path forward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Identify MW sensor performance assessment and inter-sensor calibration methods, and develop and/or adopt a common framework to evaluate them 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800" b="0" dirty="0">
                <a:solidFill>
                  <a:schemeClr val="tx1"/>
                </a:solidFill>
              </a:rPr>
              <a:t>Form Focus Groups and establish Non-Focus Group Initiatives for topics critical to the subgroup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7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29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EB66B7-D0EE-48B2-8129-485A91F1CE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8</a:t>
            </a:fld>
            <a:endParaRPr kumimoji="0" lang="en-US" sz="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D8835B-A92C-4A2C-9080-7C0490415FAB}"/>
              </a:ext>
            </a:extLst>
          </p:cNvPr>
          <p:cNvSpPr/>
          <p:nvPr/>
        </p:nvSpPr>
        <p:spPr>
          <a:xfrm>
            <a:off x="114299" y="1219200"/>
            <a:ext cx="9639300" cy="453626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OBJECTIVE: Develop, assess and mature methods to achieve data quality and consistency of on-orbit MW sensors to accelerate data usage for weather and climate applications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6ABBCC-8DB7-4F30-898C-2B05493C18E2}"/>
              </a:ext>
            </a:extLst>
          </p:cNvPr>
          <p:cNvSpPr/>
          <p:nvPr/>
        </p:nvSpPr>
        <p:spPr>
          <a:xfrm>
            <a:off x="114299" y="1969299"/>
            <a:ext cx="3105145" cy="56197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Identify MW sensor performance assessment and inter-sensor calibration methods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E68B0A-A5FF-4238-9830-D380F256CA78}"/>
              </a:ext>
            </a:extLst>
          </p:cNvPr>
          <p:cNvSpPr/>
          <p:nvPr/>
        </p:nvSpPr>
        <p:spPr>
          <a:xfrm>
            <a:off x="7695231" y="2130024"/>
            <a:ext cx="1851019" cy="2431267"/>
          </a:xfrm>
          <a:prstGeom prst="rect">
            <a:avLst/>
          </a:prstGeom>
          <a:solidFill>
            <a:srgbClr val="EC4B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Develop/Adopt a common framework – e.g., MW remote sensing glossary and instrument uncertainty tree - to evaluate MW sensor performance assessment and inter-sensor calibration methods, as well as help to identify “community standard” MW sensors.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33C0C75-FAB7-48ED-A72C-4FA986E93CFC}"/>
              </a:ext>
            </a:extLst>
          </p:cNvPr>
          <p:cNvSpPr/>
          <p:nvPr/>
        </p:nvSpPr>
        <p:spPr>
          <a:xfrm>
            <a:off x="152400" y="2850358"/>
            <a:ext cx="7352123" cy="28098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Establish independent “Focus Groups”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BE02923-9083-49DE-87DE-47C02C2D86C4}"/>
              </a:ext>
            </a:extLst>
          </p:cNvPr>
          <p:cNvSpPr/>
          <p:nvPr/>
        </p:nvSpPr>
        <p:spPr>
          <a:xfrm>
            <a:off x="114297" y="3289713"/>
            <a:ext cx="7390226" cy="13954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1000" dirty="0">
                <a:solidFill>
                  <a:schemeClr val="tx1"/>
                </a:solidFill>
              </a:rPr>
              <a:t>MW Sensor Performance Assessment and Inter-Sensor Calibration Methods Focus Groups (</a:t>
            </a:r>
            <a:r>
              <a:rPr lang="en-US" sz="1000" i="1" dirty="0">
                <a:solidFill>
                  <a:schemeClr val="tx1"/>
                </a:solidFill>
              </a:rPr>
              <a:t>Meetings held as needed</a:t>
            </a:r>
            <a:r>
              <a:rPr lang="en-US" sz="10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818A331-0179-456D-9FD7-E4A2DA5674CC}"/>
              </a:ext>
            </a:extLst>
          </p:cNvPr>
          <p:cNvSpPr/>
          <p:nvPr/>
        </p:nvSpPr>
        <p:spPr>
          <a:xfrm>
            <a:off x="114298" y="5008963"/>
            <a:ext cx="9639297" cy="447676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Progress reports, and methods and common framework documentation and data artifacts, provided at </a:t>
            </a:r>
            <a:r>
              <a:rPr lang="en-US" sz="1200" i="1" dirty="0">
                <a:solidFill>
                  <a:schemeClr val="tx1"/>
                </a:solidFill>
              </a:rPr>
              <a:t>Subgroup Quarterly Meetings. </a:t>
            </a:r>
            <a:r>
              <a:rPr lang="en-US" sz="1200" dirty="0">
                <a:solidFill>
                  <a:schemeClr val="tx1"/>
                </a:solidFill>
              </a:rPr>
              <a:t>Hold an Annual Technical Workshop.</a:t>
            </a:r>
            <a:endParaRPr lang="en-US" sz="1200" i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C7FBB81-CAE5-4741-9763-4813034A5B60}"/>
              </a:ext>
            </a:extLst>
          </p:cNvPr>
          <p:cNvSpPr/>
          <p:nvPr/>
        </p:nvSpPr>
        <p:spPr>
          <a:xfrm>
            <a:off x="3294471" y="1960239"/>
            <a:ext cx="4210052" cy="5669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Explore and share new remote sensor technologies and designs, and pre-launch verification and post-launch validation testing methods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90AC9CB-2F15-454C-955F-3AC85612BA98}"/>
              </a:ext>
            </a:extLst>
          </p:cNvPr>
          <p:cNvSpPr/>
          <p:nvPr/>
        </p:nvSpPr>
        <p:spPr>
          <a:xfrm>
            <a:off x="114299" y="5609039"/>
            <a:ext cx="9639300" cy="628651"/>
          </a:xfrm>
          <a:prstGeom prst="rect">
            <a:avLst/>
          </a:prstGeom>
          <a:solidFill>
            <a:srgbClr val="66FF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u="sng" dirty="0">
                <a:solidFill>
                  <a:schemeClr val="tx1"/>
                </a:solidFill>
              </a:rPr>
              <a:t>GSICS Annual Meeting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Summarize Focus Group progress and </a:t>
            </a:r>
            <a:r>
              <a:rPr lang="en-US" sz="1200">
                <a:solidFill>
                  <a:schemeClr val="tx1"/>
                </a:solidFill>
              </a:rPr>
              <a:t>Annual Technical Workshop </a:t>
            </a:r>
            <a:r>
              <a:rPr lang="en-US" sz="1200" dirty="0">
                <a:solidFill>
                  <a:schemeClr val="tx1"/>
                </a:solidFill>
              </a:rPr>
              <a:t>presentations/discussions.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Plan for the next year’s GSICS MW Subgroup activities in the “</a:t>
            </a:r>
            <a:r>
              <a:rPr lang="en-US" sz="1200" i="1" dirty="0">
                <a:solidFill>
                  <a:schemeClr val="tx1"/>
                </a:solidFill>
              </a:rPr>
              <a:t>MW Subgroup Breakout Session</a:t>
            </a:r>
            <a:r>
              <a:rPr lang="en-US" sz="1200" dirty="0">
                <a:solidFill>
                  <a:schemeClr val="tx1"/>
                </a:solidFill>
              </a:rPr>
              <a:t>”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40EA298-4EA5-4C96-B772-2D92EFD01B58}"/>
              </a:ext>
            </a:extLst>
          </p:cNvPr>
          <p:cNvCxnSpPr>
            <a:cxnSpLocks/>
          </p:cNvCxnSpPr>
          <p:nvPr/>
        </p:nvCxnSpPr>
        <p:spPr>
          <a:xfrm>
            <a:off x="1676400" y="1807375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88C0078-FA24-41CD-A793-06101C6172CD}"/>
              </a:ext>
            </a:extLst>
          </p:cNvPr>
          <p:cNvCxnSpPr>
            <a:cxnSpLocks/>
          </p:cNvCxnSpPr>
          <p:nvPr/>
        </p:nvCxnSpPr>
        <p:spPr>
          <a:xfrm flipV="1">
            <a:off x="3276600" y="1670643"/>
            <a:ext cx="0" cy="1367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A3D2C96-EC88-47F6-B0B0-AC23BF632CF7}"/>
              </a:ext>
            </a:extLst>
          </p:cNvPr>
          <p:cNvCxnSpPr>
            <a:cxnSpLocks/>
          </p:cNvCxnSpPr>
          <p:nvPr/>
        </p:nvCxnSpPr>
        <p:spPr>
          <a:xfrm flipV="1">
            <a:off x="8633624" y="1672825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839AB16-6598-47D6-9FBC-D31BEEFD3D2E}"/>
              </a:ext>
            </a:extLst>
          </p:cNvPr>
          <p:cNvCxnSpPr>
            <a:cxnSpLocks/>
          </p:cNvCxnSpPr>
          <p:nvPr/>
        </p:nvCxnSpPr>
        <p:spPr>
          <a:xfrm flipV="1">
            <a:off x="1676400" y="1816899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AD23E641-9A52-41EC-8598-93BE7918281F}"/>
              </a:ext>
            </a:extLst>
          </p:cNvPr>
          <p:cNvCxnSpPr>
            <a:cxnSpLocks/>
          </p:cNvCxnSpPr>
          <p:nvPr/>
        </p:nvCxnSpPr>
        <p:spPr>
          <a:xfrm flipV="1">
            <a:off x="5257800" y="180737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942B8F-53A4-471F-9863-13AD034DDCCF}"/>
              </a:ext>
            </a:extLst>
          </p:cNvPr>
          <p:cNvCxnSpPr>
            <a:cxnSpLocks/>
          </p:cNvCxnSpPr>
          <p:nvPr/>
        </p:nvCxnSpPr>
        <p:spPr>
          <a:xfrm flipV="1">
            <a:off x="1644649" y="2531273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6ED9201-D4C4-4C3B-863A-536F91C2051A}"/>
              </a:ext>
            </a:extLst>
          </p:cNvPr>
          <p:cNvCxnSpPr>
            <a:cxnSpLocks/>
          </p:cNvCxnSpPr>
          <p:nvPr/>
        </p:nvCxnSpPr>
        <p:spPr>
          <a:xfrm flipV="1">
            <a:off x="3294471" y="3131344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AEA5D5E-4540-4C46-9E10-6DB390D2954F}"/>
              </a:ext>
            </a:extLst>
          </p:cNvPr>
          <p:cNvCxnSpPr>
            <a:cxnSpLocks/>
          </p:cNvCxnSpPr>
          <p:nvPr/>
        </p:nvCxnSpPr>
        <p:spPr>
          <a:xfrm>
            <a:off x="1636712" y="2688435"/>
            <a:ext cx="36353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DD38F7FB-BFDA-435F-909C-6BCA6F341F2B}"/>
              </a:ext>
            </a:extLst>
          </p:cNvPr>
          <p:cNvCxnSpPr>
            <a:cxnSpLocks/>
          </p:cNvCxnSpPr>
          <p:nvPr/>
        </p:nvCxnSpPr>
        <p:spPr>
          <a:xfrm flipV="1">
            <a:off x="3276600" y="2683669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D963366-00B6-4A99-8059-C01423758A43}"/>
              </a:ext>
            </a:extLst>
          </p:cNvPr>
          <p:cNvCxnSpPr>
            <a:cxnSpLocks/>
          </p:cNvCxnSpPr>
          <p:nvPr/>
        </p:nvCxnSpPr>
        <p:spPr>
          <a:xfrm flipV="1">
            <a:off x="2057400" y="468511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097E3EC-3D37-4176-B504-9C6BBD2CF7EA}"/>
              </a:ext>
            </a:extLst>
          </p:cNvPr>
          <p:cNvCxnSpPr>
            <a:cxnSpLocks/>
          </p:cNvCxnSpPr>
          <p:nvPr/>
        </p:nvCxnSpPr>
        <p:spPr>
          <a:xfrm flipV="1">
            <a:off x="5529307" y="4694640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0A5D91-E335-4F2A-94B1-5F4FE4F60E95}"/>
              </a:ext>
            </a:extLst>
          </p:cNvPr>
          <p:cNvCxnSpPr>
            <a:cxnSpLocks/>
          </p:cNvCxnSpPr>
          <p:nvPr/>
        </p:nvCxnSpPr>
        <p:spPr>
          <a:xfrm>
            <a:off x="2064586" y="4847040"/>
            <a:ext cx="346472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1951919-EBE2-4F88-901E-A7B32AFCA393}"/>
              </a:ext>
            </a:extLst>
          </p:cNvPr>
          <p:cNvCxnSpPr>
            <a:cxnSpLocks/>
          </p:cNvCxnSpPr>
          <p:nvPr/>
        </p:nvCxnSpPr>
        <p:spPr>
          <a:xfrm flipV="1">
            <a:off x="3833425" y="483751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DF4C386-C5D1-42DF-AB5C-24998E67641F}"/>
              </a:ext>
            </a:extLst>
          </p:cNvPr>
          <p:cNvCxnSpPr>
            <a:cxnSpLocks/>
          </p:cNvCxnSpPr>
          <p:nvPr/>
        </p:nvCxnSpPr>
        <p:spPr>
          <a:xfrm flipV="1">
            <a:off x="3833425" y="5447115"/>
            <a:ext cx="0" cy="1524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DF33886-80D0-4235-8993-9410BB6D8D76}"/>
              </a:ext>
            </a:extLst>
          </p:cNvPr>
          <p:cNvCxnSpPr>
            <a:cxnSpLocks/>
          </p:cNvCxnSpPr>
          <p:nvPr/>
        </p:nvCxnSpPr>
        <p:spPr>
          <a:xfrm flipH="1" flipV="1">
            <a:off x="8633624" y="4561292"/>
            <a:ext cx="0" cy="457200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5F7E05B-0220-435C-9C34-17ACB6393424}"/>
              </a:ext>
            </a:extLst>
          </p:cNvPr>
          <p:cNvCxnSpPr>
            <a:cxnSpLocks/>
          </p:cNvCxnSpPr>
          <p:nvPr/>
        </p:nvCxnSpPr>
        <p:spPr>
          <a:xfrm flipV="1">
            <a:off x="8093076" y="5447115"/>
            <a:ext cx="0" cy="161925"/>
          </a:xfrm>
          <a:prstGeom prst="line">
            <a:avLst/>
          </a:prstGeom>
          <a:ln w="1905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2FE24CDE-AAA8-4964-8608-0C3DABF2D510}"/>
              </a:ext>
            </a:extLst>
          </p:cNvPr>
          <p:cNvSpPr/>
          <p:nvPr/>
        </p:nvSpPr>
        <p:spPr>
          <a:xfrm>
            <a:off x="206378" y="3584448"/>
            <a:ext cx="4441822" cy="30175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Technology and Instrument Pre-Launch Testing and Post-Launch Characterization Focus Group 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50AB0006-0502-4393-89ED-6EDFD2A5E62B}"/>
              </a:ext>
            </a:extLst>
          </p:cNvPr>
          <p:cNvSpPr/>
          <p:nvPr/>
        </p:nvSpPr>
        <p:spPr>
          <a:xfrm>
            <a:off x="206378" y="4028924"/>
            <a:ext cx="3276600" cy="168794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US" sz="1000" dirty="0"/>
              <a:t>MW Radiometer Vicarious Calibration Focus Group </a:t>
            </a:r>
            <a:endParaRPr lang="en-GB" sz="1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7224B1A-37AC-4F2F-A787-C225F92313DA}"/>
              </a:ext>
            </a:extLst>
          </p:cNvPr>
          <p:cNvSpPr/>
          <p:nvPr/>
        </p:nvSpPr>
        <p:spPr>
          <a:xfrm>
            <a:off x="206378" y="4350117"/>
            <a:ext cx="2755897" cy="211175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Lunar Calibration Focus 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8FE02D6-1EAF-413B-A2DA-1191C8AD0AF9}"/>
              </a:ext>
            </a:extLst>
          </p:cNvPr>
          <p:cNvSpPr/>
          <p:nvPr/>
        </p:nvSpPr>
        <p:spPr>
          <a:xfrm>
            <a:off x="4724400" y="3579901"/>
            <a:ext cx="2514600" cy="30538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Direct MW Radiometer Inter-calibration Method Focus Group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1CA0646-027B-4AF3-A703-253E74288E3F}"/>
              </a:ext>
            </a:extLst>
          </p:cNvPr>
          <p:cNvSpPr/>
          <p:nvPr/>
        </p:nvSpPr>
        <p:spPr>
          <a:xfrm>
            <a:off x="4272347" y="4002777"/>
            <a:ext cx="2966653" cy="31102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Radiative Transfer Model (RTM) Facilitated MW Radiometer Inter-calibration Focus Group </a:t>
            </a:r>
          </a:p>
        </p:txBody>
      </p:sp>
      <p:sp>
        <p:nvSpPr>
          <p:cNvPr id="41" name="标题 1">
            <a:extLst>
              <a:ext uri="{FF2B5EF4-FFF2-40B4-BE49-F238E27FC236}">
                <a16:creationId xmlns:a16="http://schemas.microsoft.com/office/drawing/2014/main" id="{6D6F6ED9-CFBB-4A71-B18F-CDF2C358F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0" y="138113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(2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B44857B-6D28-4604-B76D-49DCC92F11CB}"/>
              </a:ext>
            </a:extLst>
          </p:cNvPr>
          <p:cNvSpPr/>
          <p:nvPr/>
        </p:nvSpPr>
        <p:spPr>
          <a:xfrm>
            <a:off x="4272347" y="4406048"/>
            <a:ext cx="2966653" cy="200013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MW Radiometer Applications Focus Group 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A2ABC304-C87A-40E1-B995-FFA9C3DBC339}"/>
              </a:ext>
            </a:extLst>
          </p:cNvPr>
          <p:cNvCxnSpPr>
            <a:cxnSpLocks/>
          </p:cNvCxnSpPr>
          <p:nvPr/>
        </p:nvCxnSpPr>
        <p:spPr>
          <a:xfrm flipV="1">
            <a:off x="5272087" y="2536035"/>
            <a:ext cx="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297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5181600" y="138113"/>
            <a:ext cx="4626796" cy="547687"/>
          </a:xfrm>
          <a:noFill/>
          <a:ln>
            <a:noFill/>
          </a:ln>
        </p:spPr>
        <p:txBody>
          <a:bodyPr/>
          <a:lstStyle/>
          <a:p>
            <a:pPr algn="r" eaLnBrk="1" hangingPunct="1"/>
            <a:r>
              <a:rPr lang="en-US" altLang="zh-CN" sz="2200" dirty="0">
                <a:solidFill>
                  <a:srgbClr val="0000FF"/>
                </a:solidFill>
                <a:ea typeface="宋体" panose="02010600030101010101" pitchFamily="2" charset="-122"/>
              </a:rPr>
              <a:t>New MW Subgroup Vision (3 of 4)</a:t>
            </a:r>
            <a:endParaRPr lang="en-GB" altLang="en-US" sz="2200" i="1" dirty="0">
              <a:solidFill>
                <a:srgbClr val="0000FF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4190" y="1070312"/>
            <a:ext cx="9559410" cy="34778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sz="1800" b="0" i="1" dirty="0">
                <a:solidFill>
                  <a:schemeClr val="tx1"/>
                </a:solidFill>
                <a:latin typeface="+mn-lt"/>
              </a:rPr>
              <a:t>Focus Groups</a:t>
            </a:r>
            <a:endParaRPr lang="en-US" sz="1800" b="0" dirty="0">
              <a:solidFill>
                <a:schemeClr val="tx1"/>
              </a:solidFill>
              <a:latin typeface="+mn-lt"/>
            </a:endParaRP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Formed from responses to the topic interest survey sent to members on 18 December 2023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sz="1600" b="0" dirty="0">
                <a:solidFill>
                  <a:schemeClr val="tx1"/>
                </a:solidFill>
                <a:latin typeface="+mn-lt"/>
              </a:rPr>
              <a:t>Most groups are responsible for developing GSICS-adopted inter-calibration algorithms based on existing techniques, and creating GSICS products based on these algorithms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1600" b="0" dirty="0">
              <a:solidFill>
                <a:schemeClr val="tx1"/>
              </a:solidFill>
              <a:latin typeface="+mn-lt"/>
            </a:endParaRPr>
          </a:p>
          <a:p>
            <a:pPr marL="342900" indent="-342900"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en-US" altLang="zh-CN" sz="1800" b="0" i="1" dirty="0">
                <a:solidFill>
                  <a:schemeClr val="tx1"/>
                </a:solidFill>
              </a:rPr>
              <a:t>Non-Focus Groups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chemeClr val="tx1"/>
                </a:solidFill>
              </a:rPr>
              <a:t>Inter-calibration by Double Difference (topic is being absorbed into the Vicarious and RTM Focus Groups)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chemeClr val="tx1"/>
                </a:solidFill>
              </a:rPr>
              <a:t>Uncertainty Analysis (Calibration methods, Measurement models)</a:t>
            </a:r>
          </a:p>
          <a:p>
            <a:pPr marL="800100" lvl="1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r>
              <a:rPr lang="en-US" altLang="zh-CN" sz="1600" b="0" dirty="0">
                <a:solidFill>
                  <a:schemeClr val="tx1"/>
                </a:solidFill>
              </a:rPr>
              <a:t>Glossary of Vocabulary and Terminology</a:t>
            </a:r>
          </a:p>
          <a:p>
            <a:pPr marL="342900" indent="-342900">
              <a:spcAft>
                <a:spcPts val="600"/>
              </a:spcAft>
              <a:buClr>
                <a:srgbClr val="006600"/>
              </a:buClr>
              <a:buFont typeface="Wingdings" panose="05000000000000000000" pitchFamily="2" charset="2"/>
              <a:buChar char="§"/>
            </a:pPr>
            <a:endParaRPr lang="en-US" sz="1600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436EB5-D17C-41D0-B3E1-7B63575802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7F8E2DD-B3FD-4ADC-863B-ABF761F4C0A7}" type="slidenum">
              <a:rPr kumimoji="0" lang="en-US" sz="8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anose="020B0604030504040204" pitchFamily="34" charset="0"/>
                <a:ea typeface="MS PGothic" panose="020B0600070205080204" pitchFamily="34" charset="-128"/>
                <a:cs typeface="+mn-cs"/>
              </a:rPr>
              <a:t>9</a:t>
            </a:fld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15286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c803b98-f60a-4a40-9757-967af8f919d7}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</TotalTime>
  <Words>1969</Words>
  <Application>Microsoft Office PowerPoint</Application>
  <PresentationFormat>A4 Paper (210x297 mm)</PresentationFormat>
  <Paragraphs>205</Paragraphs>
  <Slides>18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MS PGothic</vt:lpstr>
      <vt:lpstr>宋体</vt:lpstr>
      <vt:lpstr>Arial</vt:lpstr>
      <vt:lpstr>Calibri</vt:lpstr>
      <vt:lpstr>Helvetica</vt:lpstr>
      <vt:lpstr>Tahoma</vt:lpstr>
      <vt:lpstr>Times New Roman</vt:lpstr>
      <vt:lpstr>Wingdings</vt:lpstr>
      <vt:lpstr>Default Design</vt:lpstr>
      <vt:lpstr>MW Subgroup Progress Report </vt:lpstr>
      <vt:lpstr>Outline</vt:lpstr>
      <vt:lpstr>  General Achievements and Progress (1 of 3)</vt:lpstr>
      <vt:lpstr>  General Achievements and Progress (2 of 3)</vt:lpstr>
      <vt:lpstr>  General Achievements and Progress (3 of 3)</vt:lpstr>
      <vt:lpstr>New MW Subgroup Vision MW Subgroup Chair Election</vt:lpstr>
      <vt:lpstr>New MW Subgroup Vision (1 of 4)</vt:lpstr>
      <vt:lpstr>New MW Subgroup Vision (2 of 4)</vt:lpstr>
      <vt:lpstr>New MW Subgroup Vision (3 of 4)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Annual Meeting Breakout Session Synopsis and Key Take-aways</vt:lpstr>
      <vt:lpstr>Potential Action Items 2024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From MW Subgroup</dc:title>
  <dc:creator>Robert Iacovazzi Jr</dc:creator>
  <cp:lastModifiedBy>siena.iacovazzi</cp:lastModifiedBy>
  <cp:revision>383</cp:revision>
  <cp:lastPrinted>2019-01-15T18:55:00Z</cp:lastPrinted>
  <dcterms:created xsi:type="dcterms:W3CDTF">2021-03-06T19:40:00Z</dcterms:created>
  <dcterms:modified xsi:type="dcterms:W3CDTF">2024-03-15T09:40:10Z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2052-11.1.0.10356</vt:lpwstr>
  </property>
  <property fmtid="{D5CDD505-2E9C-101B-9397-08002B2CF9AE}" pid="3" name="ICV">
    <vt:lpwstr>E7C022761FAA4AD191576C17D3D7E9C5</vt:lpwstr>
  </property>
</Properties>
</file>