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0" r:id="rId3"/>
    <p:sldId id="258" r:id="rId4"/>
    <p:sldId id="260" r:id="rId5"/>
    <p:sldId id="257" r:id="rId6"/>
    <p:sldId id="259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28"/>
    <p:restoredTop sz="96327"/>
  </p:normalViewPr>
  <p:slideViewPr>
    <p:cSldViewPr snapToGrid="0">
      <p:cViewPr varScale="1">
        <p:scale>
          <a:sx n="96" d="100"/>
          <a:sy n="96" d="100"/>
        </p:scale>
        <p:origin x="168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64E71-65BA-14E1-2581-C5DFB5FC3B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FBC7E1-5B5E-AEED-7945-63948F1868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62555-7150-59AE-109D-DB9EB336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467C-05B3-C6ED-6B29-628E3613D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18C82-4509-6FC6-5237-6AB97F104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20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33144-3A99-E1AC-BF46-538DAAB1F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09AB02-E21C-D547-0315-F8C35C243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6C9AA-935F-4EA3-5590-2CEEEE095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F5480-C144-5DCF-9B09-6635B88A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A43EB-EC41-F6F1-B9E2-F695318C2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42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466A92-980C-5CDE-1524-C5AC006F9E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265FE-484D-0718-5613-3E3A90A60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0DC26-3A34-76A1-64BF-2C11BF29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1EE6B-58C2-AD9A-80E0-409B56A8C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2ED87-3C3D-168E-A263-843283EA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3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5824-AC4C-945A-D44A-B5079C074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4595-3E31-5C8E-BC1B-D00F451A7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4A85-A551-6918-D9FC-7598DBB4D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8D396-BBA6-79AB-08B3-395174CDF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5CE44-E30E-86AF-2512-53C7123AD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F468C-3134-AB51-097A-8BD6ABE77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CBF836-8D23-1CAA-701A-7AA219985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B8373-2C1A-9964-5133-214358328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0DAD-739B-F0F9-EA6E-3EC7510DE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EE807-148C-AD93-5440-EE6796C2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20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05969-F0C4-36FA-B393-0673B15E8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9D7C-5049-90A4-494B-86082438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9F675C-53B5-CEFB-AD28-39A19763A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D77B8-2FF9-96F3-41A6-5712FF618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9BA338-1289-5B41-C2A4-3E76C29FF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0F3B2-CAB9-B07F-9062-5C23416FA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4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67283-ABE8-A3D5-CC51-380E27E42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6600F-F013-BA9A-756F-8AE32DF6C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D1F808-FB31-C08F-3DD2-4B70C3397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F7252-076F-A201-389F-22DA4E78E6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F1C2B-668F-D258-9D60-4BDD7116D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72098-BA7A-1689-9901-1B0D5F5AC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421166-E196-FD1A-2A2A-36ADCE71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D6724E-3DD1-6AE7-EA46-DF0CD963B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12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62F8-C806-8850-22F0-C2012ACB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A7CE16-6F37-6453-1477-18C7A8810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861F8F-740D-5701-7FAB-0DCBD443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7645C-E944-6303-CB01-9F9E38C9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1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133CE9-6609-98F9-77B9-F5F523B4A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124B25-60E9-6840-6D15-32440DD2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5687F-2254-565D-129A-24214544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6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A845-84A4-5B44-9DC6-11614436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0ACAE-FCE0-9D3A-1F58-EBAB3AAC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41D2A-F8F1-89D9-9754-71AFB2829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0A37D-65FD-19C1-9503-FF70437C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E5F264-7A86-A4AF-024D-894468E4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CF8DD-8C5D-BF47-AA13-A289EEAE6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497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548C-F6F6-64B1-456E-682D38B6C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B64ED-300E-1F71-2242-00F740522B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BE3D23-83F8-2436-11E1-22A87D2ED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264F21-1B9D-F2DF-1A55-C222FD001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9E3CD0-F58F-2C0E-7D33-B0BDF67C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F7209-A5F4-F96A-8CC4-89DF8184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7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FA291E-3579-CF3F-6728-69EF3C5C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AACD1-1A19-1BE7-AC97-9BC486192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85BF35-8A8A-CAB0-2372-743EDA5B5E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E89624-C2B8-FC40-80BE-5D66D2CCAB01}" type="datetimeFigureOut">
              <a:rPr lang="en-US" smtClean="0"/>
              <a:t>3/15/24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946CF-FDCE-8B7C-4D09-9DFBA9B54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AC87F-75C9-CFE3-9F54-9DBD43211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1C98AC-FC5D-B549-9DD3-742B3F2F4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6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C7FA4-65EA-1743-5300-335BDF2F5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VIS/NIR subgroup report</a:t>
            </a:r>
            <a:br>
              <a:rPr lang="en-US" dirty="0"/>
            </a:br>
            <a:r>
              <a:rPr lang="en-US" sz="4400" dirty="0"/>
              <a:t>2024 annual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1F736C-C632-BB6E-540D-621AAF85E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15, 2024</a:t>
            </a:r>
          </a:p>
        </p:txBody>
      </p:sp>
    </p:spTree>
    <p:extLst>
      <p:ext uri="{BB962C8B-B14F-4D97-AF65-F5344CB8AC3E}">
        <p14:creationId xmlns:p14="http://schemas.microsoft.com/office/powerpoint/2010/main" val="183828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4EAFB-AA3B-144B-363D-0F2C52D21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of the GSICS lunar subgroup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2A837-0B12-5602-B9C1-4E740FB41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year the GSICS EP approved the GSICS lunar subgroup</a:t>
            </a:r>
          </a:p>
          <a:p>
            <a:r>
              <a:rPr lang="en-US" dirty="0"/>
              <a:t>The lunar group will not just discuss the VIS/NIR spectra, but all other spectra that look at the moon, for example IR and microwave</a:t>
            </a:r>
          </a:p>
          <a:p>
            <a:r>
              <a:rPr lang="en-US" dirty="0"/>
              <a:t>The lunar and VIS/NIR group will continue to work closely together in the future</a:t>
            </a:r>
          </a:p>
          <a:p>
            <a:r>
              <a:rPr lang="en-US" dirty="0"/>
              <a:t>The lunar and VIS/NIR will continue to share the 2</a:t>
            </a:r>
            <a:r>
              <a:rPr lang="en-US" baseline="30000" dirty="0"/>
              <a:t>nd</a:t>
            </a:r>
            <a:r>
              <a:rPr lang="en-US" dirty="0"/>
              <a:t> Thursday monthly web meetings</a:t>
            </a:r>
          </a:p>
        </p:txBody>
      </p:sp>
    </p:spTree>
    <p:extLst>
      <p:ext uri="{BB962C8B-B14F-4D97-AF65-F5344CB8AC3E}">
        <p14:creationId xmlns:p14="http://schemas.microsoft.com/office/powerpoint/2010/main" val="2032191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21C2-6D02-A56D-6AD6-2845A2306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calibration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6D27B-6582-E25B-0E6C-8F0828C03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VIS/NIR group does not have a single strategy for stability monitoring and sensor inter-calibration</a:t>
            </a:r>
          </a:p>
          <a:p>
            <a:pPr lvl="1"/>
            <a:r>
              <a:rPr lang="en-US" dirty="0"/>
              <a:t>Once the CLARREO (2026), TRUTHS (2030), and Libra SW hyperspectral SI traceable observations are available direct transfer (ray-matching, invariant targets, lunar) of the reference calibration can be used</a:t>
            </a:r>
          </a:p>
          <a:p>
            <a:pPr lvl="1"/>
            <a:r>
              <a:rPr lang="en-US" dirty="0"/>
              <a:t>Can use HAOC, EMIT, DESIS, </a:t>
            </a:r>
            <a:r>
              <a:rPr lang="en-US" dirty="0" err="1"/>
              <a:t>etc</a:t>
            </a:r>
            <a:r>
              <a:rPr lang="en-US" dirty="0"/>
              <a:t> to prepare</a:t>
            </a:r>
          </a:p>
          <a:p>
            <a:r>
              <a:rPr lang="en-US" dirty="0"/>
              <a:t>Consistent multiple independent calibration approaches provide and validate the stability monitoring and sensor inter-calibration coefficients</a:t>
            </a:r>
          </a:p>
          <a:p>
            <a:r>
              <a:rPr lang="en-US" dirty="0"/>
              <a:t>Need VIS/NIR </a:t>
            </a:r>
            <a:r>
              <a:rPr lang="en-US" dirty="0" err="1"/>
              <a:t>subleads</a:t>
            </a:r>
            <a:r>
              <a:rPr lang="en-US" dirty="0"/>
              <a:t> to promote calibration strategy</a:t>
            </a:r>
          </a:p>
          <a:p>
            <a:pPr lvl="1"/>
            <a:r>
              <a:rPr lang="en-US" dirty="0"/>
              <a:t>Write a detailed ATBD of how other agencies can apply method</a:t>
            </a:r>
          </a:p>
          <a:p>
            <a:pPr lvl="1"/>
            <a:r>
              <a:rPr lang="en-US" dirty="0"/>
              <a:t>Determine best practices</a:t>
            </a:r>
          </a:p>
          <a:p>
            <a:pPr lvl="1"/>
            <a:r>
              <a:rPr lang="en-US" dirty="0"/>
              <a:t>Define GSICS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3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7761C-B341-8A62-C322-633FA2A0D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sensor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EED22-40AB-E163-BEE8-3768AF5D8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reflective solar band imagers</a:t>
            </a:r>
          </a:p>
          <a:p>
            <a:pPr lvl="1"/>
            <a:r>
              <a:rPr lang="en-US" dirty="0"/>
              <a:t>Aqua-MODIS from 2002 to 2018</a:t>
            </a:r>
          </a:p>
          <a:p>
            <a:pPr lvl="1"/>
            <a:r>
              <a:rPr lang="en-US" dirty="0"/>
              <a:t>NOAA-20 VIIRS from 2018 to present</a:t>
            </a:r>
          </a:p>
          <a:p>
            <a:pPr lvl="2"/>
            <a:r>
              <a:rPr lang="en-US" dirty="0"/>
              <a:t>VIIRS has both a NOAA and NASA instrument calibration teams and their L1b calibration agrees mostly within 0.2% and the calibration is well documented</a:t>
            </a:r>
          </a:p>
          <a:p>
            <a:pPr lvl="1"/>
            <a:r>
              <a:rPr lang="en-US" dirty="0"/>
              <a:t>NOAA-21 VIIRS sensor performance is similar to NOAA-20 VIIRS </a:t>
            </a:r>
          </a:p>
          <a:p>
            <a:r>
              <a:rPr lang="en-US" dirty="0"/>
              <a:t>For the solar spectra</a:t>
            </a:r>
          </a:p>
          <a:p>
            <a:pPr lvl="1"/>
            <a:r>
              <a:rPr lang="en-US" dirty="0"/>
              <a:t>TSIS-1 HSRS solar spectra</a:t>
            </a:r>
          </a:p>
          <a:p>
            <a:pPr lvl="2"/>
            <a:r>
              <a:rPr lang="en-US" dirty="0"/>
              <a:t>Very high spectral resolution anchored to the TSIS-1 solar observations</a:t>
            </a:r>
          </a:p>
          <a:p>
            <a:pPr lvl="1"/>
            <a:r>
              <a:rPr lang="en-US" dirty="0"/>
              <a:t>Recommend sensor calibration teams that measure </a:t>
            </a:r>
            <a:r>
              <a:rPr lang="en-US" dirty="0" err="1"/>
              <a:t>reflectances</a:t>
            </a:r>
            <a:r>
              <a:rPr lang="en-US" dirty="0"/>
              <a:t> (use of solar diffusers) to use the HSRS spectra for radiance observations</a:t>
            </a:r>
          </a:p>
          <a:p>
            <a:pPr lvl="1"/>
            <a:r>
              <a:rPr lang="en-US" dirty="0"/>
              <a:t>The future NASA reprocessing of the VIIRS L1b product will use the TSIS-1 HSRS spectra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1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73C0C-DF4D-33DC-7C0D-0005B0861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Web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5C413-08AA-8FC5-7EC6-42B9611B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VIS/NIR meetings are held the 2</a:t>
            </a:r>
            <a:r>
              <a:rPr lang="en-US" baseline="30000" dirty="0"/>
              <a:t>nd</a:t>
            </a:r>
            <a:r>
              <a:rPr lang="en-US" dirty="0"/>
              <a:t> Thursday in the month and are 2 hours.</a:t>
            </a:r>
          </a:p>
          <a:p>
            <a:r>
              <a:rPr lang="en-US" dirty="0"/>
              <a:t>We would have from 2-4 presentations</a:t>
            </a:r>
          </a:p>
          <a:p>
            <a:r>
              <a:rPr lang="en-US" dirty="0"/>
              <a:t>The monthly web meetings allow for long discussions for a deep understanding of the concept and formulate solution and best practices.</a:t>
            </a:r>
          </a:p>
          <a:p>
            <a:r>
              <a:rPr lang="en-US" dirty="0"/>
              <a:t>The following topics have been identified</a:t>
            </a:r>
          </a:p>
          <a:p>
            <a:pPr lvl="1"/>
            <a:r>
              <a:rPr lang="en-US" dirty="0" err="1"/>
              <a:t>Hyanbul</a:t>
            </a:r>
            <a:r>
              <a:rPr lang="en-US" dirty="0"/>
              <a:t> Lee (KMA)  to discuss the lunar </a:t>
            </a:r>
            <a:r>
              <a:rPr lang="en-US" dirty="0" err="1"/>
              <a:t>cal</a:t>
            </a:r>
            <a:r>
              <a:rPr lang="en-US" dirty="0"/>
              <a:t>, and the ray-matching and DCC calibration methods to </a:t>
            </a:r>
            <a:r>
              <a:rPr lang="en-US" dirty="0" err="1"/>
              <a:t>adress</a:t>
            </a:r>
            <a:r>
              <a:rPr lang="en-US" dirty="0"/>
              <a:t> the seasonal variation</a:t>
            </a:r>
          </a:p>
          <a:p>
            <a:pPr lvl="1"/>
            <a:r>
              <a:rPr lang="en-US" dirty="0"/>
              <a:t>Scott Hu to talk about the PIP intercalibration method,</a:t>
            </a:r>
          </a:p>
          <a:p>
            <a:pPr lvl="1"/>
            <a:r>
              <a:rPr lang="en-US" dirty="0" err="1"/>
              <a:t>Kuzuki</a:t>
            </a:r>
            <a:r>
              <a:rPr lang="en-US" dirty="0"/>
              <a:t> Kodera, to discuss improvements in the ray-matching of low radiances. </a:t>
            </a:r>
          </a:p>
          <a:p>
            <a:pPr lvl="1"/>
            <a:r>
              <a:rPr lang="en-US" dirty="0"/>
              <a:t>CLARREO and TRUTHS GSICS recommended inter-calibration satellites, Earth targets</a:t>
            </a:r>
          </a:p>
          <a:p>
            <a:pPr lvl="1"/>
            <a:r>
              <a:rPr lang="en-US" dirty="0"/>
              <a:t>Ali </a:t>
            </a:r>
            <a:r>
              <a:rPr lang="en-US" dirty="0" err="1"/>
              <a:t>Mousivand</a:t>
            </a:r>
            <a:r>
              <a:rPr lang="en-US" dirty="0"/>
              <a:t> to discuss Earth invariant target approach improvements with surface spectral reflectance, BRDF, atmospheric correction</a:t>
            </a:r>
          </a:p>
          <a:p>
            <a:pPr lvl="1"/>
            <a:r>
              <a:rPr lang="en-US" dirty="0"/>
              <a:t>Rayleigh scattering approach to work with the UV group</a:t>
            </a:r>
          </a:p>
          <a:p>
            <a:r>
              <a:rPr lang="en-US" dirty="0"/>
              <a:t>If you would like to present at a future web meeting, please email me your title, anything related to VIS/NIR calibration approaches, sensors, etc. is welcome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2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39701-14A0-5972-C92C-EC54662E9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VIS/NIR group 2023 and 2024 web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E28F0-DC43-64CD-DD04-494325DFD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 had 6 monthly web meetings</a:t>
            </a:r>
          </a:p>
          <a:p>
            <a:r>
              <a:rPr lang="en-US" dirty="0"/>
              <a:t>The February monthly web meeting was very useful to develop the VIS/NIR and lunar agendas for the GSICS annual meeting</a:t>
            </a:r>
          </a:p>
          <a:p>
            <a:pPr lvl="1"/>
            <a:r>
              <a:rPr lang="en-US" dirty="0"/>
              <a:t>We will continue to devote future February meeting to find out list of presenters, in person attendance, and goals of the subgroup for the next year</a:t>
            </a:r>
          </a:p>
          <a:p>
            <a:r>
              <a:rPr lang="en-US" dirty="0"/>
              <a:t>July 2023: The ACRI agency presented a new way to monitor sensor DCC stability by using the PDF inflection due to sparse sampling</a:t>
            </a:r>
          </a:p>
          <a:p>
            <a:r>
              <a:rPr lang="en-US" dirty="0"/>
              <a:t>October 2023: AVHRR PATMOS calibration approach and end of life </a:t>
            </a:r>
            <a:r>
              <a:rPr lang="en-US" dirty="0" err="1"/>
              <a:t>Metop</a:t>
            </a:r>
            <a:r>
              <a:rPr lang="en-US" dirty="0"/>
              <a:t> AVHRR studies</a:t>
            </a:r>
          </a:p>
        </p:txBody>
      </p:sp>
    </p:spTree>
    <p:extLst>
      <p:ext uri="{BB962C8B-B14F-4D97-AF65-F5344CB8AC3E}">
        <p14:creationId xmlns:p14="http://schemas.microsoft.com/office/powerpoint/2010/main" val="120876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A775-1D70-4A38-A085-48B0C3AED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422" y="274320"/>
            <a:ext cx="9093031" cy="548640"/>
          </a:xfrm>
        </p:spPr>
        <p:txBody>
          <a:bodyPr>
            <a:normAutofit/>
          </a:bodyPr>
          <a:lstStyle/>
          <a:p>
            <a:r>
              <a:rPr lang="en-US" sz="2800" dirty="0"/>
              <a:t>Vis/NIR Session Summary — Lunar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11AA1-2F1D-4152-B486-3766D7750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612648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u="sng" dirty="0"/>
              <a:t>Moon Measurements</a:t>
            </a:r>
          </a:p>
          <a:p>
            <a:pPr marL="274320" indent="-27432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air-LUSI near-future release of 2022 dataset:  Fiducial Reference Measurements</a:t>
            </a:r>
          </a:p>
          <a:p>
            <a:pPr marL="274320" indent="-27432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PACE OCI</a:t>
            </a:r>
          </a:p>
          <a:p>
            <a:pPr marL="5715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possibility to use data for spectral interpolation of lunar model outputs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Update on CMA lunar data acquisition program</a:t>
            </a:r>
          </a:p>
          <a:p>
            <a:pPr marL="5715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including a large collection taken by the High-Accuracy On-board Calibrator (HAOC)</a:t>
            </a:r>
          </a:p>
          <a:p>
            <a:pPr marL="0" indent="0">
              <a:buNone/>
            </a:pPr>
            <a:r>
              <a:rPr lang="en-US" sz="2400" u="sng" dirty="0"/>
              <a:t>Lunar Modeling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Brief review of results from GSICS lunar model comparison exercise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LIME report</a:t>
            </a:r>
          </a:p>
          <a:p>
            <a:pPr marL="5715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newly available online operational capabilities:  LIME Toolbox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Update on LSICS development status</a:t>
            </a:r>
          </a:p>
          <a:p>
            <a:pPr marL="5715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discussion in GDWG session on WMO conventions applied to LSICS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LESSR v2 development:  significant advances in lunar modeling reported</a:t>
            </a:r>
          </a:p>
          <a:p>
            <a:pPr marL="0" indent="0">
              <a:buNone/>
            </a:pPr>
            <a:r>
              <a:rPr lang="en-US" sz="2400" u="sng" dirty="0"/>
              <a:t>Instrument Lunar Calibration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MODIS, VIIRS</a:t>
            </a:r>
          </a:p>
          <a:p>
            <a:pPr marL="571500" lvl="1" indent="-34290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 dirty="0"/>
              <a:t>impact of MODIS orbit drifts: lower phase angles to be observed</a:t>
            </a:r>
          </a:p>
          <a:p>
            <a:pPr marL="274320" indent="-274320">
              <a:spcBef>
                <a:spcPts val="300"/>
              </a:spcBef>
            </a:pPr>
            <a:r>
              <a:rPr lang="en-US" sz="2400" dirty="0"/>
              <a:t>KMA AMI lunar </a:t>
            </a:r>
            <a:r>
              <a:rPr lang="en-US" sz="2400" dirty="0" err="1"/>
              <a:t>cal</a:t>
            </a:r>
            <a:endParaRPr lang="en-US" sz="2400" dirty="0"/>
          </a:p>
          <a:p>
            <a:pPr marL="274320" indent="-274320">
              <a:spcBef>
                <a:spcPts val="300"/>
              </a:spcBef>
            </a:pP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2E4D4-2BDD-4920-AF69-84450C78C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GSICS Annual Meeting, 11-15 March 2024, Darmstadt, Germany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EC393-1CAB-40CC-A3B9-AB80ADA90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B65881-C158-4B06-BD2C-C397BECA99D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0354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714</Words>
  <Application>Microsoft Macintosh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Courier New</vt:lpstr>
      <vt:lpstr>Office Theme</vt:lpstr>
      <vt:lpstr>VIS/NIR subgroup report 2024 annual meeting</vt:lpstr>
      <vt:lpstr>Introduction of the GSICS lunar subgroup</vt:lpstr>
      <vt:lpstr>VIS/NIR calibration strategy</vt:lpstr>
      <vt:lpstr>VIS/NIR sensor references</vt:lpstr>
      <vt:lpstr>Future Web Meetings</vt:lpstr>
      <vt:lpstr>VIS/NIR group 2023 and 2024 web meetings </vt:lpstr>
      <vt:lpstr>Vis/NIR Session Summary — Lunar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VIS/NIR subgroup report 2024 annual meeting</dc:title>
  <dc:creator>Doelling, David Robert (LARC-E302)</dc:creator>
  <cp:lastModifiedBy>Doelling, David Robert (LARC-E302)</cp:lastModifiedBy>
  <cp:revision>7</cp:revision>
  <dcterms:created xsi:type="dcterms:W3CDTF">2024-03-15T06:27:32Z</dcterms:created>
  <dcterms:modified xsi:type="dcterms:W3CDTF">2024-03-15T08:01:11Z</dcterms:modified>
</cp:coreProperties>
</file>