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0" r:id="rId2"/>
    <p:sldId id="323" r:id="rId3"/>
    <p:sldId id="322" r:id="rId4"/>
    <p:sldId id="641" r:id="rId5"/>
    <p:sldId id="324" r:id="rId6"/>
    <p:sldId id="327" r:id="rId7"/>
    <p:sldId id="642" r:id="rId8"/>
    <p:sldId id="328" r:id="rId9"/>
    <p:sldId id="329" r:id="rId10"/>
    <p:sldId id="32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56382-9EB1-472E-B106-01DE92BAF96C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3D4EC-E3CB-479D-A77A-DEB85723CF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30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91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FB869D-7AE8-45BD-AD5A-D0DA05E60C7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91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91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E8CFAD-6A94-4CB7-B32D-926ACF4E508E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91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 March 2024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62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91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2912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923" y="185740"/>
            <a:ext cx="4396154" cy="193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78011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2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6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3" y="274646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407" y="1090634"/>
            <a:ext cx="9139603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1662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1662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1662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1662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1662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85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15" b="1"/>
            </a:lvl1pPr>
            <a:lvl2pPr>
              <a:defRPr sz="1846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7825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104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41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815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2" y="1600206"/>
            <a:ext cx="366639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13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407" y="1090634"/>
            <a:ext cx="9139603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1662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1662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1662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1662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1662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58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407" y="1090634"/>
            <a:ext cx="9139603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1662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1662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1662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1662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1662"/>
            </a:p>
          </p:txBody>
        </p:sp>
      </p:grpSp>
    </p:spTree>
    <p:extLst>
      <p:ext uri="{BB962C8B-B14F-4D97-AF65-F5344CB8AC3E}">
        <p14:creationId xmlns:p14="http://schemas.microsoft.com/office/powerpoint/2010/main" val="300671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90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7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27538" y="1206500"/>
            <a:ext cx="8159262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1662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61389" y="6162696"/>
            <a:ext cx="1582615" cy="69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38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85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15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62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409242" y="2750531"/>
            <a:ext cx="8351094" cy="1356946"/>
          </a:xfrm>
        </p:spPr>
        <p:txBody>
          <a:bodyPr/>
          <a:lstStyle/>
          <a:p>
            <a:pPr eaLnBrk="1" hangingPunct="1"/>
            <a:r>
              <a:rPr lang="en-US" altLang="ja-JP" sz="3323" dirty="0"/>
              <a:t>GRWG Space Weather Sub-group Report</a:t>
            </a:r>
            <a:endParaRPr lang="en-GB" sz="3323" dirty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243387" y="4234664"/>
            <a:ext cx="6400800" cy="161778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</a:rPr>
              <a:t> Mar 15, 2024 </a:t>
            </a:r>
            <a:endParaRPr lang="en-US" dirty="0">
              <a:solidFill>
                <a:srgbClr val="002060"/>
              </a:solidFill>
              <a:cs typeface="Calibri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5CD75D-A717-0714-3E34-B34083A5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Action items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994C56-7A72-B4A7-8E8A-89168112B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We have been asked to contribute to the GSICS quarterly newsletter in a special issue on the cross-calibration of </a:t>
            </a:r>
            <a:r>
              <a:rPr kumimoji="1" lang="en-US" altLang="ja-JP" dirty="0" err="1"/>
              <a:t>SWx</a:t>
            </a:r>
            <a:r>
              <a:rPr kumimoji="1" lang="en-US" altLang="ja-JP" dirty="0"/>
              <a:t> instruments due to the great progress since its start in GSICS.</a:t>
            </a:r>
            <a:r>
              <a:rPr kumimoji="1" lang="ja-JP" altLang="en-US" dirty="0"/>
              <a:t>　</a:t>
            </a:r>
            <a:r>
              <a:rPr kumimoji="1" lang="en-US" altLang="ja-JP" dirty="0"/>
              <a:t>By end of March, each organization think about the kind of articles to submit to the newsletter.</a:t>
            </a:r>
          </a:p>
          <a:p>
            <a:r>
              <a:rPr kumimoji="1" lang="en-US" altLang="ja-JP" dirty="0"/>
              <a:t>We will ask PRBEM members to arrange the meeting with us. One candidate is COSPRR meeting in July.</a:t>
            </a:r>
          </a:p>
          <a:p>
            <a:r>
              <a:rPr kumimoji="1" lang="en-US" altLang="ja-JP" dirty="0"/>
              <a:t>Next subgroup meeting will be arranged by email.</a:t>
            </a:r>
            <a:endParaRPr kumimoji="1" lang="ja-JP" altLang="en-US" u="sng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8843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A90698-CCBB-FB60-A10F-C9B054CE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History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EC26D8-D37E-F5B5-363A-BF29C4E59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The cross-calibration of high energy electron sensor at GEO have been discussed in Space Weather Coordination Group (SWCG) in The Coordination Group for Meteorological Satellites (CGMS).</a:t>
            </a:r>
          </a:p>
          <a:p>
            <a:r>
              <a:rPr lang="en-US" altLang="ja-JP" dirty="0"/>
              <a:t>The Task Group in SWCG submitted a white paper about the cross-calibration of high energy electron sensor to Executive Panel of Global Space-based Inter-Calibration System</a:t>
            </a:r>
            <a:r>
              <a:rPr lang="ja-JP" altLang="en-US" dirty="0"/>
              <a:t> </a:t>
            </a:r>
            <a:r>
              <a:rPr lang="en-US" altLang="ja-JP" dirty="0"/>
              <a:t>(GSICS-EP). GSICS-EP endorsed to establish GRWG space weather subgroup in 2022. </a:t>
            </a:r>
          </a:p>
          <a:p>
            <a:r>
              <a:rPr lang="en-US" altLang="ja-JP" dirty="0"/>
              <a:t>The 1</a:t>
            </a:r>
            <a:r>
              <a:rPr lang="en-US" altLang="ja-JP" baseline="30000" dirty="0"/>
              <a:t>st</a:t>
            </a:r>
            <a:r>
              <a:rPr lang="en-US" altLang="ja-JP" dirty="0"/>
              <a:t> Kick-off meeting (remote) was held in Dec. 14, 2022.</a:t>
            </a: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628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82E4F7-4965-B96D-65E4-5D081FEF6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Scope of GRWG space weather sub-group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00A20C-AEEE-E658-41CA-33261E925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2985"/>
            <a:ext cx="8229600" cy="4813183"/>
          </a:xfrm>
        </p:spPr>
        <p:txBody>
          <a:bodyPr/>
          <a:lstStyle/>
          <a:p>
            <a:r>
              <a:rPr kumimoji="1" lang="en-US" altLang="ja-JP" dirty="0"/>
              <a:t>As experts in space environment measurement, its application, and understanding user’s requirements, members of the SW sub-group will carry out the following activities.</a:t>
            </a:r>
          </a:p>
          <a:p>
            <a:pPr lvl="1"/>
            <a:r>
              <a:rPr kumimoji="1" lang="en-US" altLang="ja-JP" dirty="0"/>
              <a:t>Discussion and coordination on research, development and implementation of inter-calibration for space environment sensors, initially focusing on high-energy electron sensor in geostationary orbit</a:t>
            </a:r>
          </a:p>
          <a:p>
            <a:pPr lvl="1"/>
            <a:r>
              <a:rPr kumimoji="1" lang="en-US" altLang="ja-JP" dirty="0"/>
              <a:t>Analysis of the characterization (sensitivity, secular variation, etc.) of individual sensor and publication of the outcomes (product), and consideration of its implementation in the framework of GSICS</a:t>
            </a:r>
          </a:p>
          <a:p>
            <a:pPr lvl="1"/>
            <a:r>
              <a:rPr kumimoji="1" lang="en-US" altLang="ja-JP" dirty="0"/>
              <a:t>Examination and documentation of standardization (data format, data exchange, inter-calibration, etc.)</a:t>
            </a:r>
          </a:p>
          <a:p>
            <a:pPr lvl="1"/>
            <a:r>
              <a:rPr kumimoji="1" lang="en-US" altLang="ja-JP" dirty="0"/>
              <a:t>Examination of developing a standard products (near-real time bases, and post-data analysis bases) that integrates multiple satellite data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04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D5F38F-CA12-76BD-1F7A-9EA3F9AF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Working Plan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B84A83-2086-2EA3-2B5B-6E1EF2F82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Initially focus on high-energy particle sensors on GEO</a:t>
            </a:r>
          </a:p>
          <a:p>
            <a:r>
              <a:rPr kumimoji="1" lang="en-US" altLang="ja-JP" dirty="0"/>
              <a:t>Proposing application produced from multiple satellite data</a:t>
            </a:r>
          </a:p>
          <a:p>
            <a:r>
              <a:rPr kumimoji="1" lang="en-US" altLang="ja-JP" dirty="0"/>
              <a:t>Proposing method of near-real time and archival inter-calibration</a:t>
            </a:r>
          </a:p>
          <a:p>
            <a:r>
              <a:rPr kumimoji="1" lang="en-US" altLang="ja-JP" dirty="0"/>
              <a:t>Harmonizing data levels</a:t>
            </a:r>
          </a:p>
          <a:p>
            <a:r>
              <a:rPr kumimoji="1" lang="en-US" altLang="ja-JP" dirty="0"/>
              <a:t>Defining GSICS products and tools for space weather sensor</a:t>
            </a:r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878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50A618-7EE7-4D97-8B1B-1D69C59A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9404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GRWG </a:t>
            </a:r>
            <a:r>
              <a:rPr kumimoji="1" lang="en-US" altLang="ja-JP" dirty="0" err="1"/>
              <a:t>SWx</a:t>
            </a:r>
            <a:r>
              <a:rPr kumimoji="1" lang="en-US" altLang="ja-JP" dirty="0"/>
              <a:t> Sub-group Membership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D5F2B6-2B29-453F-93E5-B0E8097B6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23" y="1417638"/>
            <a:ext cx="8569569" cy="4708525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Followings are the members from task group on intercalibration of high energy electron sensor</a:t>
            </a:r>
          </a:p>
          <a:p>
            <a:pPr marL="685817" marR="0" lvl="1" indent="-263776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altLang="ja-JP" sz="1700" b="1" dirty="0"/>
              <a:t>CMA</a:t>
            </a:r>
            <a:r>
              <a:rPr lang="en-US" altLang="ja-JP" sz="1700" dirty="0"/>
              <a:t>  </a:t>
            </a:r>
            <a:r>
              <a:rPr kumimoji="0" lang="en-US" altLang="ja-JP" sz="1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Cong Huang</a:t>
            </a:r>
          </a:p>
          <a:p>
            <a:pPr lvl="1"/>
            <a:r>
              <a:rPr lang="en-US" altLang="ja-JP" sz="1700" b="1" dirty="0"/>
              <a:t>ESA</a:t>
            </a:r>
            <a:r>
              <a:rPr lang="en-US" altLang="ja-JP" sz="1700" dirty="0"/>
              <a:t>   Piers </a:t>
            </a:r>
            <a:r>
              <a:rPr lang="en-US" altLang="ja-JP" sz="1700" dirty="0" err="1"/>
              <a:t>Jiggens</a:t>
            </a:r>
            <a:r>
              <a:rPr lang="en-US" altLang="ja-JP" sz="1700" dirty="0"/>
              <a:t>, Hugh Evans, Juha-Pekka </a:t>
            </a:r>
            <a:r>
              <a:rPr lang="en-US" altLang="ja-JP" sz="1700" dirty="0" err="1"/>
              <a:t>Luntama</a:t>
            </a:r>
            <a:endParaRPr lang="en-US" altLang="ja-JP" sz="1700" dirty="0">
              <a:solidFill>
                <a:srgbClr val="FF0000"/>
              </a:solidFill>
            </a:endParaRPr>
          </a:p>
          <a:p>
            <a:pPr lvl="1"/>
            <a:r>
              <a:rPr kumimoji="1" lang="en-US" altLang="ja-JP" sz="1700" b="1" dirty="0"/>
              <a:t>EUMETSAT</a:t>
            </a:r>
            <a:r>
              <a:rPr kumimoji="1" lang="en-US" altLang="ja-JP" sz="1700" dirty="0"/>
              <a:t>  Andrew </a:t>
            </a:r>
            <a:r>
              <a:rPr kumimoji="1" lang="en-US" altLang="ja-JP" sz="1700" dirty="0" err="1"/>
              <a:t>Monham</a:t>
            </a:r>
            <a:endParaRPr kumimoji="1" lang="en-US" altLang="ja-JP" sz="1700" dirty="0"/>
          </a:p>
          <a:p>
            <a:pPr lvl="1"/>
            <a:r>
              <a:rPr lang="en-US" altLang="ja-JP" sz="1700" b="1" dirty="0"/>
              <a:t>KMA </a:t>
            </a:r>
            <a:r>
              <a:rPr lang="en-US" altLang="ja-JP" sz="1700" dirty="0"/>
              <a:t> </a:t>
            </a:r>
            <a:r>
              <a:rPr lang="en-US" altLang="ja-JP" sz="1700" dirty="0" err="1"/>
              <a:t>Dohyeong</a:t>
            </a:r>
            <a:r>
              <a:rPr lang="en-US" altLang="ja-JP" sz="1700" dirty="0"/>
              <a:t> Kim , </a:t>
            </a:r>
            <a:r>
              <a:rPr lang="en-US" altLang="ja-JP" sz="1700" dirty="0" err="1"/>
              <a:t>Daehyeon</a:t>
            </a:r>
            <a:r>
              <a:rPr lang="en-US" altLang="ja-JP" sz="1700" dirty="0"/>
              <a:t> Oh</a:t>
            </a:r>
          </a:p>
          <a:p>
            <a:pPr lvl="1"/>
            <a:r>
              <a:rPr lang="en-US" altLang="ja-JP" sz="1700" b="1" dirty="0"/>
              <a:t>NICT</a:t>
            </a:r>
            <a:r>
              <a:rPr lang="en-US" altLang="ja-JP" sz="1700" dirty="0"/>
              <a:t>  Tsutomu </a:t>
            </a:r>
            <a:r>
              <a:rPr lang="en-US" altLang="ja-JP" sz="1700" dirty="0" err="1"/>
              <a:t>Nagatsuma</a:t>
            </a:r>
            <a:r>
              <a:rPr lang="en-US" altLang="ja-JP" sz="1700" dirty="0"/>
              <a:t> (Chair)</a:t>
            </a:r>
          </a:p>
          <a:p>
            <a:pPr marL="685817" marR="0" lvl="1" indent="-263776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ja-JP" sz="1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NOAA  Elsayed Talaat,</a:t>
            </a:r>
            <a:r>
              <a:rPr kumimoji="1" lang="en-US" altLang="ja-JP" sz="1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Brian Kress, Juan Rodriguez, Christian Naylor, and Athanasios </a:t>
            </a:r>
            <a:r>
              <a:rPr kumimoji="1" lang="en-US" altLang="ja-JP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Boudouridis</a:t>
            </a:r>
            <a:r>
              <a:rPr kumimoji="1" lang="en-US" altLang="ja-JP" sz="1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, Jim Spann</a:t>
            </a:r>
          </a:p>
          <a:p>
            <a:pPr lvl="1"/>
            <a:r>
              <a:rPr lang="en-US" altLang="ja-JP" sz="1700" b="1" dirty="0"/>
              <a:t>SPARC Ingmar Sandberg</a:t>
            </a:r>
          </a:p>
          <a:p>
            <a:pPr lvl="1"/>
            <a:r>
              <a:rPr lang="en-US" altLang="ja-JP" sz="1700" b="1" dirty="0"/>
              <a:t>WMO Jesse Andres</a:t>
            </a:r>
            <a:r>
              <a:rPr lang="en-US" altLang="ja-JP" sz="1700" dirty="0"/>
              <a:t> </a:t>
            </a:r>
          </a:p>
          <a:p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We are welcome to join the members from other organization including ET-</a:t>
            </a:r>
            <a:r>
              <a:rPr kumimoji="0" lang="en-US" altLang="ja-JP" sz="2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SWx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, WMO, </a:t>
            </a:r>
            <a:r>
              <a:rPr kumimoji="0" lang="en-US" altLang="ja-JP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and non-member organization to provide specialist expertise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.</a:t>
            </a:r>
            <a:endParaRPr lang="en-US" altLang="ja-JP" u="sng" dirty="0"/>
          </a:p>
        </p:txBody>
      </p:sp>
    </p:spTree>
    <p:extLst>
      <p:ext uri="{BB962C8B-B14F-4D97-AF65-F5344CB8AC3E}">
        <p14:creationId xmlns:p14="http://schemas.microsoft.com/office/powerpoint/2010/main" val="127211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00134B-4552-8119-E79F-E9819BEE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Breakout session (Mar. 12, 2024) [1/2]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4D9138-E481-1E48-32C6-106594041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3" y="1330037"/>
            <a:ext cx="8441267" cy="4796132"/>
          </a:xfrm>
        </p:spPr>
        <p:txBody>
          <a:bodyPr/>
          <a:lstStyle/>
          <a:p>
            <a:r>
              <a:rPr kumimoji="1" lang="en-US" altLang="ja-JP" sz="2400" dirty="0"/>
              <a:t>On-orbit cross-comparison results of electron flux from </a:t>
            </a:r>
            <a:br>
              <a:rPr kumimoji="1" lang="en-US" altLang="ja-JP" sz="2400" dirty="0"/>
            </a:br>
            <a:r>
              <a:rPr kumimoji="1" lang="en-US" altLang="ja-JP" sz="2400" dirty="0"/>
              <a:t>Fengyun-4B, GOES-16, and Himawari-8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Jingtian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Lv</a:t>
            </a:r>
            <a:r>
              <a:rPr kumimoji="1" lang="en-US" altLang="ja-JP" sz="2400" dirty="0"/>
              <a:t>, CMA)</a:t>
            </a:r>
          </a:p>
          <a:p>
            <a:r>
              <a:rPr kumimoji="1" lang="en-US" altLang="ja-JP" sz="2400" dirty="0"/>
              <a:t>Calibration of radiation belt electron data observed by Arase satellite using Geant4 simulation (</a:t>
            </a:r>
            <a:r>
              <a:rPr kumimoji="1" lang="en-US" altLang="ja-JP" sz="2400" dirty="0" err="1"/>
              <a:t>Inchun</a:t>
            </a:r>
            <a:r>
              <a:rPr kumimoji="1" lang="en-US" altLang="ja-JP" sz="2400" dirty="0"/>
              <a:t> Park, NICT)</a:t>
            </a:r>
          </a:p>
          <a:p>
            <a:r>
              <a:rPr kumimoji="1" lang="en-US" altLang="ja-JP" sz="2400" dirty="0"/>
              <a:t>GOES-R satellites radiation belt electron calibration (Athanasios </a:t>
            </a:r>
            <a:r>
              <a:rPr kumimoji="1" lang="en-US" altLang="ja-JP" sz="2400" dirty="0" err="1"/>
              <a:t>Boudridis</a:t>
            </a:r>
            <a:r>
              <a:rPr kumimoji="1" lang="en-US" altLang="ja-JP" sz="2400" dirty="0"/>
              <a:t>, NOAA NCEI)</a:t>
            </a:r>
          </a:p>
          <a:p>
            <a:r>
              <a:rPr kumimoji="1" lang="en-US" altLang="ja-JP" sz="2400" dirty="0"/>
              <a:t>GOES solar energetic particle instruments cross calibrations (Brian Kress, NOAA NCEI)</a:t>
            </a:r>
          </a:p>
          <a:p>
            <a:r>
              <a:rPr kumimoji="1" lang="en-US" altLang="ja-JP" sz="2400" dirty="0"/>
              <a:t>Cross-calibration schemes and recent results (Ingmar Sandberg, SPARC)</a:t>
            </a:r>
          </a:p>
          <a:p>
            <a:r>
              <a:rPr kumimoji="1" lang="en-US" altLang="ja-JP" sz="2400" dirty="0"/>
              <a:t>PRBEM standard data analysis procedure (Antoine Brunet, ONERA)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3572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00134B-4552-8119-E79F-E9819BEE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Breakout session (Mar. 12, 2024) [2/2]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4D9138-E481-1E48-32C6-106594041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7" y="1228725"/>
            <a:ext cx="8864600" cy="5354635"/>
          </a:xfrm>
          <a:solidFill>
            <a:srgbClr val="FFFFFF">
              <a:alpha val="30196"/>
            </a:srgbClr>
          </a:solidFill>
        </p:spPr>
        <p:txBody>
          <a:bodyPr/>
          <a:lstStyle/>
          <a:p>
            <a:r>
              <a:rPr kumimoji="1" lang="en-US" altLang="ja-JP" sz="2400" dirty="0"/>
              <a:t>Short review of PRBEM document (Data Analysis Procedure) from each organization</a:t>
            </a:r>
          </a:p>
          <a:p>
            <a:pPr lvl="1"/>
            <a:r>
              <a:rPr kumimoji="1" lang="en-US" altLang="ja-JP" sz="2031" dirty="0"/>
              <a:t>CMA (Cong Huang)</a:t>
            </a:r>
          </a:p>
          <a:p>
            <a:pPr lvl="1"/>
            <a:r>
              <a:rPr kumimoji="1" lang="en-US" altLang="ja-JP" sz="2031" dirty="0"/>
              <a:t>KMA (</a:t>
            </a:r>
            <a:r>
              <a:rPr kumimoji="1" lang="en-US" altLang="ja-JP" sz="2031" dirty="0" err="1"/>
              <a:t>Daehyeon</a:t>
            </a:r>
            <a:r>
              <a:rPr kumimoji="1" lang="en-US" altLang="ja-JP" sz="2031" dirty="0"/>
              <a:t> Oh)</a:t>
            </a:r>
          </a:p>
          <a:p>
            <a:pPr lvl="1"/>
            <a:r>
              <a:rPr kumimoji="1" lang="en-US" altLang="ja-JP" sz="2031" dirty="0"/>
              <a:t>NOAA (Brian Kress)</a:t>
            </a:r>
          </a:p>
          <a:p>
            <a:pPr lvl="1"/>
            <a:r>
              <a:rPr kumimoji="1" lang="en-US" altLang="ja-JP" sz="2031" dirty="0"/>
              <a:t>ESA (Hugh Evans)</a:t>
            </a:r>
          </a:p>
          <a:p>
            <a:pPr lvl="1"/>
            <a:r>
              <a:rPr kumimoji="1" lang="en-US" altLang="ja-JP" sz="2031" dirty="0"/>
              <a:t>NICT (Tsutomu </a:t>
            </a:r>
            <a:r>
              <a:rPr kumimoji="1" lang="en-US" altLang="ja-JP" sz="2031" dirty="0" err="1"/>
              <a:t>Nagatsuma</a:t>
            </a:r>
            <a:r>
              <a:rPr kumimoji="1" lang="en-US" altLang="ja-JP" sz="2031" dirty="0"/>
              <a:t>)</a:t>
            </a:r>
          </a:p>
          <a:p>
            <a:pPr lvl="1"/>
            <a:r>
              <a:rPr kumimoji="1" lang="en-US" altLang="ja-JP" sz="2031" dirty="0"/>
              <a:t>(ROSHYDROMET (Kirill </a:t>
            </a:r>
            <a:r>
              <a:rPr kumimoji="1" lang="en-US" altLang="ja-JP" sz="2031" dirty="0" err="1"/>
              <a:t>Kholodkov</a:t>
            </a:r>
            <a:r>
              <a:rPr kumimoji="1" lang="en-US" altLang="ja-JP" sz="2031" dirty="0"/>
              <a:t>)</a:t>
            </a:r>
          </a:p>
          <a:p>
            <a:r>
              <a:rPr kumimoji="1" lang="en-US" altLang="ja-JP" sz="2400" dirty="0"/>
              <a:t>We have realized that current condition of L* and α</a:t>
            </a:r>
            <a:r>
              <a:rPr kumimoji="1" lang="en-US" altLang="ja-JP" sz="2400" baseline="-25000" dirty="0"/>
              <a:t>eq</a:t>
            </a:r>
            <a:r>
              <a:rPr kumimoji="1" lang="ja-JP" altLang="en-US" sz="2400" baseline="-25000" dirty="0"/>
              <a:t> </a:t>
            </a:r>
            <a:r>
              <a:rPr kumimoji="1" lang="en-US" altLang="ja-JP" sz="2400" dirty="0"/>
              <a:t>described in the document is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too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strict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for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GEO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observation. And the  document itself is old (published in 2012). The reference satellite is already retired (Electron: CREES MEA, Proton: GOES-8 SEM).</a:t>
            </a:r>
          </a:p>
          <a:p>
            <a:r>
              <a:rPr kumimoji="1" lang="en-US" altLang="ja-JP" sz="2400" dirty="0"/>
              <a:t>Based on our discussion, we will ask PRBEM members to arrange the meeting with us. One candidate is COSPRR meeting in July.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09846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614D14-DDDE-318B-83C8-468DB23E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Highlights (1/2)</a:t>
            </a:r>
            <a:endParaRPr kumimoji="1" lang="ja-JP" altLang="en-US" dirty="0"/>
          </a:p>
        </p:txBody>
      </p:sp>
      <p:pic>
        <p:nvPicPr>
          <p:cNvPr id="8" name="コンテンツ プレースホルダー 7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1C67BFE3-9D34-A11D-B6B0-7FB581E4C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5" y="1331249"/>
            <a:ext cx="3986132" cy="2278309"/>
          </a:xfrm>
        </p:spPr>
      </p:pic>
      <p:pic>
        <p:nvPicPr>
          <p:cNvPr id="12" name="図 11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D0C307D1-6281-A9DC-A84B-26E82880A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45" y="1331249"/>
            <a:ext cx="4091220" cy="2097751"/>
          </a:xfrm>
          <a:prstGeom prst="rect">
            <a:avLst/>
          </a:prstGeom>
        </p:spPr>
      </p:pic>
      <p:pic>
        <p:nvPicPr>
          <p:cNvPr id="16" name="図 15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3E1CE65C-038D-CD2A-BEE5-17BD0E501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7" y="3931037"/>
            <a:ext cx="3736098" cy="2652323"/>
          </a:xfrm>
          <a:prstGeom prst="rect">
            <a:avLst/>
          </a:prstGeom>
        </p:spPr>
      </p:pic>
      <p:pic>
        <p:nvPicPr>
          <p:cNvPr id="18" name="図 1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DB12435-DF73-20EB-5CC4-8F26ED4368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52" y="3531523"/>
            <a:ext cx="4053981" cy="305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9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041F71-6021-B88A-707F-E27B6E33E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Highlights (2/2)</a:t>
            </a:r>
            <a:endParaRPr kumimoji="1" lang="ja-JP" altLang="en-US" dirty="0"/>
          </a:p>
        </p:txBody>
      </p:sp>
      <p:pic>
        <p:nvPicPr>
          <p:cNvPr id="20" name="図 19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31C6CACC-7F86-249E-F590-D4B2CED73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25" y="1531997"/>
            <a:ext cx="4610911" cy="2591186"/>
          </a:xfrm>
          <a:prstGeom prst="rect">
            <a:avLst/>
          </a:prstGeom>
        </p:spPr>
      </p:pic>
      <p:pic>
        <p:nvPicPr>
          <p:cNvPr id="6" name="コンテンツ プレースホルダー 5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2AC99E2C-0A30-2B7C-6CCA-EF698FC18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4" y="1337734"/>
            <a:ext cx="3958751" cy="2825847"/>
          </a:xfrm>
          <a:prstGeom prst="rect">
            <a:avLst/>
          </a:prstGeom>
        </p:spPr>
      </p:pic>
      <p:pic>
        <p:nvPicPr>
          <p:cNvPr id="10" name="図 9" descr="グラフィカル ユーザー インターフェイス, ダイアグラム&#10;&#10;自動的に生成された説明">
            <a:extLst>
              <a:ext uri="{FF2B5EF4-FFF2-40B4-BE49-F238E27FC236}">
                <a16:creationId xmlns:a16="http://schemas.microsoft.com/office/drawing/2014/main" id="{B944FF99-9082-393B-BE34-03BD73B13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15" y="4426454"/>
            <a:ext cx="3692525" cy="1959210"/>
          </a:xfrm>
          <a:prstGeom prst="rect">
            <a:avLst/>
          </a:prstGeom>
        </p:spPr>
      </p:pic>
      <p:pic>
        <p:nvPicPr>
          <p:cNvPr id="17" name="図 16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91BB97A3-E6FA-237A-DA27-E2275FBCF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59987"/>
            <a:ext cx="3378200" cy="19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26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677</Words>
  <Application>Microsoft Office PowerPoint</Application>
  <PresentationFormat>画面に合わせる (4:3)</PresentationFormat>
  <Paragraphs>54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ＭＳ Ｐゴシック</vt:lpstr>
      <vt:lpstr>游ゴシック</vt:lpstr>
      <vt:lpstr>Arial</vt:lpstr>
      <vt:lpstr>Calibri</vt:lpstr>
      <vt:lpstr>Times New Roman</vt:lpstr>
      <vt:lpstr>Office Theme</vt:lpstr>
      <vt:lpstr>GRWG Space Weather Sub-group Report</vt:lpstr>
      <vt:lpstr>History</vt:lpstr>
      <vt:lpstr>Scope of GRWG space weather sub-group</vt:lpstr>
      <vt:lpstr>Working Plan</vt:lpstr>
      <vt:lpstr>GRWG SWx Sub-group Membership</vt:lpstr>
      <vt:lpstr>Breakout session (Mar. 12, 2024) [1/2]</vt:lpstr>
      <vt:lpstr>Breakout session (Mar. 12, 2024) [2/2]</vt:lpstr>
      <vt:lpstr>Highlights (1/2)</vt:lpstr>
      <vt:lpstr>Highlights (2/2)</vt:lpstr>
      <vt:lpstr>Action items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space weather sensor subgroup kick off meeting</dc:title>
  <dc:creator>長妻 努</dc:creator>
  <cp:lastModifiedBy>長妻 努</cp:lastModifiedBy>
  <cp:revision>22</cp:revision>
  <dcterms:created xsi:type="dcterms:W3CDTF">2022-12-14T04:47:56Z</dcterms:created>
  <dcterms:modified xsi:type="dcterms:W3CDTF">2024-03-15T08:15:49Z</dcterms:modified>
</cp:coreProperties>
</file>