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661" r:id="rId3"/>
    <p:sldId id="257" r:id="rId4"/>
    <p:sldId id="258" r:id="rId5"/>
    <p:sldId id="259" r:id="rId6"/>
    <p:sldId id="11494" r:id="rId7"/>
    <p:sldId id="852" r:id="rId8"/>
    <p:sldId id="11497" r:id="rId9"/>
    <p:sldId id="11499" r:id="rId10"/>
    <p:sldId id="11492" r:id="rId11"/>
    <p:sldId id="11490" r:id="rId12"/>
    <p:sldId id="778" r:id="rId13"/>
    <p:sldId id="11493" r:id="rId14"/>
    <p:sldId id="11491" r:id="rId15"/>
    <p:sldId id="11498" r:id="rId16"/>
    <p:sldId id="2445" r:id="rId17"/>
    <p:sldId id="11495" r:id="rId18"/>
    <p:sldId id="11496" r:id="rId19"/>
    <p:sldId id="1150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4" autoAdjust="0"/>
    <p:restoredTop sz="94660"/>
  </p:normalViewPr>
  <p:slideViewPr>
    <p:cSldViewPr snapToGrid="0">
      <p:cViewPr varScale="1">
        <p:scale>
          <a:sx n="100" d="100"/>
          <a:sy n="100" d="100"/>
        </p:scale>
        <p:origin x="78"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CB600A-7FB5-4690-9934-79E4478B89F0}" type="datetimeFigureOut">
              <a:rPr lang="en-US" smtClean="0"/>
              <a:t>3/14/2024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DC7689-B1BE-4699-84A2-D188CFEA1376}" type="slidenum">
              <a:rPr lang="en-US" smtClean="0"/>
              <a:t>‹#›</a:t>
            </a:fld>
            <a:endParaRPr lang="en-US"/>
          </a:p>
        </p:txBody>
      </p:sp>
    </p:spTree>
    <p:extLst>
      <p:ext uri="{BB962C8B-B14F-4D97-AF65-F5344CB8AC3E}">
        <p14:creationId xmlns:p14="http://schemas.microsoft.com/office/powerpoint/2010/main" val="2426702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4B9B9-8690-45E7-8EE8-EE4B2E5373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1C6BA8-7348-472F-8BD3-B1C566685E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9F5AFB-6943-47A0-B08E-9801B4B46050}"/>
              </a:ext>
            </a:extLst>
          </p:cNvPr>
          <p:cNvSpPr>
            <a:spLocks noGrp="1"/>
          </p:cNvSpPr>
          <p:nvPr>
            <p:ph type="dt" sz="half" idx="10"/>
          </p:nvPr>
        </p:nvSpPr>
        <p:spPr/>
        <p:txBody>
          <a:bodyPr/>
          <a:lstStyle/>
          <a:p>
            <a:fld id="{F23D0F76-0954-4C2C-BB4F-731B73FCB8E0}" type="datetimeFigureOut">
              <a:rPr lang="en-US" smtClean="0"/>
              <a:t>3/14/2024</a:t>
            </a:fld>
            <a:endParaRPr lang="en-US"/>
          </a:p>
        </p:txBody>
      </p:sp>
      <p:sp>
        <p:nvSpPr>
          <p:cNvPr id="5" name="Footer Placeholder 4">
            <a:extLst>
              <a:ext uri="{FF2B5EF4-FFF2-40B4-BE49-F238E27FC236}">
                <a16:creationId xmlns:a16="http://schemas.microsoft.com/office/drawing/2014/main" id="{A6BCBC1C-0802-403F-88FE-D6702975F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5A68DC-22B3-4B28-8128-3AF9EC62D029}"/>
              </a:ext>
            </a:extLst>
          </p:cNvPr>
          <p:cNvSpPr>
            <a:spLocks noGrp="1"/>
          </p:cNvSpPr>
          <p:nvPr>
            <p:ph type="sldNum" sz="quarter" idx="12"/>
          </p:nvPr>
        </p:nvSpPr>
        <p:spPr/>
        <p:txBody>
          <a:bodyPr/>
          <a:lstStyle/>
          <a:p>
            <a:fld id="{6F7D43C1-E35E-497E-9F54-CF4600D04F69}" type="slidenum">
              <a:rPr lang="en-US" smtClean="0"/>
              <a:t>‹#›</a:t>
            </a:fld>
            <a:endParaRPr lang="en-US"/>
          </a:p>
        </p:txBody>
      </p:sp>
    </p:spTree>
    <p:extLst>
      <p:ext uri="{BB962C8B-B14F-4D97-AF65-F5344CB8AC3E}">
        <p14:creationId xmlns:p14="http://schemas.microsoft.com/office/powerpoint/2010/main" val="3467462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6F4E7-F800-42BB-93A0-019BCE5A19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904EA4-5709-4586-BD84-0BBB0AE1D36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70C380-8FD4-4681-93A3-0200B4C53138}"/>
              </a:ext>
            </a:extLst>
          </p:cNvPr>
          <p:cNvSpPr>
            <a:spLocks noGrp="1"/>
          </p:cNvSpPr>
          <p:nvPr>
            <p:ph type="dt" sz="half" idx="10"/>
          </p:nvPr>
        </p:nvSpPr>
        <p:spPr/>
        <p:txBody>
          <a:bodyPr/>
          <a:lstStyle/>
          <a:p>
            <a:fld id="{F23D0F76-0954-4C2C-BB4F-731B73FCB8E0}" type="datetimeFigureOut">
              <a:rPr lang="en-US" smtClean="0"/>
              <a:t>3/14/2024</a:t>
            </a:fld>
            <a:endParaRPr lang="en-US"/>
          </a:p>
        </p:txBody>
      </p:sp>
      <p:sp>
        <p:nvSpPr>
          <p:cNvPr id="5" name="Footer Placeholder 4">
            <a:extLst>
              <a:ext uri="{FF2B5EF4-FFF2-40B4-BE49-F238E27FC236}">
                <a16:creationId xmlns:a16="http://schemas.microsoft.com/office/drawing/2014/main" id="{D5AFB2D6-C430-40DB-8392-D20223C9F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5CCACC-A2F2-488D-BF8C-80C9D7A8A3C7}"/>
              </a:ext>
            </a:extLst>
          </p:cNvPr>
          <p:cNvSpPr>
            <a:spLocks noGrp="1"/>
          </p:cNvSpPr>
          <p:nvPr>
            <p:ph type="sldNum" sz="quarter" idx="12"/>
          </p:nvPr>
        </p:nvSpPr>
        <p:spPr/>
        <p:txBody>
          <a:bodyPr/>
          <a:lstStyle/>
          <a:p>
            <a:fld id="{6F7D43C1-E35E-497E-9F54-CF4600D04F69}" type="slidenum">
              <a:rPr lang="en-US" smtClean="0"/>
              <a:t>‹#›</a:t>
            </a:fld>
            <a:endParaRPr lang="en-US"/>
          </a:p>
        </p:txBody>
      </p:sp>
    </p:spTree>
    <p:extLst>
      <p:ext uri="{BB962C8B-B14F-4D97-AF65-F5344CB8AC3E}">
        <p14:creationId xmlns:p14="http://schemas.microsoft.com/office/powerpoint/2010/main" val="1997524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46C93F-1D6C-4203-BCD5-9A649878FC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1C38B8-4EF9-4B84-BF79-3ED863A577D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C0F1B0-C391-4856-A4EE-ED26F3B6FE12}"/>
              </a:ext>
            </a:extLst>
          </p:cNvPr>
          <p:cNvSpPr>
            <a:spLocks noGrp="1"/>
          </p:cNvSpPr>
          <p:nvPr>
            <p:ph type="dt" sz="half" idx="10"/>
          </p:nvPr>
        </p:nvSpPr>
        <p:spPr/>
        <p:txBody>
          <a:bodyPr/>
          <a:lstStyle/>
          <a:p>
            <a:fld id="{F23D0F76-0954-4C2C-BB4F-731B73FCB8E0}" type="datetimeFigureOut">
              <a:rPr lang="en-US" smtClean="0"/>
              <a:t>3/14/2024</a:t>
            </a:fld>
            <a:endParaRPr lang="en-US"/>
          </a:p>
        </p:txBody>
      </p:sp>
      <p:sp>
        <p:nvSpPr>
          <p:cNvPr id="5" name="Footer Placeholder 4">
            <a:extLst>
              <a:ext uri="{FF2B5EF4-FFF2-40B4-BE49-F238E27FC236}">
                <a16:creationId xmlns:a16="http://schemas.microsoft.com/office/drawing/2014/main" id="{A0E46BD2-702C-4A6D-A6C6-F62378157B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990CB3-6768-422E-8A97-5A24DD0E5A6B}"/>
              </a:ext>
            </a:extLst>
          </p:cNvPr>
          <p:cNvSpPr>
            <a:spLocks noGrp="1"/>
          </p:cNvSpPr>
          <p:nvPr>
            <p:ph type="sldNum" sz="quarter" idx="12"/>
          </p:nvPr>
        </p:nvSpPr>
        <p:spPr/>
        <p:txBody>
          <a:bodyPr/>
          <a:lstStyle/>
          <a:p>
            <a:fld id="{6F7D43C1-E35E-497E-9F54-CF4600D04F69}" type="slidenum">
              <a:rPr lang="en-US" smtClean="0"/>
              <a:t>‹#›</a:t>
            </a:fld>
            <a:endParaRPr lang="en-US"/>
          </a:p>
        </p:txBody>
      </p:sp>
    </p:spTree>
    <p:extLst>
      <p:ext uri="{BB962C8B-B14F-4D97-AF65-F5344CB8AC3E}">
        <p14:creationId xmlns:p14="http://schemas.microsoft.com/office/powerpoint/2010/main" val="1057718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내용">
    <p:spTree>
      <p:nvGrpSpPr>
        <p:cNvPr id="1" name=""/>
        <p:cNvGrpSpPr/>
        <p:nvPr/>
      </p:nvGrpSpPr>
      <p:grpSpPr>
        <a:xfrm>
          <a:off x="0" y="0"/>
          <a:ext cx="0" cy="0"/>
          <a:chOff x="0" y="0"/>
          <a:chExt cx="0" cy="0"/>
        </a:xfrm>
      </p:grpSpPr>
      <p:grpSp>
        <p:nvGrpSpPr>
          <p:cNvPr id="2" name="그룹 1"/>
          <p:cNvGrpSpPr/>
          <p:nvPr userDrawn="1"/>
        </p:nvGrpSpPr>
        <p:grpSpPr>
          <a:xfrm>
            <a:off x="0" y="-9568"/>
            <a:ext cx="12194645" cy="655618"/>
            <a:chOff x="0" y="-9568"/>
            <a:chExt cx="12194645" cy="655618"/>
          </a:xfrm>
        </p:grpSpPr>
        <p:pic>
          <p:nvPicPr>
            <p:cNvPr id="9" name="그림 8">
              <a:extLst>
                <a:ext uri="{FF2B5EF4-FFF2-40B4-BE49-F238E27FC236}">
                  <a16:creationId xmlns:a16="http://schemas.microsoft.com/office/drawing/2014/main" id="{99478E34-0D29-E84D-8105-AB87F7AF724D}"/>
                </a:ext>
              </a:extLst>
            </p:cNvPr>
            <p:cNvPicPr>
              <a:picLocks noChangeAspect="1"/>
            </p:cNvPicPr>
            <p:nvPr userDrawn="1"/>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colorTemperature colorTemp="5300"/>
                      </a14:imgEffect>
                      <a14:imgEffect>
                        <a14:saturation sat="0"/>
                      </a14:imgEffect>
                      <a14:imgEffect>
                        <a14:brightnessContrast bright="18000" contrast="-15000"/>
                      </a14:imgEffect>
                    </a14:imgLayer>
                  </a14:imgProps>
                </a:ext>
              </a:extLst>
            </a:blip>
            <a:srcRect t="1569"/>
            <a:stretch/>
          </p:blipFill>
          <p:spPr>
            <a:xfrm>
              <a:off x="2644" y="-9568"/>
              <a:ext cx="12192001" cy="609899"/>
            </a:xfrm>
            <a:prstGeom prst="rect">
              <a:avLst/>
            </a:prstGeom>
          </p:spPr>
        </p:pic>
        <p:sp>
          <p:nvSpPr>
            <p:cNvPr id="11" name="직사각형 10">
              <a:extLst>
                <a:ext uri="{FF2B5EF4-FFF2-40B4-BE49-F238E27FC236}">
                  <a16:creationId xmlns:a16="http://schemas.microsoft.com/office/drawing/2014/main" id="{D338B28A-97DF-C745-8816-C1FDE713462C}"/>
                </a:ext>
              </a:extLst>
            </p:cNvPr>
            <p:cNvSpPr/>
            <p:nvPr userDrawn="1"/>
          </p:nvSpPr>
          <p:spPr>
            <a:xfrm>
              <a:off x="0" y="600331"/>
              <a:ext cx="121920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grpSp>
      <p:sp>
        <p:nvSpPr>
          <p:cNvPr id="8" name="슬라이드 번호 개체 틀 5"/>
          <p:cNvSpPr>
            <a:spLocks noGrp="1"/>
          </p:cNvSpPr>
          <p:nvPr>
            <p:ph type="sldNum" sz="quarter" idx="12"/>
          </p:nvPr>
        </p:nvSpPr>
        <p:spPr>
          <a:xfrm>
            <a:off x="11663464" y="6504869"/>
            <a:ext cx="528536" cy="365125"/>
          </a:xfrm>
          <a:prstGeom prst="rect">
            <a:avLst/>
          </a:prstGeom>
        </p:spPr>
        <p:txBody>
          <a:bodyPr/>
          <a:lstStyle>
            <a:lvl1pPr algn="ctr">
              <a:defRPr sz="1200" b="0"/>
            </a:lvl1pPr>
          </a:lstStyle>
          <a:p>
            <a:fld id="{CF861DB1-7CD0-4EAD-ACA9-006A4A6740D1}" type="slidenum">
              <a:rPr lang="ko-KR" altLang="en-US" smtClean="0"/>
              <a:pPr/>
              <a:t>‹#›</a:t>
            </a:fld>
            <a:endParaRPr lang="ko-KR" altLang="en-US"/>
          </a:p>
        </p:txBody>
      </p:sp>
      <p:sp>
        <p:nvSpPr>
          <p:cNvPr id="3" name="텍스트 개체 틀 2"/>
          <p:cNvSpPr>
            <a:spLocks noGrp="1"/>
          </p:cNvSpPr>
          <p:nvPr>
            <p:ph type="body" sz="quarter" idx="13" hasCustomPrompt="1"/>
          </p:nvPr>
        </p:nvSpPr>
        <p:spPr>
          <a:xfrm>
            <a:off x="519113" y="1400175"/>
            <a:ext cx="11161712" cy="4687888"/>
          </a:xfrm>
          <a:prstGeom prst="rect">
            <a:avLst/>
          </a:prstGeom>
        </p:spPr>
        <p:txBody>
          <a:bodyPr/>
          <a:lstStyle>
            <a:lvl1pPr marL="228600" indent="-228600">
              <a:buClrTx/>
              <a:buFont typeface="Wingdings" panose="05000000000000000000" pitchFamily="2" charset="2"/>
              <a:buChar char="l"/>
              <a:defRPr>
                <a:latin typeface="고양덕양 B" pitchFamily="2" charset="-127"/>
                <a:ea typeface="고양덕양 B" pitchFamily="2" charset="-127"/>
              </a:defRPr>
            </a:lvl1pPr>
            <a:lvl2pPr marL="685800" indent="-228600">
              <a:buFont typeface="Gill Sans MT" panose="020B0502020104020203" pitchFamily="34" charset="0"/>
              <a:buChar char="–"/>
              <a:defRPr>
                <a:latin typeface="고양덕양 B" pitchFamily="2" charset="-127"/>
                <a:ea typeface="고양덕양 B" pitchFamily="2" charset="-127"/>
              </a:defRPr>
            </a:lvl2pPr>
            <a:lvl3pPr>
              <a:defRPr>
                <a:latin typeface="고양덕양 B" pitchFamily="2" charset="-127"/>
                <a:ea typeface="고양덕양 B" pitchFamily="2" charset="-127"/>
              </a:defRPr>
            </a:lvl3pPr>
          </a:lstStyle>
          <a:p>
            <a:pPr lvl="0"/>
            <a:r>
              <a:rPr lang="ko-KR" altLang="en-US" dirty="0"/>
              <a:t>마스터 텍스트 스타일 편집</a:t>
            </a:r>
          </a:p>
          <a:p>
            <a:pPr lvl="1"/>
            <a:r>
              <a:rPr lang="ko-KR" altLang="en-US" dirty="0"/>
              <a:t>둘째 수준</a:t>
            </a:r>
          </a:p>
          <a:p>
            <a:pPr lvl="2"/>
            <a:r>
              <a:rPr lang="ko-KR" altLang="en-US" dirty="0"/>
              <a:t>셋째 수준</a:t>
            </a:r>
          </a:p>
        </p:txBody>
      </p:sp>
      <p:sp>
        <p:nvSpPr>
          <p:cNvPr id="16" name="제목 1"/>
          <p:cNvSpPr>
            <a:spLocks noGrp="1"/>
          </p:cNvSpPr>
          <p:nvPr>
            <p:ph type="title"/>
          </p:nvPr>
        </p:nvSpPr>
        <p:spPr>
          <a:xfrm>
            <a:off x="195210" y="76524"/>
            <a:ext cx="9994557" cy="676867"/>
          </a:xfrm>
          <a:prstGeom prst="rect">
            <a:avLst/>
          </a:prstGeom>
        </p:spPr>
        <p:txBody>
          <a:bodyPr/>
          <a:lstStyle>
            <a:lvl1pPr>
              <a:defRPr sz="3000" baseline="0"/>
            </a:lvl1pPr>
          </a:lstStyle>
          <a:p>
            <a:r>
              <a:rPr lang="ko-KR" altLang="en-US" dirty="0"/>
              <a:t>마스터 제목 스타일 편집</a:t>
            </a:r>
          </a:p>
        </p:txBody>
      </p:sp>
      <p:grpSp>
        <p:nvGrpSpPr>
          <p:cNvPr id="14" name="그룹 13"/>
          <p:cNvGrpSpPr>
            <a:grpSpLocks noChangeAspect="1"/>
          </p:cNvGrpSpPr>
          <p:nvPr userDrawn="1"/>
        </p:nvGrpSpPr>
        <p:grpSpPr>
          <a:xfrm>
            <a:off x="9825904" y="21810"/>
            <a:ext cx="2538970" cy="547143"/>
            <a:chOff x="2261630" y="1588458"/>
            <a:chExt cx="3058997" cy="659208"/>
          </a:xfrm>
        </p:grpSpPr>
        <p:pic>
          <p:nvPicPr>
            <p:cNvPr id="15" name="Picture 45">
              <a:extLst>
                <a:ext uri="{FF2B5EF4-FFF2-40B4-BE49-F238E27FC236}">
                  <a16:creationId xmlns:a16="http://schemas.microsoft.com/office/drawing/2014/main" id="{37AF8506-181C-B54B-8F3B-DF4C2B31D691}"/>
                </a:ext>
              </a:extLst>
            </p:cNvPr>
            <p:cNvPicPr>
              <a:picLocks noChangeAspect="1"/>
            </p:cNvPicPr>
            <p:nvPr/>
          </p:nvPicPr>
          <p:blipFill rotWithShape="1">
            <a:blip r:embed="rId4"/>
            <a:srcRect r="72432"/>
            <a:stretch/>
          </p:blipFill>
          <p:spPr>
            <a:xfrm>
              <a:off x="2261630" y="1707006"/>
              <a:ext cx="777929" cy="540660"/>
            </a:xfrm>
            <a:prstGeom prst="rect">
              <a:avLst/>
            </a:prstGeom>
          </p:spPr>
        </p:pic>
        <p:sp>
          <p:nvSpPr>
            <p:cNvPr id="18" name="TextBox 17"/>
            <p:cNvSpPr txBox="1"/>
            <p:nvPr/>
          </p:nvSpPr>
          <p:spPr>
            <a:xfrm>
              <a:off x="4450380" y="1588458"/>
              <a:ext cx="870247" cy="315193"/>
            </a:xfrm>
            <a:prstGeom prst="rect">
              <a:avLst/>
            </a:prstGeom>
            <a:noFill/>
          </p:spPr>
          <p:txBody>
            <a:bodyPr wrap="square" rtlCol="0">
              <a:spAutoFit/>
            </a:bodyPr>
            <a:lstStyle/>
            <a:p>
              <a:r>
                <a:rPr lang="en-US" altLang="ko-KR" sz="1100" b="1" i="1" baseline="0" dirty="0">
                  <a:solidFill>
                    <a:srgbClr val="4472C4"/>
                  </a:solidFill>
                  <a:latin typeface="Times New Roman" panose="02020603050405020304" pitchFamily="18" charset="0"/>
                  <a:cs typeface="Times New Roman" panose="02020603050405020304" pitchFamily="18" charset="0"/>
                </a:rPr>
                <a:t>+Pride </a:t>
              </a:r>
              <a:endParaRPr lang="ko-KR" altLang="en-US" sz="1100" b="1" i="1" baseline="0" dirty="0">
                <a:solidFill>
                  <a:srgbClr val="4472C4"/>
                </a:solidFill>
                <a:latin typeface="Times New Roman" panose="02020603050405020304" pitchFamily="18" charset="0"/>
                <a:cs typeface="Times New Roman" panose="02020603050405020304" pitchFamily="18" charset="0"/>
              </a:endParaRPr>
            </a:p>
          </p:txBody>
        </p:sp>
        <p:sp>
          <p:nvSpPr>
            <p:cNvPr id="19" name="TextBox 18"/>
            <p:cNvSpPr txBox="1"/>
            <p:nvPr userDrawn="1"/>
          </p:nvSpPr>
          <p:spPr>
            <a:xfrm>
              <a:off x="2875738" y="1691443"/>
              <a:ext cx="2415513" cy="519141"/>
            </a:xfrm>
            <a:prstGeom prst="rect">
              <a:avLst/>
            </a:prstGeom>
            <a:noFill/>
          </p:spPr>
          <p:txBody>
            <a:bodyPr wrap="square" rtlCol="0">
              <a:spAutoFit/>
            </a:bodyPr>
            <a:lstStyle/>
            <a:p>
              <a:r>
                <a:rPr lang="en-US" altLang="ko-KR" sz="1100" b="1" i="0" baseline="0" dirty="0">
                  <a:solidFill>
                    <a:schemeClr val="tx1">
                      <a:lumMod val="75000"/>
                      <a:lumOff val="25000"/>
                    </a:schemeClr>
                  </a:solidFill>
                  <a:latin typeface="Arial" panose="020B0604020202020204" pitchFamily="34" charset="0"/>
                  <a:ea typeface="HY견고딕" panose="02030600000101010101" pitchFamily="18" charset="-127"/>
                  <a:cs typeface="Arial" panose="020B0604020202020204" pitchFamily="34" charset="0"/>
                </a:rPr>
                <a:t>National Institute of Environmental Research</a:t>
              </a:r>
              <a:endParaRPr lang="ko-KR" altLang="en-US" sz="1100" b="1" i="0" baseline="0" dirty="0">
                <a:solidFill>
                  <a:schemeClr val="tx1">
                    <a:lumMod val="75000"/>
                    <a:lumOff val="25000"/>
                  </a:schemeClr>
                </a:solidFill>
                <a:latin typeface="Arial" panose="020B0604020202020204" pitchFamily="34" charset="0"/>
                <a:ea typeface="HY견고딕" panose="02030600000101010101" pitchFamily="18" charset="-127"/>
                <a:cs typeface="Arial" panose="020B0604020202020204" pitchFamily="34" charset="0"/>
              </a:endParaRPr>
            </a:p>
          </p:txBody>
        </p:sp>
      </p:grpSp>
    </p:spTree>
    <p:extLst>
      <p:ext uri="{BB962C8B-B14F-4D97-AF65-F5344CB8AC3E}">
        <p14:creationId xmlns:p14="http://schemas.microsoft.com/office/powerpoint/2010/main" val="11583204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6" name="iśḻïḋe"/>
          <p:cNvSpPr/>
          <p:nvPr userDrawn="1"/>
        </p:nvSpPr>
        <p:spPr>
          <a:xfrm>
            <a:off x="11050270" y="5949315"/>
            <a:ext cx="816610" cy="90868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fld id="{9A0DB2DC-4C9A-4742-B13C-FB6460FD3503}" type="slidenum">
              <a:rPr lang="en-US" altLang="zh-CN" dirty="0">
                <a:solidFill>
                  <a:schemeClr val="accent3"/>
                </a:solidFill>
              </a:rPr>
              <a:t>‹#›</a:t>
            </a:fld>
            <a:endParaRPr lang="en-US" altLang="zh-CN" dirty="0">
              <a:solidFill>
                <a:schemeClr val="accent3"/>
              </a:solidFill>
            </a:endParaRPr>
          </a:p>
        </p:txBody>
      </p:sp>
      <p:sp>
        <p:nvSpPr>
          <p:cNvPr id="17" name="ïṧľiḋê"/>
          <p:cNvSpPr/>
          <p:nvPr userDrawn="1"/>
        </p:nvSpPr>
        <p:spPr>
          <a:xfrm>
            <a:off x="645160" y="293404"/>
            <a:ext cx="411480" cy="405765"/>
          </a:xfrm>
          <a:prstGeom prst="rect">
            <a:avLst/>
          </a:prstGeom>
          <a:solidFill>
            <a:srgbClr val="B8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ïṧľiḋê"/>
          <p:cNvSpPr/>
          <p:nvPr userDrawn="1"/>
        </p:nvSpPr>
        <p:spPr>
          <a:xfrm>
            <a:off x="875030" y="525814"/>
            <a:ext cx="252730" cy="250190"/>
          </a:xfrm>
          <a:prstGeom prst="rect">
            <a:avLst/>
          </a:prstGeom>
          <a:solidFill>
            <a:srgbClr val="3C9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cxnSp>
        <p:nvCxnSpPr>
          <p:cNvPr id="19" name="直接连接符 18"/>
          <p:cNvCxnSpPr/>
          <p:nvPr userDrawn="1"/>
        </p:nvCxnSpPr>
        <p:spPr>
          <a:xfrm>
            <a:off x="1056640" y="774734"/>
            <a:ext cx="11135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a:off x="4695825" y="6645954"/>
            <a:ext cx="6943725"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11"/>
          <p:cNvSpPr txBox="1"/>
          <p:nvPr userDrawn="1"/>
        </p:nvSpPr>
        <p:spPr>
          <a:xfrm>
            <a:off x="101145" y="6329226"/>
            <a:ext cx="498067" cy="414020"/>
          </a:xfrm>
          <a:prstGeom prst="rect">
            <a:avLst/>
          </a:prstGeom>
          <a:solidFill>
            <a:schemeClr val="bg1"/>
          </a:solid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00" dirty="0">
              <a:solidFill>
                <a:schemeClr val="accent4"/>
              </a:solidFill>
              <a:latin typeface="+mn-ea"/>
              <a:ea typeface="+mn-ea"/>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146" y="6329226"/>
            <a:ext cx="375285" cy="414020"/>
          </a:xfrm>
          <a:prstGeom prst="rect">
            <a:avLst/>
          </a:prstGeom>
        </p:spPr>
      </p:pic>
      <p:sp>
        <p:nvSpPr>
          <p:cNvPr id="4" name="文本框 113"/>
          <p:cNvSpPr txBox="1"/>
          <p:nvPr userDrawn="1"/>
        </p:nvSpPr>
        <p:spPr>
          <a:xfrm>
            <a:off x="1099820" y="6360795"/>
            <a:ext cx="3314065" cy="368935"/>
          </a:xfrm>
          <a:prstGeom prst="rect">
            <a:avLst/>
          </a:prstGeom>
          <a:solidFill>
            <a:schemeClr val="bg1"/>
          </a:solid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solidFill>
                  <a:schemeClr val="accent4"/>
                </a:solidFill>
                <a:latin typeface="+mn-ea"/>
                <a:ea typeface="+mn-ea"/>
              </a:rPr>
              <a:t>National Satellite Meteorological Center </a:t>
            </a:r>
          </a:p>
          <a:p>
            <a:pPr algn="ctr"/>
            <a:r>
              <a:rPr lang="zh-CN" altLang="en-US" sz="1200" dirty="0">
                <a:solidFill>
                  <a:schemeClr val="accent4"/>
                </a:solidFill>
                <a:latin typeface="+mn-ea"/>
                <a:ea typeface="+mn-ea"/>
              </a:rPr>
              <a:t>(National Center for Space Weather</a:t>
            </a:r>
            <a:r>
              <a:rPr lang="en-US" altLang="zh-CN" sz="1200" dirty="0">
                <a:solidFill>
                  <a:schemeClr val="accent4"/>
                </a:solidFill>
                <a:latin typeface="+mn-ea"/>
                <a:ea typeface="+mn-ea"/>
              </a:rPr>
              <a:t>)</a:t>
            </a:r>
          </a:p>
        </p:txBody>
      </p:sp>
      <p:pic>
        <p:nvPicPr>
          <p:cNvPr id="5" name="图片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1393" y="6322718"/>
            <a:ext cx="464820" cy="441960"/>
          </a:xfrm>
          <a:prstGeom prst="rect">
            <a:avLst/>
          </a:prstGeom>
        </p:spPr>
      </p:pic>
    </p:spTree>
    <p:extLst>
      <p:ext uri="{BB962C8B-B14F-4D97-AF65-F5344CB8AC3E}">
        <p14:creationId xmlns:p14="http://schemas.microsoft.com/office/powerpoint/2010/main" val="3941140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ED33B-50E9-49CA-A2ED-C753B16F9C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16E64C-E023-40A8-89DC-0BF2BE2CE8A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67A0D1-6989-489C-AB73-37ECD07A27FD}"/>
              </a:ext>
            </a:extLst>
          </p:cNvPr>
          <p:cNvSpPr>
            <a:spLocks noGrp="1"/>
          </p:cNvSpPr>
          <p:nvPr>
            <p:ph type="dt" sz="half" idx="10"/>
          </p:nvPr>
        </p:nvSpPr>
        <p:spPr/>
        <p:txBody>
          <a:bodyPr/>
          <a:lstStyle/>
          <a:p>
            <a:fld id="{F23D0F76-0954-4C2C-BB4F-731B73FCB8E0}" type="datetimeFigureOut">
              <a:rPr lang="en-US" smtClean="0"/>
              <a:t>3/14/2024</a:t>
            </a:fld>
            <a:endParaRPr lang="en-US"/>
          </a:p>
        </p:txBody>
      </p:sp>
      <p:sp>
        <p:nvSpPr>
          <p:cNvPr id="5" name="Footer Placeholder 4">
            <a:extLst>
              <a:ext uri="{FF2B5EF4-FFF2-40B4-BE49-F238E27FC236}">
                <a16:creationId xmlns:a16="http://schemas.microsoft.com/office/drawing/2014/main" id="{4B5EA859-5902-43FE-98B1-C0A8614AD7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7FACA7-3C65-454B-BFD8-AF4F36243C7A}"/>
              </a:ext>
            </a:extLst>
          </p:cNvPr>
          <p:cNvSpPr>
            <a:spLocks noGrp="1"/>
          </p:cNvSpPr>
          <p:nvPr>
            <p:ph type="sldNum" sz="quarter" idx="12"/>
          </p:nvPr>
        </p:nvSpPr>
        <p:spPr/>
        <p:txBody>
          <a:bodyPr/>
          <a:lstStyle/>
          <a:p>
            <a:fld id="{6F7D43C1-E35E-497E-9F54-CF4600D04F69}" type="slidenum">
              <a:rPr lang="en-US" smtClean="0"/>
              <a:t>‹#›</a:t>
            </a:fld>
            <a:endParaRPr lang="en-US"/>
          </a:p>
        </p:txBody>
      </p:sp>
    </p:spTree>
    <p:extLst>
      <p:ext uri="{BB962C8B-B14F-4D97-AF65-F5344CB8AC3E}">
        <p14:creationId xmlns:p14="http://schemas.microsoft.com/office/powerpoint/2010/main" val="1014315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D71C9-DABC-4AE4-A0F4-CFB122D42E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BBB29E-B6A5-4808-87B4-80999DFB9B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EBC9966-44F3-44C1-8E96-F89FB889F14B}"/>
              </a:ext>
            </a:extLst>
          </p:cNvPr>
          <p:cNvSpPr>
            <a:spLocks noGrp="1"/>
          </p:cNvSpPr>
          <p:nvPr>
            <p:ph type="dt" sz="half" idx="10"/>
          </p:nvPr>
        </p:nvSpPr>
        <p:spPr/>
        <p:txBody>
          <a:bodyPr/>
          <a:lstStyle/>
          <a:p>
            <a:fld id="{F23D0F76-0954-4C2C-BB4F-731B73FCB8E0}" type="datetimeFigureOut">
              <a:rPr lang="en-US" smtClean="0"/>
              <a:t>3/14/2024</a:t>
            </a:fld>
            <a:endParaRPr lang="en-US"/>
          </a:p>
        </p:txBody>
      </p:sp>
      <p:sp>
        <p:nvSpPr>
          <p:cNvPr id="5" name="Footer Placeholder 4">
            <a:extLst>
              <a:ext uri="{FF2B5EF4-FFF2-40B4-BE49-F238E27FC236}">
                <a16:creationId xmlns:a16="http://schemas.microsoft.com/office/drawing/2014/main" id="{E4E9A34F-F5A8-4E0B-A16D-0413420AC3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EC1BDA-B5EC-4F99-9504-9488991D605B}"/>
              </a:ext>
            </a:extLst>
          </p:cNvPr>
          <p:cNvSpPr>
            <a:spLocks noGrp="1"/>
          </p:cNvSpPr>
          <p:nvPr>
            <p:ph type="sldNum" sz="quarter" idx="12"/>
          </p:nvPr>
        </p:nvSpPr>
        <p:spPr/>
        <p:txBody>
          <a:bodyPr/>
          <a:lstStyle/>
          <a:p>
            <a:fld id="{6F7D43C1-E35E-497E-9F54-CF4600D04F69}" type="slidenum">
              <a:rPr lang="en-US" smtClean="0"/>
              <a:t>‹#›</a:t>
            </a:fld>
            <a:endParaRPr lang="en-US"/>
          </a:p>
        </p:txBody>
      </p:sp>
    </p:spTree>
    <p:extLst>
      <p:ext uri="{BB962C8B-B14F-4D97-AF65-F5344CB8AC3E}">
        <p14:creationId xmlns:p14="http://schemas.microsoft.com/office/powerpoint/2010/main" val="987506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AB351-08EE-4FFC-B897-CC733FACC9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AFC707-FB4C-4902-8FEF-83C4D3B88AA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A56D14-A8A2-42E8-930E-D6DED6C1876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1B44FF-7228-41C5-AFD8-ABA187894933}"/>
              </a:ext>
            </a:extLst>
          </p:cNvPr>
          <p:cNvSpPr>
            <a:spLocks noGrp="1"/>
          </p:cNvSpPr>
          <p:nvPr>
            <p:ph type="dt" sz="half" idx="10"/>
          </p:nvPr>
        </p:nvSpPr>
        <p:spPr/>
        <p:txBody>
          <a:bodyPr/>
          <a:lstStyle/>
          <a:p>
            <a:fld id="{F23D0F76-0954-4C2C-BB4F-731B73FCB8E0}" type="datetimeFigureOut">
              <a:rPr lang="en-US" smtClean="0"/>
              <a:t>3/14/2024</a:t>
            </a:fld>
            <a:endParaRPr lang="en-US"/>
          </a:p>
        </p:txBody>
      </p:sp>
      <p:sp>
        <p:nvSpPr>
          <p:cNvPr id="6" name="Footer Placeholder 5">
            <a:extLst>
              <a:ext uri="{FF2B5EF4-FFF2-40B4-BE49-F238E27FC236}">
                <a16:creationId xmlns:a16="http://schemas.microsoft.com/office/drawing/2014/main" id="{31C3E753-F87C-4481-9CCA-E4EE92745A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226CEE-73F2-4C07-9D1D-6EEAC07C8745}"/>
              </a:ext>
            </a:extLst>
          </p:cNvPr>
          <p:cNvSpPr>
            <a:spLocks noGrp="1"/>
          </p:cNvSpPr>
          <p:nvPr>
            <p:ph type="sldNum" sz="quarter" idx="12"/>
          </p:nvPr>
        </p:nvSpPr>
        <p:spPr/>
        <p:txBody>
          <a:bodyPr/>
          <a:lstStyle/>
          <a:p>
            <a:fld id="{6F7D43C1-E35E-497E-9F54-CF4600D04F69}" type="slidenum">
              <a:rPr lang="en-US" smtClean="0"/>
              <a:t>‹#›</a:t>
            </a:fld>
            <a:endParaRPr lang="en-US"/>
          </a:p>
        </p:txBody>
      </p:sp>
    </p:spTree>
    <p:extLst>
      <p:ext uri="{BB962C8B-B14F-4D97-AF65-F5344CB8AC3E}">
        <p14:creationId xmlns:p14="http://schemas.microsoft.com/office/powerpoint/2010/main" val="394912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E9FB3-AAA2-43C9-A08F-2C6C4A7D26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B7A8FB-12E5-4D04-96FD-861D857F09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FC71BCC-BE0D-4227-96E8-2730596D32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B3BBD6-9A17-4168-AD0C-656F02C85F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16DDB70-42E8-4583-AE1D-900D6FC15E7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BA7E68-0FB9-4CC0-A86E-33FABD9C8ABC}"/>
              </a:ext>
            </a:extLst>
          </p:cNvPr>
          <p:cNvSpPr>
            <a:spLocks noGrp="1"/>
          </p:cNvSpPr>
          <p:nvPr>
            <p:ph type="dt" sz="half" idx="10"/>
          </p:nvPr>
        </p:nvSpPr>
        <p:spPr/>
        <p:txBody>
          <a:bodyPr/>
          <a:lstStyle/>
          <a:p>
            <a:fld id="{F23D0F76-0954-4C2C-BB4F-731B73FCB8E0}" type="datetimeFigureOut">
              <a:rPr lang="en-US" smtClean="0"/>
              <a:t>3/14/2024</a:t>
            </a:fld>
            <a:endParaRPr lang="en-US"/>
          </a:p>
        </p:txBody>
      </p:sp>
      <p:sp>
        <p:nvSpPr>
          <p:cNvPr id="8" name="Footer Placeholder 7">
            <a:extLst>
              <a:ext uri="{FF2B5EF4-FFF2-40B4-BE49-F238E27FC236}">
                <a16:creationId xmlns:a16="http://schemas.microsoft.com/office/drawing/2014/main" id="{170564E5-0F6A-4EC4-8560-F0D30EF968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8E28D3-A0E4-47A3-BBA6-4CC9C983FA9F}"/>
              </a:ext>
            </a:extLst>
          </p:cNvPr>
          <p:cNvSpPr>
            <a:spLocks noGrp="1"/>
          </p:cNvSpPr>
          <p:nvPr>
            <p:ph type="sldNum" sz="quarter" idx="12"/>
          </p:nvPr>
        </p:nvSpPr>
        <p:spPr/>
        <p:txBody>
          <a:bodyPr/>
          <a:lstStyle/>
          <a:p>
            <a:fld id="{6F7D43C1-E35E-497E-9F54-CF4600D04F69}" type="slidenum">
              <a:rPr lang="en-US" smtClean="0"/>
              <a:t>‹#›</a:t>
            </a:fld>
            <a:endParaRPr lang="en-US"/>
          </a:p>
        </p:txBody>
      </p:sp>
    </p:spTree>
    <p:extLst>
      <p:ext uri="{BB962C8B-B14F-4D97-AF65-F5344CB8AC3E}">
        <p14:creationId xmlns:p14="http://schemas.microsoft.com/office/powerpoint/2010/main" val="3388949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29285-4CEE-4A35-9F5A-7A2A8B74F2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74F63C-2961-4C03-A1B7-E60F102F49BC}"/>
              </a:ext>
            </a:extLst>
          </p:cNvPr>
          <p:cNvSpPr>
            <a:spLocks noGrp="1"/>
          </p:cNvSpPr>
          <p:nvPr>
            <p:ph type="dt" sz="half" idx="10"/>
          </p:nvPr>
        </p:nvSpPr>
        <p:spPr/>
        <p:txBody>
          <a:bodyPr/>
          <a:lstStyle/>
          <a:p>
            <a:fld id="{F23D0F76-0954-4C2C-BB4F-731B73FCB8E0}" type="datetimeFigureOut">
              <a:rPr lang="en-US" smtClean="0"/>
              <a:t>3/14/2024</a:t>
            </a:fld>
            <a:endParaRPr lang="en-US"/>
          </a:p>
        </p:txBody>
      </p:sp>
      <p:sp>
        <p:nvSpPr>
          <p:cNvPr id="4" name="Footer Placeholder 3">
            <a:extLst>
              <a:ext uri="{FF2B5EF4-FFF2-40B4-BE49-F238E27FC236}">
                <a16:creationId xmlns:a16="http://schemas.microsoft.com/office/drawing/2014/main" id="{5FDE2B70-84A6-4F8D-8D30-AD2D44EDF9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6B7E89-5BE6-46EC-A7F6-CCE63F949D85}"/>
              </a:ext>
            </a:extLst>
          </p:cNvPr>
          <p:cNvSpPr>
            <a:spLocks noGrp="1"/>
          </p:cNvSpPr>
          <p:nvPr>
            <p:ph type="sldNum" sz="quarter" idx="12"/>
          </p:nvPr>
        </p:nvSpPr>
        <p:spPr/>
        <p:txBody>
          <a:bodyPr/>
          <a:lstStyle/>
          <a:p>
            <a:fld id="{6F7D43C1-E35E-497E-9F54-CF4600D04F69}" type="slidenum">
              <a:rPr lang="en-US" smtClean="0"/>
              <a:t>‹#›</a:t>
            </a:fld>
            <a:endParaRPr lang="en-US"/>
          </a:p>
        </p:txBody>
      </p:sp>
    </p:spTree>
    <p:extLst>
      <p:ext uri="{BB962C8B-B14F-4D97-AF65-F5344CB8AC3E}">
        <p14:creationId xmlns:p14="http://schemas.microsoft.com/office/powerpoint/2010/main" val="1561580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1E0056-5B03-4771-80C9-FA830DAE23FC}"/>
              </a:ext>
            </a:extLst>
          </p:cNvPr>
          <p:cNvSpPr>
            <a:spLocks noGrp="1"/>
          </p:cNvSpPr>
          <p:nvPr>
            <p:ph type="dt" sz="half" idx="10"/>
          </p:nvPr>
        </p:nvSpPr>
        <p:spPr/>
        <p:txBody>
          <a:bodyPr/>
          <a:lstStyle/>
          <a:p>
            <a:fld id="{F23D0F76-0954-4C2C-BB4F-731B73FCB8E0}" type="datetimeFigureOut">
              <a:rPr lang="en-US" smtClean="0"/>
              <a:t>3/14/2024</a:t>
            </a:fld>
            <a:endParaRPr lang="en-US"/>
          </a:p>
        </p:txBody>
      </p:sp>
      <p:sp>
        <p:nvSpPr>
          <p:cNvPr id="3" name="Footer Placeholder 2">
            <a:extLst>
              <a:ext uri="{FF2B5EF4-FFF2-40B4-BE49-F238E27FC236}">
                <a16:creationId xmlns:a16="http://schemas.microsoft.com/office/drawing/2014/main" id="{F7E9AF9A-D4B4-45FD-BD68-D384C0B54C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3CA7C7-075C-45C1-8BC4-2A9BB55D4A34}"/>
              </a:ext>
            </a:extLst>
          </p:cNvPr>
          <p:cNvSpPr>
            <a:spLocks noGrp="1"/>
          </p:cNvSpPr>
          <p:nvPr>
            <p:ph type="sldNum" sz="quarter" idx="12"/>
          </p:nvPr>
        </p:nvSpPr>
        <p:spPr/>
        <p:txBody>
          <a:bodyPr/>
          <a:lstStyle/>
          <a:p>
            <a:fld id="{6F7D43C1-E35E-497E-9F54-CF4600D04F69}" type="slidenum">
              <a:rPr lang="en-US" smtClean="0"/>
              <a:t>‹#›</a:t>
            </a:fld>
            <a:endParaRPr lang="en-US"/>
          </a:p>
        </p:txBody>
      </p:sp>
    </p:spTree>
    <p:extLst>
      <p:ext uri="{BB962C8B-B14F-4D97-AF65-F5344CB8AC3E}">
        <p14:creationId xmlns:p14="http://schemas.microsoft.com/office/powerpoint/2010/main" val="4085352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8FFDC-7D54-43A1-9B35-174FA20660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0171B4-E821-454C-8C20-501769856A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C40575-72E7-4717-8D35-36BB65B770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CFE238-13F8-48D4-A10B-D38FA3AFD394}"/>
              </a:ext>
            </a:extLst>
          </p:cNvPr>
          <p:cNvSpPr>
            <a:spLocks noGrp="1"/>
          </p:cNvSpPr>
          <p:nvPr>
            <p:ph type="dt" sz="half" idx="10"/>
          </p:nvPr>
        </p:nvSpPr>
        <p:spPr/>
        <p:txBody>
          <a:bodyPr/>
          <a:lstStyle/>
          <a:p>
            <a:fld id="{F23D0F76-0954-4C2C-BB4F-731B73FCB8E0}" type="datetimeFigureOut">
              <a:rPr lang="en-US" smtClean="0"/>
              <a:t>3/14/2024</a:t>
            </a:fld>
            <a:endParaRPr lang="en-US"/>
          </a:p>
        </p:txBody>
      </p:sp>
      <p:sp>
        <p:nvSpPr>
          <p:cNvPr id="6" name="Footer Placeholder 5">
            <a:extLst>
              <a:ext uri="{FF2B5EF4-FFF2-40B4-BE49-F238E27FC236}">
                <a16:creationId xmlns:a16="http://schemas.microsoft.com/office/drawing/2014/main" id="{107747AA-DCC0-4ECA-BCB8-F5B742DC54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25F601-489C-4CFB-BE2F-112C84381C58}"/>
              </a:ext>
            </a:extLst>
          </p:cNvPr>
          <p:cNvSpPr>
            <a:spLocks noGrp="1"/>
          </p:cNvSpPr>
          <p:nvPr>
            <p:ph type="sldNum" sz="quarter" idx="12"/>
          </p:nvPr>
        </p:nvSpPr>
        <p:spPr/>
        <p:txBody>
          <a:bodyPr/>
          <a:lstStyle/>
          <a:p>
            <a:fld id="{6F7D43C1-E35E-497E-9F54-CF4600D04F69}" type="slidenum">
              <a:rPr lang="en-US" smtClean="0"/>
              <a:t>‹#›</a:t>
            </a:fld>
            <a:endParaRPr lang="en-US"/>
          </a:p>
        </p:txBody>
      </p:sp>
    </p:spTree>
    <p:extLst>
      <p:ext uri="{BB962C8B-B14F-4D97-AF65-F5344CB8AC3E}">
        <p14:creationId xmlns:p14="http://schemas.microsoft.com/office/powerpoint/2010/main" val="2502565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089BC-E310-47FD-AD78-05451D258C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2C5178-0F56-44C8-9AAD-AAC070E303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2EBBF6-FB15-4386-8491-EA77CE5155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4C768E6-4CDF-4D12-8074-CC62BB28B784}"/>
              </a:ext>
            </a:extLst>
          </p:cNvPr>
          <p:cNvSpPr>
            <a:spLocks noGrp="1"/>
          </p:cNvSpPr>
          <p:nvPr>
            <p:ph type="dt" sz="half" idx="10"/>
          </p:nvPr>
        </p:nvSpPr>
        <p:spPr/>
        <p:txBody>
          <a:bodyPr/>
          <a:lstStyle/>
          <a:p>
            <a:fld id="{F23D0F76-0954-4C2C-BB4F-731B73FCB8E0}" type="datetimeFigureOut">
              <a:rPr lang="en-US" smtClean="0"/>
              <a:t>3/14/2024</a:t>
            </a:fld>
            <a:endParaRPr lang="en-US"/>
          </a:p>
        </p:txBody>
      </p:sp>
      <p:sp>
        <p:nvSpPr>
          <p:cNvPr id="6" name="Footer Placeholder 5">
            <a:extLst>
              <a:ext uri="{FF2B5EF4-FFF2-40B4-BE49-F238E27FC236}">
                <a16:creationId xmlns:a16="http://schemas.microsoft.com/office/drawing/2014/main" id="{542052FD-D1E2-4BC6-8A73-4453211994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B028A1-83DF-438D-9910-AC62840B3BE2}"/>
              </a:ext>
            </a:extLst>
          </p:cNvPr>
          <p:cNvSpPr>
            <a:spLocks noGrp="1"/>
          </p:cNvSpPr>
          <p:nvPr>
            <p:ph type="sldNum" sz="quarter" idx="12"/>
          </p:nvPr>
        </p:nvSpPr>
        <p:spPr/>
        <p:txBody>
          <a:bodyPr/>
          <a:lstStyle/>
          <a:p>
            <a:fld id="{6F7D43C1-E35E-497E-9F54-CF4600D04F69}" type="slidenum">
              <a:rPr lang="en-US" smtClean="0"/>
              <a:t>‹#›</a:t>
            </a:fld>
            <a:endParaRPr lang="en-US"/>
          </a:p>
        </p:txBody>
      </p:sp>
    </p:spTree>
    <p:extLst>
      <p:ext uri="{BB962C8B-B14F-4D97-AF65-F5344CB8AC3E}">
        <p14:creationId xmlns:p14="http://schemas.microsoft.com/office/powerpoint/2010/main" val="1523249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13C6D1-EED2-4D3D-9D06-E4000A7E4A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A41B49-19B6-41FC-B14E-5DBF9BAD9F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46EC47-2132-4670-9FC2-0B57EE6AEB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3D0F76-0954-4C2C-BB4F-731B73FCB8E0}" type="datetimeFigureOut">
              <a:rPr lang="en-US" smtClean="0"/>
              <a:t>3/14/2024</a:t>
            </a:fld>
            <a:endParaRPr lang="en-US"/>
          </a:p>
        </p:txBody>
      </p:sp>
      <p:sp>
        <p:nvSpPr>
          <p:cNvPr id="5" name="Footer Placeholder 4">
            <a:extLst>
              <a:ext uri="{FF2B5EF4-FFF2-40B4-BE49-F238E27FC236}">
                <a16:creationId xmlns:a16="http://schemas.microsoft.com/office/drawing/2014/main" id="{461A6408-F8C9-43A8-BF61-D873F4B000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E15F4E-3903-4871-853C-15D3952082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7D43C1-E35E-497E-9F54-CF4600D04F69}" type="slidenum">
              <a:rPr lang="en-US" smtClean="0"/>
              <a:t>‹#›</a:t>
            </a:fld>
            <a:endParaRPr lang="en-US"/>
          </a:p>
        </p:txBody>
      </p:sp>
    </p:spTree>
    <p:extLst>
      <p:ext uri="{BB962C8B-B14F-4D97-AF65-F5344CB8AC3E}">
        <p14:creationId xmlns:p14="http://schemas.microsoft.com/office/powerpoint/2010/main" val="1746615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gsics.atmos.umd.edu/pub/Development/AnnualMeeting2024/7h_HChong_TEMPO_calibration.pptx" TargetMode="External"/><Relationship Id="rId13" Type="http://schemas.openxmlformats.org/officeDocument/2006/relationships/hyperlink" Target="http://gsics.atmos.umd.edu/pub/Development/AnnualMeeting2024/7m_UVNS_2024_Keller_OxygenAband.pptx" TargetMode="External"/><Relationship Id="rId3" Type="http://schemas.openxmlformats.org/officeDocument/2006/relationships/hyperlink" Target="http://gsics.atmos.umd.edu/pub/Development/AnnualMeeting2024/7b_GEMS_GSICS_KLEE_Presentation_f.pptx" TargetMode="External"/><Relationship Id="rId7" Type="http://schemas.openxmlformats.org/officeDocument/2006/relationships/hyperlink" Target="http://gsics.atmos.umd.edu/pub/Development/AnnualMeeting2024/7g-Groebner_mapp_final.pptx" TargetMode="External"/><Relationship Id="rId12" Type="http://schemas.openxmlformats.org/officeDocument/2006/relationships/hyperlink" Target="http://gsics.atmos.umd.edu/pub/Development/AnnualMeeting2024/7l_UVNS_2024_Rosenberg_StatusImpr.pptx" TargetMode="External"/><Relationship Id="rId2" Type="http://schemas.openxmlformats.org/officeDocument/2006/relationships/hyperlink" Target="http://gsics.atmos.umd.edu/pub/Development/AnnualMeeting2024/7a_GSICS2024_GOSAT_GOSAT2_Update_Shiomi.pptx" TargetMode="External"/><Relationship Id="rId1" Type="http://schemas.openxmlformats.org/officeDocument/2006/relationships/slideLayout" Target="../slideLayouts/slideLayout2.xml"/><Relationship Id="rId6" Type="http://schemas.openxmlformats.org/officeDocument/2006/relationships/hyperlink" Target="http://gsics.atmos.umd.edu/pub/Development/AnnualMeeting2024/7f_GSICS_vanKempen.pdf" TargetMode="External"/><Relationship Id="rId11" Type="http://schemas.openxmlformats.org/officeDocument/2006/relationships/hyperlink" Target="http://gsics.atmos.umd.edu/pub/Development/AnnualMeeting2024/7k-Loots-TROPOMI-UVN-cal-status.pptx" TargetMode="External"/><Relationship Id="rId5" Type="http://schemas.openxmlformats.org/officeDocument/2006/relationships/hyperlink" Target="http://gsics.atmos.umd.edu/pub/Development/AnnualMeeting2024/7e_Lindstrot-GOME-2_status_and_S4S5_outlook.pptx" TargetMode="External"/><Relationship Id="rId10" Type="http://schemas.openxmlformats.org/officeDocument/2006/relationships/hyperlink" Target="http://gsics.atmos.umd.edu/pub/Development/AnnualMeeting2024/7j_Flynn_GSICS_Aerosols.pptx" TargetMode="External"/><Relationship Id="rId4" Type="http://schemas.openxmlformats.org/officeDocument/2006/relationships/hyperlink" Target="http://gsics.atmos.umd.edu/pub/Development/AnnualMeeting2024/7d_GSICS2024_Sierk_CO2M.pptx" TargetMode="External"/><Relationship Id="rId9" Type="http://schemas.openxmlformats.org/officeDocument/2006/relationships/hyperlink" Target="http://gsics.atmos.umd.edu/pub/Development/AnnualMeeting2024/7i_DLiang_DCC_GSICS2024_OMPS_v1.pptx" TargetMode="External"/><Relationship Id="rId14" Type="http://schemas.openxmlformats.org/officeDocument/2006/relationships/hyperlink" Target="http://gsics.atmos.umd.edu/pub/Development/AnnualMeeting2024/7n_GSSIC2024_Lichtenberg_fdr4atmos.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s://disc.gsfc.nasa.gov/"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06AA4-97CA-442D-ACAF-F4D5CC95C429}"/>
              </a:ext>
            </a:extLst>
          </p:cNvPr>
          <p:cNvSpPr>
            <a:spLocks noGrp="1"/>
          </p:cNvSpPr>
          <p:nvPr>
            <p:ph type="ctrTitle"/>
          </p:nvPr>
        </p:nvSpPr>
        <p:spPr/>
        <p:txBody>
          <a:bodyPr/>
          <a:lstStyle/>
          <a:p>
            <a:r>
              <a:rPr lang="en-US" dirty="0"/>
              <a:t>Report on UVN-S Session</a:t>
            </a:r>
          </a:p>
        </p:txBody>
      </p:sp>
      <p:sp>
        <p:nvSpPr>
          <p:cNvPr id="3" name="Subtitle 2">
            <a:extLst>
              <a:ext uri="{FF2B5EF4-FFF2-40B4-BE49-F238E27FC236}">
                <a16:creationId xmlns:a16="http://schemas.microsoft.com/office/drawing/2014/main" id="{62586B51-A68C-4709-A7E2-E3D9D8E61546}"/>
              </a:ext>
            </a:extLst>
          </p:cNvPr>
          <p:cNvSpPr>
            <a:spLocks noGrp="1"/>
          </p:cNvSpPr>
          <p:nvPr>
            <p:ph type="subTitle" idx="1"/>
          </p:nvPr>
        </p:nvSpPr>
        <p:spPr/>
        <p:txBody>
          <a:bodyPr/>
          <a:lstStyle/>
          <a:p>
            <a:r>
              <a:rPr lang="en-US" dirty="0"/>
              <a:t>L. Flynn (NOAA) and R. </a:t>
            </a:r>
            <a:r>
              <a:rPr lang="en-US" dirty="0" err="1"/>
              <a:t>Lindstrot</a:t>
            </a:r>
            <a:r>
              <a:rPr lang="en-US" dirty="0"/>
              <a:t> (EUMETSAT)</a:t>
            </a:r>
          </a:p>
          <a:p>
            <a:r>
              <a:rPr lang="en-US" dirty="0"/>
              <a:t>15 March 2024</a:t>
            </a:r>
          </a:p>
        </p:txBody>
      </p:sp>
    </p:spTree>
    <p:extLst>
      <p:ext uri="{BB962C8B-B14F-4D97-AF65-F5344CB8AC3E}">
        <p14:creationId xmlns:p14="http://schemas.microsoft.com/office/powerpoint/2010/main" val="3632553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CF5EF-631D-44C8-A52C-22267E50CF4B}"/>
              </a:ext>
            </a:extLst>
          </p:cNvPr>
          <p:cNvSpPr>
            <a:spLocks noGrp="1"/>
          </p:cNvSpPr>
          <p:nvPr>
            <p:ph type="title"/>
          </p:nvPr>
        </p:nvSpPr>
        <p:spPr>
          <a:xfrm>
            <a:off x="290945" y="46466"/>
            <a:ext cx="11526982" cy="757093"/>
          </a:xfrm>
        </p:spPr>
        <p:txBody>
          <a:bodyPr/>
          <a:lstStyle/>
          <a:p>
            <a:r>
              <a:rPr lang="en-US" dirty="0"/>
              <a:t>7f. TROPOMI-SWIR: Performance &amp; L1b Validation</a:t>
            </a:r>
          </a:p>
        </p:txBody>
      </p:sp>
      <p:pic>
        <p:nvPicPr>
          <p:cNvPr id="4" name="Picture 3">
            <a:extLst>
              <a:ext uri="{FF2B5EF4-FFF2-40B4-BE49-F238E27FC236}">
                <a16:creationId xmlns:a16="http://schemas.microsoft.com/office/drawing/2014/main" id="{184F0681-5A49-45F1-B959-136E529BA078}"/>
              </a:ext>
            </a:extLst>
          </p:cNvPr>
          <p:cNvPicPr>
            <a:picLocks noChangeAspect="1"/>
          </p:cNvPicPr>
          <p:nvPr/>
        </p:nvPicPr>
        <p:blipFill>
          <a:blip r:embed="rId2"/>
          <a:stretch>
            <a:fillRect/>
          </a:stretch>
        </p:blipFill>
        <p:spPr>
          <a:xfrm>
            <a:off x="104348" y="803558"/>
            <a:ext cx="11713579" cy="6007975"/>
          </a:xfrm>
          <a:prstGeom prst="rect">
            <a:avLst/>
          </a:prstGeom>
        </p:spPr>
      </p:pic>
    </p:spTree>
    <p:extLst>
      <p:ext uri="{BB962C8B-B14F-4D97-AF65-F5344CB8AC3E}">
        <p14:creationId xmlns:p14="http://schemas.microsoft.com/office/powerpoint/2010/main" val="629047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2E6A-E21F-424E-84B3-23B79C0B4517}"/>
              </a:ext>
            </a:extLst>
          </p:cNvPr>
          <p:cNvSpPr>
            <a:spLocks noGrp="1"/>
          </p:cNvSpPr>
          <p:nvPr>
            <p:ph type="title"/>
          </p:nvPr>
        </p:nvSpPr>
        <p:spPr>
          <a:xfrm>
            <a:off x="143219" y="32611"/>
            <a:ext cx="11865167" cy="527241"/>
          </a:xfrm>
        </p:spPr>
        <p:txBody>
          <a:bodyPr>
            <a:normAutofit fontScale="90000"/>
          </a:bodyPr>
          <a:lstStyle/>
          <a:p>
            <a:r>
              <a:rPr lang="en-US" dirty="0"/>
              <a:t>7d. Status &amp; Calibration Concepts of the CO2M mission</a:t>
            </a:r>
          </a:p>
        </p:txBody>
      </p:sp>
      <p:sp>
        <p:nvSpPr>
          <p:cNvPr id="4" name="Text Placeholder 2">
            <a:extLst>
              <a:ext uri="{FF2B5EF4-FFF2-40B4-BE49-F238E27FC236}">
                <a16:creationId xmlns:a16="http://schemas.microsoft.com/office/drawing/2014/main" id="{392FF5C6-CC42-4BCC-908F-8770BE5C6873}"/>
              </a:ext>
            </a:extLst>
          </p:cNvPr>
          <p:cNvSpPr>
            <a:spLocks noGrp="1"/>
          </p:cNvSpPr>
          <p:nvPr>
            <p:ph idx="1"/>
          </p:nvPr>
        </p:nvSpPr>
        <p:spPr>
          <a:xfrm>
            <a:off x="346363" y="678874"/>
            <a:ext cx="11662023" cy="6068290"/>
          </a:xfrm>
        </p:spPr>
        <p:txBody>
          <a:bodyPr>
            <a:normAutofit/>
          </a:bodyPr>
          <a:lstStyle/>
          <a:p>
            <a:pPr marL="0" indent="0">
              <a:buNone/>
            </a:pPr>
            <a:r>
              <a:rPr lang="en-GB" sz="4000" dirty="0"/>
              <a:t>Summary and Outlook</a:t>
            </a:r>
            <a:endParaRPr lang="en-GB" dirty="0"/>
          </a:p>
          <a:p>
            <a:r>
              <a:rPr lang="en-GB" dirty="0"/>
              <a:t>CO2M mission for monitoring of anthropogenic greenhouse gas emissions</a:t>
            </a:r>
          </a:p>
          <a:p>
            <a:pPr lvl="1"/>
            <a:r>
              <a:rPr lang="en-GB" dirty="0"/>
              <a:t>Multi-instrument payload with combined retrieval of CO2 (and CH4)</a:t>
            </a:r>
          </a:p>
          <a:p>
            <a:pPr lvl="2"/>
            <a:r>
              <a:rPr lang="en-GB" sz="1800" dirty="0"/>
              <a:t>CO2I/NO2! </a:t>
            </a:r>
            <a:r>
              <a:rPr lang="en-GB" sz="1800" dirty="0" err="1"/>
              <a:t>pushbroom</a:t>
            </a:r>
            <a:r>
              <a:rPr lang="en-GB" sz="1800" dirty="0"/>
              <a:t> imaging spectrometer for measurement of XCO2 and XCH4</a:t>
            </a:r>
          </a:p>
          <a:p>
            <a:pPr lvl="2"/>
            <a:r>
              <a:rPr lang="en-GB" sz="1800" dirty="0"/>
              <a:t>Multi-Angle Polarimeter (MAP for Aerosol measurement</a:t>
            </a:r>
          </a:p>
          <a:p>
            <a:pPr lvl="2"/>
            <a:r>
              <a:rPr lang="en-GB" sz="1800" dirty="0"/>
              <a:t>Cloud Imager (CLIM) for sub-sample cloud flagging/characterisation</a:t>
            </a:r>
            <a:endParaRPr lang="en-GB" sz="2400" dirty="0"/>
          </a:p>
          <a:p>
            <a:pPr>
              <a:spcBef>
                <a:spcPts val="1200"/>
              </a:spcBef>
            </a:pPr>
            <a:r>
              <a:rPr lang="en-IE" dirty="0"/>
              <a:t>CO2I/NO2I “special features”</a:t>
            </a:r>
          </a:p>
          <a:p>
            <a:pPr lvl="1"/>
            <a:r>
              <a:rPr lang="en-IE" dirty="0"/>
              <a:t>Fibre-based slit homogenizer with implications on (un-)binning strategy</a:t>
            </a:r>
          </a:p>
          <a:p>
            <a:pPr lvl="1"/>
            <a:r>
              <a:rPr lang="en-IE" dirty="0"/>
              <a:t>Detector lag/persistence/memory effects require detailed  models and corrections</a:t>
            </a:r>
          </a:p>
          <a:p>
            <a:pPr lvl="2"/>
            <a:r>
              <a:rPr lang="en-IE" sz="1800" dirty="0"/>
              <a:t>Development of correction algorithms are on-going,  to be implemented in operational L1b processor</a:t>
            </a:r>
            <a:endParaRPr lang="en-IE" sz="2400" dirty="0"/>
          </a:p>
          <a:p>
            <a:pPr>
              <a:spcBef>
                <a:spcPts val="1200"/>
              </a:spcBef>
            </a:pPr>
            <a:r>
              <a:rPr lang="en-IE" dirty="0"/>
              <a:t>CO2M is “on course” for launch in 2026</a:t>
            </a:r>
          </a:p>
          <a:p>
            <a:pPr lvl="1"/>
            <a:r>
              <a:rPr lang="en-IE" dirty="0"/>
              <a:t>Space segment development led by ESA</a:t>
            </a:r>
          </a:p>
          <a:p>
            <a:pPr lvl="2"/>
            <a:r>
              <a:rPr lang="en-IE" sz="1800" dirty="0"/>
              <a:t>Payload CDR kicked of end of March, to be completed in June</a:t>
            </a:r>
            <a:endParaRPr lang="en-IE" sz="2400" dirty="0"/>
          </a:p>
          <a:p>
            <a:pPr lvl="1"/>
            <a:r>
              <a:rPr lang="en-IE" dirty="0"/>
              <a:t>Ground segment development led by EUMETSAT</a:t>
            </a:r>
          </a:p>
          <a:p>
            <a:pPr lvl="2"/>
            <a:r>
              <a:rPr lang="en-IE" sz="1800" dirty="0"/>
              <a:t>Instrument Processing Facility with operational L1 and L2 processor, CDR to be kicked off April </a:t>
            </a:r>
          </a:p>
        </p:txBody>
      </p:sp>
    </p:spTree>
    <p:extLst>
      <p:ext uri="{BB962C8B-B14F-4D97-AF65-F5344CB8AC3E}">
        <p14:creationId xmlns:p14="http://schemas.microsoft.com/office/powerpoint/2010/main" val="4255075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그룹 5"/>
          <p:cNvGrpSpPr/>
          <p:nvPr/>
        </p:nvGrpSpPr>
        <p:grpSpPr>
          <a:xfrm>
            <a:off x="1219274" y="719348"/>
            <a:ext cx="9753452" cy="526610"/>
            <a:chOff x="1219349" y="972084"/>
            <a:chExt cx="9557070" cy="526610"/>
          </a:xfrm>
        </p:grpSpPr>
        <p:sp>
          <p:nvSpPr>
            <p:cNvPr id="7" name="직사각형 6"/>
            <p:cNvSpPr/>
            <p:nvPr/>
          </p:nvSpPr>
          <p:spPr>
            <a:xfrm>
              <a:off x="1219349" y="1019894"/>
              <a:ext cx="45719" cy="478800"/>
            </a:xfrm>
            <a:prstGeom prst="rect">
              <a:avLst/>
            </a:prstGeom>
            <a:solidFill>
              <a:srgbClr val="71B9F5"/>
            </a:solidFill>
            <a:ln w="12700" cap="flat" cmpd="sng" algn="ctr">
              <a:noFill/>
              <a:prstDash val="solid"/>
              <a:miter lim="800000"/>
            </a:ln>
            <a:effectLst/>
          </p:spPr>
          <p:txBody>
            <a:bodyPr rtlCol="0" anchor="ctr"/>
            <a:lstStyle/>
            <a:p>
              <a:pPr algn="ctr">
                <a:defRPr/>
              </a:pPr>
              <a:endParaRPr lang="ko-KR" altLang="en-US" kern="0" dirty="0">
                <a:solidFill>
                  <a:prstClr val="white"/>
                </a:solidFill>
              </a:endParaRPr>
            </a:p>
          </p:txBody>
        </p:sp>
        <p:grpSp>
          <p:nvGrpSpPr>
            <p:cNvPr id="8" name="그룹 7"/>
            <p:cNvGrpSpPr/>
            <p:nvPr/>
          </p:nvGrpSpPr>
          <p:grpSpPr>
            <a:xfrm>
              <a:off x="1262205" y="972084"/>
              <a:ext cx="9514214" cy="525879"/>
              <a:chOff x="-264327" y="3882027"/>
              <a:chExt cx="12256521" cy="525879"/>
            </a:xfrm>
          </p:grpSpPr>
          <p:sp>
            <p:nvSpPr>
              <p:cNvPr id="9" name="직사각형 8"/>
              <p:cNvSpPr/>
              <p:nvPr/>
            </p:nvSpPr>
            <p:spPr>
              <a:xfrm>
                <a:off x="-264327" y="3929837"/>
                <a:ext cx="10380971" cy="478069"/>
              </a:xfrm>
              <a:prstGeom prst="rect">
                <a:avLst/>
              </a:prstGeom>
              <a:solidFill>
                <a:sysClr val="window" lastClr="FFFFFF">
                  <a:lumMod val="85000"/>
                  <a:alpha val="75000"/>
                </a:sysClr>
              </a:solidFill>
              <a:ln w="12700" cap="flat" cmpd="sng" algn="ctr">
                <a:noFill/>
                <a:prstDash val="solid"/>
                <a:miter lim="800000"/>
              </a:ln>
              <a:effectLst/>
            </p:spPr>
            <p:txBody>
              <a:bodyPr rtlCol="0" anchor="ctr"/>
              <a:lstStyle/>
              <a:p>
                <a:pPr algn="ctr">
                  <a:defRPr/>
                </a:pPr>
                <a:endParaRPr lang="ko-KR" altLang="en-US" kern="0" dirty="0">
                  <a:solidFill>
                    <a:prstClr val="white"/>
                  </a:solidFill>
                  <a:latin typeface="a아메리카노L" panose="02020600000000000000" pitchFamily="18" charset="-127"/>
                  <a:ea typeface="a아메리카노L" panose="02020600000000000000" pitchFamily="18" charset="-127"/>
                </a:endParaRPr>
              </a:p>
            </p:txBody>
          </p:sp>
          <p:sp>
            <p:nvSpPr>
              <p:cNvPr id="10" name="직사각형 9"/>
              <p:cNvSpPr/>
              <p:nvPr/>
            </p:nvSpPr>
            <p:spPr>
              <a:xfrm>
                <a:off x="-172588" y="3882027"/>
                <a:ext cx="12164782" cy="523220"/>
              </a:xfrm>
              <a:prstGeom prst="rect">
                <a:avLst/>
              </a:prstGeom>
            </p:spPr>
            <p:txBody>
              <a:bodyPr wrap="square" anchor="ctr" anchorCtr="0">
                <a:spAutoFit/>
              </a:bodyPr>
              <a:lstStyle/>
              <a:p>
                <a:pPr>
                  <a:lnSpc>
                    <a:spcPct val="140000"/>
                  </a:lnSpc>
                  <a:defRPr/>
                </a:pPr>
                <a:r>
                  <a:rPr lang="en-US" altLang="ko-KR" sz="2000" b="1" kern="0" dirty="0">
                    <a:solidFill>
                      <a:prstClr val="black"/>
                    </a:solidFill>
                    <a:latin typeface="Arial" panose="020B0604020202020204" pitchFamily="34" charset="0"/>
                    <a:ea typeface="a아메리카노L" panose="02020600000000000000" pitchFamily="18" charset="-127"/>
                    <a:cs typeface="Arial" panose="020B0604020202020204" pitchFamily="34" charset="0"/>
                  </a:rPr>
                  <a:t>Monitoring long-term GEMS data</a:t>
                </a:r>
              </a:p>
            </p:txBody>
          </p:sp>
        </p:grpSp>
      </p:grpSp>
      <p:sp>
        <p:nvSpPr>
          <p:cNvPr id="11" name="직사각형 10"/>
          <p:cNvSpPr/>
          <p:nvPr/>
        </p:nvSpPr>
        <p:spPr>
          <a:xfrm>
            <a:off x="1104123" y="1311291"/>
            <a:ext cx="8859027" cy="412421"/>
          </a:xfrm>
          <a:prstGeom prst="rect">
            <a:avLst/>
          </a:prstGeom>
        </p:spPr>
        <p:txBody>
          <a:bodyPr wrap="square">
            <a:spAutoFit/>
          </a:bodyPr>
          <a:lstStyle/>
          <a:p>
            <a:pPr fontAlgn="base">
              <a:lnSpc>
                <a:spcPct val="130000"/>
              </a:lnSpc>
              <a:buClr>
                <a:schemeClr val="tx1">
                  <a:lumMod val="65000"/>
                  <a:lumOff val="35000"/>
                </a:schemeClr>
              </a:buClr>
            </a:pPr>
            <a:r>
              <a:rPr lang="ko-KR" altLang="en-US" sz="1600" spc="-250" dirty="0">
                <a:solidFill>
                  <a:srgbClr val="1578AF"/>
                </a:solidFill>
                <a:latin typeface="Arial" panose="020B0604020202020204" pitchFamily="34" charset="0"/>
                <a:ea typeface="a아메리카노L" panose="02020600000000000000" pitchFamily="18" charset="-127"/>
                <a:cs typeface="Arial" panose="020B0604020202020204" pitchFamily="34" charset="0"/>
              </a:rPr>
              <a:t>☯</a:t>
            </a:r>
            <a:r>
              <a:rPr lang="ko-KR" altLang="en-US" sz="1600" spc="-250" dirty="0">
                <a:latin typeface="Arial" panose="020B0604020202020204" pitchFamily="34" charset="0"/>
                <a:ea typeface="a아메리카노L" panose="02020600000000000000" pitchFamily="18" charset="-127"/>
                <a:cs typeface="Arial" panose="020B0604020202020204" pitchFamily="34" charset="0"/>
              </a:rPr>
              <a:t>  </a:t>
            </a:r>
            <a:r>
              <a:rPr lang="en-US" altLang="ko-KR" sz="1600" b="1" dirty="0">
                <a:latin typeface="Arial" panose="020B0604020202020204" pitchFamily="34" charset="0"/>
                <a:ea typeface="a아메리카노L" panose="02020600000000000000" pitchFamily="18" charset="-127"/>
                <a:cs typeface="Arial" panose="020B0604020202020204" pitchFamily="34" charset="0"/>
              </a:rPr>
              <a:t>Working solar diffuser (WSD) and reference solar diffuser (RSD)</a:t>
            </a:r>
            <a:endParaRPr lang="en-US" altLang="ko-KR" sz="1600" b="1" dirty="0">
              <a:solidFill>
                <a:srgbClr val="FF0000"/>
              </a:solidFill>
              <a:latin typeface="Arial" panose="020B0604020202020204" pitchFamily="34" charset="0"/>
              <a:ea typeface="a아메리카노L" panose="02020600000000000000" pitchFamily="18" charset="-127"/>
              <a:cs typeface="Arial" panose="020B0604020202020204" pitchFamily="34" charset="0"/>
            </a:endParaRPr>
          </a:p>
        </p:txBody>
      </p:sp>
      <p:pic>
        <p:nvPicPr>
          <p:cNvPr id="19" name="그림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6366" y="2153510"/>
            <a:ext cx="5132614" cy="3849461"/>
          </a:xfrm>
          <a:prstGeom prst="rect">
            <a:avLst/>
          </a:prstGeom>
        </p:spPr>
      </p:pic>
      <p:grpSp>
        <p:nvGrpSpPr>
          <p:cNvPr id="20" name="그룹 19"/>
          <p:cNvGrpSpPr/>
          <p:nvPr/>
        </p:nvGrpSpPr>
        <p:grpSpPr>
          <a:xfrm>
            <a:off x="568024" y="2082702"/>
            <a:ext cx="6313822" cy="4221279"/>
            <a:chOff x="567593" y="2381178"/>
            <a:chExt cx="6313822" cy="4221279"/>
          </a:xfrm>
        </p:grpSpPr>
        <p:grpSp>
          <p:nvGrpSpPr>
            <p:cNvPr id="21" name="그룹 20"/>
            <p:cNvGrpSpPr/>
            <p:nvPr/>
          </p:nvGrpSpPr>
          <p:grpSpPr>
            <a:xfrm>
              <a:off x="567593" y="2518479"/>
              <a:ext cx="6313822" cy="3946677"/>
              <a:chOff x="560372" y="2260466"/>
              <a:chExt cx="6313822" cy="3946677"/>
            </a:xfrm>
          </p:grpSpPr>
          <p:pic>
            <p:nvPicPr>
              <p:cNvPr id="24" name="그림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72" y="2260466"/>
                <a:ext cx="3157342" cy="3946677"/>
              </a:xfrm>
              <a:prstGeom prst="rect">
                <a:avLst/>
              </a:prstGeom>
            </p:spPr>
          </p:pic>
          <p:pic>
            <p:nvPicPr>
              <p:cNvPr id="25" name="그림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7714" y="2261543"/>
                <a:ext cx="3156480" cy="3945600"/>
              </a:xfrm>
              <a:prstGeom prst="rect">
                <a:avLst/>
              </a:prstGeom>
            </p:spPr>
          </p:pic>
        </p:grpSp>
        <p:sp>
          <p:nvSpPr>
            <p:cNvPr id="22" name="TextBox 21"/>
            <p:cNvSpPr txBox="1"/>
            <p:nvPr/>
          </p:nvSpPr>
          <p:spPr>
            <a:xfrm>
              <a:off x="2026169" y="2381178"/>
              <a:ext cx="690717" cy="338554"/>
            </a:xfrm>
            <a:prstGeom prst="rect">
              <a:avLst/>
            </a:prstGeom>
            <a:noFill/>
          </p:spPr>
          <p:txBody>
            <a:bodyPr wrap="square" rtlCol="0">
              <a:spAutoFit/>
            </a:bodyPr>
            <a:lstStyle/>
            <a:p>
              <a:pPr latinLnBrk="1"/>
              <a:r>
                <a:rPr lang="en-US" altLang="ko-KR" sz="1600" b="1" dirty="0">
                  <a:solidFill>
                    <a:prstClr val="black"/>
                  </a:solidFill>
                  <a:latin typeface="Arial" panose="020B0604020202020204" pitchFamily="34" charset="0"/>
                  <a:ea typeface="맑은 고딕" panose="020B0503020000020004" pitchFamily="50" charset="-127"/>
                  <a:cs typeface="Arial" panose="020B0604020202020204" pitchFamily="34" charset="0"/>
                </a:rPr>
                <a:t>WSD</a:t>
              </a:r>
              <a:endParaRPr lang="ko-KR" altLang="en-US" sz="1600" b="1" dirty="0">
                <a:solidFill>
                  <a:prstClr val="black"/>
                </a:solidFill>
                <a:latin typeface="Arial" panose="020B0604020202020204" pitchFamily="34" charset="0"/>
                <a:ea typeface="맑은 고딕" panose="020B0503020000020004" pitchFamily="50" charset="-127"/>
                <a:cs typeface="Arial" panose="020B0604020202020204" pitchFamily="34" charset="0"/>
              </a:endParaRPr>
            </a:p>
          </p:txBody>
        </p:sp>
        <p:sp>
          <p:nvSpPr>
            <p:cNvPr id="23" name="TextBox 22"/>
            <p:cNvSpPr txBox="1"/>
            <p:nvPr/>
          </p:nvSpPr>
          <p:spPr>
            <a:xfrm>
              <a:off x="5188277" y="2381178"/>
              <a:ext cx="690717" cy="338554"/>
            </a:xfrm>
            <a:prstGeom prst="rect">
              <a:avLst/>
            </a:prstGeom>
            <a:noFill/>
          </p:spPr>
          <p:txBody>
            <a:bodyPr wrap="square" rtlCol="0">
              <a:spAutoFit/>
            </a:bodyPr>
            <a:lstStyle/>
            <a:p>
              <a:pPr latinLnBrk="1"/>
              <a:r>
                <a:rPr lang="en-US" altLang="ko-KR" sz="1600" b="1" dirty="0">
                  <a:solidFill>
                    <a:prstClr val="black"/>
                  </a:solidFill>
                  <a:latin typeface="Arial" panose="020B0604020202020204" pitchFamily="34" charset="0"/>
                  <a:ea typeface="맑은 고딕" panose="020B0503020000020004" pitchFamily="50" charset="-127"/>
                  <a:cs typeface="Arial" panose="020B0604020202020204" pitchFamily="34" charset="0"/>
                </a:rPr>
                <a:t>RSD</a:t>
              </a:r>
              <a:endParaRPr lang="ko-KR" altLang="en-US" sz="1600" b="1" dirty="0">
                <a:solidFill>
                  <a:prstClr val="black"/>
                </a:solidFill>
                <a:latin typeface="Arial" panose="020B0604020202020204" pitchFamily="34" charset="0"/>
                <a:ea typeface="맑은 고딕" panose="020B0503020000020004" pitchFamily="50" charset="-127"/>
                <a:cs typeface="Arial" panose="020B0604020202020204" pitchFamily="34" charset="0"/>
              </a:endParaRPr>
            </a:p>
          </p:txBody>
        </p:sp>
        <p:sp>
          <p:nvSpPr>
            <p:cNvPr id="27" name="TextBox 26"/>
            <p:cNvSpPr txBox="1"/>
            <p:nvPr/>
          </p:nvSpPr>
          <p:spPr>
            <a:xfrm>
              <a:off x="1335256" y="6325458"/>
              <a:ext cx="2002067" cy="276999"/>
            </a:xfrm>
            <a:prstGeom prst="rect">
              <a:avLst/>
            </a:prstGeom>
            <a:noFill/>
          </p:spPr>
          <p:txBody>
            <a:bodyPr wrap="square" rtlCol="0">
              <a:spAutoFit/>
            </a:bodyPr>
            <a:lstStyle/>
            <a:p>
              <a:pPr latinLnBrk="1"/>
              <a:r>
                <a:rPr lang="en-US" altLang="ko-KR" sz="1200" b="1" dirty="0">
                  <a:solidFill>
                    <a:prstClr val="black"/>
                  </a:solidFill>
                  <a:latin typeface="Arial" panose="020B0604020202020204" pitchFamily="34" charset="0"/>
                  <a:ea typeface="맑은 고딕" panose="020B0503020000020004" pitchFamily="50" charset="-127"/>
                  <a:cs typeface="Arial" panose="020B0604020202020204" pitchFamily="34" charset="0"/>
                </a:rPr>
                <a:t>1,201 times of exposure</a:t>
              </a:r>
              <a:endParaRPr lang="ko-KR" altLang="en-US" sz="1200" b="1" dirty="0">
                <a:solidFill>
                  <a:prstClr val="black"/>
                </a:solidFill>
                <a:latin typeface="Arial" panose="020B0604020202020204" pitchFamily="34" charset="0"/>
                <a:ea typeface="맑은 고딕" panose="020B0503020000020004" pitchFamily="50" charset="-127"/>
                <a:cs typeface="Arial" panose="020B0604020202020204" pitchFamily="34" charset="0"/>
              </a:endParaRPr>
            </a:p>
          </p:txBody>
        </p:sp>
        <p:sp>
          <p:nvSpPr>
            <p:cNvPr id="28" name="TextBox 27"/>
            <p:cNvSpPr txBox="1"/>
            <p:nvPr/>
          </p:nvSpPr>
          <p:spPr>
            <a:xfrm>
              <a:off x="4547192" y="6324777"/>
              <a:ext cx="1853178" cy="276999"/>
            </a:xfrm>
            <a:prstGeom prst="rect">
              <a:avLst/>
            </a:prstGeom>
            <a:noFill/>
          </p:spPr>
          <p:txBody>
            <a:bodyPr wrap="square" rtlCol="0">
              <a:spAutoFit/>
            </a:bodyPr>
            <a:lstStyle/>
            <a:p>
              <a:pPr latinLnBrk="1"/>
              <a:r>
                <a:rPr lang="en-US" altLang="ko-KR" sz="1200" b="1" dirty="0">
                  <a:solidFill>
                    <a:prstClr val="black"/>
                  </a:solidFill>
                  <a:latin typeface="Arial" panose="020B0604020202020204" pitchFamily="34" charset="0"/>
                  <a:ea typeface="맑은 고딕" panose="020B0503020000020004" pitchFamily="50" charset="-127"/>
                  <a:cs typeface="Arial" panose="020B0604020202020204" pitchFamily="34" charset="0"/>
                </a:rPr>
                <a:t>10 times of exposure</a:t>
              </a:r>
              <a:endParaRPr lang="ko-KR" altLang="en-US" sz="1200" b="1" dirty="0">
                <a:solidFill>
                  <a:prstClr val="black"/>
                </a:solidFill>
                <a:latin typeface="Arial" panose="020B0604020202020204" pitchFamily="34" charset="0"/>
                <a:ea typeface="맑은 고딕" panose="020B0503020000020004" pitchFamily="50" charset="-127"/>
                <a:cs typeface="Arial" panose="020B0604020202020204" pitchFamily="34" charset="0"/>
              </a:endParaRPr>
            </a:p>
          </p:txBody>
        </p:sp>
      </p:grpSp>
      <p:sp>
        <p:nvSpPr>
          <p:cNvPr id="26" name="직사각형 25"/>
          <p:cNvSpPr/>
          <p:nvPr/>
        </p:nvSpPr>
        <p:spPr>
          <a:xfrm>
            <a:off x="1327019" y="1688373"/>
            <a:ext cx="8859027" cy="343235"/>
          </a:xfrm>
          <a:prstGeom prst="rect">
            <a:avLst/>
          </a:prstGeom>
        </p:spPr>
        <p:txBody>
          <a:bodyPr wrap="square">
            <a:spAutoFit/>
          </a:bodyPr>
          <a:lstStyle/>
          <a:p>
            <a:pPr marL="180975" indent="-180975" fontAlgn="base">
              <a:lnSpc>
                <a:spcPct val="130000"/>
              </a:lnSpc>
              <a:buClr>
                <a:schemeClr val="tx1">
                  <a:lumMod val="65000"/>
                  <a:lumOff val="35000"/>
                </a:schemeClr>
              </a:buClr>
              <a:buFont typeface="Arial" panose="020B0604020202020204" pitchFamily="34" charset="0"/>
              <a:buChar char="•"/>
            </a:pPr>
            <a:r>
              <a:rPr lang="en-US" altLang="ko-KR" sz="1400" b="1" dirty="0">
                <a:latin typeface="Arial" panose="020B0604020202020204" pitchFamily="34" charset="0"/>
                <a:ea typeface="a아메리카노L" panose="02020600000000000000" pitchFamily="18" charset="-127"/>
                <a:cs typeface="Arial" panose="020B0604020202020204" pitchFamily="34" charset="0"/>
              </a:rPr>
              <a:t>Degradation of the diffuser and throughput occurs as observation time increases</a:t>
            </a:r>
            <a:endParaRPr lang="en-US" altLang="ko-KR" sz="1400" b="1" dirty="0">
              <a:solidFill>
                <a:srgbClr val="FF0000"/>
              </a:solidFill>
              <a:latin typeface="Arial" panose="020B0604020202020204" pitchFamily="34" charset="0"/>
              <a:ea typeface="a아메리카노L" panose="02020600000000000000" pitchFamily="18" charset="-127"/>
              <a:cs typeface="Arial" panose="020B0604020202020204" pitchFamily="34" charset="0"/>
            </a:endParaRPr>
          </a:p>
        </p:txBody>
      </p:sp>
      <p:sp>
        <p:nvSpPr>
          <p:cNvPr id="2" name="슬라이드 번호 개체 틀 1"/>
          <p:cNvSpPr>
            <a:spLocks noGrp="1"/>
          </p:cNvSpPr>
          <p:nvPr>
            <p:ph type="sldNum" sz="quarter" idx="12"/>
          </p:nvPr>
        </p:nvSpPr>
        <p:spPr>
          <a:xfrm>
            <a:off x="11663464" y="6240458"/>
            <a:ext cx="528536" cy="365125"/>
          </a:xfrm>
        </p:spPr>
        <p:txBody>
          <a:bodyPr/>
          <a:lstStyle/>
          <a:p>
            <a:fld id="{CF861DB1-7CD0-4EAD-ACA9-006A4A6740D1}" type="slidenum">
              <a:rPr lang="ko-KR" altLang="en-US" smtClean="0"/>
              <a:pPr/>
              <a:t>12</a:t>
            </a:fld>
            <a:endParaRPr lang="ko-KR" altLang="en-US"/>
          </a:p>
        </p:txBody>
      </p:sp>
      <p:sp>
        <p:nvSpPr>
          <p:cNvPr id="29" name="Title 1">
            <a:extLst>
              <a:ext uri="{FF2B5EF4-FFF2-40B4-BE49-F238E27FC236}">
                <a16:creationId xmlns:a16="http://schemas.microsoft.com/office/drawing/2014/main" id="{127B42D2-4CEE-404B-90B7-4CD48742705B}"/>
              </a:ext>
            </a:extLst>
          </p:cNvPr>
          <p:cNvSpPr>
            <a:spLocks noGrp="1"/>
          </p:cNvSpPr>
          <p:nvPr>
            <p:ph type="title"/>
          </p:nvPr>
        </p:nvSpPr>
        <p:spPr>
          <a:xfrm>
            <a:off x="0" y="-94801"/>
            <a:ext cx="10515600" cy="817623"/>
          </a:xfrm>
        </p:spPr>
        <p:txBody>
          <a:bodyPr>
            <a:normAutofit/>
          </a:bodyPr>
          <a:lstStyle/>
          <a:p>
            <a:r>
              <a:rPr lang="en-US" sz="2400" dirty="0"/>
              <a:t>7b. Current Status of Geostationary Environment Monitoring Spectrometer </a:t>
            </a:r>
          </a:p>
        </p:txBody>
      </p:sp>
      <p:sp>
        <p:nvSpPr>
          <p:cNvPr id="30" name="Rectangle 29">
            <a:extLst>
              <a:ext uri="{FF2B5EF4-FFF2-40B4-BE49-F238E27FC236}">
                <a16:creationId xmlns:a16="http://schemas.microsoft.com/office/drawing/2014/main" id="{D6E0C0DE-F0BC-474A-92AD-1476426FEE00}"/>
              </a:ext>
            </a:extLst>
          </p:cNvPr>
          <p:cNvSpPr/>
          <p:nvPr/>
        </p:nvSpPr>
        <p:spPr>
          <a:xfrm>
            <a:off x="-11018" y="6423020"/>
            <a:ext cx="12316858" cy="369332"/>
          </a:xfrm>
          <a:prstGeom prst="rect">
            <a:avLst/>
          </a:prstGeom>
        </p:spPr>
        <p:txBody>
          <a:bodyPr wrap="square">
            <a:spAutoFit/>
          </a:bodyPr>
          <a:lstStyle/>
          <a:p>
            <a:r>
              <a:rPr lang="en-US" b="0" i="0" dirty="0">
                <a:solidFill>
                  <a:srgbClr val="000000"/>
                </a:solidFill>
                <a:effectLst/>
                <a:latin typeface="Calibri" panose="020F0502020204030204" pitchFamily="34" charset="0"/>
              </a:rPr>
              <a:t>GEMS covers the equatorial region, which makes it possible to have GEO-LEO SNO-type comparisons. This is a unique opportunity.</a:t>
            </a:r>
            <a:endParaRPr lang="en-US" dirty="0"/>
          </a:p>
        </p:txBody>
      </p:sp>
    </p:spTree>
    <p:extLst>
      <p:ext uri="{BB962C8B-B14F-4D97-AF65-F5344CB8AC3E}">
        <p14:creationId xmlns:p14="http://schemas.microsoft.com/office/powerpoint/2010/main" val="3987593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66AE6-6591-4C38-8DF1-8AA36FBC0A75}"/>
              </a:ext>
            </a:extLst>
          </p:cNvPr>
          <p:cNvSpPr>
            <a:spLocks noGrp="1"/>
          </p:cNvSpPr>
          <p:nvPr>
            <p:ph type="title"/>
          </p:nvPr>
        </p:nvSpPr>
        <p:spPr>
          <a:xfrm>
            <a:off x="838200" y="89696"/>
            <a:ext cx="10515600" cy="315912"/>
          </a:xfrm>
        </p:spPr>
        <p:txBody>
          <a:bodyPr>
            <a:normAutofit fontScale="90000"/>
          </a:bodyPr>
          <a:lstStyle/>
          <a:p>
            <a:r>
              <a:rPr lang="en-US" dirty="0"/>
              <a:t>7h. TEMPO Calibration</a:t>
            </a:r>
          </a:p>
        </p:txBody>
      </p:sp>
      <p:sp>
        <p:nvSpPr>
          <p:cNvPr id="3" name="Content Placeholder 2">
            <a:extLst>
              <a:ext uri="{FF2B5EF4-FFF2-40B4-BE49-F238E27FC236}">
                <a16:creationId xmlns:a16="http://schemas.microsoft.com/office/drawing/2014/main" id="{2E956110-CB15-4BBE-93CB-D168C2DFEB99}"/>
              </a:ext>
            </a:extLst>
          </p:cNvPr>
          <p:cNvSpPr>
            <a:spLocks noGrp="1"/>
          </p:cNvSpPr>
          <p:nvPr>
            <p:ph idx="1"/>
          </p:nvPr>
        </p:nvSpPr>
        <p:spPr>
          <a:xfrm>
            <a:off x="838200" y="4869457"/>
            <a:ext cx="10515600" cy="1858351"/>
          </a:xfrm>
        </p:spPr>
        <p:txBody>
          <a:bodyPr>
            <a:normAutofit/>
          </a:bodyPr>
          <a:lstStyle/>
          <a:p>
            <a:r>
              <a:rPr lang="en-US" sz="2400" b="1" dirty="0"/>
              <a:t>Version 2 release</a:t>
            </a:r>
            <a:br>
              <a:rPr lang="en-US" sz="2400" b="1" dirty="0"/>
            </a:br>
            <a:r>
              <a:rPr lang="en-US" sz="2000" dirty="0"/>
              <a:t>- Date: February 26, 2024</a:t>
            </a:r>
            <a:br>
              <a:rPr lang="en-US" sz="2000" dirty="0"/>
            </a:br>
            <a:r>
              <a:rPr lang="en-US" sz="2000" dirty="0"/>
              <a:t>- Collection name (Validation status): BETA</a:t>
            </a:r>
            <a:br>
              <a:rPr lang="en-US" sz="2000" dirty="0"/>
            </a:br>
            <a:r>
              <a:rPr lang="en-US" sz="2000" dirty="0"/>
              <a:t>- Continuous data production onward from the release date + Reprocessing ongoing</a:t>
            </a:r>
            <a:br>
              <a:rPr lang="en-US" sz="2000" dirty="0"/>
            </a:br>
            <a:r>
              <a:rPr lang="en-US" sz="2000" dirty="0"/>
              <a:t>- User Guide available online, Version 1.0 ATBD available upon request</a:t>
            </a:r>
            <a:br>
              <a:rPr lang="en-US" sz="2000" dirty="0"/>
            </a:br>
            <a:r>
              <a:rPr lang="en-US" sz="2000" dirty="0"/>
              <a:t>  (https://www.earthdata.nasa.gov/learn/articles/new-beta-level-1-tempo-products)</a:t>
            </a:r>
          </a:p>
        </p:txBody>
      </p:sp>
      <p:sp>
        <p:nvSpPr>
          <p:cNvPr id="4" name="Title 1">
            <a:extLst>
              <a:ext uri="{FF2B5EF4-FFF2-40B4-BE49-F238E27FC236}">
                <a16:creationId xmlns:a16="http://schemas.microsoft.com/office/drawing/2014/main" id="{87A313FF-F2A6-4157-A297-04E4FE643E44}"/>
              </a:ext>
            </a:extLst>
          </p:cNvPr>
          <p:cNvSpPr txBox="1">
            <a:spLocks/>
          </p:cNvSpPr>
          <p:nvPr/>
        </p:nvSpPr>
        <p:spPr>
          <a:xfrm>
            <a:off x="162046" y="533131"/>
            <a:ext cx="11887200" cy="7731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Spectral calibration </a:t>
            </a:r>
            <a:r>
              <a:rPr lang="en-US" sz="2800" dirty="0"/>
              <a:t>(trending wavelength shifts)</a:t>
            </a:r>
          </a:p>
        </p:txBody>
      </p:sp>
      <p:sp>
        <p:nvSpPr>
          <p:cNvPr id="5" name="Footer Placeholder 3">
            <a:extLst>
              <a:ext uri="{FF2B5EF4-FFF2-40B4-BE49-F238E27FC236}">
                <a16:creationId xmlns:a16="http://schemas.microsoft.com/office/drawing/2014/main" id="{D4FF59FB-DF06-4370-A777-7000BDBFAF85}"/>
              </a:ext>
            </a:extLst>
          </p:cNvPr>
          <p:cNvSpPr>
            <a:spLocks noGrp="1"/>
          </p:cNvSpPr>
          <p:nvPr>
            <p:ph type="ftr" sz="quarter" idx="11"/>
          </p:nvPr>
        </p:nvSpPr>
        <p:spPr>
          <a:xfrm>
            <a:off x="7882182" y="31766"/>
            <a:ext cx="4114800" cy="365125"/>
          </a:xfrm>
        </p:spPr>
        <p:txBody>
          <a:bodyPr/>
          <a:lstStyle/>
          <a:p>
            <a:r>
              <a:rPr lang="id-ID" dirty="0"/>
              <a:t>Center for Astrophysics | Harvard &amp; Smithsonian</a:t>
            </a:r>
          </a:p>
        </p:txBody>
      </p:sp>
      <p:sp>
        <p:nvSpPr>
          <p:cNvPr id="6" name="Slide Number Placeholder 4">
            <a:extLst>
              <a:ext uri="{FF2B5EF4-FFF2-40B4-BE49-F238E27FC236}">
                <a16:creationId xmlns:a16="http://schemas.microsoft.com/office/drawing/2014/main" id="{778022CE-12FF-4E28-8B85-BEC711141E33}"/>
              </a:ext>
            </a:extLst>
          </p:cNvPr>
          <p:cNvSpPr>
            <a:spLocks noGrp="1"/>
          </p:cNvSpPr>
          <p:nvPr>
            <p:ph type="sldNum" sz="quarter" idx="12"/>
          </p:nvPr>
        </p:nvSpPr>
        <p:spPr>
          <a:xfrm>
            <a:off x="4724400" y="6415761"/>
            <a:ext cx="2743200" cy="365125"/>
          </a:xfrm>
        </p:spPr>
        <p:txBody>
          <a:bodyPr/>
          <a:lstStyle/>
          <a:p>
            <a:fld id="{48F63A3B-78C7-47BE-AE5E-E10140E04643}" type="slidenum">
              <a:rPr lang="en-US" smtClean="0"/>
              <a:pPr/>
              <a:t>13</a:t>
            </a:fld>
            <a:endParaRPr lang="en-US" dirty="0"/>
          </a:p>
        </p:txBody>
      </p:sp>
      <p:pic>
        <p:nvPicPr>
          <p:cNvPr id="7" name="Picture 6" descr="A graph of a graph showing the number of different colors&#10;&#10;Description automatically generated with medium confidence">
            <a:extLst>
              <a:ext uri="{FF2B5EF4-FFF2-40B4-BE49-F238E27FC236}">
                <a16:creationId xmlns:a16="http://schemas.microsoft.com/office/drawing/2014/main" id="{ABE8459B-D7C9-4268-9872-20015FA30871}"/>
              </a:ext>
            </a:extLst>
          </p:cNvPr>
          <p:cNvPicPr>
            <a:picLocks noChangeAspect="1"/>
          </p:cNvPicPr>
          <p:nvPr/>
        </p:nvPicPr>
        <p:blipFill>
          <a:blip r:embed="rId2"/>
          <a:stretch>
            <a:fillRect/>
          </a:stretch>
        </p:blipFill>
        <p:spPr>
          <a:xfrm>
            <a:off x="179214" y="1442483"/>
            <a:ext cx="6159414" cy="3419363"/>
          </a:xfrm>
          <a:prstGeom prst="rect">
            <a:avLst/>
          </a:prstGeom>
        </p:spPr>
      </p:pic>
      <p:pic>
        <p:nvPicPr>
          <p:cNvPr id="9" name="Picture 8" descr="A graph of a graph&#10;&#10;Description automatically generated with medium confidence">
            <a:extLst>
              <a:ext uri="{FF2B5EF4-FFF2-40B4-BE49-F238E27FC236}">
                <a16:creationId xmlns:a16="http://schemas.microsoft.com/office/drawing/2014/main" id="{25A587B6-1CD4-47BF-A93D-6FCC89EB803D}"/>
              </a:ext>
            </a:extLst>
          </p:cNvPr>
          <p:cNvPicPr>
            <a:picLocks noChangeAspect="1"/>
          </p:cNvPicPr>
          <p:nvPr/>
        </p:nvPicPr>
        <p:blipFill>
          <a:blip r:embed="rId3"/>
          <a:stretch>
            <a:fillRect/>
          </a:stretch>
        </p:blipFill>
        <p:spPr>
          <a:xfrm>
            <a:off x="5967833" y="1412651"/>
            <a:ext cx="6159414" cy="3419363"/>
          </a:xfrm>
          <a:prstGeom prst="rect">
            <a:avLst/>
          </a:prstGeom>
        </p:spPr>
      </p:pic>
      <p:sp>
        <p:nvSpPr>
          <p:cNvPr id="11" name="TextBox 10">
            <a:extLst>
              <a:ext uri="{FF2B5EF4-FFF2-40B4-BE49-F238E27FC236}">
                <a16:creationId xmlns:a16="http://schemas.microsoft.com/office/drawing/2014/main" id="{EB8FE707-52BC-40F5-8BF4-84CDE1515FA5}"/>
              </a:ext>
            </a:extLst>
          </p:cNvPr>
          <p:cNvSpPr txBox="1"/>
          <p:nvPr/>
        </p:nvSpPr>
        <p:spPr>
          <a:xfrm>
            <a:off x="3451053" y="4742188"/>
            <a:ext cx="8545929" cy="369332"/>
          </a:xfrm>
          <a:prstGeom prst="rect">
            <a:avLst/>
          </a:prstGeom>
          <a:noFill/>
        </p:spPr>
        <p:txBody>
          <a:bodyPr wrap="none" rtlCol="0">
            <a:spAutoFit/>
          </a:bodyPr>
          <a:lstStyle/>
          <a:p>
            <a:pPr algn="ctr"/>
            <a:r>
              <a:rPr lang="en-US" dirty="0">
                <a:solidFill>
                  <a:srgbClr val="FF0000"/>
                </a:solidFill>
              </a:rPr>
              <a:t>Increasing wavelength shifts in solar irradiance measurements since the first-light</a:t>
            </a:r>
          </a:p>
        </p:txBody>
      </p:sp>
      <p:sp>
        <p:nvSpPr>
          <p:cNvPr id="12" name="TextBox 11">
            <a:extLst>
              <a:ext uri="{FF2B5EF4-FFF2-40B4-BE49-F238E27FC236}">
                <a16:creationId xmlns:a16="http://schemas.microsoft.com/office/drawing/2014/main" id="{0956FCDC-77D2-49FB-88E2-01523B9B9EB1}"/>
              </a:ext>
            </a:extLst>
          </p:cNvPr>
          <p:cNvSpPr txBox="1"/>
          <p:nvPr/>
        </p:nvSpPr>
        <p:spPr>
          <a:xfrm>
            <a:off x="1418040" y="1104575"/>
            <a:ext cx="8133584" cy="400110"/>
          </a:xfrm>
          <a:prstGeom prst="rect">
            <a:avLst/>
          </a:prstGeom>
          <a:noFill/>
        </p:spPr>
        <p:txBody>
          <a:bodyPr wrap="square" rtlCol="0">
            <a:spAutoFit/>
          </a:bodyPr>
          <a:lstStyle/>
          <a:p>
            <a:pPr algn="ctr"/>
            <a:r>
              <a:rPr lang="en-US" sz="2000" b="1" dirty="0"/>
              <a:t>Different spatial indices</a:t>
            </a:r>
          </a:p>
        </p:txBody>
      </p:sp>
      <p:sp>
        <p:nvSpPr>
          <p:cNvPr id="14" name="TextBox 13">
            <a:extLst>
              <a:ext uri="{FF2B5EF4-FFF2-40B4-BE49-F238E27FC236}">
                <a16:creationId xmlns:a16="http://schemas.microsoft.com/office/drawing/2014/main" id="{7829AF69-B8DB-4CD4-BA58-C139EB69D943}"/>
              </a:ext>
            </a:extLst>
          </p:cNvPr>
          <p:cNvSpPr txBox="1"/>
          <p:nvPr/>
        </p:nvSpPr>
        <p:spPr>
          <a:xfrm>
            <a:off x="2370402" y="2452070"/>
            <a:ext cx="659297" cy="369332"/>
          </a:xfrm>
          <a:prstGeom prst="rect">
            <a:avLst/>
          </a:prstGeom>
          <a:noFill/>
        </p:spPr>
        <p:txBody>
          <a:bodyPr wrap="square" rtlCol="0">
            <a:spAutoFit/>
          </a:bodyPr>
          <a:lstStyle/>
          <a:p>
            <a:pPr algn="ctr"/>
            <a:r>
              <a:rPr lang="en-US" b="1" dirty="0"/>
              <a:t>UV</a:t>
            </a:r>
          </a:p>
        </p:txBody>
      </p:sp>
      <p:sp>
        <p:nvSpPr>
          <p:cNvPr id="15" name="TextBox 14">
            <a:extLst>
              <a:ext uri="{FF2B5EF4-FFF2-40B4-BE49-F238E27FC236}">
                <a16:creationId xmlns:a16="http://schemas.microsoft.com/office/drawing/2014/main" id="{955F6668-EBE8-4612-BFCD-A1E9EE77C1E9}"/>
              </a:ext>
            </a:extLst>
          </p:cNvPr>
          <p:cNvSpPr txBox="1"/>
          <p:nvPr/>
        </p:nvSpPr>
        <p:spPr>
          <a:xfrm>
            <a:off x="6960975" y="2574546"/>
            <a:ext cx="726230" cy="369332"/>
          </a:xfrm>
          <a:prstGeom prst="rect">
            <a:avLst/>
          </a:prstGeom>
          <a:noFill/>
        </p:spPr>
        <p:txBody>
          <a:bodyPr wrap="square" rtlCol="0">
            <a:spAutoFit/>
          </a:bodyPr>
          <a:lstStyle/>
          <a:p>
            <a:pPr algn="ctr"/>
            <a:r>
              <a:rPr lang="en-US" b="1" dirty="0"/>
              <a:t>VIS</a:t>
            </a:r>
          </a:p>
        </p:txBody>
      </p:sp>
      <p:sp>
        <p:nvSpPr>
          <p:cNvPr id="18" name="TextBox 17">
            <a:extLst>
              <a:ext uri="{FF2B5EF4-FFF2-40B4-BE49-F238E27FC236}">
                <a16:creationId xmlns:a16="http://schemas.microsoft.com/office/drawing/2014/main" id="{1F35151F-F879-4C25-95E7-3A8A1E5A48A1}"/>
              </a:ext>
            </a:extLst>
          </p:cNvPr>
          <p:cNvSpPr txBox="1"/>
          <p:nvPr/>
        </p:nvSpPr>
        <p:spPr>
          <a:xfrm>
            <a:off x="6031028" y="4112048"/>
            <a:ext cx="4512153" cy="307777"/>
          </a:xfrm>
          <a:prstGeom prst="rect">
            <a:avLst/>
          </a:prstGeom>
          <a:solidFill>
            <a:schemeClr val="bg1"/>
          </a:solidFill>
        </p:spPr>
        <p:txBody>
          <a:bodyPr wrap="square" rtlCol="0">
            <a:spAutoFit/>
          </a:bodyPr>
          <a:lstStyle/>
          <a:p>
            <a:pPr algn="ctr"/>
            <a:r>
              <a:rPr lang="en-US" sz="1400" dirty="0"/>
              <a:t>Days since the first-light (August 1, 2023)</a:t>
            </a:r>
          </a:p>
        </p:txBody>
      </p:sp>
      <p:sp>
        <p:nvSpPr>
          <p:cNvPr id="20" name="TextBox 19">
            <a:extLst>
              <a:ext uri="{FF2B5EF4-FFF2-40B4-BE49-F238E27FC236}">
                <a16:creationId xmlns:a16="http://schemas.microsoft.com/office/drawing/2014/main" id="{004B54F5-B619-4319-ABE7-D03A0E6B6EA1}"/>
              </a:ext>
            </a:extLst>
          </p:cNvPr>
          <p:cNvSpPr txBox="1"/>
          <p:nvPr/>
        </p:nvSpPr>
        <p:spPr>
          <a:xfrm rot="16200000">
            <a:off x="5051561" y="2908914"/>
            <a:ext cx="2640731" cy="307777"/>
          </a:xfrm>
          <a:prstGeom prst="rect">
            <a:avLst/>
          </a:prstGeom>
          <a:solidFill>
            <a:schemeClr val="bg1"/>
          </a:solidFill>
        </p:spPr>
        <p:txBody>
          <a:bodyPr wrap="square" rtlCol="0">
            <a:spAutoFit/>
          </a:bodyPr>
          <a:lstStyle/>
          <a:p>
            <a:pPr algn="ctr"/>
            <a:r>
              <a:rPr lang="en-US" sz="1400" dirty="0"/>
              <a:t>Wavelength shift [nm]</a:t>
            </a:r>
          </a:p>
        </p:txBody>
      </p:sp>
      <p:sp>
        <p:nvSpPr>
          <p:cNvPr id="21" name="TextBox 20">
            <a:extLst>
              <a:ext uri="{FF2B5EF4-FFF2-40B4-BE49-F238E27FC236}">
                <a16:creationId xmlns:a16="http://schemas.microsoft.com/office/drawing/2014/main" id="{F7FFC78F-590E-453A-A3C9-F3998C889A0A}"/>
              </a:ext>
            </a:extLst>
          </p:cNvPr>
          <p:cNvSpPr txBox="1"/>
          <p:nvPr/>
        </p:nvSpPr>
        <p:spPr>
          <a:xfrm rot="16200000">
            <a:off x="-748081" y="2957791"/>
            <a:ext cx="2640731" cy="307777"/>
          </a:xfrm>
          <a:prstGeom prst="rect">
            <a:avLst/>
          </a:prstGeom>
          <a:solidFill>
            <a:schemeClr val="bg1"/>
          </a:solidFill>
        </p:spPr>
        <p:txBody>
          <a:bodyPr wrap="square" rtlCol="0">
            <a:spAutoFit/>
          </a:bodyPr>
          <a:lstStyle/>
          <a:p>
            <a:pPr algn="ctr"/>
            <a:r>
              <a:rPr lang="en-US" sz="1400" dirty="0"/>
              <a:t>Wavelength shift [nm]</a:t>
            </a:r>
          </a:p>
        </p:txBody>
      </p:sp>
      <p:sp>
        <p:nvSpPr>
          <p:cNvPr id="24" name="TextBox 23">
            <a:extLst>
              <a:ext uri="{FF2B5EF4-FFF2-40B4-BE49-F238E27FC236}">
                <a16:creationId xmlns:a16="http://schemas.microsoft.com/office/drawing/2014/main" id="{769144B3-1CBA-4965-9F3C-8BC157F994FD}"/>
              </a:ext>
            </a:extLst>
          </p:cNvPr>
          <p:cNvSpPr txBox="1"/>
          <p:nvPr/>
        </p:nvSpPr>
        <p:spPr>
          <a:xfrm>
            <a:off x="9047540" y="798599"/>
            <a:ext cx="2187907" cy="338554"/>
          </a:xfrm>
          <a:prstGeom prst="rect">
            <a:avLst/>
          </a:prstGeom>
          <a:noFill/>
        </p:spPr>
        <p:txBody>
          <a:bodyPr wrap="none" rtlCol="0">
            <a:spAutoFit/>
          </a:bodyPr>
          <a:lstStyle/>
          <a:p>
            <a:r>
              <a:rPr lang="en-US" sz="1600" dirty="0"/>
              <a:t>[Credit: </a:t>
            </a:r>
            <a:r>
              <a:rPr lang="en-US" sz="1600" dirty="0" err="1"/>
              <a:t>Weizhen</a:t>
            </a:r>
            <a:r>
              <a:rPr lang="en-US" sz="1600" dirty="0"/>
              <a:t> Hou]</a:t>
            </a:r>
          </a:p>
        </p:txBody>
      </p:sp>
    </p:spTree>
    <p:extLst>
      <p:ext uri="{BB962C8B-B14F-4D97-AF65-F5344CB8AC3E}">
        <p14:creationId xmlns:p14="http://schemas.microsoft.com/office/powerpoint/2010/main" val="508278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F54C-CCA9-4940-A810-820535E88E47}"/>
              </a:ext>
            </a:extLst>
          </p:cNvPr>
          <p:cNvSpPr>
            <a:spLocks noGrp="1"/>
          </p:cNvSpPr>
          <p:nvPr>
            <p:ph type="title"/>
          </p:nvPr>
        </p:nvSpPr>
        <p:spPr>
          <a:xfrm>
            <a:off x="282330" y="98425"/>
            <a:ext cx="11507888" cy="1325563"/>
          </a:xfrm>
        </p:spPr>
        <p:txBody>
          <a:bodyPr>
            <a:normAutofit/>
          </a:bodyPr>
          <a:lstStyle/>
          <a:p>
            <a:r>
              <a:rPr lang="en-US" dirty="0"/>
              <a:t>7e. Current status of GOME-2 &amp; outlook for Sentinel-4 &amp; Sentinel-5</a:t>
            </a:r>
          </a:p>
        </p:txBody>
      </p:sp>
      <p:sp>
        <p:nvSpPr>
          <p:cNvPr id="4" name="Text Placeholder 2">
            <a:extLst>
              <a:ext uri="{FF2B5EF4-FFF2-40B4-BE49-F238E27FC236}">
                <a16:creationId xmlns:a16="http://schemas.microsoft.com/office/drawing/2014/main" id="{B8FA5AC8-FE23-4BD0-8A21-970D4FC3DDE1}"/>
              </a:ext>
            </a:extLst>
          </p:cNvPr>
          <p:cNvSpPr txBox="1">
            <a:spLocks/>
          </p:cNvSpPr>
          <p:nvPr/>
        </p:nvSpPr>
        <p:spPr>
          <a:xfrm>
            <a:off x="282330" y="1333501"/>
            <a:ext cx="11627339" cy="5524500"/>
          </a:xfrm>
          <a:prstGeom prst="rect">
            <a:avLst/>
          </a:prstGeom>
        </p:spPr>
        <p:txBody>
          <a:bodyPr vert="horz" lIns="91440" tIns="45720" rIns="91440" bIns="45720" rtlCol="0" anchor="ctr">
            <a:normAutofit fontScale="92500"/>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chemeClr val="tx1"/>
                </a:solidFill>
              </a:rPr>
              <a:t>Sentinel-4 and Sentinel-5 Cal/Val Objectives</a:t>
            </a:r>
          </a:p>
          <a:p>
            <a:pPr marL="457200" indent="-457200">
              <a:buFont typeface="+mj-lt"/>
              <a:buAutoNum type="alphaUcPeriod"/>
            </a:pPr>
            <a:r>
              <a:rPr lang="en-GB" sz="2400" dirty="0">
                <a:solidFill>
                  <a:schemeClr val="tx1"/>
                </a:solidFill>
              </a:rPr>
              <a:t>Assess and establish initial post-launch data quality of mission products</a:t>
            </a:r>
          </a:p>
          <a:p>
            <a:pPr marL="457200" indent="-457200">
              <a:buFont typeface="+mj-lt"/>
              <a:buAutoNum type="alphaUcPeriod"/>
            </a:pPr>
            <a:r>
              <a:rPr lang="en-GB" sz="2400" dirty="0">
                <a:solidFill>
                  <a:schemeClr val="tx1"/>
                </a:solidFill>
              </a:rPr>
              <a:t>Support consolidation of processors by identifying and fixing bugs in algorithms and processor implementations, by providing a basis for the fine-tuning of algorithm settings, and by identifying and handling potential unexpected post-launch instrument features</a:t>
            </a:r>
          </a:p>
          <a:p>
            <a:pPr marL="457200" indent="-457200">
              <a:buFont typeface="+mj-lt"/>
              <a:buAutoNum type="alphaUcPeriod"/>
            </a:pPr>
            <a:r>
              <a:rPr lang="en-GB" sz="2400" dirty="0">
                <a:solidFill>
                  <a:schemeClr val="tx1"/>
                </a:solidFill>
              </a:rPr>
              <a:t>Verify that mission products meet performance requirements and can be released to the users</a:t>
            </a:r>
          </a:p>
          <a:p>
            <a:pPr marL="457200" indent="-457200">
              <a:buFont typeface="+mj-lt"/>
              <a:buAutoNum type="alphaUcPeriod"/>
            </a:pPr>
            <a:r>
              <a:rPr lang="en-GB" sz="2400" dirty="0">
                <a:solidFill>
                  <a:schemeClr val="tx1"/>
                </a:solidFill>
              </a:rPr>
              <a:t>Monitor data quality on long-term operational basis. Support maintenance and evolution of processors throughout mission lifetime</a:t>
            </a:r>
          </a:p>
          <a:p>
            <a:endParaRPr lang="en-GB" sz="2400" dirty="0">
              <a:solidFill>
                <a:schemeClr val="tx1"/>
              </a:solidFill>
            </a:endParaRPr>
          </a:p>
          <a:p>
            <a:r>
              <a:rPr lang="en-GB" sz="2400" dirty="0">
                <a:solidFill>
                  <a:schemeClr val="tx1"/>
                </a:solidFill>
              </a:rPr>
              <a:t>EUMETSAT and ESA/ESTEC are preparing an </a:t>
            </a:r>
            <a:r>
              <a:rPr lang="en-GB" sz="2400" b="1" dirty="0">
                <a:solidFill>
                  <a:schemeClr val="tx1"/>
                </a:solidFill>
              </a:rPr>
              <a:t>Announcement of Opportunity (AO) </a:t>
            </a:r>
            <a:r>
              <a:rPr lang="en-GB" sz="2400" dirty="0">
                <a:solidFill>
                  <a:schemeClr val="tx1"/>
                </a:solidFill>
              </a:rPr>
              <a:t>call for the support of Sentinel 4 and 5 Cal/Val, </a:t>
            </a:r>
            <a:r>
              <a:rPr lang="en-GB" sz="2400" b="1" dirty="0">
                <a:solidFill>
                  <a:schemeClr val="tx1"/>
                </a:solidFill>
              </a:rPr>
              <a:t>to be published in the first half of 2024</a:t>
            </a:r>
            <a:r>
              <a:rPr lang="en-GB" sz="2400" dirty="0">
                <a:solidFill>
                  <a:schemeClr val="tx1"/>
                </a:solidFill>
              </a:rPr>
              <a:t>.</a:t>
            </a:r>
          </a:p>
          <a:p>
            <a:r>
              <a:rPr lang="en-GB" sz="2400" dirty="0">
                <a:solidFill>
                  <a:schemeClr val="tx1"/>
                </a:solidFill>
              </a:rPr>
              <a:t>to trigger &amp; coordinate nationally funded Cal/Val activities</a:t>
            </a:r>
          </a:p>
          <a:p>
            <a:r>
              <a:rPr lang="en-GB" sz="2400" dirty="0">
                <a:solidFill>
                  <a:schemeClr val="tx1"/>
                </a:solidFill>
              </a:rPr>
              <a:t>Aiming at Objectives A, B, C</a:t>
            </a:r>
          </a:p>
          <a:p>
            <a:r>
              <a:rPr lang="en-GB" sz="2400" dirty="0">
                <a:solidFill>
                  <a:schemeClr val="tx1"/>
                </a:solidFill>
              </a:rPr>
              <a:t>Complementing planned commissioning phase activities verifying PFM instruments, L1b and L2</a:t>
            </a:r>
          </a:p>
          <a:p>
            <a:r>
              <a:rPr lang="en-GB" sz="2400" dirty="0">
                <a:solidFill>
                  <a:schemeClr val="tx1"/>
                </a:solidFill>
              </a:rPr>
              <a:t>Complementing long-term Cal/Val activities by EUMETSAT aiming at Objective D</a:t>
            </a:r>
          </a:p>
        </p:txBody>
      </p:sp>
    </p:spTree>
    <p:extLst>
      <p:ext uri="{BB962C8B-B14F-4D97-AF65-F5344CB8AC3E}">
        <p14:creationId xmlns:p14="http://schemas.microsoft.com/office/powerpoint/2010/main" val="2870513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1C5A9-7AC8-4BC3-B4A5-4F666DF58C4C}"/>
              </a:ext>
            </a:extLst>
          </p:cNvPr>
          <p:cNvSpPr>
            <a:spLocks noGrp="1"/>
          </p:cNvSpPr>
          <p:nvPr>
            <p:ph type="title"/>
          </p:nvPr>
        </p:nvSpPr>
        <p:spPr>
          <a:xfrm>
            <a:off x="681318" y="18286"/>
            <a:ext cx="10515600" cy="554598"/>
          </a:xfrm>
        </p:spPr>
        <p:txBody>
          <a:bodyPr>
            <a:normAutofit/>
          </a:bodyPr>
          <a:lstStyle/>
          <a:p>
            <a:r>
              <a:rPr lang="en-US" sz="2800" dirty="0"/>
              <a:t>7k. TROPOMI L1b: UV, VIS, NIR modules: in-flight calibration status</a:t>
            </a:r>
          </a:p>
        </p:txBody>
      </p:sp>
      <p:sp>
        <p:nvSpPr>
          <p:cNvPr id="5" name="Titel 1">
            <a:extLst>
              <a:ext uri="{FF2B5EF4-FFF2-40B4-BE49-F238E27FC236}">
                <a16:creationId xmlns:a16="http://schemas.microsoft.com/office/drawing/2014/main" id="{3722DEED-3991-47F1-9649-EB91BF5B4616}"/>
              </a:ext>
            </a:extLst>
          </p:cNvPr>
          <p:cNvSpPr txBox="1">
            <a:spLocks/>
          </p:cNvSpPr>
          <p:nvPr/>
        </p:nvSpPr>
        <p:spPr>
          <a:xfrm>
            <a:off x="609600" y="462713"/>
            <a:ext cx="10972800" cy="770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t>Changes in measured irradiance: related features</a:t>
            </a:r>
            <a:endParaRPr lang="nl-NL" sz="3200" dirty="0"/>
          </a:p>
        </p:txBody>
      </p:sp>
      <p:graphicFrame>
        <p:nvGraphicFramePr>
          <p:cNvPr id="6" name="Tabel 7">
            <a:extLst>
              <a:ext uri="{FF2B5EF4-FFF2-40B4-BE49-F238E27FC236}">
                <a16:creationId xmlns:a16="http://schemas.microsoft.com/office/drawing/2014/main" id="{D1425B11-F001-48A3-B26E-8E2BA377B829}"/>
              </a:ext>
            </a:extLst>
          </p:cNvPr>
          <p:cNvGraphicFramePr>
            <a:graphicFrameLocks noGrp="1"/>
          </p:cNvGraphicFramePr>
          <p:nvPr>
            <p:extLst>
              <p:ext uri="{D42A27DB-BD31-4B8C-83A1-F6EECF244321}">
                <p14:modId xmlns:p14="http://schemas.microsoft.com/office/powerpoint/2010/main" val="3252405234"/>
              </p:ext>
            </p:extLst>
          </p:nvPr>
        </p:nvGraphicFramePr>
        <p:xfrm>
          <a:off x="466164" y="1281706"/>
          <a:ext cx="10730754" cy="5537358"/>
        </p:xfrm>
        <a:graphic>
          <a:graphicData uri="http://schemas.openxmlformats.org/drawingml/2006/table">
            <a:tbl>
              <a:tblPr firstRow="1" bandRow="1">
                <a:tableStyleId>{5C22544A-7EE6-4342-B048-85BDC9FD1C3A}</a:tableStyleId>
              </a:tblPr>
              <a:tblGrid>
                <a:gridCol w="1724103">
                  <a:extLst>
                    <a:ext uri="{9D8B030D-6E8A-4147-A177-3AD203B41FA5}">
                      <a16:colId xmlns:a16="http://schemas.microsoft.com/office/drawing/2014/main" val="60963052"/>
                    </a:ext>
                  </a:extLst>
                </a:gridCol>
                <a:gridCol w="1879091">
                  <a:extLst>
                    <a:ext uri="{9D8B030D-6E8A-4147-A177-3AD203B41FA5}">
                      <a16:colId xmlns:a16="http://schemas.microsoft.com/office/drawing/2014/main" val="3101534580"/>
                    </a:ext>
                  </a:extLst>
                </a:gridCol>
                <a:gridCol w="1336108">
                  <a:extLst>
                    <a:ext uri="{9D8B030D-6E8A-4147-A177-3AD203B41FA5}">
                      <a16:colId xmlns:a16="http://schemas.microsoft.com/office/drawing/2014/main" val="2160123360"/>
                    </a:ext>
                  </a:extLst>
                </a:gridCol>
                <a:gridCol w="1654757">
                  <a:extLst>
                    <a:ext uri="{9D8B030D-6E8A-4147-A177-3AD203B41FA5}">
                      <a16:colId xmlns:a16="http://schemas.microsoft.com/office/drawing/2014/main" val="2560271849"/>
                    </a:ext>
                  </a:extLst>
                </a:gridCol>
                <a:gridCol w="2434219">
                  <a:extLst>
                    <a:ext uri="{9D8B030D-6E8A-4147-A177-3AD203B41FA5}">
                      <a16:colId xmlns:a16="http://schemas.microsoft.com/office/drawing/2014/main" val="3423939246"/>
                    </a:ext>
                  </a:extLst>
                </a:gridCol>
                <a:gridCol w="1702476">
                  <a:extLst>
                    <a:ext uri="{9D8B030D-6E8A-4147-A177-3AD203B41FA5}">
                      <a16:colId xmlns:a16="http://schemas.microsoft.com/office/drawing/2014/main" val="97356020"/>
                    </a:ext>
                  </a:extLst>
                </a:gridCol>
              </a:tblGrid>
              <a:tr h="782478">
                <a:tc>
                  <a:txBody>
                    <a:bodyPr/>
                    <a:lstStyle/>
                    <a:p>
                      <a:r>
                        <a:rPr lang="en-US" sz="1200" dirty="0"/>
                        <a:t>What</a:t>
                      </a:r>
                      <a:endParaRPr lang="nl-NL" sz="1200" dirty="0"/>
                    </a:p>
                  </a:txBody>
                  <a:tcPr/>
                </a:tc>
                <a:tc>
                  <a:txBody>
                    <a:bodyPr/>
                    <a:lstStyle/>
                    <a:p>
                      <a:r>
                        <a:rPr lang="en-US" sz="1200" u="none" dirty="0"/>
                        <a:t>Where</a:t>
                      </a:r>
                      <a:endParaRPr lang="nl-NL" sz="1200" u="none" dirty="0"/>
                    </a:p>
                  </a:txBody>
                  <a:tcPr/>
                </a:tc>
                <a:tc>
                  <a:txBody>
                    <a:bodyPr/>
                    <a:lstStyle/>
                    <a:p>
                      <a:r>
                        <a:rPr lang="en-US" sz="1200" dirty="0"/>
                        <a:t>Magnitude of effect</a:t>
                      </a:r>
                      <a:endParaRPr lang="nl-NL" sz="1200" dirty="0"/>
                    </a:p>
                  </a:txBody>
                  <a:tcPr/>
                </a:tc>
                <a:tc>
                  <a:txBody>
                    <a:bodyPr/>
                    <a:lstStyle/>
                    <a:p>
                      <a:r>
                        <a:rPr lang="en-US" sz="1200" dirty="0"/>
                        <a:t>Estimated residual in data</a:t>
                      </a:r>
                      <a:endParaRPr lang="nl-NL"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Corrected in L1b Processor</a:t>
                      </a:r>
                      <a:endParaRPr lang="nl-NL" sz="1200" dirty="0"/>
                    </a:p>
                    <a:p>
                      <a:endParaRPr lang="nl-NL" sz="1200" dirty="0"/>
                    </a:p>
                  </a:txBody>
                  <a:tcPr/>
                </a:tc>
                <a:tc>
                  <a:txBody>
                    <a:bodyPr/>
                    <a:lstStyle/>
                    <a:p>
                      <a:r>
                        <a:rPr lang="en-US" sz="1200" dirty="0"/>
                        <a:t>Remarks</a:t>
                      </a:r>
                      <a:endParaRPr lang="nl-NL" sz="1200" dirty="0"/>
                    </a:p>
                  </a:txBody>
                  <a:tcPr/>
                </a:tc>
                <a:extLst>
                  <a:ext uri="{0D108BD9-81ED-4DB2-BD59-A6C34878D82A}">
                    <a16:rowId xmlns:a16="http://schemas.microsoft.com/office/drawing/2014/main" val="3167894643"/>
                  </a:ext>
                </a:extLst>
              </a:tr>
              <a:tr h="625982">
                <a:tc>
                  <a:txBody>
                    <a:bodyPr/>
                    <a:lstStyle/>
                    <a:p>
                      <a:r>
                        <a:rPr lang="en-US" sz="1200" dirty="0"/>
                        <a:t>1) Electronic gain drift</a:t>
                      </a:r>
                      <a:endParaRPr lang="nl-NL" sz="1200" dirty="0"/>
                    </a:p>
                  </a:txBody>
                  <a:tcPr/>
                </a:tc>
                <a:tc>
                  <a:txBody>
                    <a:bodyPr/>
                    <a:lstStyle/>
                    <a:p>
                      <a:r>
                        <a:rPr lang="en-US" sz="1200" dirty="0"/>
                        <a:t>All UV, VIS and NIR bands. SWIR not affected</a:t>
                      </a:r>
                      <a:endParaRPr lang="nl-NL" sz="1200" dirty="0"/>
                    </a:p>
                  </a:txBody>
                  <a:tcPr/>
                </a:tc>
                <a:tc>
                  <a:txBody>
                    <a:bodyPr/>
                    <a:lstStyle/>
                    <a:p>
                      <a:r>
                        <a:rPr lang="en-US" sz="1200" dirty="0"/>
                        <a:t>0.1%</a:t>
                      </a:r>
                      <a:endParaRPr lang="nl-NL" sz="1200" dirty="0"/>
                    </a:p>
                  </a:txBody>
                  <a:tcPr/>
                </a:tc>
                <a:tc>
                  <a:txBody>
                    <a:bodyPr/>
                    <a:lstStyle/>
                    <a:p>
                      <a:r>
                        <a:rPr lang="en-US" sz="1200" dirty="0"/>
                        <a:t>Up to </a:t>
                      </a:r>
                      <a:r>
                        <a:rPr lang="en-US" sz="1200" dirty="0">
                          <a:solidFill>
                            <a:schemeClr val="bg1"/>
                          </a:solidFill>
                        </a:rPr>
                        <a:t>0.1%</a:t>
                      </a:r>
                      <a:r>
                        <a:rPr lang="en-US" sz="1200" dirty="0"/>
                        <a:t> during gain jumps</a:t>
                      </a:r>
                      <a:endParaRPr lang="nl-NL" sz="1200" dirty="0"/>
                    </a:p>
                  </a:txBody>
                  <a:tcPr/>
                </a:tc>
                <a:tc>
                  <a:txBody>
                    <a:bodyPr/>
                    <a:lstStyle/>
                    <a:p>
                      <a:r>
                        <a:rPr lang="en-US" sz="1200" dirty="0">
                          <a:highlight>
                            <a:srgbClr val="008080"/>
                          </a:highlight>
                        </a:rPr>
                        <a:t>Yes</a:t>
                      </a:r>
                      <a:r>
                        <a:rPr lang="en-US" sz="1200" dirty="0"/>
                        <a:t>, for almost all orbits. Extrapolation error in recent orbits.</a:t>
                      </a:r>
                      <a:endParaRPr lang="nl-NL" sz="1200" dirty="0"/>
                    </a:p>
                  </a:txBody>
                  <a:tcPr/>
                </a:tc>
                <a:tc>
                  <a:txBody>
                    <a:bodyPr/>
                    <a:lstStyle/>
                    <a:p>
                      <a:r>
                        <a:rPr lang="en-US" sz="1200" dirty="0"/>
                        <a:t>Drifts are per band </a:t>
                      </a:r>
                      <a:r>
                        <a:rPr lang="en-US" sz="1200" dirty="0">
                          <a:sym typeface="Wingdings" panose="05000000000000000000" pitchFamily="2" charset="2"/>
                        </a:rPr>
                        <a:t>spectral </a:t>
                      </a:r>
                      <a:r>
                        <a:rPr lang="en-US" sz="1200" dirty="0"/>
                        <a:t>jumps at central column</a:t>
                      </a:r>
                      <a:endParaRPr lang="nl-NL" sz="1200" dirty="0"/>
                    </a:p>
                  </a:txBody>
                  <a:tcPr/>
                </a:tc>
                <a:extLst>
                  <a:ext uri="{0D108BD9-81ED-4DB2-BD59-A6C34878D82A}">
                    <a16:rowId xmlns:a16="http://schemas.microsoft.com/office/drawing/2014/main" val="2026991100"/>
                  </a:ext>
                </a:extLst>
              </a:tr>
              <a:tr h="625982">
                <a:tc>
                  <a:txBody>
                    <a:bodyPr/>
                    <a:lstStyle/>
                    <a:p>
                      <a:r>
                        <a:rPr lang="en-US" sz="1200" dirty="0"/>
                        <a:t>2) Optical degradation</a:t>
                      </a:r>
                      <a:endParaRPr lang="nl-NL" sz="1200" dirty="0"/>
                    </a:p>
                  </a:txBody>
                  <a:tcPr/>
                </a:tc>
                <a:tc>
                  <a:txBody>
                    <a:bodyPr/>
                    <a:lstStyle/>
                    <a:p>
                      <a:r>
                        <a:rPr lang="en-US" sz="1200" dirty="0"/>
                        <a:t>Stronger for short wavelengths, spectral /spatial smooth</a:t>
                      </a:r>
                      <a:endParaRPr lang="nl-NL" sz="1200" dirty="0"/>
                    </a:p>
                  </a:txBody>
                  <a:tcPr/>
                </a:tc>
                <a:tc>
                  <a:txBody>
                    <a:bodyPr/>
                    <a:lstStyle/>
                    <a:p>
                      <a:r>
                        <a:rPr lang="en-US" sz="1200" dirty="0"/>
                        <a:t>0-12%</a:t>
                      </a:r>
                      <a:endParaRPr lang="nl-NL" sz="1200" dirty="0"/>
                    </a:p>
                  </a:txBody>
                  <a:tcPr/>
                </a:tc>
                <a:tc>
                  <a:txBody>
                    <a:bodyPr/>
                    <a:lstStyle/>
                    <a:p>
                      <a:r>
                        <a:rPr lang="en-US" sz="1200" dirty="0">
                          <a:solidFill>
                            <a:schemeClr val="bg1"/>
                          </a:solidFill>
                        </a:rPr>
                        <a:t>&lt;0.7%</a:t>
                      </a:r>
                      <a:endParaRPr lang="nl-NL" sz="1200" dirty="0">
                        <a:solidFill>
                          <a:schemeClr val="bg1"/>
                        </a:solidFill>
                      </a:endParaRPr>
                    </a:p>
                  </a:txBody>
                  <a:tcPr/>
                </a:tc>
                <a:tc>
                  <a:txBody>
                    <a:bodyPr/>
                    <a:lstStyle/>
                    <a:p>
                      <a:r>
                        <a:rPr lang="en-US" sz="1200" dirty="0">
                          <a:highlight>
                            <a:srgbClr val="008080"/>
                          </a:highlight>
                        </a:rPr>
                        <a:t>Yes</a:t>
                      </a:r>
                      <a:r>
                        <a:rPr lang="en-US" sz="1200" dirty="0"/>
                        <a:t>,  small extrapolation error in recent orbits</a:t>
                      </a:r>
                      <a:endParaRPr lang="nl-NL" sz="1200" dirty="0"/>
                    </a:p>
                  </a:txBody>
                  <a:tcPr/>
                </a:tc>
                <a:tc>
                  <a:txBody>
                    <a:bodyPr/>
                    <a:lstStyle/>
                    <a:p>
                      <a:endParaRPr lang="nl-NL" sz="1200"/>
                    </a:p>
                  </a:txBody>
                  <a:tcPr/>
                </a:tc>
                <a:extLst>
                  <a:ext uri="{0D108BD9-81ED-4DB2-BD59-A6C34878D82A}">
                    <a16:rowId xmlns:a16="http://schemas.microsoft.com/office/drawing/2014/main" val="1500426501"/>
                  </a:ext>
                </a:extLst>
              </a:tr>
              <a:tr h="808561">
                <a:tc>
                  <a:txBody>
                    <a:bodyPr/>
                    <a:lstStyle/>
                    <a:p>
                      <a:r>
                        <a:rPr lang="en-US" sz="1200" dirty="0"/>
                        <a:t>3) Day-to-day variation in measurements ‘Hiccups’</a:t>
                      </a:r>
                      <a:endParaRPr lang="nl-NL" sz="1200" dirty="0"/>
                    </a:p>
                  </a:txBody>
                  <a:tcPr/>
                </a:tc>
                <a:tc>
                  <a:txBody>
                    <a:bodyPr/>
                    <a:lstStyle/>
                    <a:p>
                      <a:r>
                        <a:rPr lang="en-US" sz="1200" dirty="0"/>
                        <a:t>Spat/spec smooth, per detector, UV, VIS, NIR, SWIR</a:t>
                      </a:r>
                      <a:endParaRPr lang="nl-NL" sz="1200" dirty="0"/>
                    </a:p>
                  </a:txBody>
                  <a:tcPr/>
                </a:tc>
                <a:tc>
                  <a:txBody>
                    <a:bodyPr/>
                    <a:lstStyle/>
                    <a:p>
                      <a:r>
                        <a:rPr lang="en-US" sz="1200" dirty="0"/>
                        <a:t>0.2% UV/SWIR</a:t>
                      </a:r>
                    </a:p>
                    <a:p>
                      <a:r>
                        <a:rPr lang="en-US" sz="1200" dirty="0"/>
                        <a:t>0.4% VIS/NIR</a:t>
                      </a:r>
                      <a:endParaRPr lang="nl-NL" sz="1200" dirty="0"/>
                    </a:p>
                  </a:txBody>
                  <a:tcPr/>
                </a:tc>
                <a:tc>
                  <a:txBody>
                    <a:bodyPr/>
                    <a:lstStyle/>
                    <a:p>
                      <a:r>
                        <a:rPr lang="en-US" sz="1200" dirty="0"/>
                        <a:t>0.2% UV/SWIR</a:t>
                      </a:r>
                    </a:p>
                    <a:p>
                      <a:r>
                        <a:rPr lang="en-US" sz="1200" dirty="0"/>
                        <a:t>0.4% VIS/NIR</a:t>
                      </a:r>
                      <a:endParaRPr lang="nl-NL" sz="1200" dirty="0"/>
                    </a:p>
                  </a:txBody>
                  <a:tcPr/>
                </a:tc>
                <a:tc>
                  <a:txBody>
                    <a:bodyPr/>
                    <a:lstStyle/>
                    <a:p>
                      <a:r>
                        <a:rPr lang="en-US" sz="1200" dirty="0">
                          <a:highlight>
                            <a:srgbClr val="FF0000"/>
                          </a:highlight>
                        </a:rPr>
                        <a:t>No</a:t>
                      </a:r>
                      <a:r>
                        <a:rPr lang="en-US" sz="1200" dirty="0"/>
                        <a:t>, appear as residuals in the optical degradation derivation</a:t>
                      </a:r>
                      <a:endParaRPr lang="nl-NL" sz="1200" dirty="0"/>
                    </a:p>
                  </a:txBody>
                  <a:tcPr/>
                </a:tc>
                <a:tc>
                  <a:txBody>
                    <a:bodyPr/>
                    <a:lstStyle/>
                    <a:p>
                      <a:r>
                        <a:rPr lang="en-US" sz="1200" dirty="0"/>
                        <a:t>Caused by diffuser or folding mirror mechanism; not deterministic</a:t>
                      </a:r>
                      <a:endParaRPr lang="nl-NL" sz="1200" dirty="0"/>
                    </a:p>
                  </a:txBody>
                  <a:tcPr/>
                </a:tc>
                <a:extLst>
                  <a:ext uri="{0D108BD9-81ED-4DB2-BD59-A6C34878D82A}">
                    <a16:rowId xmlns:a16="http://schemas.microsoft.com/office/drawing/2014/main" val="98987134"/>
                  </a:ext>
                </a:extLst>
              </a:tr>
              <a:tr h="6259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4) Detector bleaching/ageing</a:t>
                      </a:r>
                      <a:endParaRPr lang="nl-NL" sz="1200" dirty="0"/>
                    </a:p>
                    <a:p>
                      <a:endParaRPr lang="nl-NL" sz="1200" dirty="0"/>
                    </a:p>
                  </a:txBody>
                  <a:tcPr/>
                </a:tc>
                <a:tc>
                  <a:txBody>
                    <a:bodyPr/>
                    <a:lstStyle/>
                    <a:p>
                      <a:r>
                        <a:rPr lang="en-US" sz="1200" dirty="0"/>
                        <a:t>Band 2 (UV) (318-330nm), spatially smooth</a:t>
                      </a:r>
                      <a:endParaRPr lang="nl-NL" sz="1200" dirty="0"/>
                    </a:p>
                  </a:txBody>
                  <a:tcPr/>
                </a:tc>
                <a:tc>
                  <a:txBody>
                    <a:bodyPr/>
                    <a:lstStyle/>
                    <a:p>
                      <a:r>
                        <a:rPr lang="en-US" sz="1200" dirty="0"/>
                        <a:t>0-14%</a:t>
                      </a:r>
                      <a:endParaRPr lang="nl-NL" sz="1200" dirty="0"/>
                    </a:p>
                  </a:txBody>
                  <a:tcPr/>
                </a:tc>
                <a:tc>
                  <a:txBody>
                    <a:bodyPr/>
                    <a:lstStyle/>
                    <a:p>
                      <a:r>
                        <a:rPr lang="en-US" sz="1200" dirty="0">
                          <a:solidFill>
                            <a:schemeClr val="bg1"/>
                          </a:solidFill>
                        </a:rPr>
                        <a:t>&lt;1.5%</a:t>
                      </a:r>
                      <a:endParaRPr lang="nl-NL" sz="1200" dirty="0">
                        <a:solidFill>
                          <a:schemeClr val="bg1"/>
                        </a:solidFill>
                      </a:endParaRPr>
                    </a:p>
                  </a:txBody>
                  <a:tcPr/>
                </a:tc>
                <a:tc>
                  <a:txBody>
                    <a:bodyPr/>
                    <a:lstStyle/>
                    <a:p>
                      <a:r>
                        <a:rPr lang="en-US" sz="1200" dirty="0">
                          <a:highlight>
                            <a:srgbClr val="008000"/>
                          </a:highlight>
                        </a:rPr>
                        <a:t>Yes</a:t>
                      </a:r>
                      <a:r>
                        <a:rPr lang="en-US" sz="1200" dirty="0">
                          <a:highlight>
                            <a:srgbClr val="FFFF00"/>
                          </a:highlight>
                        </a:rPr>
                        <a:t>, but </a:t>
                      </a:r>
                      <a:r>
                        <a:rPr lang="en-US" sz="1200" dirty="0"/>
                        <a:t>accidentally also corrects extra SL in band 1 (should be additive not multiplicative)</a:t>
                      </a:r>
                      <a:endParaRPr lang="nl-NL" sz="1200" dirty="0"/>
                    </a:p>
                  </a:txBody>
                  <a:tcPr/>
                </a:tc>
                <a:tc>
                  <a:txBody>
                    <a:bodyPr/>
                    <a:lstStyle/>
                    <a:p>
                      <a:r>
                        <a:rPr lang="en-US" sz="1200" dirty="0"/>
                        <a:t>Correlated with signal magnitude (strongest at 317nm)</a:t>
                      </a:r>
                      <a:endParaRPr lang="nl-NL" sz="1200" dirty="0"/>
                    </a:p>
                  </a:txBody>
                  <a:tcPr/>
                </a:tc>
                <a:extLst>
                  <a:ext uri="{0D108BD9-81ED-4DB2-BD59-A6C34878D82A}">
                    <a16:rowId xmlns:a16="http://schemas.microsoft.com/office/drawing/2014/main" val="2374446209"/>
                  </a:ext>
                </a:extLst>
              </a:tr>
              <a:tr h="625982">
                <a:tc>
                  <a:txBody>
                    <a:bodyPr/>
                    <a:lstStyle/>
                    <a:p>
                      <a:r>
                        <a:rPr lang="en-US" sz="1200" dirty="0"/>
                        <a:t>5) Changing straylight</a:t>
                      </a:r>
                      <a:endParaRPr lang="nl-NL" sz="1200" dirty="0"/>
                    </a:p>
                  </a:txBody>
                  <a:tcPr/>
                </a:tc>
                <a:tc>
                  <a:txBody>
                    <a:bodyPr/>
                    <a:lstStyle/>
                    <a:p>
                      <a:r>
                        <a:rPr lang="en-US" sz="1200" dirty="0"/>
                        <a:t>Band 1 most affected, spat/spec smooth, also bands 2-4</a:t>
                      </a:r>
                      <a:endParaRPr lang="nl-NL" sz="1200" dirty="0"/>
                    </a:p>
                  </a:txBody>
                  <a:tcPr/>
                </a:tc>
                <a:tc>
                  <a:txBody>
                    <a:bodyPr/>
                    <a:lstStyle/>
                    <a:p>
                      <a:r>
                        <a:rPr lang="en-US" sz="1200" dirty="0"/>
                        <a:t>2000e-/s</a:t>
                      </a:r>
                      <a:endParaRPr lang="nl-NL" sz="1200" dirty="0"/>
                    </a:p>
                  </a:txBody>
                  <a:tcPr/>
                </a:tc>
                <a:tc>
                  <a:txBody>
                    <a:bodyPr/>
                    <a:lstStyle/>
                    <a:p>
                      <a:r>
                        <a:rPr lang="en-US" sz="1200" dirty="0"/>
                        <a:t>30% UV, 6% UVIS of the on-ground straylight</a:t>
                      </a:r>
                      <a:endParaRPr lang="nl-NL" sz="1200" dirty="0"/>
                    </a:p>
                  </a:txBody>
                  <a:tcPr/>
                </a:tc>
                <a:tc>
                  <a:txBody>
                    <a:bodyPr/>
                    <a:lstStyle/>
                    <a:p>
                      <a:r>
                        <a:rPr lang="en-US" sz="1200" dirty="0">
                          <a:highlight>
                            <a:srgbClr val="FFFF00"/>
                          </a:highlight>
                        </a:rPr>
                        <a:t>Not yet</a:t>
                      </a:r>
                      <a:r>
                        <a:rPr lang="en-US" sz="1200" dirty="0"/>
                        <a:t>, testing. Should replace bleaching correction in band 1.</a:t>
                      </a:r>
                      <a:endParaRPr lang="nl-NL" sz="1200" dirty="0"/>
                    </a:p>
                  </a:txBody>
                  <a:tcPr/>
                </a:tc>
                <a:tc>
                  <a:txBody>
                    <a:bodyPr/>
                    <a:lstStyle/>
                    <a:p>
                      <a:r>
                        <a:rPr lang="en-US" sz="1200" dirty="0"/>
                        <a:t>If not corrected: additive error and peaks in FL (280nm)</a:t>
                      </a:r>
                      <a:endParaRPr lang="nl-NL" sz="1200" dirty="0"/>
                    </a:p>
                  </a:txBody>
                  <a:tcPr/>
                </a:tc>
                <a:extLst>
                  <a:ext uri="{0D108BD9-81ED-4DB2-BD59-A6C34878D82A}">
                    <a16:rowId xmlns:a16="http://schemas.microsoft.com/office/drawing/2014/main" val="1175620297"/>
                  </a:ext>
                </a:extLst>
              </a:tr>
              <a:tr h="443404">
                <a:tc>
                  <a:txBody>
                    <a:bodyPr/>
                    <a:lstStyle/>
                    <a:p>
                      <a:r>
                        <a:rPr lang="en-US" sz="1200" dirty="0"/>
                        <a:t>6) Solar variation</a:t>
                      </a:r>
                      <a:endParaRPr lang="nl-NL" sz="1200" dirty="0"/>
                    </a:p>
                  </a:txBody>
                  <a:tcPr/>
                </a:tc>
                <a:tc>
                  <a:txBody>
                    <a:bodyPr/>
                    <a:lstStyle/>
                    <a:p>
                      <a:r>
                        <a:rPr lang="en-US" sz="1200" dirty="0"/>
                        <a:t>Only around 280,285,288 nm in band 1</a:t>
                      </a:r>
                      <a:endParaRPr lang="nl-NL" sz="1200" dirty="0"/>
                    </a:p>
                  </a:txBody>
                  <a:tcPr/>
                </a:tc>
                <a:tc>
                  <a:txBody>
                    <a:bodyPr/>
                    <a:lstStyle/>
                    <a:p>
                      <a:r>
                        <a:rPr lang="en-US" sz="1200" dirty="0"/>
                        <a:t>Increasing, now 15%</a:t>
                      </a:r>
                      <a:endParaRPr lang="nl-NL" sz="1200" dirty="0"/>
                    </a:p>
                  </a:txBody>
                  <a:tcPr/>
                </a:tc>
                <a:tc>
                  <a:txBody>
                    <a:bodyPr/>
                    <a:lstStyle/>
                    <a:p>
                      <a:r>
                        <a:rPr lang="en-US" sz="1200" dirty="0"/>
                        <a:t>n/a</a:t>
                      </a:r>
                      <a:endParaRPr lang="nl-NL" sz="1200" dirty="0"/>
                    </a:p>
                  </a:txBody>
                  <a:tcPr/>
                </a:tc>
                <a:tc>
                  <a:txBody>
                    <a:bodyPr/>
                    <a:lstStyle/>
                    <a:p>
                      <a:r>
                        <a:rPr lang="en-US" sz="1200" dirty="0">
                          <a:highlight>
                            <a:srgbClr val="FF0000"/>
                          </a:highlight>
                        </a:rPr>
                        <a:t>No</a:t>
                      </a:r>
                      <a:endParaRPr lang="nl-NL" sz="1200" dirty="0">
                        <a:highlight>
                          <a:srgbClr val="FF0000"/>
                        </a:highlight>
                      </a:endParaRPr>
                    </a:p>
                  </a:txBody>
                  <a:tcPr/>
                </a:tc>
                <a:tc>
                  <a:txBody>
                    <a:bodyPr/>
                    <a:lstStyle/>
                    <a:p>
                      <a:r>
                        <a:rPr lang="en-US" sz="1200" dirty="0"/>
                        <a:t>Correlates with Sun spot counts</a:t>
                      </a:r>
                      <a:endParaRPr lang="nl-NL" sz="1200" dirty="0"/>
                    </a:p>
                  </a:txBody>
                  <a:tcPr/>
                </a:tc>
                <a:extLst>
                  <a:ext uri="{0D108BD9-81ED-4DB2-BD59-A6C34878D82A}">
                    <a16:rowId xmlns:a16="http://schemas.microsoft.com/office/drawing/2014/main" val="2711075880"/>
                  </a:ext>
                </a:extLst>
              </a:tr>
              <a:tr h="443404">
                <a:tc>
                  <a:txBody>
                    <a:bodyPr/>
                    <a:lstStyle/>
                    <a:p>
                      <a:r>
                        <a:rPr lang="en-US" sz="1200" dirty="0"/>
                        <a:t>7) Spectral stability</a:t>
                      </a:r>
                      <a:endParaRPr lang="nl-NL" sz="1200" dirty="0"/>
                    </a:p>
                  </a:txBody>
                  <a:tcPr/>
                </a:tc>
                <a:tc>
                  <a:txBody>
                    <a:bodyPr/>
                    <a:lstStyle/>
                    <a:p>
                      <a:r>
                        <a:rPr lang="en-US" sz="1200" dirty="0"/>
                        <a:t>All detectors, strongest in SWIR</a:t>
                      </a:r>
                      <a:endParaRPr lang="nl-NL" sz="1200" dirty="0"/>
                    </a:p>
                  </a:txBody>
                  <a:tcPr/>
                </a:tc>
                <a:tc>
                  <a:txBody>
                    <a:bodyPr/>
                    <a:lstStyle/>
                    <a:p>
                      <a:endParaRPr lang="nl-NL" sz="1200" dirty="0"/>
                    </a:p>
                  </a:txBody>
                  <a:tcPr/>
                </a:tc>
                <a:tc>
                  <a:txBody>
                    <a:bodyPr/>
                    <a:lstStyle/>
                    <a:p>
                      <a:r>
                        <a:rPr lang="en-US" sz="1200" dirty="0"/>
                        <a:t>2-50pm shift</a:t>
                      </a:r>
                      <a:endParaRPr lang="nl-NL" sz="1200" dirty="0"/>
                    </a:p>
                  </a:txBody>
                  <a:tcPr/>
                </a:tc>
                <a:tc>
                  <a:txBody>
                    <a:bodyPr/>
                    <a:lstStyle/>
                    <a:p>
                      <a:r>
                        <a:rPr lang="en-US" sz="1200" dirty="0">
                          <a:highlight>
                            <a:srgbClr val="FF0000"/>
                          </a:highlight>
                        </a:rPr>
                        <a:t>No</a:t>
                      </a:r>
                      <a:r>
                        <a:rPr lang="en-US" sz="1200" dirty="0"/>
                        <a:t>. L1 does no calibration only annotation</a:t>
                      </a:r>
                      <a:endParaRPr lang="nl-NL" sz="1200" dirty="0"/>
                    </a:p>
                  </a:txBody>
                  <a:tcPr/>
                </a:tc>
                <a:tc>
                  <a:txBody>
                    <a:bodyPr/>
                    <a:lstStyle/>
                    <a:p>
                      <a:r>
                        <a:rPr lang="en-US" sz="1200" dirty="0"/>
                        <a:t>Correlates with grating T for SWIR</a:t>
                      </a:r>
                      <a:endParaRPr lang="nl-NL" sz="1200" dirty="0"/>
                    </a:p>
                  </a:txBody>
                  <a:tcPr/>
                </a:tc>
                <a:extLst>
                  <a:ext uri="{0D108BD9-81ED-4DB2-BD59-A6C34878D82A}">
                    <a16:rowId xmlns:a16="http://schemas.microsoft.com/office/drawing/2014/main" val="2182263669"/>
                  </a:ext>
                </a:extLst>
              </a:tr>
              <a:tr h="443404">
                <a:tc>
                  <a:txBody>
                    <a:bodyPr/>
                    <a:lstStyle/>
                    <a:p>
                      <a:r>
                        <a:rPr lang="en-US" sz="1200" dirty="0"/>
                        <a:t>8) Detector “scratch” </a:t>
                      </a:r>
                      <a:endParaRPr lang="nl-NL" sz="1200" dirty="0"/>
                    </a:p>
                  </a:txBody>
                  <a:tcPr/>
                </a:tc>
                <a:tc>
                  <a:txBody>
                    <a:bodyPr/>
                    <a:lstStyle/>
                    <a:p>
                      <a:r>
                        <a:rPr lang="en-US" sz="1200" dirty="0"/>
                        <a:t>Band 3, some curved, but only locally </a:t>
                      </a:r>
                      <a:endParaRPr lang="nl-NL" sz="1200" dirty="0"/>
                    </a:p>
                  </a:txBody>
                  <a:tcPr/>
                </a:tc>
                <a:tc>
                  <a:txBody>
                    <a:bodyPr/>
                    <a:lstStyle/>
                    <a:p>
                      <a:r>
                        <a:rPr lang="en-US" sz="1200" dirty="0"/>
                        <a:t>1%</a:t>
                      </a:r>
                      <a:endParaRPr lang="nl-NL" sz="1200" dirty="0"/>
                    </a:p>
                  </a:txBody>
                  <a:tcPr/>
                </a:tc>
                <a:tc>
                  <a:txBody>
                    <a:bodyPr/>
                    <a:lstStyle/>
                    <a:p>
                      <a:endParaRPr lang="nl-NL" sz="1200" dirty="0"/>
                    </a:p>
                  </a:txBody>
                  <a:tcPr/>
                </a:tc>
                <a:tc>
                  <a:txBody>
                    <a:bodyPr/>
                    <a:lstStyle/>
                    <a:p>
                      <a:r>
                        <a:rPr lang="en-US" sz="1200" dirty="0">
                          <a:highlight>
                            <a:srgbClr val="FFFF00"/>
                          </a:highlight>
                        </a:rPr>
                        <a:t>Not yet</a:t>
                      </a:r>
                      <a:r>
                        <a:rPr lang="en-US" sz="1200" dirty="0"/>
                        <a:t>, testing</a:t>
                      </a:r>
                      <a:endParaRPr lang="nl-NL" sz="1200" dirty="0"/>
                    </a:p>
                  </a:txBody>
                  <a:tcPr/>
                </a:tc>
                <a:tc>
                  <a:txBody>
                    <a:bodyPr/>
                    <a:lstStyle/>
                    <a:p>
                      <a:endParaRPr lang="en-US" sz="1200" dirty="0"/>
                    </a:p>
                  </a:txBody>
                  <a:tcPr/>
                </a:tc>
                <a:extLst>
                  <a:ext uri="{0D108BD9-81ED-4DB2-BD59-A6C34878D82A}">
                    <a16:rowId xmlns:a16="http://schemas.microsoft.com/office/drawing/2014/main" val="1866794743"/>
                  </a:ext>
                </a:extLst>
              </a:tr>
            </a:tbl>
          </a:graphicData>
        </a:graphic>
      </p:graphicFrame>
    </p:spTree>
    <p:extLst>
      <p:ext uri="{BB962C8B-B14F-4D97-AF65-F5344CB8AC3E}">
        <p14:creationId xmlns:p14="http://schemas.microsoft.com/office/powerpoint/2010/main" val="2200561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9282430" y="6454140"/>
            <a:ext cx="2909570" cy="206375"/>
          </a:xfrm>
        </p:spPr>
        <p:txBody>
          <a:bodyPr/>
          <a:lstStyle/>
          <a:p>
            <a:fld id="{5DD3DB80-B894-403A-B48E-6FDC1A72010E}" type="slidenum">
              <a:rPr lang="zh-CN" altLang="en-US" smtClean="0">
                <a:latin typeface="Times New Roman Regular" panose="02020603050405020304" charset="0"/>
                <a:cs typeface="Times New Roman Regular" panose="02020603050405020304" charset="0"/>
              </a:rPr>
              <a:t>16</a:t>
            </a:fld>
            <a:endParaRPr lang="zh-CN" altLang="en-US" dirty="0">
              <a:latin typeface="Times New Roman Regular" panose="02020603050405020304" charset="0"/>
              <a:cs typeface="Times New Roman Regular" panose="02020603050405020304" charset="0"/>
            </a:endParaRPr>
          </a:p>
        </p:txBody>
      </p:sp>
      <p:sp>
        <p:nvSpPr>
          <p:cNvPr id="21" name="文本框 20"/>
          <p:cNvSpPr txBox="1"/>
          <p:nvPr userDrawn="1"/>
        </p:nvSpPr>
        <p:spPr>
          <a:xfrm>
            <a:off x="2460326" y="549494"/>
            <a:ext cx="8408670" cy="521970"/>
          </a:xfrm>
          <a:prstGeom prst="rect">
            <a:avLst/>
          </a:prstGeom>
          <a:solidFill>
            <a:schemeClr val="bg1"/>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2800" b="1" noProof="0" dirty="0">
                <a:solidFill>
                  <a:srgbClr val="3C98FF"/>
                </a:solidFill>
                <a:latin typeface="Times New Roman Bold" panose="02020603050405020304" charset="0"/>
                <a:ea typeface="微软雅黑" panose="020B0503020204020204" charset="-122"/>
                <a:cs typeface="Times New Roman Bold" panose="02020603050405020304" charset="0"/>
                <a:sym typeface="+mn-ea"/>
              </a:rPr>
              <a:t> L1 product</a:t>
            </a:r>
            <a:r>
              <a:rPr kumimoji="1" lang="zh-CN" altLang="en-US" sz="2800" b="1" noProof="0" dirty="0">
                <a:solidFill>
                  <a:srgbClr val="3C98FF"/>
                </a:solidFill>
                <a:latin typeface="Times New Roman Bold" panose="02020603050405020304" charset="0"/>
                <a:ea typeface="微软雅黑" panose="020B0503020204020204" charset="-122"/>
                <a:cs typeface="Times New Roman Bold" panose="02020603050405020304" charset="0"/>
                <a:sym typeface="+mn-ea"/>
              </a:rPr>
              <a:t>——</a:t>
            </a:r>
            <a:r>
              <a:rPr kumimoji="1" lang="en-US" altLang="zh-CN" sz="2800" b="1" noProof="0" dirty="0">
                <a:solidFill>
                  <a:srgbClr val="3C98FF"/>
                </a:solidFill>
                <a:latin typeface="Times New Roman Bold" panose="02020603050405020304" charset="0"/>
                <a:ea typeface="微软雅黑" panose="020B0503020204020204" charset="-122"/>
                <a:cs typeface="Times New Roman Bold" panose="02020603050405020304" charset="0"/>
                <a:sym typeface="+mn-ea"/>
              </a:rPr>
              <a:t> OMS-N vs. TROPOMI (SNO) </a:t>
            </a:r>
          </a:p>
        </p:txBody>
      </p:sp>
      <p:sp>
        <p:nvSpPr>
          <p:cNvPr id="6" name="文本框 5"/>
          <p:cNvSpPr txBox="1"/>
          <p:nvPr/>
        </p:nvSpPr>
        <p:spPr>
          <a:xfrm>
            <a:off x="1064895" y="1026160"/>
            <a:ext cx="8009255" cy="460375"/>
          </a:xfrm>
          <a:prstGeom prst="rect">
            <a:avLst/>
          </a:prstGeom>
          <a:noFill/>
        </p:spPr>
        <p:txBody>
          <a:bodyPr wrap="square" rtlCol="0" anchor="t">
            <a:spAutoFit/>
          </a:bodyPr>
          <a:lstStyle/>
          <a:p>
            <a:r>
              <a:rPr lang="en-US" sz="2400" dirty="0">
                <a:latin typeface="Times New Roman Regular" panose="02020603050405020304" charset="0"/>
                <a:cs typeface="Times New Roman Regular" panose="02020603050405020304" charset="0"/>
                <a:sym typeface="+mn-ea"/>
              </a:rPr>
              <a:t>Earth measurements </a:t>
            </a:r>
            <a:r>
              <a:rPr lang="zh-CN" altLang="en-US" sz="2400" dirty="0">
                <a:latin typeface="Times New Roman Regular" panose="02020603050405020304" charset="0"/>
                <a:cs typeface="Times New Roman Regular" panose="02020603050405020304" charset="0"/>
                <a:sym typeface="+mn-ea"/>
              </a:rPr>
              <a:t>（Antarctica</a:t>
            </a:r>
            <a:r>
              <a:rPr lang="en-US" altLang="zh-CN" sz="2400" dirty="0">
                <a:latin typeface="Times New Roman Regular" panose="02020603050405020304" charset="0"/>
                <a:cs typeface="Times New Roman Regular" panose="02020603050405020304" charset="0"/>
                <a:sym typeface="+mn-ea"/>
              </a:rPr>
              <a:t> 20240211</a:t>
            </a:r>
            <a:r>
              <a:rPr lang="zh-CN" altLang="en-US" sz="2400" dirty="0">
                <a:latin typeface="Times New Roman Regular" panose="02020603050405020304" charset="0"/>
                <a:cs typeface="Times New Roman Regular" panose="02020603050405020304" charset="0"/>
                <a:sym typeface="+mn-ea"/>
              </a:rPr>
              <a:t>）</a:t>
            </a:r>
          </a:p>
        </p:txBody>
      </p:sp>
      <p:sp>
        <p:nvSpPr>
          <p:cNvPr id="8" name="文本框 7"/>
          <p:cNvSpPr txBox="1"/>
          <p:nvPr/>
        </p:nvSpPr>
        <p:spPr>
          <a:xfrm>
            <a:off x="1064895" y="5097145"/>
            <a:ext cx="10066020" cy="922020"/>
          </a:xfrm>
          <a:prstGeom prst="rect">
            <a:avLst/>
          </a:prstGeom>
          <a:solidFill>
            <a:schemeClr val="accent2">
              <a:lumMod val="20000"/>
              <a:lumOff val="80000"/>
            </a:schemeClr>
          </a:solidFill>
        </p:spPr>
        <p:txBody>
          <a:bodyPr wrap="square" rtlCol="0" anchor="t">
            <a:spAutoFit/>
          </a:bodyPr>
          <a:lstStyle/>
          <a:p>
            <a:pPr marL="342900" indent="-342900">
              <a:lnSpc>
                <a:spcPct val="150000"/>
              </a:lnSpc>
              <a:buFont typeface="Wingdings" panose="05000000000000000000" charset="0"/>
              <a:buChar char=""/>
            </a:pPr>
            <a:r>
              <a:rPr dirty="0">
                <a:latin typeface="Times New Roman Regular" panose="02020603050405020304" charset="0"/>
                <a:cs typeface="Times New Roman Regular" panose="02020603050405020304" charset="0"/>
                <a:sym typeface="+mn-ea"/>
              </a:rPr>
              <a:t>OMS-N </a:t>
            </a:r>
            <a:r>
              <a:rPr lang="en-US" dirty="0">
                <a:latin typeface="Times New Roman Regular" panose="02020603050405020304" charset="0"/>
                <a:cs typeface="Times New Roman Regular" panose="02020603050405020304" charset="0"/>
                <a:sym typeface="+mn-ea"/>
              </a:rPr>
              <a:t>earth radiance is </a:t>
            </a:r>
            <a:r>
              <a:rPr dirty="0">
                <a:latin typeface="Times New Roman Regular" panose="02020603050405020304" charset="0"/>
                <a:cs typeface="Times New Roman Regular" panose="02020603050405020304" charset="0"/>
                <a:sym typeface="+mn-ea"/>
              </a:rPr>
              <a:t>higher </a:t>
            </a:r>
            <a:r>
              <a:rPr lang="en-US" dirty="0">
                <a:latin typeface="Times New Roman Regular" panose="02020603050405020304" charset="0"/>
                <a:cs typeface="Times New Roman Regular" panose="02020603050405020304" charset="0"/>
                <a:sym typeface="+mn-ea"/>
              </a:rPr>
              <a:t>than TROPOMI measurement in VIS band, especially for</a:t>
            </a:r>
            <a:r>
              <a:rPr dirty="0">
                <a:latin typeface="Times New Roman Regular" panose="02020603050405020304" charset="0"/>
                <a:cs typeface="Times New Roman Regular" panose="02020603050405020304" charset="0"/>
                <a:sym typeface="+mn-ea"/>
              </a:rPr>
              <a:t> </a:t>
            </a:r>
            <a:r>
              <a:rPr lang="en-US" dirty="0">
                <a:latin typeface="Times New Roman Regular" panose="02020603050405020304" charset="0"/>
                <a:cs typeface="Times New Roman Regular" panose="02020603050405020304" charset="0"/>
                <a:sym typeface="+mn-ea"/>
              </a:rPr>
              <a:t>bright targets</a:t>
            </a:r>
            <a:r>
              <a:rPr dirty="0">
                <a:latin typeface="Times New Roman Regular" panose="02020603050405020304" charset="0"/>
                <a:cs typeface="Times New Roman Regular" panose="02020603050405020304" charset="0"/>
                <a:sym typeface="+mn-ea"/>
              </a:rPr>
              <a:t>.</a:t>
            </a:r>
            <a:endParaRPr lang="en-US" dirty="0">
              <a:latin typeface="Times New Roman Regular" panose="02020603050405020304" charset="0"/>
              <a:cs typeface="Times New Roman Regular" panose="02020603050405020304" charset="0"/>
              <a:sym typeface="+mn-ea"/>
            </a:endParaRPr>
          </a:p>
          <a:p>
            <a:pPr marL="342900" indent="-342900">
              <a:lnSpc>
                <a:spcPct val="150000"/>
              </a:lnSpc>
              <a:buFont typeface="Wingdings" panose="05000000000000000000" charset="0"/>
              <a:buChar char=""/>
            </a:pPr>
            <a:r>
              <a:rPr lang="en-US" dirty="0">
                <a:latin typeface="Times New Roman Regular" panose="02020603050405020304" charset="0"/>
                <a:cs typeface="Times New Roman Regular" panose="02020603050405020304" charset="0"/>
                <a:sym typeface="+mn-ea"/>
              </a:rPr>
              <a:t>The radiance difference  becomes larger at around 430~493nm.</a:t>
            </a:r>
            <a:endParaRPr lang="zh-CN" altLang="en-US" dirty="0">
              <a:latin typeface="Times New Roman Regular" panose="02020603050405020304" charset="0"/>
              <a:cs typeface="Times New Roman Regular" panose="02020603050405020304" charset="0"/>
              <a:sym typeface="+mn-ea"/>
            </a:endParaRPr>
          </a:p>
        </p:txBody>
      </p:sp>
      <p:grpSp>
        <p:nvGrpSpPr>
          <p:cNvPr id="9" name="组合 8"/>
          <p:cNvGrpSpPr/>
          <p:nvPr/>
        </p:nvGrpSpPr>
        <p:grpSpPr>
          <a:xfrm>
            <a:off x="2002155" y="1659890"/>
            <a:ext cx="8009255" cy="3277870"/>
            <a:chOff x="1291" y="2480"/>
            <a:chExt cx="9830" cy="3880"/>
          </a:xfrm>
        </p:grpSpPr>
        <p:pic>
          <p:nvPicPr>
            <p:cNvPr id="4" name="图片 3" descr="rad1"/>
            <p:cNvPicPr>
              <a:picLocks noChangeAspect="1"/>
            </p:cNvPicPr>
            <p:nvPr/>
          </p:nvPicPr>
          <p:blipFill>
            <a:blip r:embed="rId3"/>
            <a:stretch>
              <a:fillRect/>
            </a:stretch>
          </p:blipFill>
          <p:spPr>
            <a:xfrm>
              <a:off x="1291" y="2480"/>
              <a:ext cx="5173" cy="3880"/>
            </a:xfrm>
            <a:prstGeom prst="rect">
              <a:avLst/>
            </a:prstGeom>
          </p:spPr>
        </p:pic>
        <p:pic>
          <p:nvPicPr>
            <p:cNvPr id="5" name="图片 4" descr="rad2"/>
            <p:cNvPicPr>
              <a:picLocks noChangeAspect="1"/>
            </p:cNvPicPr>
            <p:nvPr/>
          </p:nvPicPr>
          <p:blipFill>
            <a:blip r:embed="rId4"/>
            <a:stretch>
              <a:fillRect/>
            </a:stretch>
          </p:blipFill>
          <p:spPr>
            <a:xfrm>
              <a:off x="6008" y="2523"/>
              <a:ext cx="5113" cy="3836"/>
            </a:xfrm>
            <a:prstGeom prst="rect">
              <a:avLst/>
            </a:prstGeom>
          </p:spPr>
        </p:pic>
      </p:grpSp>
      <p:sp>
        <p:nvSpPr>
          <p:cNvPr id="14" name="矩形 13"/>
          <p:cNvSpPr/>
          <p:nvPr/>
        </p:nvSpPr>
        <p:spPr>
          <a:xfrm>
            <a:off x="8364220" y="2127885"/>
            <a:ext cx="1186180" cy="575945"/>
          </a:xfrm>
          <a:prstGeom prst="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Regular" panose="02020603050405020304" charset="0"/>
              <a:cs typeface="Times New Roman Regular" panose="02020603050405020304" charset="0"/>
            </a:endParaRPr>
          </a:p>
        </p:txBody>
      </p:sp>
      <p:sp>
        <p:nvSpPr>
          <p:cNvPr id="7" name="矩形 6"/>
          <p:cNvSpPr/>
          <p:nvPr/>
        </p:nvSpPr>
        <p:spPr>
          <a:xfrm>
            <a:off x="4596765" y="2101215"/>
            <a:ext cx="1186180" cy="575945"/>
          </a:xfrm>
          <a:prstGeom prst="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Regular" panose="02020603050405020304" charset="0"/>
              <a:cs typeface="Times New Roman Regular" panose="02020603050405020304" charset="0"/>
            </a:endParaRPr>
          </a:p>
        </p:txBody>
      </p:sp>
      <p:sp>
        <p:nvSpPr>
          <p:cNvPr id="11" name="Title 1">
            <a:extLst>
              <a:ext uri="{FF2B5EF4-FFF2-40B4-BE49-F238E27FC236}">
                <a16:creationId xmlns:a16="http://schemas.microsoft.com/office/drawing/2014/main" id="{598D8DEF-E34D-4C25-9EA2-1D89A4974BC7}"/>
              </a:ext>
            </a:extLst>
          </p:cNvPr>
          <p:cNvSpPr txBox="1">
            <a:spLocks/>
          </p:cNvSpPr>
          <p:nvPr/>
        </p:nvSpPr>
        <p:spPr>
          <a:xfrm>
            <a:off x="467713" y="42125"/>
            <a:ext cx="11567711" cy="424366"/>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t>7c. Preliminary Performance of the Ozone Monitoring Suite -Nadir (OMS-N) on FY-3F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F3A21-9D7B-4C02-8746-11A0E4F77285}"/>
              </a:ext>
            </a:extLst>
          </p:cNvPr>
          <p:cNvSpPr>
            <a:spLocks noGrp="1"/>
          </p:cNvSpPr>
          <p:nvPr>
            <p:ph type="title"/>
          </p:nvPr>
        </p:nvSpPr>
        <p:spPr>
          <a:xfrm>
            <a:off x="179942" y="18255"/>
            <a:ext cx="11832115" cy="1325563"/>
          </a:xfrm>
        </p:spPr>
        <p:txBody>
          <a:bodyPr>
            <a:normAutofit fontScale="90000"/>
          </a:bodyPr>
          <a:lstStyle/>
          <a:p>
            <a:r>
              <a:rPr lang="en-US" dirty="0"/>
              <a:t>7i. Assessment of OMPS Nadir Mapper SDR Reflectance Using Deep Convective Clouds As Calibration Targets</a:t>
            </a:r>
          </a:p>
        </p:txBody>
      </p:sp>
      <p:sp>
        <p:nvSpPr>
          <p:cNvPr id="4" name="Rectangle 3">
            <a:extLst>
              <a:ext uri="{FF2B5EF4-FFF2-40B4-BE49-F238E27FC236}">
                <a16:creationId xmlns:a16="http://schemas.microsoft.com/office/drawing/2014/main" id="{27BE4D8A-0B10-48CC-8BDF-644ACB7868AD}"/>
              </a:ext>
            </a:extLst>
          </p:cNvPr>
          <p:cNvSpPr/>
          <p:nvPr/>
        </p:nvSpPr>
        <p:spPr>
          <a:xfrm>
            <a:off x="818615" y="1224416"/>
            <a:ext cx="11224893" cy="1477328"/>
          </a:xfrm>
          <a:prstGeom prst="rect">
            <a:avLst/>
          </a:prstGeom>
        </p:spPr>
        <p:txBody>
          <a:bodyPr wrap="square">
            <a:spAutoFit/>
          </a:bodyPr>
          <a:lstStyle/>
          <a:p>
            <a:r>
              <a:rPr lang="en-US" dirty="0">
                <a:solidFill>
                  <a:srgbClr val="222222"/>
                </a:solidFill>
                <a:latin typeface="Times New Roman" panose="02020603050405020304" pitchFamily="18" charset="0"/>
              </a:rPr>
              <a:t>Reflectance changes over ten years with 1-sigma uncertainty vs wavelength:</a:t>
            </a:r>
            <a:endParaRPr lang="en-US" kern="100" dirty="0">
              <a:latin typeface="Times New Roman" panose="02020603050405020304" pitchFamily="18" charset="0"/>
              <a:ea typeface="SimSun" panose="02010600030101010101" pitchFamily="2" charset="-122"/>
              <a:cs typeface="Times New Roman" panose="02020603050405020304" pitchFamily="18" charset="0"/>
            </a:endParaRPr>
          </a:p>
          <a:p>
            <a:pPr marL="285750" indent="-285750">
              <a:buFont typeface="Arial" panose="020B0604020202020204" pitchFamily="34" charset="0"/>
              <a:buChar char="•"/>
            </a:pPr>
            <a:r>
              <a:rPr lang="en-US" kern="100" dirty="0">
                <a:latin typeface="Times New Roman" panose="02020603050405020304" pitchFamily="18" charset="0"/>
                <a:ea typeface="SimSun" panose="02010600030101010101" pitchFamily="2" charset="-122"/>
                <a:cs typeface="Times New Roman" panose="02020603050405020304" pitchFamily="18" charset="0"/>
              </a:rPr>
              <a:t>Mean DCC reflectance is stable with 10-year changes well within 2% requirement;</a:t>
            </a:r>
          </a:p>
          <a:p>
            <a:pPr marL="285750" indent="-285750">
              <a:buFont typeface="Arial" panose="020B0604020202020204" pitchFamily="34" charset="0"/>
              <a:buChar char="•"/>
            </a:pPr>
            <a:r>
              <a:rPr lang="en-US" kern="100" dirty="0">
                <a:latin typeface="Times New Roman" panose="02020603050405020304" pitchFamily="18" charset="0"/>
                <a:ea typeface="SimSun" panose="02010600030101010101" pitchFamily="2" charset="-122"/>
                <a:cs typeface="Times New Roman" panose="02020603050405020304" pitchFamily="18" charset="0"/>
              </a:rPr>
              <a:t>Positive reflectance changes for wavelength &gt; 330nm;</a:t>
            </a:r>
          </a:p>
          <a:p>
            <a:pPr marL="285750" indent="-285750">
              <a:buFont typeface="Arial" panose="020B0604020202020204" pitchFamily="34" charset="0"/>
              <a:buChar char="•"/>
            </a:pPr>
            <a:r>
              <a:rPr lang="en-US" kern="100" dirty="0">
                <a:latin typeface="Times New Roman" panose="02020603050405020304" pitchFamily="18" charset="0"/>
                <a:ea typeface="SimSun" panose="02010600030101010101" pitchFamily="2" charset="-122"/>
                <a:cs typeface="Times New Roman" panose="02020603050405020304" pitchFamily="18" charset="0"/>
              </a:rPr>
              <a:t>Reflectance changes increase with wavelength and them decrease with wavelength;</a:t>
            </a:r>
          </a:p>
          <a:p>
            <a:pPr marL="285750" indent="-285750">
              <a:buFont typeface="Arial" panose="020B0604020202020204" pitchFamily="34" charset="0"/>
              <a:buChar char="•"/>
            </a:pPr>
            <a:r>
              <a:rPr lang="en-US" kern="100" dirty="0">
                <a:latin typeface="Times New Roman" panose="02020603050405020304" pitchFamily="18" charset="0"/>
                <a:ea typeface="SimSun" panose="02010600030101010101" pitchFamily="2" charset="-122"/>
                <a:cs typeface="Times New Roman" panose="02020603050405020304" pitchFamily="18" charset="0"/>
              </a:rPr>
              <a:t>Max reflectance changes is ~0.6%/ 10years.</a:t>
            </a:r>
          </a:p>
        </p:txBody>
      </p:sp>
      <p:pic>
        <p:nvPicPr>
          <p:cNvPr id="5" name="Picture 4">
            <a:extLst>
              <a:ext uri="{FF2B5EF4-FFF2-40B4-BE49-F238E27FC236}">
                <a16:creationId xmlns:a16="http://schemas.microsoft.com/office/drawing/2014/main" id="{0EE904EB-D1F3-4C48-97AA-CE1D11B2786C}"/>
              </a:ext>
            </a:extLst>
          </p:cNvPr>
          <p:cNvPicPr>
            <a:picLocks noChangeAspect="1"/>
          </p:cNvPicPr>
          <p:nvPr/>
        </p:nvPicPr>
        <p:blipFill>
          <a:blip r:embed="rId2"/>
          <a:stretch>
            <a:fillRect/>
          </a:stretch>
        </p:blipFill>
        <p:spPr>
          <a:xfrm>
            <a:off x="2237764" y="2638791"/>
            <a:ext cx="7394050" cy="3697387"/>
          </a:xfrm>
          <a:prstGeom prst="rect">
            <a:avLst/>
          </a:prstGeom>
        </p:spPr>
      </p:pic>
      <p:sp>
        <p:nvSpPr>
          <p:cNvPr id="6" name="Rectangle 5">
            <a:extLst>
              <a:ext uri="{FF2B5EF4-FFF2-40B4-BE49-F238E27FC236}">
                <a16:creationId xmlns:a16="http://schemas.microsoft.com/office/drawing/2014/main" id="{272690DE-098E-4932-88CB-DFB1E0C57300}"/>
              </a:ext>
            </a:extLst>
          </p:cNvPr>
          <p:cNvSpPr/>
          <p:nvPr/>
        </p:nvSpPr>
        <p:spPr>
          <a:xfrm>
            <a:off x="2560186" y="6273225"/>
            <a:ext cx="7313434" cy="584775"/>
          </a:xfrm>
          <a:prstGeom prst="rect">
            <a:avLst/>
          </a:prstGeom>
        </p:spPr>
        <p:txBody>
          <a:bodyPr wrap="square">
            <a:spAutoFit/>
          </a:bodyPr>
          <a:lstStyle/>
          <a:p>
            <a:r>
              <a:rPr lang="en-US" sz="1600" kern="100" dirty="0">
                <a:latin typeface="Times New Roman" panose="02020603050405020304" pitchFamily="18" charset="0"/>
                <a:ea typeface="SimSun" panose="02010600030101010101" pitchFamily="2" charset="-122"/>
              </a:rPr>
              <a:t>Figure. 8 </a:t>
            </a:r>
            <a:r>
              <a:rPr lang="en-US" sz="1600" dirty="0">
                <a:solidFill>
                  <a:srgbClr val="222222"/>
                </a:solidFill>
                <a:latin typeface="Times New Roman" panose="02020603050405020304" pitchFamily="18" charset="0"/>
              </a:rPr>
              <a:t>S-NPP OMPS-NM DCC mean reflectance changes over ten years with 1-sigma uncertainty vs wavelength when threshold is 210K. </a:t>
            </a:r>
            <a:endParaRPr lang="en-US" sz="1600" kern="100" dirty="0">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629577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20BEAD-B165-4B7B-AB90-17F6CF682894}"/>
              </a:ext>
            </a:extLst>
          </p:cNvPr>
          <p:cNvPicPr>
            <a:picLocks noChangeAspect="1"/>
          </p:cNvPicPr>
          <p:nvPr/>
        </p:nvPicPr>
        <p:blipFill rotWithShape="1">
          <a:blip r:embed="rId2">
            <a:extLst>
              <a:ext uri="{28A0092B-C50C-407E-A947-70E740481C1C}">
                <a14:useLocalDpi xmlns:a14="http://schemas.microsoft.com/office/drawing/2010/main" val="0"/>
              </a:ext>
            </a:extLst>
          </a:blip>
          <a:srcRect t="1845"/>
          <a:stretch/>
        </p:blipFill>
        <p:spPr>
          <a:xfrm>
            <a:off x="1460215" y="0"/>
            <a:ext cx="9068829" cy="5439830"/>
          </a:xfrm>
          <a:prstGeom prst="rect">
            <a:avLst/>
          </a:prstGeom>
        </p:spPr>
      </p:pic>
      <p:sp>
        <p:nvSpPr>
          <p:cNvPr id="5" name="TextBox 4">
            <a:extLst>
              <a:ext uri="{FF2B5EF4-FFF2-40B4-BE49-F238E27FC236}">
                <a16:creationId xmlns:a16="http://schemas.microsoft.com/office/drawing/2014/main" id="{69732823-88A8-4EF9-A73B-F6F3F691B17A}"/>
              </a:ext>
            </a:extLst>
          </p:cNvPr>
          <p:cNvSpPr txBox="1"/>
          <p:nvPr/>
        </p:nvSpPr>
        <p:spPr>
          <a:xfrm>
            <a:off x="116732" y="5460606"/>
            <a:ext cx="11877472" cy="1200329"/>
          </a:xfrm>
          <a:prstGeom prst="rect">
            <a:avLst/>
          </a:prstGeom>
          <a:noFill/>
        </p:spPr>
        <p:txBody>
          <a:bodyPr wrap="square" rtlCol="0">
            <a:spAutoFit/>
          </a:bodyPr>
          <a:lstStyle/>
          <a:p>
            <a:r>
              <a:rPr lang="en-US" b="1" dirty="0"/>
              <a:t>Cross-track dependence over the Equatorial Pacific of the Aerosol Index for S-NPP for March for 11 years </a:t>
            </a:r>
            <a:r>
              <a:rPr lang="en-US" b="1" dirty="0">
                <a:solidFill>
                  <a:srgbClr val="7030A0"/>
                </a:solidFill>
              </a:rPr>
              <a:t>C</a:t>
            </a:r>
            <a:r>
              <a:rPr lang="en-US" b="1" dirty="0">
                <a:solidFill>
                  <a:srgbClr val="2E2EA2"/>
                </a:solidFill>
              </a:rPr>
              <a:t>o</a:t>
            </a:r>
            <a:r>
              <a:rPr lang="en-US" b="1" dirty="0">
                <a:solidFill>
                  <a:srgbClr val="3775B9"/>
                </a:solidFill>
              </a:rPr>
              <a:t>l</a:t>
            </a:r>
            <a:r>
              <a:rPr lang="en-US" b="1" dirty="0">
                <a:solidFill>
                  <a:srgbClr val="00B0F0"/>
                </a:solidFill>
              </a:rPr>
              <a:t>d</a:t>
            </a:r>
            <a:r>
              <a:rPr lang="en-US" b="1" dirty="0"/>
              <a:t> </a:t>
            </a:r>
            <a:r>
              <a:rPr lang="en-US" b="1" dirty="0">
                <a:solidFill>
                  <a:srgbClr val="00B050"/>
                </a:solidFill>
              </a:rPr>
              <a:t>t</a:t>
            </a:r>
            <a:r>
              <a:rPr lang="en-US" b="1" dirty="0">
                <a:solidFill>
                  <a:srgbClr val="E3F34F"/>
                </a:solidFill>
              </a:rPr>
              <a:t>o</a:t>
            </a:r>
            <a:r>
              <a:rPr lang="en-US" b="1" dirty="0"/>
              <a:t> </a:t>
            </a:r>
            <a:r>
              <a:rPr lang="en-US" b="1" dirty="0">
                <a:solidFill>
                  <a:srgbClr val="FAF40C"/>
                </a:solidFill>
              </a:rPr>
              <a:t>W</a:t>
            </a:r>
            <a:r>
              <a:rPr lang="en-US" b="1" dirty="0">
                <a:solidFill>
                  <a:srgbClr val="FFC000"/>
                </a:solidFill>
              </a:rPr>
              <a:t>a</a:t>
            </a:r>
            <a:r>
              <a:rPr lang="en-US" b="1" dirty="0">
                <a:solidFill>
                  <a:srgbClr val="FF9933"/>
                </a:solidFill>
              </a:rPr>
              <a:t>r</a:t>
            </a:r>
            <a:r>
              <a:rPr lang="en-US" b="1" dirty="0">
                <a:solidFill>
                  <a:srgbClr val="FF0000"/>
                </a:solidFill>
              </a:rPr>
              <a:t>m</a:t>
            </a:r>
            <a:r>
              <a:rPr lang="en-US" b="1" dirty="0"/>
              <a:t>.</a:t>
            </a:r>
            <a:endParaRPr lang="en-US" dirty="0"/>
          </a:p>
          <a:p>
            <a:r>
              <a:rPr lang="en-US" dirty="0"/>
              <a:t>The cross-track pattern for the Aerosol Index is also very stable year-after-year and the absolute values are stable at the 0.4 level. The figure on the slide before does show (two </a:t>
            </a:r>
            <a:r>
              <a:rPr lang="en-US" b="1" dirty="0">
                <a:solidFill>
                  <a:srgbClr val="FF0000"/>
                </a:solidFill>
              </a:rPr>
              <a:t>⃝</a:t>
            </a:r>
            <a:r>
              <a:rPr lang="en-US" dirty="0"/>
              <a:t>‘s) a trend in the instrument throughput for the 360 nm channel relative to 331 nm which has not been adjusted in any calibration, so some time dependence in this figure is not unexpected.</a:t>
            </a:r>
          </a:p>
        </p:txBody>
      </p:sp>
      <p:cxnSp>
        <p:nvCxnSpPr>
          <p:cNvPr id="6" name="Straight Connector 5">
            <a:extLst>
              <a:ext uri="{FF2B5EF4-FFF2-40B4-BE49-F238E27FC236}">
                <a16:creationId xmlns:a16="http://schemas.microsoft.com/office/drawing/2014/main" id="{B510BC54-1913-45C9-AB50-904A90DD4A6A}"/>
              </a:ext>
            </a:extLst>
          </p:cNvPr>
          <p:cNvCxnSpPr/>
          <p:nvPr/>
        </p:nvCxnSpPr>
        <p:spPr>
          <a:xfrm>
            <a:off x="4106785" y="3681712"/>
            <a:ext cx="17534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7685BDA2-FF8A-4BD2-9354-80AD6BD45AFD}"/>
              </a:ext>
            </a:extLst>
          </p:cNvPr>
          <p:cNvSpPr/>
          <p:nvPr/>
        </p:nvSpPr>
        <p:spPr>
          <a:xfrm>
            <a:off x="3972143" y="3681712"/>
            <a:ext cx="2032351" cy="369332"/>
          </a:xfrm>
          <a:prstGeom prst="rect">
            <a:avLst/>
          </a:prstGeom>
        </p:spPr>
        <p:txBody>
          <a:bodyPr wrap="none">
            <a:spAutoFit/>
          </a:bodyPr>
          <a:lstStyle/>
          <a:p>
            <a:r>
              <a:rPr lang="en-US" dirty="0">
                <a:solidFill>
                  <a:srgbClr val="FF0000"/>
                </a:solidFill>
              </a:rPr>
              <a:t>Sun Glint Geometry</a:t>
            </a:r>
          </a:p>
        </p:txBody>
      </p:sp>
      <p:sp>
        <p:nvSpPr>
          <p:cNvPr id="8" name="Rectangle 7">
            <a:extLst>
              <a:ext uri="{FF2B5EF4-FFF2-40B4-BE49-F238E27FC236}">
                <a16:creationId xmlns:a16="http://schemas.microsoft.com/office/drawing/2014/main" id="{06130996-9076-48CB-9430-B7DB66379AF1}"/>
              </a:ext>
            </a:extLst>
          </p:cNvPr>
          <p:cNvSpPr/>
          <p:nvPr/>
        </p:nvSpPr>
        <p:spPr>
          <a:xfrm>
            <a:off x="3139090" y="3941362"/>
            <a:ext cx="6330579" cy="646331"/>
          </a:xfrm>
          <a:prstGeom prst="rect">
            <a:avLst/>
          </a:prstGeom>
        </p:spPr>
        <p:txBody>
          <a:bodyPr wrap="none">
            <a:spAutoFit/>
          </a:bodyPr>
          <a:lstStyle/>
          <a:p>
            <a:pPr algn="ctr"/>
            <a:r>
              <a:rPr lang="en-US" b="1" dirty="0"/>
              <a:t>Colors are time-sorted </a:t>
            </a:r>
            <a:r>
              <a:rPr lang="en-US" b="1" dirty="0">
                <a:solidFill>
                  <a:srgbClr val="7030A0"/>
                </a:solidFill>
              </a:rPr>
              <a:t>C</a:t>
            </a:r>
            <a:r>
              <a:rPr lang="en-US" b="1" dirty="0">
                <a:solidFill>
                  <a:srgbClr val="2E2EA2"/>
                </a:solidFill>
              </a:rPr>
              <a:t>o</a:t>
            </a:r>
            <a:r>
              <a:rPr lang="en-US" b="1" dirty="0">
                <a:solidFill>
                  <a:srgbClr val="3775B9"/>
                </a:solidFill>
              </a:rPr>
              <a:t>l</a:t>
            </a:r>
            <a:r>
              <a:rPr lang="en-US" b="1" dirty="0">
                <a:solidFill>
                  <a:srgbClr val="00B0F0"/>
                </a:solidFill>
              </a:rPr>
              <a:t>d</a:t>
            </a:r>
            <a:r>
              <a:rPr lang="en-US" b="1" dirty="0"/>
              <a:t> </a:t>
            </a:r>
            <a:r>
              <a:rPr lang="en-US" b="1" dirty="0">
                <a:solidFill>
                  <a:srgbClr val="00B050"/>
                </a:solidFill>
              </a:rPr>
              <a:t>t</a:t>
            </a:r>
            <a:r>
              <a:rPr lang="en-US" b="1" dirty="0">
                <a:solidFill>
                  <a:srgbClr val="E3F34F"/>
                </a:solidFill>
              </a:rPr>
              <a:t>o</a:t>
            </a:r>
            <a:r>
              <a:rPr lang="en-US" b="1" dirty="0"/>
              <a:t> </a:t>
            </a:r>
            <a:r>
              <a:rPr lang="en-US" b="1" dirty="0">
                <a:solidFill>
                  <a:srgbClr val="FAF40C"/>
                </a:solidFill>
              </a:rPr>
              <a:t>W</a:t>
            </a:r>
            <a:r>
              <a:rPr lang="en-US" b="1" dirty="0">
                <a:solidFill>
                  <a:srgbClr val="FFC000"/>
                </a:solidFill>
              </a:rPr>
              <a:t>a</a:t>
            </a:r>
            <a:r>
              <a:rPr lang="en-US" b="1" dirty="0">
                <a:solidFill>
                  <a:srgbClr val="FF9933"/>
                </a:solidFill>
              </a:rPr>
              <a:t>r</a:t>
            </a:r>
            <a:r>
              <a:rPr lang="en-US" b="1" dirty="0">
                <a:solidFill>
                  <a:srgbClr val="FF0000"/>
                </a:solidFill>
              </a:rPr>
              <a:t>m </a:t>
            </a:r>
          </a:p>
          <a:p>
            <a:pPr algn="ctr"/>
            <a:r>
              <a:rPr lang="en-US" b="1" dirty="0">
                <a:solidFill>
                  <a:srgbClr val="7030A0"/>
                </a:solidFill>
              </a:rPr>
              <a:t>2012 </a:t>
            </a:r>
            <a:r>
              <a:rPr lang="en-US" b="1" dirty="0">
                <a:solidFill>
                  <a:srgbClr val="2E2EA2"/>
                </a:solidFill>
              </a:rPr>
              <a:t>2013 </a:t>
            </a:r>
            <a:r>
              <a:rPr lang="en-US" b="1" dirty="0">
                <a:solidFill>
                  <a:srgbClr val="3775B9"/>
                </a:solidFill>
              </a:rPr>
              <a:t>2014 </a:t>
            </a:r>
            <a:r>
              <a:rPr lang="en-US" b="1" dirty="0">
                <a:solidFill>
                  <a:srgbClr val="00B0F0"/>
                </a:solidFill>
              </a:rPr>
              <a:t>2015 </a:t>
            </a:r>
            <a:r>
              <a:rPr lang="en-US" b="1" dirty="0">
                <a:solidFill>
                  <a:srgbClr val="00B050"/>
                </a:solidFill>
              </a:rPr>
              <a:t>2016 </a:t>
            </a:r>
            <a:r>
              <a:rPr lang="en-US" b="1" dirty="0">
                <a:solidFill>
                  <a:srgbClr val="E3F34F"/>
                </a:solidFill>
              </a:rPr>
              <a:t>2017 2018 </a:t>
            </a:r>
            <a:r>
              <a:rPr lang="en-US" b="1" dirty="0">
                <a:solidFill>
                  <a:srgbClr val="FFC000"/>
                </a:solidFill>
              </a:rPr>
              <a:t>2019 </a:t>
            </a:r>
            <a:r>
              <a:rPr lang="en-US" b="1" dirty="0">
                <a:solidFill>
                  <a:srgbClr val="FF9933"/>
                </a:solidFill>
              </a:rPr>
              <a:t>2020 2021 </a:t>
            </a:r>
            <a:r>
              <a:rPr lang="en-US" b="1" dirty="0">
                <a:solidFill>
                  <a:srgbClr val="FF0000"/>
                </a:solidFill>
              </a:rPr>
              <a:t>2022 2023</a:t>
            </a:r>
            <a:endParaRPr lang="en-US" dirty="0"/>
          </a:p>
        </p:txBody>
      </p:sp>
      <p:cxnSp>
        <p:nvCxnSpPr>
          <p:cNvPr id="9" name="Straight Arrow Connector 8">
            <a:extLst>
              <a:ext uri="{FF2B5EF4-FFF2-40B4-BE49-F238E27FC236}">
                <a16:creationId xmlns:a16="http://schemas.microsoft.com/office/drawing/2014/main" id="{E44980C5-BC82-4E72-8BB6-7E459D07D53E}"/>
              </a:ext>
            </a:extLst>
          </p:cNvPr>
          <p:cNvCxnSpPr>
            <a:cxnSpLocks/>
          </p:cNvCxnSpPr>
          <p:nvPr/>
        </p:nvCxnSpPr>
        <p:spPr>
          <a:xfrm>
            <a:off x="2490281" y="3326968"/>
            <a:ext cx="0" cy="624122"/>
          </a:xfrm>
          <a:prstGeom prst="straightConnector1">
            <a:avLst/>
          </a:prstGeom>
          <a:ln w="1905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AF29612-9FF6-462C-B5C4-AA6905C021A4}"/>
              </a:ext>
            </a:extLst>
          </p:cNvPr>
          <p:cNvSpPr txBox="1"/>
          <p:nvPr/>
        </p:nvSpPr>
        <p:spPr>
          <a:xfrm>
            <a:off x="435784" y="3223530"/>
            <a:ext cx="1524520" cy="830997"/>
          </a:xfrm>
          <a:prstGeom prst="rect">
            <a:avLst/>
          </a:prstGeom>
          <a:noFill/>
        </p:spPr>
        <p:txBody>
          <a:bodyPr wrap="none" rtlCol="0">
            <a:spAutoFit/>
          </a:bodyPr>
          <a:lstStyle/>
          <a:p>
            <a:r>
              <a:rPr lang="en-US" sz="2400" dirty="0">
                <a:solidFill>
                  <a:srgbClr val="00B050"/>
                </a:solidFill>
              </a:rPr>
              <a:t>Trend over</a:t>
            </a:r>
          </a:p>
          <a:p>
            <a:r>
              <a:rPr lang="en-US" sz="2400" dirty="0">
                <a:solidFill>
                  <a:srgbClr val="00B050"/>
                </a:solidFill>
              </a:rPr>
              <a:t>11 years.</a:t>
            </a:r>
          </a:p>
        </p:txBody>
      </p:sp>
      <p:sp>
        <p:nvSpPr>
          <p:cNvPr id="11" name="TextBox 10">
            <a:extLst>
              <a:ext uri="{FF2B5EF4-FFF2-40B4-BE49-F238E27FC236}">
                <a16:creationId xmlns:a16="http://schemas.microsoft.com/office/drawing/2014/main" id="{351A31B4-BD75-4627-AB05-CF7C5522D984}"/>
              </a:ext>
            </a:extLst>
          </p:cNvPr>
          <p:cNvSpPr txBox="1"/>
          <p:nvPr/>
        </p:nvSpPr>
        <p:spPr>
          <a:xfrm>
            <a:off x="9865722" y="1904070"/>
            <a:ext cx="2326278" cy="830997"/>
          </a:xfrm>
          <a:prstGeom prst="rect">
            <a:avLst/>
          </a:prstGeom>
          <a:noFill/>
        </p:spPr>
        <p:txBody>
          <a:bodyPr wrap="none" rtlCol="0">
            <a:spAutoFit/>
          </a:bodyPr>
          <a:lstStyle/>
          <a:p>
            <a:r>
              <a:rPr lang="en-US" sz="2400" dirty="0"/>
              <a:t>UV Aerosol Index</a:t>
            </a:r>
          </a:p>
          <a:p>
            <a:r>
              <a:rPr lang="en-US" sz="2400" dirty="0"/>
              <a:t>331/360 nm Pair</a:t>
            </a:r>
          </a:p>
        </p:txBody>
      </p:sp>
      <p:cxnSp>
        <p:nvCxnSpPr>
          <p:cNvPr id="12" name="Straight Arrow Connector 11">
            <a:extLst>
              <a:ext uri="{FF2B5EF4-FFF2-40B4-BE49-F238E27FC236}">
                <a16:creationId xmlns:a16="http://schemas.microsoft.com/office/drawing/2014/main" id="{D6C020DF-F18A-4694-B39D-F4794A09D180}"/>
              </a:ext>
            </a:extLst>
          </p:cNvPr>
          <p:cNvCxnSpPr/>
          <p:nvPr/>
        </p:nvCxnSpPr>
        <p:spPr>
          <a:xfrm flipV="1">
            <a:off x="1960303" y="3596640"/>
            <a:ext cx="457200" cy="85072"/>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28BCBCE-2B9D-4E6D-9EF5-620C1E40FF62}"/>
              </a:ext>
            </a:extLst>
          </p:cNvPr>
          <p:cNvSpPr txBox="1"/>
          <p:nvPr/>
        </p:nvSpPr>
        <p:spPr>
          <a:xfrm>
            <a:off x="3410315" y="5101469"/>
            <a:ext cx="4784067" cy="400110"/>
          </a:xfrm>
          <a:prstGeom prst="rect">
            <a:avLst/>
          </a:prstGeom>
          <a:solidFill>
            <a:schemeClr val="bg1"/>
          </a:solidFill>
        </p:spPr>
        <p:txBody>
          <a:bodyPr wrap="none" rtlCol="0">
            <a:spAutoFit/>
          </a:bodyPr>
          <a:lstStyle/>
          <a:p>
            <a:r>
              <a:rPr lang="en-US" sz="2000" dirty="0"/>
              <a:t>Cross-Track Viewing Position # (#18 is Nadir)</a:t>
            </a:r>
          </a:p>
        </p:txBody>
      </p:sp>
      <p:sp>
        <p:nvSpPr>
          <p:cNvPr id="2" name="Title 1">
            <a:extLst>
              <a:ext uri="{FF2B5EF4-FFF2-40B4-BE49-F238E27FC236}">
                <a16:creationId xmlns:a16="http://schemas.microsoft.com/office/drawing/2014/main" id="{6877CBF9-A5AC-44D8-9906-8F5DBB7E7082}"/>
              </a:ext>
            </a:extLst>
          </p:cNvPr>
          <p:cNvSpPr>
            <a:spLocks noGrp="1"/>
          </p:cNvSpPr>
          <p:nvPr>
            <p:ph type="title"/>
          </p:nvPr>
        </p:nvSpPr>
        <p:spPr>
          <a:xfrm>
            <a:off x="328349" y="714326"/>
            <a:ext cx="5976030" cy="990342"/>
          </a:xfrm>
          <a:solidFill>
            <a:schemeClr val="bg1"/>
          </a:solidFill>
        </p:spPr>
        <p:txBody>
          <a:bodyPr>
            <a:noAutofit/>
          </a:bodyPr>
          <a:lstStyle/>
          <a:p>
            <a:r>
              <a:rPr lang="en-US" sz="2800" dirty="0"/>
              <a:t>7j. Calibration of UV/Vis Spectrometers </a:t>
            </a:r>
            <a:br>
              <a:rPr lang="en-US" sz="2800" dirty="0"/>
            </a:br>
            <a:r>
              <a:rPr lang="en-US" sz="2800" dirty="0"/>
              <a:t>      for Aerosol Products</a:t>
            </a:r>
          </a:p>
        </p:txBody>
      </p:sp>
    </p:spTree>
    <p:extLst>
      <p:ext uri="{BB962C8B-B14F-4D97-AF65-F5344CB8AC3E}">
        <p14:creationId xmlns:p14="http://schemas.microsoft.com/office/powerpoint/2010/main" val="2955848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32A53-405B-4409-96FD-9D2A2B695AD9}"/>
              </a:ext>
            </a:extLst>
          </p:cNvPr>
          <p:cNvSpPr>
            <a:spLocks noGrp="1"/>
          </p:cNvSpPr>
          <p:nvPr>
            <p:ph type="title"/>
          </p:nvPr>
        </p:nvSpPr>
        <p:spPr>
          <a:xfrm>
            <a:off x="209320" y="67667"/>
            <a:ext cx="11982680" cy="483174"/>
          </a:xfrm>
        </p:spPr>
        <p:txBody>
          <a:bodyPr>
            <a:normAutofit fontScale="90000"/>
          </a:bodyPr>
          <a:lstStyle/>
          <a:p>
            <a:r>
              <a:rPr lang="en-US" sz="4000" dirty="0"/>
              <a:t>7n. FDR4ATMOS Phase 1 Results and outlook to Phase 2</a:t>
            </a:r>
          </a:p>
        </p:txBody>
      </p:sp>
      <p:sp>
        <p:nvSpPr>
          <p:cNvPr id="3" name="Content Placeholder 2">
            <a:extLst>
              <a:ext uri="{FF2B5EF4-FFF2-40B4-BE49-F238E27FC236}">
                <a16:creationId xmlns:a16="http://schemas.microsoft.com/office/drawing/2014/main" id="{115F99DC-DAD5-418F-9689-D7B27857FB69}"/>
              </a:ext>
            </a:extLst>
          </p:cNvPr>
          <p:cNvSpPr>
            <a:spLocks noGrp="1"/>
          </p:cNvSpPr>
          <p:nvPr>
            <p:ph idx="1"/>
          </p:nvPr>
        </p:nvSpPr>
        <p:spPr>
          <a:xfrm>
            <a:off x="209319" y="649995"/>
            <a:ext cx="11982679" cy="6103345"/>
          </a:xfrm>
        </p:spPr>
        <p:txBody>
          <a:bodyPr>
            <a:normAutofit/>
          </a:bodyPr>
          <a:lstStyle/>
          <a:p>
            <a:r>
              <a:rPr lang="en-US" sz="3200" dirty="0"/>
              <a:t>FDR added value</a:t>
            </a:r>
          </a:p>
          <a:p>
            <a:pPr lvl="1"/>
            <a:r>
              <a:rPr lang="en-US" sz="2800" dirty="0"/>
              <a:t>GOME-1 SMR </a:t>
            </a:r>
            <a:r>
              <a:rPr lang="en-US" sz="2800" dirty="0" err="1"/>
              <a:t>harmonised</a:t>
            </a:r>
            <a:r>
              <a:rPr lang="en-US" sz="2800" dirty="0"/>
              <a:t> to independently validated SCIAMACHY SMR</a:t>
            </a:r>
          </a:p>
          <a:p>
            <a:pPr lvl="1"/>
            <a:r>
              <a:rPr lang="en-US" sz="2800" dirty="0"/>
              <a:t>SCIAMACHY data scaled to minimum integration time in band</a:t>
            </a:r>
          </a:p>
          <a:p>
            <a:pPr lvl="1"/>
            <a:r>
              <a:rPr lang="en-US" sz="2800" dirty="0" err="1"/>
              <a:t>Reflectances</a:t>
            </a:r>
            <a:r>
              <a:rPr lang="en-US" sz="2800" dirty="0"/>
              <a:t> directly available in FDR</a:t>
            </a:r>
          </a:p>
          <a:p>
            <a:pPr lvl="1"/>
            <a:r>
              <a:rPr lang="en-US" sz="2800" dirty="0"/>
              <a:t>GOME-1 UV viewing angle dependency mitigated</a:t>
            </a:r>
          </a:p>
          <a:p>
            <a:pPr lvl="1"/>
            <a:r>
              <a:rPr lang="en-US" sz="2800" dirty="0"/>
              <a:t>Level 1 errors were thoroughly </a:t>
            </a:r>
            <a:r>
              <a:rPr lang="en-US" sz="2800" dirty="0" err="1"/>
              <a:t>analysed</a:t>
            </a:r>
            <a:r>
              <a:rPr lang="en-US" sz="2800" dirty="0"/>
              <a:t> an decomposed into systematic/random components</a:t>
            </a:r>
          </a:p>
          <a:p>
            <a:r>
              <a:rPr lang="en-US" sz="3200" dirty="0"/>
              <a:t>Open:</a:t>
            </a:r>
          </a:p>
          <a:p>
            <a:pPr lvl="1"/>
            <a:r>
              <a:rPr lang="en-US" sz="2800" dirty="0"/>
              <a:t>Time dependency GOME-1 is the same as in original data (reflectance degradation)</a:t>
            </a:r>
          </a:p>
          <a:p>
            <a:pPr lvl="1"/>
            <a:r>
              <a:rPr lang="en-US" sz="2800" dirty="0"/>
              <a:t>Reason for unusable ocean scenes</a:t>
            </a:r>
          </a:p>
          <a:p>
            <a:r>
              <a:rPr lang="en-US" sz="3200" dirty="0"/>
              <a:t>Open points will be addressed in Phase 2 together with the incorporation of GOME-2 data</a:t>
            </a:r>
          </a:p>
        </p:txBody>
      </p:sp>
    </p:spTree>
    <p:extLst>
      <p:ext uri="{BB962C8B-B14F-4D97-AF65-F5344CB8AC3E}">
        <p14:creationId xmlns:p14="http://schemas.microsoft.com/office/powerpoint/2010/main" val="2374391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a:xfrm>
            <a:off x="1724361" y="2173116"/>
            <a:ext cx="8915400" cy="1255885"/>
          </a:xfrm>
        </p:spPr>
        <p:txBody>
          <a:bodyPr>
            <a:normAutofit fontScale="77500" lnSpcReduction="20000"/>
          </a:bodyPr>
          <a:lstStyle/>
          <a:p>
            <a:pPr marL="0" indent="0">
              <a:buNone/>
            </a:pPr>
            <a:r>
              <a:rPr lang="en-US" sz="3200" dirty="0"/>
              <a:t>"The contents of this presentation are those of the authors and do not necessarily reflect any position of the US Government or the National Oceanic and Atmospheric Administration."</a:t>
            </a:r>
          </a:p>
        </p:txBody>
      </p:sp>
    </p:spTree>
    <p:extLst>
      <p:ext uri="{BB962C8B-B14F-4D97-AF65-F5344CB8AC3E}">
        <p14:creationId xmlns:p14="http://schemas.microsoft.com/office/powerpoint/2010/main" val="4142543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BB36F-CCB0-43F3-BBC7-542785C156A2}"/>
              </a:ext>
            </a:extLst>
          </p:cNvPr>
          <p:cNvSpPr>
            <a:spLocks noGrp="1"/>
          </p:cNvSpPr>
          <p:nvPr>
            <p:ph type="title"/>
          </p:nvPr>
        </p:nvSpPr>
        <p:spPr>
          <a:xfrm>
            <a:off x="838200" y="111735"/>
            <a:ext cx="10515600" cy="538258"/>
          </a:xfrm>
        </p:spPr>
        <p:txBody>
          <a:bodyPr>
            <a:normAutofit fontScale="90000"/>
          </a:bodyPr>
          <a:lstStyle/>
          <a:p>
            <a:pPr algn="ctr"/>
            <a:r>
              <a:rPr lang="en-US" dirty="0"/>
              <a:t>UVN-S Session Agenda</a:t>
            </a:r>
          </a:p>
        </p:txBody>
      </p:sp>
      <p:graphicFrame>
        <p:nvGraphicFramePr>
          <p:cNvPr id="4" name="Table 3">
            <a:extLst>
              <a:ext uri="{FF2B5EF4-FFF2-40B4-BE49-F238E27FC236}">
                <a16:creationId xmlns:a16="http://schemas.microsoft.com/office/drawing/2014/main" id="{2CCCBC5F-2E13-4C70-A627-2F992ED78A44}"/>
              </a:ext>
            </a:extLst>
          </p:cNvPr>
          <p:cNvGraphicFramePr>
            <a:graphicFrameLocks noGrp="1"/>
          </p:cNvGraphicFramePr>
          <p:nvPr>
            <p:extLst>
              <p:ext uri="{D42A27DB-BD31-4B8C-83A1-F6EECF244321}">
                <p14:modId xmlns:p14="http://schemas.microsoft.com/office/powerpoint/2010/main" val="410113620"/>
              </p:ext>
            </p:extLst>
          </p:nvPr>
        </p:nvGraphicFramePr>
        <p:xfrm>
          <a:off x="838200" y="730866"/>
          <a:ext cx="10737696" cy="5547669"/>
        </p:xfrm>
        <a:graphic>
          <a:graphicData uri="http://schemas.openxmlformats.org/drawingml/2006/table">
            <a:tbl>
              <a:tblPr/>
              <a:tblGrid>
                <a:gridCol w="6803245">
                  <a:extLst>
                    <a:ext uri="{9D8B030D-6E8A-4147-A177-3AD203B41FA5}">
                      <a16:colId xmlns:a16="http://schemas.microsoft.com/office/drawing/2014/main" val="1168020537"/>
                    </a:ext>
                  </a:extLst>
                </a:gridCol>
                <a:gridCol w="3934451">
                  <a:extLst>
                    <a:ext uri="{9D8B030D-6E8A-4147-A177-3AD203B41FA5}">
                      <a16:colId xmlns:a16="http://schemas.microsoft.com/office/drawing/2014/main" val="3525554734"/>
                    </a:ext>
                  </a:extLst>
                </a:gridCol>
              </a:tblGrid>
              <a:tr h="308902">
                <a:tc>
                  <a:txBody>
                    <a:bodyPr/>
                    <a:lstStyle/>
                    <a:p>
                      <a:pPr algn="l" fontAlgn="t"/>
                      <a:r>
                        <a:rPr lang="en-US" sz="1800" b="0" i="0" u="sng" strike="noStrike">
                          <a:solidFill>
                            <a:srgbClr val="0563C1"/>
                          </a:solidFill>
                          <a:effectLst/>
                          <a:latin typeface="Calibri" panose="020F0502020204030204" pitchFamily="34" charset="0"/>
                          <a:hlinkClick r:id="rId2"/>
                        </a:rPr>
                        <a:t>7.a GOSAT Update</a:t>
                      </a:r>
                      <a:endParaRPr lang="en-US" sz="1800" b="0" i="0" u="sng" strike="noStrike">
                        <a:solidFill>
                          <a:srgbClr val="0563C1"/>
                        </a:solidFill>
                        <a:effectLst/>
                        <a:latin typeface="Calibri" panose="020F0502020204030204" pitchFamily="34" charset="0"/>
                      </a:endParaRP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1800" b="1" i="0" u="none" strike="noStrike" dirty="0" err="1">
                          <a:solidFill>
                            <a:srgbClr val="000000"/>
                          </a:solidFill>
                          <a:effectLst/>
                          <a:latin typeface="Calibri Light" panose="020F0302020204030204" pitchFamily="34" charset="0"/>
                        </a:rPr>
                        <a:t>cr</a:t>
                      </a:r>
                      <a:r>
                        <a:rPr lang="en-US" sz="1800" b="1" i="0" u="none" strike="noStrike" dirty="0">
                          <a:solidFill>
                            <a:srgbClr val="000000"/>
                          </a:solidFill>
                          <a:effectLst/>
                          <a:latin typeface="Calibri Light" panose="020F0302020204030204" pitchFamily="34" charset="0"/>
                        </a:rPr>
                        <a:t> Kei </a:t>
                      </a:r>
                      <a:r>
                        <a:rPr lang="en-US" sz="1800" b="1" i="0" u="none" strike="noStrike" dirty="0" err="1">
                          <a:solidFill>
                            <a:srgbClr val="000000"/>
                          </a:solidFill>
                          <a:effectLst/>
                          <a:latin typeface="Calibri Light" panose="020F0302020204030204" pitchFamily="34" charset="0"/>
                        </a:rPr>
                        <a:t>Shiomi</a:t>
                      </a:r>
                      <a:r>
                        <a:rPr lang="en-US" sz="1800" b="1" i="0" u="none" strike="noStrike" dirty="0">
                          <a:solidFill>
                            <a:srgbClr val="000000"/>
                          </a:solidFill>
                          <a:effectLst/>
                          <a:latin typeface="Calibri Light" panose="020F0302020204030204" pitchFamily="34" charset="0"/>
                        </a:rPr>
                        <a:t> (JAXA)</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251341659"/>
                  </a:ext>
                </a:extLst>
              </a:tr>
              <a:tr h="541238">
                <a:tc>
                  <a:txBody>
                    <a:bodyPr/>
                    <a:lstStyle/>
                    <a:p>
                      <a:pPr algn="l" fontAlgn="t"/>
                      <a:r>
                        <a:rPr lang="en-US" sz="1800" b="0" i="0" u="sng" strike="noStrike" dirty="0">
                          <a:solidFill>
                            <a:srgbClr val="0563C1"/>
                          </a:solidFill>
                          <a:effectLst/>
                          <a:latin typeface="Calibri" panose="020F0502020204030204" pitchFamily="34" charset="0"/>
                          <a:hlinkClick r:id="rId3"/>
                        </a:rPr>
                        <a:t>7.b Current Status of Geostationary Environment Monitoring Spectrometer (GEMS)</a:t>
                      </a:r>
                      <a:endParaRPr lang="en-US" sz="1800" b="0" i="0" u="sng" strike="noStrike" dirty="0">
                        <a:solidFill>
                          <a:srgbClr val="0563C1"/>
                        </a:solidFill>
                        <a:effectLst/>
                        <a:latin typeface="Calibri" panose="020F0502020204030204" pitchFamily="34" charset="0"/>
                      </a:endParaRP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1800" b="1" i="0" u="none" strike="noStrike" dirty="0">
                          <a:solidFill>
                            <a:srgbClr val="000000"/>
                          </a:solidFill>
                          <a:effectLst/>
                          <a:latin typeface="Calibri Light" panose="020F0302020204030204" pitchFamily="34" charset="0"/>
                        </a:rPr>
                        <a:t>c </a:t>
                      </a:r>
                      <a:r>
                        <a:rPr lang="en-US" sz="1800" b="1" i="0" u="none" strike="noStrike" dirty="0" err="1">
                          <a:solidFill>
                            <a:srgbClr val="000000"/>
                          </a:solidFill>
                          <a:effectLst/>
                          <a:latin typeface="Calibri Light" panose="020F0302020204030204" pitchFamily="34" charset="0"/>
                        </a:rPr>
                        <a:t>Kyunghwa</a:t>
                      </a:r>
                      <a:r>
                        <a:rPr lang="en-US" sz="1800" b="1" i="0" u="none" strike="noStrike" dirty="0">
                          <a:solidFill>
                            <a:srgbClr val="000000"/>
                          </a:solidFill>
                          <a:effectLst/>
                          <a:latin typeface="Calibri Light" panose="020F0302020204030204" pitchFamily="34" charset="0"/>
                        </a:rPr>
                        <a:t> Lee (NIER)</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462225834"/>
                  </a:ext>
                </a:extLst>
              </a:tr>
              <a:tr h="287780">
                <a:tc>
                  <a:txBody>
                    <a:bodyPr/>
                    <a:lstStyle/>
                    <a:p>
                      <a:pPr algn="l" fontAlgn="t"/>
                      <a:r>
                        <a:rPr lang="en-US" sz="1800" b="0" i="0" u="none" strike="noStrike" dirty="0">
                          <a:solidFill>
                            <a:srgbClr val="0070C0"/>
                          </a:solidFill>
                          <a:effectLst/>
                          <a:latin typeface="Calibri" panose="020F0502020204030204" pitchFamily="34" charset="0"/>
                        </a:rPr>
                        <a:t>7.c Inflight Performance of the FY-3F OMS instruments</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US" sz="1800" b="1" i="0" u="none" strike="noStrike" dirty="0">
                          <a:solidFill>
                            <a:srgbClr val="000000"/>
                          </a:solidFill>
                          <a:effectLst/>
                          <a:latin typeface="Calibri Light" panose="020F0302020204030204" pitchFamily="34" charset="0"/>
                        </a:rPr>
                        <a:t>c Qian Wang (CMA)</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428811674"/>
                  </a:ext>
                </a:extLst>
              </a:tr>
              <a:tr h="541238">
                <a:tc>
                  <a:txBody>
                    <a:bodyPr/>
                    <a:lstStyle/>
                    <a:p>
                      <a:pPr algn="l" fontAlgn="t"/>
                      <a:r>
                        <a:rPr lang="en-US" sz="1800" b="0" i="0" u="sng" strike="noStrike">
                          <a:solidFill>
                            <a:srgbClr val="0563C1"/>
                          </a:solidFill>
                          <a:effectLst/>
                          <a:latin typeface="Calibri" panose="020F0502020204030204" pitchFamily="34" charset="0"/>
                          <a:hlinkClick r:id="rId4"/>
                        </a:rPr>
                        <a:t>7.d Status &amp; calibration concepts of the CO2I/NO2I instrument of the Copernicus CO2M mission</a:t>
                      </a:r>
                      <a:endParaRPr lang="en-US" sz="1800" b="0" i="0" u="sng" strike="noStrike">
                        <a:solidFill>
                          <a:srgbClr val="0563C1"/>
                        </a:solidFill>
                        <a:effectLst/>
                        <a:latin typeface="Calibri" panose="020F0502020204030204" pitchFamily="34" charset="0"/>
                      </a:endParaRP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US" sz="1800" b="1" i="0" u="none" strike="noStrike" dirty="0">
                          <a:solidFill>
                            <a:srgbClr val="000000"/>
                          </a:solidFill>
                          <a:effectLst/>
                          <a:latin typeface="Calibri Light" panose="020F0302020204030204" pitchFamily="34" charset="0"/>
                        </a:rPr>
                        <a:t>c Bernd </a:t>
                      </a:r>
                      <a:r>
                        <a:rPr lang="en-US" sz="1800" b="1" i="0" u="none" strike="noStrike" dirty="0" err="1">
                          <a:solidFill>
                            <a:srgbClr val="000000"/>
                          </a:solidFill>
                          <a:effectLst/>
                          <a:latin typeface="Calibri Light" panose="020F0302020204030204" pitchFamily="34" charset="0"/>
                        </a:rPr>
                        <a:t>Sierk</a:t>
                      </a:r>
                      <a:r>
                        <a:rPr lang="en-US" sz="1800" b="1" i="0" u="none" strike="noStrike" dirty="0">
                          <a:solidFill>
                            <a:srgbClr val="000000"/>
                          </a:solidFill>
                          <a:effectLst/>
                          <a:latin typeface="Calibri Light" panose="020F0302020204030204" pitchFamily="34" charset="0"/>
                        </a:rPr>
                        <a:t> (</a:t>
                      </a:r>
                      <a:r>
                        <a:rPr lang="en-US" sz="1800" b="1" i="0" u="none" strike="noStrike" dirty="0" err="1">
                          <a:solidFill>
                            <a:srgbClr val="000000"/>
                          </a:solidFill>
                          <a:effectLst/>
                          <a:latin typeface="Calibri Light" panose="020F0302020204030204" pitchFamily="34" charset="0"/>
                        </a:rPr>
                        <a:t>Eumetsat</a:t>
                      </a:r>
                      <a:r>
                        <a:rPr lang="en-US" sz="1800" b="1" i="0" u="none" strike="noStrike" dirty="0">
                          <a:solidFill>
                            <a:srgbClr val="000000"/>
                          </a:solidFill>
                          <a:effectLst/>
                          <a:latin typeface="Calibri Light" panose="020F0302020204030204" pitchFamily="34" charset="0"/>
                        </a:rPr>
                        <a:t>)</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875488311"/>
                  </a:ext>
                </a:extLst>
              </a:tr>
              <a:tr h="365771">
                <a:tc>
                  <a:txBody>
                    <a:bodyPr/>
                    <a:lstStyle/>
                    <a:p>
                      <a:pPr algn="l" fontAlgn="ctr"/>
                      <a:r>
                        <a:rPr lang="en-US" sz="1800" b="0" i="0" u="sng" strike="noStrike" dirty="0">
                          <a:solidFill>
                            <a:srgbClr val="0563C1"/>
                          </a:solidFill>
                          <a:effectLst/>
                          <a:latin typeface="Calibri" panose="020F0502020204030204" pitchFamily="34" charset="0"/>
                          <a:hlinkClick r:id="rId5"/>
                        </a:rPr>
                        <a:t>7.e Current status of GOME-2 and outlook for Sentinel-4 &amp; Sentinel-5</a:t>
                      </a:r>
                      <a:endParaRPr lang="en-US" sz="1800" b="0" i="0" u="sng" strike="noStrike" dirty="0">
                        <a:solidFill>
                          <a:srgbClr val="0563C1"/>
                        </a:solidFill>
                        <a:effectLst/>
                        <a:latin typeface="Calibri" panose="020F0502020204030204" pitchFamily="34" charset="0"/>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US" sz="1800" b="1" i="0" u="none" strike="noStrike" dirty="0">
                          <a:solidFill>
                            <a:srgbClr val="000000"/>
                          </a:solidFill>
                          <a:effectLst/>
                          <a:latin typeface="Calibri Light" panose="020F0302020204030204" pitchFamily="34" charset="0"/>
                        </a:rPr>
                        <a:t>c Rasmus </a:t>
                      </a:r>
                      <a:r>
                        <a:rPr lang="en-US" sz="1800" b="1" i="0" u="none" strike="noStrike" dirty="0" err="1">
                          <a:solidFill>
                            <a:srgbClr val="000000"/>
                          </a:solidFill>
                          <a:effectLst/>
                          <a:latin typeface="Calibri Light" panose="020F0302020204030204" pitchFamily="34" charset="0"/>
                        </a:rPr>
                        <a:t>Lindstrot</a:t>
                      </a:r>
                      <a:r>
                        <a:rPr lang="en-US" sz="1800" b="1" i="0" u="none" strike="noStrike" dirty="0">
                          <a:solidFill>
                            <a:srgbClr val="000000"/>
                          </a:solidFill>
                          <a:effectLst/>
                          <a:latin typeface="Calibri Light" panose="020F0302020204030204" pitchFamily="34" charset="0"/>
                        </a:rPr>
                        <a:t> (</a:t>
                      </a:r>
                      <a:r>
                        <a:rPr lang="en-US" sz="1800" b="1" i="0" u="none" strike="noStrike" dirty="0" err="1">
                          <a:solidFill>
                            <a:srgbClr val="000000"/>
                          </a:solidFill>
                          <a:effectLst/>
                          <a:latin typeface="Calibri Light" panose="020F0302020204030204" pitchFamily="34" charset="0"/>
                        </a:rPr>
                        <a:t>Eumetsat</a:t>
                      </a:r>
                      <a:r>
                        <a:rPr lang="en-US" sz="1800" b="1" i="0" u="none" strike="noStrike" dirty="0">
                          <a:solidFill>
                            <a:srgbClr val="000000"/>
                          </a:solidFill>
                          <a:effectLst/>
                          <a:latin typeface="Calibri Light" panose="020F0302020204030204" pitchFamily="34" charset="0"/>
                        </a:rPr>
                        <a:t>)</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008626035"/>
                  </a:ext>
                </a:extLst>
              </a:tr>
              <a:tr h="308902">
                <a:tc>
                  <a:txBody>
                    <a:bodyPr/>
                    <a:lstStyle/>
                    <a:p>
                      <a:pPr algn="l" fontAlgn="t"/>
                      <a:r>
                        <a:rPr lang="en-US" sz="1800" b="0" i="0" u="sng" strike="noStrike">
                          <a:solidFill>
                            <a:srgbClr val="0563C1"/>
                          </a:solidFill>
                          <a:effectLst/>
                          <a:latin typeface="Calibri" panose="020F0502020204030204" pitchFamily="34" charset="0"/>
                          <a:hlinkClick r:id="rId6"/>
                        </a:rPr>
                        <a:t>7.f TropoMI SWIR Validation</a:t>
                      </a:r>
                      <a:endParaRPr lang="en-US" sz="1800" b="0" i="0" u="sng" strike="noStrike">
                        <a:solidFill>
                          <a:srgbClr val="0563C1"/>
                        </a:solidFill>
                        <a:effectLst/>
                        <a:latin typeface="Calibri" panose="020F0502020204030204" pitchFamily="34" charset="0"/>
                      </a:endParaRP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nl-NL" sz="1800" b="1" i="0" u="none" strike="noStrike" dirty="0">
                          <a:solidFill>
                            <a:srgbClr val="000000"/>
                          </a:solidFill>
                          <a:effectLst/>
                          <a:latin typeface="Calibri Light" panose="020F0302020204030204" pitchFamily="34" charset="0"/>
                        </a:rPr>
                        <a:t>cr Tim van Kempen (SRON)</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256842742"/>
                  </a:ext>
                </a:extLst>
              </a:tr>
              <a:tr h="308902">
                <a:tc>
                  <a:txBody>
                    <a:bodyPr/>
                    <a:lstStyle/>
                    <a:p>
                      <a:pPr algn="l" fontAlgn="t"/>
                      <a:r>
                        <a:rPr lang="en-US" sz="1800" b="0" i="0" u="sng" strike="noStrike">
                          <a:solidFill>
                            <a:srgbClr val="0563C1"/>
                          </a:solidFill>
                          <a:effectLst/>
                          <a:latin typeface="Calibri" panose="020F0502020204030204" pitchFamily="34" charset="0"/>
                          <a:hlinkClick r:id="rId7"/>
                        </a:rPr>
                        <a:t>7.g TSIS-1 Solar Reference Validation Study</a:t>
                      </a:r>
                      <a:endParaRPr lang="en-US" sz="1800" b="0" i="0" u="sng" strike="noStrike">
                        <a:solidFill>
                          <a:srgbClr val="0563C1"/>
                        </a:solidFill>
                        <a:effectLst/>
                        <a:latin typeface="Calibri" panose="020F0502020204030204" pitchFamily="34" charset="0"/>
                      </a:endParaRP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US" sz="1800" b="1" i="0" u="none" strike="noStrike" dirty="0" err="1">
                          <a:solidFill>
                            <a:srgbClr val="000000"/>
                          </a:solidFill>
                          <a:effectLst/>
                          <a:latin typeface="Calibri Light" panose="020F0302020204030204" pitchFamily="34" charset="0"/>
                        </a:rPr>
                        <a:t>cr</a:t>
                      </a:r>
                      <a:r>
                        <a:rPr lang="en-US" sz="1800" b="1" i="0" u="none" strike="noStrike" dirty="0">
                          <a:solidFill>
                            <a:srgbClr val="000000"/>
                          </a:solidFill>
                          <a:effectLst/>
                          <a:latin typeface="Calibri Light" panose="020F0302020204030204" pitchFamily="34" charset="0"/>
                        </a:rPr>
                        <a:t> Julian </a:t>
                      </a:r>
                      <a:r>
                        <a:rPr lang="en-US" sz="1800" b="1" i="0" u="none" strike="noStrike" dirty="0" err="1">
                          <a:solidFill>
                            <a:srgbClr val="000000"/>
                          </a:solidFill>
                          <a:effectLst/>
                          <a:latin typeface="Calibri Light" panose="020F0302020204030204" pitchFamily="34" charset="0"/>
                        </a:rPr>
                        <a:t>Gröbner</a:t>
                      </a:r>
                      <a:r>
                        <a:rPr lang="en-US" sz="1800" b="1" i="0" u="none" strike="noStrike" dirty="0">
                          <a:solidFill>
                            <a:srgbClr val="000000"/>
                          </a:solidFill>
                          <a:effectLst/>
                          <a:latin typeface="Calibri Light" panose="020F0302020204030204" pitchFamily="34" charset="0"/>
                        </a:rPr>
                        <a:t> (PMOD/WRC)</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925719939"/>
                  </a:ext>
                </a:extLst>
              </a:tr>
              <a:tr h="308902">
                <a:tc>
                  <a:txBody>
                    <a:bodyPr/>
                    <a:lstStyle/>
                    <a:p>
                      <a:pPr algn="l" fontAlgn="t"/>
                      <a:r>
                        <a:rPr lang="en-US" sz="1800" b="0" i="0" u="sng" strike="noStrike">
                          <a:solidFill>
                            <a:srgbClr val="0563C1"/>
                          </a:solidFill>
                          <a:effectLst/>
                          <a:latin typeface="Calibri" panose="020F0502020204030204" pitchFamily="34" charset="0"/>
                          <a:hlinkClick r:id="rId8"/>
                        </a:rPr>
                        <a:t>7.h TEMPO Calibration</a:t>
                      </a:r>
                      <a:endParaRPr lang="en-US" sz="1800" b="0" i="0" u="sng" strike="noStrike">
                        <a:solidFill>
                          <a:srgbClr val="0563C1"/>
                        </a:solidFill>
                        <a:effectLst/>
                        <a:latin typeface="Calibri" panose="020F0502020204030204" pitchFamily="34" charset="0"/>
                      </a:endParaRP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US" sz="1800" b="1" i="0" u="none" strike="noStrike" dirty="0" err="1">
                          <a:solidFill>
                            <a:srgbClr val="000000"/>
                          </a:solidFill>
                          <a:effectLst/>
                          <a:latin typeface="Calibri Light" panose="020F0302020204030204" pitchFamily="34" charset="0"/>
                        </a:rPr>
                        <a:t>cr</a:t>
                      </a:r>
                      <a:r>
                        <a:rPr lang="en-US" sz="1800" b="1" i="0" u="none" strike="noStrike" dirty="0">
                          <a:solidFill>
                            <a:srgbClr val="000000"/>
                          </a:solidFill>
                          <a:effectLst/>
                          <a:latin typeface="Calibri Light" panose="020F0302020204030204" pitchFamily="34" charset="0"/>
                        </a:rPr>
                        <a:t> </a:t>
                      </a:r>
                      <a:r>
                        <a:rPr lang="en-US" sz="1800" b="1" i="0" u="none" strike="noStrike" dirty="0" err="1">
                          <a:solidFill>
                            <a:srgbClr val="000000"/>
                          </a:solidFill>
                          <a:effectLst/>
                          <a:latin typeface="Calibri Light" panose="020F0302020204030204" pitchFamily="34" charset="0"/>
                        </a:rPr>
                        <a:t>Heesung</a:t>
                      </a:r>
                      <a:r>
                        <a:rPr lang="en-US" sz="1800" b="1" i="0" u="none" strike="noStrike" dirty="0">
                          <a:solidFill>
                            <a:srgbClr val="000000"/>
                          </a:solidFill>
                          <a:effectLst/>
                          <a:latin typeface="Calibri Light" panose="020F0302020204030204" pitchFamily="34" charset="0"/>
                        </a:rPr>
                        <a:t> Chong (SAO)</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672090294"/>
                  </a:ext>
                </a:extLst>
              </a:tr>
              <a:tr h="308902">
                <a:tc>
                  <a:txBody>
                    <a:bodyPr/>
                    <a:lstStyle/>
                    <a:p>
                      <a:pPr algn="l" fontAlgn="t"/>
                      <a:r>
                        <a:rPr lang="en-US" sz="1800" b="0" i="0" u="sng" strike="noStrike">
                          <a:solidFill>
                            <a:srgbClr val="0563C1"/>
                          </a:solidFill>
                          <a:effectLst/>
                          <a:latin typeface="Calibri" panose="020F0502020204030204" pitchFamily="34" charset="0"/>
                          <a:hlinkClick r:id="rId9"/>
                        </a:rPr>
                        <a:t>7.i Deep Convective Cloud Monitoring for OMPS</a:t>
                      </a:r>
                      <a:endParaRPr lang="en-US" sz="1800" b="0" i="0" u="sng" strike="noStrike">
                        <a:solidFill>
                          <a:srgbClr val="0563C1"/>
                        </a:solidFill>
                        <a:effectLst/>
                        <a:latin typeface="Calibri" panose="020F0502020204030204" pitchFamily="34" charset="0"/>
                      </a:endParaRP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US" sz="1800" b="1" i="0" u="none" strike="noStrike" dirty="0" err="1">
                          <a:solidFill>
                            <a:srgbClr val="000000"/>
                          </a:solidFill>
                          <a:effectLst/>
                          <a:latin typeface="Calibri Light" panose="020F0302020204030204" pitchFamily="34" charset="0"/>
                        </a:rPr>
                        <a:t>cr</a:t>
                      </a:r>
                      <a:r>
                        <a:rPr lang="en-US" sz="1800" b="1" i="0" u="none" strike="noStrike" dirty="0">
                          <a:solidFill>
                            <a:srgbClr val="000000"/>
                          </a:solidFill>
                          <a:effectLst/>
                          <a:latin typeface="Calibri Light" panose="020F0302020204030204" pitchFamily="34" charset="0"/>
                        </a:rPr>
                        <a:t> Ding Liang (GSTI)</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374603364"/>
                  </a:ext>
                </a:extLst>
              </a:tr>
              <a:tr h="308902">
                <a:tc>
                  <a:txBody>
                    <a:bodyPr/>
                    <a:lstStyle/>
                    <a:p>
                      <a:pPr algn="l" fontAlgn="t"/>
                      <a:r>
                        <a:rPr lang="en-US" sz="1800" b="0" i="0" u="sng" strike="noStrike">
                          <a:solidFill>
                            <a:srgbClr val="0563C1"/>
                          </a:solidFill>
                          <a:effectLst/>
                          <a:latin typeface="Calibri" panose="020F0502020204030204" pitchFamily="34" charset="0"/>
                          <a:hlinkClick r:id="rId10"/>
                        </a:rPr>
                        <a:t>7.j Enterprise V8TOz as a Transfer Standard</a:t>
                      </a:r>
                      <a:endParaRPr lang="en-US" sz="1800" b="0" i="0" u="sng" strike="noStrike">
                        <a:solidFill>
                          <a:srgbClr val="0563C1"/>
                        </a:solidFill>
                        <a:effectLst/>
                        <a:latin typeface="Calibri" panose="020F0502020204030204" pitchFamily="34" charset="0"/>
                      </a:endParaRP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US" sz="1800" b="1" i="0" u="none" strike="noStrike" dirty="0">
                          <a:solidFill>
                            <a:srgbClr val="000000"/>
                          </a:solidFill>
                          <a:effectLst/>
                          <a:latin typeface="Calibri Light" panose="020F0302020204030204" pitchFamily="34" charset="0"/>
                        </a:rPr>
                        <a:t>c Larry Flynn (NOAA)</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530829964"/>
                  </a:ext>
                </a:extLst>
              </a:tr>
              <a:tr h="308902">
                <a:tc>
                  <a:txBody>
                    <a:bodyPr/>
                    <a:lstStyle/>
                    <a:p>
                      <a:pPr algn="l" fontAlgn="t"/>
                      <a:r>
                        <a:rPr lang="en-US" sz="1800" b="0" i="0" u="sng" strike="noStrike">
                          <a:solidFill>
                            <a:srgbClr val="0563C1"/>
                          </a:solidFill>
                          <a:effectLst/>
                          <a:latin typeface="Calibri" panose="020F0502020204030204" pitchFamily="34" charset="0"/>
                          <a:hlinkClick r:id="rId11"/>
                        </a:rPr>
                        <a:t>7.k TropoMI UVN</a:t>
                      </a:r>
                      <a:endParaRPr lang="en-US" sz="1800" b="0" i="0" u="sng" strike="noStrike">
                        <a:solidFill>
                          <a:srgbClr val="0563C1"/>
                        </a:solidFill>
                        <a:effectLst/>
                        <a:latin typeface="Calibri" panose="020F0502020204030204" pitchFamily="34" charset="0"/>
                      </a:endParaRP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US" sz="1800" b="1" i="0" u="none" strike="noStrike" dirty="0">
                          <a:solidFill>
                            <a:srgbClr val="000000"/>
                          </a:solidFill>
                          <a:effectLst/>
                          <a:latin typeface="Calibri Light" panose="020F0302020204030204" pitchFamily="34" charset="0"/>
                        </a:rPr>
                        <a:t>c Erwin Loots (KNMI)</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592438120"/>
                  </a:ext>
                </a:extLst>
              </a:tr>
              <a:tr h="325939">
                <a:tc>
                  <a:txBody>
                    <a:bodyPr/>
                    <a:lstStyle/>
                    <a:p>
                      <a:pPr algn="l" fontAlgn="t"/>
                      <a:r>
                        <a:rPr lang="en-US" sz="1800" b="0" i="0" u="sng" strike="noStrike">
                          <a:solidFill>
                            <a:srgbClr val="0563C1"/>
                          </a:solidFill>
                          <a:effectLst/>
                          <a:latin typeface="Calibri" panose="020F0502020204030204" pitchFamily="34" charset="0"/>
                          <a:hlinkClick r:id="rId12"/>
                        </a:rPr>
                        <a:t>7.l OCO-2 and OCO-3: Mission Status and Calibration Improvements</a:t>
                      </a:r>
                      <a:endParaRPr lang="en-US" sz="1800" b="0" i="0" u="sng" strike="noStrike">
                        <a:solidFill>
                          <a:srgbClr val="0563C1"/>
                        </a:solidFill>
                        <a:effectLst/>
                        <a:latin typeface="Calibri" panose="020F0502020204030204" pitchFamily="34" charset="0"/>
                      </a:endParaRP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US" sz="1800" b="1" i="0" u="none" strike="noStrike" dirty="0" err="1">
                          <a:solidFill>
                            <a:srgbClr val="000000"/>
                          </a:solidFill>
                          <a:effectLst/>
                          <a:latin typeface="Calibri Light" panose="020F0302020204030204" pitchFamily="34" charset="0"/>
                        </a:rPr>
                        <a:t>cr</a:t>
                      </a:r>
                      <a:r>
                        <a:rPr lang="en-US" sz="1800" b="1" i="0" u="none" strike="noStrike" dirty="0">
                          <a:solidFill>
                            <a:srgbClr val="000000"/>
                          </a:solidFill>
                          <a:effectLst/>
                          <a:latin typeface="Calibri Light" panose="020F0302020204030204" pitchFamily="34" charset="0"/>
                        </a:rPr>
                        <a:t> Rob Rosenberg (NASA)</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111689434"/>
                  </a:ext>
                </a:extLst>
              </a:tr>
              <a:tr h="348913">
                <a:tc>
                  <a:txBody>
                    <a:bodyPr/>
                    <a:lstStyle/>
                    <a:p>
                      <a:pPr algn="l" fontAlgn="t"/>
                      <a:r>
                        <a:rPr lang="en-US" sz="1800" b="0" i="0" u="sng" strike="noStrike">
                          <a:solidFill>
                            <a:srgbClr val="0563C1"/>
                          </a:solidFill>
                          <a:effectLst/>
                          <a:latin typeface="Calibri" panose="020F0502020204030204" pitchFamily="34" charset="0"/>
                          <a:hlinkClick r:id="rId13"/>
                        </a:rPr>
                        <a:t>7.m OCO-3 Oxygen A-Band In-Band Spectral Shape Corrections</a:t>
                      </a:r>
                      <a:endParaRPr lang="en-US" sz="1800" b="0" i="0" u="sng" strike="noStrike">
                        <a:solidFill>
                          <a:srgbClr val="0563C1"/>
                        </a:solidFill>
                        <a:effectLst/>
                        <a:latin typeface="Calibri" panose="020F0502020204030204" pitchFamily="34" charset="0"/>
                      </a:endParaRP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US" sz="1800" b="1" i="0" u="none" strike="noStrike" dirty="0" err="1">
                          <a:solidFill>
                            <a:srgbClr val="000000"/>
                          </a:solidFill>
                          <a:effectLst/>
                          <a:latin typeface="Calibri Light" panose="020F0302020204030204" pitchFamily="34" charset="0"/>
                        </a:rPr>
                        <a:t>cr</a:t>
                      </a:r>
                      <a:r>
                        <a:rPr lang="en-US" sz="1800" b="1" i="0" u="none" strike="noStrike" dirty="0">
                          <a:solidFill>
                            <a:srgbClr val="000000"/>
                          </a:solidFill>
                          <a:effectLst/>
                          <a:latin typeface="Calibri Light" panose="020F0302020204030204" pitchFamily="34" charset="0"/>
                        </a:rPr>
                        <a:t> </a:t>
                      </a:r>
                      <a:r>
                        <a:rPr lang="en-US" sz="1800" b="1" i="0" u="none" strike="noStrike" dirty="0" err="1">
                          <a:solidFill>
                            <a:srgbClr val="000000"/>
                          </a:solidFill>
                          <a:effectLst/>
                          <a:latin typeface="Calibri Light" panose="020F0302020204030204" pitchFamily="34" charset="0"/>
                        </a:rPr>
                        <a:t>Graziela</a:t>
                      </a:r>
                      <a:r>
                        <a:rPr lang="en-US" sz="1800" b="1" i="0" u="none" strike="noStrike" dirty="0">
                          <a:solidFill>
                            <a:srgbClr val="000000"/>
                          </a:solidFill>
                          <a:effectLst/>
                          <a:latin typeface="Calibri Light" panose="020F0302020204030204" pitchFamily="34" charset="0"/>
                        </a:rPr>
                        <a:t> Rodrigues (NASA)</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055743014"/>
                  </a:ext>
                </a:extLst>
              </a:tr>
              <a:tr h="308902">
                <a:tc>
                  <a:txBody>
                    <a:bodyPr/>
                    <a:lstStyle/>
                    <a:p>
                      <a:pPr algn="l" fontAlgn="t"/>
                      <a:r>
                        <a:rPr lang="en-US" sz="1800" b="0" i="0" u="sng" strike="noStrike">
                          <a:solidFill>
                            <a:srgbClr val="0563C1"/>
                          </a:solidFill>
                          <a:effectLst/>
                          <a:latin typeface="Calibri" panose="020F0502020204030204" pitchFamily="34" charset="0"/>
                          <a:hlinkClick r:id="rId14"/>
                        </a:rPr>
                        <a:t>7.n FDR4ATMOS Project</a:t>
                      </a:r>
                      <a:endParaRPr lang="en-US" sz="1800" b="0" i="0" u="sng" strike="noStrike">
                        <a:solidFill>
                          <a:srgbClr val="0563C1"/>
                        </a:solidFill>
                        <a:effectLst/>
                        <a:latin typeface="Calibri" panose="020F0502020204030204" pitchFamily="34" charset="0"/>
                      </a:endParaRP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US" sz="1800" b="1" i="0" u="none" strike="noStrike" dirty="0">
                          <a:solidFill>
                            <a:srgbClr val="000000"/>
                          </a:solidFill>
                          <a:effectLst/>
                          <a:latin typeface="Calibri Light" panose="020F0302020204030204" pitchFamily="34" charset="0"/>
                        </a:rPr>
                        <a:t>c Günter Lichtenberg (DLR)</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468181872"/>
                  </a:ext>
                </a:extLst>
              </a:tr>
              <a:tr h="287780">
                <a:tc>
                  <a:txBody>
                    <a:bodyPr/>
                    <a:lstStyle/>
                    <a:p>
                      <a:pPr algn="ctr" fontAlgn="ctr"/>
                      <a:r>
                        <a:rPr lang="en-US" sz="1400" b="1" i="0" u="none" strike="noStrike">
                          <a:solidFill>
                            <a:srgbClr val="000000"/>
                          </a:solidFill>
                          <a:effectLst/>
                          <a:latin typeface="Arial" panose="020B0604020202020204" pitchFamily="34" charset="0"/>
                        </a:rPr>
                        <a:t>Discussion</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US" sz="1800" b="1" i="0" u="none" strike="noStrike" dirty="0">
                          <a:solidFill>
                            <a:srgbClr val="000000"/>
                          </a:solidFill>
                          <a:effectLst/>
                          <a:latin typeface="Arial" panose="020B0604020202020204" pitchFamily="34" charset="0"/>
                        </a:rPr>
                        <a:t>All</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610932442"/>
                  </a:ext>
                </a:extLst>
              </a:tr>
            </a:tbl>
          </a:graphicData>
        </a:graphic>
      </p:graphicFrame>
    </p:spTree>
    <p:extLst>
      <p:ext uri="{BB962C8B-B14F-4D97-AF65-F5344CB8AC3E}">
        <p14:creationId xmlns:p14="http://schemas.microsoft.com/office/powerpoint/2010/main" val="2807555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618A8-0D54-4ADE-8973-ABAA79391068}"/>
              </a:ext>
            </a:extLst>
          </p:cNvPr>
          <p:cNvSpPr>
            <a:spLocks noGrp="1"/>
          </p:cNvSpPr>
          <p:nvPr>
            <p:ph type="title"/>
          </p:nvPr>
        </p:nvSpPr>
        <p:spPr>
          <a:xfrm>
            <a:off x="838200" y="365126"/>
            <a:ext cx="10515600" cy="637410"/>
          </a:xfrm>
        </p:spPr>
        <p:txBody>
          <a:bodyPr>
            <a:normAutofit fontScale="90000"/>
          </a:bodyPr>
          <a:lstStyle/>
          <a:p>
            <a:pPr algn="ctr"/>
            <a:r>
              <a:rPr lang="en-US" dirty="0"/>
              <a:t>Planned Activities</a:t>
            </a:r>
          </a:p>
        </p:txBody>
      </p:sp>
      <p:sp>
        <p:nvSpPr>
          <p:cNvPr id="3" name="Content Placeholder 2">
            <a:extLst>
              <a:ext uri="{FF2B5EF4-FFF2-40B4-BE49-F238E27FC236}">
                <a16:creationId xmlns:a16="http://schemas.microsoft.com/office/drawing/2014/main" id="{0D39BCE4-8E37-432C-B674-121B3BCF6237}"/>
              </a:ext>
            </a:extLst>
          </p:cNvPr>
          <p:cNvSpPr>
            <a:spLocks noGrp="1"/>
          </p:cNvSpPr>
          <p:nvPr>
            <p:ph idx="1"/>
          </p:nvPr>
        </p:nvSpPr>
        <p:spPr>
          <a:xfrm>
            <a:off x="838200" y="1123720"/>
            <a:ext cx="10515600" cy="5053243"/>
          </a:xfrm>
        </p:spPr>
        <p:txBody>
          <a:bodyPr>
            <a:normAutofit fontScale="85000" lnSpcReduction="20000"/>
          </a:bodyPr>
          <a:lstStyle/>
          <a:p>
            <a:r>
              <a:rPr lang="en-US" dirty="0"/>
              <a:t>GHG Missions next quarterly meeting: 12-13UTC, Friday, April 26, 2024</a:t>
            </a:r>
          </a:p>
          <a:p>
            <a:r>
              <a:rPr lang="en-US" dirty="0"/>
              <a:t>Three planned UVN-S Topical Meetings (fifth Thursday of the month)</a:t>
            </a:r>
          </a:p>
          <a:p>
            <a:pPr lvl="1"/>
            <a:r>
              <a:rPr lang="en-US" dirty="0"/>
              <a:t>Evaluating and modeling solar measurements </a:t>
            </a:r>
          </a:p>
          <a:p>
            <a:pPr lvl="2"/>
            <a:r>
              <a:rPr lang="en-US" dirty="0"/>
              <a:t>Diffuser degradation</a:t>
            </a:r>
          </a:p>
          <a:p>
            <a:pPr lvl="2"/>
            <a:r>
              <a:rPr lang="en-US" dirty="0"/>
              <a:t>Instrument throughput degradation</a:t>
            </a:r>
          </a:p>
          <a:p>
            <a:pPr lvl="2"/>
            <a:r>
              <a:rPr lang="en-US" dirty="0"/>
              <a:t>Solar activity</a:t>
            </a:r>
          </a:p>
          <a:p>
            <a:pPr lvl="2"/>
            <a:r>
              <a:rPr lang="en-US" dirty="0"/>
              <a:t>Wavelength shifts and </a:t>
            </a:r>
            <a:r>
              <a:rPr lang="en-US" dirty="0" err="1"/>
              <a:t>Bandpasses</a:t>
            </a:r>
            <a:endParaRPr lang="en-US" dirty="0"/>
          </a:p>
          <a:p>
            <a:pPr lvl="2"/>
            <a:r>
              <a:rPr lang="en-US" dirty="0"/>
              <a:t>Stray Light</a:t>
            </a:r>
          </a:p>
          <a:p>
            <a:pPr lvl="1"/>
            <a:r>
              <a:rPr lang="en-US" dirty="0"/>
              <a:t>Matchup </a:t>
            </a:r>
            <a:r>
              <a:rPr lang="en-US" dirty="0" err="1"/>
              <a:t>Intercomparisons</a:t>
            </a:r>
            <a:r>
              <a:rPr lang="en-US" dirty="0"/>
              <a:t> for LEO/GEO, LEO/GEO/Lagrange-1, LEO/LEO</a:t>
            </a:r>
          </a:p>
          <a:p>
            <a:pPr lvl="2"/>
            <a:r>
              <a:rPr lang="en-US" dirty="0"/>
              <a:t>SNO</a:t>
            </a:r>
          </a:p>
          <a:p>
            <a:pPr lvl="2"/>
            <a:r>
              <a:rPr lang="en-US" dirty="0"/>
              <a:t>Ray tracing</a:t>
            </a:r>
          </a:p>
          <a:p>
            <a:pPr lvl="2"/>
            <a:r>
              <a:rPr lang="en-US" dirty="0"/>
              <a:t>Using RT Forward models to account for viewing differences (V8TOz examples)</a:t>
            </a:r>
          </a:p>
          <a:p>
            <a:pPr lvl="1"/>
            <a:r>
              <a:rPr lang="en-US" dirty="0"/>
              <a:t>Use of Targets and Statistical approaches</a:t>
            </a:r>
          </a:p>
          <a:p>
            <a:pPr lvl="2"/>
            <a:r>
              <a:rPr lang="en-US" dirty="0"/>
              <a:t>Ice Radiances</a:t>
            </a:r>
          </a:p>
          <a:p>
            <a:pPr lvl="2"/>
            <a:r>
              <a:rPr lang="en-US" dirty="0"/>
              <a:t>Open Ocean</a:t>
            </a:r>
          </a:p>
          <a:p>
            <a:pPr lvl="2"/>
            <a:r>
              <a:rPr lang="en-US" dirty="0"/>
              <a:t>Land (PICS, etc.)</a:t>
            </a:r>
          </a:p>
          <a:p>
            <a:pPr lvl="2"/>
            <a:r>
              <a:rPr lang="en-US" dirty="0"/>
              <a:t>Deep Convective Clouds</a:t>
            </a:r>
          </a:p>
          <a:p>
            <a:pPr lvl="2"/>
            <a:r>
              <a:rPr lang="en-US" dirty="0"/>
              <a:t>Aerosol Indices</a:t>
            </a:r>
          </a:p>
        </p:txBody>
      </p:sp>
    </p:spTree>
    <p:extLst>
      <p:ext uri="{BB962C8B-B14F-4D97-AF65-F5344CB8AC3E}">
        <p14:creationId xmlns:p14="http://schemas.microsoft.com/office/powerpoint/2010/main" val="3444282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E0671-3F26-45E1-95A4-2899EB57970F}"/>
              </a:ext>
            </a:extLst>
          </p:cNvPr>
          <p:cNvSpPr>
            <a:spLocks noGrp="1"/>
          </p:cNvSpPr>
          <p:nvPr>
            <p:ph type="title"/>
          </p:nvPr>
        </p:nvSpPr>
        <p:spPr/>
        <p:txBody>
          <a:bodyPr/>
          <a:lstStyle/>
          <a:p>
            <a:r>
              <a:rPr lang="en-US" dirty="0"/>
              <a:t>Overview of presentations</a:t>
            </a:r>
          </a:p>
        </p:txBody>
      </p:sp>
      <p:sp>
        <p:nvSpPr>
          <p:cNvPr id="3" name="Content Placeholder 2">
            <a:extLst>
              <a:ext uri="{FF2B5EF4-FFF2-40B4-BE49-F238E27FC236}">
                <a16:creationId xmlns:a16="http://schemas.microsoft.com/office/drawing/2014/main" id="{D3113FB4-2ABC-48B7-8FC4-964F36005EDF}"/>
              </a:ext>
            </a:extLst>
          </p:cNvPr>
          <p:cNvSpPr>
            <a:spLocks noGrp="1"/>
          </p:cNvSpPr>
          <p:nvPr>
            <p:ph idx="1"/>
          </p:nvPr>
        </p:nvSpPr>
        <p:spPr>
          <a:xfrm>
            <a:off x="198304" y="1825625"/>
            <a:ext cx="11743980" cy="4351338"/>
          </a:xfrm>
        </p:spPr>
        <p:txBody>
          <a:bodyPr/>
          <a:lstStyle/>
          <a:p>
            <a:r>
              <a:rPr lang="en-US" dirty="0"/>
              <a:t>14 talks with over 50 attendees, 20+ in person. </a:t>
            </a:r>
          </a:p>
          <a:p>
            <a:r>
              <a:rPr lang="en-US" dirty="0"/>
              <a:t>Presentations are linked to the agenda.</a:t>
            </a:r>
          </a:p>
          <a:p>
            <a:pPr lvl="1"/>
            <a:r>
              <a:rPr lang="en-US" dirty="0"/>
              <a:t>https://umd0-my.sharepoint.com/:x:/g/personal/mbali_umd_edu/EdGasPet3EZCroCqS4TtxXkBV6crWjaU20Azred9gn7e0w?rtime=vbD6UwpE3Eg</a:t>
            </a:r>
          </a:p>
          <a:p>
            <a:r>
              <a:rPr lang="en-US" dirty="0"/>
              <a:t>Minutes are extensive and in revision.</a:t>
            </a:r>
          </a:p>
          <a:p>
            <a:pPr lvl="1"/>
            <a:r>
              <a:rPr lang="en-US" dirty="0"/>
              <a:t>https://umd0-my.sharepoint.com/:w:/g/personal/mbali_umd_edu/EQGYXlBLzARFunxaK6N79akBnDEkH0qrs313zT9vAlzMxA</a:t>
            </a:r>
          </a:p>
          <a:p>
            <a:endParaRPr lang="en-US" dirty="0"/>
          </a:p>
        </p:txBody>
      </p:sp>
    </p:spTree>
    <p:extLst>
      <p:ext uri="{BB962C8B-B14F-4D97-AF65-F5344CB8AC3E}">
        <p14:creationId xmlns:p14="http://schemas.microsoft.com/office/powerpoint/2010/main" val="1977137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36884-05B6-42B1-95B6-9285521526C4}"/>
              </a:ext>
            </a:extLst>
          </p:cNvPr>
          <p:cNvSpPr>
            <a:spLocks noGrp="1"/>
          </p:cNvSpPr>
          <p:nvPr>
            <p:ph type="title"/>
          </p:nvPr>
        </p:nvSpPr>
        <p:spPr>
          <a:xfrm>
            <a:off x="168925" y="288007"/>
            <a:ext cx="11854149" cy="1325563"/>
          </a:xfrm>
        </p:spPr>
        <p:txBody>
          <a:bodyPr>
            <a:normAutofit fontScale="90000"/>
          </a:bodyPr>
          <a:lstStyle/>
          <a:p>
            <a:r>
              <a:rPr lang="en-US" dirty="0"/>
              <a:t>7g. </a:t>
            </a:r>
            <a:r>
              <a:rPr lang="en-GB" dirty="0"/>
              <a:t>Validation of TSIS-1 HSRS in the range 300 nm to 1700 nm using ground-based SI-traceable spectral solar irradiance measurements.</a:t>
            </a:r>
            <a:endParaRPr lang="en-US" dirty="0"/>
          </a:p>
        </p:txBody>
      </p:sp>
      <p:pic>
        <p:nvPicPr>
          <p:cNvPr id="4" name="Picture 3">
            <a:extLst>
              <a:ext uri="{FF2B5EF4-FFF2-40B4-BE49-F238E27FC236}">
                <a16:creationId xmlns:a16="http://schemas.microsoft.com/office/drawing/2014/main" id="{0EB2790A-8A31-462F-87F8-007D9C08EE60}"/>
              </a:ext>
            </a:extLst>
          </p:cNvPr>
          <p:cNvPicPr>
            <a:picLocks noChangeAspect="1"/>
          </p:cNvPicPr>
          <p:nvPr/>
        </p:nvPicPr>
        <p:blipFill>
          <a:blip r:embed="rId2"/>
          <a:stretch>
            <a:fillRect/>
          </a:stretch>
        </p:blipFill>
        <p:spPr>
          <a:xfrm>
            <a:off x="596950" y="1613570"/>
            <a:ext cx="10072315" cy="4626928"/>
          </a:xfrm>
          <a:prstGeom prst="rect">
            <a:avLst/>
          </a:prstGeom>
        </p:spPr>
      </p:pic>
      <p:sp>
        <p:nvSpPr>
          <p:cNvPr id="5" name="TextBox 4">
            <a:extLst>
              <a:ext uri="{FF2B5EF4-FFF2-40B4-BE49-F238E27FC236}">
                <a16:creationId xmlns:a16="http://schemas.microsoft.com/office/drawing/2014/main" id="{39927A43-1B39-461C-8D4A-02B9CE9B3231}"/>
              </a:ext>
            </a:extLst>
          </p:cNvPr>
          <p:cNvSpPr txBox="1"/>
          <p:nvPr/>
        </p:nvSpPr>
        <p:spPr>
          <a:xfrm>
            <a:off x="1596387" y="6396969"/>
            <a:ext cx="8818440" cy="369332"/>
          </a:xfrm>
          <a:prstGeom prst="rect">
            <a:avLst/>
          </a:prstGeom>
          <a:solidFill>
            <a:srgbClr val="FFCC66"/>
          </a:solidFill>
          <a:ln>
            <a:solidFill>
              <a:schemeClr val="tx1"/>
            </a:solidFill>
          </a:ln>
        </p:spPr>
        <p:txBody>
          <a:bodyPr wrap="none" rtlCol="0">
            <a:spAutoFit/>
          </a:bodyPr>
          <a:lstStyle/>
          <a:p>
            <a:pPr marL="285750" indent="-285750">
              <a:buFont typeface="Wingdings" panose="05000000000000000000" pitchFamily="2" charset="2"/>
              <a:buChar char="Ø"/>
            </a:pPr>
            <a:r>
              <a:rPr lang="en-GB" dirty="0">
                <a:latin typeface="Nunito" pitchFamily="2" charset="0"/>
              </a:rPr>
              <a:t>Agreement with TSIS-HSRS: 1% outside of strong atmospheric absorption bands</a:t>
            </a:r>
            <a:endParaRPr lang="en-CH" dirty="0">
              <a:latin typeface="Nunito" pitchFamily="2" charset="0"/>
            </a:endParaRPr>
          </a:p>
        </p:txBody>
      </p:sp>
      <p:sp>
        <p:nvSpPr>
          <p:cNvPr id="6" name="Rectangle 5">
            <a:extLst>
              <a:ext uri="{FF2B5EF4-FFF2-40B4-BE49-F238E27FC236}">
                <a16:creationId xmlns:a16="http://schemas.microsoft.com/office/drawing/2014/main" id="{1FF9DDFE-78BC-4BEA-8A45-C3AA25C9D40C}"/>
              </a:ext>
            </a:extLst>
          </p:cNvPr>
          <p:cNvSpPr/>
          <p:nvPr/>
        </p:nvSpPr>
        <p:spPr>
          <a:xfrm>
            <a:off x="1909284" y="3229690"/>
            <a:ext cx="7797800" cy="1216550"/>
          </a:xfrm>
          <a:prstGeom prst="rect">
            <a:avLst/>
          </a:prstGeom>
          <a:solidFill>
            <a:schemeClr val="bg1">
              <a:lumMod val="85000"/>
              <a:alpha val="5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TextBox 6">
            <a:extLst>
              <a:ext uri="{FF2B5EF4-FFF2-40B4-BE49-F238E27FC236}">
                <a16:creationId xmlns:a16="http://schemas.microsoft.com/office/drawing/2014/main" id="{E3EC2265-CD0F-405F-8679-35287FC1E84D}"/>
              </a:ext>
            </a:extLst>
          </p:cNvPr>
          <p:cNvSpPr txBox="1"/>
          <p:nvPr/>
        </p:nvSpPr>
        <p:spPr>
          <a:xfrm>
            <a:off x="9894381" y="3707587"/>
            <a:ext cx="1314784" cy="276999"/>
          </a:xfrm>
          <a:prstGeom prst="rect">
            <a:avLst/>
          </a:prstGeom>
          <a:noFill/>
        </p:spPr>
        <p:txBody>
          <a:bodyPr wrap="none" rtlCol="0">
            <a:spAutoFit/>
          </a:bodyPr>
          <a:lstStyle/>
          <a:p>
            <a:r>
              <a:rPr lang="en-CH" sz="1200" dirty="0">
                <a:latin typeface="Nunito" pitchFamily="2" charset="0"/>
              </a:rPr>
              <a:t>U</a:t>
            </a:r>
            <a:r>
              <a:rPr lang="en-CH" sz="1200" baseline="30000" dirty="0">
                <a:latin typeface="Nunito" pitchFamily="2" charset="0"/>
              </a:rPr>
              <a:t>95</a:t>
            </a:r>
            <a:r>
              <a:rPr lang="en-CH" sz="1200" baseline="-25000" dirty="0">
                <a:latin typeface="Nunito" pitchFamily="2" charset="0"/>
              </a:rPr>
              <a:t>QASUME</a:t>
            </a:r>
            <a:r>
              <a:rPr lang="en-CH" sz="1200" dirty="0">
                <a:latin typeface="Nunito" pitchFamily="2" charset="0"/>
              </a:rPr>
              <a:t>=1.6%</a:t>
            </a:r>
          </a:p>
        </p:txBody>
      </p:sp>
      <p:sp>
        <p:nvSpPr>
          <p:cNvPr id="8" name="Right Brace 7">
            <a:extLst>
              <a:ext uri="{FF2B5EF4-FFF2-40B4-BE49-F238E27FC236}">
                <a16:creationId xmlns:a16="http://schemas.microsoft.com/office/drawing/2014/main" id="{E4F81EC7-E787-40C0-8FE4-51821D4AF0EE}"/>
              </a:ext>
            </a:extLst>
          </p:cNvPr>
          <p:cNvSpPr/>
          <p:nvPr/>
        </p:nvSpPr>
        <p:spPr>
          <a:xfrm>
            <a:off x="9775112" y="3229690"/>
            <a:ext cx="119269" cy="121655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CH"/>
          </a:p>
        </p:txBody>
      </p:sp>
    </p:spTree>
    <p:extLst>
      <p:ext uri="{BB962C8B-B14F-4D97-AF65-F5344CB8AC3E}">
        <p14:creationId xmlns:p14="http://schemas.microsoft.com/office/powerpoint/2010/main" val="1256448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B4157E-A280-A158-37A3-B3CAFC6296EE}"/>
              </a:ext>
            </a:extLst>
          </p:cNvPr>
          <p:cNvSpPr>
            <a:spLocks noGrp="1"/>
          </p:cNvSpPr>
          <p:nvPr>
            <p:ph type="title"/>
          </p:nvPr>
        </p:nvSpPr>
        <p:spPr>
          <a:xfrm>
            <a:off x="838200" y="365125"/>
            <a:ext cx="10515600" cy="646257"/>
          </a:xfrm>
        </p:spPr>
        <p:txBody>
          <a:bodyPr>
            <a:noAutofit/>
          </a:bodyPr>
          <a:lstStyle/>
          <a:p>
            <a:r>
              <a:rPr kumimoji="1" lang="en-US" altLang="ja-JP" sz="3600" dirty="0"/>
              <a:t>7a. </a:t>
            </a:r>
            <a:r>
              <a:rPr lang="en-US" altLang="ja-JP" sz="3600" dirty="0">
                <a:latin typeface="Arial" panose="020B0604020202020204" pitchFamily="34" charset="0"/>
                <a:cs typeface="Arial" panose="020B0604020202020204" pitchFamily="34" charset="0"/>
              </a:rPr>
              <a:t>GOSAT and GOSAT-2 update</a:t>
            </a:r>
            <a:endParaRPr kumimoji="1" lang="ja-JP" altLang="en-US" sz="3600" dirty="0"/>
          </a:p>
        </p:txBody>
      </p:sp>
      <p:pic>
        <p:nvPicPr>
          <p:cNvPr id="3" name="図 2">
            <a:extLst>
              <a:ext uri="{FF2B5EF4-FFF2-40B4-BE49-F238E27FC236}">
                <a16:creationId xmlns:a16="http://schemas.microsoft.com/office/drawing/2014/main" id="{988D2435-CBDD-B33B-838E-9AFBD5712CB6}"/>
              </a:ext>
            </a:extLst>
          </p:cNvPr>
          <p:cNvPicPr>
            <a:picLocks noChangeAspect="1"/>
          </p:cNvPicPr>
          <p:nvPr/>
        </p:nvPicPr>
        <p:blipFill>
          <a:blip r:embed="rId2"/>
          <a:stretch>
            <a:fillRect/>
          </a:stretch>
        </p:blipFill>
        <p:spPr>
          <a:xfrm>
            <a:off x="6985606" y="1490008"/>
            <a:ext cx="4971721" cy="3319398"/>
          </a:xfrm>
          <a:prstGeom prst="rect">
            <a:avLst/>
          </a:prstGeom>
        </p:spPr>
      </p:pic>
      <p:sp>
        <p:nvSpPr>
          <p:cNvPr id="5" name="テキスト ボックス 4">
            <a:extLst>
              <a:ext uri="{FF2B5EF4-FFF2-40B4-BE49-F238E27FC236}">
                <a16:creationId xmlns:a16="http://schemas.microsoft.com/office/drawing/2014/main" id="{F7304E54-0234-5B6D-024A-4113A1208BD4}"/>
              </a:ext>
            </a:extLst>
          </p:cNvPr>
          <p:cNvSpPr txBox="1"/>
          <p:nvPr/>
        </p:nvSpPr>
        <p:spPr>
          <a:xfrm>
            <a:off x="6741076" y="4963386"/>
            <a:ext cx="5384186" cy="33855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
                <a:srgbClr val="000000"/>
              </a:buClr>
              <a:buSzTx/>
              <a:buFont typeface="Arial"/>
              <a:buNone/>
              <a:tabLst/>
              <a:defRPr/>
            </a:pPr>
            <a:r>
              <a:rPr kumimoji="1" lang="en-US" altLang="ja-JP" sz="1600" b="0" i="1" u="none" strike="noStrike" kern="0" cap="none" spc="0" normalizeH="0" baseline="0" noProof="0" dirty="0">
                <a:ln>
                  <a:noFill/>
                </a:ln>
                <a:solidFill>
                  <a:srgbClr val="002060"/>
                </a:solidFill>
                <a:effectLst/>
                <a:uLnTx/>
                <a:uFillTx/>
                <a:latin typeface="Arial"/>
                <a:ea typeface="ＭＳ Ｐゴシック" charset="-128"/>
                <a:cs typeface="Arial"/>
                <a:sym typeface="Arial"/>
              </a:rPr>
              <a:t>https://www.eorc.jaxa.jp/GOSAT/GHGs_Vical/index.html</a:t>
            </a:r>
            <a:endParaRPr kumimoji="1" lang="ja-JP" altLang="en-US" sz="1600" b="0" i="1" u="none" strike="noStrike" kern="0" cap="none" spc="0" normalizeH="0" baseline="0" noProof="0" dirty="0">
              <a:ln>
                <a:noFill/>
              </a:ln>
              <a:solidFill>
                <a:srgbClr val="002060"/>
              </a:solidFill>
              <a:effectLst/>
              <a:uLnTx/>
              <a:uFillTx/>
              <a:latin typeface="Arial"/>
              <a:ea typeface="ＭＳ Ｐゴシック" charset="-128"/>
              <a:cs typeface="Arial"/>
              <a:sym typeface="Arial"/>
            </a:endParaRPr>
          </a:p>
        </p:txBody>
      </p:sp>
      <p:sp>
        <p:nvSpPr>
          <p:cNvPr id="6" name="テキスト ボックス 5">
            <a:extLst>
              <a:ext uri="{FF2B5EF4-FFF2-40B4-BE49-F238E27FC236}">
                <a16:creationId xmlns:a16="http://schemas.microsoft.com/office/drawing/2014/main" id="{5A74268F-3889-900E-4F11-3F44CFF66C31}"/>
              </a:ext>
            </a:extLst>
          </p:cNvPr>
          <p:cNvSpPr txBox="1"/>
          <p:nvPr/>
        </p:nvSpPr>
        <p:spPr>
          <a:xfrm>
            <a:off x="238698" y="5455921"/>
            <a:ext cx="11508802" cy="1015663"/>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2000" dirty="0">
                <a:latin typeface="Arial" panose="020B0604020202020204" pitchFamily="34" charset="0"/>
                <a:cs typeface="Arial" panose="020B0604020202020204" pitchFamily="34" charset="0"/>
              </a:rPr>
              <a:t>The Railroad Valley field data are available from VCAL portal site.</a:t>
            </a:r>
          </a:p>
          <a:p>
            <a:pPr marL="285750" indent="-285750">
              <a:buFont typeface="Arial" panose="020B0604020202020204" pitchFamily="34" charset="0"/>
              <a:buChar char="•"/>
            </a:pPr>
            <a:r>
              <a:rPr lang="en-US" altLang="ja-JP" sz="2000" dirty="0">
                <a:latin typeface="Arial" panose="020B0604020202020204" pitchFamily="34" charset="0"/>
                <a:cs typeface="Arial" panose="020B0604020202020204" pitchFamily="34" charset="0"/>
              </a:rPr>
              <a:t>VCAL team meeting is held every 3-4 months. Next meeting: 12-13UTC, Friday, April 26, 2024.</a:t>
            </a:r>
            <a:endParaRPr kumimoji="1" lang="en-US" altLang="ja-JP"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ja-JP" sz="2000" dirty="0">
                <a:latin typeface="Arial" panose="020B0604020202020204" pitchFamily="34" charset="0"/>
                <a:cs typeface="Arial" panose="020B0604020202020204" pitchFamily="34" charset="0"/>
              </a:rPr>
              <a:t>RRV Campaign 2024: </a:t>
            </a:r>
            <a:r>
              <a:rPr kumimoji="1" lang="en-US" altLang="ja-JP" sz="2000" dirty="0">
                <a:latin typeface="Arial" panose="020B0604020202020204" pitchFamily="34" charset="0"/>
                <a:cs typeface="Arial" panose="020B0604020202020204" pitchFamily="34" charset="0"/>
              </a:rPr>
              <a:t>T</a:t>
            </a:r>
            <a:r>
              <a:rPr lang="en-US" altLang="ja-JP" sz="2000" dirty="0">
                <a:latin typeface="Arial" panose="020B0604020202020204" pitchFamily="34" charset="0"/>
                <a:cs typeface="Arial" panose="020B0604020202020204" pitchFamily="34" charset="0"/>
              </a:rPr>
              <a:t>EMPO team will be joined. OCO-3 will be back from ISS storage. </a:t>
            </a:r>
            <a:endParaRPr kumimoji="1" lang="ja-JP" altLang="en-US" sz="2000" dirty="0">
              <a:latin typeface="Arial" panose="020B0604020202020204" pitchFamily="34" charset="0"/>
              <a:cs typeface="Arial" panose="020B0604020202020204" pitchFamily="34" charset="0"/>
            </a:endParaRPr>
          </a:p>
        </p:txBody>
      </p:sp>
      <p:sp>
        <p:nvSpPr>
          <p:cNvPr id="8" name="スライド番号プレースホルダー 1">
            <a:extLst>
              <a:ext uri="{FF2B5EF4-FFF2-40B4-BE49-F238E27FC236}">
                <a16:creationId xmlns:a16="http://schemas.microsoft.com/office/drawing/2014/main" id="{90E98456-D776-CED1-A34B-19439B31D40D}"/>
              </a:ext>
            </a:extLst>
          </p:cNvPr>
          <p:cNvSpPr txBox="1">
            <a:spLocks/>
          </p:cNvSpPr>
          <p:nvPr/>
        </p:nvSpPr>
        <p:spPr>
          <a:xfrm>
            <a:off x="9433169" y="6382730"/>
            <a:ext cx="2540000" cy="246221"/>
          </a:xfrm>
          <a:prstGeom prst="rect">
            <a:avLst/>
          </a:prstGeom>
        </p:spPr>
        <p:txBody>
          <a:bodyPr/>
          <a:lstStyle>
            <a:defPPr>
              <a:defRPr lang="ja-JP"/>
            </a:defPPr>
            <a:lvl1pPr algn="l" rtl="0" eaLnBrk="0" fontAlgn="base" hangingPunct="0">
              <a:spcBef>
                <a:spcPct val="0"/>
              </a:spcBef>
              <a:spcAft>
                <a:spcPct val="0"/>
              </a:spcAft>
              <a:defRPr kumimoji="1" sz="2400" kern="1200">
                <a:solidFill>
                  <a:srgbClr val="FFFF00"/>
                </a:solidFill>
                <a:latin typeface="Arial" charset="0"/>
                <a:ea typeface="ＭＳ Ｐゴシック" charset="-128"/>
                <a:cs typeface="+mn-cs"/>
              </a:defRPr>
            </a:lvl1pPr>
            <a:lvl2pPr marL="457200" algn="l" rtl="0" eaLnBrk="0" fontAlgn="base" hangingPunct="0">
              <a:spcBef>
                <a:spcPct val="0"/>
              </a:spcBef>
              <a:spcAft>
                <a:spcPct val="0"/>
              </a:spcAft>
              <a:defRPr kumimoji="1" sz="2400" kern="1200">
                <a:solidFill>
                  <a:srgbClr val="FFFF00"/>
                </a:solidFill>
                <a:latin typeface="Arial" charset="0"/>
                <a:ea typeface="ＭＳ Ｐゴシック" charset="-128"/>
                <a:cs typeface="+mn-cs"/>
              </a:defRPr>
            </a:lvl2pPr>
            <a:lvl3pPr marL="914400" algn="l" rtl="0" eaLnBrk="0" fontAlgn="base" hangingPunct="0">
              <a:spcBef>
                <a:spcPct val="0"/>
              </a:spcBef>
              <a:spcAft>
                <a:spcPct val="0"/>
              </a:spcAft>
              <a:defRPr kumimoji="1" sz="2400" kern="1200">
                <a:solidFill>
                  <a:srgbClr val="FFFF00"/>
                </a:solidFill>
                <a:latin typeface="Arial" charset="0"/>
                <a:ea typeface="ＭＳ Ｐゴシック" charset="-128"/>
                <a:cs typeface="+mn-cs"/>
              </a:defRPr>
            </a:lvl3pPr>
            <a:lvl4pPr marL="1371600" algn="l" rtl="0" eaLnBrk="0" fontAlgn="base" hangingPunct="0">
              <a:spcBef>
                <a:spcPct val="0"/>
              </a:spcBef>
              <a:spcAft>
                <a:spcPct val="0"/>
              </a:spcAft>
              <a:defRPr kumimoji="1" sz="2400" kern="1200">
                <a:solidFill>
                  <a:srgbClr val="FFFF00"/>
                </a:solidFill>
                <a:latin typeface="Arial" charset="0"/>
                <a:ea typeface="ＭＳ Ｐゴシック" charset="-128"/>
                <a:cs typeface="+mn-cs"/>
              </a:defRPr>
            </a:lvl4pPr>
            <a:lvl5pPr marL="1828800" algn="l" rtl="0" eaLnBrk="0" fontAlgn="base" hangingPunct="0">
              <a:spcBef>
                <a:spcPct val="0"/>
              </a:spcBef>
              <a:spcAft>
                <a:spcPct val="0"/>
              </a:spcAft>
              <a:defRPr kumimoji="1" sz="2400" kern="1200">
                <a:solidFill>
                  <a:srgbClr val="FFFF00"/>
                </a:solidFill>
                <a:latin typeface="Arial" charset="0"/>
                <a:ea typeface="ＭＳ Ｐゴシック" charset="-128"/>
                <a:cs typeface="+mn-cs"/>
              </a:defRPr>
            </a:lvl5pPr>
            <a:lvl6pPr marL="2286000" algn="l" defTabSz="914400" rtl="0" eaLnBrk="1" latinLnBrk="0" hangingPunct="1">
              <a:defRPr kumimoji="1" sz="2400" kern="1200">
                <a:solidFill>
                  <a:srgbClr val="FFFF00"/>
                </a:solidFill>
                <a:latin typeface="Arial" charset="0"/>
                <a:ea typeface="ＭＳ Ｐゴシック" charset="-128"/>
                <a:cs typeface="+mn-cs"/>
              </a:defRPr>
            </a:lvl6pPr>
            <a:lvl7pPr marL="2743200" algn="l" defTabSz="914400" rtl="0" eaLnBrk="1" latinLnBrk="0" hangingPunct="1">
              <a:defRPr kumimoji="1" sz="2400" kern="1200">
                <a:solidFill>
                  <a:srgbClr val="FFFF00"/>
                </a:solidFill>
                <a:latin typeface="Arial" charset="0"/>
                <a:ea typeface="ＭＳ Ｐゴシック" charset="-128"/>
                <a:cs typeface="+mn-cs"/>
              </a:defRPr>
            </a:lvl7pPr>
            <a:lvl8pPr marL="3200400" algn="l" defTabSz="914400" rtl="0" eaLnBrk="1" latinLnBrk="0" hangingPunct="1">
              <a:defRPr kumimoji="1" sz="2400" kern="1200">
                <a:solidFill>
                  <a:srgbClr val="FFFF00"/>
                </a:solidFill>
                <a:latin typeface="Arial" charset="0"/>
                <a:ea typeface="ＭＳ Ｐゴシック" charset="-128"/>
                <a:cs typeface="+mn-cs"/>
              </a:defRPr>
            </a:lvl8pPr>
            <a:lvl9pPr marL="3657600" algn="l" defTabSz="914400" rtl="0" eaLnBrk="1" latinLnBrk="0" hangingPunct="1">
              <a:defRPr kumimoji="1" sz="2400" kern="1200">
                <a:solidFill>
                  <a:srgbClr val="FFFF00"/>
                </a:solidFill>
                <a:latin typeface="Arial" charset="0"/>
                <a:ea typeface="ＭＳ Ｐゴシック" charset="-128"/>
                <a:cs typeface="+mn-cs"/>
              </a:defRPr>
            </a:lvl9pPr>
          </a:lstStyle>
          <a:p>
            <a:pPr algn="r"/>
            <a:fld id="{52491B9E-DD64-4F4E-BF49-B719B0785475}" type="slidenum">
              <a:rPr lang="ja-JP" altLang="en-US" sz="2800" smtClean="0">
                <a:solidFill>
                  <a:srgbClr val="008000"/>
                </a:solidFill>
              </a:rPr>
              <a:pPr algn="r"/>
              <a:t>7</a:t>
            </a:fld>
            <a:endParaRPr lang="ja-JP" altLang="en-US" sz="2800" dirty="0">
              <a:solidFill>
                <a:srgbClr val="008000"/>
              </a:solidFill>
            </a:endParaRPr>
          </a:p>
        </p:txBody>
      </p:sp>
      <p:sp>
        <p:nvSpPr>
          <p:cNvPr id="9" name="テキスト ボックス 8">
            <a:extLst>
              <a:ext uri="{FF2B5EF4-FFF2-40B4-BE49-F238E27FC236}">
                <a16:creationId xmlns:a16="http://schemas.microsoft.com/office/drawing/2014/main" id="{8F9FA6AA-8C40-259B-F59B-AC680EB4774E}"/>
              </a:ext>
            </a:extLst>
          </p:cNvPr>
          <p:cNvSpPr txBox="1"/>
          <p:nvPr/>
        </p:nvSpPr>
        <p:spPr>
          <a:xfrm>
            <a:off x="234673" y="1490008"/>
            <a:ext cx="6610627" cy="3785652"/>
          </a:xfrm>
          <a:prstGeom prst="rect">
            <a:avLst/>
          </a:prstGeom>
          <a:noFill/>
        </p:spPr>
        <p:txBody>
          <a:bodyPr wrap="square" rtlCol="0">
            <a:spAutoFit/>
          </a:bodyPr>
          <a:lstStyle/>
          <a:p>
            <a:pPr marL="285750" indent="-285750" algn="just">
              <a:buFont typeface="Arial" panose="020B0604020202020204" pitchFamily="34" charset="0"/>
              <a:buChar char="•"/>
            </a:pPr>
            <a:r>
              <a:rPr lang="en-US" altLang="ja-JP" sz="2400" dirty="0">
                <a:latin typeface="Arial" panose="020B0604020202020204" pitchFamily="34" charset="0"/>
                <a:cs typeface="Arial" panose="020B0604020202020204" pitchFamily="34" charset="0"/>
              </a:rPr>
              <a:t>GOSAT has been operated normally over 15 years since 2009, GOSAT-2 over 5 years since 2018.</a:t>
            </a:r>
          </a:p>
          <a:p>
            <a:pPr marL="285750" indent="-285750" algn="just">
              <a:buFont typeface="Arial" panose="020B0604020202020204" pitchFamily="34" charset="0"/>
              <a:buChar char="•"/>
            </a:pPr>
            <a:r>
              <a:rPr kumimoji="1" lang="en-US" altLang="ja-JP" sz="2400" dirty="0">
                <a:latin typeface="Arial" panose="020B0604020202020204" pitchFamily="34" charset="0"/>
                <a:cs typeface="Arial" panose="020B0604020202020204" pitchFamily="34" charset="0"/>
              </a:rPr>
              <a:t>GOSAT and GOSAT-2 have been currently operated the on-orbit radiance calibrations by solar diffuser and lunar calibration, respectively. </a:t>
            </a:r>
          </a:p>
          <a:p>
            <a:pPr marL="285750" indent="-285750" algn="just">
              <a:buFont typeface="Arial" panose="020B0604020202020204" pitchFamily="34" charset="0"/>
              <a:buChar char="•"/>
            </a:pPr>
            <a:r>
              <a:rPr lang="en-US" altLang="ja-JP" sz="2400" dirty="0">
                <a:latin typeface="Arial" panose="020B0604020202020204" pitchFamily="34" charset="0"/>
                <a:cs typeface="Arial" panose="020B0604020202020204" pitchFamily="34" charset="0"/>
              </a:rPr>
              <a:t>Vicarious calibration has been conducted at Railroad Valley in collaboration with OCO team and TROPOMI. </a:t>
            </a:r>
            <a:endParaRPr kumimoji="1" lang="en-US" altLang="ja-JP"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5123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A99F1-83E1-4A81-A0B3-D4E00F99ADCD}"/>
              </a:ext>
            </a:extLst>
          </p:cNvPr>
          <p:cNvSpPr>
            <a:spLocks noGrp="1"/>
          </p:cNvSpPr>
          <p:nvPr>
            <p:ph type="title"/>
          </p:nvPr>
        </p:nvSpPr>
        <p:spPr>
          <a:xfrm>
            <a:off x="77117" y="199871"/>
            <a:ext cx="11843133" cy="582326"/>
          </a:xfrm>
        </p:spPr>
        <p:txBody>
          <a:bodyPr>
            <a:normAutofit fontScale="90000"/>
          </a:bodyPr>
          <a:lstStyle/>
          <a:p>
            <a:r>
              <a:rPr lang="en-US" sz="3600" dirty="0"/>
              <a:t>7l. OCO-2 &amp; OCO-3: Mission Status &amp; Calibration Improvements</a:t>
            </a:r>
          </a:p>
        </p:txBody>
      </p:sp>
      <p:sp>
        <p:nvSpPr>
          <p:cNvPr id="11" name="Text Placeholder 3">
            <a:extLst>
              <a:ext uri="{FF2B5EF4-FFF2-40B4-BE49-F238E27FC236}">
                <a16:creationId xmlns:a16="http://schemas.microsoft.com/office/drawing/2014/main" id="{5E5E5245-9EFD-48E2-8073-90F0EB84289C}"/>
              </a:ext>
            </a:extLst>
          </p:cNvPr>
          <p:cNvSpPr txBox="1">
            <a:spLocks/>
          </p:cNvSpPr>
          <p:nvPr/>
        </p:nvSpPr>
        <p:spPr>
          <a:xfrm>
            <a:off x="826877" y="1030825"/>
            <a:ext cx="10079822" cy="3502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Consistently accurate calibration is vital for carbon cycle science</a:t>
            </a:r>
          </a:p>
        </p:txBody>
      </p:sp>
      <p:sp>
        <p:nvSpPr>
          <p:cNvPr id="12" name="Content Placeholder 4">
            <a:extLst>
              <a:ext uri="{FF2B5EF4-FFF2-40B4-BE49-F238E27FC236}">
                <a16:creationId xmlns:a16="http://schemas.microsoft.com/office/drawing/2014/main" id="{715C9B74-276B-4862-8014-C819DE3C6D26}"/>
              </a:ext>
            </a:extLst>
          </p:cNvPr>
          <p:cNvSpPr txBox="1">
            <a:spLocks/>
          </p:cNvSpPr>
          <p:nvPr/>
        </p:nvSpPr>
        <p:spPr>
          <a:xfrm>
            <a:off x="254000" y="1747390"/>
            <a:ext cx="7410103" cy="46781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As record lengthens, reprocessing campaigns cost more, take longer, and are less frequent</a:t>
            </a:r>
          </a:p>
          <a:p>
            <a:endParaRPr lang="en-US" dirty="0"/>
          </a:p>
          <a:p>
            <a:r>
              <a:rPr lang="en-US" dirty="0"/>
              <a:t>Continuing to monitor detector health using daily dark &amp; lamp measurements, very stable </a:t>
            </a:r>
          </a:p>
          <a:p>
            <a:endParaRPr lang="en-US" dirty="0"/>
          </a:p>
          <a:p>
            <a:r>
              <a:rPr lang="en-US" dirty="0"/>
              <a:t>Maturing analysis techniques &amp; extending time series for vicarious calibration, simultaneous nadir overpasses, and lunar calibration</a:t>
            </a:r>
          </a:p>
        </p:txBody>
      </p:sp>
      <p:pic>
        <p:nvPicPr>
          <p:cNvPr id="13" name="Picture 12">
            <a:extLst>
              <a:ext uri="{FF2B5EF4-FFF2-40B4-BE49-F238E27FC236}">
                <a16:creationId xmlns:a16="http://schemas.microsoft.com/office/drawing/2014/main" id="{B80E8CFA-1D95-494A-9930-CC4771C17EB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952328" y="2648609"/>
            <a:ext cx="4161165" cy="3066243"/>
          </a:xfrm>
          <a:prstGeom prst="rect">
            <a:avLst/>
          </a:prstGeom>
        </p:spPr>
      </p:pic>
      <p:pic>
        <p:nvPicPr>
          <p:cNvPr id="14" name="Picture 13">
            <a:extLst>
              <a:ext uri="{FF2B5EF4-FFF2-40B4-BE49-F238E27FC236}">
                <a16:creationId xmlns:a16="http://schemas.microsoft.com/office/drawing/2014/main" id="{3D696B22-362F-42E5-AA99-6B083B854F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9903805">
            <a:off x="7566045" y="2115562"/>
            <a:ext cx="2108251" cy="812380"/>
          </a:xfrm>
          <a:prstGeom prst="rect">
            <a:avLst/>
          </a:prstGeom>
        </p:spPr>
      </p:pic>
      <p:pic>
        <p:nvPicPr>
          <p:cNvPr id="15" name="Picture 14">
            <a:extLst>
              <a:ext uri="{FF2B5EF4-FFF2-40B4-BE49-F238E27FC236}">
                <a16:creationId xmlns:a16="http://schemas.microsoft.com/office/drawing/2014/main" id="{C7B80E52-0140-4277-8AD6-6EDCD5C92256}"/>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699238">
            <a:off x="8905701" y="2004852"/>
            <a:ext cx="2749545" cy="1963961"/>
          </a:xfrm>
          <a:prstGeom prst="rect">
            <a:avLst/>
          </a:prstGeom>
        </p:spPr>
      </p:pic>
      <p:sp>
        <p:nvSpPr>
          <p:cNvPr id="16" name="TextBox 15">
            <a:extLst>
              <a:ext uri="{FF2B5EF4-FFF2-40B4-BE49-F238E27FC236}">
                <a16:creationId xmlns:a16="http://schemas.microsoft.com/office/drawing/2014/main" id="{FA08B6ED-E89B-48E9-B869-EF82AD768394}"/>
              </a:ext>
            </a:extLst>
          </p:cNvPr>
          <p:cNvSpPr txBox="1"/>
          <p:nvPr/>
        </p:nvSpPr>
        <p:spPr>
          <a:xfrm>
            <a:off x="7952328" y="5714852"/>
            <a:ext cx="4161165" cy="923330"/>
          </a:xfrm>
          <a:prstGeom prst="rect">
            <a:avLst/>
          </a:prstGeom>
          <a:solidFill>
            <a:srgbClr val="FFC000">
              <a:lumMod val="20000"/>
              <a:lumOff val="80000"/>
            </a:srgbClr>
          </a:solidFill>
          <a:ln>
            <a:solidFill>
              <a:schemeClr val="accent1"/>
            </a:solidFill>
          </a:ln>
        </p:spPr>
        <p:txBody>
          <a:bodyPr wrap="square" rtlCol="0">
            <a:spAutoFit/>
          </a:bodyPr>
          <a:lstStyle/>
          <a:p>
            <a:r>
              <a:rPr lang="en-US" dirty="0">
                <a:latin typeface="Arial" panose="020B0604020202020204" pitchFamily="34" charset="0"/>
                <a:cs typeface="Arial" panose="020B0604020202020204" pitchFamily="34" charset="0"/>
              </a:rPr>
              <a:t>Data accessible to the public:</a:t>
            </a:r>
          </a:p>
          <a:p>
            <a:r>
              <a:rPr lang="en-US" dirty="0">
                <a:latin typeface="Arial" panose="020B0604020202020204" pitchFamily="34" charset="0"/>
                <a:cs typeface="Arial" panose="020B0604020202020204" pitchFamily="34" charset="0"/>
                <a:hlinkClick r:id="rId5"/>
              </a:rPr>
              <a:t>https://disc.gsfc.nasa.gov/</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L1B ATBD updated Feb 6. 2024</a:t>
            </a:r>
          </a:p>
        </p:txBody>
      </p:sp>
    </p:spTree>
    <p:extLst>
      <p:ext uri="{BB962C8B-B14F-4D97-AF65-F5344CB8AC3E}">
        <p14:creationId xmlns:p14="http://schemas.microsoft.com/office/powerpoint/2010/main" val="3491537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55D11-B0FE-4D73-96E1-E55EC9413D0B}"/>
              </a:ext>
            </a:extLst>
          </p:cNvPr>
          <p:cNvSpPr>
            <a:spLocks noGrp="1"/>
          </p:cNvSpPr>
          <p:nvPr>
            <p:ph type="title"/>
          </p:nvPr>
        </p:nvSpPr>
        <p:spPr>
          <a:xfrm>
            <a:off x="0" y="77118"/>
            <a:ext cx="12192000" cy="603919"/>
          </a:xfrm>
        </p:spPr>
        <p:txBody>
          <a:bodyPr>
            <a:normAutofit fontScale="90000"/>
          </a:bodyPr>
          <a:lstStyle/>
          <a:p>
            <a:r>
              <a:rPr lang="en-US" sz="4000" dirty="0"/>
              <a:t>7m. OCO-3 Oxygen A-Band In-Band Spectral Shape Corrections</a:t>
            </a:r>
            <a:endParaRPr lang="en-US" dirty="0"/>
          </a:p>
        </p:txBody>
      </p:sp>
      <p:sp>
        <p:nvSpPr>
          <p:cNvPr id="4" name="Content Placeholder 3">
            <a:extLst>
              <a:ext uri="{FF2B5EF4-FFF2-40B4-BE49-F238E27FC236}">
                <a16:creationId xmlns:a16="http://schemas.microsoft.com/office/drawing/2014/main" id="{7576C0AB-5555-488E-92CA-1D6E8DDABB4E}"/>
              </a:ext>
            </a:extLst>
          </p:cNvPr>
          <p:cNvSpPr>
            <a:spLocks noGrp="1"/>
          </p:cNvSpPr>
          <p:nvPr>
            <p:ph idx="1"/>
          </p:nvPr>
        </p:nvSpPr>
        <p:spPr>
          <a:xfrm>
            <a:off x="0" y="988343"/>
            <a:ext cx="11865167" cy="5596789"/>
          </a:xfrm>
          <a:prstGeom prst="rect">
            <a:avLst/>
          </a:prstGeom>
        </p:spPr>
        <p:txBody>
          <a:bodyPr wrap="square">
            <a:spAutoFit/>
          </a:bodyPr>
          <a:lstStyle/>
          <a:p>
            <a:pPr marL="285750" indent="-285750" algn="just">
              <a:lnSpc>
                <a:spcPct val="107000"/>
              </a:lnSpc>
              <a:spcBef>
                <a:spcPts val="0"/>
              </a:spcBef>
              <a:spcAft>
                <a:spcPts val="600"/>
              </a:spcAft>
              <a:buFont typeface="Arial" panose="020B0604020202020204" pitchFamily="34" charset="0"/>
              <a:buChar char="•"/>
            </a:pPr>
            <a:r>
              <a:rPr lang="en-US" sz="2400" dirty="0">
                <a:solidFill>
                  <a:srgbClr val="000000"/>
                </a:solidFill>
                <a:ea typeface="Calibri" panose="020F0502020204030204" pitchFamily="34" charset="0"/>
                <a:cs typeface="Times New Roman" panose="02020603050405020304" pitchFamily="18" charset="0"/>
              </a:rPr>
              <a:t>In OCO-3, contaminant accumulation imparts a S-like shape to the A-Band spectra. </a:t>
            </a:r>
          </a:p>
          <a:p>
            <a:pPr marL="285750" indent="-285750" algn="just">
              <a:lnSpc>
                <a:spcPct val="107000"/>
              </a:lnSpc>
              <a:spcBef>
                <a:spcPts val="0"/>
              </a:spcBef>
              <a:spcAft>
                <a:spcPts val="600"/>
              </a:spcAft>
              <a:buFont typeface="Arial" panose="020B0604020202020204" pitchFamily="34" charset="0"/>
              <a:buChar char="•"/>
            </a:pPr>
            <a:r>
              <a:rPr lang="en-US" sz="2400" dirty="0">
                <a:solidFill>
                  <a:srgbClr val="000000"/>
                </a:solidFill>
                <a:ea typeface="Calibri" panose="020F0502020204030204" pitchFamily="34" charset="0"/>
                <a:cs typeface="Times New Roman" panose="02020603050405020304" pitchFamily="18" charset="0"/>
              </a:rPr>
              <a:t>In Build 11, we derive the spectral shape of inflight gain degradation in the A-band directly from observations of clear ocean scenes. </a:t>
            </a:r>
          </a:p>
          <a:p>
            <a:pPr marL="285750" indent="-285750" algn="just">
              <a:lnSpc>
                <a:spcPct val="107000"/>
              </a:lnSpc>
              <a:spcBef>
                <a:spcPts val="0"/>
              </a:spcBef>
              <a:spcAft>
                <a:spcPts val="600"/>
              </a:spcAft>
              <a:buFont typeface="Arial" panose="020B0604020202020204" pitchFamily="34" charset="0"/>
              <a:buChar char="•"/>
            </a:pPr>
            <a:r>
              <a:rPr lang="en-US" sz="2400" dirty="0">
                <a:solidFill>
                  <a:srgbClr val="000000"/>
                </a:solidFill>
                <a:ea typeface="Calibri" panose="020F0502020204030204" pitchFamily="34" charset="0"/>
                <a:cs typeface="Times New Roman" panose="02020603050405020304" pitchFamily="18" charset="0"/>
              </a:rPr>
              <a:t>The new calibration of the A-band drastically reduced the curvature of spectral residuals between model and science observations, which previously had a strong footprint dependence.</a:t>
            </a:r>
            <a:r>
              <a:rPr lang="en-US" sz="2400" dirty="0">
                <a:ea typeface="Calibri" panose="020F0502020204030204" pitchFamily="34" charset="0"/>
                <a:cs typeface="Times New Roman" panose="02020603050405020304" pitchFamily="18" charset="0"/>
              </a:rPr>
              <a:t> </a:t>
            </a:r>
          </a:p>
          <a:p>
            <a:pPr marL="285750" indent="-285750" algn="just">
              <a:lnSpc>
                <a:spcPct val="107000"/>
              </a:lnSpc>
              <a:spcBef>
                <a:spcPts val="0"/>
              </a:spcBef>
              <a:spcAft>
                <a:spcPts val="600"/>
              </a:spcAft>
              <a:buFont typeface="Arial" panose="020B0604020202020204" pitchFamily="34" charset="0"/>
              <a:buChar char="•"/>
            </a:pPr>
            <a:r>
              <a:rPr lang="en-US" sz="2400" dirty="0">
                <a:ea typeface="Times New Roman" panose="02020603050405020304" pitchFamily="18" charset="0"/>
                <a:cs typeface="Times New Roman" panose="02020603050405020304" pitchFamily="18" charset="0"/>
              </a:rPr>
              <a:t>EOFs </a:t>
            </a:r>
            <a:r>
              <a:rPr lang="en-US" sz="2400" dirty="0">
                <a:solidFill>
                  <a:srgbClr val="000000"/>
                </a:solidFill>
                <a:ea typeface="Calibri" panose="020F0502020204030204" pitchFamily="34" charset="0"/>
                <a:cs typeface="Times New Roman" panose="02020603050405020304" pitchFamily="18" charset="0"/>
              </a:rPr>
              <a:t>associated with curvature</a:t>
            </a:r>
            <a:r>
              <a:rPr lang="en-US" sz="2400" dirty="0">
                <a:ea typeface="Times New Roman" panose="02020603050405020304" pitchFamily="18" charset="0"/>
                <a:cs typeface="Times New Roman" panose="02020603050405020304" pitchFamily="18" charset="0"/>
              </a:rPr>
              <a:t> </a:t>
            </a:r>
            <a:r>
              <a:rPr lang="en-US" sz="2400" dirty="0">
                <a:ea typeface="Calibri" panose="020F0502020204030204" pitchFamily="34" charset="0"/>
                <a:cs typeface="Times New Roman" panose="02020603050405020304" pitchFamily="18" charset="0"/>
              </a:rPr>
              <a:t>derived from </a:t>
            </a:r>
            <a:r>
              <a:rPr lang="en-US" sz="2400" dirty="0">
                <a:solidFill>
                  <a:srgbClr val="000000"/>
                </a:solidFill>
                <a:ea typeface="Calibri" panose="020F0502020204030204" pitchFamily="34" charset="0"/>
                <a:cs typeface="Times New Roman" panose="02020603050405020304" pitchFamily="18" charset="0"/>
              </a:rPr>
              <a:t>Build 10 products explained up to 9 % of the variance. This dropped to less than 1 % in Build 11, where curvature related EOFs are no longer removed. </a:t>
            </a:r>
          </a:p>
          <a:p>
            <a:pPr marL="285750" indent="-285750" algn="just">
              <a:lnSpc>
                <a:spcPct val="107000"/>
              </a:lnSpc>
              <a:spcBef>
                <a:spcPts val="0"/>
              </a:spcBef>
              <a:spcAft>
                <a:spcPts val="60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In Build 10, the curvature artifact manifested itself in the form of a slow drift of XCO</a:t>
            </a:r>
            <a:r>
              <a:rPr lang="en-US" sz="2400" baseline="-25000" dirty="0">
                <a:ea typeface="Calibri" panose="020F0502020204030204" pitchFamily="34" charset="0"/>
                <a:cs typeface="Times New Roman" panose="02020603050405020304" pitchFamily="18" charset="0"/>
              </a:rPr>
              <a:t>2</a:t>
            </a:r>
            <a:r>
              <a:rPr lang="en-US" sz="2400" dirty="0">
                <a:ea typeface="Calibri" panose="020F0502020204030204" pitchFamily="34" charset="0"/>
                <a:cs typeface="Times New Roman" panose="02020603050405020304" pitchFamily="18" charset="0"/>
              </a:rPr>
              <a:t>, from </a:t>
            </a:r>
            <a:r>
              <a:rPr lang="en-US" sz="2400" dirty="0">
                <a:solidFill>
                  <a:srgbClr val="000000"/>
                </a:solidFill>
                <a:ea typeface="Calibri" panose="020F0502020204030204" pitchFamily="34" charset="0"/>
                <a:cs typeface="Times New Roman" panose="02020603050405020304" pitchFamily="18" charset="0"/>
              </a:rPr>
              <a:t>February 2020 to January 2021, with respect to models, TCCON, and OCO-2, which was corrected during the post-processing step. </a:t>
            </a:r>
          </a:p>
          <a:p>
            <a:pPr marL="285750" indent="-285750" algn="just">
              <a:lnSpc>
                <a:spcPct val="107000"/>
              </a:lnSpc>
              <a:spcBef>
                <a:spcPts val="0"/>
              </a:spcBef>
              <a:spcAft>
                <a:spcPts val="600"/>
              </a:spcAft>
              <a:buFont typeface="Arial" panose="020B0604020202020204" pitchFamily="34" charset="0"/>
              <a:buChar char="•"/>
            </a:pPr>
            <a:r>
              <a:rPr lang="en-US" sz="2400" dirty="0">
                <a:solidFill>
                  <a:srgbClr val="000000"/>
                </a:solidFill>
                <a:ea typeface="Calibri" panose="020F0502020204030204" pitchFamily="34" charset="0"/>
                <a:cs typeface="Times New Roman" panose="02020603050405020304" pitchFamily="18" charset="0"/>
              </a:rPr>
              <a:t>The slow drift in XCO2 was significantly reduced to less than 1 ppm in Build 11.  </a:t>
            </a:r>
            <a:endParaRPr lang="en-US" sz="2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1570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2168</Words>
  <Application>Microsoft Office PowerPoint</Application>
  <PresentationFormat>Widescreen</PresentationFormat>
  <Paragraphs>231</Paragraphs>
  <Slides>19</Slides>
  <Notes>1</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19</vt:i4>
      </vt:variant>
    </vt:vector>
  </HeadingPairs>
  <TitlesOfParts>
    <vt:vector size="39" baseType="lpstr">
      <vt:lpstr>맑은 고딕</vt:lpstr>
      <vt:lpstr>微软雅黑</vt:lpstr>
      <vt:lpstr>ＭＳ Ｐゴシック</vt:lpstr>
      <vt:lpstr>SimSun</vt:lpstr>
      <vt:lpstr>游ゴシック</vt:lpstr>
      <vt:lpstr>游ゴシック Light</vt:lpstr>
      <vt:lpstr>Arial</vt:lpstr>
      <vt:lpstr>a아메리카노L</vt:lpstr>
      <vt:lpstr>Calibri</vt:lpstr>
      <vt:lpstr>Calibri Light</vt:lpstr>
      <vt:lpstr>等线</vt:lpstr>
      <vt:lpstr>Gill Sans MT</vt:lpstr>
      <vt:lpstr>HY견고딕</vt:lpstr>
      <vt:lpstr>Nunito</vt:lpstr>
      <vt:lpstr>Times New Roman</vt:lpstr>
      <vt:lpstr>Times New Roman Bold</vt:lpstr>
      <vt:lpstr>Times New Roman Regular</vt:lpstr>
      <vt:lpstr>Wingdings</vt:lpstr>
      <vt:lpstr>고양덕양 B</vt:lpstr>
      <vt:lpstr>Office Theme</vt:lpstr>
      <vt:lpstr>Report on UVN-S Session</vt:lpstr>
      <vt:lpstr>Disclaimer</vt:lpstr>
      <vt:lpstr>UVN-S Session Agenda</vt:lpstr>
      <vt:lpstr>Planned Activities</vt:lpstr>
      <vt:lpstr>Overview of presentations</vt:lpstr>
      <vt:lpstr>7g. Validation of TSIS-1 HSRS in the range 300 nm to 1700 nm using ground-based SI-traceable spectral solar irradiance measurements.</vt:lpstr>
      <vt:lpstr>7a. GOSAT and GOSAT-2 update</vt:lpstr>
      <vt:lpstr>7l. OCO-2 &amp; OCO-3: Mission Status &amp; Calibration Improvements</vt:lpstr>
      <vt:lpstr>7m. OCO-3 Oxygen A-Band In-Band Spectral Shape Corrections</vt:lpstr>
      <vt:lpstr>7f. TROPOMI-SWIR: Performance &amp; L1b Validation</vt:lpstr>
      <vt:lpstr>7d. Status &amp; Calibration Concepts of the CO2M mission</vt:lpstr>
      <vt:lpstr>7b. Current Status of Geostationary Environment Monitoring Spectrometer </vt:lpstr>
      <vt:lpstr>7h. TEMPO Calibration</vt:lpstr>
      <vt:lpstr>7e. Current status of GOME-2 &amp; outlook for Sentinel-4 &amp; Sentinel-5</vt:lpstr>
      <vt:lpstr>7k. TROPOMI L1b: UV, VIS, NIR modules: in-flight calibration status</vt:lpstr>
      <vt:lpstr>PowerPoint Presentation</vt:lpstr>
      <vt:lpstr>7i. Assessment of OMPS Nadir Mapper SDR Reflectance Using Deep Convective Clouds As Calibration Targets</vt:lpstr>
      <vt:lpstr>7j. Calibration of UV/Vis Spectrometers        for Aerosol Products</vt:lpstr>
      <vt:lpstr>7n. FDR4ATMOS Phase 1 Results and outlook to Phase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on UVN-S Session</dc:title>
  <dc:creator>Lawrence Flynn</dc:creator>
  <cp:lastModifiedBy>Lawrence Flynn</cp:lastModifiedBy>
  <cp:revision>31</cp:revision>
  <dcterms:created xsi:type="dcterms:W3CDTF">2024-03-14T10:28:24Z</dcterms:created>
  <dcterms:modified xsi:type="dcterms:W3CDTF">2024-03-14T18:53:42Z</dcterms:modified>
</cp:coreProperties>
</file>