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9" r:id="rId3"/>
    <p:sldId id="345" r:id="rId4"/>
    <p:sldId id="347" r:id="rId5"/>
    <p:sldId id="346" r:id="rId6"/>
    <p:sldId id="344" r:id="rId7"/>
    <p:sldId id="339" r:id="rId8"/>
    <p:sldId id="341" r:id="rId9"/>
    <p:sldId id="351" r:id="rId10"/>
    <p:sldId id="35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CA0522-700C-45EB-9338-593DF04744D0}" v="8" dt="2024-03-06T12:54:19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Fox" userId="a520e88c-5e07-4373-a1e8-9b18514070f1" providerId="ADAL" clId="{50CA0522-700C-45EB-9338-593DF04744D0}"/>
    <pc:docChg chg="custSel addSld modSld">
      <pc:chgData name="Nigel Fox" userId="a520e88c-5e07-4373-a1e8-9b18514070f1" providerId="ADAL" clId="{50CA0522-700C-45EB-9338-593DF04744D0}" dt="2024-03-07T19:52:17.870" v="191" actId="20577"/>
      <pc:docMkLst>
        <pc:docMk/>
      </pc:docMkLst>
      <pc:sldChg chg="modSp mod">
        <pc:chgData name="Nigel Fox" userId="a520e88c-5e07-4373-a1e8-9b18514070f1" providerId="ADAL" clId="{50CA0522-700C-45EB-9338-593DF04744D0}" dt="2024-03-06T12:48:33.500" v="8" actId="255"/>
        <pc:sldMkLst>
          <pc:docMk/>
          <pc:sldMk cId="691903920" sldId="344"/>
        </pc:sldMkLst>
        <pc:graphicFrameChg chg="modGraphic">
          <ac:chgData name="Nigel Fox" userId="a520e88c-5e07-4373-a1e8-9b18514070f1" providerId="ADAL" clId="{50CA0522-700C-45EB-9338-593DF04744D0}" dt="2024-03-06T12:48:33.500" v="8" actId="255"/>
          <ac:graphicFrameMkLst>
            <pc:docMk/>
            <pc:sldMk cId="691903920" sldId="344"/>
            <ac:graphicFrameMk id="8" creationId="{659D7DF7-FA51-5945-ABCC-129ABA6FA407}"/>
          </ac:graphicFrameMkLst>
        </pc:graphicFrameChg>
      </pc:sldChg>
      <pc:sldChg chg="modSp mod">
        <pc:chgData name="Nigel Fox" userId="a520e88c-5e07-4373-a1e8-9b18514070f1" providerId="ADAL" clId="{50CA0522-700C-45EB-9338-593DF04744D0}" dt="2024-03-07T19:51:35.876" v="184" actId="6549"/>
        <pc:sldMkLst>
          <pc:docMk/>
          <pc:sldMk cId="170655637" sldId="345"/>
        </pc:sldMkLst>
        <pc:spChg chg="mod">
          <ac:chgData name="Nigel Fox" userId="a520e88c-5e07-4373-a1e8-9b18514070f1" providerId="ADAL" clId="{50CA0522-700C-45EB-9338-593DF04744D0}" dt="2024-03-07T19:51:35.876" v="184" actId="6549"/>
          <ac:spMkLst>
            <pc:docMk/>
            <pc:sldMk cId="170655637" sldId="345"/>
            <ac:spMk id="3" creationId="{E768DA01-18D8-41F0-BC4C-E4E2A081092A}"/>
          </ac:spMkLst>
        </pc:spChg>
      </pc:sldChg>
      <pc:sldChg chg="modAnim">
        <pc:chgData name="Nigel Fox" userId="a520e88c-5e07-4373-a1e8-9b18514070f1" providerId="ADAL" clId="{50CA0522-700C-45EB-9338-593DF04744D0}" dt="2024-03-06T12:46:04.481" v="6"/>
        <pc:sldMkLst>
          <pc:docMk/>
          <pc:sldMk cId="3661484594" sldId="347"/>
        </pc:sldMkLst>
      </pc:sldChg>
      <pc:sldChg chg="modSp mod">
        <pc:chgData name="Nigel Fox" userId="a520e88c-5e07-4373-a1e8-9b18514070f1" providerId="ADAL" clId="{50CA0522-700C-45EB-9338-593DF04744D0}" dt="2024-03-07T19:52:17.870" v="191" actId="20577"/>
        <pc:sldMkLst>
          <pc:docMk/>
          <pc:sldMk cId="3429915312" sldId="350"/>
        </pc:sldMkLst>
        <pc:spChg chg="mod">
          <ac:chgData name="Nigel Fox" userId="a520e88c-5e07-4373-a1e8-9b18514070f1" providerId="ADAL" clId="{50CA0522-700C-45EB-9338-593DF04744D0}" dt="2024-03-07T19:52:17.870" v="191" actId="20577"/>
          <ac:spMkLst>
            <pc:docMk/>
            <pc:sldMk cId="3429915312" sldId="350"/>
            <ac:spMk id="5" creationId="{3EC82B93-5371-C455-09E9-FBA94C634049}"/>
          </ac:spMkLst>
        </pc:spChg>
      </pc:sldChg>
      <pc:sldChg chg="addSp delSp modSp new mod">
        <pc:chgData name="Nigel Fox" userId="a520e88c-5e07-4373-a1e8-9b18514070f1" providerId="ADAL" clId="{50CA0522-700C-45EB-9338-593DF04744D0}" dt="2024-03-06T12:54:23.863" v="101" actId="478"/>
        <pc:sldMkLst>
          <pc:docMk/>
          <pc:sldMk cId="1114939027" sldId="351"/>
        </pc:sldMkLst>
        <pc:spChg chg="del">
          <ac:chgData name="Nigel Fox" userId="a520e88c-5e07-4373-a1e8-9b18514070f1" providerId="ADAL" clId="{50CA0522-700C-45EB-9338-593DF04744D0}" dt="2024-03-06T12:54:23.863" v="101" actId="478"/>
          <ac:spMkLst>
            <pc:docMk/>
            <pc:sldMk cId="1114939027" sldId="351"/>
            <ac:spMk id="2" creationId="{A21A2C61-E23B-1CBA-78AA-EC34444C8C8E}"/>
          </ac:spMkLst>
        </pc:spChg>
        <pc:spChg chg="mod">
          <ac:chgData name="Nigel Fox" userId="a520e88c-5e07-4373-a1e8-9b18514070f1" providerId="ADAL" clId="{50CA0522-700C-45EB-9338-593DF04744D0}" dt="2024-03-06T12:53:34.430" v="99" actId="20577"/>
          <ac:spMkLst>
            <pc:docMk/>
            <pc:sldMk cId="1114939027" sldId="351"/>
            <ac:spMk id="3" creationId="{5E042C67-5491-2A93-E374-1AEEF98F452D}"/>
          </ac:spMkLst>
        </pc:spChg>
        <pc:spChg chg="add mod">
          <ac:chgData name="Nigel Fox" userId="a520e88c-5e07-4373-a1e8-9b18514070f1" providerId="ADAL" clId="{50CA0522-700C-45EB-9338-593DF04744D0}" dt="2024-03-06T12:54:19.557" v="100"/>
          <ac:spMkLst>
            <pc:docMk/>
            <pc:sldMk cId="1114939027" sldId="351"/>
            <ac:spMk id="4" creationId="{DE730C3B-1B0B-90AF-5287-FCF4B5EA773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6D598-CA8D-447F-ABB4-C8F9897A5CB9}" type="datetimeFigureOut">
              <a:rPr lang="en-GB" smtClean="0"/>
              <a:t>14/03/2024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30B28-B5A9-48D5-A99A-CEC9713429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4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760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342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277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9634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WGCV-51, 3-6 October 2022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724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30FC-828C-402C-82E5-209179AD6F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C2CC4-417C-4EBB-88DD-BA6A2B0F77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10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9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2109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tpi.eventsair.com/pre-flight-calibration-worksho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800" i="1" dirty="0"/>
              <a:t>Pre-flight Workshop</a:t>
            </a:r>
            <a:endParaRPr sz="48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3028950" y="4550396"/>
            <a:ext cx="9026277" cy="2233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Nigel Fox, </a:t>
            </a:r>
            <a:r>
              <a:rPr lang="en-GB" sz="2200" b="1" kern="0" dirty="0">
                <a:solidFill>
                  <a:srgbClr val="33445F"/>
                </a:solidFill>
                <a:latin typeface="Arial"/>
                <a:ea typeface="Arial"/>
                <a:cs typeface="Arial"/>
                <a:sym typeface="Arial"/>
              </a:rPr>
              <a:t>UKSA/NPL</a:t>
            </a:r>
          </a:p>
          <a:p>
            <a:pPr lvl="0" algn="r">
              <a:spcBef>
                <a:spcPts val="600"/>
              </a:spcBef>
              <a:buClr>
                <a:srgbClr val="000000"/>
              </a:buClr>
              <a:defRPr/>
            </a:pPr>
            <a:r>
              <a:rPr kumimoji="0" lang="en-GB" sz="2200" b="1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Jack Xiong, </a:t>
            </a:r>
            <a:r>
              <a:rPr lang="en-GB" sz="2200" b="1" kern="0" dirty="0">
                <a:solidFill>
                  <a:srgbClr val="33445F"/>
                </a:solidFill>
                <a:cs typeface="Arial"/>
                <a:sym typeface="Arial"/>
              </a:rPr>
              <a:t>NASA GSFC</a:t>
            </a:r>
          </a:p>
          <a:p>
            <a:pPr lvl="0" algn="r">
              <a:spcBef>
                <a:spcPts val="600"/>
              </a:spcBef>
              <a:buClr>
                <a:srgbClr val="000000"/>
              </a:buClr>
              <a:defRPr/>
            </a:pPr>
            <a:r>
              <a:rPr lang="en-GB" sz="2200" b="1" kern="0" dirty="0">
                <a:solidFill>
                  <a:srgbClr val="33445F"/>
                </a:solidFill>
                <a:cs typeface="Arial"/>
                <a:sym typeface="Arial"/>
              </a:rPr>
              <a:t>Philippe Goryl, ESA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33445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 algn="r">
              <a:spcBef>
                <a:spcPts val="600"/>
              </a:spcBef>
              <a:buClr>
                <a:srgbClr val="000000"/>
              </a:buClr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GSICS </a:t>
            </a: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33445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Annual Meeting</a:t>
            </a:r>
            <a:endParaRPr lang="en-US" sz="2200" b="1" kern="0" noProof="0" dirty="0">
              <a:solidFill>
                <a:srgbClr val="33445F"/>
              </a:solidFill>
              <a:cs typeface="Arial"/>
              <a:sym typeface="Arial"/>
            </a:endParaRPr>
          </a:p>
          <a:p>
            <a:pPr lvl="0" algn="r">
              <a:spcBef>
                <a:spcPts val="600"/>
              </a:spcBef>
              <a:buClr>
                <a:srgbClr val="000000"/>
              </a:buClr>
              <a:defRPr/>
            </a:pPr>
            <a:r>
              <a:rPr lang="en-US" sz="2200" b="1" kern="0" dirty="0">
                <a:solidFill>
                  <a:srgbClr val="33445F"/>
                </a:solidFill>
                <a:cs typeface="Arial"/>
                <a:sym typeface="Arial"/>
              </a:rPr>
              <a:t>Darmstadt, Germany, </a:t>
            </a:r>
            <a:r>
              <a:rPr lang="en-GB" sz="2200" b="1" kern="0" dirty="0">
                <a:solidFill>
                  <a:srgbClr val="33445F"/>
                </a:solidFill>
                <a:cs typeface="Arial"/>
                <a:sym typeface="Arial"/>
              </a:rPr>
              <a:t>11-15 March 2024</a:t>
            </a:r>
            <a:endParaRPr kumimoji="0" sz="2200" b="1" i="0" u="none" strike="noStrike" kern="0" cap="none" spc="0" normalizeH="0" baseline="0" noProof="0" dirty="0">
              <a:ln>
                <a:noFill/>
              </a:ln>
              <a:solidFill>
                <a:srgbClr val="33445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714777-A458-1814-A51B-F7D18A304D8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639" y="5422604"/>
            <a:ext cx="2146701" cy="9037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C82B93-5371-C455-09E9-FBA94C634049}"/>
              </a:ext>
            </a:extLst>
          </p:cNvPr>
          <p:cNvSpPr txBox="1"/>
          <p:nvPr/>
        </p:nvSpPr>
        <p:spPr>
          <a:xfrm>
            <a:off x="1303928" y="1519697"/>
            <a:ext cx="9177166" cy="4662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		Extension Day Nov 22 (TIR)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Introduction/Drivers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	New agency sensors (Trishna, LSTM, SBG, Landsat NG, Forum 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	New Space missions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TIR specifics of previous workshop (UV-SWIR)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	Stray-light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Radiometric gain/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linearity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Calibration of radiometric gain including standard and traceability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Cal/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Characterisation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of sensor dynamic range/non-linearity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Cal/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Characterisation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(and design?) of on-board monitoring systems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New Methods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Discussion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355E64-831E-40F0-74A5-38334E734FD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" y="23828"/>
            <a:ext cx="1762530" cy="8645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55CCAC-C2D6-6343-7BB8-545DBF61C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64" y="223050"/>
            <a:ext cx="3756272" cy="665364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Strawman</a:t>
            </a:r>
          </a:p>
        </p:txBody>
      </p:sp>
    </p:spTree>
    <p:extLst>
      <p:ext uri="{BB962C8B-B14F-4D97-AF65-F5344CB8AC3E}">
        <p14:creationId xmlns:p14="http://schemas.microsoft.com/office/powerpoint/2010/main" val="3429915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2583810" y="23829"/>
            <a:ext cx="7146386" cy="1198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Pre-flight Cal Workshop </a:t>
            </a:r>
            <a:br>
              <a:rPr lang="en-GB" dirty="0"/>
            </a:br>
            <a:r>
              <a:rPr lang="en-GB" sz="800" dirty="0"/>
              <a:t>     </a:t>
            </a:r>
            <a:r>
              <a:rPr lang="en-US" sz="1800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Pre-Flight Calibration Workshop (eventsair.com)</a:t>
            </a:r>
            <a:endParaRPr sz="18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1863C5-37FB-2757-E4C0-46EFF4EA255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" y="23828"/>
            <a:ext cx="1762530" cy="8645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24A92A-A76A-9EA2-244E-D151C5433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121" y="1111463"/>
            <a:ext cx="10547758" cy="53121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F7D2-7B86-4239-BE62-927A1E75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050" y="263033"/>
            <a:ext cx="3581400" cy="511761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8DA01-18D8-41F0-BC4C-E4E2A0810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86" y="1172935"/>
            <a:ext cx="11270512" cy="5366087"/>
          </a:xfrm>
        </p:spPr>
        <p:txBody>
          <a:bodyPr/>
          <a:lstStyle/>
          <a:p>
            <a:r>
              <a:rPr lang="en-GB" sz="2000" b="1" dirty="0">
                <a:solidFill>
                  <a:schemeClr val="tx1"/>
                </a:solidFill>
              </a:rPr>
              <a:t>All passive optical sensors; primarily solar reflective domain &lt;~2500 nm; TIR on final day</a:t>
            </a:r>
          </a:p>
          <a:p>
            <a:endParaRPr lang="en-GB" sz="1050" b="1" dirty="0">
              <a:solidFill>
                <a:schemeClr val="tx1"/>
              </a:solidFill>
            </a:endParaRPr>
          </a:p>
          <a:p>
            <a:pPr lvl="1"/>
            <a:r>
              <a:rPr lang="en-GB" sz="2000" b="1" dirty="0"/>
              <a:t>Pre-flight satellite &amp; on-board </a:t>
            </a:r>
            <a:r>
              <a:rPr lang="en-GB" sz="2000" b="1" dirty="0" err="1"/>
              <a:t>cal</a:t>
            </a:r>
            <a:r>
              <a:rPr lang="en-GB" sz="2000" b="1" dirty="0"/>
              <a:t> systems (pre-flight)</a:t>
            </a:r>
          </a:p>
          <a:p>
            <a:pPr lvl="1"/>
            <a:endParaRPr lang="en-GB" sz="1000" dirty="0"/>
          </a:p>
          <a:p>
            <a:pPr marL="360363" lvl="1" indent="-360363"/>
            <a:r>
              <a:rPr lang="en-GB" sz="2000" b="1" dirty="0">
                <a:solidFill>
                  <a:schemeClr val="tx1"/>
                </a:solidFill>
              </a:rPr>
              <a:t>Radiometric/spectral calibration and characterisation  (not geometric ‘position’)</a:t>
            </a:r>
          </a:p>
          <a:p>
            <a:pPr marL="780155" lvl="2" indent="-360363"/>
            <a:r>
              <a:rPr lang="en-GB" sz="2000" dirty="0">
                <a:solidFill>
                  <a:schemeClr val="tx1"/>
                </a:solidFill>
              </a:rPr>
              <a:t>All aspects impacting measurement e.g. stray light, linearity, gain…etc</a:t>
            </a:r>
          </a:p>
          <a:p>
            <a:pPr marL="780155" lvl="2" indent="-360363"/>
            <a:endParaRPr lang="en-GB" sz="800" dirty="0">
              <a:solidFill>
                <a:schemeClr val="tx1"/>
              </a:solidFill>
            </a:endParaRPr>
          </a:p>
          <a:p>
            <a:pPr marL="360363" lvl="1" indent="-360363"/>
            <a:r>
              <a:rPr lang="en-GB" sz="2000" b="1" dirty="0">
                <a:solidFill>
                  <a:schemeClr val="tx1"/>
                </a:solidFill>
              </a:rPr>
              <a:t>For whom?</a:t>
            </a:r>
          </a:p>
          <a:p>
            <a:pPr marL="780155" lvl="2" indent="-360363"/>
            <a:r>
              <a:rPr lang="en-GB" sz="2000" dirty="0"/>
              <a:t>Engineers/scientists</a:t>
            </a:r>
          </a:p>
          <a:p>
            <a:pPr marL="780155" lvl="2" indent="-360363"/>
            <a:r>
              <a:rPr lang="en-GB" sz="2000" dirty="0"/>
              <a:t>Science PI’s</a:t>
            </a:r>
          </a:p>
          <a:p>
            <a:pPr marL="780155" lvl="2" indent="-360363"/>
            <a:r>
              <a:rPr lang="en-GB" sz="2000" dirty="0"/>
              <a:t>Agencies/funding bodies	</a:t>
            </a:r>
          </a:p>
          <a:p>
            <a:pPr marL="780155" lvl="2" indent="-360363"/>
            <a:r>
              <a:rPr lang="en-GB" sz="2000" dirty="0"/>
              <a:t>Public/commercial all instruments; scales including ‘new-space’ </a:t>
            </a:r>
          </a:p>
          <a:p>
            <a:pPr marL="780155" lvl="2" indent="-360363"/>
            <a:endParaRPr lang="en-GB" sz="800" dirty="0"/>
          </a:p>
          <a:p>
            <a:pPr marL="360363" lvl="1" indent="-360363"/>
            <a:r>
              <a:rPr lang="en-GB" sz="2000" b="1" dirty="0">
                <a:solidFill>
                  <a:schemeClr val="tx1"/>
                </a:solidFill>
              </a:rPr>
              <a:t>Format?</a:t>
            </a:r>
          </a:p>
          <a:p>
            <a:pPr marL="780155" lvl="2" indent="-360363"/>
            <a:r>
              <a:rPr lang="en-GB" sz="2000" dirty="0"/>
              <a:t>Limited presentations in topic themes with time for facilitated discussion per theme</a:t>
            </a:r>
          </a:p>
          <a:p>
            <a:pPr marL="780155" lvl="2" indent="-360363"/>
            <a:r>
              <a:rPr lang="en-GB" sz="2000" dirty="0"/>
              <a:t>Call for poster and oral (Spring 2024)</a:t>
            </a:r>
          </a:p>
          <a:p>
            <a:pPr marL="780155" lvl="2" indent="-360363"/>
            <a:r>
              <a:rPr lang="en-GB" sz="2000" dirty="0"/>
              <a:t>3 days all plenary (solar reflective) additional day TIR</a:t>
            </a:r>
          </a:p>
          <a:p>
            <a:pPr marL="452438" lvl="1" indent="-452438"/>
            <a:r>
              <a:rPr lang="en-GB" sz="2000" b="1" dirty="0"/>
              <a:t>Output</a:t>
            </a:r>
          </a:p>
          <a:p>
            <a:pPr marL="452438" lvl="1" indent="-452438"/>
            <a:r>
              <a:rPr lang="en-GB" sz="2000" dirty="0"/>
              <a:t>      Proceedings and Citeable guidance doc on good practises within a year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A650B-9D6C-4578-82CB-0D9A4212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CC2CC4-417C-4EBB-88DD-BA6A2B0F77B7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358B6-8B71-90A6-78C6-B8204FAD22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" y="23828"/>
            <a:ext cx="1762530" cy="8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8DCCA-3363-F7E7-C5B2-48993659B6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81" y="1156964"/>
            <a:ext cx="5629989" cy="2422256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CEOS/GSICS workshop implementation team</a:t>
            </a:r>
            <a:endParaRPr lang="en-GB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Overall oversight of workshop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Link to CEOS/GSICS bodies &amp; local ESA host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Specific event implementation/logistics 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Selection of scientific committee</a:t>
            </a:r>
          </a:p>
          <a:p>
            <a:pPr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Publication of Meeting Report</a:t>
            </a:r>
          </a:p>
          <a:p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136899D-525B-124C-CB53-E7DEFD660054}"/>
              </a:ext>
            </a:extLst>
          </p:cNvPr>
          <p:cNvSpPr txBox="1">
            <a:spLocks/>
          </p:cNvSpPr>
          <p:nvPr/>
        </p:nvSpPr>
        <p:spPr>
          <a:xfrm>
            <a:off x="3832829" y="218761"/>
            <a:ext cx="4342483" cy="57472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Organisation/Roles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125D5F-7DF9-00D1-5587-6FE599AB1751}"/>
              </a:ext>
            </a:extLst>
          </p:cNvPr>
          <p:cNvSpPr txBox="1"/>
          <p:nvPr/>
        </p:nvSpPr>
        <p:spPr>
          <a:xfrm>
            <a:off x="5394121" y="1156964"/>
            <a:ext cx="6791197" cy="2728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cientific committee</a:t>
            </a:r>
          </a:p>
          <a:p>
            <a:pPr lvl="0">
              <a:spcBef>
                <a:spcPts val="1200"/>
              </a:spcBef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Domain (Optical sensor Calibration/characterisation) experts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-   Representing globe- industry, agency, academia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-   Define detailed program/session/ (critical topics/contributions)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-  ‘Champions’ to encourage participation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-   Review/selection of abstracts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-   Core writing team of meeting conclusions &amp; ‘good practises’  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56ACF-C6A4-C67C-9480-AC886AC505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" y="23828"/>
            <a:ext cx="1762530" cy="86458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DF843F5-A7AE-1E8C-B7E1-038A1418F116}"/>
              </a:ext>
            </a:extLst>
          </p:cNvPr>
          <p:cNvGraphicFramePr>
            <a:graphicFrameLocks noGrp="1"/>
          </p:cNvGraphicFramePr>
          <p:nvPr/>
        </p:nvGraphicFramePr>
        <p:xfrm>
          <a:off x="183583" y="3702724"/>
          <a:ext cx="5210538" cy="2560320"/>
        </p:xfrm>
        <a:graphic>
          <a:graphicData uri="http://schemas.openxmlformats.org/drawingml/2006/table">
            <a:tbl>
              <a:tblPr/>
              <a:tblGrid>
                <a:gridCol w="1858262">
                  <a:extLst>
                    <a:ext uri="{9D8B030D-6E8A-4147-A177-3AD203B41FA5}">
                      <a16:colId xmlns:a16="http://schemas.microsoft.com/office/drawing/2014/main" val="3262621389"/>
                    </a:ext>
                  </a:extLst>
                </a:gridCol>
                <a:gridCol w="1858262">
                  <a:extLst>
                    <a:ext uri="{9D8B030D-6E8A-4147-A177-3AD203B41FA5}">
                      <a16:colId xmlns:a16="http://schemas.microsoft.com/office/drawing/2014/main" val="2342552744"/>
                    </a:ext>
                  </a:extLst>
                </a:gridCol>
                <a:gridCol w="1494014">
                  <a:extLst>
                    <a:ext uri="{9D8B030D-6E8A-4147-A177-3AD203B41FA5}">
                      <a16:colId xmlns:a16="http://schemas.microsoft.com/office/drawing/2014/main" val="40529797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Nigel Fox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NPL/UKSA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United Kingdom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138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Philippe Goryl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effectLst/>
                        </a:rPr>
                        <a:t>ESA/ESRIN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Italy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71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Jean-Marc Laherrere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effectLst/>
                        </a:rPr>
                        <a:t>CNES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France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033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Mounir Lekouara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EUMETSAT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Germany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964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Albrecht von Bargen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DLR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Germany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6985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Xiangqian Wu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NOAA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USA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00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Xiaoxiong Xiong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>
                          <a:effectLst/>
                        </a:rPr>
                        <a:t>NASA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effectLst/>
                        </a:rPr>
                        <a:t>USA</a:t>
                      </a:r>
                    </a:p>
                  </a:txBody>
                  <a:tcPr marL="76200" marR="76200" marT="76200" marB="762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71807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2BA01F0-68FE-6A14-541E-FF49FBFABEF1}"/>
              </a:ext>
            </a:extLst>
          </p:cNvPr>
          <p:cNvSpPr txBox="1"/>
          <p:nvPr/>
        </p:nvSpPr>
        <p:spPr>
          <a:xfrm>
            <a:off x="5678757" y="4249395"/>
            <a:ext cx="613239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Space Agencies/scientific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-  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Encourage participation of organisations they are funding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-    Encourage transparency of information to community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8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136899D-525B-124C-CB53-E7DEFD660054}"/>
              </a:ext>
            </a:extLst>
          </p:cNvPr>
          <p:cNvSpPr txBox="1">
            <a:spLocks/>
          </p:cNvSpPr>
          <p:nvPr/>
        </p:nvSpPr>
        <p:spPr>
          <a:xfrm>
            <a:off x="3924758" y="178323"/>
            <a:ext cx="4342483" cy="55559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Science committee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56ACF-C6A4-C67C-9480-AC886AC505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" y="23828"/>
            <a:ext cx="1762530" cy="8645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C4D638-6117-3456-B804-F486D5464EFB}"/>
              </a:ext>
            </a:extLst>
          </p:cNvPr>
          <p:cNvSpPr txBox="1"/>
          <p:nvPr/>
        </p:nvSpPr>
        <p:spPr>
          <a:xfrm>
            <a:off x="78327" y="1003151"/>
            <a:ext cx="5508741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Pascal Blain	   CLS 		  Belgium</a:t>
            </a:r>
          </a:p>
          <a:p>
            <a:endParaRPr lang="en-GB" sz="600" dirty="0"/>
          </a:p>
          <a:p>
            <a:r>
              <a:rPr lang="en-GB" dirty="0" err="1"/>
              <a:t>JaeYoung</a:t>
            </a:r>
            <a:r>
              <a:rPr lang="en-GB" dirty="0"/>
              <a:t> Byon       KMA		  Korea</a:t>
            </a:r>
          </a:p>
          <a:p>
            <a:endParaRPr lang="en-GB" sz="600" dirty="0"/>
          </a:p>
          <a:p>
            <a:r>
              <a:rPr lang="en-GB" dirty="0"/>
              <a:t>Yong Chen	   NOAA		  USA</a:t>
            </a:r>
          </a:p>
          <a:p>
            <a:endParaRPr lang="en-GB" sz="600" dirty="0"/>
          </a:p>
          <a:p>
            <a:r>
              <a:rPr lang="en-GB" dirty="0" err="1"/>
              <a:t>Hansford</a:t>
            </a:r>
            <a:r>
              <a:rPr lang="en-GB" dirty="0"/>
              <a:t> </a:t>
            </a:r>
            <a:r>
              <a:rPr lang="en-GB" dirty="0" err="1"/>
              <a:t>Cutlip</a:t>
            </a:r>
            <a:r>
              <a:rPr lang="en-GB" dirty="0"/>
              <a:t>	   Ball Aerospace    USA	</a:t>
            </a:r>
          </a:p>
          <a:p>
            <a:endParaRPr lang="en-GB" sz="600" dirty="0"/>
          </a:p>
          <a:p>
            <a:r>
              <a:rPr lang="en-GB" dirty="0"/>
              <a:t>Camille Desjardins  CNES		  France</a:t>
            </a:r>
          </a:p>
          <a:p>
            <a:endParaRPr lang="en-GB" sz="600" dirty="0"/>
          </a:p>
          <a:p>
            <a:r>
              <a:rPr lang="en-GB" dirty="0"/>
              <a:t>Lei Ding		   SITP		  China</a:t>
            </a:r>
          </a:p>
          <a:p>
            <a:endParaRPr lang="en-GB" sz="600" dirty="0"/>
          </a:p>
          <a:p>
            <a:r>
              <a:rPr lang="en-GB" dirty="0"/>
              <a:t>Gary Fowler	   EUMETSAT	  Germany</a:t>
            </a:r>
          </a:p>
          <a:p>
            <a:endParaRPr lang="en-GB" sz="600" dirty="0"/>
          </a:p>
          <a:p>
            <a:r>
              <a:rPr lang="en-GB" dirty="0"/>
              <a:t>Nigel Fox	   NPL	 	  UK</a:t>
            </a:r>
          </a:p>
          <a:p>
            <a:endParaRPr lang="en-GB" sz="600" dirty="0"/>
          </a:p>
          <a:p>
            <a:r>
              <a:rPr lang="en-GB" dirty="0"/>
              <a:t>Arnaud </a:t>
            </a:r>
            <a:r>
              <a:rPr lang="en-GB" dirty="0" err="1"/>
              <a:t>Heliere</a:t>
            </a:r>
            <a:r>
              <a:rPr lang="en-GB" dirty="0"/>
              <a:t>        ESA		  Netherlands</a:t>
            </a:r>
          </a:p>
          <a:p>
            <a:endParaRPr lang="en-GB" sz="600" dirty="0"/>
          </a:p>
          <a:p>
            <a:r>
              <a:rPr lang="en-GB" dirty="0"/>
              <a:t>Eric J Jacobson      Raytheon 	  USA</a:t>
            </a:r>
          </a:p>
          <a:p>
            <a:endParaRPr lang="en-GB" sz="600" dirty="0"/>
          </a:p>
          <a:p>
            <a:r>
              <a:rPr lang="en-GB" dirty="0"/>
              <a:t>Glen Jaross 	   NASA GSFC	  USA</a:t>
            </a:r>
          </a:p>
          <a:p>
            <a:endParaRPr lang="en-GB" sz="600" dirty="0"/>
          </a:p>
          <a:p>
            <a:r>
              <a:rPr lang="en-GB" dirty="0"/>
              <a:t>Greg Kopp	   LASP		  USA</a:t>
            </a:r>
          </a:p>
          <a:p>
            <a:endParaRPr lang="en-GB" sz="600" dirty="0"/>
          </a:p>
          <a:p>
            <a:r>
              <a:rPr lang="en-GB" dirty="0"/>
              <a:t>Toshi </a:t>
            </a:r>
            <a:r>
              <a:rPr lang="en-GB" dirty="0" err="1"/>
              <a:t>Kumura</a:t>
            </a:r>
            <a:r>
              <a:rPr lang="en-GB" dirty="0"/>
              <a:t>	  JAXA		  Japan</a:t>
            </a:r>
          </a:p>
          <a:p>
            <a:endParaRPr lang="en-GB" sz="600" dirty="0"/>
          </a:p>
          <a:p>
            <a:r>
              <a:rPr lang="en-GB" dirty="0"/>
              <a:t>Stephen Maxwell    NIST		  USA</a:t>
            </a:r>
          </a:p>
          <a:p>
            <a:endParaRPr lang="en-GB" sz="600" dirty="0"/>
          </a:p>
          <a:p>
            <a:r>
              <a:rPr lang="en-GB" dirty="0"/>
              <a:t>Jean-Philippe Mur  Thales France	  France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0A691B-04EE-F5EA-4AC0-D151454FAF5D}"/>
              </a:ext>
            </a:extLst>
          </p:cNvPr>
          <p:cNvSpPr txBox="1"/>
          <p:nvPr/>
        </p:nvSpPr>
        <p:spPr>
          <a:xfrm>
            <a:off x="6014877" y="1003151"/>
            <a:ext cx="609879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Jens Nieke	  ESA	                 Netherlands</a:t>
            </a:r>
          </a:p>
          <a:p>
            <a:endParaRPr lang="en-GB" sz="600" dirty="0"/>
          </a:p>
          <a:p>
            <a:r>
              <a:rPr lang="en-GB" dirty="0"/>
              <a:t>Thomas Pagano    NASA JPL	   USA</a:t>
            </a:r>
          </a:p>
          <a:p>
            <a:endParaRPr lang="en-GB" sz="600" dirty="0"/>
          </a:p>
          <a:p>
            <a:r>
              <a:rPr lang="en-GB" dirty="0" err="1"/>
              <a:t>Chengli</a:t>
            </a:r>
            <a:r>
              <a:rPr lang="en-GB" dirty="0"/>
              <a:t> Qi              CMA	 	   China</a:t>
            </a:r>
          </a:p>
          <a:p>
            <a:endParaRPr lang="en-GB" sz="600" dirty="0"/>
          </a:p>
          <a:p>
            <a:r>
              <a:rPr lang="en-GB" dirty="0" err="1"/>
              <a:t>Stefen</a:t>
            </a:r>
            <a:r>
              <a:rPr lang="en-GB" dirty="0"/>
              <a:t> </a:t>
            </a:r>
            <a:r>
              <a:rPr lang="en-GB" dirty="0" err="1"/>
              <a:t>Reidl</a:t>
            </a:r>
            <a:r>
              <a:rPr lang="en-GB" dirty="0"/>
              <a:t>	  Airbus Germany	   Germany</a:t>
            </a:r>
          </a:p>
          <a:p>
            <a:endParaRPr lang="en-GB" sz="600" dirty="0"/>
          </a:p>
          <a:p>
            <a:r>
              <a:rPr lang="en-GB" dirty="0"/>
              <a:t>Dan </a:t>
            </a:r>
            <a:r>
              <a:rPr lang="en-GB" dirty="0" err="1"/>
              <a:t>Scharpf</a:t>
            </a:r>
            <a:r>
              <a:rPr lang="en-GB" dirty="0"/>
              <a:t>	  </a:t>
            </a:r>
            <a:r>
              <a:rPr lang="en-GB" dirty="0" err="1"/>
              <a:t>Labshere</a:t>
            </a:r>
            <a:r>
              <a:rPr lang="en-GB" dirty="0"/>
              <a:t>	   USA</a:t>
            </a:r>
          </a:p>
          <a:p>
            <a:endParaRPr lang="en-GB" sz="600" dirty="0"/>
          </a:p>
          <a:p>
            <a:r>
              <a:rPr lang="en-GB" dirty="0"/>
              <a:t>Deron Scott	  SDL		   USA</a:t>
            </a:r>
          </a:p>
          <a:p>
            <a:endParaRPr lang="en-GB" sz="600" dirty="0"/>
          </a:p>
          <a:p>
            <a:r>
              <a:rPr lang="en-GB" dirty="0"/>
              <a:t>Frank </a:t>
            </a:r>
            <a:r>
              <a:rPr lang="en-GB" dirty="0" err="1"/>
              <a:t>Schmülling</a:t>
            </a:r>
            <a:r>
              <a:rPr lang="en-GB" dirty="0"/>
              <a:t>   DLR		   Germany</a:t>
            </a:r>
          </a:p>
          <a:p>
            <a:endParaRPr lang="en-GB" sz="600" dirty="0"/>
          </a:p>
          <a:p>
            <a:r>
              <a:rPr lang="en-GB" dirty="0"/>
              <a:t>Ralph Snel             TNO 		   Netherlands</a:t>
            </a:r>
          </a:p>
          <a:p>
            <a:r>
              <a:rPr lang="en-GB" sz="600" dirty="0"/>
              <a:t> </a:t>
            </a:r>
          </a:p>
          <a:p>
            <a:r>
              <a:rPr lang="en-GB" dirty="0"/>
              <a:t>Dave Smith 	  STFC UK	   UK</a:t>
            </a:r>
          </a:p>
          <a:p>
            <a:endParaRPr lang="en-GB" sz="600" dirty="0"/>
          </a:p>
          <a:p>
            <a:r>
              <a:rPr lang="en-GB" dirty="0"/>
              <a:t>Christoph Straif      EUMETSAT          Germany</a:t>
            </a:r>
          </a:p>
          <a:p>
            <a:endParaRPr lang="en-GB" sz="600" dirty="0"/>
          </a:p>
          <a:p>
            <a:r>
              <a:rPr lang="en-GB" dirty="0"/>
              <a:t>Dave Tobin	  </a:t>
            </a:r>
            <a:r>
              <a:rPr lang="en-GB" dirty="0" err="1"/>
              <a:t>Univ</a:t>
            </a:r>
            <a:r>
              <a:rPr lang="en-GB" dirty="0"/>
              <a:t> of Wisconsin USA</a:t>
            </a:r>
          </a:p>
          <a:p>
            <a:endParaRPr lang="en-GB" sz="600" dirty="0"/>
          </a:p>
          <a:p>
            <a:r>
              <a:rPr lang="en-GB" dirty="0"/>
              <a:t>Sylvain Thomas     Airbus France	   France</a:t>
            </a:r>
          </a:p>
          <a:p>
            <a:endParaRPr lang="en-GB" sz="600" dirty="0"/>
          </a:p>
          <a:p>
            <a:r>
              <a:rPr lang="en-GB" dirty="0"/>
              <a:t>Richard Wachter    OHB Germany	   Germany</a:t>
            </a:r>
          </a:p>
          <a:p>
            <a:endParaRPr lang="en-GB" sz="600" dirty="0"/>
          </a:p>
          <a:p>
            <a:r>
              <a:rPr lang="en-GB" dirty="0"/>
              <a:t>Xiaoxiong Xiong	  NASA		   USA</a:t>
            </a:r>
          </a:p>
        </p:txBody>
      </p:sp>
    </p:spTree>
    <p:extLst>
      <p:ext uri="{BB962C8B-B14F-4D97-AF65-F5344CB8AC3E}">
        <p14:creationId xmlns:p14="http://schemas.microsoft.com/office/powerpoint/2010/main" val="1090342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F7D2-7B86-4239-BE62-927A1E759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07" y="216671"/>
            <a:ext cx="3581400" cy="762000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Timeline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A650B-9D6C-4578-82CB-0D9A4212C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C2CC4-417C-4EBB-88DD-BA6A2B0F77B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4358B6-8B71-90A6-78C6-B8204FAD22C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" y="23828"/>
            <a:ext cx="1762530" cy="864586"/>
          </a:xfrm>
          <a:prstGeom prst="rect">
            <a:avLst/>
          </a:prstGeom>
        </p:spPr>
      </p:pic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659D7DF7-FA51-5945-ABCC-129ABA6FA4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354787"/>
              </p:ext>
            </p:extLst>
          </p:nvPr>
        </p:nvGraphicFramePr>
        <p:xfrm>
          <a:off x="914400" y="2214694"/>
          <a:ext cx="10363200" cy="3402348"/>
        </p:xfrm>
        <a:graphic>
          <a:graphicData uri="http://schemas.openxmlformats.org/drawingml/2006/table">
            <a:tbl>
              <a:tblPr/>
              <a:tblGrid>
                <a:gridCol w="5181600">
                  <a:extLst>
                    <a:ext uri="{9D8B030D-6E8A-4147-A177-3AD203B41FA5}">
                      <a16:colId xmlns:a16="http://schemas.microsoft.com/office/drawing/2014/main" val="49515758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2326515212"/>
                    </a:ext>
                  </a:extLst>
                </a:gridCol>
              </a:tblGrid>
              <a:tr h="508239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</a:rPr>
                        <a:t>April 2024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</a:rPr>
                        <a:t>Abstract Submission Deadline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57152"/>
                  </a:ext>
                </a:extLst>
              </a:tr>
              <a:tr h="508239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</a:rPr>
                        <a:t>July 2024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</a:rPr>
                        <a:t>Notifications to Authors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51374"/>
                  </a:ext>
                </a:extLst>
              </a:tr>
              <a:tr h="508239">
                <a:tc>
                  <a:txBody>
                    <a:bodyPr/>
                    <a:lstStyle/>
                    <a:p>
                      <a:r>
                        <a:rPr lang="en-GB" sz="2000" b="0" dirty="0">
                          <a:effectLst/>
                        </a:rPr>
                        <a:t>September 2024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</a:rPr>
                        <a:t>Preliminary Programme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972094"/>
                  </a:ext>
                </a:extLst>
              </a:tr>
              <a:tr h="508239"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</a:rPr>
                        <a:t>Mid-October 2024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>
                          <a:effectLst/>
                        </a:rPr>
                        <a:t>Registration Deadline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732125"/>
                  </a:ext>
                </a:extLst>
              </a:tr>
              <a:tr h="806512">
                <a:tc>
                  <a:txBody>
                    <a:bodyPr/>
                    <a:lstStyle/>
                    <a:p>
                      <a:r>
                        <a:rPr lang="en-GB" sz="2000" b="0" dirty="0">
                          <a:effectLst/>
                        </a:rPr>
                        <a:t>19 - 22 November 2024</a:t>
                      </a:r>
                      <a:br>
                        <a:rPr lang="en-GB" sz="2000" b="0" dirty="0">
                          <a:effectLst/>
                        </a:rPr>
                      </a:br>
                      <a:endParaRPr lang="en-GB" sz="2000" b="0" dirty="0">
                        <a:effectLst/>
                      </a:endParaRPr>
                    </a:p>
                    <a:p>
                      <a:r>
                        <a:rPr lang="en-GB" sz="2000" b="0" dirty="0">
                          <a:effectLst/>
                        </a:rPr>
                        <a:t>December 2025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0" dirty="0">
                          <a:effectLst/>
                        </a:rPr>
                        <a:t>Workshop</a:t>
                      </a:r>
                    </a:p>
                    <a:p>
                      <a:endParaRPr lang="en-GB" sz="2000" b="0" dirty="0">
                        <a:effectLst/>
                      </a:endParaRPr>
                    </a:p>
                    <a:p>
                      <a:r>
                        <a:rPr lang="en-GB" sz="2000" b="0" dirty="0">
                          <a:effectLst/>
                        </a:rPr>
                        <a:t>Publication of proceedings and good practises</a:t>
                      </a:r>
                    </a:p>
                  </a:txBody>
                  <a:tcPr marL="75096" marR="75096" marT="75096" marB="7509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F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986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903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D1517-ED47-70C3-326B-649EC730F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64" y="223050"/>
            <a:ext cx="3756272" cy="665364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Strawman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99EE9-01B8-3EC9-CA64-8E7E33576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443" y="1093433"/>
            <a:ext cx="10363200" cy="41148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1: Introduction, objectives, drivers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Workshop introduction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Principles of Calibration/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Characterisation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/traceability/uncertainty 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Characterisation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needs (now and future) for land imaging applications (SR)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 “ “ Ocean imaging applications (SR)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“ “ “ Land/Ocean imaging applications (TIR)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“ “ “ Atmospheric imaging (spectrometers) (SR)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“ “ “ Atmospheric imaging (spectrometers) (TIR) - option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Discussion and identification of key requirements and drivers.</a:t>
            </a:r>
          </a:p>
          <a:p>
            <a:pPr rtl="0">
              <a:spcBef>
                <a:spcPts val="0"/>
              </a:spcBef>
              <a:spcAft>
                <a:spcPts val="600"/>
              </a:spcAft>
            </a:pPr>
            <a:br>
              <a:rPr lang="en-US" b="0" dirty="0">
                <a:effectLst/>
              </a:rPr>
            </a:br>
            <a:br>
              <a:rPr lang="en-US" b="0" dirty="0">
                <a:effectLst/>
              </a:rPr>
            </a:b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2: Spectral (response function/bandwidth/wavelength (UV-TIR)) 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Characterisation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spectral filter based systems (10s nm bandwidth)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   “ Spectrometers (nm’s bandwidth)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   “ spectrometers (&lt;nm bandwidth)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   “ ‘out of band’ stray light (spectral in nature)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            “                              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Sensitivity to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polarisation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New methods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      Discussion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317DA7-63C3-7F00-8D35-D1C5CE340FE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" y="23828"/>
            <a:ext cx="1762530" cy="86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4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CAF5EA7-FF9A-77A0-8743-88E10576A14C}"/>
              </a:ext>
            </a:extLst>
          </p:cNvPr>
          <p:cNvSpPr txBox="1"/>
          <p:nvPr/>
        </p:nvSpPr>
        <p:spPr>
          <a:xfrm>
            <a:off x="813510" y="1428452"/>
            <a:ext cx="1094616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3: Spatial: Stray light (out-of-field), Point spread function, Ghosts, scattered (UV-SWIR)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Characterisation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stray/scattered optical radiation SR domain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  ‘out of field’ stray light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“ “ TIR domain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methods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Discussion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4: Radiometric gain/linearity (UV-SWIR)</a:t>
            </a:r>
            <a:endParaRPr lang="en-US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Calibration of radiometric gain including standards and traceability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Characterisation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sensor dynamic range/non-linearity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Cal/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Characterisation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(and design?) of on-board monitoring systems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New methods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8A2770-7339-31CC-97AD-270990C761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" y="23828"/>
            <a:ext cx="1762530" cy="86458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6D8CA90-3A25-C50B-1E18-78AAD49E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64" y="223050"/>
            <a:ext cx="3756272" cy="665364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Strawman</a:t>
            </a:r>
          </a:p>
        </p:txBody>
      </p:sp>
    </p:spTree>
    <p:extLst>
      <p:ext uri="{BB962C8B-B14F-4D97-AF65-F5344CB8AC3E}">
        <p14:creationId xmlns:p14="http://schemas.microsoft.com/office/powerpoint/2010/main" val="224701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42C67-5491-2A93-E374-1AEEF98F4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481905"/>
            <a:ext cx="10363200" cy="4114800"/>
          </a:xfrm>
        </p:spPr>
        <p:txBody>
          <a:bodyPr/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5: Pre-Flight Best Practices</a:t>
            </a:r>
            <a:endParaRPr lang="en-US" sz="18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Component-level vs. end-to-end testing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Evidencing  traceability to international standards (SI as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realised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by national metrology institutes (NMIs))  or through reference facilities:- details of measurements, audit trail, transparency of result </a:t>
            </a:r>
            <a:r>
              <a:rPr lang="en-US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etc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Inter-comparisons with other ground-based instruments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</a:rPr>
              <a:t>Criticality of environmental conditions: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Contamination control, Thermal Vac ….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Noto Sans Symbols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Discussion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6: Workshop summary/Recommendations/priorities/Next steps</a:t>
            </a:r>
            <a:endParaRPr lang="en-US" sz="24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Discussion of conclusions from previous sessions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Priority topics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Formation of expert teams</a:t>
            </a:r>
          </a:p>
          <a:p>
            <a:pPr rtl="0" fontAlgn="base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Discussion on future transparency of pre-flight characteristics</a:t>
            </a: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Calibri" panose="020F050202020403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A2770-7339-31CC-97AD-270990C7614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7" y="23828"/>
            <a:ext cx="1762530" cy="8645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9D55A6-EEDF-88B9-F0C7-012FF433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864" y="223050"/>
            <a:ext cx="3756272" cy="665364"/>
          </a:xfrm>
        </p:spPr>
        <p:txBody>
          <a:bodyPr/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Strawman</a:t>
            </a:r>
          </a:p>
        </p:txBody>
      </p:sp>
    </p:spTree>
    <p:extLst>
      <p:ext uri="{BB962C8B-B14F-4D97-AF65-F5344CB8AC3E}">
        <p14:creationId xmlns:p14="http://schemas.microsoft.com/office/powerpoint/2010/main" val="1114939027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1014</Words>
  <Application>Microsoft Office PowerPoint</Application>
  <PresentationFormat>Widescreen</PresentationFormat>
  <Paragraphs>200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Noto Sans Symbols</vt:lpstr>
      <vt:lpstr>ceos</vt:lpstr>
      <vt:lpstr>Pre-flight Workshop</vt:lpstr>
      <vt:lpstr>Pre-flight Cal Workshop       Pre-Flight Calibration Workshop (eventsair.com)</vt:lpstr>
      <vt:lpstr>SCOPE</vt:lpstr>
      <vt:lpstr>PowerPoint Presentation</vt:lpstr>
      <vt:lpstr>PowerPoint Presentation</vt:lpstr>
      <vt:lpstr>Timeline</vt:lpstr>
      <vt:lpstr>Strawman</vt:lpstr>
      <vt:lpstr>Strawman</vt:lpstr>
      <vt:lpstr>Strawman</vt:lpstr>
      <vt:lpstr>Strawman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Pre-flight Cal Workshop</dc:title>
  <dc:creator>Nigel Fox</dc:creator>
  <cp:lastModifiedBy>XIAOXIONG XIONG</cp:lastModifiedBy>
  <cp:revision>18</cp:revision>
  <dcterms:created xsi:type="dcterms:W3CDTF">2023-09-22T14:33:23Z</dcterms:created>
  <dcterms:modified xsi:type="dcterms:W3CDTF">2024-03-14T09:40:59Z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4b5af-ab42-45d5-91e7-45583bed1b2a_Enabled">
    <vt:lpwstr>true</vt:lpwstr>
  </property>
  <property fmtid="{D5CDD505-2E9C-101B-9397-08002B2CF9AE}" pid="3" name="MSIP_Label_9df4b5af-ab42-45d5-91e7-45583bed1b2a_SetDate">
    <vt:lpwstr>2023-09-22T14:33:23Z</vt:lpwstr>
  </property>
  <property fmtid="{D5CDD505-2E9C-101B-9397-08002B2CF9AE}" pid="4" name="MSIP_Label_9df4b5af-ab42-45d5-91e7-45583bed1b2a_Method">
    <vt:lpwstr>Standard</vt:lpwstr>
  </property>
  <property fmtid="{D5CDD505-2E9C-101B-9397-08002B2CF9AE}" pid="5" name="MSIP_Label_9df4b5af-ab42-45d5-91e7-45583bed1b2a_Name">
    <vt:lpwstr>9df4b5af-ab42-45d5-91e7-45583bed1b2a</vt:lpwstr>
  </property>
  <property fmtid="{D5CDD505-2E9C-101B-9397-08002B2CF9AE}" pid="6" name="MSIP_Label_9df4b5af-ab42-45d5-91e7-45583bed1b2a_SiteId">
    <vt:lpwstr>601e5460-b1bf-49c0-bd2d-e76ffc186a8d</vt:lpwstr>
  </property>
  <property fmtid="{D5CDD505-2E9C-101B-9397-08002B2CF9AE}" pid="7" name="MSIP_Label_9df4b5af-ab42-45d5-91e7-45583bed1b2a_ActionId">
    <vt:lpwstr>3fbdc9d9-1ec4-4a6b-93d4-310293ea08a6</vt:lpwstr>
  </property>
  <property fmtid="{D5CDD505-2E9C-101B-9397-08002B2CF9AE}" pid="8" name="MSIP_Label_9df4b5af-ab42-45d5-91e7-45583bed1b2a_ContentBits">
    <vt:lpwstr>0</vt:lpwstr>
  </property>
</Properties>
</file>