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custom-properties+xml" PartName="/docProps/custom.xml"/>
  <Override ContentType="application/vnd.openxmlformats-officedocument.presentationml.notesMaster+xml" PartName="/ppt/notesMasters/notesMaster1.xml"/>
  <Override ContentType="application/vnd.openxmlformats-officedocument.presentationml.presProps+xml" PartName="/ppt/presProps.xml"/>
  <Override ContentType="application/vnd.openxmlformats-officedocument.presentationml.presentation.main+xml" PartName="/ppt/presentation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2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?><Relationships xmlns="http://schemas.openxmlformats.org/package/2006/relationships"><Relationship Target="ppt/presentation.xml" Type="http://schemas.openxmlformats.org/officeDocument/2006/relationships/officeDocument" Id="rId1"></Relationship><Relationship Target="docProps/core.xml" Type="http://schemas.openxmlformats.org/package/2006/relationships/metadata/core-properties" Id="rId2"></Relationship><Relationship Target="docProps/app.xml" Type="http://schemas.openxmlformats.org/officeDocument/2006/relationships/extended-properties" Id="rId3"></Relationship><Relationship Target="docProps/custom.xml" Type="http://schemas.openxmlformats.org/officeDocument/2006/relationships/custom-properties" Id="rId4"></Relationship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9" r:id="rId2"/>
  </p:sldMasterIdLst>
  <p:notesMasterIdLst>
    <p:notesMasterId r:id="rId19"/>
  </p:notesMasterIdLst>
  <p:sldIdLst>
    <p:sldId id="256" r:id="rId3"/>
    <p:sldId id="257" r:id="rId4"/>
    <p:sldId id="258" r:id="rId5"/>
    <p:sldId id="259" r:id="rId6"/>
    <p:sldId id="260" r:id="rId7"/>
    <p:sldId id="261" r:id="rId8"/>
    <p:sldId id="272" r:id="rId9"/>
    <p:sldId id="262" r:id="rId10"/>
    <p:sldId id="263" r:id="rId11"/>
    <p:sldId id="264" r:id="rId12"/>
    <p:sldId id="273" r:id="rId13"/>
    <p:sldId id="268" r:id="rId14"/>
    <p:sldId id="269" r:id="rId15"/>
    <p:sldId id="267" r:id="rId16"/>
    <p:sldId id="265" r:id="rId17"/>
    <p:sldId id="266" r:id="rId18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E5F4"/>
          </a:solidFill>
        </a:fill>
      </a:tcStyle>
    </a:wholeTbl>
    <a:band2H>
      <a:tcTxStyle/>
      <a:tcStyle>
        <a:tcBdr/>
        <a:fill>
          <a:solidFill>
            <a:srgbClr val="E6F2F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E4E1"/>
          </a:solidFill>
        </a:fill>
      </a:tcStyle>
    </a:wholeTbl>
    <a:band2H>
      <a:tcTxStyle/>
      <a:tcStyle>
        <a:tcBdr/>
        <a:fill>
          <a:solidFill>
            <a:srgbClr val="E6F2F1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0EEEA"/>
          </a:solidFill>
        </a:fill>
      </a:tcStyle>
    </a:wholeTbl>
    <a:band2H>
      <a:tcTxStyle/>
      <a:tcStyle>
        <a:tcBdr/>
        <a:fill>
          <a:solidFill>
            <a:srgbClr val="F7F7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2" d="100"/>
          <a:sy n="122" d="100"/>
        </p:scale>
        <p:origin x="108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?><Relationships xmlns="http://schemas.openxmlformats.org/package/2006/relationships"><Relationship Target="slides/slide6.xml" Type="http://schemas.openxmlformats.org/officeDocument/2006/relationships/slide" Id="rId8"></Relationship><Relationship Target="slides/slide11.xml" Type="http://schemas.openxmlformats.org/officeDocument/2006/relationships/slide" Id="rId13"></Relationship><Relationship Target="slides/slide16.xml" Type="http://schemas.openxmlformats.org/officeDocument/2006/relationships/slide" Id="rId18"></Relationship><Relationship Target="slides/slide1.xml" Type="http://schemas.openxmlformats.org/officeDocument/2006/relationships/slide" Id="rId3"></Relationship><Relationship Target="viewProps.xml" Type="http://schemas.openxmlformats.org/officeDocument/2006/relationships/viewProps" Id="rId21"></Relationship><Relationship Target="slides/slide5.xml" Type="http://schemas.openxmlformats.org/officeDocument/2006/relationships/slide" Id="rId7"></Relationship><Relationship Target="slides/slide10.xml" Type="http://schemas.openxmlformats.org/officeDocument/2006/relationships/slide" Id="rId12"></Relationship><Relationship Target="slides/slide15.xml" Type="http://schemas.openxmlformats.org/officeDocument/2006/relationships/slide" Id="rId17"></Relationship><Relationship Target="slideMasters/slideMaster2.xml" Type="http://schemas.openxmlformats.org/officeDocument/2006/relationships/slideMaster" Id="rId2"></Relationship><Relationship Target="slides/slide14.xml" Type="http://schemas.openxmlformats.org/officeDocument/2006/relationships/slide" Id="rId16"></Relationship><Relationship Target="presProps.xml" Type="http://schemas.openxmlformats.org/officeDocument/2006/relationships/presProps" Id="rId20"></Relationship><Relationship Target="slideMasters/slideMaster1.xml" Type="http://schemas.openxmlformats.org/officeDocument/2006/relationships/slideMaster" Id="rId1"></Relationship><Relationship Target="slides/slide4.xml" Type="http://schemas.openxmlformats.org/officeDocument/2006/relationships/slide" Id="rId6"></Relationship><Relationship Target="slides/slide9.xml" Type="http://schemas.openxmlformats.org/officeDocument/2006/relationships/slide" Id="rId11"></Relationship><Relationship Target="slides/slide3.xml" Type="http://schemas.openxmlformats.org/officeDocument/2006/relationships/slide" Id="rId5"></Relationship><Relationship Target="slides/slide13.xml" Type="http://schemas.openxmlformats.org/officeDocument/2006/relationships/slide" Id="rId15"></Relationship><Relationship Target="tableStyles.xml" Type="http://schemas.openxmlformats.org/officeDocument/2006/relationships/tableStyles" Id="rId23"></Relationship><Relationship Target="slides/slide8.xml" Type="http://schemas.openxmlformats.org/officeDocument/2006/relationships/slide" Id="rId10"></Relationship><Relationship Target="notesMasters/notesMaster1.xml" Type="http://schemas.openxmlformats.org/officeDocument/2006/relationships/notesMaster" Id="rId19"></Relationship><Relationship Target="slides/slide2.xml" Type="http://schemas.openxmlformats.org/officeDocument/2006/relationships/slide" Id="rId4"></Relationship><Relationship Target="slides/slide7.xml" Type="http://schemas.openxmlformats.org/officeDocument/2006/relationships/slide" Id="rId9"></Relationship><Relationship Target="slides/slide12.xml" Type="http://schemas.openxmlformats.org/officeDocument/2006/relationships/slide" Id="rId14"></Relationship><Relationship Target="theme/theme1.xml" Type="http://schemas.openxmlformats.org/officeDocument/2006/relationships/theme" Id="rId22"></Relationship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Shape 47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79" name="Shape 47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400"/>
      </a:spcBef>
      <a:defRPr sz="1200">
        <a:latin typeface="+mj-lt"/>
        <a:ea typeface="+mj-ea"/>
        <a:cs typeface="+mj-cs"/>
        <a:sym typeface="Times New Roman"/>
      </a:defRPr>
    </a:lvl1pPr>
    <a:lvl2pPr indent="228600" latinLnBrk="0">
      <a:spcBef>
        <a:spcPts val="400"/>
      </a:spcBef>
      <a:defRPr sz="1200">
        <a:latin typeface="+mj-lt"/>
        <a:ea typeface="+mj-ea"/>
        <a:cs typeface="+mj-cs"/>
        <a:sym typeface="Times New Roman"/>
      </a:defRPr>
    </a:lvl2pPr>
    <a:lvl3pPr indent="457200" latinLnBrk="0">
      <a:spcBef>
        <a:spcPts val="400"/>
      </a:spcBef>
      <a:defRPr sz="1200">
        <a:latin typeface="+mj-lt"/>
        <a:ea typeface="+mj-ea"/>
        <a:cs typeface="+mj-cs"/>
        <a:sym typeface="Times New Roman"/>
      </a:defRPr>
    </a:lvl3pPr>
    <a:lvl4pPr indent="685800" latinLnBrk="0">
      <a:spcBef>
        <a:spcPts val="400"/>
      </a:spcBef>
      <a:defRPr sz="1200">
        <a:latin typeface="+mj-lt"/>
        <a:ea typeface="+mj-ea"/>
        <a:cs typeface="+mj-cs"/>
        <a:sym typeface="Times New Roman"/>
      </a:defRPr>
    </a:lvl4pPr>
    <a:lvl5pPr indent="914400" latinLnBrk="0">
      <a:spcBef>
        <a:spcPts val="400"/>
      </a:spcBef>
      <a:defRPr sz="1200">
        <a:latin typeface="+mj-lt"/>
        <a:ea typeface="+mj-ea"/>
        <a:cs typeface="+mj-cs"/>
        <a:sym typeface="Times New Roman"/>
      </a:defRPr>
    </a:lvl5pPr>
    <a:lvl6pPr indent="1143000" latinLnBrk="0">
      <a:spcBef>
        <a:spcPts val="400"/>
      </a:spcBef>
      <a:defRPr sz="1200">
        <a:latin typeface="+mj-lt"/>
        <a:ea typeface="+mj-ea"/>
        <a:cs typeface="+mj-cs"/>
        <a:sym typeface="Times New Roman"/>
      </a:defRPr>
    </a:lvl6pPr>
    <a:lvl7pPr indent="1371600" latinLnBrk="0">
      <a:spcBef>
        <a:spcPts val="400"/>
      </a:spcBef>
      <a:defRPr sz="1200">
        <a:latin typeface="+mj-lt"/>
        <a:ea typeface="+mj-ea"/>
        <a:cs typeface="+mj-cs"/>
        <a:sym typeface="Times New Roman"/>
      </a:defRPr>
    </a:lvl7pPr>
    <a:lvl8pPr indent="1600200" latinLnBrk="0">
      <a:spcBef>
        <a:spcPts val="400"/>
      </a:spcBef>
      <a:defRPr sz="1200">
        <a:latin typeface="+mj-lt"/>
        <a:ea typeface="+mj-ea"/>
        <a:cs typeface="+mj-cs"/>
        <a:sym typeface="Times New Roman"/>
      </a:defRPr>
    </a:lvl8pPr>
    <a:lvl9pPr indent="1828800" latinLnBrk="0">
      <a:spcBef>
        <a:spcPts val="400"/>
      </a:spcBef>
      <a:defRPr sz="1200">
        <a:latin typeface="+mj-lt"/>
        <a:ea typeface="+mj-ea"/>
        <a:cs typeface="+mj-cs"/>
        <a:sym typeface="Times New Roman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Fla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traight Connector 8"/>
          <p:cNvSpPr/>
          <p:nvPr/>
        </p:nvSpPr>
        <p:spPr>
          <a:xfrm>
            <a:off x="145053" y="638706"/>
            <a:ext cx="12046948" cy="3"/>
          </a:xfrm>
          <a:prstGeom prst="line">
            <a:avLst/>
          </a:prstGeom>
          <a:solidFill>
            <a:srgbClr val="5B7F95"/>
          </a:solidFill>
          <a:ln w="6350">
            <a:solidFill>
              <a:srgbClr val="38484E">
                <a:alpha val="20000"/>
              </a:srgbClr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0" name="TextBox 15"/>
          <p:cNvSpPr txBox="1"/>
          <p:nvPr/>
        </p:nvSpPr>
        <p:spPr>
          <a:xfrm>
            <a:off x="10983337" y="641568"/>
            <a:ext cx="1099425" cy="243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algn="r">
              <a:defRPr sz="1000" b="0">
                <a:solidFill>
                  <a:srgbClr val="00205B"/>
                </a:solidFill>
                <a:latin typeface="Bahnschrift SemiLight"/>
                <a:ea typeface="Bahnschrift SemiLight"/>
                <a:cs typeface="Bahnschrift SemiLight"/>
                <a:sym typeface="Bahnschrift SemiLight"/>
              </a:defRPr>
            </a:lvl1pPr>
          </a:lstStyle>
          <a:p>
            <a:r>
              <a:t>www.eumetsat.int</a:t>
            </a:r>
          </a:p>
        </p:txBody>
      </p:sp>
      <p:sp>
        <p:nvSpPr>
          <p:cNvPr id="21" name="[DM_E_DOC_NO], v[DM_E_VER_NO], [DM_E_ISS_DATE]Rectangle 61"/>
          <p:cNvSpPr txBox="1"/>
          <p:nvPr/>
        </p:nvSpPr>
        <p:spPr>
          <a:xfrm>
            <a:off x="161045" y="6648056"/>
            <a:ext cx="4628621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1000" b="0">
                <a:solidFill>
                  <a:schemeClr val="accent1"/>
                </a:solidFill>
                <a:latin typeface="Bahnschrift Light"/>
                <a:ea typeface="Bahnschrift Light"/>
                <a:cs typeface="Bahnschrift Light"/>
                <a:sym typeface="Bahnschrift Light"/>
              </a:defRPr>
            </a:lvl1pPr>
          </a:lstStyle>
          <a:p>
            <a:r>
              <a:t>EUM/GES/TEM/07/2025, v4, 26 September 2023</a:t>
            </a:r>
          </a:p>
        </p:txBody>
      </p:sp>
      <p:pic>
        <p:nvPicPr>
          <p:cNvPr id="22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83379" y="1254271"/>
            <a:ext cx="9393251" cy="5322843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Freeform 242"/>
          <p:cNvSpPr/>
          <p:nvPr/>
        </p:nvSpPr>
        <p:spPr>
          <a:xfrm>
            <a:off x="36942" y="1154543"/>
            <a:ext cx="3306625" cy="53755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02" y="0"/>
                </a:moveTo>
                <a:lnTo>
                  <a:pt x="21600" y="0"/>
                </a:lnTo>
                <a:lnTo>
                  <a:pt x="13394" y="21600"/>
                </a:lnTo>
                <a:lnTo>
                  <a:pt x="0" y="21600"/>
                </a:lnTo>
                <a:lnTo>
                  <a:pt x="302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6000" tIns="36000" rIns="36000" bIns="36000"/>
          <a:lstStyle/>
          <a:p>
            <a:pPr>
              <a:spcBef>
                <a:spcPts val="500"/>
              </a:spcBef>
              <a:defRPr>
                <a:solidFill>
                  <a:srgbClr val="00205B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pic>
        <p:nvPicPr>
          <p:cNvPr id="24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rcRect b="3839"/>
          <a:stretch>
            <a:fillRect/>
          </a:stretch>
        </p:blipFill>
        <p:spPr>
          <a:xfrm>
            <a:off x="-3" y="-1"/>
            <a:ext cx="12192004" cy="6594765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Rectangle 263"/>
          <p:cNvSpPr/>
          <p:nvPr/>
        </p:nvSpPr>
        <p:spPr>
          <a:xfrm>
            <a:off x="145053" y="-8721"/>
            <a:ext cx="2107259" cy="647429"/>
          </a:xfrm>
          <a:prstGeom prst="rect">
            <a:avLst/>
          </a:prstGeom>
          <a:solidFill>
            <a:srgbClr val="00205B"/>
          </a:solidFill>
          <a:ln w="12700">
            <a:miter lim="400000"/>
          </a:ln>
        </p:spPr>
        <p:txBody>
          <a:bodyPr lIns="36000" tIns="36000" rIns="36000" bIns="36000"/>
          <a:lstStyle/>
          <a:p>
            <a:pPr>
              <a:spcBef>
                <a:spcPts val="500"/>
              </a:spcBef>
              <a:defRPr>
                <a:solidFill>
                  <a:srgbClr val="00205B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sp>
        <p:nvSpPr>
          <p:cNvPr id="26" name="Straight Connector 267"/>
          <p:cNvSpPr/>
          <p:nvPr/>
        </p:nvSpPr>
        <p:spPr>
          <a:xfrm>
            <a:off x="145053" y="638706"/>
            <a:ext cx="12046948" cy="3"/>
          </a:xfrm>
          <a:prstGeom prst="line">
            <a:avLst/>
          </a:prstGeom>
          <a:solidFill>
            <a:srgbClr val="5B7F95"/>
          </a:solidFill>
          <a:ln w="6350">
            <a:solidFill>
              <a:srgbClr val="38484E">
                <a:alpha val="20000"/>
              </a:srgbClr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27" name="Picture 266" descr="Picture 26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1032" y="114422"/>
            <a:ext cx="1701719" cy="438076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St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traight Connector 8"/>
          <p:cNvSpPr/>
          <p:nvPr/>
        </p:nvSpPr>
        <p:spPr>
          <a:xfrm>
            <a:off x="145053" y="638706"/>
            <a:ext cx="12046948" cy="3"/>
          </a:xfrm>
          <a:prstGeom prst="line">
            <a:avLst/>
          </a:prstGeom>
          <a:solidFill>
            <a:srgbClr val="5B7F95"/>
          </a:solidFill>
          <a:ln w="6350">
            <a:solidFill>
              <a:srgbClr val="38484E">
                <a:alpha val="20000"/>
              </a:srgbClr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64" name="TextBox 15"/>
          <p:cNvSpPr txBox="1"/>
          <p:nvPr/>
        </p:nvSpPr>
        <p:spPr>
          <a:xfrm>
            <a:off x="10983337" y="641568"/>
            <a:ext cx="1099425" cy="243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algn="r">
              <a:defRPr sz="1000" b="0">
                <a:solidFill>
                  <a:srgbClr val="00205B"/>
                </a:solidFill>
                <a:latin typeface="Bahnschrift SemiLight"/>
                <a:ea typeface="Bahnschrift SemiLight"/>
                <a:cs typeface="Bahnschrift SemiLight"/>
                <a:sym typeface="Bahnschrift SemiLight"/>
              </a:defRPr>
            </a:lvl1pPr>
          </a:lstStyle>
          <a:p>
            <a:r>
              <a:t>www.eumetsat.int</a:t>
            </a:r>
          </a:p>
        </p:txBody>
      </p:sp>
      <p:sp>
        <p:nvSpPr>
          <p:cNvPr id="165" name="[DM_E_DOC_NO], v[DM_E_VER_NO], [DM_E_ISS_DATE]Rectangle 61"/>
          <p:cNvSpPr txBox="1"/>
          <p:nvPr/>
        </p:nvSpPr>
        <p:spPr>
          <a:xfrm>
            <a:off x="161045" y="6648056"/>
            <a:ext cx="4628621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1000" b="0">
                <a:solidFill>
                  <a:schemeClr val="accent1"/>
                </a:solidFill>
                <a:latin typeface="Bahnschrift Light"/>
                <a:ea typeface="Bahnschrift Light"/>
                <a:cs typeface="Bahnschrift Light"/>
                <a:sym typeface="Bahnschrift Light"/>
              </a:defRPr>
            </a:lvl1pPr>
          </a:lstStyle>
          <a:p>
            <a:r>
              <a:t>EUM/GES/TEM/07/2025, v4, 26 September 2023</a:t>
            </a:r>
          </a:p>
        </p:txBody>
      </p:sp>
      <p:pic>
        <p:nvPicPr>
          <p:cNvPr id="166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70396" y="1191201"/>
            <a:ext cx="9421605" cy="5338908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Freeform 242"/>
          <p:cNvSpPr/>
          <p:nvPr/>
        </p:nvSpPr>
        <p:spPr>
          <a:xfrm>
            <a:off x="36942" y="1154543"/>
            <a:ext cx="3306625" cy="53755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02" y="0"/>
                </a:moveTo>
                <a:lnTo>
                  <a:pt x="21600" y="0"/>
                </a:lnTo>
                <a:lnTo>
                  <a:pt x="13394" y="21600"/>
                </a:lnTo>
                <a:lnTo>
                  <a:pt x="0" y="21600"/>
                </a:lnTo>
                <a:lnTo>
                  <a:pt x="302" y="0"/>
                </a:ln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36000" tIns="36000" rIns="36000" bIns="36000"/>
          <a:lstStyle/>
          <a:p>
            <a:pPr>
              <a:spcBef>
                <a:spcPts val="500"/>
              </a:spcBef>
              <a:defRPr>
                <a:solidFill>
                  <a:srgbClr val="00205B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pic>
        <p:nvPicPr>
          <p:cNvPr id="168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rcRect b="3839"/>
          <a:stretch>
            <a:fillRect/>
          </a:stretch>
        </p:blipFill>
        <p:spPr>
          <a:xfrm>
            <a:off x="-3" y="-8718"/>
            <a:ext cx="12192004" cy="6594765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Rectangle 263"/>
          <p:cNvSpPr/>
          <p:nvPr/>
        </p:nvSpPr>
        <p:spPr>
          <a:xfrm>
            <a:off x="145053" y="-8721"/>
            <a:ext cx="2107259" cy="647429"/>
          </a:xfrm>
          <a:prstGeom prst="rect">
            <a:avLst/>
          </a:prstGeom>
          <a:solidFill>
            <a:srgbClr val="00205B"/>
          </a:solidFill>
          <a:ln w="12700">
            <a:miter lim="400000"/>
          </a:ln>
        </p:spPr>
        <p:txBody>
          <a:bodyPr lIns="36000" tIns="36000" rIns="36000" bIns="36000"/>
          <a:lstStyle/>
          <a:p>
            <a:pPr>
              <a:spcBef>
                <a:spcPts val="500"/>
              </a:spcBef>
              <a:defRPr>
                <a:solidFill>
                  <a:srgbClr val="00205B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sp>
        <p:nvSpPr>
          <p:cNvPr id="170" name="Straight Connector 267"/>
          <p:cNvSpPr/>
          <p:nvPr/>
        </p:nvSpPr>
        <p:spPr>
          <a:xfrm>
            <a:off x="145053" y="638706"/>
            <a:ext cx="12046948" cy="3"/>
          </a:xfrm>
          <a:prstGeom prst="line">
            <a:avLst/>
          </a:prstGeom>
          <a:solidFill>
            <a:srgbClr val="5B7F95"/>
          </a:solidFill>
          <a:ln w="6350">
            <a:solidFill>
              <a:srgbClr val="38484E">
                <a:alpha val="20000"/>
              </a:srgbClr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171" name="Picture 266" descr="Picture 26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1032" y="114422"/>
            <a:ext cx="1701719" cy="43807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Ocea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traight Connector 8"/>
          <p:cNvSpPr/>
          <p:nvPr/>
        </p:nvSpPr>
        <p:spPr>
          <a:xfrm>
            <a:off x="145053" y="638706"/>
            <a:ext cx="12046948" cy="3"/>
          </a:xfrm>
          <a:prstGeom prst="line">
            <a:avLst/>
          </a:prstGeom>
          <a:solidFill>
            <a:srgbClr val="5B7F95"/>
          </a:solidFill>
          <a:ln w="6350">
            <a:solidFill>
              <a:srgbClr val="38484E">
                <a:alpha val="20000"/>
              </a:srgbClr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80" name="TextBox 15"/>
          <p:cNvSpPr txBox="1"/>
          <p:nvPr/>
        </p:nvSpPr>
        <p:spPr>
          <a:xfrm>
            <a:off x="10983337" y="641568"/>
            <a:ext cx="1099425" cy="243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algn="r">
              <a:defRPr sz="1000" b="0">
                <a:solidFill>
                  <a:srgbClr val="00205B"/>
                </a:solidFill>
                <a:latin typeface="Bahnschrift SemiLight"/>
                <a:ea typeface="Bahnschrift SemiLight"/>
                <a:cs typeface="Bahnschrift SemiLight"/>
                <a:sym typeface="Bahnschrift SemiLight"/>
              </a:defRPr>
            </a:lvl1pPr>
          </a:lstStyle>
          <a:p>
            <a:r>
              <a:t>www.eumetsat.int</a:t>
            </a:r>
          </a:p>
        </p:txBody>
      </p:sp>
      <p:sp>
        <p:nvSpPr>
          <p:cNvPr id="181" name="[DM_E_DOC_NO], v[DM_E_VER_NO], [DM_E_ISS_DATE]Rectangle 61"/>
          <p:cNvSpPr txBox="1"/>
          <p:nvPr/>
        </p:nvSpPr>
        <p:spPr>
          <a:xfrm>
            <a:off x="161045" y="6648056"/>
            <a:ext cx="4628621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1000" b="0">
                <a:solidFill>
                  <a:schemeClr val="accent1"/>
                </a:solidFill>
                <a:latin typeface="Bahnschrift Light"/>
                <a:ea typeface="Bahnschrift Light"/>
                <a:cs typeface="Bahnschrift Light"/>
                <a:sym typeface="Bahnschrift Light"/>
              </a:defRPr>
            </a:lvl1pPr>
          </a:lstStyle>
          <a:p>
            <a:r>
              <a:t>EUM/GES/TEM/07/2025, v4, 26 September 2023</a:t>
            </a:r>
          </a:p>
        </p:txBody>
      </p:sp>
      <p:pic>
        <p:nvPicPr>
          <p:cNvPr id="182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191198"/>
            <a:ext cx="9436549" cy="5347378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Freeform 242"/>
          <p:cNvSpPr/>
          <p:nvPr/>
        </p:nvSpPr>
        <p:spPr>
          <a:xfrm flipH="1">
            <a:off x="8871770" y="1154543"/>
            <a:ext cx="3306620" cy="53755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02" y="0"/>
                </a:moveTo>
                <a:lnTo>
                  <a:pt x="21600" y="0"/>
                </a:lnTo>
                <a:lnTo>
                  <a:pt x="13394" y="21600"/>
                </a:lnTo>
                <a:lnTo>
                  <a:pt x="0" y="21600"/>
                </a:lnTo>
                <a:lnTo>
                  <a:pt x="302" y="0"/>
                </a:ln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36000" tIns="36000" rIns="36000" bIns="36000"/>
          <a:lstStyle/>
          <a:p>
            <a:pPr>
              <a:spcBef>
                <a:spcPts val="500"/>
              </a:spcBef>
              <a:defRPr>
                <a:solidFill>
                  <a:srgbClr val="00205B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pic>
        <p:nvPicPr>
          <p:cNvPr id="184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rcRect b="3839"/>
          <a:stretch>
            <a:fillRect/>
          </a:stretch>
        </p:blipFill>
        <p:spPr>
          <a:xfrm flipH="1">
            <a:off x="0" y="0"/>
            <a:ext cx="12192000" cy="6594765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Rectangle 263"/>
          <p:cNvSpPr/>
          <p:nvPr/>
        </p:nvSpPr>
        <p:spPr>
          <a:xfrm>
            <a:off x="145053" y="-8721"/>
            <a:ext cx="2107259" cy="647429"/>
          </a:xfrm>
          <a:prstGeom prst="rect">
            <a:avLst/>
          </a:prstGeom>
          <a:solidFill>
            <a:srgbClr val="00205B"/>
          </a:solidFill>
          <a:ln w="12700">
            <a:miter lim="400000"/>
          </a:ln>
        </p:spPr>
        <p:txBody>
          <a:bodyPr lIns="36000" tIns="36000" rIns="36000" bIns="36000"/>
          <a:lstStyle/>
          <a:p>
            <a:pPr>
              <a:spcBef>
                <a:spcPts val="500"/>
              </a:spcBef>
              <a:defRPr>
                <a:solidFill>
                  <a:srgbClr val="00205B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sp>
        <p:nvSpPr>
          <p:cNvPr id="186" name="Straight Connector 267"/>
          <p:cNvSpPr/>
          <p:nvPr/>
        </p:nvSpPr>
        <p:spPr>
          <a:xfrm>
            <a:off x="145053" y="638706"/>
            <a:ext cx="12046948" cy="3"/>
          </a:xfrm>
          <a:prstGeom prst="line">
            <a:avLst/>
          </a:prstGeom>
          <a:solidFill>
            <a:srgbClr val="5B7F95"/>
          </a:solidFill>
          <a:ln w="6350">
            <a:solidFill>
              <a:srgbClr val="38484E">
                <a:alpha val="20000"/>
              </a:srgbClr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187" name="Picture 266" descr="Picture 26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1032" y="114422"/>
            <a:ext cx="1701719" cy="438076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Atmosphe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traight Connector 8"/>
          <p:cNvSpPr/>
          <p:nvPr/>
        </p:nvSpPr>
        <p:spPr>
          <a:xfrm>
            <a:off x="145053" y="638706"/>
            <a:ext cx="12046948" cy="3"/>
          </a:xfrm>
          <a:prstGeom prst="line">
            <a:avLst/>
          </a:prstGeom>
          <a:solidFill>
            <a:srgbClr val="5B7F95"/>
          </a:solidFill>
          <a:ln w="6350">
            <a:solidFill>
              <a:srgbClr val="38484E">
                <a:alpha val="20000"/>
              </a:srgbClr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96" name="TextBox 15"/>
          <p:cNvSpPr txBox="1"/>
          <p:nvPr/>
        </p:nvSpPr>
        <p:spPr>
          <a:xfrm>
            <a:off x="10983337" y="641568"/>
            <a:ext cx="1099425" cy="243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algn="r">
              <a:defRPr sz="1000" b="0">
                <a:solidFill>
                  <a:srgbClr val="00205B"/>
                </a:solidFill>
                <a:latin typeface="Bahnschrift SemiLight"/>
                <a:ea typeface="Bahnschrift SemiLight"/>
                <a:cs typeface="Bahnschrift SemiLight"/>
                <a:sym typeface="Bahnschrift SemiLight"/>
              </a:defRPr>
            </a:lvl1pPr>
          </a:lstStyle>
          <a:p>
            <a:r>
              <a:t>www.eumetsat.int</a:t>
            </a:r>
          </a:p>
        </p:txBody>
      </p:sp>
      <p:sp>
        <p:nvSpPr>
          <p:cNvPr id="197" name="[DM_E_DOC_NO], v[DM_E_VER_NO], [DM_E_ISS_DATE]Rectangle 61"/>
          <p:cNvSpPr txBox="1"/>
          <p:nvPr/>
        </p:nvSpPr>
        <p:spPr>
          <a:xfrm>
            <a:off x="161045" y="6648056"/>
            <a:ext cx="4628621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1000" b="0">
                <a:solidFill>
                  <a:schemeClr val="accent1"/>
                </a:solidFill>
                <a:latin typeface="Bahnschrift Light"/>
                <a:ea typeface="Bahnschrift Light"/>
                <a:cs typeface="Bahnschrift Light"/>
                <a:sym typeface="Bahnschrift Light"/>
              </a:defRPr>
            </a:lvl1pPr>
          </a:lstStyle>
          <a:p>
            <a:r>
              <a:t>EUM/GES/TEM/07/2025, v4, 26 September 2023</a:t>
            </a:r>
          </a:p>
        </p:txBody>
      </p:sp>
      <p:pic>
        <p:nvPicPr>
          <p:cNvPr id="198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18055" y="1199921"/>
            <a:ext cx="9406219" cy="5330188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Freeform 242"/>
          <p:cNvSpPr/>
          <p:nvPr/>
        </p:nvSpPr>
        <p:spPr>
          <a:xfrm>
            <a:off x="36942" y="1154543"/>
            <a:ext cx="3306625" cy="53755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02" y="0"/>
                </a:moveTo>
                <a:lnTo>
                  <a:pt x="21600" y="0"/>
                </a:lnTo>
                <a:lnTo>
                  <a:pt x="13394" y="21600"/>
                </a:lnTo>
                <a:lnTo>
                  <a:pt x="0" y="21600"/>
                </a:lnTo>
                <a:lnTo>
                  <a:pt x="302" y="0"/>
                </a:ln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36000" tIns="36000" rIns="36000" bIns="36000"/>
          <a:lstStyle/>
          <a:p>
            <a:pPr>
              <a:spcBef>
                <a:spcPts val="500"/>
              </a:spcBef>
              <a:defRPr>
                <a:solidFill>
                  <a:srgbClr val="00205B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pic>
        <p:nvPicPr>
          <p:cNvPr id="200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rcRect b="3839"/>
          <a:stretch>
            <a:fillRect/>
          </a:stretch>
        </p:blipFill>
        <p:spPr>
          <a:xfrm>
            <a:off x="-3" y="-1"/>
            <a:ext cx="12192004" cy="6594765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Rectangle 263"/>
          <p:cNvSpPr/>
          <p:nvPr/>
        </p:nvSpPr>
        <p:spPr>
          <a:xfrm>
            <a:off x="145053" y="-8721"/>
            <a:ext cx="2107259" cy="647429"/>
          </a:xfrm>
          <a:prstGeom prst="rect">
            <a:avLst/>
          </a:prstGeom>
          <a:solidFill>
            <a:srgbClr val="00205B"/>
          </a:solidFill>
          <a:ln w="12700">
            <a:miter lim="400000"/>
          </a:ln>
        </p:spPr>
        <p:txBody>
          <a:bodyPr lIns="36000" tIns="36000" rIns="36000" bIns="36000"/>
          <a:lstStyle/>
          <a:p>
            <a:pPr>
              <a:spcBef>
                <a:spcPts val="500"/>
              </a:spcBef>
              <a:defRPr>
                <a:solidFill>
                  <a:srgbClr val="00205B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sp>
        <p:nvSpPr>
          <p:cNvPr id="202" name="Straight Connector 267"/>
          <p:cNvSpPr/>
          <p:nvPr/>
        </p:nvSpPr>
        <p:spPr>
          <a:xfrm>
            <a:off x="145053" y="638706"/>
            <a:ext cx="12046948" cy="3"/>
          </a:xfrm>
          <a:prstGeom prst="line">
            <a:avLst/>
          </a:prstGeom>
          <a:solidFill>
            <a:srgbClr val="5B7F95"/>
          </a:solidFill>
          <a:ln w="6350">
            <a:solidFill>
              <a:srgbClr val="38484E">
                <a:alpha val="20000"/>
              </a:srgbClr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203" name="Picture 266" descr="Picture 26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1032" y="114422"/>
            <a:ext cx="1701719" cy="438076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- Ocea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traight Connector 8"/>
          <p:cNvSpPr/>
          <p:nvPr/>
        </p:nvSpPr>
        <p:spPr>
          <a:xfrm>
            <a:off x="145053" y="638706"/>
            <a:ext cx="12046948" cy="3"/>
          </a:xfrm>
          <a:prstGeom prst="line">
            <a:avLst/>
          </a:prstGeom>
          <a:solidFill>
            <a:srgbClr val="5B7F95"/>
          </a:solidFill>
          <a:ln w="6350">
            <a:solidFill>
              <a:srgbClr val="38484E">
                <a:alpha val="20000"/>
              </a:srgbClr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12" name="TextBox 15"/>
          <p:cNvSpPr txBox="1"/>
          <p:nvPr/>
        </p:nvSpPr>
        <p:spPr>
          <a:xfrm>
            <a:off x="10983337" y="641568"/>
            <a:ext cx="1099425" cy="243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algn="r">
              <a:defRPr sz="1000" b="0">
                <a:solidFill>
                  <a:srgbClr val="00205B"/>
                </a:solidFill>
                <a:latin typeface="Bahnschrift SemiLight"/>
                <a:ea typeface="Bahnschrift SemiLight"/>
                <a:cs typeface="Bahnschrift SemiLight"/>
                <a:sym typeface="Bahnschrift SemiLight"/>
              </a:defRPr>
            </a:lvl1pPr>
          </a:lstStyle>
          <a:p>
            <a:r>
              <a:t>www.eumetsat.int</a:t>
            </a:r>
          </a:p>
        </p:txBody>
      </p:sp>
      <p:sp>
        <p:nvSpPr>
          <p:cNvPr id="213" name="[DM_E_DOC_NO], v[DM_E_VER_NO], [DM_E_ISS_DATE]Rectangle 61"/>
          <p:cNvSpPr txBox="1"/>
          <p:nvPr/>
        </p:nvSpPr>
        <p:spPr>
          <a:xfrm>
            <a:off x="161045" y="6648056"/>
            <a:ext cx="4628621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1000" b="0">
                <a:solidFill>
                  <a:schemeClr val="accent1"/>
                </a:solidFill>
                <a:latin typeface="Bahnschrift Light"/>
                <a:ea typeface="Bahnschrift Light"/>
                <a:cs typeface="Bahnschrift Light"/>
                <a:sym typeface="Bahnschrift Light"/>
              </a:defRPr>
            </a:lvl1pPr>
          </a:lstStyle>
          <a:p>
            <a:r>
              <a:t>EUM/GES/TEM/07/2025, v4, 26 September 2023</a:t>
            </a:r>
          </a:p>
        </p:txBody>
      </p:sp>
      <p:pic>
        <p:nvPicPr>
          <p:cNvPr id="214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199921"/>
            <a:ext cx="9421156" cy="5338656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Freeform 242"/>
          <p:cNvSpPr/>
          <p:nvPr/>
        </p:nvSpPr>
        <p:spPr>
          <a:xfrm flipH="1">
            <a:off x="8871770" y="1154543"/>
            <a:ext cx="3306620" cy="53755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02" y="0"/>
                </a:moveTo>
                <a:lnTo>
                  <a:pt x="21600" y="0"/>
                </a:lnTo>
                <a:lnTo>
                  <a:pt x="13394" y="21600"/>
                </a:lnTo>
                <a:lnTo>
                  <a:pt x="0" y="21600"/>
                </a:lnTo>
                <a:lnTo>
                  <a:pt x="302" y="0"/>
                </a:ln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36000" tIns="36000" rIns="36000" bIns="36000"/>
          <a:lstStyle/>
          <a:p>
            <a:pPr>
              <a:spcBef>
                <a:spcPts val="500"/>
              </a:spcBef>
              <a:defRPr>
                <a:solidFill>
                  <a:srgbClr val="00205B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pic>
        <p:nvPicPr>
          <p:cNvPr id="216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rcRect b="3839"/>
          <a:stretch>
            <a:fillRect/>
          </a:stretch>
        </p:blipFill>
        <p:spPr>
          <a:xfrm flipH="1">
            <a:off x="0" y="0"/>
            <a:ext cx="12192000" cy="6594765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Rectangle 263"/>
          <p:cNvSpPr/>
          <p:nvPr/>
        </p:nvSpPr>
        <p:spPr>
          <a:xfrm>
            <a:off x="145053" y="-8721"/>
            <a:ext cx="2107259" cy="647429"/>
          </a:xfrm>
          <a:prstGeom prst="rect">
            <a:avLst/>
          </a:prstGeom>
          <a:solidFill>
            <a:srgbClr val="00205B"/>
          </a:solidFill>
          <a:ln w="12700">
            <a:miter lim="400000"/>
          </a:ln>
        </p:spPr>
        <p:txBody>
          <a:bodyPr lIns="36000" tIns="36000" rIns="36000" bIns="36000"/>
          <a:lstStyle/>
          <a:p>
            <a:pPr>
              <a:spcBef>
                <a:spcPts val="500"/>
              </a:spcBef>
              <a:defRPr>
                <a:solidFill>
                  <a:srgbClr val="00205B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sp>
        <p:nvSpPr>
          <p:cNvPr id="218" name="Straight Connector 267"/>
          <p:cNvSpPr/>
          <p:nvPr/>
        </p:nvSpPr>
        <p:spPr>
          <a:xfrm>
            <a:off x="145053" y="638706"/>
            <a:ext cx="12046948" cy="3"/>
          </a:xfrm>
          <a:prstGeom prst="line">
            <a:avLst/>
          </a:prstGeom>
          <a:solidFill>
            <a:srgbClr val="5B7F95"/>
          </a:solidFill>
          <a:ln w="6350">
            <a:solidFill>
              <a:srgbClr val="38484E">
                <a:alpha val="20000"/>
              </a:srgbClr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219" name="Picture 266" descr="Picture 26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1032" y="114422"/>
            <a:ext cx="1701719" cy="438076"/>
          </a:xfrm>
          <a:prstGeom prst="rect">
            <a:avLst/>
          </a:prstGeom>
          <a:ln w="12700">
            <a:miter lim="400000"/>
          </a:ln>
        </p:spPr>
      </p:pic>
      <p:sp>
        <p:nvSpPr>
          <p:cNvPr id="22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- MS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traight Connector 8"/>
          <p:cNvSpPr/>
          <p:nvPr/>
        </p:nvSpPr>
        <p:spPr>
          <a:xfrm>
            <a:off x="145053" y="638706"/>
            <a:ext cx="12046948" cy="3"/>
          </a:xfrm>
          <a:prstGeom prst="line">
            <a:avLst/>
          </a:prstGeom>
          <a:solidFill>
            <a:srgbClr val="5B7F95"/>
          </a:solidFill>
          <a:ln w="6350">
            <a:solidFill>
              <a:srgbClr val="38484E">
                <a:alpha val="20000"/>
              </a:srgbClr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28" name="TextBox 15"/>
          <p:cNvSpPr txBox="1"/>
          <p:nvPr/>
        </p:nvSpPr>
        <p:spPr>
          <a:xfrm>
            <a:off x="10983337" y="641568"/>
            <a:ext cx="1099425" cy="243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algn="r">
              <a:defRPr sz="1000" b="0">
                <a:solidFill>
                  <a:srgbClr val="00205B"/>
                </a:solidFill>
                <a:latin typeface="Bahnschrift SemiLight"/>
                <a:ea typeface="Bahnschrift SemiLight"/>
                <a:cs typeface="Bahnschrift SemiLight"/>
                <a:sym typeface="Bahnschrift SemiLight"/>
              </a:defRPr>
            </a:lvl1pPr>
          </a:lstStyle>
          <a:p>
            <a:r>
              <a:t>www.eumetsat.int</a:t>
            </a:r>
          </a:p>
        </p:txBody>
      </p:sp>
      <p:sp>
        <p:nvSpPr>
          <p:cNvPr id="229" name="[DM_E_DOC_NO], v[DM_E_VER_NO], [DM_E_ISS_DATE]Rectangle 61"/>
          <p:cNvSpPr txBox="1"/>
          <p:nvPr/>
        </p:nvSpPr>
        <p:spPr>
          <a:xfrm>
            <a:off x="161045" y="6648056"/>
            <a:ext cx="4628621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1000" b="0">
                <a:solidFill>
                  <a:schemeClr val="accent1"/>
                </a:solidFill>
                <a:latin typeface="Bahnschrift Light"/>
                <a:ea typeface="Bahnschrift Light"/>
                <a:cs typeface="Bahnschrift Light"/>
                <a:sym typeface="Bahnschrift Light"/>
              </a:defRPr>
            </a:lvl1pPr>
          </a:lstStyle>
          <a:p>
            <a:r>
              <a:t>EUM/GES/TEM/07/2025, v4, 26 September 2023</a:t>
            </a:r>
          </a:p>
        </p:txBody>
      </p:sp>
      <p:pic>
        <p:nvPicPr>
          <p:cNvPr id="230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56610" y="1115816"/>
            <a:ext cx="9572002" cy="5424133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Freeform 242"/>
          <p:cNvSpPr/>
          <p:nvPr/>
        </p:nvSpPr>
        <p:spPr>
          <a:xfrm>
            <a:off x="36942" y="1154543"/>
            <a:ext cx="3306625" cy="53755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02" y="0"/>
                </a:moveTo>
                <a:lnTo>
                  <a:pt x="21600" y="0"/>
                </a:lnTo>
                <a:lnTo>
                  <a:pt x="13394" y="21600"/>
                </a:lnTo>
                <a:lnTo>
                  <a:pt x="0" y="21600"/>
                </a:lnTo>
                <a:lnTo>
                  <a:pt x="302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36000" tIns="36000" rIns="36000" bIns="36000"/>
          <a:lstStyle/>
          <a:p>
            <a:pPr>
              <a:spcBef>
                <a:spcPts val="500"/>
              </a:spcBef>
              <a:defRPr>
                <a:solidFill>
                  <a:srgbClr val="00205B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pic>
        <p:nvPicPr>
          <p:cNvPr id="232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rcRect b="3839"/>
          <a:stretch>
            <a:fillRect/>
          </a:stretch>
        </p:blipFill>
        <p:spPr>
          <a:xfrm>
            <a:off x="-3" y="-8718"/>
            <a:ext cx="12192004" cy="6594765"/>
          </a:xfrm>
          <a:prstGeom prst="rect">
            <a:avLst/>
          </a:prstGeom>
          <a:ln w="12700">
            <a:miter lim="400000"/>
          </a:ln>
        </p:spPr>
      </p:pic>
      <p:sp>
        <p:nvSpPr>
          <p:cNvPr id="233" name="Rectangle 263"/>
          <p:cNvSpPr/>
          <p:nvPr/>
        </p:nvSpPr>
        <p:spPr>
          <a:xfrm>
            <a:off x="145053" y="-8721"/>
            <a:ext cx="2107259" cy="647429"/>
          </a:xfrm>
          <a:prstGeom prst="rect">
            <a:avLst/>
          </a:prstGeom>
          <a:solidFill>
            <a:srgbClr val="00205B"/>
          </a:solidFill>
          <a:ln w="12700">
            <a:miter lim="400000"/>
          </a:ln>
        </p:spPr>
        <p:txBody>
          <a:bodyPr lIns="36000" tIns="36000" rIns="36000" bIns="36000"/>
          <a:lstStyle/>
          <a:p>
            <a:pPr>
              <a:spcBef>
                <a:spcPts val="500"/>
              </a:spcBef>
              <a:defRPr>
                <a:solidFill>
                  <a:srgbClr val="00205B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sp>
        <p:nvSpPr>
          <p:cNvPr id="234" name="Straight Connector 267"/>
          <p:cNvSpPr/>
          <p:nvPr/>
        </p:nvSpPr>
        <p:spPr>
          <a:xfrm>
            <a:off x="145053" y="638706"/>
            <a:ext cx="12046948" cy="3"/>
          </a:xfrm>
          <a:prstGeom prst="line">
            <a:avLst/>
          </a:prstGeom>
          <a:solidFill>
            <a:srgbClr val="5B7F95"/>
          </a:solidFill>
          <a:ln w="6350">
            <a:solidFill>
              <a:srgbClr val="38484E">
                <a:alpha val="20000"/>
              </a:srgbClr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235" name="Picture 266" descr="Picture 26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1032" y="114422"/>
            <a:ext cx="1701719" cy="438076"/>
          </a:xfrm>
          <a:prstGeom prst="rect">
            <a:avLst/>
          </a:prstGeom>
          <a:ln w="12700">
            <a:miter lim="400000"/>
          </a:ln>
        </p:spPr>
      </p:pic>
      <p:sp>
        <p:nvSpPr>
          <p:cNvPr id="23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GEO MC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traight Connector 8"/>
          <p:cNvSpPr/>
          <p:nvPr/>
        </p:nvSpPr>
        <p:spPr>
          <a:xfrm>
            <a:off x="145053" y="638706"/>
            <a:ext cx="12046948" cy="3"/>
          </a:xfrm>
          <a:prstGeom prst="line">
            <a:avLst/>
          </a:prstGeom>
          <a:solidFill>
            <a:srgbClr val="5B7F95"/>
          </a:solidFill>
          <a:ln w="6350">
            <a:solidFill>
              <a:srgbClr val="38484E">
                <a:alpha val="20000"/>
              </a:srgbClr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44" name="TextBox 15"/>
          <p:cNvSpPr txBox="1"/>
          <p:nvPr/>
        </p:nvSpPr>
        <p:spPr>
          <a:xfrm>
            <a:off x="10983337" y="641568"/>
            <a:ext cx="1099425" cy="243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algn="r">
              <a:defRPr sz="1000" b="0">
                <a:solidFill>
                  <a:srgbClr val="00205B"/>
                </a:solidFill>
                <a:latin typeface="Bahnschrift SemiLight"/>
                <a:ea typeface="Bahnschrift SemiLight"/>
                <a:cs typeface="Bahnschrift SemiLight"/>
                <a:sym typeface="Bahnschrift SemiLight"/>
              </a:defRPr>
            </a:lvl1pPr>
          </a:lstStyle>
          <a:p>
            <a:r>
              <a:t>www.eumetsat.int</a:t>
            </a:r>
          </a:p>
        </p:txBody>
      </p:sp>
      <p:sp>
        <p:nvSpPr>
          <p:cNvPr id="245" name="[DM_E_DOC_NO], v[DM_E_VER_NO], [DM_E_ISS_DATE]Rectangle 61"/>
          <p:cNvSpPr txBox="1"/>
          <p:nvPr/>
        </p:nvSpPr>
        <p:spPr>
          <a:xfrm>
            <a:off x="161045" y="6648056"/>
            <a:ext cx="4628621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1000" b="0">
                <a:solidFill>
                  <a:schemeClr val="accent1"/>
                </a:solidFill>
                <a:latin typeface="Bahnschrift Light"/>
                <a:ea typeface="Bahnschrift Light"/>
                <a:cs typeface="Bahnschrift Light"/>
                <a:sym typeface="Bahnschrift Light"/>
              </a:defRPr>
            </a:lvl1pPr>
          </a:lstStyle>
          <a:p>
            <a:r>
              <a:t>EUM/GES/TEM/07/2025, v4, 26 September 2023</a:t>
            </a:r>
          </a:p>
        </p:txBody>
      </p:sp>
      <p:pic>
        <p:nvPicPr>
          <p:cNvPr id="246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68913" y="1199921"/>
            <a:ext cx="9463266" cy="5362517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Freeform 242"/>
          <p:cNvSpPr/>
          <p:nvPr/>
        </p:nvSpPr>
        <p:spPr>
          <a:xfrm>
            <a:off x="36942" y="1154543"/>
            <a:ext cx="3306625" cy="53755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02" y="0"/>
                </a:moveTo>
                <a:lnTo>
                  <a:pt x="21600" y="0"/>
                </a:lnTo>
                <a:lnTo>
                  <a:pt x="13394" y="21600"/>
                </a:lnTo>
                <a:lnTo>
                  <a:pt x="0" y="21600"/>
                </a:lnTo>
                <a:lnTo>
                  <a:pt x="302" y="0"/>
                </a:ln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36000" tIns="36000" rIns="36000" bIns="36000"/>
          <a:lstStyle/>
          <a:p>
            <a:pPr>
              <a:spcBef>
                <a:spcPts val="500"/>
              </a:spcBef>
              <a:defRPr>
                <a:solidFill>
                  <a:srgbClr val="00205B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pic>
        <p:nvPicPr>
          <p:cNvPr id="248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rcRect b="3839"/>
          <a:stretch>
            <a:fillRect/>
          </a:stretch>
        </p:blipFill>
        <p:spPr>
          <a:xfrm>
            <a:off x="-3" y="-1"/>
            <a:ext cx="12192004" cy="6594765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Rectangle 263"/>
          <p:cNvSpPr/>
          <p:nvPr/>
        </p:nvSpPr>
        <p:spPr>
          <a:xfrm>
            <a:off x="145053" y="-8721"/>
            <a:ext cx="2107259" cy="647429"/>
          </a:xfrm>
          <a:prstGeom prst="rect">
            <a:avLst/>
          </a:prstGeom>
          <a:solidFill>
            <a:srgbClr val="00205B"/>
          </a:solidFill>
          <a:ln w="12700">
            <a:miter lim="400000"/>
          </a:ln>
        </p:spPr>
        <p:txBody>
          <a:bodyPr lIns="36000" tIns="36000" rIns="36000" bIns="36000"/>
          <a:lstStyle/>
          <a:p>
            <a:pPr>
              <a:spcBef>
                <a:spcPts val="500"/>
              </a:spcBef>
              <a:defRPr>
                <a:solidFill>
                  <a:srgbClr val="00205B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sp>
        <p:nvSpPr>
          <p:cNvPr id="250" name="Straight Connector 267"/>
          <p:cNvSpPr/>
          <p:nvPr/>
        </p:nvSpPr>
        <p:spPr>
          <a:xfrm>
            <a:off x="145053" y="638706"/>
            <a:ext cx="12046948" cy="3"/>
          </a:xfrm>
          <a:prstGeom prst="line">
            <a:avLst/>
          </a:prstGeom>
          <a:solidFill>
            <a:srgbClr val="5B7F95"/>
          </a:solidFill>
          <a:ln w="6350">
            <a:solidFill>
              <a:srgbClr val="38484E">
                <a:alpha val="20000"/>
              </a:srgbClr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251" name="Picture 266" descr="Picture 26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1032" y="114422"/>
            <a:ext cx="1701719" cy="438076"/>
          </a:xfrm>
          <a:prstGeom prst="rect">
            <a:avLst/>
          </a:prstGeom>
          <a:ln w="12700">
            <a:miter lim="400000"/>
          </a:ln>
        </p:spPr>
      </p:pic>
      <p:sp>
        <p:nvSpPr>
          <p:cNvPr id="25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LEO MC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traight Connector 8"/>
          <p:cNvSpPr/>
          <p:nvPr/>
        </p:nvSpPr>
        <p:spPr>
          <a:xfrm>
            <a:off x="145053" y="638706"/>
            <a:ext cx="12046948" cy="3"/>
          </a:xfrm>
          <a:prstGeom prst="line">
            <a:avLst/>
          </a:prstGeom>
          <a:solidFill>
            <a:srgbClr val="5B7F95"/>
          </a:solidFill>
          <a:ln w="6350">
            <a:solidFill>
              <a:srgbClr val="38484E">
                <a:alpha val="20000"/>
              </a:srgbClr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60" name="TextBox 15"/>
          <p:cNvSpPr txBox="1"/>
          <p:nvPr/>
        </p:nvSpPr>
        <p:spPr>
          <a:xfrm>
            <a:off x="10983337" y="641568"/>
            <a:ext cx="1099425" cy="243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algn="r">
              <a:defRPr sz="1000" b="0">
                <a:solidFill>
                  <a:srgbClr val="00205B"/>
                </a:solidFill>
                <a:latin typeface="Bahnschrift SemiLight"/>
                <a:ea typeface="Bahnschrift SemiLight"/>
                <a:cs typeface="Bahnschrift SemiLight"/>
                <a:sym typeface="Bahnschrift SemiLight"/>
              </a:defRPr>
            </a:lvl1pPr>
          </a:lstStyle>
          <a:p>
            <a:r>
              <a:t>www.eumetsat.int</a:t>
            </a:r>
          </a:p>
        </p:txBody>
      </p:sp>
      <p:sp>
        <p:nvSpPr>
          <p:cNvPr id="261" name="[DM_E_DOC_NO], v[DM_E_VER_NO], [DM_E_ISS_DATE]Rectangle 61"/>
          <p:cNvSpPr txBox="1"/>
          <p:nvPr/>
        </p:nvSpPr>
        <p:spPr>
          <a:xfrm>
            <a:off x="161045" y="6648056"/>
            <a:ext cx="4628621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1000" b="0">
                <a:solidFill>
                  <a:schemeClr val="accent1"/>
                </a:solidFill>
                <a:latin typeface="Bahnschrift Light"/>
                <a:ea typeface="Bahnschrift Light"/>
                <a:cs typeface="Bahnschrift Light"/>
                <a:sym typeface="Bahnschrift Light"/>
              </a:defRPr>
            </a:lvl1pPr>
          </a:lstStyle>
          <a:p>
            <a:r>
              <a:t>EUM/GES/TEM/07/2025, v4, 26 September 2023</a:t>
            </a:r>
          </a:p>
        </p:txBody>
      </p:sp>
      <p:pic>
        <p:nvPicPr>
          <p:cNvPr id="262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15875" y="1178258"/>
            <a:ext cx="9505717" cy="5386574"/>
          </a:xfrm>
          <a:prstGeom prst="rect">
            <a:avLst/>
          </a:prstGeom>
          <a:ln w="12700">
            <a:miter lim="400000"/>
          </a:ln>
        </p:spPr>
      </p:pic>
      <p:sp>
        <p:nvSpPr>
          <p:cNvPr id="263" name="Freeform 242"/>
          <p:cNvSpPr/>
          <p:nvPr/>
        </p:nvSpPr>
        <p:spPr>
          <a:xfrm>
            <a:off x="36942" y="1154543"/>
            <a:ext cx="3306625" cy="53755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02" y="0"/>
                </a:moveTo>
                <a:lnTo>
                  <a:pt x="21600" y="0"/>
                </a:lnTo>
                <a:lnTo>
                  <a:pt x="13394" y="21600"/>
                </a:lnTo>
                <a:lnTo>
                  <a:pt x="0" y="21600"/>
                </a:lnTo>
                <a:lnTo>
                  <a:pt x="302" y="0"/>
                </a:ln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36000" tIns="36000" rIns="36000" bIns="36000"/>
          <a:lstStyle/>
          <a:p>
            <a:pPr>
              <a:spcBef>
                <a:spcPts val="500"/>
              </a:spcBef>
              <a:defRPr>
                <a:solidFill>
                  <a:srgbClr val="00205B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pic>
        <p:nvPicPr>
          <p:cNvPr id="264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rcRect b="3839"/>
          <a:stretch>
            <a:fillRect/>
          </a:stretch>
        </p:blipFill>
        <p:spPr>
          <a:xfrm>
            <a:off x="-3" y="-8718"/>
            <a:ext cx="12192004" cy="6594765"/>
          </a:xfrm>
          <a:prstGeom prst="rect">
            <a:avLst/>
          </a:prstGeom>
          <a:ln w="12700">
            <a:miter lim="400000"/>
          </a:ln>
        </p:spPr>
      </p:pic>
      <p:sp>
        <p:nvSpPr>
          <p:cNvPr id="265" name="Rectangle 263"/>
          <p:cNvSpPr/>
          <p:nvPr/>
        </p:nvSpPr>
        <p:spPr>
          <a:xfrm>
            <a:off x="145053" y="-8721"/>
            <a:ext cx="2107259" cy="647429"/>
          </a:xfrm>
          <a:prstGeom prst="rect">
            <a:avLst/>
          </a:prstGeom>
          <a:solidFill>
            <a:srgbClr val="00205B"/>
          </a:solidFill>
          <a:ln w="12700">
            <a:miter lim="400000"/>
          </a:ln>
        </p:spPr>
        <p:txBody>
          <a:bodyPr lIns="36000" tIns="36000" rIns="36000" bIns="36000"/>
          <a:lstStyle/>
          <a:p>
            <a:pPr>
              <a:spcBef>
                <a:spcPts val="500"/>
              </a:spcBef>
              <a:defRPr>
                <a:solidFill>
                  <a:srgbClr val="00205B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sp>
        <p:nvSpPr>
          <p:cNvPr id="266" name="Straight Connector 267"/>
          <p:cNvSpPr/>
          <p:nvPr/>
        </p:nvSpPr>
        <p:spPr>
          <a:xfrm>
            <a:off x="145053" y="638706"/>
            <a:ext cx="12046948" cy="3"/>
          </a:xfrm>
          <a:prstGeom prst="line">
            <a:avLst/>
          </a:prstGeom>
          <a:solidFill>
            <a:srgbClr val="5B7F95"/>
          </a:solidFill>
          <a:ln w="6350">
            <a:solidFill>
              <a:srgbClr val="38484E">
                <a:alpha val="20000"/>
              </a:srgbClr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267" name="Picture 266" descr="Picture 26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1032" y="114422"/>
            <a:ext cx="1701719" cy="438076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76" name="Body Level One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genda -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traight Connector 8"/>
          <p:cNvSpPr/>
          <p:nvPr/>
        </p:nvSpPr>
        <p:spPr>
          <a:xfrm>
            <a:off x="145053" y="638706"/>
            <a:ext cx="12046948" cy="3"/>
          </a:xfrm>
          <a:prstGeom prst="line">
            <a:avLst/>
          </a:prstGeom>
          <a:solidFill>
            <a:srgbClr val="5B7F95"/>
          </a:solidFill>
          <a:ln w="6350">
            <a:solidFill>
              <a:srgbClr val="38484E">
                <a:alpha val="20000"/>
              </a:srgbClr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85" name="TextBox 15"/>
          <p:cNvSpPr txBox="1"/>
          <p:nvPr/>
        </p:nvSpPr>
        <p:spPr>
          <a:xfrm>
            <a:off x="10983337" y="641568"/>
            <a:ext cx="1099425" cy="243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algn="r">
              <a:defRPr sz="1000" b="0">
                <a:solidFill>
                  <a:srgbClr val="00205B"/>
                </a:solidFill>
                <a:latin typeface="Bahnschrift SemiLight"/>
                <a:ea typeface="Bahnschrift SemiLight"/>
                <a:cs typeface="Bahnschrift SemiLight"/>
                <a:sym typeface="Bahnschrift SemiLight"/>
              </a:defRPr>
            </a:lvl1pPr>
          </a:lstStyle>
          <a:p>
            <a:r>
              <a:t>www.eumetsat.int</a:t>
            </a:r>
          </a:p>
        </p:txBody>
      </p:sp>
      <p:sp>
        <p:nvSpPr>
          <p:cNvPr id="286" name="[DM_E_DOC_NO], v[DM_E_VER_NO], [DM_E_ISS_DATE]Rectangle 61"/>
          <p:cNvSpPr txBox="1"/>
          <p:nvPr/>
        </p:nvSpPr>
        <p:spPr>
          <a:xfrm>
            <a:off x="161045" y="6648056"/>
            <a:ext cx="4628621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1000" b="0">
                <a:solidFill>
                  <a:schemeClr val="accent1"/>
                </a:solidFill>
                <a:latin typeface="Bahnschrift Light"/>
                <a:ea typeface="Bahnschrift Light"/>
                <a:cs typeface="Bahnschrift Light"/>
                <a:sym typeface="Bahnschrift Light"/>
              </a:defRPr>
            </a:lvl1pPr>
          </a:lstStyle>
          <a:p>
            <a:r>
              <a:t>EUM/GES/TEM/07/2025, v4, 26 September 2023</a:t>
            </a:r>
          </a:p>
        </p:txBody>
      </p:sp>
      <p:sp>
        <p:nvSpPr>
          <p:cNvPr id="287" name="Rectangle 6"/>
          <p:cNvSpPr/>
          <p:nvPr/>
        </p:nvSpPr>
        <p:spPr>
          <a:xfrm>
            <a:off x="-1" y="1139426"/>
            <a:ext cx="8183420" cy="5447477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36000" tIns="36000" rIns="36000" bIns="36000"/>
          <a:lstStyle/>
          <a:p>
            <a:pPr>
              <a:spcBef>
                <a:spcPts val="500"/>
              </a:spcBef>
              <a:defRPr>
                <a:solidFill>
                  <a:srgbClr val="00205B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pic>
        <p:nvPicPr>
          <p:cNvPr id="288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t="12794" b="3165"/>
          <a:stretch>
            <a:fillRect/>
          </a:stretch>
        </p:blipFill>
        <p:spPr>
          <a:xfrm>
            <a:off x="0" y="877453"/>
            <a:ext cx="12192000" cy="5763494"/>
          </a:xfrm>
          <a:prstGeom prst="rect">
            <a:avLst/>
          </a:prstGeom>
          <a:ln w="12700">
            <a:miter lim="400000"/>
          </a:ln>
        </p:spPr>
      </p:pic>
      <p:sp>
        <p:nvSpPr>
          <p:cNvPr id="289" name="Rectangle 7"/>
          <p:cNvSpPr/>
          <p:nvPr/>
        </p:nvSpPr>
        <p:spPr>
          <a:xfrm>
            <a:off x="145052" y="-8721"/>
            <a:ext cx="647430" cy="647429"/>
          </a:xfrm>
          <a:prstGeom prst="rect">
            <a:avLst/>
          </a:prstGeom>
          <a:solidFill>
            <a:srgbClr val="00205B"/>
          </a:solidFill>
          <a:ln w="12700">
            <a:miter lim="400000"/>
          </a:ln>
        </p:spPr>
        <p:txBody>
          <a:bodyPr lIns="36000" tIns="36000" rIns="36000" bIns="36000"/>
          <a:lstStyle/>
          <a:p>
            <a:pPr>
              <a:spcBef>
                <a:spcPts val="500"/>
              </a:spcBef>
              <a:defRPr>
                <a:solidFill>
                  <a:srgbClr val="00205B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sp>
        <p:nvSpPr>
          <p:cNvPr id="29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pic>
        <p:nvPicPr>
          <p:cNvPr id="291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rcRect r="74091"/>
          <a:stretch>
            <a:fillRect/>
          </a:stretch>
        </p:blipFill>
        <p:spPr>
          <a:xfrm>
            <a:off x="207400" y="83803"/>
            <a:ext cx="485750" cy="4826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" name="Picture 9" descr="Picture 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38778" y="3061591"/>
            <a:ext cx="1245440" cy="1243494"/>
          </a:xfrm>
          <a:prstGeom prst="rect">
            <a:avLst/>
          </a:prstGeom>
          <a:ln w="12700">
            <a:miter lim="400000"/>
          </a:ln>
        </p:spPr>
      </p:pic>
      <p:sp>
        <p:nvSpPr>
          <p:cNvPr id="293" name="Body Level One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genda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traight Connector 8"/>
          <p:cNvSpPr/>
          <p:nvPr/>
        </p:nvSpPr>
        <p:spPr>
          <a:xfrm>
            <a:off x="145053" y="638706"/>
            <a:ext cx="12046948" cy="3"/>
          </a:xfrm>
          <a:prstGeom prst="line">
            <a:avLst/>
          </a:prstGeom>
          <a:solidFill>
            <a:srgbClr val="5B7F95"/>
          </a:solidFill>
          <a:ln w="6350">
            <a:solidFill>
              <a:srgbClr val="38484E">
                <a:alpha val="20000"/>
              </a:srgbClr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02" name="TextBox 15"/>
          <p:cNvSpPr txBox="1"/>
          <p:nvPr/>
        </p:nvSpPr>
        <p:spPr>
          <a:xfrm>
            <a:off x="10983337" y="641568"/>
            <a:ext cx="1099425" cy="243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algn="r">
              <a:defRPr sz="1000" b="0">
                <a:solidFill>
                  <a:srgbClr val="00205B"/>
                </a:solidFill>
                <a:latin typeface="Bahnschrift SemiLight"/>
                <a:ea typeface="Bahnschrift SemiLight"/>
                <a:cs typeface="Bahnschrift SemiLight"/>
                <a:sym typeface="Bahnschrift SemiLight"/>
              </a:defRPr>
            </a:lvl1pPr>
          </a:lstStyle>
          <a:p>
            <a:r>
              <a:t>www.eumetsat.int</a:t>
            </a:r>
          </a:p>
        </p:txBody>
      </p:sp>
      <p:sp>
        <p:nvSpPr>
          <p:cNvPr id="303" name="[DM_E_DOC_NO], v[DM_E_VER_NO], [DM_E_ISS_DATE]Rectangle 61"/>
          <p:cNvSpPr txBox="1"/>
          <p:nvPr/>
        </p:nvSpPr>
        <p:spPr>
          <a:xfrm>
            <a:off x="161045" y="6648056"/>
            <a:ext cx="4628621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1000" b="0">
                <a:solidFill>
                  <a:schemeClr val="accent1"/>
                </a:solidFill>
                <a:latin typeface="Bahnschrift Light"/>
                <a:ea typeface="Bahnschrift Light"/>
                <a:cs typeface="Bahnschrift Light"/>
                <a:sym typeface="Bahnschrift Light"/>
              </a:defRPr>
            </a:lvl1pPr>
          </a:lstStyle>
          <a:p>
            <a:r>
              <a:t>EUM/GES/TEM/07/2025, v4, 26 September 2023</a:t>
            </a:r>
          </a:p>
        </p:txBody>
      </p:sp>
      <p:sp>
        <p:nvSpPr>
          <p:cNvPr id="304" name="Rectangle 6"/>
          <p:cNvSpPr/>
          <p:nvPr/>
        </p:nvSpPr>
        <p:spPr>
          <a:xfrm>
            <a:off x="-1" y="1139426"/>
            <a:ext cx="8183420" cy="5447477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36000" tIns="36000" rIns="36000" bIns="36000"/>
          <a:lstStyle/>
          <a:p>
            <a:pPr>
              <a:spcBef>
                <a:spcPts val="500"/>
              </a:spcBef>
              <a:defRPr>
                <a:solidFill>
                  <a:srgbClr val="00205B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pic>
        <p:nvPicPr>
          <p:cNvPr id="305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t="12794" b="3165"/>
          <a:stretch>
            <a:fillRect/>
          </a:stretch>
        </p:blipFill>
        <p:spPr>
          <a:xfrm>
            <a:off x="0" y="877453"/>
            <a:ext cx="12192000" cy="5763494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Rectangle 7"/>
          <p:cNvSpPr/>
          <p:nvPr/>
        </p:nvSpPr>
        <p:spPr>
          <a:xfrm>
            <a:off x="145052" y="-8721"/>
            <a:ext cx="647430" cy="647429"/>
          </a:xfrm>
          <a:prstGeom prst="rect">
            <a:avLst/>
          </a:prstGeom>
          <a:solidFill>
            <a:srgbClr val="00205B"/>
          </a:solidFill>
          <a:ln w="12700">
            <a:miter lim="400000"/>
          </a:ln>
        </p:spPr>
        <p:txBody>
          <a:bodyPr lIns="36000" tIns="36000" rIns="36000" bIns="36000"/>
          <a:lstStyle/>
          <a:p>
            <a:pPr>
              <a:spcBef>
                <a:spcPts val="500"/>
              </a:spcBef>
              <a:defRPr>
                <a:solidFill>
                  <a:srgbClr val="00205B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sp>
        <p:nvSpPr>
          <p:cNvPr id="30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pic>
        <p:nvPicPr>
          <p:cNvPr id="308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rcRect r="74091"/>
          <a:stretch>
            <a:fillRect/>
          </a:stretch>
        </p:blipFill>
        <p:spPr>
          <a:xfrm>
            <a:off x="207400" y="83803"/>
            <a:ext cx="485750" cy="48263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Picture 9" descr="Picture 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38778" y="3061591"/>
            <a:ext cx="1245440" cy="1243494"/>
          </a:xfrm>
          <a:prstGeom prst="rect">
            <a:avLst/>
          </a:prstGeom>
          <a:ln w="12700">
            <a:miter lim="400000"/>
          </a:ln>
        </p:spPr>
      </p:pic>
      <p:sp>
        <p:nvSpPr>
          <p:cNvPr id="310" name="Body Level One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HQ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traight Connector 8"/>
          <p:cNvSpPr/>
          <p:nvPr/>
        </p:nvSpPr>
        <p:spPr>
          <a:xfrm>
            <a:off x="145053" y="638706"/>
            <a:ext cx="12046948" cy="3"/>
          </a:xfrm>
          <a:prstGeom prst="line">
            <a:avLst/>
          </a:prstGeom>
          <a:solidFill>
            <a:srgbClr val="5B7F95"/>
          </a:solidFill>
          <a:ln w="6350">
            <a:solidFill>
              <a:srgbClr val="38484E">
                <a:alpha val="20000"/>
              </a:srgbClr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6" name="TextBox 15"/>
          <p:cNvSpPr txBox="1"/>
          <p:nvPr/>
        </p:nvSpPr>
        <p:spPr>
          <a:xfrm>
            <a:off x="10983337" y="641568"/>
            <a:ext cx="1099425" cy="243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algn="r">
              <a:defRPr sz="1000" b="0">
                <a:solidFill>
                  <a:srgbClr val="00205B"/>
                </a:solidFill>
                <a:latin typeface="Bahnschrift SemiLight"/>
                <a:ea typeface="Bahnschrift SemiLight"/>
                <a:cs typeface="Bahnschrift SemiLight"/>
                <a:sym typeface="Bahnschrift SemiLight"/>
              </a:defRPr>
            </a:lvl1pPr>
          </a:lstStyle>
          <a:p>
            <a:r>
              <a:t>www.eumetsat.int</a:t>
            </a:r>
          </a:p>
        </p:txBody>
      </p:sp>
      <p:sp>
        <p:nvSpPr>
          <p:cNvPr id="37" name="[DM_E_DOC_NO], v[DM_E_VER_NO], [DM_E_ISS_DATE]Rectangle 61"/>
          <p:cNvSpPr txBox="1"/>
          <p:nvPr/>
        </p:nvSpPr>
        <p:spPr>
          <a:xfrm>
            <a:off x="161045" y="6648056"/>
            <a:ext cx="4628621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1000" b="0">
                <a:solidFill>
                  <a:schemeClr val="accent1"/>
                </a:solidFill>
                <a:latin typeface="Bahnschrift Light"/>
                <a:ea typeface="Bahnschrift Light"/>
                <a:cs typeface="Bahnschrift Light"/>
                <a:sym typeface="Bahnschrift Light"/>
              </a:defRPr>
            </a:lvl1pPr>
          </a:lstStyle>
          <a:p>
            <a:r>
              <a:t>EUM/GES/TEM/07/2025, v4, 26 September 2023</a:t>
            </a:r>
          </a:p>
        </p:txBody>
      </p:sp>
      <p:pic>
        <p:nvPicPr>
          <p:cNvPr id="38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692" y="1240251"/>
            <a:ext cx="9386107" cy="5318794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Freeform 242"/>
          <p:cNvSpPr/>
          <p:nvPr/>
        </p:nvSpPr>
        <p:spPr>
          <a:xfrm flipH="1">
            <a:off x="8871770" y="1154543"/>
            <a:ext cx="3306620" cy="53755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02" y="0"/>
                </a:moveTo>
                <a:lnTo>
                  <a:pt x="21600" y="0"/>
                </a:lnTo>
                <a:lnTo>
                  <a:pt x="13394" y="21600"/>
                </a:lnTo>
                <a:lnTo>
                  <a:pt x="0" y="21600"/>
                </a:lnTo>
                <a:lnTo>
                  <a:pt x="302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6000" tIns="36000" rIns="36000" bIns="36000"/>
          <a:lstStyle/>
          <a:p>
            <a:pPr>
              <a:spcBef>
                <a:spcPts val="500"/>
              </a:spcBef>
              <a:defRPr>
                <a:solidFill>
                  <a:srgbClr val="00205B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pic>
        <p:nvPicPr>
          <p:cNvPr id="40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rcRect b="3839"/>
          <a:stretch>
            <a:fillRect/>
          </a:stretch>
        </p:blipFill>
        <p:spPr>
          <a:xfrm flipH="1">
            <a:off x="0" y="0"/>
            <a:ext cx="12192000" cy="6594765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Rectangle 263"/>
          <p:cNvSpPr/>
          <p:nvPr/>
        </p:nvSpPr>
        <p:spPr>
          <a:xfrm>
            <a:off x="145053" y="-8721"/>
            <a:ext cx="2107259" cy="647429"/>
          </a:xfrm>
          <a:prstGeom prst="rect">
            <a:avLst/>
          </a:prstGeom>
          <a:solidFill>
            <a:srgbClr val="00205B"/>
          </a:solidFill>
          <a:ln w="12700">
            <a:miter lim="400000"/>
          </a:ln>
        </p:spPr>
        <p:txBody>
          <a:bodyPr lIns="36000" tIns="36000" rIns="36000" bIns="36000"/>
          <a:lstStyle/>
          <a:p>
            <a:pPr>
              <a:spcBef>
                <a:spcPts val="500"/>
              </a:spcBef>
              <a:defRPr>
                <a:solidFill>
                  <a:srgbClr val="00205B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sp>
        <p:nvSpPr>
          <p:cNvPr id="42" name="Straight Connector 267"/>
          <p:cNvSpPr/>
          <p:nvPr/>
        </p:nvSpPr>
        <p:spPr>
          <a:xfrm>
            <a:off x="145053" y="638706"/>
            <a:ext cx="12046948" cy="3"/>
          </a:xfrm>
          <a:prstGeom prst="line">
            <a:avLst/>
          </a:prstGeom>
          <a:solidFill>
            <a:srgbClr val="5B7F95"/>
          </a:solidFill>
          <a:ln w="6350">
            <a:solidFill>
              <a:srgbClr val="38484E">
                <a:alpha val="20000"/>
              </a:srgbClr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43" name="Picture 266" descr="Picture 26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1032" y="114422"/>
            <a:ext cx="1701719" cy="438076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genda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traight Connector 8"/>
          <p:cNvSpPr/>
          <p:nvPr/>
        </p:nvSpPr>
        <p:spPr>
          <a:xfrm>
            <a:off x="145053" y="638706"/>
            <a:ext cx="12046948" cy="3"/>
          </a:xfrm>
          <a:prstGeom prst="line">
            <a:avLst/>
          </a:prstGeom>
          <a:solidFill>
            <a:srgbClr val="5B7F95"/>
          </a:solidFill>
          <a:ln w="6350">
            <a:solidFill>
              <a:srgbClr val="38484E">
                <a:alpha val="20000"/>
              </a:srgbClr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19" name="TextBox 15"/>
          <p:cNvSpPr txBox="1"/>
          <p:nvPr/>
        </p:nvSpPr>
        <p:spPr>
          <a:xfrm>
            <a:off x="10983337" y="641568"/>
            <a:ext cx="1099425" cy="243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algn="r">
              <a:defRPr sz="1000" b="0">
                <a:solidFill>
                  <a:srgbClr val="00205B"/>
                </a:solidFill>
                <a:latin typeface="Bahnschrift SemiLight"/>
                <a:ea typeface="Bahnschrift SemiLight"/>
                <a:cs typeface="Bahnschrift SemiLight"/>
                <a:sym typeface="Bahnschrift SemiLight"/>
              </a:defRPr>
            </a:lvl1pPr>
          </a:lstStyle>
          <a:p>
            <a:r>
              <a:t>www.eumetsat.int</a:t>
            </a:r>
          </a:p>
        </p:txBody>
      </p:sp>
      <p:sp>
        <p:nvSpPr>
          <p:cNvPr id="320" name="[DM_E_DOC_NO], v[DM_E_VER_NO], [DM_E_ISS_DATE]Rectangle 61"/>
          <p:cNvSpPr txBox="1"/>
          <p:nvPr/>
        </p:nvSpPr>
        <p:spPr>
          <a:xfrm>
            <a:off x="161045" y="6648056"/>
            <a:ext cx="4628621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1000" b="0">
                <a:solidFill>
                  <a:schemeClr val="accent1"/>
                </a:solidFill>
                <a:latin typeface="Bahnschrift Light"/>
                <a:ea typeface="Bahnschrift Light"/>
                <a:cs typeface="Bahnschrift Light"/>
                <a:sym typeface="Bahnschrift Light"/>
              </a:defRPr>
            </a:lvl1pPr>
          </a:lstStyle>
          <a:p>
            <a:r>
              <a:t>EUM/GES/TEM/07/2025, v4, 26 September 2023</a:t>
            </a:r>
          </a:p>
        </p:txBody>
      </p:sp>
      <p:sp>
        <p:nvSpPr>
          <p:cNvPr id="321" name="Rectangle 6"/>
          <p:cNvSpPr/>
          <p:nvPr/>
        </p:nvSpPr>
        <p:spPr>
          <a:xfrm>
            <a:off x="-1" y="1139426"/>
            <a:ext cx="8183420" cy="5447477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36000" tIns="36000" rIns="36000" bIns="36000"/>
          <a:lstStyle/>
          <a:p>
            <a:pPr>
              <a:spcBef>
                <a:spcPts val="500"/>
              </a:spcBef>
              <a:defRPr>
                <a:solidFill>
                  <a:srgbClr val="00205B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pic>
        <p:nvPicPr>
          <p:cNvPr id="322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t="12794" b="3165"/>
          <a:stretch>
            <a:fillRect/>
          </a:stretch>
        </p:blipFill>
        <p:spPr>
          <a:xfrm>
            <a:off x="0" y="877453"/>
            <a:ext cx="12192000" cy="5763494"/>
          </a:xfrm>
          <a:prstGeom prst="rect">
            <a:avLst/>
          </a:prstGeom>
          <a:ln w="12700">
            <a:miter lim="400000"/>
          </a:ln>
        </p:spPr>
      </p:pic>
      <p:sp>
        <p:nvSpPr>
          <p:cNvPr id="323" name="Rectangle 7"/>
          <p:cNvSpPr/>
          <p:nvPr/>
        </p:nvSpPr>
        <p:spPr>
          <a:xfrm>
            <a:off x="145052" y="-8721"/>
            <a:ext cx="647430" cy="647429"/>
          </a:xfrm>
          <a:prstGeom prst="rect">
            <a:avLst/>
          </a:prstGeom>
          <a:solidFill>
            <a:srgbClr val="00205B"/>
          </a:solidFill>
          <a:ln w="12700">
            <a:miter lim="400000"/>
          </a:ln>
        </p:spPr>
        <p:txBody>
          <a:bodyPr lIns="36000" tIns="36000" rIns="36000" bIns="36000"/>
          <a:lstStyle/>
          <a:p>
            <a:pPr>
              <a:spcBef>
                <a:spcPts val="500"/>
              </a:spcBef>
              <a:defRPr>
                <a:solidFill>
                  <a:srgbClr val="00205B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sp>
        <p:nvSpPr>
          <p:cNvPr id="32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pic>
        <p:nvPicPr>
          <p:cNvPr id="325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rcRect r="74091"/>
          <a:stretch>
            <a:fillRect/>
          </a:stretch>
        </p:blipFill>
        <p:spPr>
          <a:xfrm>
            <a:off x="207400" y="83803"/>
            <a:ext cx="485750" cy="482638"/>
          </a:xfrm>
          <a:prstGeom prst="rect">
            <a:avLst/>
          </a:prstGeom>
          <a:ln w="12700">
            <a:miter lim="400000"/>
          </a:ln>
        </p:spPr>
      </p:pic>
      <p:pic>
        <p:nvPicPr>
          <p:cNvPr id="326" name="Picture 9" descr="Picture 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38778" y="3061591"/>
            <a:ext cx="1245440" cy="1243494"/>
          </a:xfrm>
          <a:prstGeom prst="rect">
            <a:avLst/>
          </a:prstGeom>
          <a:ln w="12700">
            <a:miter lim="400000"/>
          </a:ln>
        </p:spPr>
      </p:pic>
      <p:sp>
        <p:nvSpPr>
          <p:cNvPr id="327" name="Body Level One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genda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traight Connector 8"/>
          <p:cNvSpPr/>
          <p:nvPr/>
        </p:nvSpPr>
        <p:spPr>
          <a:xfrm>
            <a:off x="145053" y="638706"/>
            <a:ext cx="12046948" cy="3"/>
          </a:xfrm>
          <a:prstGeom prst="line">
            <a:avLst/>
          </a:prstGeom>
          <a:solidFill>
            <a:srgbClr val="5B7F95"/>
          </a:solidFill>
          <a:ln w="6350">
            <a:solidFill>
              <a:srgbClr val="38484E">
                <a:alpha val="20000"/>
              </a:srgbClr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36" name="TextBox 15"/>
          <p:cNvSpPr txBox="1"/>
          <p:nvPr/>
        </p:nvSpPr>
        <p:spPr>
          <a:xfrm>
            <a:off x="10983337" y="641568"/>
            <a:ext cx="1099425" cy="243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algn="r">
              <a:defRPr sz="1000" b="0">
                <a:solidFill>
                  <a:srgbClr val="00205B"/>
                </a:solidFill>
                <a:latin typeface="Bahnschrift SemiLight"/>
                <a:ea typeface="Bahnschrift SemiLight"/>
                <a:cs typeface="Bahnschrift SemiLight"/>
                <a:sym typeface="Bahnschrift SemiLight"/>
              </a:defRPr>
            </a:lvl1pPr>
          </a:lstStyle>
          <a:p>
            <a:r>
              <a:t>www.eumetsat.int</a:t>
            </a:r>
          </a:p>
        </p:txBody>
      </p:sp>
      <p:sp>
        <p:nvSpPr>
          <p:cNvPr id="337" name="[DM_E_DOC_NO], v[DM_E_VER_NO], [DM_E_ISS_DATE]Rectangle 61"/>
          <p:cNvSpPr txBox="1"/>
          <p:nvPr/>
        </p:nvSpPr>
        <p:spPr>
          <a:xfrm>
            <a:off x="161045" y="6648056"/>
            <a:ext cx="4628621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1000" b="0">
                <a:solidFill>
                  <a:schemeClr val="accent1"/>
                </a:solidFill>
                <a:latin typeface="Bahnschrift Light"/>
                <a:ea typeface="Bahnschrift Light"/>
                <a:cs typeface="Bahnschrift Light"/>
                <a:sym typeface="Bahnschrift Light"/>
              </a:defRPr>
            </a:lvl1pPr>
          </a:lstStyle>
          <a:p>
            <a:r>
              <a:t>EUM/GES/TEM/07/2025, v4, 26 September 2023</a:t>
            </a:r>
          </a:p>
        </p:txBody>
      </p:sp>
      <p:sp>
        <p:nvSpPr>
          <p:cNvPr id="338" name="Rectangle 6"/>
          <p:cNvSpPr/>
          <p:nvPr/>
        </p:nvSpPr>
        <p:spPr>
          <a:xfrm>
            <a:off x="-1" y="1139426"/>
            <a:ext cx="8183420" cy="5447477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36000" tIns="36000" rIns="36000" bIns="36000"/>
          <a:lstStyle/>
          <a:p>
            <a:pPr>
              <a:spcBef>
                <a:spcPts val="500"/>
              </a:spcBef>
              <a:defRPr>
                <a:solidFill>
                  <a:srgbClr val="00205B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pic>
        <p:nvPicPr>
          <p:cNvPr id="339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t="12794" b="3165"/>
          <a:stretch>
            <a:fillRect/>
          </a:stretch>
        </p:blipFill>
        <p:spPr>
          <a:xfrm>
            <a:off x="0" y="877453"/>
            <a:ext cx="12192000" cy="5763494"/>
          </a:xfrm>
          <a:prstGeom prst="rect">
            <a:avLst/>
          </a:prstGeom>
          <a:ln w="12700">
            <a:miter lim="400000"/>
          </a:ln>
        </p:spPr>
      </p:pic>
      <p:sp>
        <p:nvSpPr>
          <p:cNvPr id="340" name="Rectangle 7"/>
          <p:cNvSpPr/>
          <p:nvPr/>
        </p:nvSpPr>
        <p:spPr>
          <a:xfrm>
            <a:off x="145052" y="-8721"/>
            <a:ext cx="647430" cy="647429"/>
          </a:xfrm>
          <a:prstGeom prst="rect">
            <a:avLst/>
          </a:prstGeom>
          <a:solidFill>
            <a:srgbClr val="00205B"/>
          </a:solidFill>
          <a:ln w="12700">
            <a:miter lim="400000"/>
          </a:ln>
        </p:spPr>
        <p:txBody>
          <a:bodyPr lIns="36000" tIns="36000" rIns="36000" bIns="36000"/>
          <a:lstStyle/>
          <a:p>
            <a:pPr>
              <a:spcBef>
                <a:spcPts val="500"/>
              </a:spcBef>
              <a:defRPr>
                <a:solidFill>
                  <a:srgbClr val="00205B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sp>
        <p:nvSpPr>
          <p:cNvPr id="34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pic>
        <p:nvPicPr>
          <p:cNvPr id="342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rcRect r="74091"/>
          <a:stretch>
            <a:fillRect/>
          </a:stretch>
        </p:blipFill>
        <p:spPr>
          <a:xfrm>
            <a:off x="207400" y="83803"/>
            <a:ext cx="485750" cy="482638"/>
          </a:xfrm>
          <a:prstGeom prst="rect">
            <a:avLst/>
          </a:prstGeom>
          <a:ln w="12700">
            <a:miter lim="400000"/>
          </a:ln>
        </p:spPr>
      </p:pic>
      <p:pic>
        <p:nvPicPr>
          <p:cNvPr id="343" name="Picture 9" descr="Picture 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38778" y="3061591"/>
            <a:ext cx="1245440" cy="1243494"/>
          </a:xfrm>
          <a:prstGeom prst="rect">
            <a:avLst/>
          </a:prstGeom>
          <a:ln w="12700">
            <a:miter lim="400000"/>
          </a:ln>
        </p:spPr>
      </p:pic>
      <p:sp>
        <p:nvSpPr>
          <p:cNvPr id="344" name="Body Level One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&amp;A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traight Connector 8"/>
          <p:cNvSpPr/>
          <p:nvPr/>
        </p:nvSpPr>
        <p:spPr>
          <a:xfrm>
            <a:off x="145053" y="638706"/>
            <a:ext cx="12046948" cy="3"/>
          </a:xfrm>
          <a:prstGeom prst="line">
            <a:avLst/>
          </a:prstGeom>
          <a:solidFill>
            <a:srgbClr val="5B7F95"/>
          </a:solidFill>
          <a:ln w="6350">
            <a:solidFill>
              <a:srgbClr val="38484E">
                <a:alpha val="20000"/>
              </a:srgbClr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53" name="TextBox 15"/>
          <p:cNvSpPr txBox="1"/>
          <p:nvPr/>
        </p:nvSpPr>
        <p:spPr>
          <a:xfrm>
            <a:off x="10983337" y="641568"/>
            <a:ext cx="1099425" cy="243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algn="r">
              <a:defRPr sz="1000" b="0">
                <a:solidFill>
                  <a:srgbClr val="00205B"/>
                </a:solidFill>
                <a:latin typeface="Bahnschrift SemiLight"/>
                <a:ea typeface="Bahnschrift SemiLight"/>
                <a:cs typeface="Bahnschrift SemiLight"/>
                <a:sym typeface="Bahnschrift SemiLight"/>
              </a:defRPr>
            </a:lvl1pPr>
          </a:lstStyle>
          <a:p>
            <a:r>
              <a:t>www.eumetsat.int</a:t>
            </a:r>
          </a:p>
        </p:txBody>
      </p:sp>
      <p:sp>
        <p:nvSpPr>
          <p:cNvPr id="354" name="[DM_E_DOC_NO], v[DM_E_VER_NO], [DM_E_ISS_DATE]Rectangle 61"/>
          <p:cNvSpPr txBox="1"/>
          <p:nvPr/>
        </p:nvSpPr>
        <p:spPr>
          <a:xfrm>
            <a:off x="161045" y="6648056"/>
            <a:ext cx="4628621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1000" b="0">
                <a:solidFill>
                  <a:schemeClr val="accent1"/>
                </a:solidFill>
                <a:latin typeface="Bahnschrift Light"/>
                <a:ea typeface="Bahnschrift Light"/>
                <a:cs typeface="Bahnschrift Light"/>
                <a:sym typeface="Bahnschrift Light"/>
              </a:defRPr>
            </a:lvl1pPr>
          </a:lstStyle>
          <a:p>
            <a:r>
              <a:t>EUM/GES/TEM/07/2025, v4, 26 September 2023</a:t>
            </a:r>
          </a:p>
        </p:txBody>
      </p:sp>
      <p:sp>
        <p:nvSpPr>
          <p:cNvPr id="355" name="Rectangle 6"/>
          <p:cNvSpPr/>
          <p:nvPr/>
        </p:nvSpPr>
        <p:spPr>
          <a:xfrm>
            <a:off x="-1" y="1139426"/>
            <a:ext cx="8183420" cy="5447477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36000" tIns="36000" rIns="36000" bIns="36000"/>
          <a:lstStyle/>
          <a:p>
            <a:pPr>
              <a:spcBef>
                <a:spcPts val="500"/>
              </a:spcBef>
              <a:defRPr>
                <a:solidFill>
                  <a:srgbClr val="00205B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pic>
        <p:nvPicPr>
          <p:cNvPr id="356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rcRect t="12525" b="3434"/>
          <a:stretch>
            <a:fillRect/>
          </a:stretch>
        </p:blipFill>
        <p:spPr>
          <a:xfrm>
            <a:off x="0" y="858982"/>
            <a:ext cx="12192000" cy="5763491"/>
          </a:xfrm>
          <a:prstGeom prst="rect">
            <a:avLst/>
          </a:prstGeom>
          <a:ln w="12700">
            <a:miter lim="400000"/>
          </a:ln>
        </p:spPr>
      </p:pic>
      <p:sp>
        <p:nvSpPr>
          <p:cNvPr id="357" name="Rectangle 7"/>
          <p:cNvSpPr/>
          <p:nvPr/>
        </p:nvSpPr>
        <p:spPr>
          <a:xfrm>
            <a:off x="145052" y="-8721"/>
            <a:ext cx="647430" cy="647429"/>
          </a:xfrm>
          <a:prstGeom prst="rect">
            <a:avLst/>
          </a:prstGeom>
          <a:solidFill>
            <a:srgbClr val="00205B"/>
          </a:solidFill>
          <a:ln w="12700">
            <a:miter lim="400000"/>
          </a:ln>
        </p:spPr>
        <p:txBody>
          <a:bodyPr lIns="36000" tIns="36000" rIns="36000" bIns="36000"/>
          <a:lstStyle/>
          <a:p>
            <a:pPr>
              <a:spcBef>
                <a:spcPts val="500"/>
              </a:spcBef>
              <a:defRPr>
                <a:solidFill>
                  <a:srgbClr val="00205B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sp>
        <p:nvSpPr>
          <p:cNvPr id="358" name="Body Level One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</a:lvl1pPr>
            <a:lvl2pPr marL="0" indent="0">
              <a:buSzTx/>
              <a:buFontTx/>
              <a:buNone/>
            </a:lvl2pPr>
            <a:lvl3pPr marL="0" indent="0">
              <a:buSzTx/>
              <a:buFontTx/>
              <a:buNone/>
            </a:lvl3pPr>
            <a:lvl4pPr marL="0" indent="0">
              <a:buSzTx/>
              <a:buFontTx/>
              <a:buNone/>
            </a:lvl4pPr>
            <a:lvl5pPr marL="0" indent="0">
              <a:buSzTx/>
              <a:buFont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359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rcRect r="74091"/>
          <a:stretch>
            <a:fillRect/>
          </a:stretch>
        </p:blipFill>
        <p:spPr>
          <a:xfrm>
            <a:off x="207400" y="83803"/>
            <a:ext cx="485750" cy="482638"/>
          </a:xfrm>
          <a:prstGeom prst="rect">
            <a:avLst/>
          </a:prstGeom>
          <a:ln w="12700">
            <a:miter lim="400000"/>
          </a:ln>
        </p:spPr>
      </p:pic>
      <p:pic>
        <p:nvPicPr>
          <p:cNvPr id="360" name="Picture 8" descr="Picture 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3146" y="2427577"/>
            <a:ext cx="2640048" cy="2635919"/>
          </a:xfrm>
          <a:prstGeom prst="rect">
            <a:avLst/>
          </a:prstGeom>
          <a:ln w="12700">
            <a:miter lim="400000"/>
          </a:ln>
        </p:spPr>
      </p:pic>
      <p:sp>
        <p:nvSpPr>
          <p:cNvPr id="36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&amp;A -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Straight Connector 8"/>
          <p:cNvSpPr/>
          <p:nvPr/>
        </p:nvSpPr>
        <p:spPr>
          <a:xfrm>
            <a:off x="145053" y="638706"/>
            <a:ext cx="12046948" cy="3"/>
          </a:xfrm>
          <a:prstGeom prst="line">
            <a:avLst/>
          </a:prstGeom>
          <a:solidFill>
            <a:srgbClr val="5B7F95"/>
          </a:solidFill>
          <a:ln w="6350">
            <a:solidFill>
              <a:srgbClr val="38484E">
                <a:alpha val="20000"/>
              </a:srgbClr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69" name="TextBox 15"/>
          <p:cNvSpPr txBox="1"/>
          <p:nvPr/>
        </p:nvSpPr>
        <p:spPr>
          <a:xfrm>
            <a:off x="10983337" y="641568"/>
            <a:ext cx="1099425" cy="243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algn="r">
              <a:defRPr sz="1000" b="0">
                <a:solidFill>
                  <a:srgbClr val="00205B"/>
                </a:solidFill>
                <a:latin typeface="Bahnschrift SemiLight"/>
                <a:ea typeface="Bahnschrift SemiLight"/>
                <a:cs typeface="Bahnschrift SemiLight"/>
                <a:sym typeface="Bahnschrift SemiLight"/>
              </a:defRPr>
            </a:lvl1pPr>
          </a:lstStyle>
          <a:p>
            <a:r>
              <a:t>www.eumetsat.int</a:t>
            </a:r>
          </a:p>
        </p:txBody>
      </p:sp>
      <p:sp>
        <p:nvSpPr>
          <p:cNvPr id="370" name="[DM_E_DOC_NO], v[DM_E_VER_NO], [DM_E_ISS_DATE]Rectangle 61"/>
          <p:cNvSpPr txBox="1"/>
          <p:nvPr/>
        </p:nvSpPr>
        <p:spPr>
          <a:xfrm>
            <a:off x="161045" y="6648056"/>
            <a:ext cx="4628621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1000" b="0">
                <a:solidFill>
                  <a:schemeClr val="accent1"/>
                </a:solidFill>
                <a:latin typeface="Bahnschrift Light"/>
                <a:ea typeface="Bahnschrift Light"/>
                <a:cs typeface="Bahnschrift Light"/>
                <a:sym typeface="Bahnschrift Light"/>
              </a:defRPr>
            </a:lvl1pPr>
          </a:lstStyle>
          <a:p>
            <a:r>
              <a:t>EUM/GES/TEM/07/2025, v4, 26 September 2023</a:t>
            </a:r>
          </a:p>
        </p:txBody>
      </p:sp>
      <p:sp>
        <p:nvSpPr>
          <p:cNvPr id="371" name="Rectangle 6"/>
          <p:cNvSpPr/>
          <p:nvPr/>
        </p:nvSpPr>
        <p:spPr>
          <a:xfrm>
            <a:off x="-1" y="1139426"/>
            <a:ext cx="8183420" cy="5447477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36000" tIns="36000" rIns="36000" bIns="36000"/>
          <a:lstStyle/>
          <a:p>
            <a:pPr>
              <a:spcBef>
                <a:spcPts val="500"/>
              </a:spcBef>
              <a:defRPr>
                <a:solidFill>
                  <a:srgbClr val="00205B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pic>
        <p:nvPicPr>
          <p:cNvPr id="372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rcRect t="12525" b="3434"/>
          <a:stretch>
            <a:fillRect/>
          </a:stretch>
        </p:blipFill>
        <p:spPr>
          <a:xfrm>
            <a:off x="0" y="858982"/>
            <a:ext cx="12192000" cy="5763491"/>
          </a:xfrm>
          <a:prstGeom prst="rect">
            <a:avLst/>
          </a:prstGeom>
          <a:ln w="12700">
            <a:miter lim="400000"/>
          </a:ln>
        </p:spPr>
      </p:pic>
      <p:sp>
        <p:nvSpPr>
          <p:cNvPr id="373" name="Rectangle 7"/>
          <p:cNvSpPr/>
          <p:nvPr/>
        </p:nvSpPr>
        <p:spPr>
          <a:xfrm>
            <a:off x="145052" y="-8721"/>
            <a:ext cx="647430" cy="647429"/>
          </a:xfrm>
          <a:prstGeom prst="rect">
            <a:avLst/>
          </a:prstGeom>
          <a:solidFill>
            <a:srgbClr val="00205B"/>
          </a:solidFill>
          <a:ln w="12700">
            <a:miter lim="400000"/>
          </a:ln>
        </p:spPr>
        <p:txBody>
          <a:bodyPr lIns="36000" tIns="36000" rIns="36000" bIns="36000"/>
          <a:lstStyle/>
          <a:p>
            <a:pPr>
              <a:spcBef>
                <a:spcPts val="500"/>
              </a:spcBef>
              <a:defRPr>
                <a:solidFill>
                  <a:srgbClr val="00205B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sp>
        <p:nvSpPr>
          <p:cNvPr id="374" name="Body Level One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</a:lvl1pPr>
            <a:lvl2pPr marL="0" indent="0">
              <a:buSzTx/>
              <a:buFontTx/>
              <a:buNone/>
            </a:lvl2pPr>
            <a:lvl3pPr marL="0" indent="0">
              <a:buSzTx/>
              <a:buFontTx/>
              <a:buNone/>
            </a:lvl3pPr>
            <a:lvl4pPr marL="0" indent="0">
              <a:buSzTx/>
              <a:buFontTx/>
              <a:buNone/>
            </a:lvl4pPr>
            <a:lvl5pPr marL="0" indent="0">
              <a:buSzTx/>
              <a:buFont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375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rcRect r="74091"/>
          <a:stretch>
            <a:fillRect/>
          </a:stretch>
        </p:blipFill>
        <p:spPr>
          <a:xfrm>
            <a:off x="207400" y="83803"/>
            <a:ext cx="485750" cy="482638"/>
          </a:xfrm>
          <a:prstGeom prst="rect">
            <a:avLst/>
          </a:prstGeom>
          <a:ln w="12700">
            <a:miter lim="400000"/>
          </a:ln>
        </p:spPr>
      </p:pic>
      <p:pic>
        <p:nvPicPr>
          <p:cNvPr id="376" name="Picture 8" descr="Picture 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3146" y="2427577"/>
            <a:ext cx="2640048" cy="2635919"/>
          </a:xfrm>
          <a:prstGeom prst="rect">
            <a:avLst/>
          </a:prstGeom>
          <a:ln w="12700">
            <a:miter lim="400000"/>
          </a:ln>
        </p:spPr>
      </p:pic>
      <p:sp>
        <p:nvSpPr>
          <p:cNvPr id="37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&amp;A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Straight Connector 8"/>
          <p:cNvSpPr/>
          <p:nvPr/>
        </p:nvSpPr>
        <p:spPr>
          <a:xfrm>
            <a:off x="145053" y="638706"/>
            <a:ext cx="12046948" cy="3"/>
          </a:xfrm>
          <a:prstGeom prst="line">
            <a:avLst/>
          </a:prstGeom>
          <a:solidFill>
            <a:srgbClr val="5B7F95"/>
          </a:solidFill>
          <a:ln w="6350">
            <a:solidFill>
              <a:srgbClr val="38484E">
                <a:alpha val="20000"/>
              </a:srgbClr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85" name="TextBox 15"/>
          <p:cNvSpPr txBox="1"/>
          <p:nvPr/>
        </p:nvSpPr>
        <p:spPr>
          <a:xfrm>
            <a:off x="10983337" y="641568"/>
            <a:ext cx="1099425" cy="243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algn="r">
              <a:defRPr sz="1000" b="0">
                <a:solidFill>
                  <a:srgbClr val="00205B"/>
                </a:solidFill>
                <a:latin typeface="Bahnschrift SemiLight"/>
                <a:ea typeface="Bahnschrift SemiLight"/>
                <a:cs typeface="Bahnschrift SemiLight"/>
                <a:sym typeface="Bahnschrift SemiLight"/>
              </a:defRPr>
            </a:lvl1pPr>
          </a:lstStyle>
          <a:p>
            <a:r>
              <a:t>www.eumetsat.int</a:t>
            </a:r>
          </a:p>
        </p:txBody>
      </p:sp>
      <p:sp>
        <p:nvSpPr>
          <p:cNvPr id="386" name="[DM_E_DOC_NO], v[DM_E_VER_NO], [DM_E_ISS_DATE]Rectangle 61"/>
          <p:cNvSpPr txBox="1"/>
          <p:nvPr/>
        </p:nvSpPr>
        <p:spPr>
          <a:xfrm>
            <a:off x="161045" y="6648056"/>
            <a:ext cx="4628621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1000" b="0">
                <a:solidFill>
                  <a:schemeClr val="accent1"/>
                </a:solidFill>
                <a:latin typeface="Bahnschrift Light"/>
                <a:ea typeface="Bahnschrift Light"/>
                <a:cs typeface="Bahnschrift Light"/>
                <a:sym typeface="Bahnschrift Light"/>
              </a:defRPr>
            </a:lvl1pPr>
          </a:lstStyle>
          <a:p>
            <a:r>
              <a:t>EUM/GES/TEM/07/2025, v4, 26 September 2023</a:t>
            </a:r>
          </a:p>
        </p:txBody>
      </p:sp>
      <p:sp>
        <p:nvSpPr>
          <p:cNvPr id="387" name="Rectangle 6"/>
          <p:cNvSpPr/>
          <p:nvPr/>
        </p:nvSpPr>
        <p:spPr>
          <a:xfrm>
            <a:off x="-1" y="1139426"/>
            <a:ext cx="8183420" cy="5447477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36000" tIns="36000" rIns="36000" bIns="36000"/>
          <a:lstStyle/>
          <a:p>
            <a:pPr>
              <a:spcBef>
                <a:spcPts val="500"/>
              </a:spcBef>
              <a:defRPr>
                <a:solidFill>
                  <a:srgbClr val="00205B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pic>
        <p:nvPicPr>
          <p:cNvPr id="388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rcRect t="12525" b="3434"/>
          <a:stretch>
            <a:fillRect/>
          </a:stretch>
        </p:blipFill>
        <p:spPr>
          <a:xfrm>
            <a:off x="0" y="858982"/>
            <a:ext cx="12192000" cy="5763491"/>
          </a:xfrm>
          <a:prstGeom prst="rect">
            <a:avLst/>
          </a:prstGeom>
          <a:ln w="12700">
            <a:miter lim="400000"/>
          </a:ln>
        </p:spPr>
      </p:pic>
      <p:sp>
        <p:nvSpPr>
          <p:cNvPr id="389" name="Rectangle 7"/>
          <p:cNvSpPr/>
          <p:nvPr/>
        </p:nvSpPr>
        <p:spPr>
          <a:xfrm>
            <a:off x="145052" y="-8721"/>
            <a:ext cx="647430" cy="647429"/>
          </a:xfrm>
          <a:prstGeom prst="rect">
            <a:avLst/>
          </a:prstGeom>
          <a:solidFill>
            <a:srgbClr val="00205B"/>
          </a:solidFill>
          <a:ln w="12700">
            <a:miter lim="400000"/>
          </a:ln>
        </p:spPr>
        <p:txBody>
          <a:bodyPr lIns="36000" tIns="36000" rIns="36000" bIns="36000"/>
          <a:lstStyle/>
          <a:p>
            <a:pPr>
              <a:spcBef>
                <a:spcPts val="500"/>
              </a:spcBef>
              <a:defRPr>
                <a:solidFill>
                  <a:srgbClr val="00205B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sp>
        <p:nvSpPr>
          <p:cNvPr id="390" name="Body Level One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</a:lvl1pPr>
            <a:lvl2pPr marL="0" indent="0">
              <a:buSzTx/>
              <a:buFontTx/>
              <a:buNone/>
            </a:lvl2pPr>
            <a:lvl3pPr marL="0" indent="0">
              <a:buSzTx/>
              <a:buFontTx/>
              <a:buNone/>
            </a:lvl3pPr>
            <a:lvl4pPr marL="0" indent="0">
              <a:buSzTx/>
              <a:buFontTx/>
              <a:buNone/>
            </a:lvl4pPr>
            <a:lvl5pPr marL="0" indent="0">
              <a:buSzTx/>
              <a:buFont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391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rcRect r="74091"/>
          <a:stretch>
            <a:fillRect/>
          </a:stretch>
        </p:blipFill>
        <p:spPr>
          <a:xfrm>
            <a:off x="207400" y="83803"/>
            <a:ext cx="485750" cy="482638"/>
          </a:xfrm>
          <a:prstGeom prst="rect">
            <a:avLst/>
          </a:prstGeom>
          <a:ln w="12700">
            <a:miter lim="400000"/>
          </a:ln>
        </p:spPr>
      </p:pic>
      <p:pic>
        <p:nvPicPr>
          <p:cNvPr id="392" name="Picture 8" descr="Picture 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3146" y="2427577"/>
            <a:ext cx="2640048" cy="2635919"/>
          </a:xfrm>
          <a:prstGeom prst="rect">
            <a:avLst/>
          </a:prstGeom>
          <a:ln w="12700">
            <a:miter lim="400000"/>
          </a:ln>
        </p:spPr>
      </p:pic>
      <p:sp>
        <p:nvSpPr>
          <p:cNvPr id="3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&amp;A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Straight Connector 8"/>
          <p:cNvSpPr/>
          <p:nvPr/>
        </p:nvSpPr>
        <p:spPr>
          <a:xfrm>
            <a:off x="145053" y="638706"/>
            <a:ext cx="12046948" cy="3"/>
          </a:xfrm>
          <a:prstGeom prst="line">
            <a:avLst/>
          </a:prstGeom>
          <a:solidFill>
            <a:srgbClr val="5B7F95"/>
          </a:solidFill>
          <a:ln w="6350">
            <a:solidFill>
              <a:srgbClr val="38484E">
                <a:alpha val="20000"/>
              </a:srgbClr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01" name="TextBox 15"/>
          <p:cNvSpPr txBox="1"/>
          <p:nvPr/>
        </p:nvSpPr>
        <p:spPr>
          <a:xfrm>
            <a:off x="10983337" y="641568"/>
            <a:ext cx="1099425" cy="243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algn="r">
              <a:defRPr sz="1000" b="0">
                <a:solidFill>
                  <a:srgbClr val="00205B"/>
                </a:solidFill>
                <a:latin typeface="Bahnschrift SemiLight"/>
                <a:ea typeface="Bahnschrift SemiLight"/>
                <a:cs typeface="Bahnschrift SemiLight"/>
                <a:sym typeface="Bahnschrift SemiLight"/>
              </a:defRPr>
            </a:lvl1pPr>
          </a:lstStyle>
          <a:p>
            <a:r>
              <a:t>www.eumetsat.int</a:t>
            </a:r>
          </a:p>
        </p:txBody>
      </p:sp>
      <p:sp>
        <p:nvSpPr>
          <p:cNvPr id="402" name="[DM_E_DOC_NO], v[DM_E_VER_NO], [DM_E_ISS_DATE]Rectangle 61"/>
          <p:cNvSpPr txBox="1"/>
          <p:nvPr/>
        </p:nvSpPr>
        <p:spPr>
          <a:xfrm>
            <a:off x="161045" y="6648056"/>
            <a:ext cx="4628621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1000" b="0">
                <a:solidFill>
                  <a:schemeClr val="accent1"/>
                </a:solidFill>
                <a:latin typeface="Bahnschrift Light"/>
                <a:ea typeface="Bahnschrift Light"/>
                <a:cs typeface="Bahnschrift Light"/>
                <a:sym typeface="Bahnschrift Light"/>
              </a:defRPr>
            </a:lvl1pPr>
          </a:lstStyle>
          <a:p>
            <a:r>
              <a:t>EUM/GES/TEM/07/2025, v4, 26 September 2023</a:t>
            </a:r>
          </a:p>
        </p:txBody>
      </p:sp>
      <p:sp>
        <p:nvSpPr>
          <p:cNvPr id="403" name="Rectangle 6"/>
          <p:cNvSpPr/>
          <p:nvPr/>
        </p:nvSpPr>
        <p:spPr>
          <a:xfrm>
            <a:off x="-1" y="1139426"/>
            <a:ext cx="8183420" cy="5447477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36000" tIns="36000" rIns="36000" bIns="36000"/>
          <a:lstStyle/>
          <a:p>
            <a:pPr>
              <a:spcBef>
                <a:spcPts val="500"/>
              </a:spcBef>
              <a:defRPr>
                <a:solidFill>
                  <a:srgbClr val="00205B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pic>
        <p:nvPicPr>
          <p:cNvPr id="404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rcRect t="12525" b="3434"/>
          <a:stretch>
            <a:fillRect/>
          </a:stretch>
        </p:blipFill>
        <p:spPr>
          <a:xfrm>
            <a:off x="0" y="858982"/>
            <a:ext cx="12192000" cy="5763491"/>
          </a:xfrm>
          <a:prstGeom prst="rect">
            <a:avLst/>
          </a:prstGeom>
          <a:ln w="12700">
            <a:miter lim="400000"/>
          </a:ln>
        </p:spPr>
      </p:pic>
      <p:sp>
        <p:nvSpPr>
          <p:cNvPr id="405" name="Rectangle 7"/>
          <p:cNvSpPr/>
          <p:nvPr/>
        </p:nvSpPr>
        <p:spPr>
          <a:xfrm>
            <a:off x="145052" y="-8721"/>
            <a:ext cx="647430" cy="647429"/>
          </a:xfrm>
          <a:prstGeom prst="rect">
            <a:avLst/>
          </a:prstGeom>
          <a:solidFill>
            <a:srgbClr val="00205B"/>
          </a:solidFill>
          <a:ln w="12700">
            <a:miter lim="400000"/>
          </a:ln>
        </p:spPr>
        <p:txBody>
          <a:bodyPr lIns="36000" tIns="36000" rIns="36000" bIns="36000"/>
          <a:lstStyle/>
          <a:p>
            <a:pPr>
              <a:spcBef>
                <a:spcPts val="500"/>
              </a:spcBef>
              <a:defRPr>
                <a:solidFill>
                  <a:srgbClr val="00205B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sp>
        <p:nvSpPr>
          <p:cNvPr id="406" name="Body Level One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</a:lvl1pPr>
            <a:lvl2pPr marL="0" indent="0">
              <a:buSzTx/>
              <a:buFontTx/>
              <a:buNone/>
            </a:lvl2pPr>
            <a:lvl3pPr marL="0" indent="0">
              <a:buSzTx/>
              <a:buFontTx/>
              <a:buNone/>
            </a:lvl3pPr>
            <a:lvl4pPr marL="0" indent="0">
              <a:buSzTx/>
              <a:buFontTx/>
              <a:buNone/>
            </a:lvl4pPr>
            <a:lvl5pPr marL="0" indent="0">
              <a:buSzTx/>
              <a:buFont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407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rcRect r="74091"/>
          <a:stretch>
            <a:fillRect/>
          </a:stretch>
        </p:blipFill>
        <p:spPr>
          <a:xfrm>
            <a:off x="207400" y="83803"/>
            <a:ext cx="485750" cy="482638"/>
          </a:xfrm>
          <a:prstGeom prst="rect">
            <a:avLst/>
          </a:prstGeom>
          <a:ln w="12700">
            <a:miter lim="400000"/>
          </a:ln>
        </p:spPr>
      </p:pic>
      <p:pic>
        <p:nvPicPr>
          <p:cNvPr id="408" name="Picture 8" descr="Picture 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3146" y="2427577"/>
            <a:ext cx="2640048" cy="2635919"/>
          </a:xfrm>
          <a:prstGeom prst="rect">
            <a:avLst/>
          </a:prstGeom>
          <a:ln w="12700">
            <a:miter lim="400000"/>
          </a:ln>
        </p:spPr>
      </p:pic>
      <p:sp>
        <p:nvSpPr>
          <p:cNvPr id="40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&amp;A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Straight Connector 8"/>
          <p:cNvSpPr/>
          <p:nvPr/>
        </p:nvSpPr>
        <p:spPr>
          <a:xfrm>
            <a:off x="145053" y="638706"/>
            <a:ext cx="12046948" cy="3"/>
          </a:xfrm>
          <a:prstGeom prst="line">
            <a:avLst/>
          </a:prstGeom>
          <a:solidFill>
            <a:srgbClr val="5B7F95"/>
          </a:solidFill>
          <a:ln w="6350">
            <a:solidFill>
              <a:srgbClr val="38484E">
                <a:alpha val="20000"/>
              </a:srgbClr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17" name="TextBox 15"/>
          <p:cNvSpPr txBox="1"/>
          <p:nvPr/>
        </p:nvSpPr>
        <p:spPr>
          <a:xfrm>
            <a:off x="10983337" y="641568"/>
            <a:ext cx="1099425" cy="243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algn="r">
              <a:defRPr sz="1000" b="0">
                <a:solidFill>
                  <a:srgbClr val="00205B"/>
                </a:solidFill>
                <a:latin typeface="Bahnschrift SemiLight"/>
                <a:ea typeface="Bahnschrift SemiLight"/>
                <a:cs typeface="Bahnschrift SemiLight"/>
                <a:sym typeface="Bahnschrift SemiLight"/>
              </a:defRPr>
            </a:lvl1pPr>
          </a:lstStyle>
          <a:p>
            <a:r>
              <a:t>www.eumetsat.int</a:t>
            </a:r>
          </a:p>
        </p:txBody>
      </p:sp>
      <p:sp>
        <p:nvSpPr>
          <p:cNvPr id="418" name="[DM_E_DOC_NO], v[DM_E_VER_NO], [DM_E_ISS_DATE]Rectangle 61"/>
          <p:cNvSpPr txBox="1"/>
          <p:nvPr/>
        </p:nvSpPr>
        <p:spPr>
          <a:xfrm>
            <a:off x="161045" y="6648056"/>
            <a:ext cx="4628621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1000" b="0">
                <a:solidFill>
                  <a:schemeClr val="accent1"/>
                </a:solidFill>
                <a:latin typeface="Bahnschrift Light"/>
                <a:ea typeface="Bahnschrift Light"/>
                <a:cs typeface="Bahnschrift Light"/>
                <a:sym typeface="Bahnschrift Light"/>
              </a:defRPr>
            </a:lvl1pPr>
          </a:lstStyle>
          <a:p>
            <a:r>
              <a:t>EUM/GES/TEM/07/2025, v4, 26 September 2023</a:t>
            </a:r>
          </a:p>
        </p:txBody>
      </p:sp>
      <p:sp>
        <p:nvSpPr>
          <p:cNvPr id="419" name="Rectangle 6"/>
          <p:cNvSpPr/>
          <p:nvPr/>
        </p:nvSpPr>
        <p:spPr>
          <a:xfrm>
            <a:off x="-1" y="1139426"/>
            <a:ext cx="8183420" cy="5447477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36000" tIns="36000" rIns="36000" bIns="36000"/>
          <a:lstStyle/>
          <a:p>
            <a:pPr>
              <a:spcBef>
                <a:spcPts val="500"/>
              </a:spcBef>
              <a:defRPr>
                <a:solidFill>
                  <a:srgbClr val="00205B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pic>
        <p:nvPicPr>
          <p:cNvPr id="420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rcRect t="12525" b="3434"/>
          <a:stretch>
            <a:fillRect/>
          </a:stretch>
        </p:blipFill>
        <p:spPr>
          <a:xfrm>
            <a:off x="0" y="858982"/>
            <a:ext cx="12192000" cy="5763491"/>
          </a:xfrm>
          <a:prstGeom prst="rect">
            <a:avLst/>
          </a:prstGeom>
          <a:ln w="12700">
            <a:miter lim="400000"/>
          </a:ln>
        </p:spPr>
      </p:pic>
      <p:sp>
        <p:nvSpPr>
          <p:cNvPr id="421" name="Rectangle 7"/>
          <p:cNvSpPr/>
          <p:nvPr/>
        </p:nvSpPr>
        <p:spPr>
          <a:xfrm>
            <a:off x="145052" y="-8721"/>
            <a:ext cx="647430" cy="647429"/>
          </a:xfrm>
          <a:prstGeom prst="rect">
            <a:avLst/>
          </a:prstGeom>
          <a:solidFill>
            <a:srgbClr val="00205B"/>
          </a:solidFill>
          <a:ln w="12700">
            <a:miter lim="400000"/>
          </a:ln>
        </p:spPr>
        <p:txBody>
          <a:bodyPr lIns="36000" tIns="36000" rIns="36000" bIns="36000"/>
          <a:lstStyle/>
          <a:p>
            <a:pPr>
              <a:spcBef>
                <a:spcPts val="500"/>
              </a:spcBef>
              <a:defRPr>
                <a:solidFill>
                  <a:srgbClr val="00205B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sp>
        <p:nvSpPr>
          <p:cNvPr id="422" name="Body Level One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</a:lvl1pPr>
            <a:lvl2pPr marL="0" indent="0">
              <a:buSzTx/>
              <a:buFontTx/>
              <a:buNone/>
            </a:lvl2pPr>
            <a:lvl3pPr marL="0" indent="0">
              <a:buSzTx/>
              <a:buFontTx/>
              <a:buNone/>
            </a:lvl3pPr>
            <a:lvl4pPr marL="0" indent="0">
              <a:buSzTx/>
              <a:buFontTx/>
              <a:buNone/>
            </a:lvl4pPr>
            <a:lvl5pPr marL="0" indent="0">
              <a:buSzTx/>
              <a:buFont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423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rcRect r="74091"/>
          <a:stretch>
            <a:fillRect/>
          </a:stretch>
        </p:blipFill>
        <p:spPr>
          <a:xfrm>
            <a:off x="207400" y="83803"/>
            <a:ext cx="485750" cy="482638"/>
          </a:xfrm>
          <a:prstGeom prst="rect">
            <a:avLst/>
          </a:prstGeom>
          <a:ln w="12700">
            <a:miter lim="400000"/>
          </a:ln>
        </p:spPr>
      </p:pic>
      <p:pic>
        <p:nvPicPr>
          <p:cNvPr id="424" name="Picture 8" descr="Picture 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3146" y="2427577"/>
            <a:ext cx="2640048" cy="2635919"/>
          </a:xfrm>
          <a:prstGeom prst="rect">
            <a:avLst/>
          </a:prstGeom>
          <a:ln w="12700">
            <a:miter lim="400000"/>
          </a:ln>
        </p:spPr>
      </p:pic>
      <p:sp>
        <p:nvSpPr>
          <p:cNvPr id="4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Straight Connector 8"/>
          <p:cNvSpPr/>
          <p:nvPr/>
        </p:nvSpPr>
        <p:spPr>
          <a:xfrm>
            <a:off x="145053" y="638706"/>
            <a:ext cx="12046948" cy="3"/>
          </a:xfrm>
          <a:prstGeom prst="line">
            <a:avLst/>
          </a:prstGeom>
          <a:solidFill>
            <a:srgbClr val="5B7F95"/>
          </a:solidFill>
          <a:ln w="6350">
            <a:solidFill>
              <a:srgbClr val="38484E">
                <a:alpha val="20000"/>
              </a:srgbClr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33" name="TextBox 15"/>
          <p:cNvSpPr txBox="1"/>
          <p:nvPr/>
        </p:nvSpPr>
        <p:spPr>
          <a:xfrm>
            <a:off x="10983337" y="641568"/>
            <a:ext cx="1099425" cy="243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algn="r">
              <a:defRPr sz="1000" b="0">
                <a:solidFill>
                  <a:srgbClr val="00205B"/>
                </a:solidFill>
                <a:latin typeface="Bahnschrift SemiLight"/>
                <a:ea typeface="Bahnschrift SemiLight"/>
                <a:cs typeface="Bahnschrift SemiLight"/>
                <a:sym typeface="Bahnschrift SemiLight"/>
              </a:defRPr>
            </a:lvl1pPr>
          </a:lstStyle>
          <a:p>
            <a:r>
              <a:t>www.eumetsat.int</a:t>
            </a:r>
          </a:p>
        </p:txBody>
      </p:sp>
      <p:sp>
        <p:nvSpPr>
          <p:cNvPr id="434" name="[DM_E_DOC_NO], v[DM_E_VER_NO], [DM_E_ISS_DATE]Rectangle 61"/>
          <p:cNvSpPr txBox="1"/>
          <p:nvPr/>
        </p:nvSpPr>
        <p:spPr>
          <a:xfrm>
            <a:off x="161045" y="6648056"/>
            <a:ext cx="4628621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1000" b="0">
                <a:solidFill>
                  <a:schemeClr val="accent1"/>
                </a:solidFill>
                <a:latin typeface="Bahnschrift Light"/>
                <a:ea typeface="Bahnschrift Light"/>
                <a:cs typeface="Bahnschrift Light"/>
                <a:sym typeface="Bahnschrift Light"/>
              </a:defRPr>
            </a:lvl1pPr>
          </a:lstStyle>
          <a:p>
            <a:r>
              <a:t>EUM/GES/TEM/07/2025, v4, 26 September 2023</a:t>
            </a:r>
          </a:p>
        </p:txBody>
      </p:sp>
      <p:sp>
        <p:nvSpPr>
          <p:cNvPr id="435" name="Rectangle 3"/>
          <p:cNvSpPr/>
          <p:nvPr/>
        </p:nvSpPr>
        <p:spPr>
          <a:xfrm>
            <a:off x="147782" y="-8721"/>
            <a:ext cx="11896436" cy="647429"/>
          </a:xfrm>
          <a:prstGeom prst="rect">
            <a:avLst/>
          </a:prstGeom>
          <a:solidFill>
            <a:srgbClr val="00205B"/>
          </a:solidFill>
          <a:ln w="12700">
            <a:miter lim="400000"/>
          </a:ln>
        </p:spPr>
        <p:txBody>
          <a:bodyPr lIns="36000" tIns="36000" rIns="36000" bIns="36000"/>
          <a:lstStyle/>
          <a:p>
            <a:pPr>
              <a:spcBef>
                <a:spcPts val="500"/>
              </a:spcBef>
              <a:defRPr>
                <a:solidFill>
                  <a:srgbClr val="00205B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sp>
        <p:nvSpPr>
          <p:cNvPr id="436" name="Rectangle 7"/>
          <p:cNvSpPr/>
          <p:nvPr/>
        </p:nvSpPr>
        <p:spPr>
          <a:xfrm>
            <a:off x="145052" y="-8721"/>
            <a:ext cx="647430" cy="647429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36000" tIns="36000" rIns="36000" bIns="36000"/>
          <a:lstStyle/>
          <a:p>
            <a:pPr>
              <a:spcBef>
                <a:spcPts val="500"/>
              </a:spcBef>
              <a:defRPr>
                <a:solidFill>
                  <a:srgbClr val="00205B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sp>
        <p:nvSpPr>
          <p:cNvPr id="437" name="Title Text"/>
          <p:cNvSpPr txBox="1">
            <a:spLocks noGrp="1"/>
          </p:cNvSpPr>
          <p:nvPr>
            <p:ph type="title"/>
          </p:nvPr>
        </p:nvSpPr>
        <p:spPr>
          <a:xfrm>
            <a:off x="792480" y="1"/>
            <a:ext cx="11399520" cy="6400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38" name="Body Level One…"/>
          <p:cNvSpPr txBox="1">
            <a:spLocks noGrp="1"/>
          </p:cNvSpPr>
          <p:nvPr>
            <p:ph type="body" idx="1"/>
          </p:nvPr>
        </p:nvSpPr>
        <p:spPr>
          <a:xfrm>
            <a:off x="145053" y="1139428"/>
            <a:ext cx="11627340" cy="5262677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439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rcRect r="74091"/>
          <a:stretch>
            <a:fillRect/>
          </a:stretch>
        </p:blipFill>
        <p:spPr>
          <a:xfrm>
            <a:off x="207400" y="83803"/>
            <a:ext cx="485750" cy="482638"/>
          </a:xfrm>
          <a:prstGeom prst="rect">
            <a:avLst/>
          </a:prstGeom>
          <a:ln w="12700">
            <a:miter lim="400000"/>
          </a:ln>
        </p:spPr>
      </p:pic>
      <p:sp>
        <p:nvSpPr>
          <p:cNvPr id="4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ark blue background">
    <p:bg>
      <p:bgPr>
        <a:solidFill>
          <a:srgbClr val="2539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traight Connector 8"/>
          <p:cNvSpPr/>
          <p:nvPr/>
        </p:nvSpPr>
        <p:spPr>
          <a:xfrm>
            <a:off x="145053" y="638706"/>
            <a:ext cx="12046948" cy="3"/>
          </a:xfrm>
          <a:prstGeom prst="line">
            <a:avLst/>
          </a:prstGeom>
          <a:solidFill>
            <a:srgbClr val="5B7F95"/>
          </a:solidFill>
          <a:ln w="6350">
            <a:solidFill>
              <a:srgbClr val="38484E">
                <a:alpha val="20000"/>
              </a:srgbClr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48" name="TextBox 15"/>
          <p:cNvSpPr txBox="1"/>
          <p:nvPr/>
        </p:nvSpPr>
        <p:spPr>
          <a:xfrm>
            <a:off x="10983337" y="641568"/>
            <a:ext cx="1099425" cy="243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algn="r">
              <a:defRPr sz="1000" b="0">
                <a:solidFill>
                  <a:srgbClr val="00205B"/>
                </a:solidFill>
                <a:latin typeface="Bahnschrift SemiLight"/>
                <a:ea typeface="Bahnschrift SemiLight"/>
                <a:cs typeface="Bahnschrift SemiLight"/>
                <a:sym typeface="Bahnschrift SemiLight"/>
              </a:defRPr>
            </a:lvl1pPr>
          </a:lstStyle>
          <a:p>
            <a:r>
              <a:t>www.eumetsat.int</a:t>
            </a:r>
          </a:p>
        </p:txBody>
      </p:sp>
      <p:sp>
        <p:nvSpPr>
          <p:cNvPr id="449" name="[DM_E_DOC_NO], v[DM_E_VER_NO], [DM_E_ISS_DATE]Rectangle 61"/>
          <p:cNvSpPr txBox="1"/>
          <p:nvPr/>
        </p:nvSpPr>
        <p:spPr>
          <a:xfrm>
            <a:off x="161045" y="6648056"/>
            <a:ext cx="4628621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1000" b="0">
                <a:solidFill>
                  <a:schemeClr val="accent1"/>
                </a:solidFill>
                <a:latin typeface="Bahnschrift Light"/>
                <a:ea typeface="Bahnschrift Light"/>
                <a:cs typeface="Bahnschrift Light"/>
                <a:sym typeface="Bahnschrift Light"/>
              </a:defRPr>
            </a:lvl1pPr>
          </a:lstStyle>
          <a:p>
            <a:r>
              <a:t>EUM/GES/TEM/07/2025, v4, 26 September 2023</a:t>
            </a:r>
          </a:p>
        </p:txBody>
      </p:sp>
      <p:sp>
        <p:nvSpPr>
          <p:cNvPr id="450" name="Rectangle 3"/>
          <p:cNvSpPr/>
          <p:nvPr/>
        </p:nvSpPr>
        <p:spPr>
          <a:xfrm>
            <a:off x="145050" y="-8721"/>
            <a:ext cx="11901899" cy="64742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6000" tIns="36000" rIns="36000" bIns="36000"/>
          <a:lstStyle/>
          <a:p>
            <a:pPr>
              <a:spcBef>
                <a:spcPts val="500"/>
              </a:spcBef>
              <a:defRPr>
                <a:solidFill>
                  <a:srgbClr val="00205B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sp>
        <p:nvSpPr>
          <p:cNvPr id="451" name="Rectangle 7"/>
          <p:cNvSpPr/>
          <p:nvPr/>
        </p:nvSpPr>
        <p:spPr>
          <a:xfrm>
            <a:off x="145052" y="-8721"/>
            <a:ext cx="647430" cy="647429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36000" tIns="36000" rIns="36000" bIns="36000"/>
          <a:lstStyle/>
          <a:p>
            <a:pPr>
              <a:spcBef>
                <a:spcPts val="500"/>
              </a:spcBef>
              <a:defRPr>
                <a:solidFill>
                  <a:srgbClr val="00205B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sp>
        <p:nvSpPr>
          <p:cNvPr id="452" name="Title Text"/>
          <p:cNvSpPr txBox="1">
            <a:spLocks noGrp="1"/>
          </p:cNvSpPr>
          <p:nvPr>
            <p:ph type="title"/>
          </p:nvPr>
        </p:nvSpPr>
        <p:spPr>
          <a:xfrm>
            <a:off x="792479" y="-8719"/>
            <a:ext cx="11254469" cy="64008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pic>
        <p:nvPicPr>
          <p:cNvPr id="453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rcRect r="74091"/>
          <a:stretch>
            <a:fillRect/>
          </a:stretch>
        </p:blipFill>
        <p:spPr>
          <a:xfrm>
            <a:off x="207400" y="83803"/>
            <a:ext cx="485750" cy="482638"/>
          </a:xfrm>
          <a:prstGeom prst="rect">
            <a:avLst/>
          </a:prstGeom>
          <a:ln w="12700">
            <a:miter lim="400000"/>
          </a:ln>
        </p:spPr>
      </p:pic>
      <p:sp>
        <p:nvSpPr>
          <p:cNvPr id="454" name="TextBox 6"/>
          <p:cNvSpPr txBox="1"/>
          <p:nvPr/>
        </p:nvSpPr>
        <p:spPr>
          <a:xfrm>
            <a:off x="10983337" y="641568"/>
            <a:ext cx="1099425" cy="243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algn="r">
              <a:defRPr sz="1000" b="0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t>www.eumetsat.int</a:t>
            </a:r>
          </a:p>
        </p:txBody>
      </p:sp>
      <p:sp>
        <p:nvSpPr>
          <p:cNvPr id="455" name="Body Level One…"/>
          <p:cNvSpPr txBox="1">
            <a:spLocks noGrp="1"/>
          </p:cNvSpPr>
          <p:nvPr>
            <p:ph type="body" idx="1"/>
          </p:nvPr>
        </p:nvSpPr>
        <p:spPr>
          <a:xfrm>
            <a:off x="145051" y="1139428"/>
            <a:ext cx="11822495" cy="5262675"/>
          </a:xfrm>
          <a:prstGeom prst="rect">
            <a:avLst/>
          </a:prstGeom>
        </p:spPr>
        <p:txBody>
          <a:bodyPr/>
          <a:lstStyle>
            <a:lvl1pPr marL="328252" indent="-328252">
              <a:spcBef>
                <a:spcPts val="1000"/>
              </a:spcBef>
              <a:defRPr sz="4400">
                <a:solidFill>
                  <a:srgbClr val="FFFFFF"/>
                </a:solidFill>
              </a:defRPr>
            </a:lvl1pPr>
            <a:lvl2pPr marL="959511" indent="-396790">
              <a:spcBef>
                <a:spcPts val="1000"/>
              </a:spcBef>
              <a:defRPr sz="4400">
                <a:solidFill>
                  <a:srgbClr val="FFFFFF"/>
                </a:solidFill>
              </a:defRPr>
            </a:lvl2pPr>
            <a:lvl3pPr marL="1489557" indent="-364114">
              <a:spcBef>
                <a:spcPts val="1000"/>
              </a:spcBef>
              <a:defRPr sz="4400">
                <a:solidFill>
                  <a:srgbClr val="FFFFFF"/>
                </a:solidFill>
              </a:defRPr>
            </a:lvl3pPr>
            <a:lvl4pPr marL="2115055" indent="-426890">
              <a:spcBef>
                <a:spcPts val="1000"/>
              </a:spcBef>
              <a:defRPr sz="4400">
                <a:solidFill>
                  <a:srgbClr val="FFFFFF"/>
                </a:solidFill>
              </a:defRPr>
            </a:lvl4pPr>
            <a:lvl5pPr marL="2766715" indent="-515828">
              <a:spcBef>
                <a:spcPts val="1000"/>
              </a:spcBef>
              <a:defRPr sz="44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ure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Straight Connector 8"/>
          <p:cNvSpPr/>
          <p:nvPr/>
        </p:nvSpPr>
        <p:spPr>
          <a:xfrm>
            <a:off x="145053" y="638706"/>
            <a:ext cx="12046948" cy="3"/>
          </a:xfrm>
          <a:prstGeom prst="line">
            <a:avLst/>
          </a:prstGeom>
          <a:solidFill>
            <a:srgbClr val="5B7F95"/>
          </a:solidFill>
          <a:ln w="6350">
            <a:solidFill>
              <a:srgbClr val="38484E">
                <a:alpha val="20000"/>
              </a:srgbClr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64" name="TextBox 15"/>
          <p:cNvSpPr txBox="1"/>
          <p:nvPr/>
        </p:nvSpPr>
        <p:spPr>
          <a:xfrm>
            <a:off x="10983337" y="641568"/>
            <a:ext cx="1099425" cy="243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algn="r">
              <a:defRPr sz="1000" b="0">
                <a:solidFill>
                  <a:srgbClr val="00205B"/>
                </a:solidFill>
                <a:latin typeface="Bahnschrift SemiLight"/>
                <a:ea typeface="Bahnschrift SemiLight"/>
                <a:cs typeface="Bahnschrift SemiLight"/>
                <a:sym typeface="Bahnschrift SemiLight"/>
              </a:defRPr>
            </a:lvl1pPr>
          </a:lstStyle>
          <a:p>
            <a:r>
              <a:t>www.eumetsat.int</a:t>
            </a:r>
          </a:p>
        </p:txBody>
      </p:sp>
      <p:sp>
        <p:nvSpPr>
          <p:cNvPr id="465" name="[DM_E_DOC_NO], v[DM_E_VER_NO], [DM_E_ISS_DATE]Rectangle 61"/>
          <p:cNvSpPr txBox="1"/>
          <p:nvPr/>
        </p:nvSpPr>
        <p:spPr>
          <a:xfrm>
            <a:off x="161045" y="6648056"/>
            <a:ext cx="4628621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1000" b="0">
                <a:solidFill>
                  <a:schemeClr val="accent1"/>
                </a:solidFill>
                <a:latin typeface="Bahnschrift Light"/>
                <a:ea typeface="Bahnschrift Light"/>
                <a:cs typeface="Bahnschrift Light"/>
                <a:sym typeface="Bahnschrift Light"/>
              </a:defRPr>
            </a:lvl1pPr>
          </a:lstStyle>
          <a:p>
            <a:r>
              <a:t>EUM/GES/TEM/07/2025, v4, 26 September 2023</a:t>
            </a:r>
          </a:p>
        </p:txBody>
      </p:sp>
      <p:sp>
        <p:nvSpPr>
          <p:cNvPr id="466" name="Rectangle 7"/>
          <p:cNvSpPr/>
          <p:nvPr/>
        </p:nvSpPr>
        <p:spPr>
          <a:xfrm>
            <a:off x="145050" y="-8721"/>
            <a:ext cx="11901899" cy="647429"/>
          </a:xfrm>
          <a:prstGeom prst="rect">
            <a:avLst/>
          </a:prstGeom>
          <a:solidFill>
            <a:schemeClr val="accent6">
              <a:alpha val="40000"/>
            </a:schemeClr>
          </a:solidFill>
          <a:ln w="12700">
            <a:miter lim="400000"/>
          </a:ln>
        </p:spPr>
        <p:txBody>
          <a:bodyPr lIns="36000" tIns="36000" rIns="36000" bIns="36000"/>
          <a:lstStyle/>
          <a:p>
            <a:pPr>
              <a:spcBef>
                <a:spcPts val="500"/>
              </a:spcBef>
              <a:defRPr>
                <a:solidFill>
                  <a:srgbClr val="00205B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pic>
        <p:nvPicPr>
          <p:cNvPr id="467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rcRect l="6413" t="28964" r="31087" b="35710"/>
          <a:stretch>
            <a:fillRect/>
          </a:stretch>
        </p:blipFill>
        <p:spPr>
          <a:xfrm>
            <a:off x="-42530" y="-42532"/>
            <a:ext cx="12227442" cy="6911166"/>
          </a:xfrm>
          <a:prstGeom prst="rect">
            <a:avLst/>
          </a:prstGeom>
          <a:ln w="12700">
            <a:miter lim="400000"/>
          </a:ln>
        </p:spPr>
      </p:pic>
      <p:sp>
        <p:nvSpPr>
          <p:cNvPr id="468" name="Title Text"/>
          <p:cNvSpPr txBox="1">
            <a:spLocks noGrp="1"/>
          </p:cNvSpPr>
          <p:nvPr>
            <p:ph type="title"/>
          </p:nvPr>
        </p:nvSpPr>
        <p:spPr>
          <a:xfrm>
            <a:off x="792480" y="1"/>
            <a:ext cx="11399520" cy="64008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69" name="Body Level One…"/>
          <p:cNvSpPr txBox="1">
            <a:spLocks noGrp="1"/>
          </p:cNvSpPr>
          <p:nvPr>
            <p:ph type="body" idx="1"/>
          </p:nvPr>
        </p:nvSpPr>
        <p:spPr>
          <a:xfrm>
            <a:off x="145053" y="1139428"/>
            <a:ext cx="11627340" cy="5262677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70" name="Rectangle 4"/>
          <p:cNvSpPr/>
          <p:nvPr/>
        </p:nvSpPr>
        <p:spPr>
          <a:xfrm>
            <a:off x="145052" y="-8721"/>
            <a:ext cx="647430" cy="647429"/>
          </a:xfrm>
          <a:prstGeom prst="rect">
            <a:avLst/>
          </a:prstGeom>
          <a:solidFill>
            <a:srgbClr val="00205B"/>
          </a:solidFill>
          <a:ln w="12700">
            <a:miter lim="400000"/>
          </a:ln>
        </p:spPr>
        <p:txBody>
          <a:bodyPr lIns="36000" tIns="36000" rIns="36000" bIns="36000"/>
          <a:lstStyle/>
          <a:p>
            <a:pPr>
              <a:spcBef>
                <a:spcPts val="500"/>
              </a:spcBef>
              <a:defRPr>
                <a:solidFill>
                  <a:srgbClr val="00205B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pic>
        <p:nvPicPr>
          <p:cNvPr id="471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rcRect r="74091"/>
          <a:stretch>
            <a:fillRect/>
          </a:stretch>
        </p:blipFill>
        <p:spPr>
          <a:xfrm>
            <a:off x="207400" y="83803"/>
            <a:ext cx="485750" cy="482638"/>
          </a:xfrm>
          <a:prstGeom prst="rect">
            <a:avLst/>
          </a:prstGeom>
          <a:ln w="12700">
            <a:miter lim="400000"/>
          </a:ln>
        </p:spPr>
      </p:pic>
      <p:sp>
        <p:nvSpPr>
          <p:cNvPr id="47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MTG Glob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traight Connector 8"/>
          <p:cNvSpPr/>
          <p:nvPr/>
        </p:nvSpPr>
        <p:spPr>
          <a:xfrm>
            <a:off x="145053" y="638706"/>
            <a:ext cx="12046948" cy="3"/>
          </a:xfrm>
          <a:prstGeom prst="line">
            <a:avLst/>
          </a:prstGeom>
          <a:solidFill>
            <a:srgbClr val="5B7F95"/>
          </a:solidFill>
          <a:ln w="6350">
            <a:solidFill>
              <a:srgbClr val="38484E">
                <a:alpha val="20000"/>
              </a:srgbClr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52" name="TextBox 15"/>
          <p:cNvSpPr txBox="1"/>
          <p:nvPr/>
        </p:nvSpPr>
        <p:spPr>
          <a:xfrm>
            <a:off x="10983337" y="641568"/>
            <a:ext cx="1099425" cy="243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algn="r">
              <a:defRPr sz="1000" b="0">
                <a:solidFill>
                  <a:srgbClr val="00205B"/>
                </a:solidFill>
                <a:latin typeface="Bahnschrift SemiLight"/>
                <a:ea typeface="Bahnschrift SemiLight"/>
                <a:cs typeface="Bahnschrift SemiLight"/>
                <a:sym typeface="Bahnschrift SemiLight"/>
              </a:defRPr>
            </a:lvl1pPr>
          </a:lstStyle>
          <a:p>
            <a:r>
              <a:t>www.eumetsat.int</a:t>
            </a:r>
          </a:p>
        </p:txBody>
      </p:sp>
      <p:sp>
        <p:nvSpPr>
          <p:cNvPr id="53" name="[DM_E_DOC_NO], v[DM_E_VER_NO], [DM_E_ISS_DATE]Rectangle 61"/>
          <p:cNvSpPr txBox="1"/>
          <p:nvPr/>
        </p:nvSpPr>
        <p:spPr>
          <a:xfrm>
            <a:off x="161045" y="6648056"/>
            <a:ext cx="4628621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1000" b="0">
                <a:solidFill>
                  <a:schemeClr val="accent1"/>
                </a:solidFill>
                <a:latin typeface="Bahnschrift Light"/>
                <a:ea typeface="Bahnschrift Light"/>
                <a:cs typeface="Bahnschrift Light"/>
                <a:sym typeface="Bahnschrift Light"/>
              </a:defRPr>
            </a:lvl1pPr>
          </a:lstStyle>
          <a:p>
            <a:r>
              <a:t>EUM/GES/TEM/07/2025, v4, 26 September 2023</a:t>
            </a:r>
          </a:p>
        </p:txBody>
      </p:sp>
      <p:pic>
        <p:nvPicPr>
          <p:cNvPr id="54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16102" y="1254582"/>
            <a:ext cx="9335283" cy="5289995"/>
          </a:xfrm>
          <a:prstGeom prst="rect">
            <a:avLst/>
          </a:prstGeom>
          <a:ln w="12700">
            <a:miter lim="400000"/>
          </a:ln>
        </p:spPr>
      </p:pic>
      <p:sp>
        <p:nvSpPr>
          <p:cNvPr id="55" name="Freeform 242"/>
          <p:cNvSpPr/>
          <p:nvPr/>
        </p:nvSpPr>
        <p:spPr>
          <a:xfrm>
            <a:off x="36942" y="1154543"/>
            <a:ext cx="3306625" cy="53755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02" y="0"/>
                </a:moveTo>
                <a:lnTo>
                  <a:pt x="21600" y="0"/>
                </a:lnTo>
                <a:lnTo>
                  <a:pt x="13394" y="21600"/>
                </a:lnTo>
                <a:lnTo>
                  <a:pt x="0" y="21600"/>
                </a:lnTo>
                <a:lnTo>
                  <a:pt x="302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6000" tIns="36000" rIns="36000" bIns="36000"/>
          <a:lstStyle/>
          <a:p>
            <a:pPr>
              <a:spcBef>
                <a:spcPts val="500"/>
              </a:spcBef>
              <a:defRPr>
                <a:solidFill>
                  <a:srgbClr val="00205B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pic>
        <p:nvPicPr>
          <p:cNvPr id="56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rcRect b="3839"/>
          <a:stretch>
            <a:fillRect/>
          </a:stretch>
        </p:blipFill>
        <p:spPr>
          <a:xfrm>
            <a:off x="-3" y="-8718"/>
            <a:ext cx="12192004" cy="6594765"/>
          </a:xfrm>
          <a:prstGeom prst="rect">
            <a:avLst/>
          </a:prstGeom>
          <a:ln w="12700">
            <a:miter lim="400000"/>
          </a:ln>
        </p:spPr>
      </p:pic>
      <p:sp>
        <p:nvSpPr>
          <p:cNvPr id="57" name="Rectangle 263"/>
          <p:cNvSpPr/>
          <p:nvPr/>
        </p:nvSpPr>
        <p:spPr>
          <a:xfrm>
            <a:off x="145053" y="-8721"/>
            <a:ext cx="2107259" cy="647429"/>
          </a:xfrm>
          <a:prstGeom prst="rect">
            <a:avLst/>
          </a:prstGeom>
          <a:solidFill>
            <a:srgbClr val="00205B"/>
          </a:solidFill>
          <a:ln w="12700">
            <a:miter lim="400000"/>
          </a:ln>
        </p:spPr>
        <p:txBody>
          <a:bodyPr lIns="36000" tIns="36000" rIns="36000" bIns="36000"/>
          <a:lstStyle/>
          <a:p>
            <a:pPr>
              <a:spcBef>
                <a:spcPts val="500"/>
              </a:spcBef>
              <a:defRPr>
                <a:solidFill>
                  <a:srgbClr val="00205B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sp>
        <p:nvSpPr>
          <p:cNvPr id="58" name="Straight Connector 267"/>
          <p:cNvSpPr/>
          <p:nvPr/>
        </p:nvSpPr>
        <p:spPr>
          <a:xfrm>
            <a:off x="145053" y="638706"/>
            <a:ext cx="12046948" cy="3"/>
          </a:xfrm>
          <a:prstGeom prst="line">
            <a:avLst/>
          </a:prstGeom>
          <a:solidFill>
            <a:srgbClr val="5B7F95"/>
          </a:solidFill>
          <a:ln w="6350">
            <a:solidFill>
              <a:srgbClr val="38484E">
                <a:alpha val="20000"/>
              </a:srgbClr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59" name="Picture 266" descr="Picture 26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1032" y="114422"/>
            <a:ext cx="1701719" cy="438076"/>
          </a:xfrm>
          <a:prstGeom prst="rect">
            <a:avLst/>
          </a:prstGeom>
          <a:ln w="12700">
            <a:miter lim="400000"/>
          </a:ln>
        </p:spPr>
      </p:pic>
      <p:sp>
        <p:nvSpPr>
          <p:cNvPr id="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Flag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379" y="1254271"/>
            <a:ext cx="9393251" cy="5322841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1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7901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East Buildin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2" y="1240251"/>
            <a:ext cx="9407212" cy="5330752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8211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HQ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02" y="1183478"/>
            <a:ext cx="9486293" cy="5375565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8718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7867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Earth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19" y="1240117"/>
            <a:ext cx="9335282" cy="5289992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5664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4" b="3165"/>
          <a:stretch/>
        </p:blipFill>
        <p:spPr>
          <a:xfrm>
            <a:off x="0" y="877455"/>
            <a:ext cx="12192000" cy="576349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8" y="3061592"/>
            <a:ext cx="1245440" cy="1243492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/>
          <a:lstStyle>
            <a:lvl1pPr>
              <a:defRPr sz="3200" spc="-100" baseline="0"/>
            </a:lvl1pPr>
            <a:lvl2pPr>
              <a:defRPr sz="2800" spc="-100" baseline="0"/>
            </a:lvl2pPr>
            <a:lvl3pPr>
              <a:defRPr sz="2400" spc="-100" baseline="0"/>
            </a:lvl3pPr>
            <a:lvl4pPr>
              <a:defRPr sz="2000" spc="-100" baseline="0"/>
            </a:lvl4pPr>
            <a:lvl5pPr>
              <a:defRPr sz="1800" spc="-100" baseline="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24053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7782" y="-8719"/>
            <a:ext cx="11896436" cy="647425"/>
          </a:xfrm>
          <a:prstGeom prst="rect">
            <a:avLst/>
          </a:prstGeom>
          <a:solidFill>
            <a:srgbClr val="0020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 spc="-100" baseline="0"/>
            </a:lvl1pPr>
            <a:lvl2pPr>
              <a:defRPr sz="2800" spc="-100" baseline="0"/>
            </a:lvl2pPr>
            <a:lvl3pPr>
              <a:defRPr sz="2400" spc="-100" baseline="0"/>
            </a:lvl3pPr>
            <a:lvl4pPr>
              <a:defRPr sz="2000" spc="-100" baseline="0"/>
            </a:lvl4pPr>
            <a:lvl5pPr>
              <a:defRPr sz="1800" spc="-100" baseline="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1947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5053" y="-8719"/>
            <a:ext cx="11901894" cy="647425"/>
          </a:xfrm>
          <a:prstGeom prst="rect">
            <a:avLst/>
          </a:prstGeom>
          <a:solidFill>
            <a:srgbClr val="D6D2C4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 spc="-100" baseline="0"/>
            </a:lvl1pPr>
            <a:lvl2pPr>
              <a:defRPr sz="2800" spc="-100" baseline="0"/>
            </a:lvl2pPr>
            <a:lvl3pPr>
              <a:defRPr sz="2400" spc="-100" baseline="0"/>
            </a:lvl3pPr>
            <a:lvl4pPr>
              <a:defRPr sz="2000" spc="-100" baseline="0"/>
            </a:lvl4pPr>
            <a:lvl5pPr>
              <a:defRPr sz="1800" spc="-100" baseline="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3801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145053" y="-8719"/>
            <a:ext cx="11901894" cy="647425"/>
          </a:xfrm>
          <a:prstGeom prst="rect">
            <a:avLst/>
          </a:prstGeom>
          <a:solidFill>
            <a:srgbClr val="D6D2C4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3" t="28964" r="31087" b="35710"/>
          <a:stretch/>
        </p:blipFill>
        <p:spPr>
          <a:xfrm>
            <a:off x="-42530" y="-42530"/>
            <a:ext cx="12227442" cy="69111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5019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145053" y="-8719"/>
            <a:ext cx="11901894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0214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5" b="3434"/>
          <a:stretch/>
        </p:blipFill>
        <p:spPr>
          <a:xfrm>
            <a:off x="0" y="858982"/>
            <a:ext cx="12192000" cy="57634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 anchor="ctr"/>
          <a:lstStyle>
            <a:lvl1pPr marL="0" indent="0">
              <a:buNone/>
              <a:defRPr sz="3200" baseline="0"/>
            </a:lvl1pPr>
            <a:lvl2pPr marL="562722" indent="0">
              <a:buNone/>
              <a:defRPr sz="2800" baseline="0"/>
            </a:lvl2pPr>
            <a:lvl3pPr marL="1125443" indent="0">
              <a:buNone/>
              <a:defRPr sz="2400" baseline="0"/>
            </a:lvl3pPr>
            <a:lvl4pPr marL="1688165" indent="0">
              <a:buNone/>
              <a:defRPr sz="2000" baseline="0"/>
            </a:lvl4pPr>
            <a:lvl5pPr marL="2250887" indent="0">
              <a:buNone/>
              <a:defRPr sz="1800" baseline="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47" y="2427580"/>
            <a:ext cx="2640047" cy="263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6375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MTG Euro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traight Connector 8"/>
          <p:cNvSpPr/>
          <p:nvPr/>
        </p:nvSpPr>
        <p:spPr>
          <a:xfrm>
            <a:off x="145053" y="638706"/>
            <a:ext cx="12046948" cy="3"/>
          </a:xfrm>
          <a:prstGeom prst="line">
            <a:avLst/>
          </a:prstGeom>
          <a:solidFill>
            <a:srgbClr val="5B7F95"/>
          </a:solidFill>
          <a:ln w="6350">
            <a:solidFill>
              <a:srgbClr val="38484E">
                <a:alpha val="20000"/>
              </a:srgbClr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68" name="TextBox 15"/>
          <p:cNvSpPr txBox="1"/>
          <p:nvPr/>
        </p:nvSpPr>
        <p:spPr>
          <a:xfrm>
            <a:off x="10983337" y="641568"/>
            <a:ext cx="1099425" cy="243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algn="r">
              <a:defRPr sz="1000" b="0">
                <a:solidFill>
                  <a:srgbClr val="00205B"/>
                </a:solidFill>
                <a:latin typeface="Bahnschrift SemiLight"/>
                <a:ea typeface="Bahnschrift SemiLight"/>
                <a:cs typeface="Bahnschrift SemiLight"/>
                <a:sym typeface="Bahnschrift SemiLight"/>
              </a:defRPr>
            </a:lvl1pPr>
          </a:lstStyle>
          <a:p>
            <a:r>
              <a:t>www.eumetsat.int</a:t>
            </a:r>
          </a:p>
        </p:txBody>
      </p:sp>
      <p:sp>
        <p:nvSpPr>
          <p:cNvPr id="69" name="[DM_E_DOC_NO], v[DM_E_VER_NO], [DM_E_ISS_DATE]Rectangle 61"/>
          <p:cNvSpPr txBox="1"/>
          <p:nvPr/>
        </p:nvSpPr>
        <p:spPr>
          <a:xfrm>
            <a:off x="161045" y="6648056"/>
            <a:ext cx="4628621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1000" b="0">
                <a:solidFill>
                  <a:schemeClr val="accent1"/>
                </a:solidFill>
                <a:latin typeface="Bahnschrift Light"/>
                <a:ea typeface="Bahnschrift Light"/>
                <a:cs typeface="Bahnschrift Light"/>
                <a:sym typeface="Bahnschrift Light"/>
              </a:defRPr>
            </a:lvl1pPr>
          </a:lstStyle>
          <a:p>
            <a:r>
              <a:t>EUM/GES/TEM/07/2025, v4, 26 September 2023</a:t>
            </a:r>
          </a:p>
        </p:txBody>
      </p:sp>
      <p:pic>
        <p:nvPicPr>
          <p:cNvPr id="70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2719" y="1240115"/>
            <a:ext cx="9335287" cy="5289995"/>
          </a:xfrm>
          <a:prstGeom prst="rect">
            <a:avLst/>
          </a:prstGeom>
          <a:ln w="12700">
            <a:miter lim="400000"/>
          </a:ln>
        </p:spPr>
      </p:pic>
      <p:sp>
        <p:nvSpPr>
          <p:cNvPr id="71" name="Freeform 242"/>
          <p:cNvSpPr/>
          <p:nvPr/>
        </p:nvSpPr>
        <p:spPr>
          <a:xfrm flipH="1">
            <a:off x="8871770" y="1154543"/>
            <a:ext cx="3306620" cy="53755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02" y="0"/>
                </a:moveTo>
                <a:lnTo>
                  <a:pt x="21600" y="0"/>
                </a:lnTo>
                <a:lnTo>
                  <a:pt x="13394" y="21600"/>
                </a:lnTo>
                <a:lnTo>
                  <a:pt x="0" y="21600"/>
                </a:lnTo>
                <a:lnTo>
                  <a:pt x="302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6000" tIns="36000" rIns="36000" bIns="36000"/>
          <a:lstStyle/>
          <a:p>
            <a:pPr>
              <a:spcBef>
                <a:spcPts val="500"/>
              </a:spcBef>
              <a:defRPr>
                <a:solidFill>
                  <a:srgbClr val="00205B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pic>
        <p:nvPicPr>
          <p:cNvPr id="72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rcRect b="3839"/>
          <a:stretch>
            <a:fillRect/>
          </a:stretch>
        </p:blipFill>
        <p:spPr>
          <a:xfrm flipH="1">
            <a:off x="0" y="0"/>
            <a:ext cx="12192000" cy="6594765"/>
          </a:xfrm>
          <a:prstGeom prst="rect">
            <a:avLst/>
          </a:prstGeom>
          <a:ln w="12700">
            <a:miter lim="400000"/>
          </a:ln>
        </p:spPr>
      </p:pic>
      <p:sp>
        <p:nvSpPr>
          <p:cNvPr id="73" name="Rectangle 263"/>
          <p:cNvSpPr/>
          <p:nvPr/>
        </p:nvSpPr>
        <p:spPr>
          <a:xfrm>
            <a:off x="145053" y="-8721"/>
            <a:ext cx="2107259" cy="647429"/>
          </a:xfrm>
          <a:prstGeom prst="rect">
            <a:avLst/>
          </a:prstGeom>
          <a:solidFill>
            <a:srgbClr val="00205B"/>
          </a:solidFill>
          <a:ln w="12700">
            <a:miter lim="400000"/>
          </a:ln>
        </p:spPr>
        <p:txBody>
          <a:bodyPr lIns="36000" tIns="36000" rIns="36000" bIns="36000"/>
          <a:lstStyle/>
          <a:p>
            <a:pPr>
              <a:spcBef>
                <a:spcPts val="500"/>
              </a:spcBef>
              <a:defRPr>
                <a:solidFill>
                  <a:srgbClr val="00205B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sp>
        <p:nvSpPr>
          <p:cNvPr id="74" name="Straight Connector 267"/>
          <p:cNvSpPr/>
          <p:nvPr/>
        </p:nvSpPr>
        <p:spPr>
          <a:xfrm>
            <a:off x="145053" y="638706"/>
            <a:ext cx="12046948" cy="3"/>
          </a:xfrm>
          <a:prstGeom prst="line">
            <a:avLst/>
          </a:prstGeom>
          <a:solidFill>
            <a:srgbClr val="5B7F95"/>
          </a:solidFill>
          <a:ln w="6350">
            <a:solidFill>
              <a:srgbClr val="38484E">
                <a:alpha val="20000"/>
              </a:srgbClr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75" name="Picture 266" descr="Picture 26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1032" y="114422"/>
            <a:ext cx="1701719" cy="438076"/>
          </a:xfrm>
          <a:prstGeom prst="rect">
            <a:avLst/>
          </a:prstGeom>
          <a:ln w="12700">
            <a:miter lim="400000"/>
          </a:ln>
        </p:spPr>
      </p:pic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Metop/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traight Connector 8"/>
          <p:cNvSpPr/>
          <p:nvPr/>
        </p:nvSpPr>
        <p:spPr>
          <a:xfrm>
            <a:off x="145053" y="638706"/>
            <a:ext cx="12046948" cy="3"/>
          </a:xfrm>
          <a:prstGeom prst="line">
            <a:avLst/>
          </a:prstGeom>
          <a:solidFill>
            <a:srgbClr val="5B7F95"/>
          </a:solidFill>
          <a:ln w="6350">
            <a:solidFill>
              <a:srgbClr val="38484E">
                <a:alpha val="20000"/>
              </a:srgbClr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84" name="TextBox 15"/>
          <p:cNvSpPr txBox="1"/>
          <p:nvPr/>
        </p:nvSpPr>
        <p:spPr>
          <a:xfrm>
            <a:off x="10983337" y="641568"/>
            <a:ext cx="1099425" cy="243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algn="r">
              <a:defRPr sz="1000" b="0">
                <a:solidFill>
                  <a:srgbClr val="00205B"/>
                </a:solidFill>
                <a:latin typeface="Bahnschrift SemiLight"/>
                <a:ea typeface="Bahnschrift SemiLight"/>
                <a:cs typeface="Bahnschrift SemiLight"/>
                <a:sym typeface="Bahnschrift SemiLight"/>
              </a:defRPr>
            </a:lvl1pPr>
          </a:lstStyle>
          <a:p>
            <a:r>
              <a:t>www.eumetsat.int</a:t>
            </a:r>
          </a:p>
        </p:txBody>
      </p:sp>
      <p:sp>
        <p:nvSpPr>
          <p:cNvPr id="85" name="[DM_E_DOC_NO], v[DM_E_VER_NO], [DM_E_ISS_DATE]Rectangle 61"/>
          <p:cNvSpPr txBox="1"/>
          <p:nvPr/>
        </p:nvSpPr>
        <p:spPr>
          <a:xfrm>
            <a:off x="161045" y="6648056"/>
            <a:ext cx="4628621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1000" b="0">
                <a:solidFill>
                  <a:schemeClr val="accent1"/>
                </a:solidFill>
                <a:latin typeface="Bahnschrift Light"/>
                <a:ea typeface="Bahnschrift Light"/>
                <a:cs typeface="Bahnschrift Light"/>
                <a:sym typeface="Bahnschrift Light"/>
              </a:defRPr>
            </a:lvl1pPr>
          </a:lstStyle>
          <a:p>
            <a:r>
              <a:t>EUM/GES/TEM/07/2025, v4, 26 September 2023</a:t>
            </a:r>
          </a:p>
        </p:txBody>
      </p:sp>
      <p:pic>
        <p:nvPicPr>
          <p:cNvPr id="86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18121" y="1210439"/>
            <a:ext cx="9465851" cy="5324541"/>
          </a:xfrm>
          <a:prstGeom prst="rect">
            <a:avLst/>
          </a:prstGeom>
          <a:ln w="12700">
            <a:miter lim="400000"/>
          </a:ln>
        </p:spPr>
      </p:pic>
      <p:sp>
        <p:nvSpPr>
          <p:cNvPr id="87" name="Freeform 242"/>
          <p:cNvSpPr/>
          <p:nvPr/>
        </p:nvSpPr>
        <p:spPr>
          <a:xfrm>
            <a:off x="36942" y="1154543"/>
            <a:ext cx="3306625" cy="53755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02" y="0"/>
                </a:moveTo>
                <a:lnTo>
                  <a:pt x="21600" y="0"/>
                </a:lnTo>
                <a:lnTo>
                  <a:pt x="13394" y="21600"/>
                </a:lnTo>
                <a:lnTo>
                  <a:pt x="0" y="21600"/>
                </a:lnTo>
                <a:lnTo>
                  <a:pt x="302" y="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6000" tIns="36000" rIns="36000" bIns="36000"/>
          <a:lstStyle/>
          <a:p>
            <a:pPr>
              <a:spcBef>
                <a:spcPts val="500"/>
              </a:spcBef>
              <a:defRPr>
                <a:solidFill>
                  <a:srgbClr val="00205B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pic>
        <p:nvPicPr>
          <p:cNvPr id="88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rcRect b="3839"/>
          <a:stretch>
            <a:fillRect/>
          </a:stretch>
        </p:blipFill>
        <p:spPr>
          <a:xfrm>
            <a:off x="-3" y="-1"/>
            <a:ext cx="12192004" cy="6594765"/>
          </a:xfrm>
          <a:prstGeom prst="rect">
            <a:avLst/>
          </a:prstGeom>
          <a:ln w="12700">
            <a:miter lim="400000"/>
          </a:ln>
        </p:spPr>
      </p:pic>
      <p:sp>
        <p:nvSpPr>
          <p:cNvPr id="89" name="Rectangle 263"/>
          <p:cNvSpPr/>
          <p:nvPr/>
        </p:nvSpPr>
        <p:spPr>
          <a:xfrm>
            <a:off x="145053" y="-8721"/>
            <a:ext cx="2107259" cy="647429"/>
          </a:xfrm>
          <a:prstGeom prst="rect">
            <a:avLst/>
          </a:prstGeom>
          <a:solidFill>
            <a:srgbClr val="00205B"/>
          </a:solidFill>
          <a:ln w="12700">
            <a:miter lim="400000"/>
          </a:ln>
        </p:spPr>
        <p:txBody>
          <a:bodyPr lIns="36000" tIns="36000" rIns="36000" bIns="36000"/>
          <a:lstStyle/>
          <a:p>
            <a:pPr>
              <a:spcBef>
                <a:spcPts val="500"/>
              </a:spcBef>
              <a:defRPr>
                <a:solidFill>
                  <a:srgbClr val="00205B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sp>
        <p:nvSpPr>
          <p:cNvPr id="90" name="Straight Connector 267"/>
          <p:cNvSpPr/>
          <p:nvPr/>
        </p:nvSpPr>
        <p:spPr>
          <a:xfrm>
            <a:off x="145053" y="638706"/>
            <a:ext cx="12046948" cy="3"/>
          </a:xfrm>
          <a:prstGeom prst="line">
            <a:avLst/>
          </a:prstGeom>
          <a:solidFill>
            <a:srgbClr val="5B7F95"/>
          </a:solidFill>
          <a:ln w="6350">
            <a:solidFill>
              <a:srgbClr val="38484E">
                <a:alpha val="20000"/>
              </a:srgbClr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91" name="Picture 266" descr="Picture 26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1032" y="114422"/>
            <a:ext cx="1701719" cy="438076"/>
          </a:xfrm>
          <a:prstGeom prst="rect">
            <a:avLst/>
          </a:prstGeom>
          <a:ln w="12700">
            <a:miter lim="400000"/>
          </a:ln>
        </p:spPr>
      </p:pic>
      <p:sp>
        <p:nvSpPr>
          <p:cNvPr id="9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EPS-S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traight Connector 8"/>
          <p:cNvSpPr/>
          <p:nvPr/>
        </p:nvSpPr>
        <p:spPr>
          <a:xfrm>
            <a:off x="145053" y="638706"/>
            <a:ext cx="12046948" cy="3"/>
          </a:xfrm>
          <a:prstGeom prst="line">
            <a:avLst/>
          </a:prstGeom>
          <a:solidFill>
            <a:srgbClr val="5B7F95"/>
          </a:solidFill>
          <a:ln w="6350">
            <a:solidFill>
              <a:srgbClr val="38484E">
                <a:alpha val="20000"/>
              </a:srgbClr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00" name="TextBox 15"/>
          <p:cNvSpPr txBox="1"/>
          <p:nvPr/>
        </p:nvSpPr>
        <p:spPr>
          <a:xfrm>
            <a:off x="10983337" y="641568"/>
            <a:ext cx="1099425" cy="243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algn="r">
              <a:defRPr sz="1000" b="0">
                <a:solidFill>
                  <a:srgbClr val="00205B"/>
                </a:solidFill>
                <a:latin typeface="Bahnschrift SemiLight"/>
                <a:ea typeface="Bahnschrift SemiLight"/>
                <a:cs typeface="Bahnschrift SemiLight"/>
                <a:sym typeface="Bahnschrift SemiLight"/>
              </a:defRPr>
            </a:lvl1pPr>
          </a:lstStyle>
          <a:p>
            <a:r>
              <a:t>www.eumetsat.int</a:t>
            </a:r>
          </a:p>
        </p:txBody>
      </p:sp>
      <p:sp>
        <p:nvSpPr>
          <p:cNvPr id="101" name="[DM_E_DOC_NO], v[DM_E_VER_NO], [DM_E_ISS_DATE]Rectangle 61"/>
          <p:cNvSpPr txBox="1"/>
          <p:nvPr/>
        </p:nvSpPr>
        <p:spPr>
          <a:xfrm>
            <a:off x="161045" y="6648056"/>
            <a:ext cx="4628621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1000" b="0">
                <a:solidFill>
                  <a:schemeClr val="accent1"/>
                </a:solidFill>
                <a:latin typeface="Bahnschrift Light"/>
                <a:ea typeface="Bahnschrift Light"/>
                <a:cs typeface="Bahnschrift Light"/>
                <a:sym typeface="Bahnschrift Light"/>
              </a:defRPr>
            </a:lvl1pPr>
          </a:lstStyle>
          <a:p>
            <a:r>
              <a:t>EUM/GES/TEM/07/2025, v4, 26 September 2023</a:t>
            </a:r>
          </a:p>
        </p:txBody>
      </p:sp>
      <p:pic>
        <p:nvPicPr>
          <p:cNvPr id="102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rcRect b="8674"/>
          <a:stretch>
            <a:fillRect/>
          </a:stretch>
        </p:blipFill>
        <p:spPr>
          <a:xfrm>
            <a:off x="125175" y="1249139"/>
            <a:ext cx="10281095" cy="5320630"/>
          </a:xfrm>
          <a:prstGeom prst="rect">
            <a:avLst/>
          </a:prstGeom>
          <a:ln w="12700">
            <a:miter lim="400000"/>
          </a:ln>
        </p:spPr>
      </p:pic>
      <p:sp>
        <p:nvSpPr>
          <p:cNvPr id="103" name="Freeform 242"/>
          <p:cNvSpPr/>
          <p:nvPr/>
        </p:nvSpPr>
        <p:spPr>
          <a:xfrm flipH="1">
            <a:off x="8871770" y="1154543"/>
            <a:ext cx="3306620" cy="53755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02" y="0"/>
                </a:moveTo>
                <a:lnTo>
                  <a:pt x="21600" y="0"/>
                </a:lnTo>
                <a:lnTo>
                  <a:pt x="13394" y="21600"/>
                </a:lnTo>
                <a:lnTo>
                  <a:pt x="0" y="21600"/>
                </a:lnTo>
                <a:lnTo>
                  <a:pt x="302" y="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6000" tIns="36000" rIns="36000" bIns="36000"/>
          <a:lstStyle/>
          <a:p>
            <a:pPr>
              <a:spcBef>
                <a:spcPts val="500"/>
              </a:spcBef>
              <a:defRPr>
                <a:solidFill>
                  <a:srgbClr val="00205B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pic>
        <p:nvPicPr>
          <p:cNvPr id="104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rcRect b="3839"/>
          <a:stretch>
            <a:fillRect/>
          </a:stretch>
        </p:blipFill>
        <p:spPr>
          <a:xfrm flipH="1">
            <a:off x="0" y="0"/>
            <a:ext cx="12192000" cy="6594765"/>
          </a:xfrm>
          <a:prstGeom prst="rect">
            <a:avLst/>
          </a:prstGeom>
          <a:ln w="12700">
            <a:miter lim="400000"/>
          </a:ln>
        </p:spPr>
      </p:pic>
      <p:sp>
        <p:nvSpPr>
          <p:cNvPr id="105" name="Rectangle 263"/>
          <p:cNvSpPr/>
          <p:nvPr/>
        </p:nvSpPr>
        <p:spPr>
          <a:xfrm>
            <a:off x="145053" y="-8721"/>
            <a:ext cx="2107259" cy="647429"/>
          </a:xfrm>
          <a:prstGeom prst="rect">
            <a:avLst/>
          </a:prstGeom>
          <a:solidFill>
            <a:srgbClr val="00205B"/>
          </a:solidFill>
          <a:ln w="12700">
            <a:miter lim="400000"/>
          </a:ln>
        </p:spPr>
        <p:txBody>
          <a:bodyPr lIns="36000" tIns="36000" rIns="36000" bIns="36000"/>
          <a:lstStyle/>
          <a:p>
            <a:pPr>
              <a:spcBef>
                <a:spcPts val="500"/>
              </a:spcBef>
              <a:defRPr>
                <a:solidFill>
                  <a:srgbClr val="00205B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sp>
        <p:nvSpPr>
          <p:cNvPr id="106" name="Straight Connector 267"/>
          <p:cNvSpPr/>
          <p:nvPr/>
        </p:nvSpPr>
        <p:spPr>
          <a:xfrm>
            <a:off x="145053" y="638706"/>
            <a:ext cx="12046948" cy="3"/>
          </a:xfrm>
          <a:prstGeom prst="line">
            <a:avLst/>
          </a:prstGeom>
          <a:solidFill>
            <a:srgbClr val="5B7F95"/>
          </a:solidFill>
          <a:ln w="6350">
            <a:solidFill>
              <a:srgbClr val="38484E">
                <a:alpha val="20000"/>
              </a:srgbClr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107" name="Picture 266" descr="Picture 26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1032" y="114422"/>
            <a:ext cx="1701719" cy="438076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MS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traight Connector 8"/>
          <p:cNvSpPr/>
          <p:nvPr/>
        </p:nvSpPr>
        <p:spPr>
          <a:xfrm>
            <a:off x="145053" y="638706"/>
            <a:ext cx="12046948" cy="3"/>
          </a:xfrm>
          <a:prstGeom prst="line">
            <a:avLst/>
          </a:prstGeom>
          <a:solidFill>
            <a:srgbClr val="5B7F95"/>
          </a:solidFill>
          <a:ln w="6350">
            <a:solidFill>
              <a:srgbClr val="38484E">
                <a:alpha val="20000"/>
              </a:srgbClr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16" name="TextBox 15"/>
          <p:cNvSpPr txBox="1"/>
          <p:nvPr/>
        </p:nvSpPr>
        <p:spPr>
          <a:xfrm>
            <a:off x="10983337" y="641568"/>
            <a:ext cx="1099425" cy="243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algn="r">
              <a:defRPr sz="1000" b="0">
                <a:solidFill>
                  <a:srgbClr val="00205B"/>
                </a:solidFill>
                <a:latin typeface="Bahnschrift SemiLight"/>
                <a:ea typeface="Bahnschrift SemiLight"/>
                <a:cs typeface="Bahnschrift SemiLight"/>
                <a:sym typeface="Bahnschrift SemiLight"/>
              </a:defRPr>
            </a:lvl1pPr>
          </a:lstStyle>
          <a:p>
            <a:r>
              <a:t>www.eumetsat.int</a:t>
            </a:r>
          </a:p>
        </p:txBody>
      </p:sp>
      <p:sp>
        <p:nvSpPr>
          <p:cNvPr id="117" name="[DM_E_DOC_NO], v[DM_E_VER_NO], [DM_E_ISS_DATE]Rectangle 61"/>
          <p:cNvSpPr txBox="1"/>
          <p:nvPr/>
        </p:nvSpPr>
        <p:spPr>
          <a:xfrm>
            <a:off x="161045" y="6648056"/>
            <a:ext cx="4628621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1000" b="0">
                <a:solidFill>
                  <a:schemeClr val="accent1"/>
                </a:solidFill>
                <a:latin typeface="Bahnschrift Light"/>
                <a:ea typeface="Bahnschrift Light"/>
                <a:cs typeface="Bahnschrift Light"/>
                <a:sym typeface="Bahnschrift Light"/>
              </a:defRPr>
            </a:lvl1pPr>
          </a:lstStyle>
          <a:p>
            <a:r>
              <a:t>EUM/GES/TEM/07/2025, v4, 26 September 2023</a:t>
            </a:r>
          </a:p>
        </p:txBody>
      </p:sp>
      <p:pic>
        <p:nvPicPr>
          <p:cNvPr id="118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12104" y="1122693"/>
            <a:ext cx="9619900" cy="5451277"/>
          </a:xfrm>
          <a:prstGeom prst="rect">
            <a:avLst/>
          </a:prstGeom>
          <a:ln w="12700">
            <a:miter lim="400000"/>
          </a:ln>
        </p:spPr>
      </p:pic>
      <p:sp>
        <p:nvSpPr>
          <p:cNvPr id="119" name="Freeform 242"/>
          <p:cNvSpPr/>
          <p:nvPr/>
        </p:nvSpPr>
        <p:spPr>
          <a:xfrm>
            <a:off x="36942" y="1154543"/>
            <a:ext cx="3306625" cy="53755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02" y="0"/>
                </a:moveTo>
                <a:lnTo>
                  <a:pt x="21600" y="0"/>
                </a:lnTo>
                <a:lnTo>
                  <a:pt x="13394" y="21600"/>
                </a:lnTo>
                <a:lnTo>
                  <a:pt x="0" y="21600"/>
                </a:lnTo>
                <a:lnTo>
                  <a:pt x="302" y="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6000" tIns="36000" rIns="36000" bIns="36000"/>
          <a:lstStyle/>
          <a:p>
            <a:pPr>
              <a:spcBef>
                <a:spcPts val="500"/>
              </a:spcBef>
              <a:defRPr>
                <a:solidFill>
                  <a:srgbClr val="00205B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pic>
        <p:nvPicPr>
          <p:cNvPr id="120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rcRect b="3839"/>
          <a:stretch>
            <a:fillRect/>
          </a:stretch>
        </p:blipFill>
        <p:spPr>
          <a:xfrm>
            <a:off x="-3" y="-8718"/>
            <a:ext cx="12192004" cy="6594765"/>
          </a:xfrm>
          <a:prstGeom prst="rect">
            <a:avLst/>
          </a:prstGeom>
          <a:ln w="12700">
            <a:miter lim="400000"/>
          </a:ln>
        </p:spPr>
      </p:pic>
      <p:sp>
        <p:nvSpPr>
          <p:cNvPr id="121" name="Rectangle 263"/>
          <p:cNvSpPr/>
          <p:nvPr/>
        </p:nvSpPr>
        <p:spPr>
          <a:xfrm>
            <a:off x="145053" y="-8721"/>
            <a:ext cx="2107259" cy="647429"/>
          </a:xfrm>
          <a:prstGeom prst="rect">
            <a:avLst/>
          </a:prstGeom>
          <a:solidFill>
            <a:srgbClr val="00205B"/>
          </a:solidFill>
          <a:ln w="12700">
            <a:miter lim="400000"/>
          </a:ln>
        </p:spPr>
        <p:txBody>
          <a:bodyPr lIns="36000" tIns="36000" rIns="36000" bIns="36000"/>
          <a:lstStyle/>
          <a:p>
            <a:pPr>
              <a:spcBef>
                <a:spcPts val="500"/>
              </a:spcBef>
              <a:defRPr>
                <a:solidFill>
                  <a:srgbClr val="00205B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sp>
        <p:nvSpPr>
          <p:cNvPr id="122" name="Straight Connector 267"/>
          <p:cNvSpPr/>
          <p:nvPr/>
        </p:nvSpPr>
        <p:spPr>
          <a:xfrm>
            <a:off x="145053" y="638706"/>
            <a:ext cx="12046948" cy="3"/>
          </a:xfrm>
          <a:prstGeom prst="line">
            <a:avLst/>
          </a:prstGeom>
          <a:solidFill>
            <a:srgbClr val="5B7F95"/>
          </a:solidFill>
          <a:ln w="6350">
            <a:solidFill>
              <a:srgbClr val="38484E">
                <a:alpha val="20000"/>
              </a:srgbClr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123" name="Picture 266" descr="Picture 26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1032" y="114422"/>
            <a:ext cx="1701719" cy="438076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MT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traight Connector 8"/>
          <p:cNvSpPr/>
          <p:nvPr/>
        </p:nvSpPr>
        <p:spPr>
          <a:xfrm>
            <a:off x="145053" y="638706"/>
            <a:ext cx="12046948" cy="3"/>
          </a:xfrm>
          <a:prstGeom prst="line">
            <a:avLst/>
          </a:prstGeom>
          <a:solidFill>
            <a:srgbClr val="5B7F95"/>
          </a:solidFill>
          <a:ln w="6350">
            <a:solidFill>
              <a:srgbClr val="38484E">
                <a:alpha val="20000"/>
              </a:srgbClr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32" name="TextBox 15"/>
          <p:cNvSpPr txBox="1"/>
          <p:nvPr/>
        </p:nvSpPr>
        <p:spPr>
          <a:xfrm>
            <a:off x="10983337" y="641568"/>
            <a:ext cx="1099425" cy="243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algn="r">
              <a:defRPr sz="1000" b="0">
                <a:solidFill>
                  <a:srgbClr val="00205B"/>
                </a:solidFill>
                <a:latin typeface="Bahnschrift SemiLight"/>
                <a:ea typeface="Bahnschrift SemiLight"/>
                <a:cs typeface="Bahnschrift SemiLight"/>
                <a:sym typeface="Bahnschrift SemiLight"/>
              </a:defRPr>
            </a:lvl1pPr>
          </a:lstStyle>
          <a:p>
            <a:r>
              <a:t>www.eumetsat.int</a:t>
            </a:r>
          </a:p>
        </p:txBody>
      </p:sp>
      <p:sp>
        <p:nvSpPr>
          <p:cNvPr id="133" name="[DM_E_DOC_NO], v[DM_E_VER_NO], [DM_E_ISS_DATE]Rectangle 61"/>
          <p:cNvSpPr txBox="1"/>
          <p:nvPr/>
        </p:nvSpPr>
        <p:spPr>
          <a:xfrm>
            <a:off x="161045" y="6648056"/>
            <a:ext cx="4628621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1000" b="0">
                <a:solidFill>
                  <a:schemeClr val="accent1"/>
                </a:solidFill>
                <a:latin typeface="Bahnschrift Light"/>
                <a:ea typeface="Bahnschrift Light"/>
                <a:cs typeface="Bahnschrift Light"/>
                <a:sym typeface="Bahnschrift Light"/>
              </a:defRPr>
            </a:lvl1pPr>
          </a:lstStyle>
          <a:p>
            <a:r>
              <a:t>EUM/GES/TEM/07/2025, v4, 26 September 2023</a:t>
            </a:r>
          </a:p>
        </p:txBody>
      </p:sp>
      <p:pic>
        <p:nvPicPr>
          <p:cNvPr id="134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5053" y="1145463"/>
            <a:ext cx="9616417" cy="5449302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Freeform 242"/>
          <p:cNvSpPr/>
          <p:nvPr/>
        </p:nvSpPr>
        <p:spPr>
          <a:xfrm flipH="1">
            <a:off x="8871770" y="1154543"/>
            <a:ext cx="3306620" cy="53755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02" y="0"/>
                </a:moveTo>
                <a:lnTo>
                  <a:pt x="21600" y="0"/>
                </a:lnTo>
                <a:lnTo>
                  <a:pt x="13394" y="21600"/>
                </a:lnTo>
                <a:lnTo>
                  <a:pt x="0" y="21600"/>
                </a:lnTo>
                <a:lnTo>
                  <a:pt x="302" y="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6000" tIns="36000" rIns="36000" bIns="36000"/>
          <a:lstStyle/>
          <a:p>
            <a:pPr>
              <a:spcBef>
                <a:spcPts val="500"/>
              </a:spcBef>
              <a:defRPr>
                <a:solidFill>
                  <a:srgbClr val="00205B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pic>
        <p:nvPicPr>
          <p:cNvPr id="136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rcRect b="3839"/>
          <a:stretch>
            <a:fillRect/>
          </a:stretch>
        </p:blipFill>
        <p:spPr>
          <a:xfrm flipH="1">
            <a:off x="0" y="0"/>
            <a:ext cx="12192000" cy="6594765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Rectangle 263"/>
          <p:cNvSpPr/>
          <p:nvPr/>
        </p:nvSpPr>
        <p:spPr>
          <a:xfrm>
            <a:off x="145053" y="-8721"/>
            <a:ext cx="2107259" cy="647429"/>
          </a:xfrm>
          <a:prstGeom prst="rect">
            <a:avLst/>
          </a:prstGeom>
          <a:solidFill>
            <a:srgbClr val="00205B"/>
          </a:solidFill>
          <a:ln w="12700">
            <a:miter lim="400000"/>
          </a:ln>
        </p:spPr>
        <p:txBody>
          <a:bodyPr lIns="36000" tIns="36000" rIns="36000" bIns="36000"/>
          <a:lstStyle/>
          <a:p>
            <a:pPr>
              <a:spcBef>
                <a:spcPts val="500"/>
              </a:spcBef>
              <a:defRPr>
                <a:solidFill>
                  <a:srgbClr val="00205B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sp>
        <p:nvSpPr>
          <p:cNvPr id="138" name="Straight Connector 267"/>
          <p:cNvSpPr/>
          <p:nvPr/>
        </p:nvSpPr>
        <p:spPr>
          <a:xfrm>
            <a:off x="145053" y="638706"/>
            <a:ext cx="12046948" cy="3"/>
          </a:xfrm>
          <a:prstGeom prst="line">
            <a:avLst/>
          </a:prstGeom>
          <a:solidFill>
            <a:srgbClr val="5B7F95"/>
          </a:solidFill>
          <a:ln w="6350">
            <a:solidFill>
              <a:srgbClr val="38484E">
                <a:alpha val="20000"/>
              </a:srgbClr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139" name="Picture 266" descr="Picture 26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1032" y="114422"/>
            <a:ext cx="1701719" cy="438076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- CO2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traight Connector 8"/>
          <p:cNvSpPr/>
          <p:nvPr/>
        </p:nvSpPr>
        <p:spPr>
          <a:xfrm>
            <a:off x="145053" y="638706"/>
            <a:ext cx="12046948" cy="3"/>
          </a:xfrm>
          <a:prstGeom prst="line">
            <a:avLst/>
          </a:prstGeom>
          <a:solidFill>
            <a:srgbClr val="5B7F95"/>
          </a:solidFill>
          <a:ln w="6350">
            <a:solidFill>
              <a:srgbClr val="38484E">
                <a:alpha val="20000"/>
              </a:srgbClr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48" name="TextBox 15"/>
          <p:cNvSpPr txBox="1"/>
          <p:nvPr/>
        </p:nvSpPr>
        <p:spPr>
          <a:xfrm>
            <a:off x="10983337" y="641568"/>
            <a:ext cx="1099425" cy="243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algn="r">
              <a:defRPr sz="1000" b="0">
                <a:solidFill>
                  <a:srgbClr val="00205B"/>
                </a:solidFill>
                <a:latin typeface="Bahnschrift SemiLight"/>
                <a:ea typeface="Bahnschrift SemiLight"/>
                <a:cs typeface="Bahnschrift SemiLight"/>
                <a:sym typeface="Bahnschrift SemiLight"/>
              </a:defRPr>
            </a:lvl1pPr>
          </a:lstStyle>
          <a:p>
            <a:r>
              <a:t>www.eumetsat.int</a:t>
            </a:r>
          </a:p>
        </p:txBody>
      </p:sp>
      <p:sp>
        <p:nvSpPr>
          <p:cNvPr id="149" name="[DM_E_DOC_NO], v[DM_E_VER_NO], [DM_E_ISS_DATE]Rectangle 61"/>
          <p:cNvSpPr txBox="1"/>
          <p:nvPr/>
        </p:nvSpPr>
        <p:spPr>
          <a:xfrm>
            <a:off x="161045" y="6648056"/>
            <a:ext cx="4628621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1000" b="0">
                <a:solidFill>
                  <a:schemeClr val="accent1"/>
                </a:solidFill>
                <a:latin typeface="Bahnschrift Light"/>
                <a:ea typeface="Bahnschrift Light"/>
                <a:cs typeface="Bahnschrift Light"/>
                <a:sym typeface="Bahnschrift Light"/>
              </a:defRPr>
            </a:lvl1pPr>
          </a:lstStyle>
          <a:p>
            <a:r>
              <a:t>EUM/GES/TEM/07/2025, v4, 26 September 2023</a:t>
            </a:r>
          </a:p>
        </p:txBody>
      </p:sp>
      <p:pic>
        <p:nvPicPr>
          <p:cNvPr id="150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0831" y="1238225"/>
            <a:ext cx="9480127" cy="5334152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Freeform 242"/>
          <p:cNvSpPr/>
          <p:nvPr/>
        </p:nvSpPr>
        <p:spPr>
          <a:xfrm flipH="1">
            <a:off x="8871770" y="1154543"/>
            <a:ext cx="3306620" cy="53755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02" y="0"/>
                </a:moveTo>
                <a:lnTo>
                  <a:pt x="21600" y="0"/>
                </a:lnTo>
                <a:lnTo>
                  <a:pt x="13394" y="21600"/>
                </a:lnTo>
                <a:lnTo>
                  <a:pt x="0" y="21600"/>
                </a:lnTo>
                <a:lnTo>
                  <a:pt x="302" y="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6000" tIns="36000" rIns="36000" bIns="36000"/>
          <a:lstStyle/>
          <a:p>
            <a:pPr>
              <a:spcBef>
                <a:spcPts val="500"/>
              </a:spcBef>
              <a:defRPr>
                <a:solidFill>
                  <a:srgbClr val="00205B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pic>
        <p:nvPicPr>
          <p:cNvPr id="152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rcRect b="3839"/>
          <a:stretch>
            <a:fillRect/>
          </a:stretch>
        </p:blipFill>
        <p:spPr>
          <a:xfrm flipH="1">
            <a:off x="0" y="0"/>
            <a:ext cx="12192000" cy="6594765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Rectangle 263"/>
          <p:cNvSpPr/>
          <p:nvPr/>
        </p:nvSpPr>
        <p:spPr>
          <a:xfrm>
            <a:off x="145053" y="-8721"/>
            <a:ext cx="2107259" cy="647429"/>
          </a:xfrm>
          <a:prstGeom prst="rect">
            <a:avLst/>
          </a:prstGeom>
          <a:solidFill>
            <a:srgbClr val="00205B"/>
          </a:solidFill>
          <a:ln w="12700">
            <a:miter lim="400000"/>
          </a:ln>
        </p:spPr>
        <p:txBody>
          <a:bodyPr lIns="36000" tIns="36000" rIns="36000" bIns="36000"/>
          <a:lstStyle/>
          <a:p>
            <a:pPr>
              <a:spcBef>
                <a:spcPts val="500"/>
              </a:spcBef>
              <a:defRPr>
                <a:solidFill>
                  <a:srgbClr val="00205B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sp>
        <p:nvSpPr>
          <p:cNvPr id="154" name="Straight Connector 267"/>
          <p:cNvSpPr/>
          <p:nvPr/>
        </p:nvSpPr>
        <p:spPr>
          <a:xfrm>
            <a:off x="145053" y="638706"/>
            <a:ext cx="12046948" cy="3"/>
          </a:xfrm>
          <a:prstGeom prst="line">
            <a:avLst/>
          </a:prstGeom>
          <a:solidFill>
            <a:srgbClr val="5B7F95"/>
          </a:solidFill>
          <a:ln w="6350">
            <a:solidFill>
              <a:srgbClr val="38484E">
                <a:alpha val="20000"/>
              </a:srgbClr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155" name="Picture 266" descr="Picture 26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1032" y="114422"/>
            <a:ext cx="1701719" cy="438076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raight Connector 8"/>
          <p:cNvSpPr/>
          <p:nvPr/>
        </p:nvSpPr>
        <p:spPr>
          <a:xfrm>
            <a:off x="145053" y="638706"/>
            <a:ext cx="12046948" cy="3"/>
          </a:xfrm>
          <a:prstGeom prst="line">
            <a:avLst/>
          </a:prstGeom>
          <a:solidFill>
            <a:srgbClr val="5B7F95"/>
          </a:solidFill>
          <a:ln w="6350">
            <a:solidFill>
              <a:srgbClr val="38484E">
                <a:alpha val="20000"/>
              </a:srgbClr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" name="TextBox 15"/>
          <p:cNvSpPr txBox="1"/>
          <p:nvPr/>
        </p:nvSpPr>
        <p:spPr>
          <a:xfrm>
            <a:off x="10983337" y="641568"/>
            <a:ext cx="1099425" cy="243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algn="r">
              <a:defRPr sz="1000" b="0">
                <a:solidFill>
                  <a:srgbClr val="00205B"/>
                </a:solidFill>
                <a:latin typeface="Bahnschrift SemiLight"/>
                <a:ea typeface="Bahnschrift SemiLight"/>
                <a:cs typeface="Bahnschrift SemiLight"/>
                <a:sym typeface="Bahnschrift SemiLight"/>
              </a:defRPr>
            </a:lvl1pPr>
          </a:lstStyle>
          <a:p>
            <a:r>
              <a:t>www.eumetsat.int</a:t>
            </a:r>
          </a:p>
        </p:txBody>
      </p:sp>
      <p:sp>
        <p:nvSpPr>
          <p:cNvPr id="4" name="[DM_E_DOC_NO], v[DM_E_VER_NO], [DM_E_ISS_DATE]Rectangle 61"/>
          <p:cNvSpPr txBox="1"/>
          <p:nvPr/>
        </p:nvSpPr>
        <p:spPr>
          <a:xfrm>
            <a:off x="161045" y="6648056"/>
            <a:ext cx="4628621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1000" b="0">
                <a:solidFill>
                  <a:schemeClr val="accent1"/>
                </a:solidFill>
                <a:latin typeface="Bahnschrift Light"/>
                <a:ea typeface="Bahnschrift Light"/>
                <a:cs typeface="Bahnschrift Light"/>
                <a:sym typeface="Bahnschrift Light"/>
              </a:defRPr>
            </a:lvl1pPr>
          </a:lstStyle>
          <a:p>
            <a:r>
              <a:t>EUM/GES/TEM/07/2025, v4, 26 September 2023</a:t>
            </a:r>
          </a:p>
        </p:txBody>
      </p:sp>
      <p:sp>
        <p:nvSpPr>
          <p:cNvPr id="5" name="Rectangle 6"/>
          <p:cNvSpPr/>
          <p:nvPr/>
        </p:nvSpPr>
        <p:spPr>
          <a:xfrm>
            <a:off x="-1" y="1139426"/>
            <a:ext cx="8183420" cy="5447477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36000" tIns="36000" rIns="36000" bIns="36000"/>
          <a:lstStyle/>
          <a:p>
            <a:pPr>
              <a:spcBef>
                <a:spcPts val="500"/>
              </a:spcBef>
              <a:defRPr>
                <a:solidFill>
                  <a:srgbClr val="00205B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pic>
        <p:nvPicPr>
          <p:cNvPr id="6" name="Picture 2" descr="Picture 2"/>
          <p:cNvPicPr>
            <a:picLocks noChangeAspect="1"/>
          </p:cNvPicPr>
          <p:nvPr/>
        </p:nvPicPr>
        <p:blipFill>
          <a:blip r:embed="rId31">
            <a:extLst/>
          </a:blip>
          <a:srcRect t="12794" b="3165"/>
          <a:stretch>
            <a:fillRect/>
          </a:stretch>
        </p:blipFill>
        <p:spPr>
          <a:xfrm>
            <a:off x="0" y="877453"/>
            <a:ext cx="12192000" cy="5763494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Rectangle 7"/>
          <p:cNvSpPr/>
          <p:nvPr/>
        </p:nvSpPr>
        <p:spPr>
          <a:xfrm>
            <a:off x="145052" y="-8721"/>
            <a:ext cx="647430" cy="647429"/>
          </a:xfrm>
          <a:prstGeom prst="rect">
            <a:avLst/>
          </a:prstGeom>
          <a:solidFill>
            <a:srgbClr val="00205B"/>
          </a:solidFill>
          <a:ln w="12700">
            <a:miter lim="400000"/>
          </a:ln>
        </p:spPr>
        <p:txBody>
          <a:bodyPr lIns="36000" tIns="36000" rIns="36000" bIns="36000"/>
          <a:lstStyle/>
          <a:p>
            <a:pPr>
              <a:spcBef>
                <a:spcPts val="500"/>
              </a:spcBef>
              <a:defRPr>
                <a:solidFill>
                  <a:srgbClr val="00205B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pic>
        <p:nvPicPr>
          <p:cNvPr id="8" name="Picture 4" descr="Picture 4"/>
          <p:cNvPicPr>
            <a:picLocks noChangeAspect="1"/>
          </p:cNvPicPr>
          <p:nvPr/>
        </p:nvPicPr>
        <p:blipFill>
          <a:blip r:embed="rId32">
            <a:extLst/>
          </a:blip>
          <a:srcRect r="74091"/>
          <a:stretch>
            <a:fillRect/>
          </a:stretch>
        </p:blipFill>
        <p:spPr>
          <a:xfrm>
            <a:off x="207400" y="83803"/>
            <a:ext cx="485750" cy="482638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9" descr="Picture 9"/>
          <p:cNvPicPr>
            <a:picLocks noChangeAspect="1"/>
          </p:cNvPicPr>
          <p:nvPr/>
        </p:nvPicPr>
        <p:blipFill>
          <a:blip r:embed="rId33">
            <a:extLst/>
          </a:blip>
          <a:stretch>
            <a:fillRect/>
          </a:stretch>
        </p:blipFill>
        <p:spPr>
          <a:xfrm>
            <a:off x="638778" y="3061591"/>
            <a:ext cx="1245440" cy="1243494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itle Text"/>
          <p:cNvSpPr txBox="1">
            <a:spLocks noGrp="1"/>
          </p:cNvSpPr>
          <p:nvPr>
            <p:ph type="title"/>
          </p:nvPr>
        </p:nvSpPr>
        <p:spPr>
          <a:xfrm>
            <a:off x="792480" y="1"/>
            <a:ext cx="11254469" cy="640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11" name="Body Level One…"/>
          <p:cNvSpPr txBox="1">
            <a:spLocks noGrp="1"/>
          </p:cNvSpPr>
          <p:nvPr>
            <p:ph type="body" idx="1"/>
          </p:nvPr>
        </p:nvSpPr>
        <p:spPr>
          <a:xfrm>
            <a:off x="6308435" y="1237673"/>
            <a:ext cx="5463959" cy="5164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83087" y="6593585"/>
            <a:ext cx="245399" cy="24383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algn="r">
              <a:defRPr sz="1000" b="0">
                <a:solidFill>
                  <a:schemeClr val="accent1"/>
                </a:solidFill>
                <a:latin typeface="Bahnschrift Light"/>
                <a:ea typeface="Bahnschrift Light"/>
                <a:cs typeface="Bahnschrift Light"/>
                <a:sym typeface="Bahnschrift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</p:sldLayoutIdLst>
  <p:transition spd="med"/>
  <p:txStyles>
    <p:titleStyle>
      <a:lvl1pPr marL="0" marR="0" indent="221544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-100" baseline="0">
          <a:solidFill>
            <a:srgbClr val="00205B"/>
          </a:solidFill>
          <a:uFillTx/>
          <a:latin typeface="Arial"/>
          <a:ea typeface="Arial"/>
          <a:cs typeface="Arial"/>
          <a:sym typeface="Arial"/>
        </a:defRPr>
      </a:lvl1pPr>
      <a:lvl2pPr marL="0" marR="0" indent="221544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-100" baseline="0">
          <a:solidFill>
            <a:srgbClr val="00205B"/>
          </a:solidFill>
          <a:uFillTx/>
          <a:latin typeface="Arial"/>
          <a:ea typeface="Arial"/>
          <a:cs typeface="Arial"/>
          <a:sym typeface="Arial"/>
        </a:defRPr>
      </a:lvl2pPr>
      <a:lvl3pPr marL="0" marR="0" indent="221544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-100" baseline="0">
          <a:solidFill>
            <a:srgbClr val="00205B"/>
          </a:solidFill>
          <a:uFillTx/>
          <a:latin typeface="Arial"/>
          <a:ea typeface="Arial"/>
          <a:cs typeface="Arial"/>
          <a:sym typeface="Arial"/>
        </a:defRPr>
      </a:lvl3pPr>
      <a:lvl4pPr marL="0" marR="0" indent="221544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-100" baseline="0">
          <a:solidFill>
            <a:srgbClr val="00205B"/>
          </a:solidFill>
          <a:uFillTx/>
          <a:latin typeface="Arial"/>
          <a:ea typeface="Arial"/>
          <a:cs typeface="Arial"/>
          <a:sym typeface="Arial"/>
        </a:defRPr>
      </a:lvl4pPr>
      <a:lvl5pPr marL="0" marR="0" indent="221544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-100" baseline="0">
          <a:solidFill>
            <a:srgbClr val="00205B"/>
          </a:solidFill>
          <a:uFillTx/>
          <a:latin typeface="Arial"/>
          <a:ea typeface="Arial"/>
          <a:cs typeface="Arial"/>
          <a:sym typeface="Arial"/>
        </a:defRPr>
      </a:lvl5pPr>
      <a:lvl6pPr marL="0" marR="0" indent="221544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-100" baseline="0">
          <a:solidFill>
            <a:srgbClr val="00205B"/>
          </a:solidFill>
          <a:uFillTx/>
          <a:latin typeface="Arial"/>
          <a:ea typeface="Arial"/>
          <a:cs typeface="Arial"/>
          <a:sym typeface="Arial"/>
        </a:defRPr>
      </a:lvl6pPr>
      <a:lvl7pPr marL="0" marR="0" indent="221544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-100" baseline="0">
          <a:solidFill>
            <a:srgbClr val="00205B"/>
          </a:solidFill>
          <a:uFillTx/>
          <a:latin typeface="Arial"/>
          <a:ea typeface="Arial"/>
          <a:cs typeface="Arial"/>
          <a:sym typeface="Arial"/>
        </a:defRPr>
      </a:lvl7pPr>
      <a:lvl8pPr marL="0" marR="0" indent="221544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-100" baseline="0">
          <a:solidFill>
            <a:srgbClr val="00205B"/>
          </a:solidFill>
          <a:uFillTx/>
          <a:latin typeface="Arial"/>
          <a:ea typeface="Arial"/>
          <a:cs typeface="Arial"/>
          <a:sym typeface="Arial"/>
        </a:defRPr>
      </a:lvl8pPr>
      <a:lvl9pPr marL="0" marR="0" indent="221544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-100" baseline="0">
          <a:solidFill>
            <a:srgbClr val="00205B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328253" marR="0" indent="-328253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-100" baseline="0">
          <a:solidFill>
            <a:srgbClr val="38484E"/>
          </a:solidFill>
          <a:uFillTx/>
          <a:latin typeface="Arial"/>
          <a:ea typeface="Arial"/>
          <a:cs typeface="Arial"/>
          <a:sym typeface="Arial"/>
        </a:defRPr>
      </a:lvl1pPr>
      <a:lvl2pPr marL="964663" marR="0" indent="-401943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-100" baseline="0">
          <a:solidFill>
            <a:srgbClr val="38484E"/>
          </a:solidFill>
          <a:uFillTx/>
          <a:latin typeface="Arial"/>
          <a:ea typeface="Arial"/>
          <a:cs typeface="Arial"/>
          <a:sym typeface="Arial"/>
        </a:defRPr>
      </a:lvl2pPr>
      <a:lvl3pPr marL="1500589" marR="0" indent="-375148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-100" baseline="0">
          <a:solidFill>
            <a:srgbClr val="38484E"/>
          </a:solidFill>
          <a:uFillTx/>
          <a:latin typeface="Arial"/>
          <a:ea typeface="Arial"/>
          <a:cs typeface="Arial"/>
          <a:sym typeface="Arial"/>
        </a:defRPr>
      </a:lvl3pPr>
      <a:lvl4pPr marL="2138340" marR="0" indent="-450176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-100" baseline="0">
          <a:solidFill>
            <a:srgbClr val="38484E"/>
          </a:solidFill>
          <a:uFillTx/>
          <a:latin typeface="Arial"/>
          <a:ea typeface="Arial"/>
          <a:cs typeface="Arial"/>
          <a:sym typeface="Arial"/>
        </a:defRPr>
      </a:lvl4pPr>
      <a:lvl5pPr marL="2751084" marR="0" indent="-500196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-100" baseline="0">
          <a:solidFill>
            <a:srgbClr val="38484E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Tx/>
        <a:buFont typeface="Arial"/>
        <a:buNone/>
        <a:tabLst/>
        <a:defRPr sz="3200" b="0" i="0" u="none" strike="noStrike" cap="none" spc="-100" baseline="0">
          <a:solidFill>
            <a:srgbClr val="38484E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Tx/>
        <a:buFont typeface="Arial"/>
        <a:buNone/>
        <a:tabLst/>
        <a:defRPr sz="3200" b="0" i="0" u="none" strike="noStrike" cap="none" spc="-100" baseline="0">
          <a:solidFill>
            <a:srgbClr val="38484E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Tx/>
        <a:buFont typeface="Arial"/>
        <a:buNone/>
        <a:tabLst/>
        <a:defRPr sz="3200" b="0" i="0" u="none" strike="noStrike" cap="none" spc="-100" baseline="0">
          <a:solidFill>
            <a:srgbClr val="38484E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Tx/>
        <a:buFont typeface="Arial"/>
        <a:buNone/>
        <a:tabLst/>
        <a:defRPr sz="3200" b="0" i="0" u="none" strike="noStrike" cap="none" spc="-100" baseline="0">
          <a:solidFill>
            <a:srgbClr val="38484E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Bahnschrift Light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Bahnschrift Light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Bahnschrift Light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Bahnschrift Light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Bahnschrift Light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Bahnschrift Light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Bahnschrift Light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Bahnschrift Light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Bahnschrift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92479" y="4"/>
            <a:ext cx="11399521" cy="600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6000" rIns="36000" bIns="3600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 smtClean="0"/>
          </a:p>
        </p:txBody>
      </p:sp>
      <p:sp>
        <p:nvSpPr>
          <p:cNvPr id="29700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5054" y="1139429"/>
            <a:ext cx="11627339" cy="526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 userDrawn="1"/>
        </p:nvSpPr>
        <p:spPr>
          <a:xfrm>
            <a:off x="10901866" y="641568"/>
            <a:ext cx="12266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000" b="0" baseline="0" dirty="0" smtClean="0">
                <a:solidFill>
                  <a:schemeClr val="bg1"/>
                </a:solidFill>
                <a:latin typeface="Bahnschrift SemiLight" panose="020B0502040204020203" pitchFamily="34" charset="0"/>
                <a:ea typeface="Roboto" panose="02000000000000000000" pitchFamily="2" charset="0"/>
              </a:rPr>
              <a:t>www.eumetsat.int</a:t>
            </a:r>
          </a:p>
        </p:txBody>
      </p:sp>
      <p:sp>
        <p:nvSpPr>
          <p:cNvPr id="12" name="Rectangle 61" title="[DM_E_CONFID]"/>
          <p:cNvSpPr>
            <a:spLocks noChangeArrowheads="1"/>
          </p:cNvSpPr>
          <p:nvPr userDrawn="1"/>
        </p:nvSpPr>
        <p:spPr bwMode="auto">
          <a:xfrm>
            <a:off x="4576120" y="6649210"/>
            <a:ext cx="3113648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eaLnBrk="0" hangingPunct="0">
              <a:defRPr/>
            </a:pPr>
            <a:endParaRPr lang="de-DE" sz="1000" b="0" baseline="0" dirty="0">
              <a:solidFill>
                <a:srgbClr val="00B5E2"/>
              </a:solidFill>
              <a:latin typeface="Roboto" panose="02000000000000000000" pitchFamily="2" charset="0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13" name="Rectangle 61" title="[DM_E_DOC_NO], v[DM_E_VER_NO], [DM_E_ISS_DATE]"/>
          <p:cNvSpPr>
            <a:spLocks noChangeArrowheads="1"/>
          </p:cNvSpPr>
          <p:nvPr userDrawn="1"/>
        </p:nvSpPr>
        <p:spPr bwMode="auto">
          <a:xfrm>
            <a:off x="161047" y="6648056"/>
            <a:ext cx="4628617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defRPr/>
            </a:pPr>
            <a:r>
              <a:rPr lang="nb-NO" sz="1000" b="0" baseline="0" smtClean="0">
                <a:solidFill>
                  <a:srgbClr val="00B5E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EUM/RSP/VWG/23/1376683, v2 Draft, 29 November 2023</a:t>
            </a:r>
            <a:endParaRPr lang="de-DE" sz="1000" b="0" baseline="0" dirty="0">
              <a:solidFill>
                <a:srgbClr val="00B5E2"/>
              </a:solidFill>
              <a:latin typeface="Bahnschrift Light" panose="020B0502040204020203" pitchFamily="34" charset="0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11519350" y="6593586"/>
            <a:ext cx="609135" cy="262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FF9CC606-8418-49EA-9DB7-3FFD72983DD3}" type="slidenum">
              <a:rPr lang="de-DE" sz="1050" b="0" smtClean="0">
                <a:solidFill>
                  <a:srgbClr val="00B5E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pPr algn="r"/>
              <a:t>‹#›</a:t>
            </a:fld>
            <a:endParaRPr lang="en-GB" sz="1050" dirty="0">
              <a:latin typeface="Bahnschrift Light" panose="020B0502040204020203" pitchFamily="34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540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</p:sldLayoutIdLst>
  <p:transition/>
  <p:timing>
    <p:tnLst>
      <p:par>
        <p:cTn id="1" dur="indefinite" restart="never" nodeType="tmRoot"/>
      </p:par>
    </p:tnLst>
  </p:timing>
  <p:txStyles>
    <p:titleStyle>
      <a:lvl1pPr marL="220791" algn="l" rtl="0" eaLnBrk="1" fontAlgn="base" hangingPunct="1">
        <a:spcBef>
          <a:spcPct val="0"/>
        </a:spcBef>
        <a:spcAft>
          <a:spcPct val="0"/>
        </a:spcAft>
        <a:defRPr sz="3200" b="0" spc="-100" baseline="0">
          <a:solidFill>
            <a:schemeClr val="bg1"/>
          </a:solidFill>
          <a:latin typeface="Bahnschrift SemiLight" panose="020B0502040204020203" pitchFamily="34" charset="0"/>
          <a:ea typeface="+mj-ea"/>
          <a:cs typeface="Arial" pitchFamily="34" charset="0"/>
        </a:defRPr>
      </a:lvl1pPr>
      <a:lvl2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562722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6pPr>
      <a:lvl7pPr marL="1125444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7pPr>
      <a:lvl8pPr marL="1688165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8pPr>
      <a:lvl9pPr marL="2250887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9pPr>
    </p:titleStyle>
    <p:bodyStyle>
      <a:lvl1pPr marL="328254" indent="-328254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4431" spc="-100" baseline="0">
          <a:solidFill>
            <a:schemeClr val="tx2"/>
          </a:solidFill>
          <a:latin typeface="Bahnschrift Light" panose="020B0502040204020203" pitchFamily="34" charset="0"/>
          <a:ea typeface="Roboto" panose="02000000000000000000" pitchFamily="2" charset="0"/>
          <a:cs typeface="Arial" pitchFamily="34" charset="0"/>
        </a:defRPr>
      </a:lvl1pPr>
      <a:lvl2pPr marL="914423" indent="-35170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939" spc="-100" baseline="0">
          <a:solidFill>
            <a:schemeClr val="tx2"/>
          </a:solidFill>
          <a:latin typeface="Bahnschrift Light" panose="020B0502040204020203" pitchFamily="34" charset="0"/>
          <a:ea typeface="Roboto" panose="02000000000000000000" pitchFamily="2" charset="0"/>
          <a:cs typeface="Arial" pitchFamily="34" charset="0"/>
        </a:defRPr>
      </a:lvl2pPr>
      <a:lvl3pPr marL="1406804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446" spc="-100" baseline="0">
          <a:solidFill>
            <a:schemeClr val="tx2"/>
          </a:solidFill>
          <a:latin typeface="Bahnschrift Light" panose="020B0502040204020203" pitchFamily="34" charset="0"/>
          <a:ea typeface="Roboto" panose="02000000000000000000" pitchFamily="2" charset="0"/>
          <a:cs typeface="Arial" pitchFamily="34" charset="0"/>
        </a:defRPr>
      </a:lvl3pPr>
      <a:lvl4pPr marL="1969526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954" spc="-100" baseline="0">
          <a:solidFill>
            <a:schemeClr val="tx2"/>
          </a:solidFill>
          <a:latin typeface="Bahnschrift Light" panose="020B0502040204020203" pitchFamily="34" charset="0"/>
          <a:ea typeface="Roboto" panose="02000000000000000000" pitchFamily="2" charset="0"/>
          <a:cs typeface="Arial" pitchFamily="34" charset="0"/>
        </a:defRPr>
      </a:lvl4pPr>
      <a:lvl5pPr marL="2532248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62" spc="-100" baseline="0">
          <a:solidFill>
            <a:schemeClr val="tx2"/>
          </a:solidFill>
          <a:latin typeface="Bahnschrift Light" panose="020B0502040204020203" pitchFamily="34" charset="0"/>
          <a:ea typeface="Roboto" panose="02000000000000000000" pitchFamily="2" charset="0"/>
          <a:cs typeface="Arial" pitchFamily="34" charset="0"/>
        </a:defRPr>
      </a:lvl5pPr>
      <a:lvl6pPr marL="3094970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6pPr>
      <a:lvl7pPr marL="3657691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7pPr>
      <a:lvl8pPr marL="4220413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8pPr>
      <a:lvl9pPr marL="4783135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1pPr>
      <a:lvl2pPr marL="56272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12544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688165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4pPr>
      <a:lvl5pPr marL="2250887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5pPr>
      <a:lvl6pPr marL="2813609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6pPr>
      <a:lvl7pPr marL="3376331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7pPr>
      <a:lvl8pPr marL="393905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8pPr>
      <a:lvl9pPr marL="450177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Rectangle 1"/>
          <p:cNvSpPr txBox="1">
            <a:spLocks noGrp="1"/>
          </p:cNvSpPr>
          <p:nvPr>
            <p:ph type="sldNum" sz="quarter" idx="4294967295"/>
          </p:nvPr>
        </p:nvSpPr>
        <p:spPr>
          <a:xfrm>
            <a:off x="11953713" y="6593585"/>
            <a:ext cx="174768" cy="24383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</a:t>
            </a:fld>
            <a:endParaRPr/>
          </a:p>
        </p:txBody>
      </p:sp>
      <p:sp>
        <p:nvSpPr>
          <p:cNvPr id="482" name="[DM_DOCNAME]TextBox 1"/>
          <p:cNvSpPr txBox="1"/>
          <p:nvPr/>
        </p:nvSpPr>
        <p:spPr>
          <a:xfrm>
            <a:off x="-4" y="1884152"/>
            <a:ext cx="5310915" cy="2696799"/>
          </a:xfrm>
          <a:prstGeom prst="rect">
            <a:avLst/>
          </a:prstGeom>
          <a:solidFill>
            <a:srgbClr val="00205B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79999" tIns="179999" rIns="179999" bIns="179999">
            <a:spAutoFit/>
          </a:bodyPr>
          <a:lstStyle/>
          <a:p>
            <a:pPr>
              <a:defRPr sz="2800" spc="-87">
                <a:latin typeface="Bahnschrift Light"/>
                <a:ea typeface="Bahnschrift Light"/>
                <a:cs typeface="Bahnschrift Light"/>
                <a:sym typeface="Bahnschrift Light"/>
              </a:defRPr>
            </a:pPr>
            <a:r>
              <a:t>Harmonizing the use of GSICS products using Pytroll/Satpy?</a:t>
            </a:r>
            <a:endParaRPr b="0"/>
          </a:p>
          <a:p>
            <a:pPr>
              <a:defRPr sz="1800" b="0">
                <a:latin typeface="Bahnschrift Light"/>
                <a:ea typeface="Bahnschrift Light"/>
                <a:cs typeface="Bahnschrift Light"/>
                <a:sym typeface="Bahnschrift Light"/>
              </a:defRPr>
            </a:pPr>
            <a:endParaRPr b="0"/>
          </a:p>
          <a:p>
            <a:pPr>
              <a:defRPr sz="1800" b="0">
                <a:latin typeface="Bahnschrift Light"/>
                <a:ea typeface="Bahnschrift Light"/>
                <a:cs typeface="Bahnschrift Light"/>
                <a:sym typeface="Bahnschrift Light"/>
              </a:defRPr>
            </a:pPr>
            <a:r>
              <a:t>Sauli Joro</a:t>
            </a:r>
            <a:endParaRPr>
              <a:solidFill>
                <a:srgbClr val="00205B"/>
              </a:solidFill>
            </a:endParaRPr>
          </a:p>
          <a:p>
            <a:pPr>
              <a:defRPr sz="1600" b="0" i="1">
                <a:latin typeface="Bahnschrift Light"/>
                <a:ea typeface="Bahnschrift Light"/>
                <a:cs typeface="Bahnschrift Light"/>
                <a:sym typeface="Bahnschrift Light"/>
              </a:defRPr>
            </a:pPr>
            <a:r>
              <a:t>Optical Imagery Competence Area Manager</a:t>
            </a:r>
            <a:endParaRPr>
              <a:solidFill>
                <a:srgbClr val="00205B"/>
              </a:solidFill>
            </a:endParaRPr>
          </a:p>
          <a:p>
            <a:pPr>
              <a:defRPr sz="1600" b="0">
                <a:solidFill>
                  <a:srgbClr val="00205B"/>
                </a:solidFill>
                <a:latin typeface="Bahnschrift Light"/>
                <a:ea typeface="Bahnschrift Light"/>
                <a:cs typeface="Bahnschrift Light"/>
                <a:sym typeface="Bahnschrift Light"/>
              </a:defRPr>
            </a:pPr>
            <a:endParaRPr>
              <a:solidFill>
                <a:srgbClr val="00205B"/>
              </a:solidFill>
            </a:endParaRPr>
          </a:p>
          <a:p>
            <a:pPr>
              <a:defRPr sz="1400" b="0" i="1">
                <a:latin typeface="Bahnschrift Light"/>
                <a:ea typeface="Bahnschrift Light"/>
                <a:cs typeface="Bahnschrift Light"/>
                <a:sym typeface="Bahnschrift Light"/>
              </a:defRPr>
            </a:pPr>
            <a:r>
              <a:t>GSICS Annual meeting, 11-15 March 2024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>
              <a:defRPr sz="1400" b="0" i="1">
                <a:latin typeface="Bahnschrift Light"/>
                <a:ea typeface="Bahnschrift Light"/>
                <a:cs typeface="Bahnschrift Light"/>
                <a:sym typeface="Bahnschrift Light"/>
              </a:defRPr>
            </a:pPr>
            <a:r>
              <a:t>Darmstadt, Germany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Rectangle 1"/>
          <p:cNvSpPr txBox="1">
            <a:spLocks noGrp="1"/>
          </p:cNvSpPr>
          <p:nvPr>
            <p:ph type="sldNum" sz="quarter" idx="4294967295"/>
          </p:nvPr>
        </p:nvSpPr>
        <p:spPr>
          <a:xfrm>
            <a:off x="11953718" y="6593585"/>
            <a:ext cx="174768" cy="24383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sp>
        <p:nvSpPr>
          <p:cNvPr id="532" name="Title 1"/>
          <p:cNvSpPr txBox="1">
            <a:spLocks noGrp="1"/>
          </p:cNvSpPr>
          <p:nvPr>
            <p:ph type="title"/>
          </p:nvPr>
        </p:nvSpPr>
        <p:spPr>
          <a:xfrm>
            <a:off x="792477" y="0"/>
            <a:ext cx="11399526" cy="640081"/>
          </a:xfrm>
          <a:prstGeom prst="rect">
            <a:avLst/>
          </a:prstGeom>
        </p:spPr>
        <p:txBody>
          <a:bodyPr/>
          <a:lstStyle>
            <a:lvl1pPr>
              <a:defRPr b="0">
                <a:latin typeface="Bahnschrift Light"/>
                <a:ea typeface="Bahnschrift Light"/>
                <a:cs typeface="Bahnschrift Light"/>
                <a:sym typeface="Bahnschrift Light"/>
              </a:defRPr>
            </a:lvl1pPr>
          </a:lstStyle>
          <a:p>
            <a:r>
              <a:rPr dirty="0" smtClean="0"/>
              <a:t>Satpy </a:t>
            </a:r>
            <a:r>
              <a:rPr lang="en-US" dirty="0" smtClean="0"/>
              <a:t>example – IR13.4 channel with GSICS</a:t>
            </a:r>
            <a:endParaRPr dirty="0"/>
          </a:p>
        </p:txBody>
      </p:sp>
      <p:sp>
        <p:nvSpPr>
          <p:cNvPr id="533" name="MSG SEVIRI…"/>
          <p:cNvSpPr txBox="1"/>
          <p:nvPr/>
        </p:nvSpPr>
        <p:spPr>
          <a:xfrm>
            <a:off x="301688" y="980619"/>
            <a:ext cx="2562808" cy="830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600" b="0">
                <a:solidFill>
                  <a:srgbClr val="7D7D7D"/>
                </a:solidFill>
                <a:latin typeface="Bahnschrift Light"/>
                <a:ea typeface="Bahnschrift Light"/>
                <a:cs typeface="Bahnschrift Light"/>
                <a:sym typeface="Bahnschrift Light"/>
              </a:defRPr>
            </a:pPr>
            <a:r>
              <a:rPr dirty="0"/>
              <a:t>SEVIRI </a:t>
            </a:r>
            <a:r>
              <a:rPr lang="en-US" dirty="0"/>
              <a:t>I</a:t>
            </a:r>
            <a:r>
              <a:rPr lang="en-US" dirty="0" smtClean="0"/>
              <a:t>R13.4</a:t>
            </a:r>
          </a:p>
          <a:p>
            <a:pPr>
              <a:defRPr sz="1600" b="0">
                <a:solidFill>
                  <a:srgbClr val="7D7D7D"/>
                </a:solidFill>
                <a:latin typeface="Bahnschrift Light"/>
                <a:ea typeface="Bahnschrift Light"/>
                <a:cs typeface="Bahnschrift Light"/>
                <a:sym typeface="Bahnschrift Light"/>
              </a:defRPr>
            </a:pPr>
            <a:r>
              <a:rPr lang="en-US" dirty="0" smtClean="0"/>
              <a:t>GSICS calibration</a:t>
            </a:r>
            <a:endParaRPr dirty="0"/>
          </a:p>
          <a:p>
            <a:pPr>
              <a:defRPr sz="1600" b="0">
                <a:solidFill>
                  <a:srgbClr val="7D7D7D"/>
                </a:solidFill>
                <a:latin typeface="Bahnschrift Light"/>
                <a:ea typeface="Bahnschrift Light"/>
                <a:cs typeface="Bahnschrift Light"/>
                <a:sym typeface="Bahnschrift Light"/>
              </a:defRPr>
            </a:pPr>
            <a:r>
              <a:rPr dirty="0"/>
              <a:t>13 March 2024 11:45 UTC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454" y="638908"/>
            <a:ext cx="6219092" cy="621909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Rectangle 1"/>
          <p:cNvSpPr txBox="1">
            <a:spLocks noGrp="1"/>
          </p:cNvSpPr>
          <p:nvPr>
            <p:ph type="sldNum" sz="quarter" idx="4294967295"/>
          </p:nvPr>
        </p:nvSpPr>
        <p:spPr>
          <a:xfrm>
            <a:off x="11953718" y="6593585"/>
            <a:ext cx="174768" cy="24383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sp>
        <p:nvSpPr>
          <p:cNvPr id="532" name="Title 1"/>
          <p:cNvSpPr txBox="1">
            <a:spLocks noGrp="1"/>
          </p:cNvSpPr>
          <p:nvPr>
            <p:ph type="title"/>
          </p:nvPr>
        </p:nvSpPr>
        <p:spPr>
          <a:xfrm>
            <a:off x="792477" y="0"/>
            <a:ext cx="11399526" cy="640081"/>
          </a:xfrm>
          <a:prstGeom prst="rect">
            <a:avLst/>
          </a:prstGeom>
        </p:spPr>
        <p:txBody>
          <a:bodyPr/>
          <a:lstStyle>
            <a:lvl1pPr>
              <a:defRPr b="0">
                <a:latin typeface="Bahnschrift Light"/>
                <a:ea typeface="Bahnschrift Light"/>
                <a:cs typeface="Bahnschrift Light"/>
                <a:sym typeface="Bahnschrift Light"/>
              </a:defRPr>
            </a:lvl1pPr>
          </a:lstStyle>
          <a:p>
            <a:r>
              <a:rPr dirty="0" smtClean="0"/>
              <a:t>Satpy </a:t>
            </a:r>
            <a:r>
              <a:rPr lang="en-US" dirty="0" smtClean="0"/>
              <a:t>example – Calibration comparison</a:t>
            </a:r>
            <a:endParaRPr dirty="0"/>
          </a:p>
        </p:txBody>
      </p:sp>
      <p:sp>
        <p:nvSpPr>
          <p:cNvPr id="533" name="MSG SEVIRI…"/>
          <p:cNvSpPr txBox="1"/>
          <p:nvPr/>
        </p:nvSpPr>
        <p:spPr>
          <a:xfrm>
            <a:off x="521583" y="944584"/>
            <a:ext cx="2562808" cy="830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600" b="0">
                <a:solidFill>
                  <a:srgbClr val="7D7D7D"/>
                </a:solidFill>
                <a:latin typeface="Bahnschrift Light"/>
                <a:ea typeface="Bahnschrift Light"/>
                <a:cs typeface="Bahnschrift Light"/>
                <a:sym typeface="Bahnschrift Light"/>
              </a:defRPr>
            </a:pPr>
            <a:r>
              <a:rPr dirty="0"/>
              <a:t>SEVIRI </a:t>
            </a:r>
            <a:r>
              <a:rPr lang="en-US" dirty="0"/>
              <a:t>I</a:t>
            </a:r>
            <a:r>
              <a:rPr lang="en-US" dirty="0" smtClean="0"/>
              <a:t>R13.4</a:t>
            </a:r>
          </a:p>
          <a:p>
            <a:pPr>
              <a:defRPr sz="1600" b="0">
                <a:solidFill>
                  <a:srgbClr val="7D7D7D"/>
                </a:solidFill>
                <a:latin typeface="Bahnschrift Light"/>
                <a:ea typeface="Bahnschrift Light"/>
                <a:cs typeface="Bahnschrift Light"/>
                <a:sym typeface="Bahnschrift Light"/>
              </a:defRPr>
            </a:pPr>
            <a:r>
              <a:rPr lang="en-US" dirty="0"/>
              <a:t>N</a:t>
            </a:r>
            <a:r>
              <a:rPr lang="en-US" dirty="0" smtClean="0"/>
              <a:t>ominal calibration</a:t>
            </a:r>
            <a:endParaRPr dirty="0"/>
          </a:p>
          <a:p>
            <a:pPr>
              <a:defRPr sz="1600" b="0">
                <a:solidFill>
                  <a:srgbClr val="7D7D7D"/>
                </a:solidFill>
                <a:latin typeface="Bahnschrift Light"/>
                <a:ea typeface="Bahnschrift Light"/>
                <a:cs typeface="Bahnschrift Light"/>
                <a:sym typeface="Bahnschrift Light"/>
              </a:defRPr>
            </a:pPr>
            <a:r>
              <a:rPr dirty="0"/>
              <a:t>13 March 2024 11:45 UTC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" y="1911111"/>
            <a:ext cx="3600000" cy="360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987" y="1911111"/>
            <a:ext cx="3600000" cy="3600000"/>
          </a:xfrm>
          <a:prstGeom prst="rect">
            <a:avLst/>
          </a:prstGeom>
        </p:spPr>
      </p:pic>
      <p:sp>
        <p:nvSpPr>
          <p:cNvPr id="9" name="MSG SEVIRI…"/>
          <p:cNvSpPr txBox="1"/>
          <p:nvPr/>
        </p:nvSpPr>
        <p:spPr>
          <a:xfrm>
            <a:off x="9105583" y="944584"/>
            <a:ext cx="2562808" cy="830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600" b="0">
                <a:solidFill>
                  <a:srgbClr val="7D7D7D"/>
                </a:solidFill>
                <a:latin typeface="Bahnschrift Light"/>
                <a:ea typeface="Bahnschrift Light"/>
                <a:cs typeface="Bahnschrift Light"/>
                <a:sym typeface="Bahnschrift Light"/>
              </a:defRPr>
            </a:pPr>
            <a:r>
              <a:rPr dirty="0"/>
              <a:t>SEVIRI </a:t>
            </a:r>
            <a:r>
              <a:rPr lang="en-US" dirty="0"/>
              <a:t>I</a:t>
            </a:r>
            <a:r>
              <a:rPr lang="en-US" dirty="0" smtClean="0"/>
              <a:t>R13.4</a:t>
            </a:r>
          </a:p>
          <a:p>
            <a:pPr>
              <a:defRPr sz="1600" b="0">
                <a:solidFill>
                  <a:srgbClr val="7D7D7D"/>
                </a:solidFill>
                <a:latin typeface="Bahnschrift Light"/>
                <a:ea typeface="Bahnschrift Light"/>
                <a:cs typeface="Bahnschrift Light"/>
                <a:sym typeface="Bahnschrift Light"/>
              </a:defRPr>
            </a:pPr>
            <a:r>
              <a:rPr lang="en-US" dirty="0" smtClean="0"/>
              <a:t>GSICS calibration</a:t>
            </a:r>
            <a:endParaRPr dirty="0"/>
          </a:p>
          <a:p>
            <a:pPr>
              <a:defRPr sz="1600" b="0">
                <a:solidFill>
                  <a:srgbClr val="7D7D7D"/>
                </a:solidFill>
                <a:latin typeface="Bahnschrift Light"/>
                <a:ea typeface="Bahnschrift Light"/>
                <a:cs typeface="Bahnschrift Light"/>
                <a:sym typeface="Bahnschrift Light"/>
              </a:defRPr>
            </a:pPr>
            <a:r>
              <a:rPr dirty="0"/>
              <a:t>13 March 2024 11:45 UTC</a:t>
            </a:r>
          </a:p>
        </p:txBody>
      </p:sp>
      <p:sp>
        <p:nvSpPr>
          <p:cNvPr id="11" name="MSG SEVIRI…"/>
          <p:cNvSpPr txBox="1"/>
          <p:nvPr/>
        </p:nvSpPr>
        <p:spPr>
          <a:xfrm>
            <a:off x="169197" y="5764434"/>
            <a:ext cx="3267580" cy="307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1600" b="0">
                <a:solidFill>
                  <a:srgbClr val="7D7D7D"/>
                </a:solidFill>
                <a:latin typeface="Bahnschrift Light"/>
                <a:ea typeface="Bahnschrift Light"/>
                <a:cs typeface="Bahnschrift Light"/>
                <a:sym typeface="Bahnschrift Light"/>
              </a:defRPr>
            </a:pPr>
            <a:r>
              <a:rPr lang="en-GB" sz="1400" dirty="0"/>
              <a:t>min: 181.48, max: 288.00, mean: 259.38</a:t>
            </a:r>
            <a:endParaRPr sz="1400" dirty="0"/>
          </a:p>
        </p:txBody>
      </p:sp>
      <p:sp>
        <p:nvSpPr>
          <p:cNvPr id="12" name="MSG SEVIRI…"/>
          <p:cNvSpPr txBox="1"/>
          <p:nvPr/>
        </p:nvSpPr>
        <p:spPr>
          <a:xfrm>
            <a:off x="8753197" y="5764434"/>
            <a:ext cx="3267580" cy="307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1600" b="0">
                <a:solidFill>
                  <a:srgbClr val="7D7D7D"/>
                </a:solidFill>
                <a:latin typeface="Bahnschrift Light"/>
                <a:ea typeface="Bahnschrift Light"/>
                <a:cs typeface="Bahnschrift Light"/>
                <a:sym typeface="Bahnschrift Light"/>
              </a:defRPr>
            </a:pPr>
            <a:r>
              <a:rPr lang="en-GB" sz="1400" dirty="0"/>
              <a:t>min: 180.40, max: 289.11, mean: 260.09</a:t>
            </a:r>
            <a:endParaRPr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783" y="1608496"/>
            <a:ext cx="4721427" cy="4180864"/>
          </a:xfrm>
          <a:prstGeom prst="rect">
            <a:avLst/>
          </a:prstGeom>
        </p:spPr>
      </p:pic>
      <p:sp>
        <p:nvSpPr>
          <p:cNvPr id="14" name="MSG SEVIRI…"/>
          <p:cNvSpPr txBox="1"/>
          <p:nvPr/>
        </p:nvSpPr>
        <p:spPr>
          <a:xfrm>
            <a:off x="4504540" y="944584"/>
            <a:ext cx="3180893" cy="830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1600" b="0">
                <a:solidFill>
                  <a:srgbClr val="7D7D7D"/>
                </a:solidFill>
                <a:latin typeface="Bahnschrift Light"/>
                <a:ea typeface="Bahnschrift Light"/>
                <a:cs typeface="Bahnschrift Light"/>
                <a:sym typeface="Bahnschrift Light"/>
              </a:defRPr>
            </a:pPr>
            <a:r>
              <a:rPr dirty="0"/>
              <a:t>SEVIRI </a:t>
            </a:r>
            <a:r>
              <a:rPr lang="en-US" dirty="0"/>
              <a:t>I</a:t>
            </a:r>
            <a:r>
              <a:rPr lang="en-US" dirty="0" smtClean="0"/>
              <a:t>R13.4</a:t>
            </a:r>
          </a:p>
          <a:p>
            <a:pPr>
              <a:defRPr sz="1600" b="0">
                <a:solidFill>
                  <a:srgbClr val="7D7D7D"/>
                </a:solidFill>
                <a:latin typeface="Bahnschrift Light"/>
                <a:ea typeface="Bahnschrift Light"/>
                <a:cs typeface="Bahnschrift Light"/>
                <a:sym typeface="Bahnschrift Light"/>
              </a:defRPr>
            </a:pPr>
            <a:r>
              <a:rPr lang="en-US" dirty="0" smtClean="0"/>
              <a:t>Difference: GSICS - Nominal</a:t>
            </a:r>
            <a:endParaRPr dirty="0"/>
          </a:p>
          <a:p>
            <a:pPr>
              <a:defRPr sz="1600" b="0">
                <a:solidFill>
                  <a:srgbClr val="7D7D7D"/>
                </a:solidFill>
                <a:latin typeface="Bahnschrift Light"/>
                <a:ea typeface="Bahnschrift Light"/>
                <a:cs typeface="Bahnschrift Light"/>
                <a:sym typeface="Bahnschrift Light"/>
              </a:defRPr>
            </a:pPr>
            <a:r>
              <a:rPr dirty="0"/>
              <a:t>13 March 2024 11:45 UTC</a:t>
            </a:r>
          </a:p>
        </p:txBody>
      </p:sp>
      <p:sp>
        <p:nvSpPr>
          <p:cNvPr id="15" name="MSG SEVIRI…"/>
          <p:cNvSpPr txBox="1"/>
          <p:nvPr/>
        </p:nvSpPr>
        <p:spPr>
          <a:xfrm>
            <a:off x="4817275" y="5778145"/>
            <a:ext cx="2555423" cy="307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1600" b="0">
                <a:solidFill>
                  <a:srgbClr val="7D7D7D"/>
                </a:solidFill>
                <a:latin typeface="Bahnschrift Light"/>
                <a:ea typeface="Bahnschrift Light"/>
                <a:cs typeface="Bahnschrift Light"/>
                <a:sym typeface="Bahnschrift Light"/>
              </a:defRPr>
            </a:pPr>
            <a:r>
              <a:rPr lang="en-GB" sz="1400" dirty="0"/>
              <a:t>min: -1.08, max: 1.11, mean: 0.71</a:t>
            </a:r>
            <a:endParaRPr sz="1400" dirty="0"/>
          </a:p>
        </p:txBody>
      </p:sp>
    </p:spTree>
    <p:extLst>
      <p:ext uri="{BB962C8B-B14F-4D97-AF65-F5344CB8AC3E}">
        <p14:creationId xmlns:p14="http://schemas.microsoft.com/office/powerpoint/2010/main" val="22576387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Rectangle 1"/>
          <p:cNvSpPr txBox="1">
            <a:spLocks noGrp="1"/>
          </p:cNvSpPr>
          <p:nvPr>
            <p:ph type="sldNum" sz="quarter" idx="4294967295"/>
          </p:nvPr>
        </p:nvSpPr>
        <p:spPr>
          <a:xfrm>
            <a:off x="11953713" y="6593585"/>
            <a:ext cx="174768" cy="24383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  <p:sp>
        <p:nvSpPr>
          <p:cNvPr id="527" name="Title 1"/>
          <p:cNvSpPr txBox="1">
            <a:spLocks noGrp="1"/>
          </p:cNvSpPr>
          <p:nvPr>
            <p:ph type="title"/>
          </p:nvPr>
        </p:nvSpPr>
        <p:spPr>
          <a:xfrm>
            <a:off x="792477" y="0"/>
            <a:ext cx="11399526" cy="640081"/>
          </a:xfrm>
          <a:prstGeom prst="rect">
            <a:avLst/>
          </a:prstGeom>
        </p:spPr>
        <p:txBody>
          <a:bodyPr/>
          <a:lstStyle>
            <a:lvl1pPr>
              <a:defRPr b="0">
                <a:latin typeface="Bahnschrift Light"/>
                <a:ea typeface="Bahnschrift Light"/>
                <a:cs typeface="Bahnschrift Light"/>
                <a:sym typeface="Bahnschrift Light"/>
              </a:defRPr>
            </a:lvl1pPr>
          </a:lstStyle>
          <a:p>
            <a:r>
              <a:rPr lang="en-US" dirty="0" smtClean="0"/>
              <a:t>Satpy example – Continued workflow</a:t>
            </a:r>
            <a:endParaRPr dirty="0"/>
          </a:p>
        </p:txBody>
      </p:sp>
      <p:sp>
        <p:nvSpPr>
          <p:cNvPr id="528" name="from satpy import Scene…"/>
          <p:cNvSpPr txBox="1"/>
          <p:nvPr/>
        </p:nvSpPr>
        <p:spPr>
          <a:xfrm>
            <a:off x="792477" y="796794"/>
            <a:ext cx="7943837" cy="3493260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defTabSz="457200">
              <a:defRPr sz="1800" b="0">
                <a:solidFill>
                  <a:srgbClr val="8839EF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lang="en-US" sz="1300" dirty="0"/>
              <a:t>import </a:t>
            </a:r>
            <a:r>
              <a:rPr lang="en-US" sz="1300" dirty="0" err="1">
                <a:solidFill>
                  <a:srgbClr val="4C4F69"/>
                </a:solidFill>
              </a:rPr>
              <a:t>dask.array</a:t>
            </a:r>
            <a:r>
              <a:rPr lang="en-US" sz="1300" dirty="0">
                <a:solidFill>
                  <a:srgbClr val="4C4F69"/>
                </a:solidFill>
              </a:rPr>
              <a:t> </a:t>
            </a:r>
            <a:r>
              <a:rPr lang="en-US" sz="1300" dirty="0"/>
              <a:t>as </a:t>
            </a:r>
            <a:r>
              <a:rPr lang="en-US" sz="1300" dirty="0" smtClean="0">
                <a:solidFill>
                  <a:srgbClr val="4C4F69"/>
                </a:solidFill>
              </a:rPr>
              <a:t>da</a:t>
            </a:r>
            <a:endParaRPr lang="en-US" sz="1300" dirty="0" smtClean="0"/>
          </a:p>
          <a:p>
            <a:pPr defTabSz="457200">
              <a:defRPr sz="1800" b="0">
                <a:solidFill>
                  <a:srgbClr val="8839EF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sz="1300" dirty="0" smtClean="0"/>
              <a:t>from </a:t>
            </a:r>
            <a:r>
              <a:rPr sz="1300" dirty="0" err="1">
                <a:solidFill>
                  <a:srgbClr val="4C4F69"/>
                </a:solidFill>
              </a:rPr>
              <a:t>satpy</a:t>
            </a:r>
            <a:r>
              <a:rPr sz="1300" dirty="0">
                <a:solidFill>
                  <a:srgbClr val="4C4F69"/>
                </a:solidFill>
              </a:rPr>
              <a:t> </a:t>
            </a:r>
            <a:r>
              <a:rPr sz="1300" dirty="0"/>
              <a:t>import </a:t>
            </a:r>
            <a:r>
              <a:rPr sz="1300" dirty="0">
                <a:solidFill>
                  <a:srgbClr val="4C4F69"/>
                </a:solidFill>
              </a:rPr>
              <a:t>Scene</a:t>
            </a:r>
            <a:endParaRPr sz="1300" dirty="0"/>
          </a:p>
          <a:p>
            <a:pPr defTabSz="457200">
              <a:defRPr sz="1800" b="0">
                <a:solidFill>
                  <a:srgbClr val="4C4F69"/>
                </a:solidFill>
                <a:latin typeface="Courier"/>
                <a:ea typeface="Courier"/>
                <a:cs typeface="Courier"/>
                <a:sym typeface="Courier"/>
              </a:defRPr>
            </a:pPr>
            <a:endParaRPr sz="1300" dirty="0"/>
          </a:p>
          <a:p>
            <a:pPr defTabSz="457200">
              <a:defRPr sz="1800" b="0" i="1">
                <a:solidFill>
                  <a:srgbClr val="9CA0B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sz="1300" dirty="0"/>
              <a:t># Define path to data and select desired datasets</a:t>
            </a:r>
          </a:p>
          <a:p>
            <a:pPr defTabSz="457200">
              <a:defRPr sz="1800" b="0">
                <a:solidFill>
                  <a:srgbClr val="4C4F69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sz="1300" dirty="0"/>
              <a:t>path </a:t>
            </a:r>
            <a:r>
              <a:rPr sz="1300" dirty="0">
                <a:solidFill>
                  <a:srgbClr val="05A5E5"/>
                </a:solidFill>
              </a:rPr>
              <a:t>= </a:t>
            </a:r>
            <a:r>
              <a:rPr sz="1300" dirty="0">
                <a:solidFill>
                  <a:srgbClr val="40A02B"/>
                </a:solidFill>
              </a:rPr>
              <a:t>"/path/to/data"</a:t>
            </a:r>
          </a:p>
          <a:p>
            <a:pPr defTabSz="457200">
              <a:defRPr sz="1800" b="0">
                <a:solidFill>
                  <a:srgbClr val="4C4F69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sz="1300" dirty="0"/>
              <a:t>filename </a:t>
            </a:r>
            <a:r>
              <a:rPr sz="1300" dirty="0">
                <a:solidFill>
                  <a:srgbClr val="05A5E5"/>
                </a:solidFill>
              </a:rPr>
              <a:t>= </a:t>
            </a:r>
            <a:r>
              <a:rPr sz="1300" dirty="0">
                <a:solidFill>
                  <a:srgbClr val="7C7F93"/>
                </a:solidFill>
              </a:rPr>
              <a:t>[</a:t>
            </a:r>
            <a:r>
              <a:rPr sz="1300" dirty="0">
                <a:solidFill>
                  <a:srgbClr val="40A02B"/>
                </a:solidFill>
              </a:rPr>
              <a:t>f"</a:t>
            </a:r>
            <a:r>
              <a:rPr sz="1300" dirty="0">
                <a:solidFill>
                  <a:srgbClr val="EA76CB"/>
                </a:solidFill>
              </a:rPr>
              <a:t>{</a:t>
            </a:r>
            <a:r>
              <a:rPr sz="1300" dirty="0"/>
              <a:t>path</a:t>
            </a:r>
            <a:r>
              <a:rPr sz="1300" dirty="0">
                <a:solidFill>
                  <a:srgbClr val="EA76CB"/>
                </a:solidFill>
              </a:rPr>
              <a:t>}</a:t>
            </a:r>
            <a:r>
              <a:rPr sz="1300" dirty="0">
                <a:solidFill>
                  <a:srgbClr val="40A02B"/>
                </a:solidFill>
              </a:rPr>
              <a:t>/MSG3-SEVI-MSG15-0100-NA-20240313115741.601000000Z-NA.nat"</a:t>
            </a:r>
            <a:r>
              <a:rPr sz="1300" dirty="0">
                <a:solidFill>
                  <a:srgbClr val="7C7F93"/>
                </a:solidFill>
              </a:rPr>
              <a:t>]</a:t>
            </a:r>
            <a:endParaRPr sz="1300" dirty="0">
              <a:solidFill>
                <a:srgbClr val="40A02B"/>
              </a:solidFill>
            </a:endParaRPr>
          </a:p>
          <a:p>
            <a:pPr defTabSz="457200">
              <a:defRPr sz="1800" b="0">
                <a:solidFill>
                  <a:srgbClr val="4C4F69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sz="1300" dirty="0"/>
              <a:t>datasets </a:t>
            </a:r>
            <a:r>
              <a:rPr sz="1300" dirty="0">
                <a:solidFill>
                  <a:srgbClr val="05A5E5"/>
                </a:solidFill>
              </a:rPr>
              <a:t>= </a:t>
            </a:r>
            <a:r>
              <a:rPr lang="en-GB" sz="1300" dirty="0">
                <a:solidFill>
                  <a:srgbClr val="7C7F93"/>
                </a:solidFill>
              </a:rPr>
              <a:t>[</a:t>
            </a:r>
            <a:r>
              <a:rPr lang="en-GB" sz="1300" dirty="0">
                <a:solidFill>
                  <a:srgbClr val="40A02B"/>
                </a:solidFill>
              </a:rPr>
              <a:t>"VIS006"</a:t>
            </a:r>
            <a:r>
              <a:rPr lang="en-GB" sz="1300" dirty="0">
                <a:solidFill>
                  <a:srgbClr val="7C7F93"/>
                </a:solidFill>
              </a:rPr>
              <a:t>, </a:t>
            </a:r>
            <a:r>
              <a:rPr lang="en-GB" sz="1300" dirty="0">
                <a:solidFill>
                  <a:srgbClr val="40A02B"/>
                </a:solidFill>
              </a:rPr>
              <a:t>"VIS008"</a:t>
            </a:r>
            <a:r>
              <a:rPr lang="en-GB" sz="1300" dirty="0">
                <a:solidFill>
                  <a:srgbClr val="7C7F93"/>
                </a:solidFill>
              </a:rPr>
              <a:t>, </a:t>
            </a:r>
            <a:r>
              <a:rPr lang="en-GB" sz="1300" dirty="0">
                <a:solidFill>
                  <a:srgbClr val="40A02B"/>
                </a:solidFill>
              </a:rPr>
              <a:t>"IR_108", "IR_134"</a:t>
            </a:r>
            <a:r>
              <a:rPr lang="en-GB" sz="1300" dirty="0">
                <a:solidFill>
                  <a:srgbClr val="7C7F93"/>
                </a:solidFill>
              </a:rPr>
              <a:t>]</a:t>
            </a:r>
            <a:endParaRPr sz="1300" dirty="0"/>
          </a:p>
          <a:p>
            <a:pPr defTabSz="457200">
              <a:defRPr sz="1800" b="0">
                <a:solidFill>
                  <a:srgbClr val="7C7F93"/>
                </a:solidFill>
                <a:latin typeface="Courier"/>
                <a:ea typeface="Courier"/>
                <a:cs typeface="Courier"/>
                <a:sym typeface="Courier"/>
              </a:defRPr>
            </a:pPr>
            <a:endParaRPr sz="1300" dirty="0"/>
          </a:p>
          <a:p>
            <a:pPr defTabSz="457200">
              <a:defRPr sz="1800" b="0" i="1">
                <a:solidFill>
                  <a:srgbClr val="9CA0B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sz="1300" dirty="0"/>
              <a:t># Create Scene-object using GSICS calibration</a:t>
            </a:r>
          </a:p>
          <a:p>
            <a:pPr defTabSz="457200">
              <a:defRPr sz="1800" b="0">
                <a:solidFill>
                  <a:srgbClr val="4C4F69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sz="1300" dirty="0" err="1"/>
              <a:t>scn</a:t>
            </a:r>
            <a:r>
              <a:rPr sz="1300" dirty="0"/>
              <a:t> </a:t>
            </a:r>
            <a:r>
              <a:rPr sz="1300" dirty="0">
                <a:solidFill>
                  <a:srgbClr val="05A5E5"/>
                </a:solidFill>
              </a:rPr>
              <a:t>= </a:t>
            </a:r>
            <a:r>
              <a:rPr sz="1300" i="1" dirty="0">
                <a:solidFill>
                  <a:srgbClr val="1E66F5"/>
                </a:solidFill>
              </a:rPr>
              <a:t>Scene</a:t>
            </a:r>
            <a:r>
              <a:rPr sz="1300" dirty="0">
                <a:solidFill>
                  <a:srgbClr val="7C7F93"/>
                </a:solidFill>
              </a:rPr>
              <a:t>(</a:t>
            </a:r>
            <a:r>
              <a:rPr sz="1300" i="1" dirty="0">
                <a:solidFill>
                  <a:srgbClr val="E64553"/>
                </a:solidFill>
              </a:rPr>
              <a:t>filenames</a:t>
            </a:r>
            <a:r>
              <a:rPr sz="1300" dirty="0">
                <a:solidFill>
                  <a:srgbClr val="05A5E5"/>
                </a:solidFill>
              </a:rPr>
              <a:t>=</a:t>
            </a:r>
            <a:r>
              <a:rPr sz="1300" dirty="0"/>
              <a:t>filename</a:t>
            </a:r>
            <a:r>
              <a:rPr sz="1300" dirty="0">
                <a:solidFill>
                  <a:srgbClr val="7C7F93"/>
                </a:solidFill>
              </a:rPr>
              <a:t>, </a:t>
            </a:r>
            <a:r>
              <a:rPr sz="1300" i="1" dirty="0">
                <a:solidFill>
                  <a:srgbClr val="E64553"/>
                </a:solidFill>
              </a:rPr>
              <a:t>reader</a:t>
            </a:r>
            <a:r>
              <a:rPr sz="1300" dirty="0">
                <a:solidFill>
                  <a:srgbClr val="05A5E5"/>
                </a:solidFill>
              </a:rPr>
              <a:t>=</a:t>
            </a:r>
            <a:r>
              <a:rPr sz="1300" dirty="0">
                <a:solidFill>
                  <a:srgbClr val="40A02B"/>
                </a:solidFill>
              </a:rPr>
              <a:t>"seviri_l1b_native"</a:t>
            </a:r>
            <a:r>
              <a:rPr sz="1300" dirty="0">
                <a:solidFill>
                  <a:srgbClr val="7C7F93"/>
                </a:solidFill>
              </a:rPr>
              <a:t>,</a:t>
            </a:r>
            <a:endParaRPr sz="1300" dirty="0">
              <a:solidFill>
                <a:srgbClr val="40A02B"/>
              </a:solidFill>
            </a:endParaRPr>
          </a:p>
          <a:p>
            <a:pPr defTabSz="457200">
              <a:defRPr sz="1800" b="0">
                <a:solidFill>
                  <a:srgbClr val="7C7F93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sz="1300" dirty="0"/>
              <a:t>            </a:t>
            </a:r>
            <a:r>
              <a:rPr sz="1300" i="1" dirty="0" err="1">
                <a:solidFill>
                  <a:srgbClr val="E64553"/>
                </a:solidFill>
              </a:rPr>
              <a:t>reader_kwargs</a:t>
            </a:r>
            <a:r>
              <a:rPr sz="1300" dirty="0">
                <a:solidFill>
                  <a:srgbClr val="05A5E5"/>
                </a:solidFill>
              </a:rPr>
              <a:t>=</a:t>
            </a:r>
            <a:r>
              <a:rPr sz="1300" dirty="0"/>
              <a:t>{</a:t>
            </a:r>
            <a:r>
              <a:rPr sz="1300" dirty="0">
                <a:solidFill>
                  <a:srgbClr val="40A02B"/>
                </a:solidFill>
              </a:rPr>
              <a:t>"</a:t>
            </a:r>
            <a:r>
              <a:rPr sz="1300" dirty="0" err="1">
                <a:solidFill>
                  <a:srgbClr val="40A02B"/>
                </a:solidFill>
              </a:rPr>
              <a:t>calib_mode</a:t>
            </a:r>
            <a:r>
              <a:rPr sz="1300" dirty="0">
                <a:solidFill>
                  <a:srgbClr val="40A02B"/>
                </a:solidFill>
              </a:rPr>
              <a:t>"</a:t>
            </a:r>
            <a:r>
              <a:rPr sz="1300" dirty="0">
                <a:solidFill>
                  <a:srgbClr val="05A5E5"/>
                </a:solidFill>
              </a:rPr>
              <a:t>: </a:t>
            </a:r>
            <a:r>
              <a:rPr sz="1300" dirty="0">
                <a:solidFill>
                  <a:srgbClr val="40A02B"/>
                </a:solidFill>
              </a:rPr>
              <a:t>"GSICS"</a:t>
            </a:r>
            <a:r>
              <a:rPr sz="1300" dirty="0"/>
              <a:t>})</a:t>
            </a:r>
            <a:endParaRPr sz="1300" dirty="0">
              <a:solidFill>
                <a:srgbClr val="E64553"/>
              </a:solidFill>
            </a:endParaRPr>
          </a:p>
          <a:p>
            <a:pPr defTabSz="457200">
              <a:defRPr sz="1800" b="0">
                <a:solidFill>
                  <a:srgbClr val="7C7F93"/>
                </a:solidFill>
                <a:latin typeface="Courier"/>
                <a:ea typeface="Courier"/>
                <a:cs typeface="Courier"/>
                <a:sym typeface="Courier"/>
              </a:defRPr>
            </a:pPr>
            <a:endParaRPr sz="1300" dirty="0">
              <a:solidFill>
                <a:srgbClr val="E64553"/>
              </a:solidFill>
            </a:endParaRPr>
          </a:p>
          <a:p>
            <a:pPr defTabSz="457200">
              <a:defRPr sz="1800" b="0" i="1">
                <a:solidFill>
                  <a:srgbClr val="9CA0B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sz="1300" dirty="0"/>
              <a:t># Load and show data</a:t>
            </a:r>
          </a:p>
          <a:p>
            <a:pPr defTabSz="457200">
              <a:defRPr sz="1800" b="0">
                <a:solidFill>
                  <a:srgbClr val="4C4F69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sz="1300" dirty="0" err="1"/>
              <a:t>scn</a:t>
            </a:r>
            <a:r>
              <a:rPr sz="1300" dirty="0" err="1">
                <a:solidFill>
                  <a:srgbClr val="7C7F93"/>
                </a:solidFill>
              </a:rPr>
              <a:t>.</a:t>
            </a:r>
            <a:r>
              <a:rPr sz="1300" i="1" dirty="0" err="1">
                <a:solidFill>
                  <a:srgbClr val="1E66F5"/>
                </a:solidFill>
              </a:rPr>
              <a:t>load</a:t>
            </a:r>
            <a:r>
              <a:rPr sz="1300" dirty="0">
                <a:solidFill>
                  <a:srgbClr val="7C7F93"/>
                </a:solidFill>
              </a:rPr>
              <a:t>(</a:t>
            </a:r>
            <a:r>
              <a:rPr sz="1300" dirty="0"/>
              <a:t>datasets</a:t>
            </a:r>
            <a:r>
              <a:rPr sz="1300" dirty="0">
                <a:solidFill>
                  <a:srgbClr val="7C7F93"/>
                </a:solidFill>
              </a:rPr>
              <a:t>, </a:t>
            </a:r>
            <a:r>
              <a:rPr sz="1300" i="1" dirty="0" err="1">
                <a:solidFill>
                  <a:srgbClr val="E64553"/>
                </a:solidFill>
              </a:rPr>
              <a:t>upper_right_corner</a:t>
            </a:r>
            <a:r>
              <a:rPr sz="1300" dirty="0">
                <a:solidFill>
                  <a:srgbClr val="05A5E5"/>
                </a:solidFill>
              </a:rPr>
              <a:t>=</a:t>
            </a:r>
            <a:r>
              <a:rPr sz="1300" dirty="0">
                <a:solidFill>
                  <a:srgbClr val="40A02B"/>
                </a:solidFill>
              </a:rPr>
              <a:t>"NE"</a:t>
            </a:r>
            <a:r>
              <a:rPr sz="1300" dirty="0">
                <a:solidFill>
                  <a:srgbClr val="7C7F93"/>
                </a:solidFill>
              </a:rPr>
              <a:t>)</a:t>
            </a:r>
            <a:endParaRPr sz="1300" i="1" dirty="0">
              <a:solidFill>
                <a:srgbClr val="E64553"/>
              </a:solidFill>
            </a:endParaRPr>
          </a:p>
          <a:p>
            <a:pPr defTabSz="457200">
              <a:defRPr sz="1800" b="0">
                <a:solidFill>
                  <a:srgbClr val="4C4F69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sz="1300" dirty="0" err="1"/>
              <a:t>scn</a:t>
            </a:r>
            <a:r>
              <a:rPr sz="1300" dirty="0" err="1">
                <a:solidFill>
                  <a:srgbClr val="7C7F93"/>
                </a:solidFill>
              </a:rPr>
              <a:t>.</a:t>
            </a:r>
            <a:r>
              <a:rPr sz="1300" i="1" dirty="0" err="1">
                <a:solidFill>
                  <a:srgbClr val="1E66F5"/>
                </a:solidFill>
              </a:rPr>
              <a:t>show</a:t>
            </a:r>
            <a:r>
              <a:rPr sz="1300" dirty="0" smtClean="0">
                <a:solidFill>
                  <a:srgbClr val="7C7F93"/>
                </a:solidFill>
              </a:rPr>
              <a:t>(</a:t>
            </a:r>
            <a:r>
              <a:rPr sz="1300" dirty="0" smtClean="0">
                <a:solidFill>
                  <a:srgbClr val="40A02B"/>
                </a:solidFill>
              </a:rPr>
              <a:t>"</a:t>
            </a:r>
            <a:r>
              <a:rPr lang="en-US" sz="1300" dirty="0" smtClean="0">
                <a:solidFill>
                  <a:srgbClr val="40A02B"/>
                </a:solidFill>
              </a:rPr>
              <a:t>IR_134</a:t>
            </a:r>
            <a:r>
              <a:rPr sz="1300" dirty="0" smtClean="0">
                <a:solidFill>
                  <a:srgbClr val="40A02B"/>
                </a:solidFill>
              </a:rPr>
              <a:t>"</a:t>
            </a:r>
            <a:r>
              <a:rPr sz="1300" dirty="0" smtClean="0">
                <a:solidFill>
                  <a:srgbClr val="7C7F93"/>
                </a:solidFill>
              </a:rPr>
              <a:t>)</a:t>
            </a:r>
            <a:endParaRPr lang="en-US" sz="1300" dirty="0" smtClean="0">
              <a:solidFill>
                <a:srgbClr val="7C7F93"/>
              </a:solidFill>
            </a:endParaRPr>
          </a:p>
          <a:p>
            <a:pPr defTabSz="457200">
              <a:defRPr sz="1800" b="0">
                <a:solidFill>
                  <a:srgbClr val="4C4F69"/>
                </a:solidFill>
                <a:latin typeface="Courier"/>
                <a:ea typeface="Courier"/>
                <a:cs typeface="Courier"/>
                <a:sym typeface="Courier"/>
              </a:defRPr>
            </a:pPr>
            <a:endParaRPr lang="en-US" sz="1300" dirty="0">
              <a:solidFill>
                <a:srgbClr val="7C7F93"/>
              </a:solidFill>
            </a:endParaRPr>
          </a:p>
          <a:p>
            <a:pPr defTabSz="457200">
              <a:defRPr sz="1800" b="0">
                <a:solidFill>
                  <a:srgbClr val="4C4F69"/>
                </a:solidFill>
                <a:latin typeface="Courier"/>
                <a:ea typeface="Courier"/>
                <a:cs typeface="Courier"/>
                <a:sym typeface="Courier"/>
              </a:defRPr>
            </a:pPr>
            <a:endParaRPr sz="1300" dirty="0">
              <a:solidFill>
                <a:srgbClr val="7C7F93"/>
              </a:solidFill>
            </a:endParaRPr>
          </a:p>
        </p:txBody>
      </p:sp>
      <p:sp>
        <p:nvSpPr>
          <p:cNvPr id="7" name="MSG SEVIRI…"/>
          <p:cNvSpPr txBox="1"/>
          <p:nvPr/>
        </p:nvSpPr>
        <p:spPr>
          <a:xfrm>
            <a:off x="112316" y="6018145"/>
            <a:ext cx="8117284" cy="630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1800" b="0">
                <a:solidFill>
                  <a:srgbClr val="5E5E5E"/>
                </a:solidFill>
                <a:latin typeface="Bahnschrift Light"/>
                <a:ea typeface="Bahnschrift Light"/>
                <a:cs typeface="Bahnschrift Light"/>
                <a:sym typeface="Bahnschrift Light"/>
              </a:defRPr>
            </a:pPr>
            <a:r>
              <a:rPr sz="1600" u="sng" dirty="0" smtClean="0"/>
              <a:t>Reference</a:t>
            </a:r>
            <a:r>
              <a:rPr sz="1600" u="sng" dirty="0"/>
              <a:t>:</a:t>
            </a:r>
          </a:p>
          <a:p>
            <a:pPr defTabSz="355600">
              <a:spcBef>
                <a:spcPts val="600"/>
              </a:spcBef>
              <a:defRPr sz="1400" b="0">
                <a:solidFill>
                  <a:srgbClr val="00205B"/>
                </a:solidFill>
                <a:uFill>
                  <a:solidFill>
                    <a:srgbClr val="C5B9AC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en-GB" dirty="0"/>
              <a:t>https://satpy.readthedocs.io/en/stable/api/satpy.writers.cf_writer.html#module-satpy.writers.cf_writer</a:t>
            </a:r>
          </a:p>
        </p:txBody>
      </p:sp>
      <p:sp>
        <p:nvSpPr>
          <p:cNvPr id="8" name="from satpy import Scene…"/>
          <p:cNvSpPr txBox="1"/>
          <p:nvPr/>
        </p:nvSpPr>
        <p:spPr>
          <a:xfrm>
            <a:off x="792477" y="3991162"/>
            <a:ext cx="4067776" cy="892548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defTabSz="457200">
              <a:defRPr sz="1800" b="0">
                <a:solidFill>
                  <a:srgbClr val="7C7F93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lang="en-US" sz="1300" dirty="0" smtClean="0"/>
              <a:t># Python workflow for further processing</a:t>
            </a:r>
            <a:endParaRPr sz="1300" dirty="0"/>
          </a:p>
          <a:p>
            <a:pPr defTabSz="457200">
              <a:defRPr sz="1800" b="0">
                <a:solidFill>
                  <a:srgbClr val="4C4F69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lang="en-US" sz="1300" dirty="0" smtClean="0"/>
              <a:t>ir134 = </a:t>
            </a:r>
            <a:r>
              <a:rPr sz="1300" dirty="0" err="1" smtClean="0"/>
              <a:t>scn</a:t>
            </a:r>
            <a:r>
              <a:rPr lang="en-US" sz="1300" dirty="0" smtClean="0"/>
              <a:t>[</a:t>
            </a:r>
            <a:r>
              <a:rPr lang="en-GB" sz="1300" dirty="0">
                <a:solidFill>
                  <a:srgbClr val="7C7F93"/>
                </a:solidFill>
              </a:rPr>
              <a:t>(</a:t>
            </a:r>
            <a:r>
              <a:rPr lang="en-GB" sz="1300" dirty="0">
                <a:solidFill>
                  <a:srgbClr val="40A02B"/>
                </a:solidFill>
              </a:rPr>
              <a:t>"IR_134"</a:t>
            </a:r>
            <a:r>
              <a:rPr lang="en-US" sz="1300" dirty="0" smtClean="0"/>
              <a:t>]</a:t>
            </a:r>
          </a:p>
          <a:p>
            <a:r>
              <a:rPr lang="en-GB" sz="1300" b="0" dirty="0" err="1" smtClean="0">
                <a:solidFill>
                  <a:srgbClr val="3B3D56"/>
                </a:solidFill>
                <a:latin typeface="Courier"/>
              </a:rPr>
              <a:t>minv</a:t>
            </a:r>
            <a:r>
              <a:rPr lang="en-GB" sz="1300" b="0" dirty="0" smtClean="0">
                <a:solidFill>
                  <a:srgbClr val="3B3D56"/>
                </a:solidFill>
                <a:latin typeface="Courier"/>
              </a:rPr>
              <a:t> </a:t>
            </a:r>
            <a:r>
              <a:rPr lang="en-GB" sz="1300" b="0" dirty="0" smtClean="0">
                <a:solidFill>
                  <a:srgbClr val="1493DE"/>
                </a:solidFill>
                <a:latin typeface="Courier"/>
              </a:rPr>
              <a:t>= </a:t>
            </a:r>
            <a:r>
              <a:rPr lang="en-GB" sz="1300" b="0" dirty="0" err="1" smtClean="0">
                <a:solidFill>
                  <a:srgbClr val="3B3D56"/>
                </a:solidFill>
                <a:latin typeface="Courier"/>
              </a:rPr>
              <a:t>da</a:t>
            </a:r>
            <a:r>
              <a:rPr lang="en-GB" sz="1300" b="0" dirty="0" err="1" smtClean="0">
                <a:solidFill>
                  <a:srgbClr val="696B81"/>
                </a:solidFill>
                <a:latin typeface="Courier"/>
              </a:rPr>
              <a:t>.</a:t>
            </a:r>
            <a:r>
              <a:rPr lang="en-GB" sz="1300" b="0" i="1" dirty="0" err="1" smtClean="0">
                <a:solidFill>
                  <a:srgbClr val="184AF2"/>
                </a:solidFill>
                <a:latin typeface="Courier"/>
              </a:rPr>
              <a:t>nanmin</a:t>
            </a:r>
            <a:r>
              <a:rPr lang="en-GB" sz="1300" b="0" dirty="0" smtClean="0">
                <a:solidFill>
                  <a:srgbClr val="696B81"/>
                </a:solidFill>
                <a:latin typeface="Courier"/>
              </a:rPr>
              <a:t>(</a:t>
            </a:r>
            <a:r>
              <a:rPr lang="en-GB" sz="1300" b="0" dirty="0" smtClean="0">
                <a:solidFill>
                  <a:srgbClr val="3B3D56"/>
                </a:solidFill>
                <a:latin typeface="Courier"/>
              </a:rPr>
              <a:t>ir134</a:t>
            </a:r>
            <a:r>
              <a:rPr lang="en-GB" sz="1300" b="0" dirty="0" smtClean="0">
                <a:solidFill>
                  <a:srgbClr val="696B81"/>
                </a:solidFill>
                <a:latin typeface="Courier"/>
              </a:rPr>
              <a:t>).</a:t>
            </a:r>
            <a:r>
              <a:rPr lang="en-GB" sz="1300" b="0" i="1" dirty="0" smtClean="0">
                <a:solidFill>
                  <a:srgbClr val="184AF2"/>
                </a:solidFill>
                <a:latin typeface="Courier"/>
              </a:rPr>
              <a:t>compute</a:t>
            </a:r>
            <a:r>
              <a:rPr lang="en-GB" sz="1300" b="0" dirty="0" smtClean="0">
                <a:solidFill>
                  <a:srgbClr val="696B81"/>
                </a:solidFill>
                <a:latin typeface="Courier"/>
              </a:rPr>
              <a:t>()</a:t>
            </a:r>
          </a:p>
          <a:p>
            <a:r>
              <a:rPr lang="en-GB" sz="1300" b="0" i="1" dirty="0" smtClean="0">
                <a:solidFill>
                  <a:srgbClr val="FB4D0E"/>
                </a:solidFill>
                <a:latin typeface="Courier"/>
              </a:rPr>
              <a:t>print</a:t>
            </a:r>
            <a:r>
              <a:rPr lang="en-GB" sz="1300" b="0" dirty="0" smtClean="0">
                <a:solidFill>
                  <a:srgbClr val="696B81"/>
                </a:solidFill>
                <a:latin typeface="Courier"/>
              </a:rPr>
              <a:t>(</a:t>
            </a:r>
            <a:r>
              <a:rPr lang="en-GB" sz="1300" b="0" dirty="0" err="1" smtClean="0">
                <a:solidFill>
                  <a:srgbClr val="359321"/>
                </a:solidFill>
                <a:latin typeface="Courier"/>
              </a:rPr>
              <a:t>f"stats</a:t>
            </a:r>
            <a:r>
              <a:rPr lang="en-GB" sz="1300" b="0" dirty="0">
                <a:solidFill>
                  <a:srgbClr val="359321"/>
                </a:solidFill>
                <a:latin typeface="Courier"/>
              </a:rPr>
              <a:t>: </a:t>
            </a:r>
            <a:r>
              <a:rPr lang="en-GB" sz="1300" b="0" dirty="0">
                <a:solidFill>
                  <a:srgbClr val="E25ABF"/>
                </a:solidFill>
                <a:latin typeface="Courier"/>
              </a:rPr>
              <a:t>{</a:t>
            </a:r>
            <a:r>
              <a:rPr lang="en-GB" sz="1300" b="0" dirty="0" err="1">
                <a:solidFill>
                  <a:srgbClr val="3B3D56"/>
                </a:solidFill>
                <a:latin typeface="Courier"/>
              </a:rPr>
              <a:t>minv</a:t>
            </a:r>
            <a:r>
              <a:rPr lang="en-GB" sz="1300" b="0" dirty="0">
                <a:solidFill>
                  <a:srgbClr val="3B3D56"/>
                </a:solidFill>
                <a:latin typeface="Courier"/>
              </a:rPr>
              <a:t> </a:t>
            </a:r>
            <a:r>
              <a:rPr lang="en-GB" sz="1300" b="0" dirty="0">
                <a:solidFill>
                  <a:srgbClr val="1493DE"/>
                </a:solidFill>
                <a:latin typeface="Courier"/>
              </a:rPr>
              <a:t>= </a:t>
            </a:r>
            <a:r>
              <a:rPr lang="en-GB" sz="1300" b="0" dirty="0" smtClean="0">
                <a:solidFill>
                  <a:srgbClr val="E25ABF"/>
                </a:solidFill>
                <a:latin typeface="Courier"/>
              </a:rPr>
              <a:t>}</a:t>
            </a:r>
            <a:r>
              <a:rPr lang="en-GB" sz="1300" b="0" dirty="0" smtClean="0">
                <a:solidFill>
                  <a:srgbClr val="359321"/>
                </a:solidFill>
                <a:latin typeface="Courier"/>
              </a:rPr>
              <a:t>"</a:t>
            </a:r>
            <a:r>
              <a:rPr lang="en-GB" sz="1300" b="0" dirty="0" smtClean="0">
                <a:solidFill>
                  <a:srgbClr val="696B81"/>
                </a:solidFill>
                <a:latin typeface="Courier"/>
              </a:rPr>
              <a:t>)</a:t>
            </a:r>
          </a:p>
        </p:txBody>
      </p:sp>
      <p:sp>
        <p:nvSpPr>
          <p:cNvPr id="2" name="Rectangle 1"/>
          <p:cNvSpPr/>
          <p:nvPr/>
        </p:nvSpPr>
        <p:spPr>
          <a:xfrm>
            <a:off x="724677" y="4987986"/>
            <a:ext cx="785015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b="0" dirty="0">
                <a:solidFill>
                  <a:srgbClr val="696B81"/>
                </a:solidFill>
                <a:latin typeface="Courier"/>
              </a:rPr>
              <a:t># Or save the data to CF-compliant </a:t>
            </a:r>
            <a:r>
              <a:rPr lang="en-US" sz="1300" b="0" dirty="0" err="1" smtClean="0">
                <a:solidFill>
                  <a:srgbClr val="696B81"/>
                </a:solidFill>
                <a:latin typeface="Courier"/>
              </a:rPr>
              <a:t>netCDF</a:t>
            </a:r>
            <a:r>
              <a:rPr lang="en-US" sz="1300" b="0" dirty="0" smtClean="0">
                <a:solidFill>
                  <a:srgbClr val="696B81"/>
                </a:solidFill>
                <a:latin typeface="Courier"/>
              </a:rPr>
              <a:t> and continue with</a:t>
            </a:r>
          </a:p>
          <a:p>
            <a:r>
              <a:rPr lang="en-US" sz="1300" b="0" dirty="0" smtClean="0">
                <a:solidFill>
                  <a:srgbClr val="696B81"/>
                </a:solidFill>
                <a:latin typeface="Courier"/>
              </a:rPr>
              <a:t># your preferred software</a:t>
            </a:r>
            <a:endParaRPr lang="en-US" sz="1300" b="0" dirty="0">
              <a:solidFill>
                <a:srgbClr val="696B81"/>
              </a:solidFill>
              <a:latin typeface="Courier"/>
            </a:endParaRPr>
          </a:p>
          <a:p>
            <a:r>
              <a:rPr lang="en-GB" sz="1300" b="0" dirty="0" err="1">
                <a:solidFill>
                  <a:srgbClr val="3B3D56"/>
                </a:solidFill>
                <a:latin typeface="Courier"/>
              </a:rPr>
              <a:t>scn</a:t>
            </a:r>
            <a:r>
              <a:rPr lang="en-GB" sz="1300" b="0" dirty="0" err="1">
                <a:solidFill>
                  <a:srgbClr val="696B81"/>
                </a:solidFill>
                <a:latin typeface="Courier"/>
              </a:rPr>
              <a:t>.</a:t>
            </a:r>
            <a:r>
              <a:rPr lang="en-GB" sz="1300" b="0" i="1" dirty="0" err="1">
                <a:solidFill>
                  <a:srgbClr val="184AF2"/>
                </a:solidFill>
                <a:latin typeface="Courier"/>
              </a:rPr>
              <a:t>save_datasets</a:t>
            </a:r>
            <a:r>
              <a:rPr lang="en-GB" sz="1300" b="0" dirty="0">
                <a:solidFill>
                  <a:srgbClr val="696B81"/>
                </a:solidFill>
                <a:latin typeface="Courier"/>
              </a:rPr>
              <a:t>(</a:t>
            </a:r>
            <a:r>
              <a:rPr lang="en-GB" sz="1300" b="0" i="1" dirty="0">
                <a:solidFill>
                  <a:srgbClr val="DD2D42"/>
                </a:solidFill>
                <a:latin typeface="Courier"/>
              </a:rPr>
              <a:t>writer</a:t>
            </a:r>
            <a:r>
              <a:rPr lang="en-GB" sz="1300" b="0" dirty="0">
                <a:solidFill>
                  <a:srgbClr val="1493DE"/>
                </a:solidFill>
                <a:latin typeface="Courier"/>
              </a:rPr>
              <a:t>=</a:t>
            </a:r>
            <a:r>
              <a:rPr lang="en-GB" sz="1300" b="0" dirty="0">
                <a:solidFill>
                  <a:srgbClr val="359321"/>
                </a:solidFill>
                <a:latin typeface="Courier"/>
              </a:rPr>
              <a:t>'</a:t>
            </a:r>
            <a:r>
              <a:rPr lang="en-GB" sz="1300" b="0" dirty="0" err="1">
                <a:solidFill>
                  <a:srgbClr val="359321"/>
                </a:solidFill>
                <a:latin typeface="Courier"/>
              </a:rPr>
              <a:t>cf</a:t>
            </a:r>
            <a:r>
              <a:rPr lang="en-GB" sz="1300" b="0" dirty="0">
                <a:solidFill>
                  <a:srgbClr val="359321"/>
                </a:solidFill>
                <a:latin typeface="Courier"/>
              </a:rPr>
              <a:t>'</a:t>
            </a:r>
            <a:r>
              <a:rPr lang="en-GB" sz="1300" b="0" dirty="0">
                <a:solidFill>
                  <a:srgbClr val="696B81"/>
                </a:solidFill>
                <a:latin typeface="Courier"/>
              </a:rPr>
              <a:t>, </a:t>
            </a:r>
            <a:r>
              <a:rPr lang="en-GB" sz="1300" b="0" i="1" dirty="0">
                <a:solidFill>
                  <a:srgbClr val="DD2D42"/>
                </a:solidFill>
                <a:latin typeface="Courier"/>
              </a:rPr>
              <a:t>datasets</a:t>
            </a:r>
            <a:r>
              <a:rPr lang="en-GB" sz="1300" b="0" dirty="0">
                <a:solidFill>
                  <a:srgbClr val="1493DE"/>
                </a:solidFill>
                <a:latin typeface="Courier"/>
              </a:rPr>
              <a:t>=</a:t>
            </a:r>
            <a:r>
              <a:rPr lang="en-GB" sz="1300" b="0" dirty="0">
                <a:solidFill>
                  <a:srgbClr val="3B3D56"/>
                </a:solidFill>
                <a:latin typeface="Courier"/>
              </a:rPr>
              <a:t>datasets</a:t>
            </a:r>
            <a:r>
              <a:rPr lang="en-GB" sz="1300" b="0" dirty="0">
                <a:solidFill>
                  <a:srgbClr val="696B81"/>
                </a:solidFill>
                <a:latin typeface="Courier"/>
              </a:rPr>
              <a:t>, </a:t>
            </a:r>
            <a:r>
              <a:rPr lang="en-GB" sz="1300" b="0" i="1" dirty="0">
                <a:solidFill>
                  <a:srgbClr val="DD2D42"/>
                </a:solidFill>
                <a:latin typeface="Courier"/>
              </a:rPr>
              <a:t>filename</a:t>
            </a:r>
            <a:r>
              <a:rPr lang="en-GB" sz="1300" b="0" dirty="0">
                <a:solidFill>
                  <a:srgbClr val="1493DE"/>
                </a:solidFill>
                <a:latin typeface="Courier"/>
              </a:rPr>
              <a:t>=</a:t>
            </a:r>
            <a:r>
              <a:rPr lang="en-GB" sz="1300" b="0" dirty="0">
                <a:solidFill>
                  <a:srgbClr val="359321"/>
                </a:solidFill>
                <a:latin typeface="Courier"/>
              </a:rPr>
              <a:t>'seviri_test.nc'</a:t>
            </a:r>
            <a:r>
              <a:rPr lang="en-GB" sz="1300" b="0" dirty="0">
                <a:solidFill>
                  <a:srgbClr val="696B81"/>
                </a:solidFill>
                <a:latin typeface="Courier"/>
              </a:rPr>
              <a:t>,</a:t>
            </a:r>
          </a:p>
          <a:p>
            <a:r>
              <a:rPr lang="en-GB" sz="1300" b="0" i="1" dirty="0">
                <a:solidFill>
                  <a:srgbClr val="696B81"/>
                </a:solidFill>
                <a:latin typeface="Courier"/>
              </a:rPr>
              <a:t>                               </a:t>
            </a:r>
            <a:r>
              <a:rPr lang="en-GB" sz="1300" b="0" i="1" dirty="0" err="1">
                <a:solidFill>
                  <a:srgbClr val="DD2D42"/>
                </a:solidFill>
                <a:latin typeface="Courier"/>
              </a:rPr>
              <a:t>exclude_attrs</a:t>
            </a:r>
            <a:r>
              <a:rPr lang="en-GB" sz="1300" b="0" dirty="0">
                <a:solidFill>
                  <a:srgbClr val="1493DE"/>
                </a:solidFill>
                <a:latin typeface="Courier"/>
              </a:rPr>
              <a:t>=</a:t>
            </a:r>
            <a:r>
              <a:rPr lang="en-GB" sz="1300" b="0" dirty="0">
                <a:solidFill>
                  <a:srgbClr val="696B81"/>
                </a:solidFill>
                <a:latin typeface="Courier"/>
              </a:rPr>
              <a:t>[</a:t>
            </a:r>
            <a:r>
              <a:rPr lang="en-GB" sz="1300" b="0" dirty="0">
                <a:solidFill>
                  <a:srgbClr val="359321"/>
                </a:solidFill>
                <a:latin typeface="Courier"/>
              </a:rPr>
              <a:t>'</a:t>
            </a:r>
            <a:r>
              <a:rPr lang="en-GB" sz="1300" b="0" dirty="0" err="1">
                <a:solidFill>
                  <a:srgbClr val="359321"/>
                </a:solidFill>
                <a:latin typeface="Courier"/>
              </a:rPr>
              <a:t>raw_metadata</a:t>
            </a:r>
            <a:r>
              <a:rPr lang="en-GB" sz="1300" b="0" dirty="0">
                <a:solidFill>
                  <a:srgbClr val="359321"/>
                </a:solidFill>
                <a:latin typeface="Courier"/>
              </a:rPr>
              <a:t>'</a:t>
            </a:r>
            <a:r>
              <a:rPr lang="en-GB" sz="1300" b="0" dirty="0">
                <a:solidFill>
                  <a:srgbClr val="696B81"/>
                </a:solidFill>
                <a:latin typeface="Courier"/>
              </a:rPr>
              <a:t>])</a:t>
            </a:r>
          </a:p>
        </p:txBody>
      </p:sp>
    </p:spTree>
    <p:extLst>
      <p:ext uri="{BB962C8B-B14F-4D97-AF65-F5344CB8AC3E}">
        <p14:creationId xmlns:p14="http://schemas.microsoft.com/office/powerpoint/2010/main" val="4535524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Rectangle 1"/>
          <p:cNvSpPr txBox="1">
            <a:spLocks noGrp="1"/>
          </p:cNvSpPr>
          <p:nvPr>
            <p:ph type="sldNum" sz="quarter" idx="4294967295"/>
          </p:nvPr>
        </p:nvSpPr>
        <p:spPr>
          <a:xfrm>
            <a:off x="11953718" y="6593585"/>
            <a:ext cx="174768" cy="24383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sp>
        <p:nvSpPr>
          <p:cNvPr id="532" name="Title 1"/>
          <p:cNvSpPr txBox="1">
            <a:spLocks noGrp="1"/>
          </p:cNvSpPr>
          <p:nvPr>
            <p:ph type="title"/>
          </p:nvPr>
        </p:nvSpPr>
        <p:spPr>
          <a:xfrm>
            <a:off x="792477" y="0"/>
            <a:ext cx="11399526" cy="640081"/>
          </a:xfrm>
          <a:prstGeom prst="rect">
            <a:avLst/>
          </a:prstGeom>
        </p:spPr>
        <p:txBody>
          <a:bodyPr/>
          <a:lstStyle>
            <a:lvl1pPr>
              <a:defRPr b="0">
                <a:latin typeface="Bahnschrift Light"/>
                <a:ea typeface="Bahnschrift Light"/>
                <a:cs typeface="Bahnschrift Light"/>
                <a:sym typeface="Bahnschrift Light"/>
              </a:defRPr>
            </a:lvl1pPr>
          </a:lstStyle>
          <a:p>
            <a:r>
              <a:rPr lang="en-US" dirty="0" smtClean="0"/>
              <a:t>Satpy example – CF compliant </a:t>
            </a:r>
            <a:r>
              <a:rPr lang="en-US" dirty="0" err="1" smtClean="0"/>
              <a:t>netCDF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771" y="789394"/>
            <a:ext cx="8732458" cy="6068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8486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Rectangle 1"/>
          <p:cNvSpPr txBox="1">
            <a:spLocks noGrp="1"/>
          </p:cNvSpPr>
          <p:nvPr>
            <p:ph type="sldNum" sz="quarter" idx="4294967295"/>
          </p:nvPr>
        </p:nvSpPr>
        <p:spPr>
          <a:xfrm>
            <a:off x="11953718" y="6593585"/>
            <a:ext cx="174768" cy="24383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sp>
        <p:nvSpPr>
          <p:cNvPr id="532" name="Title 1"/>
          <p:cNvSpPr txBox="1">
            <a:spLocks noGrp="1"/>
          </p:cNvSpPr>
          <p:nvPr>
            <p:ph type="title"/>
          </p:nvPr>
        </p:nvSpPr>
        <p:spPr>
          <a:xfrm>
            <a:off x="792477" y="0"/>
            <a:ext cx="11399526" cy="640081"/>
          </a:xfrm>
          <a:prstGeom prst="rect">
            <a:avLst/>
          </a:prstGeom>
        </p:spPr>
        <p:txBody>
          <a:bodyPr/>
          <a:lstStyle>
            <a:lvl1pPr>
              <a:defRPr b="0">
                <a:latin typeface="Bahnschrift Light"/>
                <a:ea typeface="Bahnschrift Light"/>
                <a:cs typeface="Bahnschrift Light"/>
                <a:sym typeface="Bahnschrift Light"/>
              </a:defRPr>
            </a:lvl1pPr>
          </a:lstStyle>
          <a:p>
            <a:r>
              <a:rPr lang="en-GB" dirty="0" smtClean="0"/>
              <a:t>Conclusions and outlook</a:t>
            </a:r>
            <a:endParaRPr lang="en-GB" dirty="0"/>
          </a:p>
        </p:txBody>
      </p:sp>
      <p:sp>
        <p:nvSpPr>
          <p:cNvPr id="6" name="MSG SEVIRI…"/>
          <p:cNvSpPr txBox="1"/>
          <p:nvPr/>
        </p:nvSpPr>
        <p:spPr>
          <a:xfrm>
            <a:off x="319611" y="797059"/>
            <a:ext cx="8710294" cy="60478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2400">
                <a:solidFill>
                  <a:srgbClr val="5E5E5E"/>
                </a:solidFill>
                <a:latin typeface="Bahnschrift Light"/>
                <a:ea typeface="Bahnschrift Light"/>
                <a:cs typeface="Bahnschrift Light"/>
                <a:sym typeface="Bahnschrift Light"/>
              </a:defRPr>
            </a:pPr>
            <a:r>
              <a:rPr lang="en-US" b="0" dirty="0" smtClean="0">
                <a:latin typeface="Bahnschrift" panose="020B0502040204020203" pitchFamily="34" charset="0"/>
              </a:rPr>
              <a:t>Satpy</a:t>
            </a:r>
            <a:endParaRPr b="0" dirty="0">
              <a:latin typeface="Bahnschrift" panose="020B0502040204020203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 sz="1800" b="0">
                <a:solidFill>
                  <a:srgbClr val="5E5E5E"/>
                </a:solidFill>
                <a:latin typeface="Bahnschrift Light"/>
                <a:ea typeface="Bahnschrift Light"/>
                <a:cs typeface="Bahnschrift Light"/>
                <a:sym typeface="Bahnschrift Light"/>
              </a:defRPr>
            </a:pPr>
            <a:r>
              <a:rPr lang="en-US" dirty="0" smtClean="0"/>
              <a:t>Offers a simple, easy to use interface to read and process satellite data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 sz="1800" b="0">
                <a:solidFill>
                  <a:srgbClr val="5E5E5E"/>
                </a:solidFill>
                <a:latin typeface="Bahnschrift Light"/>
                <a:ea typeface="Bahnschrift Light"/>
                <a:cs typeface="Bahnschrift Light"/>
                <a:sym typeface="Bahnschrift Light"/>
              </a:defRPr>
            </a:pPr>
            <a:r>
              <a:rPr lang="en-US" dirty="0" smtClean="0"/>
              <a:t>Use of external/GSICS calibration already implemented in some readers, same concept and logic could be extended to other readers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  <a:defRPr sz="1800" b="0">
                <a:solidFill>
                  <a:srgbClr val="5E5E5E"/>
                </a:solidFill>
                <a:latin typeface="Bahnschrift Light"/>
                <a:ea typeface="Bahnschrift Light"/>
                <a:cs typeface="Bahnschrift Light"/>
                <a:sym typeface="Bahnschrift Light"/>
              </a:defRPr>
            </a:pPr>
            <a:r>
              <a:rPr lang="en-US" dirty="0" smtClean="0"/>
              <a:t>If needed, can be used “only” as pre-processing step and save to CF-compliant </a:t>
            </a:r>
            <a:r>
              <a:rPr lang="en-US" dirty="0" err="1" smtClean="0"/>
              <a:t>netCDF</a:t>
            </a:r>
            <a:r>
              <a:rPr lang="en-US" dirty="0" smtClean="0"/>
              <a:t>-file for further processing</a:t>
            </a:r>
            <a:endParaRPr dirty="0"/>
          </a:p>
          <a:p>
            <a:pPr>
              <a:defRPr sz="1600" b="0">
                <a:solidFill>
                  <a:srgbClr val="5E5E5E"/>
                </a:solidFill>
                <a:latin typeface="Bahnschrift Light"/>
                <a:ea typeface="Bahnschrift Light"/>
                <a:cs typeface="Bahnschrift Light"/>
                <a:sym typeface="Bahnschrift Light"/>
              </a:defRPr>
            </a:pPr>
            <a:endParaRPr lang="en-US" dirty="0" smtClean="0">
              <a:latin typeface="Helvetica"/>
              <a:cs typeface="Helvetica"/>
            </a:endParaRPr>
          </a:p>
          <a:p>
            <a:pPr>
              <a:defRPr sz="1600" b="0">
                <a:solidFill>
                  <a:srgbClr val="5E5E5E"/>
                </a:solidFill>
                <a:latin typeface="Bahnschrift Light"/>
                <a:ea typeface="Bahnschrift Light"/>
                <a:cs typeface="Bahnschrift Light"/>
                <a:sym typeface="Bahnschrift Light"/>
              </a:defRPr>
            </a:pPr>
            <a:r>
              <a:rPr lang="en-US" sz="2400" dirty="0" smtClean="0">
                <a:latin typeface="Bahnschrift" panose="020B0502040204020203" pitchFamily="34" charset="0"/>
              </a:rPr>
              <a:t>Recommendations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  <a:defRPr sz="1600" b="0">
                <a:solidFill>
                  <a:srgbClr val="5E5E5E"/>
                </a:solidFill>
                <a:latin typeface="Bahnschrift Light"/>
                <a:ea typeface="Bahnschrift Light"/>
                <a:cs typeface="Bahnschrift Light"/>
                <a:sym typeface="Bahnschrift Light"/>
              </a:defRPr>
            </a:pPr>
            <a:r>
              <a:rPr lang="en-GB" sz="1800" dirty="0" smtClean="0">
                <a:latin typeface="Bahnschrift Light" panose="020B0502040204020203" pitchFamily="34" charset="0"/>
                <a:cs typeface="Helvetica"/>
              </a:rPr>
              <a:t>GSICS </a:t>
            </a:r>
            <a:r>
              <a:rPr lang="en-GB" sz="1800" dirty="0">
                <a:latin typeface="Bahnschrift Light" panose="020B0502040204020203" pitchFamily="34" charset="0"/>
                <a:cs typeface="Helvetica"/>
              </a:rPr>
              <a:t>products/coefficients </a:t>
            </a:r>
            <a:r>
              <a:rPr lang="en-GB" sz="1800" dirty="0" smtClean="0">
                <a:latin typeface="Bahnschrift Light" panose="020B0502040204020203" pitchFamily="34" charset="0"/>
                <a:cs typeface="Helvetica"/>
              </a:rPr>
              <a:t>should preferably be provided within L1-files</a:t>
            </a:r>
          </a:p>
          <a:p>
            <a:pPr lvl="2">
              <a:defRPr sz="1600" b="0">
                <a:solidFill>
                  <a:srgbClr val="5E5E5E"/>
                </a:solidFill>
                <a:latin typeface="Bahnschrift Light"/>
                <a:ea typeface="Bahnschrift Light"/>
                <a:cs typeface="Bahnschrift Light"/>
                <a:sym typeface="Bahnschrift Light"/>
              </a:defRPr>
            </a:pPr>
            <a:r>
              <a:rPr lang="en-US" sz="1800" dirty="0">
                <a:latin typeface="Bahnschrift Light" panose="020B0502040204020203" pitchFamily="34" charset="0"/>
                <a:cs typeface="Helvetica"/>
              </a:rPr>
              <a:t> </a:t>
            </a:r>
            <a:r>
              <a:rPr lang="en-US" sz="1800" dirty="0" smtClean="0">
                <a:latin typeface="Bahnschrift Light" panose="020B0502040204020203" pitchFamily="34" charset="0"/>
                <a:cs typeface="Helvetica"/>
              </a:rPr>
              <a:t>     + </a:t>
            </a:r>
            <a:r>
              <a:rPr lang="en-GB" sz="1600" b="0" dirty="0" smtClean="0">
                <a:sym typeface="Bahnschrift Light"/>
              </a:rPr>
              <a:t>eliminates </a:t>
            </a:r>
            <a:r>
              <a:rPr lang="en-GB" sz="1600" b="0" dirty="0">
                <a:sym typeface="Bahnschrift Light"/>
              </a:rPr>
              <a:t>user confusion and </a:t>
            </a:r>
            <a:r>
              <a:rPr lang="en-GB" sz="1600" b="0" dirty="0" smtClean="0">
                <a:sym typeface="Bahnschrift Light"/>
              </a:rPr>
              <a:t>ambiguity</a:t>
            </a:r>
          </a:p>
          <a:p>
            <a:pPr lvl="2">
              <a:defRPr sz="1600" b="0">
                <a:solidFill>
                  <a:srgbClr val="5E5E5E"/>
                </a:solidFill>
                <a:latin typeface="Bahnschrift Light"/>
                <a:ea typeface="Bahnschrift Light"/>
                <a:cs typeface="Bahnschrift Light"/>
                <a:sym typeface="Bahnschrift Light"/>
              </a:defRPr>
            </a:pPr>
            <a:r>
              <a:rPr lang="en-US" sz="1600" b="0" dirty="0">
                <a:latin typeface="Bahnschrift Light" panose="020B0502040204020203" pitchFamily="34" charset="0"/>
                <a:cs typeface="Helvetica"/>
                <a:sym typeface="Bahnschrift Light"/>
              </a:rPr>
              <a:t> </a:t>
            </a:r>
            <a:r>
              <a:rPr lang="en-US" sz="1600" b="0" dirty="0" smtClean="0">
                <a:latin typeface="Bahnschrift Light" panose="020B0502040204020203" pitchFamily="34" charset="0"/>
                <a:cs typeface="Helvetica"/>
                <a:sym typeface="Bahnschrift Light"/>
              </a:rPr>
              <a:t>      + </a:t>
            </a:r>
            <a:r>
              <a:rPr lang="en-GB" sz="1600" b="0" dirty="0">
                <a:sym typeface="Bahnschrift Light"/>
              </a:rPr>
              <a:t>usage is very easy to implement at software </a:t>
            </a:r>
            <a:r>
              <a:rPr lang="en-GB" sz="1600" b="0" dirty="0" smtClean="0">
                <a:sym typeface="Bahnschrift Light"/>
              </a:rPr>
              <a:t>level</a:t>
            </a:r>
          </a:p>
          <a:p>
            <a:pPr lvl="2">
              <a:defRPr sz="1600" b="0">
                <a:solidFill>
                  <a:srgbClr val="5E5E5E"/>
                </a:solidFill>
                <a:latin typeface="Bahnschrift Light"/>
                <a:ea typeface="Bahnschrift Light"/>
                <a:cs typeface="Bahnschrift Light"/>
                <a:sym typeface="Bahnschrift Light"/>
              </a:defRPr>
            </a:pPr>
            <a:r>
              <a:rPr lang="en-US" sz="1600" b="0" dirty="0">
                <a:sym typeface="Bahnschrift Light"/>
              </a:rPr>
              <a:t> </a:t>
            </a:r>
            <a:r>
              <a:rPr lang="en-US" sz="1600" b="0" dirty="0" smtClean="0">
                <a:sym typeface="Bahnschrift Light"/>
              </a:rPr>
              <a:t>      - what if reprocessing is needed?</a:t>
            </a:r>
            <a:endParaRPr lang="en-GB" sz="1600" b="0" dirty="0" smtClean="0">
              <a:sym typeface="Bahnschrift Light"/>
            </a:endParaRPr>
          </a:p>
          <a:p>
            <a:pPr marL="342900" lvl="2" indent="-342900">
              <a:spcBef>
                <a:spcPts val="1200"/>
              </a:spcBef>
              <a:buFont typeface="Arial" panose="020B0604020202020204" pitchFamily="34" charset="0"/>
              <a:buChar char="•"/>
              <a:defRPr sz="1600" b="0">
                <a:solidFill>
                  <a:srgbClr val="5E5E5E"/>
                </a:solidFill>
                <a:latin typeface="Bahnschrift Light"/>
                <a:ea typeface="Bahnschrift Light"/>
                <a:cs typeface="Bahnschrift Light"/>
                <a:sym typeface="Bahnschrift Light"/>
              </a:defRPr>
            </a:pPr>
            <a:r>
              <a:rPr lang="en-GB" sz="1600" b="0" dirty="0" smtClean="0">
                <a:sym typeface="Bahnschrift Light"/>
              </a:rPr>
              <a:t>…or via clearly </a:t>
            </a:r>
            <a:r>
              <a:rPr lang="en-GB" sz="1600" b="0" dirty="0">
                <a:sym typeface="Bahnschrift Light"/>
              </a:rPr>
              <a:t>defined </a:t>
            </a:r>
            <a:r>
              <a:rPr lang="en-GB" sz="1600" b="0" dirty="0" smtClean="0">
                <a:sym typeface="Bahnschrift Light"/>
              </a:rPr>
              <a:t>service/API</a:t>
            </a:r>
          </a:p>
          <a:p>
            <a:pPr lvl="2">
              <a:defRPr sz="1600" b="0">
                <a:solidFill>
                  <a:srgbClr val="5E5E5E"/>
                </a:solidFill>
                <a:latin typeface="Bahnschrift Light"/>
                <a:ea typeface="Bahnschrift Light"/>
                <a:cs typeface="Bahnschrift Light"/>
                <a:sym typeface="Bahnschrift Light"/>
              </a:defRPr>
            </a:pPr>
            <a:r>
              <a:rPr lang="en-US" sz="1600" b="0" dirty="0">
                <a:sym typeface="Bahnschrift Light"/>
              </a:rPr>
              <a:t> </a:t>
            </a:r>
            <a:r>
              <a:rPr lang="en-US" sz="1600" b="0" dirty="0" smtClean="0">
                <a:sym typeface="Bahnschrift Light"/>
              </a:rPr>
              <a:t>     + </a:t>
            </a:r>
            <a:r>
              <a:rPr lang="en-GB" sz="1600" b="0" dirty="0">
                <a:sym typeface="Bahnschrift Light"/>
              </a:rPr>
              <a:t>agencies can recommend a </a:t>
            </a:r>
            <a:r>
              <a:rPr lang="en-GB" sz="1600" b="0" dirty="0" smtClean="0">
                <a:sym typeface="Bahnschrift Light"/>
              </a:rPr>
              <a:t>GSICS </a:t>
            </a:r>
            <a:r>
              <a:rPr lang="en-GB" sz="1600" b="0" dirty="0">
                <a:sym typeface="Bahnschrift Light"/>
              </a:rPr>
              <a:t>product for a given L1 product </a:t>
            </a:r>
            <a:endParaRPr lang="en-GB" sz="1600" b="0" dirty="0" smtClean="0">
              <a:sym typeface="Bahnschrift Light"/>
            </a:endParaRPr>
          </a:p>
          <a:p>
            <a:pPr lvl="2">
              <a:defRPr sz="1600" b="0">
                <a:solidFill>
                  <a:srgbClr val="5E5E5E"/>
                </a:solidFill>
                <a:latin typeface="Bahnschrift Light"/>
                <a:ea typeface="Bahnschrift Light"/>
                <a:cs typeface="Bahnschrift Light"/>
                <a:sym typeface="Bahnschrift Light"/>
              </a:defRPr>
            </a:pPr>
            <a:r>
              <a:rPr lang="en-GB" sz="1600" b="0" dirty="0">
                <a:sym typeface="Bahnschrift Light"/>
              </a:rPr>
              <a:t> </a:t>
            </a:r>
            <a:r>
              <a:rPr lang="en-GB" sz="1600" b="0" dirty="0" smtClean="0">
                <a:sym typeface="Bahnschrift Light"/>
              </a:rPr>
              <a:t>        over </a:t>
            </a:r>
            <a:r>
              <a:rPr lang="en-GB" sz="1600" b="0" dirty="0">
                <a:sym typeface="Bahnschrift Light"/>
              </a:rPr>
              <a:t>a given period</a:t>
            </a:r>
            <a:endParaRPr lang="en-GB" sz="1600" b="0" dirty="0" smtClean="0">
              <a:sym typeface="Bahnschrift Light"/>
            </a:endParaRPr>
          </a:p>
          <a:p>
            <a:pPr lvl="2">
              <a:defRPr sz="1600" b="0">
                <a:solidFill>
                  <a:srgbClr val="5E5E5E"/>
                </a:solidFill>
                <a:latin typeface="Bahnschrift Light"/>
                <a:ea typeface="Bahnschrift Light"/>
                <a:cs typeface="Bahnschrift Light"/>
                <a:sym typeface="Bahnschrift Light"/>
              </a:defRPr>
            </a:pPr>
            <a:r>
              <a:rPr lang="en-US" sz="1800" dirty="0">
                <a:latin typeface="Bahnschrift Light" panose="020B0502040204020203" pitchFamily="34" charset="0"/>
                <a:cs typeface="Helvetica"/>
              </a:rPr>
              <a:t> </a:t>
            </a:r>
            <a:r>
              <a:rPr lang="en-US" sz="1800" dirty="0" smtClean="0">
                <a:latin typeface="Bahnschrift Light" panose="020B0502040204020203" pitchFamily="34" charset="0"/>
                <a:cs typeface="Helvetica"/>
              </a:rPr>
              <a:t>    - </a:t>
            </a:r>
            <a:r>
              <a:rPr lang="en-GB" sz="1600" b="0" dirty="0" smtClean="0">
                <a:sym typeface="Bahnschrift Light"/>
              </a:rPr>
              <a:t>L1 </a:t>
            </a:r>
            <a:r>
              <a:rPr lang="en-GB" sz="1600" b="0" dirty="0">
                <a:sym typeface="Bahnschrift Light"/>
              </a:rPr>
              <a:t>metadata needs to be "comprehensive" so that an accurate query can </a:t>
            </a:r>
            <a:endParaRPr lang="en-GB" sz="1600" b="0" dirty="0" smtClean="0">
              <a:sym typeface="Bahnschrift Light"/>
            </a:endParaRPr>
          </a:p>
          <a:p>
            <a:pPr lvl="2">
              <a:defRPr sz="1600" b="0">
                <a:solidFill>
                  <a:srgbClr val="5E5E5E"/>
                </a:solidFill>
                <a:latin typeface="Bahnschrift Light"/>
                <a:ea typeface="Bahnschrift Light"/>
                <a:cs typeface="Bahnschrift Light"/>
                <a:sym typeface="Bahnschrift Light"/>
              </a:defRPr>
            </a:pPr>
            <a:r>
              <a:rPr lang="en-GB" sz="1600" b="0" dirty="0">
                <a:sym typeface="Bahnschrift Light"/>
              </a:rPr>
              <a:t> </a:t>
            </a:r>
            <a:r>
              <a:rPr lang="en-GB" sz="1600" b="0" dirty="0" smtClean="0">
                <a:sym typeface="Bahnschrift Light"/>
              </a:rPr>
              <a:t>        be constructed</a:t>
            </a:r>
            <a:endParaRPr lang="en-GB" sz="1600" b="0" dirty="0">
              <a:sym typeface="Bahnschrift Light"/>
            </a:endParaRPr>
          </a:p>
          <a:p>
            <a:pPr lvl="2">
              <a:defRPr sz="1600" b="0">
                <a:solidFill>
                  <a:srgbClr val="5E5E5E"/>
                </a:solidFill>
                <a:latin typeface="Bahnschrift Light"/>
                <a:ea typeface="Bahnschrift Light"/>
                <a:cs typeface="Bahnschrift Light"/>
                <a:sym typeface="Bahnschrift Light"/>
              </a:defRPr>
            </a:pPr>
            <a:r>
              <a:rPr lang="en-US" sz="1600" b="0" dirty="0">
                <a:latin typeface="Bahnschrift Light" panose="020B0502040204020203" pitchFamily="34" charset="0"/>
                <a:cs typeface="Helvetica"/>
                <a:sym typeface="Bahnschrift Light"/>
              </a:rPr>
              <a:t>      </a:t>
            </a:r>
            <a:r>
              <a:rPr lang="en-US" sz="1600" b="0" dirty="0" smtClean="0">
                <a:latin typeface="Bahnschrift Light" panose="020B0502040204020203" pitchFamily="34" charset="0"/>
                <a:cs typeface="Helvetica"/>
                <a:sym typeface="Bahnschrift Light"/>
              </a:rPr>
              <a:t>- </a:t>
            </a:r>
            <a:r>
              <a:rPr lang="en-GB" sz="1600" b="0" dirty="0" smtClean="0">
                <a:sym typeface="Bahnschrift Light"/>
              </a:rPr>
              <a:t>requires </a:t>
            </a:r>
            <a:r>
              <a:rPr lang="en-GB" sz="1600" b="0" dirty="0">
                <a:sym typeface="Bahnschrift Light"/>
              </a:rPr>
              <a:t>internet </a:t>
            </a:r>
            <a:r>
              <a:rPr lang="en-GB" sz="1600" b="0" dirty="0" smtClean="0">
                <a:sym typeface="Bahnschrift Light"/>
              </a:rPr>
              <a:t>connection?</a:t>
            </a:r>
          </a:p>
          <a:p>
            <a:pPr lvl="2">
              <a:defRPr sz="1600" b="0">
                <a:solidFill>
                  <a:srgbClr val="5E5E5E"/>
                </a:solidFill>
                <a:latin typeface="Bahnschrift Light"/>
                <a:ea typeface="Bahnschrift Light"/>
                <a:cs typeface="Bahnschrift Light"/>
                <a:sym typeface="Bahnschrift Light"/>
              </a:defRPr>
            </a:pPr>
            <a:r>
              <a:rPr lang="en-US" sz="1600" b="0" dirty="0">
                <a:latin typeface="Bahnschrift Light" panose="020B0502040204020203" pitchFamily="34" charset="0"/>
                <a:cs typeface="Helvetica"/>
                <a:sym typeface="Bahnschrift Light"/>
              </a:rPr>
              <a:t> </a:t>
            </a:r>
            <a:r>
              <a:rPr lang="en-US" sz="1600" b="0" dirty="0" smtClean="0">
                <a:latin typeface="Bahnschrift Light" panose="020B0502040204020203" pitchFamily="34" charset="0"/>
                <a:cs typeface="Helvetica"/>
                <a:sym typeface="Bahnschrift Light"/>
              </a:rPr>
              <a:t>     - speed if/when processing large datasets?</a:t>
            </a:r>
            <a:endParaRPr lang="en-US" sz="1800" dirty="0" smtClean="0">
              <a:latin typeface="Bahnschrift Light" panose="020B0502040204020203" pitchFamily="34" charset="0"/>
              <a:cs typeface="Helvetica"/>
            </a:endParaRPr>
          </a:p>
          <a:p>
            <a:pPr>
              <a:defRPr sz="1600" b="0">
                <a:solidFill>
                  <a:srgbClr val="5E5E5E"/>
                </a:solidFill>
                <a:latin typeface="Bahnschrift Light"/>
                <a:ea typeface="Bahnschrift Light"/>
                <a:cs typeface="Bahnschrift Light"/>
                <a:sym typeface="Bahnschrift Light"/>
              </a:defRPr>
            </a:pP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905" y="1000249"/>
            <a:ext cx="2790997" cy="81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78883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Rectangle 1"/>
          <p:cNvSpPr txBox="1">
            <a:spLocks noGrp="1"/>
          </p:cNvSpPr>
          <p:nvPr>
            <p:ph type="sldNum" sz="quarter" idx="4294967295"/>
          </p:nvPr>
        </p:nvSpPr>
        <p:spPr>
          <a:xfrm>
            <a:off x="11883086" y="6593585"/>
            <a:ext cx="245399" cy="24383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  <p:sp>
        <p:nvSpPr>
          <p:cNvPr id="536" name="Text Placeholder 4"/>
          <p:cNvSpPr txBox="1">
            <a:spLocks noGrp="1"/>
          </p:cNvSpPr>
          <p:nvPr>
            <p:ph type="body" sz="half" idx="1"/>
          </p:nvPr>
        </p:nvSpPr>
        <p:spPr>
          <a:xfrm>
            <a:off x="6308435" y="1237673"/>
            <a:ext cx="5463959" cy="5164431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500"/>
              </a:spcBef>
              <a:defRPr sz="2400" b="1" spc="0"/>
            </a:pPr>
            <a:r>
              <a:rPr dirty="0">
                <a:latin typeface="Bahnschrift" panose="020B0502040204020203" pitchFamily="34" charset="0"/>
              </a:rPr>
              <a:t>Thank you!</a:t>
            </a:r>
          </a:p>
          <a:p>
            <a:pPr>
              <a:spcBef>
                <a:spcPts val="400"/>
              </a:spcBef>
              <a:defRPr sz="2000" spc="0"/>
            </a:pPr>
            <a:r>
              <a:rPr dirty="0">
                <a:latin typeface="Bahnschrift" panose="020B0502040204020203" pitchFamily="34" charset="0"/>
              </a:rPr>
              <a:t>Questions are welcome.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Rectangle 1"/>
          <p:cNvSpPr txBox="1">
            <a:spLocks noGrp="1"/>
          </p:cNvSpPr>
          <p:nvPr>
            <p:ph type="sldNum" sz="quarter" idx="4294967295"/>
          </p:nvPr>
        </p:nvSpPr>
        <p:spPr>
          <a:xfrm>
            <a:off x="11892450" y="6593585"/>
            <a:ext cx="236036" cy="24383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  <p:sp>
        <p:nvSpPr>
          <p:cNvPr id="539" name="Title 1"/>
          <p:cNvSpPr txBox="1">
            <a:spLocks noGrp="1"/>
          </p:cNvSpPr>
          <p:nvPr>
            <p:ph type="title"/>
          </p:nvPr>
        </p:nvSpPr>
        <p:spPr>
          <a:xfrm>
            <a:off x="792477" y="0"/>
            <a:ext cx="11399526" cy="640081"/>
          </a:xfrm>
          <a:prstGeom prst="rect">
            <a:avLst/>
          </a:prstGeom>
        </p:spPr>
        <p:txBody>
          <a:bodyPr/>
          <a:lstStyle>
            <a:lvl1pPr>
              <a:defRPr b="0">
                <a:latin typeface="Bahnschrift Light"/>
                <a:ea typeface="Bahnschrift Light"/>
                <a:cs typeface="Bahnschrift Light"/>
                <a:sym typeface="Bahnschrift Light"/>
              </a:defRPr>
            </a:lvl1pPr>
          </a:lstStyle>
          <a:p>
            <a:r>
              <a:rPr lang="en-US" dirty="0" smtClean="0"/>
              <a:t>Satpy example – </a:t>
            </a:r>
            <a:r>
              <a:rPr lang="en-US" smtClean="0"/>
              <a:t>Calibration comparison</a:t>
            </a:r>
            <a:endParaRPr dirty="0"/>
          </a:p>
        </p:txBody>
      </p:sp>
      <p:sp>
        <p:nvSpPr>
          <p:cNvPr id="541" name="import dask.array as da…"/>
          <p:cNvSpPr txBox="1"/>
          <p:nvPr/>
        </p:nvSpPr>
        <p:spPr>
          <a:xfrm>
            <a:off x="792477" y="844293"/>
            <a:ext cx="10428492" cy="5632307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r>
              <a:rPr lang="en-GB" sz="1300" b="0" dirty="0">
                <a:solidFill>
                  <a:srgbClr val="7312EB"/>
                </a:solidFill>
                <a:latin typeface="Courier"/>
              </a:rPr>
              <a:t>import </a:t>
            </a:r>
            <a:r>
              <a:rPr lang="en-GB" sz="1300" b="0" dirty="0" err="1">
                <a:solidFill>
                  <a:srgbClr val="3B3D56"/>
                </a:solidFill>
                <a:latin typeface="Courier"/>
              </a:rPr>
              <a:t>matplotlib</a:t>
            </a:r>
            <a:r>
              <a:rPr lang="en-GB" sz="1300" b="0" dirty="0" err="1">
                <a:solidFill>
                  <a:srgbClr val="696B81"/>
                </a:solidFill>
                <a:latin typeface="Courier"/>
              </a:rPr>
              <a:t>.</a:t>
            </a:r>
            <a:r>
              <a:rPr lang="en-GB" sz="1300" b="0" dirty="0" err="1">
                <a:solidFill>
                  <a:srgbClr val="3B3D56"/>
                </a:solidFill>
                <a:latin typeface="Courier"/>
              </a:rPr>
              <a:t>pyplot</a:t>
            </a:r>
            <a:r>
              <a:rPr lang="en-GB" sz="1300" b="0" dirty="0">
                <a:solidFill>
                  <a:srgbClr val="3B3D56"/>
                </a:solidFill>
                <a:latin typeface="Courier"/>
              </a:rPr>
              <a:t> </a:t>
            </a:r>
            <a:r>
              <a:rPr lang="en-GB" sz="1300" b="0" dirty="0">
                <a:solidFill>
                  <a:srgbClr val="7312EB"/>
                </a:solidFill>
                <a:latin typeface="Courier"/>
              </a:rPr>
              <a:t>as </a:t>
            </a:r>
            <a:r>
              <a:rPr lang="en-GB" sz="1300" b="0" dirty="0" err="1" smtClean="0">
                <a:solidFill>
                  <a:srgbClr val="3B3D56"/>
                </a:solidFill>
                <a:latin typeface="Courier"/>
              </a:rPr>
              <a:t>plt</a:t>
            </a:r>
            <a:endParaRPr lang="en-US" sz="1300" dirty="0" smtClean="0">
              <a:latin typeface="Courier"/>
            </a:endParaRPr>
          </a:p>
          <a:p>
            <a:pPr defTabSz="457200">
              <a:defRPr sz="1300" b="0">
                <a:solidFill>
                  <a:srgbClr val="8839EF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sz="1300" dirty="0" smtClean="0">
                <a:latin typeface="Courier"/>
              </a:rPr>
              <a:t>import </a:t>
            </a:r>
            <a:r>
              <a:rPr sz="1300" dirty="0" err="1">
                <a:solidFill>
                  <a:srgbClr val="4C4F69"/>
                </a:solidFill>
                <a:latin typeface="Courier"/>
              </a:rPr>
              <a:t>dask</a:t>
            </a:r>
            <a:r>
              <a:rPr sz="1300" dirty="0" err="1">
                <a:solidFill>
                  <a:srgbClr val="7C7F93"/>
                </a:solidFill>
                <a:latin typeface="Courier"/>
              </a:rPr>
              <a:t>.</a:t>
            </a:r>
            <a:r>
              <a:rPr sz="1300" dirty="0" err="1">
                <a:solidFill>
                  <a:srgbClr val="4C4F69"/>
                </a:solidFill>
                <a:latin typeface="Courier"/>
              </a:rPr>
              <a:t>array</a:t>
            </a:r>
            <a:r>
              <a:rPr sz="1300" dirty="0">
                <a:solidFill>
                  <a:srgbClr val="4C4F69"/>
                </a:solidFill>
                <a:latin typeface="Courier"/>
              </a:rPr>
              <a:t> </a:t>
            </a:r>
            <a:r>
              <a:rPr sz="1300" dirty="0">
                <a:latin typeface="Courier"/>
              </a:rPr>
              <a:t>as </a:t>
            </a:r>
            <a:r>
              <a:rPr sz="1300" dirty="0" smtClean="0">
                <a:solidFill>
                  <a:srgbClr val="4C4F69"/>
                </a:solidFill>
                <a:latin typeface="Courier"/>
              </a:rPr>
              <a:t>da</a:t>
            </a:r>
            <a:endParaRPr lang="en-US" sz="1300" dirty="0" smtClean="0">
              <a:solidFill>
                <a:srgbClr val="4C4F69"/>
              </a:solidFill>
              <a:latin typeface="Courier"/>
            </a:endParaRPr>
          </a:p>
          <a:p>
            <a:pPr defTabSz="457200">
              <a:defRPr sz="1300" b="0">
                <a:solidFill>
                  <a:srgbClr val="8839EF"/>
                </a:solidFill>
                <a:latin typeface="Courier"/>
                <a:ea typeface="Courier"/>
                <a:cs typeface="Courier"/>
                <a:sym typeface="Courier"/>
              </a:defRPr>
            </a:pPr>
            <a:endParaRPr sz="1300" dirty="0">
              <a:solidFill>
                <a:srgbClr val="4C4F69"/>
              </a:solidFill>
              <a:latin typeface="Courier"/>
            </a:endParaRPr>
          </a:p>
          <a:p>
            <a:pPr defTabSz="457200">
              <a:defRPr sz="1300" b="0">
                <a:solidFill>
                  <a:srgbClr val="8839EF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sz="1300" dirty="0">
                <a:latin typeface="Courier"/>
              </a:rPr>
              <a:t>from </a:t>
            </a:r>
            <a:r>
              <a:rPr sz="1300" dirty="0" err="1">
                <a:solidFill>
                  <a:srgbClr val="4C4F69"/>
                </a:solidFill>
                <a:latin typeface="Courier"/>
              </a:rPr>
              <a:t>satpy</a:t>
            </a:r>
            <a:r>
              <a:rPr sz="1300" dirty="0">
                <a:solidFill>
                  <a:srgbClr val="4C4F69"/>
                </a:solidFill>
                <a:latin typeface="Courier"/>
              </a:rPr>
              <a:t> </a:t>
            </a:r>
            <a:r>
              <a:rPr sz="1300" dirty="0">
                <a:latin typeface="Courier"/>
              </a:rPr>
              <a:t>import </a:t>
            </a:r>
            <a:r>
              <a:rPr sz="1300" dirty="0" smtClean="0">
                <a:solidFill>
                  <a:srgbClr val="4C4F69"/>
                </a:solidFill>
                <a:latin typeface="Courier"/>
              </a:rPr>
              <a:t>Scene</a:t>
            </a:r>
            <a:endParaRPr lang="en-US" sz="1300" dirty="0" smtClean="0">
              <a:solidFill>
                <a:srgbClr val="4C4F69"/>
              </a:solidFill>
              <a:latin typeface="Courier"/>
            </a:endParaRPr>
          </a:p>
          <a:p>
            <a:r>
              <a:rPr lang="en-GB" sz="1300" b="0" dirty="0">
                <a:solidFill>
                  <a:srgbClr val="7312EB"/>
                </a:solidFill>
                <a:latin typeface="Courier"/>
              </a:rPr>
              <a:t>from </a:t>
            </a:r>
            <a:r>
              <a:rPr lang="en-GB" sz="1300" b="0" dirty="0" err="1">
                <a:solidFill>
                  <a:srgbClr val="3B3D56"/>
                </a:solidFill>
                <a:latin typeface="Courier"/>
              </a:rPr>
              <a:t>satpy</a:t>
            </a:r>
            <a:r>
              <a:rPr lang="en-GB" sz="1300" b="0" dirty="0" err="1">
                <a:solidFill>
                  <a:srgbClr val="696B81"/>
                </a:solidFill>
                <a:latin typeface="Courier"/>
              </a:rPr>
              <a:t>.</a:t>
            </a:r>
            <a:r>
              <a:rPr lang="en-GB" sz="1300" b="0" dirty="0" err="1">
                <a:solidFill>
                  <a:srgbClr val="3B3D56"/>
                </a:solidFill>
                <a:latin typeface="Courier"/>
              </a:rPr>
              <a:t>dataset</a:t>
            </a:r>
            <a:r>
              <a:rPr lang="en-GB" sz="1300" b="0" dirty="0">
                <a:solidFill>
                  <a:srgbClr val="3B3D56"/>
                </a:solidFill>
                <a:latin typeface="Courier"/>
              </a:rPr>
              <a:t> </a:t>
            </a:r>
            <a:r>
              <a:rPr lang="en-GB" sz="1300" b="0" dirty="0">
                <a:solidFill>
                  <a:srgbClr val="7312EB"/>
                </a:solidFill>
                <a:latin typeface="Courier"/>
              </a:rPr>
              <a:t>import </a:t>
            </a:r>
            <a:r>
              <a:rPr lang="en-GB" sz="1300" b="0" dirty="0" err="1">
                <a:solidFill>
                  <a:srgbClr val="3B3D56"/>
                </a:solidFill>
                <a:latin typeface="Courier"/>
              </a:rPr>
              <a:t>combine_metadata</a:t>
            </a:r>
            <a:endParaRPr lang="en-GB" sz="1300" b="0" dirty="0">
              <a:solidFill>
                <a:srgbClr val="3B3D56"/>
              </a:solidFill>
              <a:latin typeface="Courier"/>
            </a:endParaRPr>
          </a:p>
          <a:p>
            <a:pPr defTabSz="457200">
              <a:defRPr sz="1300" b="0">
                <a:solidFill>
                  <a:srgbClr val="8839EF"/>
                </a:solidFill>
                <a:latin typeface="Courier"/>
                <a:ea typeface="Courier"/>
                <a:cs typeface="Courier"/>
                <a:sym typeface="Courier"/>
              </a:defRPr>
            </a:pPr>
            <a:endParaRPr sz="1300" dirty="0" smtClean="0">
              <a:solidFill>
                <a:srgbClr val="4C4F69"/>
              </a:solidFill>
              <a:latin typeface="Courier"/>
            </a:endParaRPr>
          </a:p>
          <a:p>
            <a:pPr defTabSz="457200">
              <a:defRPr sz="1300" b="0">
                <a:solidFill>
                  <a:srgbClr val="4C4F69"/>
                </a:solidFill>
                <a:latin typeface="Courier"/>
                <a:ea typeface="Courier"/>
                <a:cs typeface="Courier"/>
                <a:sym typeface="Courier"/>
              </a:defRPr>
            </a:pPr>
            <a:endParaRPr sz="1300" dirty="0">
              <a:solidFill>
                <a:srgbClr val="4C4F69"/>
              </a:solidFill>
              <a:latin typeface="Courier"/>
            </a:endParaRPr>
          </a:p>
          <a:p>
            <a:pPr defTabSz="457200">
              <a:defRPr sz="1300" b="0">
                <a:solidFill>
                  <a:srgbClr val="40A02B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sz="1300" dirty="0">
                <a:solidFill>
                  <a:srgbClr val="4C4F69"/>
                </a:solidFill>
                <a:latin typeface="Courier"/>
              </a:rPr>
              <a:t>path </a:t>
            </a:r>
            <a:r>
              <a:rPr sz="1300" dirty="0">
                <a:solidFill>
                  <a:srgbClr val="05A5E5"/>
                </a:solidFill>
                <a:latin typeface="Courier"/>
              </a:rPr>
              <a:t>= </a:t>
            </a:r>
            <a:r>
              <a:rPr sz="1300" dirty="0" smtClean="0">
                <a:latin typeface="Courier"/>
              </a:rPr>
              <a:t>"/</a:t>
            </a:r>
            <a:r>
              <a:rPr lang="en-US" sz="1300" dirty="0" smtClean="0">
                <a:latin typeface="Courier"/>
              </a:rPr>
              <a:t>path/to/data</a:t>
            </a:r>
            <a:r>
              <a:rPr sz="1300" dirty="0" smtClean="0">
                <a:latin typeface="Courier"/>
              </a:rPr>
              <a:t>"</a:t>
            </a:r>
            <a:endParaRPr sz="1300" dirty="0">
              <a:latin typeface="Courier"/>
            </a:endParaRPr>
          </a:p>
          <a:p>
            <a:pPr defTabSz="457200">
              <a:defRPr sz="1300" b="0">
                <a:solidFill>
                  <a:srgbClr val="40A02B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sz="1300" dirty="0">
                <a:solidFill>
                  <a:srgbClr val="4C4F69"/>
                </a:solidFill>
                <a:latin typeface="Courier"/>
              </a:rPr>
              <a:t>filename </a:t>
            </a:r>
            <a:r>
              <a:rPr sz="1300" dirty="0">
                <a:solidFill>
                  <a:srgbClr val="05A5E5"/>
                </a:solidFill>
                <a:latin typeface="Courier"/>
              </a:rPr>
              <a:t>= </a:t>
            </a:r>
            <a:r>
              <a:rPr sz="1300" dirty="0">
                <a:solidFill>
                  <a:srgbClr val="7C7F93"/>
                </a:solidFill>
                <a:latin typeface="Courier"/>
              </a:rPr>
              <a:t>[</a:t>
            </a:r>
            <a:r>
              <a:rPr sz="1300" dirty="0">
                <a:latin typeface="Courier"/>
              </a:rPr>
              <a:t>f"</a:t>
            </a:r>
            <a:r>
              <a:rPr sz="1300" dirty="0">
                <a:solidFill>
                  <a:srgbClr val="EA76CB"/>
                </a:solidFill>
                <a:latin typeface="Courier"/>
              </a:rPr>
              <a:t>{</a:t>
            </a:r>
            <a:r>
              <a:rPr sz="1300" dirty="0">
                <a:solidFill>
                  <a:srgbClr val="4C4F69"/>
                </a:solidFill>
                <a:latin typeface="Courier"/>
              </a:rPr>
              <a:t>path</a:t>
            </a:r>
            <a:r>
              <a:rPr sz="1300" dirty="0">
                <a:solidFill>
                  <a:srgbClr val="EA76CB"/>
                </a:solidFill>
                <a:latin typeface="Courier"/>
              </a:rPr>
              <a:t>}</a:t>
            </a:r>
            <a:r>
              <a:rPr sz="1300" dirty="0">
                <a:latin typeface="Courier"/>
              </a:rPr>
              <a:t>/MSG3-SEVI-MSG15-0100-NA-20240313115741.601000000Z-NA.nat</a:t>
            </a:r>
            <a:r>
              <a:rPr sz="1300" dirty="0" smtClean="0">
                <a:latin typeface="Courier"/>
              </a:rPr>
              <a:t>"</a:t>
            </a:r>
            <a:r>
              <a:rPr sz="1300" dirty="0" smtClean="0">
                <a:solidFill>
                  <a:srgbClr val="7C7F93"/>
                </a:solidFill>
                <a:latin typeface="Courier"/>
              </a:rPr>
              <a:t>]</a:t>
            </a:r>
            <a:endParaRPr sz="1300" dirty="0">
              <a:solidFill>
                <a:srgbClr val="7C7F93"/>
              </a:solidFill>
              <a:latin typeface="Courier"/>
            </a:endParaRPr>
          </a:p>
          <a:p>
            <a:r>
              <a:rPr lang="pt-BR" b="0" dirty="0">
                <a:latin typeface="Courier"/>
              </a:rPr>
              <a:t>datasets = ["VIS006", "VIS008", "IR_108", "IR_134"]dset = "IR_134"</a:t>
            </a:r>
          </a:p>
          <a:p>
            <a:r>
              <a:rPr lang="pt-BR" sz="1300" b="0" dirty="0">
                <a:solidFill>
                  <a:srgbClr val="3B3D56"/>
                </a:solidFill>
                <a:latin typeface="Courier"/>
              </a:rPr>
              <a:t>datasets </a:t>
            </a:r>
            <a:r>
              <a:rPr lang="pt-BR" sz="1300" b="0" dirty="0">
                <a:solidFill>
                  <a:srgbClr val="1493DE"/>
                </a:solidFill>
                <a:latin typeface="Courier"/>
              </a:rPr>
              <a:t>= </a:t>
            </a:r>
            <a:r>
              <a:rPr lang="pt-BR" sz="1300" b="0" dirty="0">
                <a:solidFill>
                  <a:srgbClr val="696B81"/>
                </a:solidFill>
                <a:latin typeface="Courier"/>
              </a:rPr>
              <a:t>[</a:t>
            </a:r>
            <a:r>
              <a:rPr lang="pt-BR" sz="1300" b="0" dirty="0">
                <a:solidFill>
                  <a:srgbClr val="359321"/>
                </a:solidFill>
                <a:latin typeface="Courier"/>
              </a:rPr>
              <a:t>"VIS006"</a:t>
            </a:r>
            <a:r>
              <a:rPr lang="pt-BR" sz="1300" b="0" dirty="0">
                <a:solidFill>
                  <a:srgbClr val="696B81"/>
                </a:solidFill>
                <a:latin typeface="Courier"/>
              </a:rPr>
              <a:t>, </a:t>
            </a:r>
            <a:r>
              <a:rPr lang="pt-BR" sz="1300" b="0" dirty="0">
                <a:solidFill>
                  <a:srgbClr val="359321"/>
                </a:solidFill>
                <a:latin typeface="Courier"/>
              </a:rPr>
              <a:t>"VIS008"</a:t>
            </a:r>
            <a:r>
              <a:rPr lang="pt-BR" sz="1300" b="0" dirty="0">
                <a:solidFill>
                  <a:srgbClr val="696B81"/>
                </a:solidFill>
                <a:latin typeface="Courier"/>
              </a:rPr>
              <a:t>, </a:t>
            </a:r>
            <a:r>
              <a:rPr lang="pt-BR" sz="1300" b="0" dirty="0">
                <a:solidFill>
                  <a:srgbClr val="359321"/>
                </a:solidFill>
                <a:latin typeface="Courier"/>
              </a:rPr>
              <a:t>"IR_108"</a:t>
            </a:r>
            <a:r>
              <a:rPr lang="pt-BR" sz="1300" b="0" dirty="0">
                <a:solidFill>
                  <a:srgbClr val="696B81"/>
                </a:solidFill>
                <a:latin typeface="Courier"/>
              </a:rPr>
              <a:t>, </a:t>
            </a:r>
            <a:r>
              <a:rPr lang="pt-BR" sz="1300" b="0" dirty="0">
                <a:solidFill>
                  <a:srgbClr val="359321"/>
                </a:solidFill>
                <a:latin typeface="Courier"/>
              </a:rPr>
              <a:t>"IR_134</a:t>
            </a:r>
            <a:r>
              <a:rPr lang="pt-BR" sz="1300" b="0" dirty="0" smtClean="0">
                <a:solidFill>
                  <a:srgbClr val="359321"/>
                </a:solidFill>
                <a:latin typeface="Courier"/>
              </a:rPr>
              <a:t>"</a:t>
            </a:r>
            <a:r>
              <a:rPr lang="pt-BR" sz="1300" b="0" dirty="0" smtClean="0">
                <a:solidFill>
                  <a:srgbClr val="696B81"/>
                </a:solidFill>
                <a:latin typeface="Courier"/>
              </a:rPr>
              <a:t>]</a:t>
            </a:r>
          </a:p>
          <a:p>
            <a:r>
              <a:rPr lang="pt-BR" sz="1300" b="0" dirty="0" smtClean="0">
                <a:solidFill>
                  <a:srgbClr val="3B3D56"/>
                </a:solidFill>
                <a:latin typeface="Courier"/>
              </a:rPr>
              <a:t>dset </a:t>
            </a:r>
            <a:r>
              <a:rPr lang="pt-BR" sz="1300" b="0" dirty="0">
                <a:solidFill>
                  <a:srgbClr val="1493DE"/>
                </a:solidFill>
                <a:latin typeface="Courier"/>
              </a:rPr>
              <a:t>= </a:t>
            </a:r>
            <a:r>
              <a:rPr lang="pt-BR" sz="1300" b="0" dirty="0">
                <a:solidFill>
                  <a:srgbClr val="359321"/>
                </a:solidFill>
                <a:latin typeface="Courier"/>
              </a:rPr>
              <a:t>"IR_134"</a:t>
            </a:r>
          </a:p>
          <a:p>
            <a:pPr defTabSz="457200">
              <a:defRPr sz="1300" b="0">
                <a:solidFill>
                  <a:srgbClr val="7C7F93"/>
                </a:solidFill>
                <a:latin typeface="Courier"/>
                <a:ea typeface="Courier"/>
                <a:cs typeface="Courier"/>
                <a:sym typeface="Courier"/>
              </a:defRPr>
            </a:pPr>
            <a:endParaRPr lang="en-US" sz="1300" dirty="0" smtClean="0">
              <a:solidFill>
                <a:srgbClr val="7C7F93"/>
              </a:solidFill>
              <a:latin typeface="Courier"/>
            </a:endParaRPr>
          </a:p>
          <a:p>
            <a:r>
              <a:rPr lang="en-GB" sz="1300" b="0" dirty="0" err="1" smtClean="0">
                <a:solidFill>
                  <a:srgbClr val="3B3D56"/>
                </a:solidFill>
                <a:latin typeface="Courier"/>
              </a:rPr>
              <a:t>scn_nominal</a:t>
            </a:r>
            <a:r>
              <a:rPr lang="en-GB" sz="1300" b="0" dirty="0" smtClean="0">
                <a:solidFill>
                  <a:srgbClr val="3B3D56"/>
                </a:solidFill>
                <a:latin typeface="Courier"/>
              </a:rPr>
              <a:t> </a:t>
            </a:r>
            <a:r>
              <a:rPr lang="en-GB" sz="1300" b="0" dirty="0">
                <a:solidFill>
                  <a:srgbClr val="1493DE"/>
                </a:solidFill>
                <a:latin typeface="Courier"/>
              </a:rPr>
              <a:t>= </a:t>
            </a:r>
            <a:r>
              <a:rPr lang="en-GB" sz="1300" b="0" i="1" dirty="0">
                <a:solidFill>
                  <a:srgbClr val="184AF2"/>
                </a:solidFill>
                <a:latin typeface="Courier"/>
              </a:rPr>
              <a:t>Scene</a:t>
            </a:r>
            <a:r>
              <a:rPr lang="en-GB" sz="1300" b="0" dirty="0">
                <a:solidFill>
                  <a:srgbClr val="696B81"/>
                </a:solidFill>
                <a:latin typeface="Courier"/>
              </a:rPr>
              <a:t>(</a:t>
            </a:r>
            <a:r>
              <a:rPr lang="en-GB" sz="1300" b="0" i="1" dirty="0">
                <a:solidFill>
                  <a:srgbClr val="DD2D42"/>
                </a:solidFill>
                <a:latin typeface="Courier"/>
              </a:rPr>
              <a:t>filenames</a:t>
            </a:r>
            <a:r>
              <a:rPr lang="en-GB" sz="1300" b="0" dirty="0">
                <a:solidFill>
                  <a:srgbClr val="1493DE"/>
                </a:solidFill>
                <a:latin typeface="Courier"/>
              </a:rPr>
              <a:t>=</a:t>
            </a:r>
            <a:r>
              <a:rPr lang="en-GB" sz="1300" b="0" dirty="0">
                <a:solidFill>
                  <a:srgbClr val="3B3D56"/>
                </a:solidFill>
                <a:latin typeface="Courier"/>
              </a:rPr>
              <a:t>filename</a:t>
            </a:r>
            <a:r>
              <a:rPr lang="en-GB" sz="1300" b="0" dirty="0">
                <a:solidFill>
                  <a:srgbClr val="696B81"/>
                </a:solidFill>
                <a:latin typeface="Courier"/>
              </a:rPr>
              <a:t>, </a:t>
            </a:r>
            <a:r>
              <a:rPr lang="en-GB" sz="1300" b="0" i="1" dirty="0">
                <a:solidFill>
                  <a:srgbClr val="DD2D42"/>
                </a:solidFill>
                <a:latin typeface="Courier"/>
              </a:rPr>
              <a:t>reader</a:t>
            </a:r>
            <a:r>
              <a:rPr lang="en-GB" sz="1300" b="0" dirty="0">
                <a:solidFill>
                  <a:srgbClr val="1493DE"/>
                </a:solidFill>
                <a:latin typeface="Courier"/>
              </a:rPr>
              <a:t>=</a:t>
            </a:r>
            <a:r>
              <a:rPr lang="en-GB" sz="1300" b="0" dirty="0">
                <a:solidFill>
                  <a:srgbClr val="359321"/>
                </a:solidFill>
                <a:latin typeface="Courier"/>
              </a:rPr>
              <a:t>"seviri_l1b_native</a:t>
            </a:r>
            <a:r>
              <a:rPr lang="en-GB" sz="1300" b="0" dirty="0" smtClean="0">
                <a:solidFill>
                  <a:srgbClr val="359321"/>
                </a:solidFill>
                <a:latin typeface="Courier"/>
              </a:rPr>
              <a:t>"</a:t>
            </a:r>
            <a:r>
              <a:rPr lang="en-GB" sz="1300" b="0" dirty="0" smtClean="0">
                <a:solidFill>
                  <a:srgbClr val="696B81"/>
                </a:solidFill>
                <a:latin typeface="Courier"/>
              </a:rPr>
              <a:t>)</a:t>
            </a:r>
          </a:p>
          <a:p>
            <a:r>
              <a:rPr lang="en-GB" sz="1300" b="0" dirty="0" err="1" smtClean="0">
                <a:solidFill>
                  <a:srgbClr val="3B3D56"/>
                </a:solidFill>
                <a:latin typeface="Courier"/>
              </a:rPr>
              <a:t>scn_nominal</a:t>
            </a:r>
            <a:r>
              <a:rPr lang="en-GB" sz="1300" b="0" dirty="0" err="1" smtClean="0">
                <a:solidFill>
                  <a:srgbClr val="696B81"/>
                </a:solidFill>
                <a:latin typeface="Courier"/>
              </a:rPr>
              <a:t>.</a:t>
            </a:r>
            <a:r>
              <a:rPr lang="en-GB" sz="1300" b="0" i="1" dirty="0" err="1" smtClean="0">
                <a:solidFill>
                  <a:srgbClr val="184AF2"/>
                </a:solidFill>
                <a:latin typeface="Courier"/>
              </a:rPr>
              <a:t>load</a:t>
            </a:r>
            <a:r>
              <a:rPr lang="en-GB" sz="1300" b="0" dirty="0" smtClean="0">
                <a:solidFill>
                  <a:srgbClr val="696B81"/>
                </a:solidFill>
                <a:latin typeface="Courier"/>
              </a:rPr>
              <a:t>(</a:t>
            </a:r>
            <a:r>
              <a:rPr lang="en-GB" sz="1300" b="0" dirty="0" smtClean="0">
                <a:solidFill>
                  <a:srgbClr val="3B3D56"/>
                </a:solidFill>
                <a:latin typeface="Courier"/>
              </a:rPr>
              <a:t>datasets</a:t>
            </a:r>
            <a:r>
              <a:rPr lang="en-GB" sz="1300" b="0" dirty="0">
                <a:solidFill>
                  <a:srgbClr val="696B81"/>
                </a:solidFill>
                <a:latin typeface="Courier"/>
              </a:rPr>
              <a:t>, </a:t>
            </a:r>
            <a:r>
              <a:rPr lang="en-GB" sz="1300" b="0" i="1" dirty="0" err="1">
                <a:solidFill>
                  <a:srgbClr val="DD2D42"/>
                </a:solidFill>
                <a:latin typeface="Courier"/>
              </a:rPr>
              <a:t>upper_right_corner</a:t>
            </a:r>
            <a:r>
              <a:rPr lang="en-GB" sz="1300" b="0" dirty="0">
                <a:solidFill>
                  <a:srgbClr val="1493DE"/>
                </a:solidFill>
                <a:latin typeface="Courier"/>
              </a:rPr>
              <a:t>=</a:t>
            </a:r>
            <a:r>
              <a:rPr lang="en-GB" sz="1300" b="0" dirty="0">
                <a:solidFill>
                  <a:srgbClr val="359321"/>
                </a:solidFill>
                <a:latin typeface="Courier"/>
              </a:rPr>
              <a:t>"NE</a:t>
            </a:r>
            <a:r>
              <a:rPr lang="en-GB" sz="1300" b="0" dirty="0" smtClean="0">
                <a:solidFill>
                  <a:srgbClr val="359321"/>
                </a:solidFill>
                <a:latin typeface="Courier"/>
              </a:rPr>
              <a:t>"</a:t>
            </a:r>
            <a:r>
              <a:rPr lang="en-GB" sz="1300" b="0" dirty="0" smtClean="0">
                <a:solidFill>
                  <a:srgbClr val="696B81"/>
                </a:solidFill>
                <a:latin typeface="Courier"/>
              </a:rPr>
              <a:t>)</a:t>
            </a:r>
          </a:p>
          <a:p>
            <a:endParaRPr lang="en-GB" sz="1300" b="0" dirty="0" smtClean="0">
              <a:solidFill>
                <a:srgbClr val="696B81"/>
              </a:solidFill>
              <a:latin typeface="Courier"/>
            </a:endParaRPr>
          </a:p>
          <a:p>
            <a:r>
              <a:rPr lang="en-GB" sz="1300" b="0" dirty="0" err="1" smtClean="0">
                <a:solidFill>
                  <a:srgbClr val="3B3D56"/>
                </a:solidFill>
                <a:latin typeface="Courier"/>
              </a:rPr>
              <a:t>scn_gsics</a:t>
            </a:r>
            <a:r>
              <a:rPr lang="en-GB" sz="1300" b="0" dirty="0" smtClean="0">
                <a:solidFill>
                  <a:srgbClr val="3B3D56"/>
                </a:solidFill>
                <a:latin typeface="Courier"/>
              </a:rPr>
              <a:t> </a:t>
            </a:r>
            <a:r>
              <a:rPr lang="en-GB" sz="1300" b="0" dirty="0">
                <a:solidFill>
                  <a:srgbClr val="1493DE"/>
                </a:solidFill>
                <a:latin typeface="Courier"/>
              </a:rPr>
              <a:t>= </a:t>
            </a:r>
            <a:r>
              <a:rPr lang="en-GB" sz="1300" b="0" i="1" dirty="0">
                <a:solidFill>
                  <a:srgbClr val="184AF2"/>
                </a:solidFill>
                <a:latin typeface="Courier"/>
              </a:rPr>
              <a:t>Scene</a:t>
            </a:r>
            <a:r>
              <a:rPr lang="en-GB" sz="1300" b="0" dirty="0">
                <a:solidFill>
                  <a:srgbClr val="696B81"/>
                </a:solidFill>
                <a:latin typeface="Courier"/>
              </a:rPr>
              <a:t>(</a:t>
            </a:r>
            <a:r>
              <a:rPr lang="en-GB" sz="1300" b="0" i="1" dirty="0">
                <a:solidFill>
                  <a:srgbClr val="DD2D42"/>
                </a:solidFill>
                <a:latin typeface="Courier"/>
              </a:rPr>
              <a:t>filenames</a:t>
            </a:r>
            <a:r>
              <a:rPr lang="en-GB" sz="1300" b="0" dirty="0">
                <a:solidFill>
                  <a:srgbClr val="1493DE"/>
                </a:solidFill>
                <a:latin typeface="Courier"/>
              </a:rPr>
              <a:t>=</a:t>
            </a:r>
            <a:r>
              <a:rPr lang="en-GB" sz="1300" b="0" dirty="0">
                <a:solidFill>
                  <a:srgbClr val="3B3D56"/>
                </a:solidFill>
                <a:latin typeface="Courier"/>
              </a:rPr>
              <a:t>filename</a:t>
            </a:r>
            <a:r>
              <a:rPr lang="en-GB" sz="1300" b="0" dirty="0">
                <a:solidFill>
                  <a:srgbClr val="696B81"/>
                </a:solidFill>
                <a:latin typeface="Courier"/>
              </a:rPr>
              <a:t>, </a:t>
            </a:r>
            <a:r>
              <a:rPr lang="en-GB" sz="1300" b="0" i="1" dirty="0">
                <a:solidFill>
                  <a:srgbClr val="DD2D42"/>
                </a:solidFill>
                <a:latin typeface="Courier"/>
              </a:rPr>
              <a:t>reader</a:t>
            </a:r>
            <a:r>
              <a:rPr lang="en-GB" sz="1300" b="0" dirty="0">
                <a:solidFill>
                  <a:srgbClr val="1493DE"/>
                </a:solidFill>
                <a:latin typeface="Courier"/>
              </a:rPr>
              <a:t>=</a:t>
            </a:r>
            <a:r>
              <a:rPr lang="en-GB" sz="1300" b="0" dirty="0">
                <a:solidFill>
                  <a:srgbClr val="359321"/>
                </a:solidFill>
                <a:latin typeface="Courier"/>
              </a:rPr>
              <a:t>"seviri_l1b_native"</a:t>
            </a:r>
            <a:r>
              <a:rPr lang="en-GB" sz="1300" b="0" dirty="0">
                <a:solidFill>
                  <a:srgbClr val="696B81"/>
                </a:solidFill>
                <a:latin typeface="Courier"/>
              </a:rPr>
              <a:t>, </a:t>
            </a:r>
            <a:r>
              <a:rPr lang="en-GB" sz="1300" b="0" i="1" dirty="0" err="1" smtClean="0">
                <a:solidFill>
                  <a:srgbClr val="DD2D42"/>
                </a:solidFill>
                <a:latin typeface="Courier"/>
              </a:rPr>
              <a:t>reader_kwargs</a:t>
            </a:r>
            <a:r>
              <a:rPr lang="en-GB" sz="1300" b="0" dirty="0">
                <a:solidFill>
                  <a:srgbClr val="1493DE"/>
                </a:solidFill>
                <a:latin typeface="Courier"/>
              </a:rPr>
              <a:t>=</a:t>
            </a:r>
            <a:r>
              <a:rPr lang="en-GB" sz="1300" b="0" dirty="0">
                <a:solidFill>
                  <a:srgbClr val="696B81"/>
                </a:solidFill>
                <a:latin typeface="Courier"/>
              </a:rPr>
              <a:t>{</a:t>
            </a:r>
            <a:r>
              <a:rPr lang="en-GB" sz="1300" b="0" dirty="0">
                <a:solidFill>
                  <a:srgbClr val="359321"/>
                </a:solidFill>
                <a:latin typeface="Courier"/>
              </a:rPr>
              <a:t>"</a:t>
            </a:r>
            <a:r>
              <a:rPr lang="en-GB" sz="1300" b="0" dirty="0" err="1">
                <a:solidFill>
                  <a:srgbClr val="359321"/>
                </a:solidFill>
                <a:latin typeface="Courier"/>
              </a:rPr>
              <a:t>calib_mode</a:t>
            </a:r>
            <a:r>
              <a:rPr lang="en-GB" sz="1300" b="0" dirty="0">
                <a:solidFill>
                  <a:srgbClr val="359321"/>
                </a:solidFill>
                <a:latin typeface="Courier"/>
              </a:rPr>
              <a:t>"</a:t>
            </a:r>
            <a:r>
              <a:rPr lang="en-GB" sz="1300" b="0" dirty="0">
                <a:solidFill>
                  <a:srgbClr val="1493DE"/>
                </a:solidFill>
                <a:latin typeface="Courier"/>
              </a:rPr>
              <a:t>: </a:t>
            </a:r>
            <a:r>
              <a:rPr lang="en-GB" sz="1300" b="0" dirty="0">
                <a:solidFill>
                  <a:srgbClr val="359321"/>
                </a:solidFill>
                <a:latin typeface="Courier"/>
              </a:rPr>
              <a:t>"GSICS</a:t>
            </a:r>
            <a:r>
              <a:rPr lang="en-GB" sz="1300" b="0" dirty="0" smtClean="0">
                <a:solidFill>
                  <a:srgbClr val="359321"/>
                </a:solidFill>
                <a:latin typeface="Courier"/>
              </a:rPr>
              <a:t>"</a:t>
            </a:r>
            <a:r>
              <a:rPr lang="en-GB" sz="1300" b="0" dirty="0" smtClean="0">
                <a:solidFill>
                  <a:srgbClr val="696B81"/>
                </a:solidFill>
                <a:latin typeface="Courier"/>
              </a:rPr>
              <a:t>})</a:t>
            </a:r>
          </a:p>
          <a:p>
            <a:r>
              <a:rPr lang="en-GB" sz="1300" b="0" dirty="0" err="1" smtClean="0">
                <a:solidFill>
                  <a:srgbClr val="3B3D56"/>
                </a:solidFill>
                <a:latin typeface="Courier"/>
              </a:rPr>
              <a:t>scn_gsics</a:t>
            </a:r>
            <a:r>
              <a:rPr lang="en-GB" sz="1300" b="0" dirty="0" err="1" smtClean="0">
                <a:solidFill>
                  <a:srgbClr val="696B81"/>
                </a:solidFill>
                <a:latin typeface="Courier"/>
              </a:rPr>
              <a:t>.</a:t>
            </a:r>
            <a:r>
              <a:rPr lang="en-GB" sz="1300" b="0" i="1" dirty="0" err="1" smtClean="0">
                <a:solidFill>
                  <a:srgbClr val="184AF2"/>
                </a:solidFill>
                <a:latin typeface="Courier"/>
              </a:rPr>
              <a:t>load</a:t>
            </a:r>
            <a:r>
              <a:rPr lang="en-GB" sz="1300" b="0" dirty="0" smtClean="0">
                <a:solidFill>
                  <a:srgbClr val="696B81"/>
                </a:solidFill>
                <a:latin typeface="Courier"/>
              </a:rPr>
              <a:t>(</a:t>
            </a:r>
            <a:r>
              <a:rPr lang="en-GB" sz="1300" b="0" dirty="0" smtClean="0">
                <a:solidFill>
                  <a:srgbClr val="3B3D56"/>
                </a:solidFill>
                <a:latin typeface="Courier"/>
              </a:rPr>
              <a:t>datasets</a:t>
            </a:r>
            <a:r>
              <a:rPr lang="en-GB" sz="1300" b="0" dirty="0">
                <a:solidFill>
                  <a:srgbClr val="696B81"/>
                </a:solidFill>
                <a:latin typeface="Courier"/>
              </a:rPr>
              <a:t>, </a:t>
            </a:r>
            <a:r>
              <a:rPr lang="en-GB" sz="1300" b="0" i="1" dirty="0" err="1">
                <a:solidFill>
                  <a:srgbClr val="DD2D42"/>
                </a:solidFill>
                <a:latin typeface="Courier"/>
              </a:rPr>
              <a:t>upper_right_corner</a:t>
            </a:r>
            <a:r>
              <a:rPr lang="en-GB" sz="1300" b="0" dirty="0">
                <a:solidFill>
                  <a:srgbClr val="1493DE"/>
                </a:solidFill>
                <a:latin typeface="Courier"/>
              </a:rPr>
              <a:t>=</a:t>
            </a:r>
            <a:r>
              <a:rPr lang="en-GB" sz="1300" b="0" dirty="0">
                <a:solidFill>
                  <a:srgbClr val="359321"/>
                </a:solidFill>
                <a:latin typeface="Courier"/>
              </a:rPr>
              <a:t>"NE</a:t>
            </a:r>
            <a:r>
              <a:rPr lang="en-GB" sz="1300" b="0" dirty="0" smtClean="0">
                <a:solidFill>
                  <a:srgbClr val="359321"/>
                </a:solidFill>
                <a:latin typeface="Courier"/>
              </a:rPr>
              <a:t>"</a:t>
            </a:r>
            <a:r>
              <a:rPr lang="en-GB" sz="1300" b="0" dirty="0" smtClean="0">
                <a:solidFill>
                  <a:srgbClr val="696B81"/>
                </a:solidFill>
                <a:latin typeface="Courier"/>
              </a:rPr>
              <a:t>)</a:t>
            </a:r>
          </a:p>
          <a:p>
            <a:endParaRPr lang="en-GB" sz="1300" b="0" dirty="0">
              <a:solidFill>
                <a:srgbClr val="696B81"/>
              </a:solidFill>
              <a:latin typeface="Courier"/>
            </a:endParaRPr>
          </a:p>
          <a:p>
            <a:r>
              <a:rPr lang="en-GB" sz="1300" b="0" dirty="0">
                <a:solidFill>
                  <a:srgbClr val="3B3D56"/>
                </a:solidFill>
                <a:latin typeface="Courier"/>
              </a:rPr>
              <a:t>diff </a:t>
            </a:r>
            <a:r>
              <a:rPr lang="en-GB" sz="1300" b="0" dirty="0">
                <a:solidFill>
                  <a:srgbClr val="1493DE"/>
                </a:solidFill>
                <a:latin typeface="Courier"/>
              </a:rPr>
              <a:t>=  </a:t>
            </a:r>
            <a:r>
              <a:rPr lang="en-GB" sz="1300" b="0" dirty="0" err="1">
                <a:solidFill>
                  <a:srgbClr val="3B3D56"/>
                </a:solidFill>
                <a:latin typeface="Courier"/>
              </a:rPr>
              <a:t>scn_gsics</a:t>
            </a:r>
            <a:r>
              <a:rPr lang="en-GB" sz="1300" b="0" dirty="0">
                <a:solidFill>
                  <a:srgbClr val="696B81"/>
                </a:solidFill>
                <a:latin typeface="Courier"/>
              </a:rPr>
              <a:t>[</a:t>
            </a:r>
            <a:r>
              <a:rPr lang="en-GB" sz="1300" b="0" dirty="0" err="1">
                <a:solidFill>
                  <a:srgbClr val="3B3D56"/>
                </a:solidFill>
                <a:latin typeface="Courier"/>
              </a:rPr>
              <a:t>dset</a:t>
            </a:r>
            <a:r>
              <a:rPr lang="en-GB" sz="1300" b="0" dirty="0">
                <a:solidFill>
                  <a:srgbClr val="696B81"/>
                </a:solidFill>
                <a:latin typeface="Courier"/>
              </a:rPr>
              <a:t>] </a:t>
            </a:r>
            <a:r>
              <a:rPr lang="en-GB" sz="1300" b="0" dirty="0">
                <a:solidFill>
                  <a:srgbClr val="1493DE"/>
                </a:solidFill>
                <a:latin typeface="Courier"/>
              </a:rPr>
              <a:t>- </a:t>
            </a:r>
            <a:r>
              <a:rPr lang="en-GB" sz="1300" b="0" dirty="0" err="1">
                <a:solidFill>
                  <a:srgbClr val="3B3D56"/>
                </a:solidFill>
                <a:latin typeface="Courier"/>
              </a:rPr>
              <a:t>scn_nominal</a:t>
            </a:r>
            <a:r>
              <a:rPr lang="en-GB" sz="1300" b="0" dirty="0">
                <a:solidFill>
                  <a:srgbClr val="696B81"/>
                </a:solidFill>
                <a:latin typeface="Courier"/>
              </a:rPr>
              <a:t>[</a:t>
            </a:r>
            <a:r>
              <a:rPr lang="en-GB" sz="1300" b="0" dirty="0" err="1">
                <a:solidFill>
                  <a:srgbClr val="3B3D56"/>
                </a:solidFill>
                <a:latin typeface="Courier"/>
              </a:rPr>
              <a:t>dset</a:t>
            </a:r>
            <a:r>
              <a:rPr lang="en-GB" sz="1300" b="0" dirty="0" smtClean="0">
                <a:solidFill>
                  <a:srgbClr val="696B81"/>
                </a:solidFill>
                <a:latin typeface="Courier"/>
              </a:rPr>
              <a:t>]</a:t>
            </a:r>
          </a:p>
          <a:p>
            <a:r>
              <a:rPr lang="en-GB" sz="1300" b="0" dirty="0" err="1" smtClean="0">
                <a:solidFill>
                  <a:srgbClr val="3B3D56"/>
                </a:solidFill>
                <a:latin typeface="Courier"/>
              </a:rPr>
              <a:t>diff</a:t>
            </a:r>
            <a:r>
              <a:rPr lang="en-GB" sz="1300" b="0" dirty="0" err="1" smtClean="0">
                <a:solidFill>
                  <a:srgbClr val="696B81"/>
                </a:solidFill>
                <a:latin typeface="Courier"/>
              </a:rPr>
              <a:t>.</a:t>
            </a:r>
            <a:r>
              <a:rPr lang="en-GB" sz="1300" b="0" dirty="0" err="1" smtClean="0">
                <a:solidFill>
                  <a:srgbClr val="3B3D56"/>
                </a:solidFill>
                <a:latin typeface="Courier"/>
              </a:rPr>
              <a:t>attrs</a:t>
            </a:r>
            <a:r>
              <a:rPr lang="en-GB" sz="1300" b="0" dirty="0" smtClean="0">
                <a:solidFill>
                  <a:srgbClr val="3B3D56"/>
                </a:solidFill>
                <a:latin typeface="Courier"/>
              </a:rPr>
              <a:t> </a:t>
            </a:r>
            <a:r>
              <a:rPr lang="en-GB" sz="1300" b="0" dirty="0">
                <a:solidFill>
                  <a:srgbClr val="1493DE"/>
                </a:solidFill>
                <a:latin typeface="Courier"/>
              </a:rPr>
              <a:t>= </a:t>
            </a:r>
            <a:r>
              <a:rPr lang="en-GB" sz="1300" b="0" i="1" dirty="0" err="1">
                <a:solidFill>
                  <a:srgbClr val="184AF2"/>
                </a:solidFill>
                <a:latin typeface="Courier"/>
              </a:rPr>
              <a:t>combine_metadata</a:t>
            </a:r>
            <a:r>
              <a:rPr lang="en-GB" sz="1300" b="0" dirty="0">
                <a:solidFill>
                  <a:srgbClr val="696B81"/>
                </a:solidFill>
                <a:latin typeface="Courier"/>
              </a:rPr>
              <a:t>( </a:t>
            </a:r>
            <a:r>
              <a:rPr lang="en-GB" sz="1300" b="0" dirty="0" err="1">
                <a:solidFill>
                  <a:srgbClr val="3B3D56"/>
                </a:solidFill>
                <a:latin typeface="Courier"/>
              </a:rPr>
              <a:t>scn_gsics</a:t>
            </a:r>
            <a:r>
              <a:rPr lang="en-GB" sz="1300" b="0" dirty="0">
                <a:solidFill>
                  <a:srgbClr val="696B81"/>
                </a:solidFill>
                <a:latin typeface="Courier"/>
              </a:rPr>
              <a:t>[</a:t>
            </a:r>
            <a:r>
              <a:rPr lang="en-GB" sz="1300" b="0" dirty="0" err="1">
                <a:solidFill>
                  <a:srgbClr val="3B3D56"/>
                </a:solidFill>
                <a:latin typeface="Courier"/>
              </a:rPr>
              <a:t>dset</a:t>
            </a:r>
            <a:r>
              <a:rPr lang="en-GB" sz="1300" b="0" dirty="0">
                <a:solidFill>
                  <a:srgbClr val="696B81"/>
                </a:solidFill>
                <a:latin typeface="Courier"/>
              </a:rPr>
              <a:t>], </a:t>
            </a:r>
            <a:r>
              <a:rPr lang="en-GB" sz="1300" b="0" dirty="0" err="1">
                <a:solidFill>
                  <a:srgbClr val="3B3D56"/>
                </a:solidFill>
                <a:latin typeface="Courier"/>
              </a:rPr>
              <a:t>scn_nominal</a:t>
            </a:r>
            <a:r>
              <a:rPr lang="en-GB" sz="1300" b="0" dirty="0">
                <a:solidFill>
                  <a:srgbClr val="696B81"/>
                </a:solidFill>
                <a:latin typeface="Courier"/>
              </a:rPr>
              <a:t>[</a:t>
            </a:r>
            <a:r>
              <a:rPr lang="en-GB" sz="1300" b="0" dirty="0" err="1">
                <a:solidFill>
                  <a:srgbClr val="3B3D56"/>
                </a:solidFill>
                <a:latin typeface="Courier"/>
              </a:rPr>
              <a:t>dset</a:t>
            </a:r>
            <a:r>
              <a:rPr lang="en-GB" sz="1300" b="0" dirty="0" smtClean="0">
                <a:solidFill>
                  <a:srgbClr val="696B81"/>
                </a:solidFill>
                <a:latin typeface="Courier"/>
              </a:rPr>
              <a:t>])</a:t>
            </a:r>
          </a:p>
          <a:p>
            <a:endParaRPr lang="en-GB" sz="1300" b="0" dirty="0">
              <a:solidFill>
                <a:srgbClr val="696B81"/>
              </a:solidFill>
              <a:latin typeface="Courier"/>
            </a:endParaRPr>
          </a:p>
          <a:p>
            <a:r>
              <a:rPr lang="en-GB" sz="1300" b="0" dirty="0" err="1" smtClean="0">
                <a:solidFill>
                  <a:srgbClr val="3B3D56"/>
                </a:solidFill>
                <a:latin typeface="Courier"/>
              </a:rPr>
              <a:t>scn_gsics</a:t>
            </a:r>
            <a:r>
              <a:rPr lang="en-GB" sz="1300" b="0" dirty="0">
                <a:solidFill>
                  <a:srgbClr val="696B81"/>
                </a:solidFill>
                <a:latin typeface="Courier"/>
              </a:rPr>
              <a:t>[</a:t>
            </a:r>
            <a:r>
              <a:rPr lang="en-GB" sz="1300" b="0" dirty="0">
                <a:solidFill>
                  <a:srgbClr val="359321"/>
                </a:solidFill>
                <a:latin typeface="Courier"/>
              </a:rPr>
              <a:t>"diff"</a:t>
            </a:r>
            <a:r>
              <a:rPr lang="en-GB" sz="1300" b="0" dirty="0">
                <a:solidFill>
                  <a:srgbClr val="696B81"/>
                </a:solidFill>
                <a:latin typeface="Courier"/>
              </a:rPr>
              <a:t>] </a:t>
            </a:r>
            <a:r>
              <a:rPr lang="en-GB" sz="1300" b="0" dirty="0">
                <a:solidFill>
                  <a:srgbClr val="1493DE"/>
                </a:solidFill>
                <a:latin typeface="Courier"/>
              </a:rPr>
              <a:t>= </a:t>
            </a:r>
            <a:r>
              <a:rPr lang="en-GB" sz="1300" b="0" dirty="0">
                <a:solidFill>
                  <a:srgbClr val="3B3D56"/>
                </a:solidFill>
                <a:latin typeface="Courier"/>
              </a:rPr>
              <a:t>diff</a:t>
            </a:r>
          </a:p>
          <a:p>
            <a:pPr defTabSz="457200">
              <a:defRPr sz="1300" b="0">
                <a:solidFill>
                  <a:srgbClr val="7C7F93"/>
                </a:solidFill>
                <a:latin typeface="Courier"/>
                <a:ea typeface="Courier"/>
                <a:cs typeface="Courier"/>
                <a:sym typeface="Courier"/>
              </a:defRPr>
            </a:pPr>
            <a:endParaRPr lang="en-US" sz="1300" dirty="0" smtClean="0">
              <a:solidFill>
                <a:srgbClr val="7C7F93"/>
              </a:solidFill>
              <a:latin typeface="Courier"/>
            </a:endParaRPr>
          </a:p>
          <a:p>
            <a:r>
              <a:rPr lang="en-GB" sz="1300" b="0" dirty="0" err="1">
                <a:solidFill>
                  <a:srgbClr val="3B3D56"/>
                </a:solidFill>
                <a:latin typeface="Courier"/>
              </a:rPr>
              <a:t>plt</a:t>
            </a:r>
            <a:r>
              <a:rPr lang="en-GB" sz="1300" b="0" dirty="0" err="1">
                <a:solidFill>
                  <a:srgbClr val="696B81"/>
                </a:solidFill>
                <a:latin typeface="Courier"/>
              </a:rPr>
              <a:t>.</a:t>
            </a:r>
            <a:r>
              <a:rPr lang="en-GB" sz="1300" b="0" i="1" dirty="0" err="1">
                <a:solidFill>
                  <a:srgbClr val="184AF2"/>
                </a:solidFill>
                <a:latin typeface="Courier"/>
              </a:rPr>
              <a:t>figure</a:t>
            </a:r>
            <a:r>
              <a:rPr lang="en-GB" sz="1300" b="0" dirty="0" smtClean="0">
                <a:solidFill>
                  <a:srgbClr val="696B81"/>
                </a:solidFill>
                <a:latin typeface="Courier"/>
              </a:rPr>
              <a:t>()</a:t>
            </a:r>
          </a:p>
          <a:p>
            <a:r>
              <a:rPr lang="en-GB" sz="1300" b="0" dirty="0" err="1" smtClean="0">
                <a:solidFill>
                  <a:srgbClr val="3B3D56"/>
                </a:solidFill>
                <a:latin typeface="Courier"/>
              </a:rPr>
              <a:t>plt</a:t>
            </a:r>
            <a:r>
              <a:rPr lang="en-GB" sz="1300" b="0" dirty="0" err="1" smtClean="0">
                <a:solidFill>
                  <a:srgbClr val="696B81"/>
                </a:solidFill>
                <a:latin typeface="Courier"/>
              </a:rPr>
              <a:t>.</a:t>
            </a:r>
            <a:r>
              <a:rPr lang="en-GB" sz="1300" b="0" i="1" dirty="0" err="1" smtClean="0">
                <a:solidFill>
                  <a:srgbClr val="184AF2"/>
                </a:solidFill>
                <a:latin typeface="Courier"/>
              </a:rPr>
              <a:t>imshow</a:t>
            </a:r>
            <a:r>
              <a:rPr lang="en-GB" sz="1300" b="0" dirty="0" smtClean="0">
                <a:solidFill>
                  <a:srgbClr val="696B81"/>
                </a:solidFill>
                <a:latin typeface="Courier"/>
              </a:rPr>
              <a:t>(</a:t>
            </a:r>
            <a:r>
              <a:rPr lang="en-GB" sz="1300" b="0" dirty="0" smtClean="0">
                <a:solidFill>
                  <a:srgbClr val="3B3D56"/>
                </a:solidFill>
                <a:latin typeface="Courier"/>
              </a:rPr>
              <a:t>diff</a:t>
            </a:r>
            <a:r>
              <a:rPr lang="en-GB" sz="1300" b="0" dirty="0">
                <a:solidFill>
                  <a:srgbClr val="696B81"/>
                </a:solidFill>
                <a:latin typeface="Courier"/>
              </a:rPr>
              <a:t>, </a:t>
            </a:r>
            <a:r>
              <a:rPr lang="en-GB" sz="1300" b="0" i="1" dirty="0" err="1">
                <a:solidFill>
                  <a:srgbClr val="DD2D42"/>
                </a:solidFill>
                <a:latin typeface="Courier"/>
              </a:rPr>
              <a:t>cmap</a:t>
            </a:r>
            <a:r>
              <a:rPr lang="en-GB" sz="1300" b="0" dirty="0">
                <a:solidFill>
                  <a:srgbClr val="1493DE"/>
                </a:solidFill>
                <a:latin typeface="Courier"/>
              </a:rPr>
              <a:t>=</a:t>
            </a:r>
            <a:r>
              <a:rPr lang="en-GB" sz="1300" b="0" dirty="0">
                <a:solidFill>
                  <a:srgbClr val="359321"/>
                </a:solidFill>
                <a:latin typeface="Courier"/>
              </a:rPr>
              <a:t>"</a:t>
            </a:r>
            <a:r>
              <a:rPr lang="en-GB" sz="1300" b="0" dirty="0" err="1">
                <a:solidFill>
                  <a:srgbClr val="359321"/>
                </a:solidFill>
                <a:latin typeface="Courier"/>
              </a:rPr>
              <a:t>coolwarm</a:t>
            </a:r>
            <a:r>
              <a:rPr lang="en-GB" sz="1300" b="0" dirty="0">
                <a:solidFill>
                  <a:srgbClr val="359321"/>
                </a:solidFill>
                <a:latin typeface="Courier"/>
              </a:rPr>
              <a:t>"</a:t>
            </a:r>
            <a:r>
              <a:rPr lang="en-GB" sz="1300" b="0" dirty="0">
                <a:solidFill>
                  <a:srgbClr val="696B81"/>
                </a:solidFill>
                <a:latin typeface="Courier"/>
              </a:rPr>
              <a:t>, </a:t>
            </a:r>
            <a:r>
              <a:rPr lang="en-GB" sz="1300" b="0" i="1" dirty="0" err="1">
                <a:solidFill>
                  <a:srgbClr val="DD2D42"/>
                </a:solidFill>
                <a:latin typeface="Courier"/>
              </a:rPr>
              <a:t>vmin</a:t>
            </a:r>
            <a:r>
              <a:rPr lang="en-GB" sz="1300" b="0" dirty="0">
                <a:solidFill>
                  <a:srgbClr val="1493DE"/>
                </a:solidFill>
                <a:latin typeface="Courier"/>
              </a:rPr>
              <a:t>=-</a:t>
            </a:r>
            <a:r>
              <a:rPr lang="en-GB" sz="1300" b="0" dirty="0">
                <a:solidFill>
                  <a:srgbClr val="FB4D0E"/>
                </a:solidFill>
                <a:latin typeface="Courier"/>
              </a:rPr>
              <a:t>1.5</a:t>
            </a:r>
            <a:r>
              <a:rPr lang="en-GB" sz="1300" b="0" dirty="0">
                <a:solidFill>
                  <a:srgbClr val="696B81"/>
                </a:solidFill>
                <a:latin typeface="Courier"/>
              </a:rPr>
              <a:t>, </a:t>
            </a:r>
            <a:r>
              <a:rPr lang="en-GB" sz="1300" b="0" i="1" dirty="0" err="1">
                <a:solidFill>
                  <a:srgbClr val="DD2D42"/>
                </a:solidFill>
                <a:latin typeface="Courier"/>
              </a:rPr>
              <a:t>vmax</a:t>
            </a:r>
            <a:r>
              <a:rPr lang="en-GB" sz="1300" b="0" dirty="0">
                <a:solidFill>
                  <a:srgbClr val="1493DE"/>
                </a:solidFill>
                <a:latin typeface="Courier"/>
              </a:rPr>
              <a:t>=</a:t>
            </a:r>
            <a:r>
              <a:rPr lang="en-GB" sz="1300" b="0" dirty="0">
                <a:solidFill>
                  <a:srgbClr val="FB4D0E"/>
                </a:solidFill>
                <a:latin typeface="Courier"/>
              </a:rPr>
              <a:t>1.5</a:t>
            </a:r>
            <a:r>
              <a:rPr lang="en-GB" sz="1300" b="0" dirty="0" smtClean="0">
                <a:solidFill>
                  <a:srgbClr val="696B81"/>
                </a:solidFill>
                <a:latin typeface="Courier"/>
              </a:rPr>
              <a:t>)</a:t>
            </a:r>
          </a:p>
          <a:p>
            <a:r>
              <a:rPr lang="en-GB" sz="1300" b="0" dirty="0" err="1" smtClean="0">
                <a:solidFill>
                  <a:srgbClr val="3B3D56"/>
                </a:solidFill>
                <a:latin typeface="Courier"/>
              </a:rPr>
              <a:t>plt</a:t>
            </a:r>
            <a:r>
              <a:rPr lang="en-GB" sz="1300" b="0" dirty="0" err="1" smtClean="0">
                <a:solidFill>
                  <a:srgbClr val="696B81"/>
                </a:solidFill>
                <a:latin typeface="Courier"/>
              </a:rPr>
              <a:t>.</a:t>
            </a:r>
            <a:r>
              <a:rPr lang="en-GB" sz="1300" b="0" i="1" dirty="0" err="1" smtClean="0">
                <a:solidFill>
                  <a:srgbClr val="184AF2"/>
                </a:solidFill>
                <a:latin typeface="Courier"/>
              </a:rPr>
              <a:t>colorbar</a:t>
            </a:r>
            <a:r>
              <a:rPr lang="en-GB" sz="1300" b="0" dirty="0" smtClean="0">
                <a:solidFill>
                  <a:srgbClr val="696B81"/>
                </a:solidFill>
                <a:latin typeface="Courier"/>
              </a:rPr>
              <a:t>()</a:t>
            </a:r>
          </a:p>
          <a:p>
            <a:r>
              <a:rPr lang="en-GB" sz="1300" b="0" dirty="0" err="1" smtClean="0">
                <a:solidFill>
                  <a:srgbClr val="3B3D56"/>
                </a:solidFill>
                <a:latin typeface="Courier"/>
              </a:rPr>
              <a:t>plt</a:t>
            </a:r>
            <a:r>
              <a:rPr lang="en-GB" sz="1300" b="0" dirty="0" err="1" smtClean="0">
                <a:solidFill>
                  <a:srgbClr val="696B81"/>
                </a:solidFill>
                <a:latin typeface="Courier"/>
              </a:rPr>
              <a:t>.</a:t>
            </a:r>
            <a:r>
              <a:rPr lang="en-GB" sz="1300" b="0" i="1" dirty="0" err="1" smtClean="0">
                <a:solidFill>
                  <a:srgbClr val="184AF2"/>
                </a:solidFill>
                <a:latin typeface="Courier"/>
              </a:rPr>
              <a:t>show</a:t>
            </a:r>
            <a:r>
              <a:rPr lang="en-GB" sz="1300" b="0" dirty="0" smtClean="0">
                <a:solidFill>
                  <a:srgbClr val="696B81"/>
                </a:solidFill>
                <a:latin typeface="Courier"/>
              </a:rPr>
              <a:t>()</a:t>
            </a:r>
            <a:endParaRPr lang="en-GB" sz="1300" b="0" dirty="0">
              <a:solidFill>
                <a:srgbClr val="696B81"/>
              </a:solidFill>
              <a:latin typeface="Courier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Rectangle 1"/>
          <p:cNvSpPr txBox="1">
            <a:spLocks noGrp="1"/>
          </p:cNvSpPr>
          <p:nvPr>
            <p:ph type="sldNum" sz="quarter" idx="4294967295"/>
          </p:nvPr>
        </p:nvSpPr>
        <p:spPr>
          <a:xfrm>
            <a:off x="11953713" y="6593585"/>
            <a:ext cx="174768" cy="24383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sp>
        <p:nvSpPr>
          <p:cNvPr id="485" name="Title 3"/>
          <p:cNvSpPr txBox="1">
            <a:spLocks noGrp="1"/>
          </p:cNvSpPr>
          <p:nvPr>
            <p:ph type="title"/>
          </p:nvPr>
        </p:nvSpPr>
        <p:spPr>
          <a:xfrm>
            <a:off x="792479" y="0"/>
            <a:ext cx="11254469" cy="640081"/>
          </a:xfrm>
          <a:prstGeom prst="rect">
            <a:avLst/>
          </a:prstGeom>
        </p:spPr>
        <p:txBody>
          <a:bodyPr/>
          <a:lstStyle>
            <a:lvl1pPr>
              <a:defRPr>
                <a:latin typeface="Bahnschrift SemiLight"/>
                <a:ea typeface="Bahnschrift SemiLight"/>
                <a:cs typeface="Bahnschrift SemiLight"/>
                <a:sym typeface="Bahnschrift SemiLight"/>
              </a:defRPr>
            </a:lvl1pPr>
          </a:lstStyle>
          <a:p>
            <a:r>
              <a:t>Agenda</a:t>
            </a:r>
          </a:p>
        </p:txBody>
      </p:sp>
      <p:sp>
        <p:nvSpPr>
          <p:cNvPr id="486" name="Text Placeholder 4"/>
          <p:cNvSpPr txBox="1">
            <a:spLocks noGrp="1"/>
          </p:cNvSpPr>
          <p:nvPr>
            <p:ph type="body" sz="half" idx="1"/>
          </p:nvPr>
        </p:nvSpPr>
        <p:spPr>
          <a:xfrm>
            <a:off x="6308435" y="1237673"/>
            <a:ext cx="5463959" cy="5164431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500"/>
              </a:spcBef>
              <a:buSzTx/>
              <a:buNone/>
              <a:defRPr sz="2400" b="1" spc="0">
                <a:latin typeface="Bahnschrift Light"/>
                <a:ea typeface="Bahnschrift Light"/>
                <a:cs typeface="Bahnschrift Light"/>
                <a:sym typeface="Bahnschrift Light"/>
              </a:defRPr>
            </a:pPr>
            <a:r>
              <a:rPr dirty="0">
                <a:latin typeface="Bahnschrift SemiBold" panose="020B0502040204020203" pitchFamily="34" charset="0"/>
              </a:rPr>
              <a:t>GSICS products at EUMETSAT</a:t>
            </a:r>
            <a:endParaRPr dirty="0">
              <a:latin typeface="Bahnschrift SemiBold" panose="020B0502040204020203" pitchFamily="34" charset="0"/>
              <a:sym typeface="Arial"/>
            </a:endParaRPr>
          </a:p>
          <a:p>
            <a:pPr marL="0" indent="0">
              <a:spcBef>
                <a:spcPts val="400"/>
              </a:spcBef>
              <a:buSzTx/>
              <a:buNone/>
              <a:defRPr sz="2000" spc="0">
                <a:latin typeface="Bahnschrift Light"/>
                <a:ea typeface="Bahnschrift Light"/>
                <a:cs typeface="Bahnschrift Light"/>
                <a:sym typeface="Bahnschrift Light"/>
              </a:defRPr>
            </a:pPr>
            <a:r>
              <a:rPr dirty="0"/>
              <a:t>SEVIRI L1.5 and FCI L1c products</a:t>
            </a:r>
          </a:p>
          <a:p>
            <a:pPr marL="0" indent="0">
              <a:buSzTx/>
              <a:buNone/>
              <a:defRPr sz="2000" spc="0">
                <a:latin typeface="Bahnschrift Light"/>
                <a:ea typeface="Bahnschrift Light"/>
                <a:cs typeface="Bahnschrift Light"/>
                <a:sym typeface="Bahnschrift Light"/>
              </a:defRPr>
            </a:pPr>
            <a:endParaRPr dirty="0"/>
          </a:p>
          <a:p>
            <a:pPr marL="0" indent="0">
              <a:spcBef>
                <a:spcPts val="500"/>
              </a:spcBef>
              <a:buSzTx/>
              <a:buNone/>
              <a:defRPr sz="2400" b="1" spc="0">
                <a:latin typeface="Bahnschrift Light"/>
                <a:ea typeface="Bahnschrift Light"/>
                <a:cs typeface="Bahnschrift Light"/>
                <a:sym typeface="Bahnschrift Light"/>
              </a:defRPr>
            </a:pPr>
            <a:r>
              <a:rPr dirty="0">
                <a:latin typeface="Bahnschrift SemiBold" panose="020B0502040204020203" pitchFamily="34" charset="0"/>
              </a:rPr>
              <a:t>What is Pytroll/Satpy?</a:t>
            </a:r>
          </a:p>
          <a:p>
            <a:pPr marL="0" indent="0">
              <a:spcBef>
                <a:spcPts val="400"/>
              </a:spcBef>
              <a:buSzTx/>
              <a:buNone/>
              <a:defRPr sz="2000" spc="0">
                <a:latin typeface="Bahnschrift Light"/>
                <a:ea typeface="Bahnschrift Light"/>
                <a:cs typeface="Bahnschrift Light"/>
                <a:sym typeface="Bahnschrift Light"/>
              </a:defRPr>
            </a:pPr>
            <a:r>
              <a:rPr dirty="0"/>
              <a:t>Short introduction to Pytroll and Satpy</a:t>
            </a:r>
          </a:p>
          <a:p>
            <a:pPr marL="0" indent="0">
              <a:buSzTx/>
              <a:buNone/>
              <a:defRPr sz="2000" spc="0">
                <a:latin typeface="Bahnschrift Light"/>
                <a:ea typeface="Bahnschrift Light"/>
                <a:cs typeface="Bahnschrift Light"/>
                <a:sym typeface="Bahnschrift Light"/>
              </a:defRPr>
            </a:pPr>
            <a:endParaRPr dirty="0"/>
          </a:p>
          <a:p>
            <a:pPr marL="0" indent="0">
              <a:spcBef>
                <a:spcPts val="500"/>
              </a:spcBef>
              <a:buSzTx/>
              <a:buNone/>
              <a:defRPr sz="2400" b="1" spc="0">
                <a:latin typeface="Bahnschrift Light"/>
                <a:ea typeface="Bahnschrift Light"/>
                <a:cs typeface="Bahnschrift Light"/>
                <a:sym typeface="Bahnschrift Light"/>
              </a:defRPr>
            </a:pPr>
            <a:r>
              <a:rPr dirty="0">
                <a:latin typeface="Bahnschrift SemiBold" panose="020B0502040204020203" pitchFamily="34" charset="0"/>
              </a:rPr>
              <a:t>How Satpy can help?</a:t>
            </a:r>
          </a:p>
          <a:p>
            <a:pPr marL="0" indent="0">
              <a:spcBef>
                <a:spcPts val="400"/>
              </a:spcBef>
              <a:buSzTx/>
              <a:buNone/>
              <a:defRPr sz="2000" spc="0">
                <a:latin typeface="Bahnschrift Light"/>
                <a:ea typeface="Bahnschrift Light"/>
                <a:cs typeface="Bahnschrift Light"/>
                <a:sym typeface="Bahnschrift Light"/>
              </a:defRPr>
            </a:pPr>
            <a:r>
              <a:rPr dirty="0" smtClean="0"/>
              <a:t>Example </a:t>
            </a:r>
            <a:r>
              <a:rPr dirty="0"/>
              <a:t>of applying and using GSICS calibration with SEVIRI data</a:t>
            </a:r>
          </a:p>
          <a:p>
            <a:pPr marL="0" indent="0">
              <a:spcBef>
                <a:spcPts val="400"/>
              </a:spcBef>
              <a:buSzTx/>
              <a:buNone/>
              <a:defRPr sz="2000" spc="0">
                <a:latin typeface="Bahnschrift Light"/>
                <a:ea typeface="Bahnschrift Light"/>
                <a:cs typeface="Bahnschrift Light"/>
                <a:sym typeface="Bahnschrift Light"/>
              </a:defRPr>
            </a:pPr>
            <a:endParaRPr dirty="0"/>
          </a:p>
          <a:p>
            <a:pPr marL="0" indent="0">
              <a:spcBef>
                <a:spcPts val="500"/>
              </a:spcBef>
              <a:buSzTx/>
              <a:buNone/>
              <a:defRPr sz="2400" b="1" spc="0">
                <a:latin typeface="Bahnschrift Light"/>
                <a:ea typeface="Bahnschrift Light"/>
                <a:cs typeface="Bahnschrift Light"/>
                <a:sym typeface="Bahnschrift Light"/>
              </a:defRPr>
            </a:pPr>
            <a:r>
              <a:rPr lang="en-US" dirty="0" smtClean="0">
                <a:latin typeface="Bahnschrift SemiBold" panose="020B0502040204020203" pitchFamily="34" charset="0"/>
              </a:rPr>
              <a:t>Conclusions and outlook</a:t>
            </a:r>
            <a:endParaRPr dirty="0">
              <a:latin typeface="Bahnschrift SemiBold" panose="020B0502040204020203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MSG SEVIRI…"/>
          <p:cNvSpPr txBox="1"/>
          <p:nvPr/>
        </p:nvSpPr>
        <p:spPr>
          <a:xfrm>
            <a:off x="319612" y="1000249"/>
            <a:ext cx="8283210" cy="4724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2400">
                <a:solidFill>
                  <a:srgbClr val="5E5E5E"/>
                </a:solidFill>
                <a:latin typeface="Bahnschrift Light"/>
                <a:ea typeface="Bahnschrift Light"/>
                <a:cs typeface="Bahnschrift Light"/>
                <a:sym typeface="Bahnschrift Light"/>
              </a:defRPr>
            </a:pPr>
            <a:r>
              <a:rPr b="0" dirty="0">
                <a:latin typeface="Bahnschrift" panose="020B0502040204020203" pitchFamily="34" charset="0"/>
              </a:rPr>
              <a:t>MSG SEVIRI</a:t>
            </a:r>
          </a:p>
          <a:p>
            <a:pPr>
              <a:lnSpc>
                <a:spcPct val="150000"/>
              </a:lnSpc>
              <a:defRPr sz="1800" b="0">
                <a:solidFill>
                  <a:srgbClr val="5E5E5E"/>
                </a:solidFill>
                <a:latin typeface="Bahnschrift Light"/>
                <a:ea typeface="Bahnschrift Light"/>
                <a:cs typeface="Bahnschrift Light"/>
                <a:sym typeface="Bahnschrift Light"/>
              </a:defRPr>
            </a:pPr>
            <a:r>
              <a:rPr dirty="0"/>
              <a:t>SEVIRI L1.5 files provide GSICS calibration coefficients in data header</a:t>
            </a:r>
          </a:p>
          <a:p>
            <a:pPr>
              <a:defRPr sz="1600" b="0">
                <a:solidFill>
                  <a:srgbClr val="5E5E5E"/>
                </a:solidFill>
                <a:latin typeface="Bahnschrift Light"/>
                <a:ea typeface="Bahnschrift Light"/>
                <a:cs typeface="Bahnschrift Light"/>
                <a:sym typeface="Bahnschrift Light"/>
              </a:defRPr>
            </a:pPr>
            <a:endParaRPr dirty="0"/>
          </a:p>
          <a:p>
            <a:pPr>
              <a:defRPr sz="1600" b="0">
                <a:solidFill>
                  <a:srgbClr val="5E5E5E"/>
                </a:solidFill>
                <a:latin typeface="Bahnschrift Light"/>
                <a:ea typeface="Bahnschrift Light"/>
                <a:cs typeface="Bahnschrift Light"/>
                <a:sym typeface="Bahnschrift Light"/>
              </a:defRPr>
            </a:pPr>
            <a:endParaRPr dirty="0"/>
          </a:p>
          <a:p>
            <a:pPr>
              <a:lnSpc>
                <a:spcPct val="200000"/>
              </a:lnSpc>
              <a:defRPr sz="1600" b="0">
                <a:solidFill>
                  <a:srgbClr val="5E5E5E"/>
                </a:solidFill>
                <a:latin typeface="Bahnschrift Light"/>
                <a:ea typeface="Bahnschrift Light"/>
                <a:cs typeface="Bahnschrift Light"/>
                <a:sym typeface="Bahnschrift Light"/>
              </a:defRPr>
            </a:pPr>
            <a:endParaRPr dirty="0"/>
          </a:p>
          <a:p>
            <a:pPr>
              <a:lnSpc>
                <a:spcPct val="200000"/>
              </a:lnSpc>
              <a:defRPr sz="1800" b="0">
                <a:solidFill>
                  <a:srgbClr val="5E5E5E"/>
                </a:solidFill>
                <a:latin typeface="Bahnschrift Light"/>
                <a:ea typeface="Bahnschrift Light"/>
                <a:cs typeface="Bahnschrift Light"/>
                <a:sym typeface="Bahnschrift Light"/>
              </a:defRPr>
            </a:pPr>
            <a:endParaRPr lang="en-US" dirty="0" smtClean="0"/>
          </a:p>
          <a:p>
            <a:pPr>
              <a:lnSpc>
                <a:spcPct val="200000"/>
              </a:lnSpc>
              <a:defRPr sz="1800" b="0">
                <a:solidFill>
                  <a:srgbClr val="5E5E5E"/>
                </a:solidFill>
                <a:latin typeface="Bahnschrift Light"/>
                <a:ea typeface="Bahnschrift Light"/>
                <a:cs typeface="Bahnschrift Light"/>
                <a:sym typeface="Bahnschrift Light"/>
              </a:defRPr>
            </a:pPr>
            <a:r>
              <a:rPr sz="1600" u="sng" dirty="0" smtClean="0"/>
              <a:t>References</a:t>
            </a:r>
            <a:r>
              <a:rPr u="sng" dirty="0"/>
              <a:t>:</a:t>
            </a:r>
          </a:p>
          <a:p>
            <a:pPr>
              <a:lnSpc>
                <a:spcPct val="150000"/>
              </a:lnSpc>
              <a:defRPr sz="1400" b="0" i="1">
                <a:solidFill>
                  <a:srgbClr val="5E5E5E"/>
                </a:solidFill>
                <a:latin typeface="Bahnschrift Light"/>
                <a:ea typeface="Bahnschrift Light"/>
                <a:cs typeface="Bahnschrift Light"/>
                <a:sym typeface="Bahnschrift Light"/>
              </a:defRPr>
            </a:pPr>
            <a:r>
              <a:rPr dirty="0"/>
              <a:t>MSG Level 1.5 Image Data Format Description</a:t>
            </a:r>
            <a:endParaRPr sz="2200" dirty="0"/>
          </a:p>
          <a:p>
            <a:pPr defTabSz="355600">
              <a:defRPr sz="1600" b="0">
                <a:solidFill>
                  <a:srgbClr val="00205B"/>
                </a:solidFill>
                <a:uFill>
                  <a:solidFill>
                    <a:srgbClr val="C5B9AC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https://</a:t>
            </a:r>
            <a:r>
              <a:rPr sz="1400" dirty="0"/>
              <a:t>www-cdn.eumetsat.int/files/2020-05/pdf_ten_05105_msg_img_data.pdf</a:t>
            </a:r>
          </a:p>
          <a:p>
            <a:pPr>
              <a:lnSpc>
                <a:spcPct val="200000"/>
              </a:lnSpc>
              <a:defRPr sz="1400" b="0" i="1">
                <a:solidFill>
                  <a:srgbClr val="5E5E5E"/>
                </a:solidFill>
                <a:latin typeface="Bahnschrift Light"/>
                <a:ea typeface="Bahnschrift Light"/>
                <a:cs typeface="Bahnschrift Light"/>
                <a:sym typeface="Bahnschrift Light"/>
              </a:defRPr>
            </a:pPr>
            <a:r>
              <a:rPr dirty="0"/>
              <a:t>User Guide for EUMETSAT GSICS Corrections for inter-calibration of </a:t>
            </a:r>
            <a:r>
              <a:rPr dirty="0" err="1"/>
              <a:t>Meteosat</a:t>
            </a:r>
            <a:r>
              <a:rPr dirty="0"/>
              <a:t>-SEVIRI with </a:t>
            </a:r>
            <a:r>
              <a:rPr dirty="0" err="1"/>
              <a:t>Metop</a:t>
            </a:r>
            <a:r>
              <a:rPr dirty="0"/>
              <a:t>-IASI</a:t>
            </a:r>
          </a:p>
          <a:p>
            <a:pPr defTabSz="355600">
              <a:defRPr sz="1400" b="0">
                <a:solidFill>
                  <a:srgbClr val="00205B"/>
                </a:solidFill>
                <a:uFill>
                  <a:solidFill>
                    <a:srgbClr val="C5B9AC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https://www-cdn.eumetsat.int/files/2020-08/User%20Guide%20for%20EUMETSAT%20GSICS%20Corrections%20for%20inter-calibration%20of%20Meteosat-SEVIRI%20with%20Metop-IASI.pdf</a:t>
            </a:r>
          </a:p>
        </p:txBody>
      </p:sp>
      <p:sp>
        <p:nvSpPr>
          <p:cNvPr id="489" name="Rectangle 1"/>
          <p:cNvSpPr txBox="1">
            <a:spLocks noGrp="1"/>
          </p:cNvSpPr>
          <p:nvPr>
            <p:ph type="sldNum" sz="quarter" idx="4294967295"/>
          </p:nvPr>
        </p:nvSpPr>
        <p:spPr>
          <a:xfrm>
            <a:off x="11953713" y="6593585"/>
            <a:ext cx="174768" cy="24383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sp>
        <p:nvSpPr>
          <p:cNvPr id="490" name="Title 1"/>
          <p:cNvSpPr txBox="1">
            <a:spLocks noGrp="1"/>
          </p:cNvSpPr>
          <p:nvPr>
            <p:ph type="title"/>
          </p:nvPr>
        </p:nvSpPr>
        <p:spPr>
          <a:xfrm>
            <a:off x="792477" y="0"/>
            <a:ext cx="11399526" cy="640081"/>
          </a:xfrm>
          <a:prstGeom prst="rect">
            <a:avLst/>
          </a:prstGeom>
        </p:spPr>
        <p:txBody>
          <a:bodyPr/>
          <a:lstStyle>
            <a:lvl1pPr>
              <a:defRPr b="0">
                <a:latin typeface="Bahnschrift Light"/>
                <a:ea typeface="Bahnschrift Light"/>
                <a:cs typeface="Bahnschrift Light"/>
                <a:sym typeface="Bahnschrift Light"/>
              </a:defRPr>
            </a:lvl1pPr>
          </a:lstStyle>
          <a:p>
            <a:r>
              <a:t>GSICS products at EUMETSAT</a:t>
            </a:r>
          </a:p>
        </p:txBody>
      </p:sp>
      <p:grpSp>
        <p:nvGrpSpPr>
          <p:cNvPr id="493" name="15_DATA_HEADER/RadiometricProcessing/MPEFCalFeedBack/GSICSCalCoeff…"/>
          <p:cNvGrpSpPr/>
          <p:nvPr/>
        </p:nvGrpSpPr>
        <p:grpSpPr>
          <a:xfrm>
            <a:off x="421207" y="2142507"/>
            <a:ext cx="7002938" cy="663658"/>
            <a:chOff x="0" y="0"/>
            <a:chExt cx="7002936" cy="663656"/>
          </a:xfrm>
        </p:grpSpPr>
        <p:sp>
          <p:nvSpPr>
            <p:cNvPr id="491" name="Rectangle"/>
            <p:cNvSpPr/>
            <p:nvPr/>
          </p:nvSpPr>
          <p:spPr>
            <a:xfrm>
              <a:off x="0" y="-1"/>
              <a:ext cx="7002938" cy="663657"/>
            </a:xfrm>
            <a:prstGeom prst="rect">
              <a:avLst/>
            </a:prstGeom>
            <a:solidFill>
              <a:srgbClr val="97D3EC"/>
            </a:solidFill>
            <a:ln w="12700" cap="flat">
              <a:solidFill>
                <a:srgbClr val="51B2DE"/>
              </a:solidFill>
              <a:prstDash val="solid"/>
              <a:miter lim="400000"/>
            </a:ln>
            <a:effectLst/>
          </p:spPr>
          <p:txBody>
            <a:bodyPr wrap="square" lIns="36000" tIns="36000" rIns="36000" bIns="36000" numCol="1" anchor="ctr">
              <a:noAutofit/>
            </a:bodyPr>
            <a:lstStyle/>
            <a:p>
              <a:pPr>
                <a:defRPr sz="1600" b="0">
                  <a:solidFill>
                    <a:srgbClr val="081F58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pPr>
              <a:endParaRPr/>
            </a:p>
          </p:txBody>
        </p:sp>
        <p:sp>
          <p:nvSpPr>
            <p:cNvPr id="492" name="15_DATA_HEADER/RadiometricProcessing/MPEFCalFeedBack/GSICSCalCoeff…"/>
            <p:cNvSpPr txBox="1"/>
            <p:nvPr/>
          </p:nvSpPr>
          <p:spPr>
            <a:xfrm>
              <a:off x="6350" y="64250"/>
              <a:ext cx="6990238" cy="5351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6000" tIns="36000" rIns="36000" bIns="36000" numCol="1" anchor="ctr">
              <a:spAutoFit/>
            </a:bodyPr>
            <a:lstStyle/>
            <a:p>
              <a:pPr>
                <a:defRPr sz="1600" b="0">
                  <a:solidFill>
                    <a:srgbClr val="081F58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pPr>
              <a:r>
                <a:rPr dirty="0"/>
                <a:t>   15_DATA_HEADER/</a:t>
              </a:r>
              <a:r>
                <a:rPr dirty="0" err="1"/>
                <a:t>RadiometricProcessing</a:t>
              </a:r>
              <a:r>
                <a:rPr dirty="0"/>
                <a:t>/</a:t>
              </a:r>
              <a:r>
                <a:rPr dirty="0" err="1"/>
                <a:t>MPEFCalFeedBack</a:t>
              </a:r>
              <a:r>
                <a:rPr dirty="0"/>
                <a:t>/</a:t>
              </a:r>
              <a:r>
                <a:rPr dirty="0" err="1"/>
                <a:t>GSICSCalCoeff</a:t>
              </a:r>
              <a:endParaRPr dirty="0"/>
            </a:p>
            <a:p>
              <a:pPr>
                <a:defRPr sz="1600" b="0">
                  <a:solidFill>
                    <a:srgbClr val="081F58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pPr>
              <a:r>
                <a:rPr dirty="0"/>
                <a:t>   15_DATA_HEADER/</a:t>
              </a:r>
              <a:r>
                <a:rPr dirty="0" err="1"/>
                <a:t>RadiometricProcessing</a:t>
              </a:r>
              <a:r>
                <a:rPr dirty="0"/>
                <a:t>/</a:t>
              </a:r>
              <a:r>
                <a:rPr dirty="0" err="1"/>
                <a:t>MPEFCalFeedBack</a:t>
              </a:r>
              <a:r>
                <a:rPr dirty="0"/>
                <a:t>/</a:t>
              </a:r>
              <a:r>
                <a:rPr dirty="0" err="1"/>
                <a:t>GSICSOffsetCount</a:t>
              </a:r>
              <a:endParaRPr dirty="0"/>
            </a:p>
          </p:txBody>
        </p:sp>
      </p:grpSp>
      <p:pic>
        <p:nvPicPr>
          <p:cNvPr id="494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94863" y="640080"/>
            <a:ext cx="3346237" cy="46690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MSG SEVIRI…"/>
          <p:cNvSpPr txBox="1"/>
          <p:nvPr/>
        </p:nvSpPr>
        <p:spPr>
          <a:xfrm>
            <a:off x="230872" y="906789"/>
            <a:ext cx="7947735" cy="29392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2400">
                <a:solidFill>
                  <a:srgbClr val="5E5E5E"/>
                </a:solidFill>
                <a:latin typeface="Bahnschrift Light"/>
                <a:ea typeface="Bahnschrift Light"/>
                <a:cs typeface="Bahnschrift Light"/>
                <a:sym typeface="Bahnschrift Light"/>
              </a:defRPr>
            </a:pPr>
            <a:r>
              <a:rPr b="0" dirty="0">
                <a:latin typeface="Bahnschrift" panose="020B0502040204020203" pitchFamily="34" charset="0"/>
              </a:rPr>
              <a:t>MTG FCI</a:t>
            </a:r>
          </a:p>
          <a:p>
            <a:pPr>
              <a:spcBef>
                <a:spcPts val="1200"/>
              </a:spcBef>
              <a:defRPr sz="1800" b="0">
                <a:solidFill>
                  <a:srgbClr val="5E5E5E"/>
                </a:solidFill>
                <a:latin typeface="Bahnschrift Light"/>
                <a:ea typeface="Bahnschrift Light"/>
                <a:cs typeface="Bahnschrift Light"/>
                <a:sym typeface="Bahnschrift Light"/>
              </a:defRPr>
            </a:pPr>
            <a:r>
              <a:rPr dirty="0"/>
              <a:t>FCI L1c files </a:t>
            </a:r>
            <a:r>
              <a:rPr lang="en-US" dirty="0" smtClean="0"/>
              <a:t>have a </a:t>
            </a:r>
            <a:r>
              <a:rPr lang="en-US" dirty="0" smtClean="0">
                <a:solidFill>
                  <a:srgbClr val="C00000"/>
                </a:solidFill>
              </a:rPr>
              <a:t>&lt;</a:t>
            </a:r>
            <a:r>
              <a:rPr lang="en-US" dirty="0" err="1" smtClean="0">
                <a:solidFill>
                  <a:srgbClr val="C00000"/>
                </a:solidFill>
              </a:rPr>
              <a:t>place_holder</a:t>
            </a:r>
            <a:r>
              <a:rPr lang="en-US" dirty="0" smtClean="0">
                <a:solidFill>
                  <a:srgbClr val="C00000"/>
                </a:solidFill>
              </a:rPr>
              <a:t>&gt;</a:t>
            </a:r>
            <a:r>
              <a:rPr lang="en-US" dirty="0" smtClean="0"/>
              <a:t> for </a:t>
            </a:r>
            <a:r>
              <a:rPr dirty="0" smtClean="0"/>
              <a:t>GSICS </a:t>
            </a:r>
            <a:r>
              <a:rPr dirty="0"/>
              <a:t>calibration coefficients in data </a:t>
            </a:r>
            <a:r>
              <a:rPr dirty="0" smtClean="0"/>
              <a:t>trailer</a:t>
            </a:r>
            <a:r>
              <a:rPr lang="en-US" dirty="0" smtClean="0"/>
              <a:t>, coefficients shall be provided in the first years of operations</a:t>
            </a:r>
            <a:endParaRPr sz="2200" dirty="0"/>
          </a:p>
          <a:p>
            <a:pPr>
              <a:defRPr sz="2200" b="0">
                <a:solidFill>
                  <a:srgbClr val="5E5E5E"/>
                </a:solidFill>
                <a:latin typeface="Bahnschrift Light"/>
                <a:ea typeface="Bahnschrift Light"/>
                <a:cs typeface="Bahnschrift Light"/>
                <a:sym typeface="Bahnschrift Light"/>
              </a:defRPr>
            </a:pPr>
            <a:endParaRPr sz="2200" dirty="0"/>
          </a:p>
          <a:p>
            <a:pPr>
              <a:lnSpc>
                <a:spcPct val="250000"/>
              </a:lnSpc>
              <a:defRPr sz="1800" b="0">
                <a:solidFill>
                  <a:srgbClr val="5E5E5E"/>
                </a:solidFill>
                <a:latin typeface="Bahnschrift Light"/>
                <a:ea typeface="Bahnschrift Light"/>
                <a:cs typeface="Bahnschrift Light"/>
                <a:sym typeface="Bahnschrift Light"/>
              </a:defRPr>
            </a:pPr>
            <a:endParaRPr lang="en-US" sz="800" dirty="0" smtClean="0"/>
          </a:p>
          <a:p>
            <a:pPr>
              <a:lnSpc>
                <a:spcPct val="250000"/>
              </a:lnSpc>
              <a:defRPr sz="1800" b="0">
                <a:solidFill>
                  <a:srgbClr val="5E5E5E"/>
                </a:solidFill>
                <a:latin typeface="Bahnschrift Light"/>
                <a:ea typeface="Bahnschrift Light"/>
                <a:cs typeface="Bahnschrift Light"/>
                <a:sym typeface="Bahnschrift Light"/>
              </a:defRPr>
            </a:pPr>
            <a:r>
              <a:rPr sz="1600" u="sng" dirty="0" smtClean="0"/>
              <a:t>Reference</a:t>
            </a:r>
            <a:r>
              <a:rPr u="sng" dirty="0"/>
              <a:t>:</a:t>
            </a:r>
          </a:p>
          <a:p>
            <a:pPr>
              <a:defRPr sz="1400" b="0" i="1">
                <a:solidFill>
                  <a:srgbClr val="5E5E5E"/>
                </a:solidFill>
                <a:latin typeface="Bahnschrift Light"/>
                <a:ea typeface="Bahnschrift Light"/>
                <a:cs typeface="Bahnschrift Light"/>
                <a:sym typeface="Bahnschrift Light"/>
              </a:defRPr>
            </a:pPr>
            <a:r>
              <a:rPr dirty="0"/>
              <a:t>MTG FCI L1 Product User Guide [FCIL1PUG]</a:t>
            </a:r>
            <a:endParaRPr sz="2200" dirty="0"/>
          </a:p>
          <a:p>
            <a:pPr defTabSz="355600">
              <a:defRPr sz="1400" b="0">
                <a:solidFill>
                  <a:srgbClr val="00205B"/>
                </a:solidFill>
                <a:uFill>
                  <a:solidFill>
                    <a:srgbClr val="C5B9AC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https://www-cdn.eumetsat.int/files/2020-07/pdf_mtg_fci_l1_pug.pdf</a:t>
            </a:r>
          </a:p>
        </p:txBody>
      </p:sp>
      <p:sp>
        <p:nvSpPr>
          <p:cNvPr id="497" name="Rectangle 1"/>
          <p:cNvSpPr txBox="1">
            <a:spLocks noGrp="1"/>
          </p:cNvSpPr>
          <p:nvPr>
            <p:ph type="sldNum" sz="quarter" idx="4294967295"/>
          </p:nvPr>
        </p:nvSpPr>
        <p:spPr>
          <a:xfrm>
            <a:off x="11953713" y="6593585"/>
            <a:ext cx="174768" cy="24383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sp>
        <p:nvSpPr>
          <p:cNvPr id="498" name="Title 1"/>
          <p:cNvSpPr txBox="1">
            <a:spLocks noGrp="1"/>
          </p:cNvSpPr>
          <p:nvPr>
            <p:ph type="title"/>
          </p:nvPr>
        </p:nvSpPr>
        <p:spPr>
          <a:xfrm>
            <a:off x="792477" y="0"/>
            <a:ext cx="11399526" cy="640081"/>
          </a:xfrm>
          <a:prstGeom prst="rect">
            <a:avLst/>
          </a:prstGeom>
        </p:spPr>
        <p:txBody>
          <a:bodyPr/>
          <a:lstStyle>
            <a:lvl1pPr>
              <a:defRPr b="0">
                <a:latin typeface="Bahnschrift Light"/>
                <a:ea typeface="Bahnschrift Light"/>
                <a:cs typeface="Bahnschrift Light"/>
                <a:sym typeface="Bahnschrift Light"/>
              </a:defRPr>
            </a:lvl1pPr>
          </a:lstStyle>
          <a:p>
            <a:r>
              <a:t>GSICS products at EUMETSAT</a:t>
            </a:r>
          </a:p>
        </p:txBody>
      </p:sp>
      <p:grpSp>
        <p:nvGrpSpPr>
          <p:cNvPr id="501" name="15_DATA_HEADER/RadiometricProcessing/MPEFCalFeedBack/GSICSCalCoeff…"/>
          <p:cNvGrpSpPr/>
          <p:nvPr/>
        </p:nvGrpSpPr>
        <p:grpSpPr>
          <a:xfrm>
            <a:off x="363730" y="2261661"/>
            <a:ext cx="7002938" cy="429464"/>
            <a:chOff x="0" y="0"/>
            <a:chExt cx="7002936" cy="429463"/>
          </a:xfrm>
        </p:grpSpPr>
        <p:sp>
          <p:nvSpPr>
            <p:cNvPr id="499" name="Rectangle"/>
            <p:cNvSpPr/>
            <p:nvPr/>
          </p:nvSpPr>
          <p:spPr>
            <a:xfrm>
              <a:off x="0" y="-1"/>
              <a:ext cx="7002938" cy="429465"/>
            </a:xfrm>
            <a:prstGeom prst="rect">
              <a:avLst/>
            </a:prstGeom>
            <a:solidFill>
              <a:srgbClr val="97D3EC"/>
            </a:solidFill>
            <a:ln w="12700" cap="flat">
              <a:solidFill>
                <a:srgbClr val="51B2DE"/>
              </a:solidFill>
              <a:prstDash val="solid"/>
              <a:miter lim="400000"/>
            </a:ln>
            <a:effectLst/>
          </p:spPr>
          <p:txBody>
            <a:bodyPr wrap="square" lIns="36000" tIns="36000" rIns="36000" bIns="36000" numCol="1" anchor="ctr">
              <a:noAutofit/>
            </a:bodyPr>
            <a:lstStyle/>
            <a:p>
              <a:pPr>
                <a:defRPr sz="1600" b="0">
                  <a:solidFill>
                    <a:srgbClr val="081F58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pPr>
              <a:endParaRPr/>
            </a:p>
          </p:txBody>
        </p:sp>
        <p:sp>
          <p:nvSpPr>
            <p:cNvPr id="500" name="/data/&lt;channel_group&gt;/external_calibration_coefficients"/>
            <p:cNvSpPr txBox="1"/>
            <p:nvPr/>
          </p:nvSpPr>
          <p:spPr>
            <a:xfrm>
              <a:off x="6350" y="74153"/>
              <a:ext cx="6990238" cy="2811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6000" tIns="36000" rIns="36000" bIns="36000" numCol="1" anchor="ctr">
              <a:spAutoFit/>
            </a:bodyPr>
            <a:lstStyle>
              <a:lvl1pPr>
                <a:defRPr sz="1600" b="0">
                  <a:solidFill>
                    <a:srgbClr val="081F58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lvl1pPr>
            </a:lstStyle>
            <a:p>
              <a:r>
                <a:rPr dirty="0"/>
                <a:t>   /data/&lt;</a:t>
              </a:r>
              <a:r>
                <a:rPr dirty="0" err="1"/>
                <a:t>channel_group</a:t>
              </a:r>
              <a:r>
                <a:rPr dirty="0"/>
                <a:t>&gt;/</a:t>
              </a:r>
              <a:r>
                <a:rPr dirty="0" err="1"/>
                <a:t>external_calibration_coefficients</a:t>
              </a:r>
              <a:endParaRPr dirty="0"/>
            </a:p>
          </p:txBody>
        </p:sp>
      </p:grpSp>
      <p:sp>
        <p:nvSpPr>
          <p:cNvPr id="502" name="MSG SEVIRI…"/>
          <p:cNvSpPr txBox="1"/>
          <p:nvPr/>
        </p:nvSpPr>
        <p:spPr>
          <a:xfrm>
            <a:off x="230872" y="4329226"/>
            <a:ext cx="7947736" cy="1877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2400">
                <a:solidFill>
                  <a:srgbClr val="5E5E5E"/>
                </a:solidFill>
                <a:latin typeface="Bahnschrift Light"/>
                <a:ea typeface="Bahnschrift Light"/>
                <a:cs typeface="Bahnschrift Light"/>
                <a:sym typeface="Bahnschrift Light"/>
              </a:defRPr>
            </a:pPr>
            <a:r>
              <a:rPr b="0" dirty="0">
                <a:latin typeface="Bahnschrift" panose="020B0502040204020203" pitchFamily="34" charset="0"/>
              </a:rPr>
              <a:t>GSICS products </a:t>
            </a:r>
            <a:r>
              <a:rPr lang="en-US" b="0" dirty="0" smtClean="0">
                <a:latin typeface="Bahnschrift" panose="020B0502040204020203" pitchFamily="34" charset="0"/>
              </a:rPr>
              <a:t>are also </a:t>
            </a:r>
            <a:r>
              <a:rPr b="0" dirty="0" smtClean="0">
                <a:latin typeface="Bahnschrift" panose="020B0502040204020203" pitchFamily="34" charset="0"/>
              </a:rPr>
              <a:t>available </a:t>
            </a:r>
            <a:r>
              <a:rPr b="0" dirty="0">
                <a:latin typeface="Bahnschrift" panose="020B0502040204020203" pitchFamily="34" charset="0"/>
              </a:rPr>
              <a:t>online</a:t>
            </a:r>
          </a:p>
          <a:p>
            <a:pPr>
              <a:spcBef>
                <a:spcPts val="1200"/>
              </a:spcBef>
              <a:defRPr sz="1800" b="0">
                <a:solidFill>
                  <a:srgbClr val="5E5E5E"/>
                </a:solidFill>
                <a:latin typeface="Bahnschrift Light"/>
                <a:ea typeface="Bahnschrift Light"/>
                <a:cs typeface="Bahnschrift Light"/>
                <a:sym typeface="Bahnschrift Light"/>
              </a:defRPr>
            </a:pPr>
            <a:r>
              <a:rPr dirty="0" smtClean="0"/>
              <a:t>- </a:t>
            </a:r>
            <a:r>
              <a:rPr dirty="0"/>
              <a:t>Near Real Time Corrections (NTRC)</a:t>
            </a:r>
            <a:endParaRPr sz="2200" dirty="0"/>
          </a:p>
          <a:p>
            <a:pPr>
              <a:defRPr sz="1800" b="0">
                <a:solidFill>
                  <a:srgbClr val="5E5E5E"/>
                </a:solidFill>
                <a:latin typeface="Bahnschrift Light"/>
                <a:ea typeface="Bahnschrift Light"/>
                <a:cs typeface="Bahnschrift Light"/>
                <a:sym typeface="Bahnschrift Light"/>
              </a:defRPr>
            </a:pPr>
            <a:r>
              <a:rPr dirty="0"/>
              <a:t>- Re-Analysis Corrections (RAC</a:t>
            </a:r>
            <a:r>
              <a:rPr dirty="0" smtClean="0"/>
              <a:t>)</a:t>
            </a:r>
          </a:p>
          <a:p>
            <a:pPr>
              <a:lnSpc>
                <a:spcPct val="200000"/>
              </a:lnSpc>
              <a:defRPr sz="1800" b="0">
                <a:solidFill>
                  <a:srgbClr val="5E5E5E"/>
                </a:solidFill>
                <a:latin typeface="Bahnschrift Light"/>
                <a:ea typeface="Bahnschrift Light"/>
                <a:cs typeface="Bahnschrift Light"/>
                <a:sym typeface="Bahnschrift Light"/>
              </a:defRPr>
            </a:pPr>
            <a:r>
              <a:rPr sz="1600" u="sng" dirty="0" smtClean="0"/>
              <a:t>Reference:</a:t>
            </a:r>
          </a:p>
          <a:p>
            <a:pPr defTabSz="355600">
              <a:defRPr sz="1400" b="0">
                <a:solidFill>
                  <a:srgbClr val="00205B"/>
                </a:solidFill>
                <a:uFill>
                  <a:solidFill>
                    <a:srgbClr val="C5B9AC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dirty="0" smtClean="0"/>
              <a:t>https://gsics.eumetsat.int/thredds/eumetsatProducts.html</a:t>
            </a:r>
            <a:endParaRPr dirty="0"/>
          </a:p>
        </p:txBody>
      </p:sp>
      <p:pic>
        <p:nvPicPr>
          <p:cNvPr id="503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29507" y="640080"/>
            <a:ext cx="3711596" cy="55576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Rectangle 1"/>
          <p:cNvSpPr txBox="1">
            <a:spLocks noGrp="1"/>
          </p:cNvSpPr>
          <p:nvPr>
            <p:ph type="sldNum" sz="quarter" idx="4294967295"/>
          </p:nvPr>
        </p:nvSpPr>
        <p:spPr>
          <a:xfrm>
            <a:off x="11953713" y="6593585"/>
            <a:ext cx="174768" cy="24383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sp>
        <p:nvSpPr>
          <p:cNvPr id="506" name="Title 1"/>
          <p:cNvSpPr txBox="1">
            <a:spLocks noGrp="1"/>
          </p:cNvSpPr>
          <p:nvPr>
            <p:ph type="title"/>
          </p:nvPr>
        </p:nvSpPr>
        <p:spPr>
          <a:xfrm>
            <a:off x="792477" y="0"/>
            <a:ext cx="11399526" cy="640081"/>
          </a:xfrm>
          <a:prstGeom prst="rect">
            <a:avLst/>
          </a:prstGeom>
        </p:spPr>
        <p:txBody>
          <a:bodyPr/>
          <a:lstStyle>
            <a:lvl1pPr>
              <a:defRPr b="0">
                <a:latin typeface="Bahnschrift Light"/>
                <a:ea typeface="Bahnschrift Light"/>
                <a:cs typeface="Bahnschrift Light"/>
                <a:sym typeface="Bahnschrift Light"/>
              </a:defRPr>
            </a:lvl1pPr>
          </a:lstStyle>
          <a:p>
            <a:r>
              <a:t>What is Pytroll/Satpy?</a:t>
            </a:r>
          </a:p>
        </p:txBody>
      </p:sp>
      <p:sp>
        <p:nvSpPr>
          <p:cNvPr id="507" name="MSG SEVIRI…"/>
          <p:cNvSpPr txBox="1"/>
          <p:nvPr/>
        </p:nvSpPr>
        <p:spPr>
          <a:xfrm>
            <a:off x="230872" y="906790"/>
            <a:ext cx="11399523" cy="1805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2400">
                <a:solidFill>
                  <a:srgbClr val="5E5E5E"/>
                </a:solidFill>
                <a:latin typeface="Bahnschrift Light"/>
                <a:ea typeface="Bahnschrift Light"/>
                <a:cs typeface="Bahnschrift Light"/>
                <a:sym typeface="Bahnschrift Light"/>
              </a:defRPr>
            </a:pPr>
            <a:r>
              <a:rPr b="0" dirty="0">
                <a:latin typeface="Bahnschrift" panose="020B0502040204020203" pitchFamily="34" charset="0"/>
              </a:rPr>
              <a:t>Pytroll</a:t>
            </a:r>
          </a:p>
          <a:p>
            <a:pPr marL="285750" indent="-285750">
              <a:spcBef>
                <a:spcPts val="1200"/>
              </a:spcBef>
              <a:buSzPct val="100000"/>
              <a:buChar char="-"/>
              <a:defRPr sz="1800" b="0">
                <a:solidFill>
                  <a:srgbClr val="5E5E5E"/>
                </a:solidFill>
                <a:latin typeface="Bahnschrift Light"/>
                <a:ea typeface="Bahnschrift Light"/>
                <a:cs typeface="Bahnschrift Light"/>
                <a:sym typeface="Bahnschrift Light"/>
              </a:defRPr>
            </a:pPr>
            <a:r>
              <a:rPr dirty="0"/>
              <a:t>Easy to use, modular, free and open source python framework for the processing of earth observation satellite data</a:t>
            </a:r>
            <a:endParaRPr sz="2200" dirty="0"/>
          </a:p>
          <a:p>
            <a:pPr marL="285750" indent="-285750">
              <a:spcBef>
                <a:spcPts val="600"/>
              </a:spcBef>
              <a:buSzPct val="100000"/>
              <a:buChar char="-"/>
              <a:defRPr sz="1800" b="0">
                <a:solidFill>
                  <a:srgbClr val="5E5E5E"/>
                </a:solidFill>
                <a:latin typeface="Bahnschrift Light"/>
                <a:ea typeface="Bahnschrift Light"/>
                <a:cs typeface="Bahnschrift Light"/>
                <a:sym typeface="Bahnschrift Light"/>
              </a:defRPr>
            </a:pPr>
            <a:r>
              <a:rPr dirty="0"/>
              <a:t>Provided python packages are designed to be used both in R&amp;D environments and in 24/7 operational production</a:t>
            </a:r>
          </a:p>
        </p:txBody>
      </p:sp>
      <p:pic>
        <p:nvPicPr>
          <p:cNvPr id="508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45460" y="2556586"/>
            <a:ext cx="5242942" cy="4009008"/>
          </a:xfrm>
          <a:prstGeom prst="rect">
            <a:avLst/>
          </a:prstGeom>
          <a:ln w="12700">
            <a:miter lim="400000"/>
          </a:ln>
        </p:spPr>
      </p:pic>
      <p:sp>
        <p:nvSpPr>
          <p:cNvPr id="509" name="MSG SEVIRI…"/>
          <p:cNvSpPr txBox="1"/>
          <p:nvPr/>
        </p:nvSpPr>
        <p:spPr>
          <a:xfrm>
            <a:off x="227313" y="2707282"/>
            <a:ext cx="6144512" cy="3123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285750" indent="-285750">
              <a:spcBef>
                <a:spcPts val="1200"/>
              </a:spcBef>
              <a:buSzPct val="100000"/>
              <a:buChar char="-"/>
              <a:defRPr sz="1800" b="0">
                <a:solidFill>
                  <a:srgbClr val="5E5E5E"/>
                </a:solidFill>
                <a:latin typeface="Bahnschrift Light"/>
                <a:ea typeface="Bahnschrift Light"/>
                <a:cs typeface="Bahnschrift Light"/>
                <a:sym typeface="Bahnschrift Light"/>
              </a:defRPr>
            </a:pPr>
            <a:r>
              <a:rPr dirty="0"/>
              <a:t>Operationally used in many institutes and organizations across Europe and North and South America</a:t>
            </a:r>
          </a:p>
          <a:p>
            <a:pPr marL="285750" indent="-285750">
              <a:spcBef>
                <a:spcPts val="600"/>
              </a:spcBef>
              <a:buSzPct val="100000"/>
              <a:buChar char="-"/>
              <a:defRPr sz="1800" b="0">
                <a:solidFill>
                  <a:srgbClr val="5E5E5E"/>
                </a:solidFill>
                <a:latin typeface="Bahnschrift Light"/>
                <a:ea typeface="Bahnschrift Light"/>
                <a:cs typeface="Bahnschrift Light"/>
                <a:sym typeface="Bahnschrift Light"/>
              </a:defRPr>
            </a:pPr>
            <a:endParaRPr lang="en-US" dirty="0" smtClean="0"/>
          </a:p>
          <a:p>
            <a:pPr marL="285750" indent="-285750">
              <a:spcBef>
                <a:spcPts val="600"/>
              </a:spcBef>
              <a:buSzPct val="100000"/>
              <a:buChar char="-"/>
              <a:defRPr sz="1800" b="0">
                <a:solidFill>
                  <a:srgbClr val="5E5E5E"/>
                </a:solidFill>
                <a:latin typeface="Bahnschrift Light"/>
                <a:ea typeface="Bahnschrift Light"/>
                <a:cs typeface="Bahnschrift Light"/>
                <a:sym typeface="Bahnschrift Light"/>
              </a:defRPr>
            </a:pPr>
            <a:endParaRPr dirty="0"/>
          </a:p>
          <a:p>
            <a:pPr>
              <a:spcBef>
                <a:spcPts val="600"/>
              </a:spcBef>
              <a:defRPr sz="1800" b="0">
                <a:solidFill>
                  <a:srgbClr val="5E5E5E"/>
                </a:solidFill>
                <a:latin typeface="Bahnschrift Light"/>
                <a:ea typeface="Bahnschrift Light"/>
                <a:cs typeface="Bahnschrift Light"/>
                <a:sym typeface="Bahnschrift Light"/>
              </a:defRPr>
            </a:pPr>
            <a:r>
              <a:rPr dirty="0"/>
              <a:t>Keys to success:</a:t>
            </a:r>
            <a:endParaRPr sz="2200" dirty="0"/>
          </a:p>
          <a:p>
            <a:pPr marL="285750" indent="-285750">
              <a:spcBef>
                <a:spcPts val="600"/>
              </a:spcBef>
              <a:buSzPct val="100000"/>
              <a:buChar char="-"/>
              <a:defRPr sz="1800" b="0">
                <a:solidFill>
                  <a:srgbClr val="5E5E5E"/>
                </a:solidFill>
                <a:latin typeface="Bahnschrift Light"/>
                <a:ea typeface="Bahnschrift Light"/>
                <a:cs typeface="Bahnschrift Light"/>
                <a:sym typeface="Bahnschrift Light"/>
              </a:defRPr>
            </a:pPr>
            <a:r>
              <a:rPr lang="en-US" dirty="0" smtClean="0"/>
              <a:t>Friendly and a</a:t>
            </a:r>
            <a:r>
              <a:rPr dirty="0" smtClean="0"/>
              <a:t>ctive </a:t>
            </a:r>
            <a:r>
              <a:rPr dirty="0"/>
              <a:t>community </a:t>
            </a:r>
            <a:r>
              <a:rPr dirty="0" smtClean="0"/>
              <a:t>(</a:t>
            </a:r>
            <a:r>
              <a:rPr lang="en-US" dirty="0" smtClean="0"/>
              <a:t>no explicit funding</a:t>
            </a:r>
            <a:r>
              <a:rPr dirty="0" smtClean="0"/>
              <a:t>)</a:t>
            </a:r>
            <a:endParaRPr dirty="0"/>
          </a:p>
          <a:p>
            <a:pPr marL="285750" indent="-285750">
              <a:spcBef>
                <a:spcPts val="600"/>
              </a:spcBef>
              <a:buSzPct val="100000"/>
              <a:buChar char="-"/>
              <a:defRPr sz="1800" b="0">
                <a:solidFill>
                  <a:srgbClr val="5E5E5E"/>
                </a:solidFill>
                <a:latin typeface="Bahnschrift Light"/>
                <a:ea typeface="Bahnschrift Light"/>
                <a:cs typeface="Bahnschrift Light"/>
                <a:sym typeface="Bahnschrift Light"/>
              </a:defRPr>
            </a:pPr>
            <a:r>
              <a:rPr dirty="0"/>
              <a:t>“Memorandum of Understanding” signed by:</a:t>
            </a:r>
            <a:endParaRPr sz="2200" dirty="0"/>
          </a:p>
          <a:p>
            <a:pPr lvl="8">
              <a:spcBef>
                <a:spcPts val="600"/>
              </a:spcBef>
              <a:defRPr sz="1800" b="0">
                <a:solidFill>
                  <a:srgbClr val="5E5E5E"/>
                </a:solidFill>
                <a:latin typeface="Bahnschrift Light"/>
                <a:ea typeface="Bahnschrift Light"/>
                <a:cs typeface="Bahnschrift Light"/>
                <a:sym typeface="Bahnschrift Light"/>
              </a:defRPr>
            </a:pPr>
            <a:r>
              <a:rPr dirty="0"/>
              <a:t>     </a:t>
            </a:r>
            <a:r>
              <a:rPr dirty="0" smtClean="0"/>
              <a:t>SMHI</a:t>
            </a:r>
            <a:r>
              <a:rPr dirty="0"/>
              <a:t>, FMI, KNMI, DWD, </a:t>
            </a:r>
            <a:r>
              <a:rPr dirty="0" err="1"/>
              <a:t>MeteoSwiss</a:t>
            </a:r>
            <a:r>
              <a:rPr dirty="0"/>
              <a:t>, MET </a:t>
            </a:r>
            <a:r>
              <a:rPr dirty="0" smtClean="0"/>
              <a:t>Norway</a:t>
            </a:r>
            <a:endParaRPr lang="en-US" dirty="0" smtClean="0"/>
          </a:p>
          <a:p>
            <a:pPr lvl="8">
              <a:spcBef>
                <a:spcPts val="600"/>
              </a:spcBef>
              <a:defRPr sz="1800" b="0">
                <a:solidFill>
                  <a:srgbClr val="5E5E5E"/>
                </a:solidFill>
                <a:latin typeface="Bahnschrift Light"/>
                <a:ea typeface="Bahnschrift Light"/>
                <a:cs typeface="Bahnschrift Light"/>
                <a:sym typeface="Bahnschrift Light"/>
              </a:defRPr>
            </a:pPr>
            <a:r>
              <a:rPr lang="en-US" dirty="0" smtClean="0"/>
              <a:t>-   Any contribution(s) to the project is highly valued</a:t>
            </a:r>
            <a:endParaRPr dirty="0"/>
          </a:p>
        </p:txBody>
      </p:sp>
      <p:sp>
        <p:nvSpPr>
          <p:cNvPr id="510" name="MSG SEVIRI…"/>
          <p:cNvSpPr txBox="1"/>
          <p:nvPr/>
        </p:nvSpPr>
        <p:spPr>
          <a:xfrm>
            <a:off x="112316" y="6013597"/>
            <a:ext cx="4515668" cy="630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1800" b="0">
                <a:solidFill>
                  <a:srgbClr val="5E5E5E"/>
                </a:solidFill>
                <a:latin typeface="Bahnschrift Light"/>
                <a:ea typeface="Bahnschrift Light"/>
                <a:cs typeface="Bahnschrift Light"/>
                <a:sym typeface="Bahnschrift Light"/>
              </a:defRPr>
            </a:pPr>
            <a:r>
              <a:rPr sz="1600" u="sng" dirty="0" smtClean="0"/>
              <a:t>Reference</a:t>
            </a:r>
            <a:r>
              <a:rPr sz="1600" u="sng" dirty="0"/>
              <a:t>:</a:t>
            </a:r>
          </a:p>
          <a:p>
            <a:pPr defTabSz="355600">
              <a:spcBef>
                <a:spcPts val="600"/>
              </a:spcBef>
              <a:defRPr sz="1400" b="0">
                <a:solidFill>
                  <a:srgbClr val="00205B"/>
                </a:solidFill>
                <a:uFill>
                  <a:solidFill>
                    <a:srgbClr val="C5B9AC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https://pytroll.github.io/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Rectangle 1"/>
          <p:cNvSpPr txBox="1">
            <a:spLocks noGrp="1"/>
          </p:cNvSpPr>
          <p:nvPr>
            <p:ph type="sldNum" sz="quarter" idx="4294967295"/>
          </p:nvPr>
        </p:nvSpPr>
        <p:spPr>
          <a:xfrm>
            <a:off x="11953713" y="6593585"/>
            <a:ext cx="174768" cy="24383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sp>
        <p:nvSpPr>
          <p:cNvPr id="513" name="Title 1"/>
          <p:cNvSpPr txBox="1">
            <a:spLocks noGrp="1"/>
          </p:cNvSpPr>
          <p:nvPr>
            <p:ph type="title"/>
          </p:nvPr>
        </p:nvSpPr>
        <p:spPr>
          <a:xfrm>
            <a:off x="792477" y="0"/>
            <a:ext cx="11399526" cy="640081"/>
          </a:xfrm>
          <a:prstGeom prst="rect">
            <a:avLst/>
          </a:prstGeom>
        </p:spPr>
        <p:txBody>
          <a:bodyPr/>
          <a:lstStyle>
            <a:lvl1pPr>
              <a:defRPr b="0">
                <a:latin typeface="Bahnschrift Light"/>
                <a:ea typeface="Bahnschrift Light"/>
                <a:cs typeface="Bahnschrift Light"/>
                <a:sym typeface="Bahnschrift Light"/>
              </a:defRPr>
            </a:lvl1pPr>
          </a:lstStyle>
          <a:p>
            <a:r>
              <a:rPr dirty="0"/>
              <a:t>What is Pytroll/Satpy?</a:t>
            </a:r>
          </a:p>
        </p:txBody>
      </p:sp>
      <p:sp>
        <p:nvSpPr>
          <p:cNvPr id="514" name="MSG SEVIRI…"/>
          <p:cNvSpPr txBox="1"/>
          <p:nvPr/>
        </p:nvSpPr>
        <p:spPr>
          <a:xfrm>
            <a:off x="137560" y="889736"/>
            <a:ext cx="5553585" cy="420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2400">
                <a:solidFill>
                  <a:srgbClr val="5E5E5E"/>
                </a:solidFill>
                <a:latin typeface="Bahnschrift Light"/>
                <a:ea typeface="Bahnschrift Light"/>
                <a:cs typeface="Bahnschrift Light"/>
                <a:sym typeface="Bahnschrift Light"/>
              </a:defRPr>
            </a:pPr>
            <a:r>
              <a:rPr b="0" dirty="0">
                <a:latin typeface="Bahnschrift" panose="020B0502040204020203" pitchFamily="34" charset="0"/>
              </a:rPr>
              <a:t>Satpy</a:t>
            </a:r>
          </a:p>
          <a:p>
            <a:pPr>
              <a:spcBef>
                <a:spcPts val="600"/>
              </a:spcBef>
              <a:defRPr sz="1800" b="0">
                <a:solidFill>
                  <a:srgbClr val="5E5E5E"/>
                </a:solidFill>
                <a:latin typeface="Bahnschrift Light"/>
                <a:ea typeface="Bahnschrift Light"/>
                <a:cs typeface="Bahnschrift Light"/>
                <a:sym typeface="Bahnschrift Light"/>
              </a:defRPr>
            </a:pPr>
            <a:r>
              <a:rPr dirty="0"/>
              <a:t>Pytroll package providing high level interface for satellite data processing supporting</a:t>
            </a:r>
            <a:endParaRPr sz="2200" dirty="0"/>
          </a:p>
          <a:p>
            <a:pPr marL="285750" indent="-285750">
              <a:spcBef>
                <a:spcPts val="1800"/>
              </a:spcBef>
              <a:buSzPct val="100000"/>
              <a:buChar char="-"/>
              <a:defRPr sz="1800" b="0">
                <a:solidFill>
                  <a:srgbClr val="5E5E5E"/>
                </a:solidFill>
                <a:latin typeface="Bahnschrift Light"/>
                <a:ea typeface="Bahnschrift Light"/>
                <a:cs typeface="Bahnschrift Light"/>
                <a:sym typeface="Bahnschrift Light"/>
              </a:defRPr>
            </a:pPr>
            <a:r>
              <a:rPr dirty="0"/>
              <a:t>Any type of satellite mission, i.e. GEO, LEO and HEO</a:t>
            </a:r>
            <a:endParaRPr sz="2200" dirty="0"/>
          </a:p>
          <a:p>
            <a:pPr marL="285750" indent="-285750">
              <a:spcBef>
                <a:spcPts val="600"/>
              </a:spcBef>
              <a:buSzPct val="100000"/>
              <a:buChar char="-"/>
              <a:defRPr sz="1800" b="0">
                <a:solidFill>
                  <a:srgbClr val="5E5E5E"/>
                </a:solidFill>
                <a:latin typeface="Bahnschrift Light"/>
                <a:ea typeface="Bahnschrift Light"/>
                <a:cs typeface="Bahnschrift Light"/>
                <a:sym typeface="Bahnschrift Light"/>
              </a:defRPr>
            </a:pPr>
            <a:r>
              <a:rPr dirty="0"/>
              <a:t>More than 90 satellite data formats, including many mission specific binary formats, e.g. SEVIRI</a:t>
            </a:r>
            <a:endParaRPr sz="2200" dirty="0"/>
          </a:p>
          <a:p>
            <a:pPr marL="285750" indent="-285750">
              <a:spcBef>
                <a:spcPts val="600"/>
              </a:spcBef>
              <a:buSzPct val="100000"/>
              <a:buChar char="-"/>
              <a:defRPr sz="1800" b="0">
                <a:solidFill>
                  <a:srgbClr val="5E5E5E"/>
                </a:solidFill>
                <a:latin typeface="Bahnschrift Light"/>
                <a:ea typeface="Bahnschrift Light"/>
                <a:cs typeface="Bahnschrift Light"/>
                <a:sym typeface="Bahnschrift Light"/>
              </a:defRPr>
            </a:pPr>
            <a:r>
              <a:rPr dirty="0"/>
              <a:t>Reading and processing remote files</a:t>
            </a:r>
            <a:endParaRPr sz="2200" dirty="0"/>
          </a:p>
          <a:p>
            <a:pPr marL="285750" indent="-285750">
              <a:spcBef>
                <a:spcPts val="600"/>
              </a:spcBef>
              <a:buSzPct val="100000"/>
              <a:buChar char="-"/>
              <a:defRPr sz="1800" b="0">
                <a:solidFill>
                  <a:srgbClr val="5E5E5E"/>
                </a:solidFill>
                <a:latin typeface="Bahnschrift Light"/>
                <a:ea typeface="Bahnschrift Light"/>
                <a:cs typeface="Bahnschrift Light"/>
                <a:sym typeface="Bahnschrift Light"/>
              </a:defRPr>
            </a:pPr>
            <a:r>
              <a:rPr dirty="0" smtClean="0"/>
              <a:t>Many built </a:t>
            </a:r>
            <a:r>
              <a:rPr dirty="0"/>
              <a:t>in composites and </a:t>
            </a:r>
            <a:r>
              <a:rPr dirty="0" smtClean="0"/>
              <a:t>corrections</a:t>
            </a:r>
            <a:r>
              <a:rPr lang="en-US" dirty="0" smtClean="0"/>
              <a:t> for, e.g. atmospheric and geometric effects</a:t>
            </a:r>
            <a:endParaRPr dirty="0"/>
          </a:p>
          <a:p>
            <a:pPr marL="285750" indent="-285750">
              <a:spcBef>
                <a:spcPts val="600"/>
              </a:spcBef>
              <a:buSzPct val="100000"/>
              <a:buChar char="-"/>
              <a:defRPr sz="1800" b="0">
                <a:solidFill>
                  <a:srgbClr val="5E5E5E"/>
                </a:solidFill>
                <a:latin typeface="Bahnschrift Light"/>
                <a:ea typeface="Bahnschrift Light"/>
                <a:cs typeface="Bahnschrift Light"/>
                <a:sym typeface="Bahnschrift Light"/>
              </a:defRPr>
            </a:pPr>
            <a:r>
              <a:rPr dirty="0"/>
              <a:t>Resampling data to any PROJ.4 projection</a:t>
            </a:r>
            <a:endParaRPr sz="2200" dirty="0"/>
          </a:p>
          <a:p>
            <a:pPr marL="285750" indent="-285750">
              <a:spcBef>
                <a:spcPts val="600"/>
              </a:spcBef>
              <a:buSzPct val="100000"/>
              <a:buChar char="-"/>
              <a:defRPr sz="1800" b="0">
                <a:solidFill>
                  <a:srgbClr val="5E5E5E"/>
                </a:solidFill>
                <a:latin typeface="Bahnschrift Light"/>
                <a:ea typeface="Bahnschrift Light"/>
                <a:cs typeface="Bahnschrift Light"/>
                <a:sym typeface="Bahnschrift Light"/>
              </a:defRPr>
            </a:pPr>
            <a:r>
              <a:rPr lang="en-US" dirty="0" smtClean="0"/>
              <a:t>And more… contributions are welcome!</a:t>
            </a:r>
            <a:endParaRPr dirty="0"/>
          </a:p>
        </p:txBody>
      </p:sp>
      <p:pic>
        <p:nvPicPr>
          <p:cNvPr id="515" name="Google Shape;142;p28" descr="Google Shape;142;p2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67753" y="630750"/>
            <a:ext cx="6278067" cy="6217919"/>
          </a:xfrm>
          <a:prstGeom prst="rect">
            <a:avLst/>
          </a:prstGeom>
          <a:ln w="12700">
            <a:miter lim="400000"/>
          </a:ln>
        </p:spPr>
      </p:pic>
      <p:sp>
        <p:nvSpPr>
          <p:cNvPr id="517" name="MSG SEVIRI…"/>
          <p:cNvSpPr txBox="1"/>
          <p:nvPr/>
        </p:nvSpPr>
        <p:spPr>
          <a:xfrm>
            <a:off x="390807" y="5166140"/>
            <a:ext cx="5096908" cy="370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200000"/>
              </a:lnSpc>
              <a:defRPr sz="1800" b="0">
                <a:solidFill>
                  <a:srgbClr val="BF3C00"/>
                </a:solidFill>
                <a:latin typeface="Bahnschrift Light"/>
                <a:ea typeface="Bahnschrift Light"/>
                <a:cs typeface="Bahnschrift Light"/>
                <a:sym typeface="Bahnschrift Light"/>
              </a:defRPr>
            </a:lvl1pPr>
          </a:lstStyle>
          <a:p>
            <a:r>
              <a:rPr dirty="0"/>
              <a:t>FCI “first image” was processed using Satpy</a:t>
            </a:r>
          </a:p>
        </p:txBody>
      </p:sp>
      <p:sp>
        <p:nvSpPr>
          <p:cNvPr id="518" name="MSG SEVIRI…"/>
          <p:cNvSpPr txBox="1"/>
          <p:nvPr/>
        </p:nvSpPr>
        <p:spPr>
          <a:xfrm>
            <a:off x="5787283" y="6209138"/>
            <a:ext cx="2562810" cy="574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600" b="0">
                <a:solidFill>
                  <a:srgbClr val="BFBFBF"/>
                </a:solidFill>
                <a:latin typeface="Bahnschrift Light"/>
                <a:ea typeface="Bahnschrift Light"/>
                <a:cs typeface="Bahnschrift Light"/>
                <a:sym typeface="Bahnschrift Light"/>
              </a:defRPr>
            </a:pPr>
            <a:r>
              <a:rPr dirty="0"/>
              <a:t>FCI True Color</a:t>
            </a:r>
          </a:p>
          <a:p>
            <a:pPr>
              <a:defRPr sz="1600" b="0">
                <a:solidFill>
                  <a:srgbClr val="BFBFBF"/>
                </a:solidFill>
                <a:latin typeface="Bahnschrift Light"/>
                <a:ea typeface="Bahnschrift Light"/>
                <a:cs typeface="Bahnschrift Light"/>
                <a:sym typeface="Bahnschrift Light"/>
              </a:defRPr>
            </a:pPr>
            <a:r>
              <a:rPr dirty="0"/>
              <a:t>18 March 2023 11:50 UTC</a:t>
            </a:r>
          </a:p>
        </p:txBody>
      </p:sp>
      <p:sp>
        <p:nvSpPr>
          <p:cNvPr id="10" name="MSG SEVIRI…"/>
          <p:cNvSpPr txBox="1"/>
          <p:nvPr/>
        </p:nvSpPr>
        <p:spPr>
          <a:xfrm>
            <a:off x="112316" y="6018145"/>
            <a:ext cx="4515668" cy="630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1800" b="0">
                <a:solidFill>
                  <a:srgbClr val="5E5E5E"/>
                </a:solidFill>
                <a:latin typeface="Bahnschrift Light"/>
                <a:ea typeface="Bahnschrift Light"/>
                <a:cs typeface="Bahnschrift Light"/>
                <a:sym typeface="Bahnschrift Light"/>
              </a:defRPr>
            </a:pPr>
            <a:r>
              <a:rPr sz="1600" u="sng" dirty="0" smtClean="0"/>
              <a:t>Reference</a:t>
            </a:r>
            <a:r>
              <a:rPr sz="1600" u="sng" dirty="0"/>
              <a:t>:</a:t>
            </a:r>
          </a:p>
          <a:p>
            <a:pPr defTabSz="355600">
              <a:spcBef>
                <a:spcPts val="600"/>
              </a:spcBef>
              <a:defRPr sz="1400" b="0">
                <a:solidFill>
                  <a:srgbClr val="00205B"/>
                </a:solidFill>
                <a:uFill>
                  <a:solidFill>
                    <a:srgbClr val="C5B9AC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en-GB" dirty="0"/>
              <a:t>https://satpy.readthedocs.io/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How the image was made? – Satpy modifiers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89781" y="759125"/>
            <a:ext cx="5369501" cy="58487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 smtClean="0"/>
              <a:t>Level-1 Data Package processed by TAS/ESA and delivered to EUMETSAT for scientific processing</a:t>
            </a:r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spcBef>
                <a:spcPts val="1200"/>
              </a:spcBef>
              <a:buNone/>
            </a:pPr>
            <a:r>
              <a:rPr lang="en-GB" sz="2400" dirty="0" smtClean="0"/>
              <a:t>Step 1: Raw RGB 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GB" sz="2400" dirty="0"/>
              <a:t>Step </a:t>
            </a:r>
            <a:r>
              <a:rPr lang="en-GB" sz="2400" dirty="0" smtClean="0"/>
              <a:t>2: </a:t>
            </a:r>
            <a:r>
              <a:rPr lang="en-GB" sz="2400" dirty="0"/>
              <a:t>Log </a:t>
            </a:r>
            <a:r>
              <a:rPr lang="en-GB" sz="2400" dirty="0" smtClean="0"/>
              <a:t>Scaling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GB" sz="2400" dirty="0"/>
              <a:t>Step </a:t>
            </a:r>
            <a:r>
              <a:rPr lang="en-GB" sz="2400" dirty="0" smtClean="0"/>
              <a:t>3: </a:t>
            </a:r>
            <a:r>
              <a:rPr lang="en-GB" sz="2400" dirty="0"/>
              <a:t>Sun </a:t>
            </a:r>
            <a:r>
              <a:rPr lang="en-GB" sz="2400" dirty="0" smtClean="0"/>
              <a:t>Zenith Correction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GB" sz="2400" dirty="0"/>
              <a:t>Step </a:t>
            </a:r>
            <a:r>
              <a:rPr lang="en-GB" sz="2400" dirty="0" smtClean="0"/>
              <a:t>4: </a:t>
            </a:r>
            <a:r>
              <a:rPr lang="en-GB" sz="2400" dirty="0"/>
              <a:t>Rayleigh </a:t>
            </a:r>
            <a:r>
              <a:rPr lang="en-GB" sz="2400" dirty="0" smtClean="0"/>
              <a:t>Correction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GB" sz="2400" dirty="0"/>
              <a:t>Step </a:t>
            </a:r>
            <a:r>
              <a:rPr lang="en-GB" sz="2400" dirty="0" smtClean="0"/>
              <a:t>5: </a:t>
            </a:r>
            <a:r>
              <a:rPr lang="en-GB" sz="2400" dirty="0"/>
              <a:t>NDVI </a:t>
            </a:r>
            <a:r>
              <a:rPr lang="en-GB" sz="2400" dirty="0" smtClean="0"/>
              <a:t>Hybrid Correction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GB" sz="2400" dirty="0"/>
              <a:t>Step </a:t>
            </a:r>
            <a:r>
              <a:rPr lang="en-GB" sz="2400" dirty="0" smtClean="0"/>
              <a:t>6: </a:t>
            </a:r>
            <a:r>
              <a:rPr lang="en-GB" sz="2400" dirty="0"/>
              <a:t>Sun </a:t>
            </a:r>
            <a:r>
              <a:rPr lang="en-GB" sz="2400" dirty="0" smtClean="0"/>
              <a:t>Zenith terminator reduction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641" y="640080"/>
            <a:ext cx="6120000" cy="612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641" y="640080"/>
            <a:ext cx="6120000" cy="612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641" y="640080"/>
            <a:ext cx="6120000" cy="612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641" y="640080"/>
            <a:ext cx="6120000" cy="612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641" y="640080"/>
            <a:ext cx="6120000" cy="612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456" y="640080"/>
            <a:ext cx="6120000" cy="61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98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Rectangle 1"/>
          <p:cNvSpPr txBox="1">
            <a:spLocks noGrp="1"/>
          </p:cNvSpPr>
          <p:nvPr>
            <p:ph type="sldNum" sz="quarter" idx="4294967295"/>
          </p:nvPr>
        </p:nvSpPr>
        <p:spPr>
          <a:xfrm>
            <a:off x="11953713" y="6593585"/>
            <a:ext cx="174768" cy="24383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sp>
        <p:nvSpPr>
          <p:cNvPr id="521" name="Title 1"/>
          <p:cNvSpPr txBox="1">
            <a:spLocks noGrp="1"/>
          </p:cNvSpPr>
          <p:nvPr>
            <p:ph type="title"/>
          </p:nvPr>
        </p:nvSpPr>
        <p:spPr>
          <a:xfrm>
            <a:off x="792477" y="0"/>
            <a:ext cx="11399526" cy="640081"/>
          </a:xfrm>
          <a:prstGeom prst="rect">
            <a:avLst/>
          </a:prstGeom>
        </p:spPr>
        <p:txBody>
          <a:bodyPr/>
          <a:lstStyle>
            <a:lvl1pPr>
              <a:defRPr b="0">
                <a:latin typeface="Bahnschrift Light"/>
                <a:ea typeface="Bahnschrift Light"/>
                <a:cs typeface="Bahnschrift Light"/>
                <a:sym typeface="Bahnschrift Light"/>
              </a:defRPr>
            </a:lvl1pPr>
          </a:lstStyle>
          <a:p>
            <a:r>
              <a:t>How Satpy can help?</a:t>
            </a:r>
          </a:p>
        </p:txBody>
      </p:sp>
      <p:sp>
        <p:nvSpPr>
          <p:cNvPr id="522" name="MSG SEVIRI…"/>
          <p:cNvSpPr txBox="1"/>
          <p:nvPr/>
        </p:nvSpPr>
        <p:spPr>
          <a:xfrm>
            <a:off x="230871" y="712452"/>
            <a:ext cx="10238077" cy="2339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285750" indent="-285750">
              <a:spcBef>
                <a:spcPts val="1200"/>
              </a:spcBef>
              <a:buSzPct val="100000"/>
              <a:buChar char="-"/>
              <a:defRPr sz="1800" b="0">
                <a:solidFill>
                  <a:srgbClr val="5E5E5E"/>
                </a:solidFill>
                <a:latin typeface="Bahnschrift Light"/>
                <a:ea typeface="Bahnschrift Light"/>
                <a:cs typeface="Bahnschrift Light"/>
                <a:sym typeface="Bahnschrift Light"/>
              </a:defRPr>
            </a:pPr>
            <a:r>
              <a:rPr dirty="0"/>
              <a:t>Change management and coordination between institutes and organizations is easier </a:t>
            </a:r>
            <a:r>
              <a:rPr lang="en-US" dirty="0" smtClean="0"/>
              <a:t>for </a:t>
            </a:r>
            <a:r>
              <a:rPr dirty="0" smtClean="0"/>
              <a:t>software</a:t>
            </a:r>
            <a:r>
              <a:rPr lang="en-US" dirty="0" smtClean="0"/>
              <a:t>, especially for open source software,</a:t>
            </a:r>
            <a:r>
              <a:rPr dirty="0" smtClean="0"/>
              <a:t> </a:t>
            </a:r>
            <a:r>
              <a:rPr dirty="0"/>
              <a:t>than for ground segment processing facilities and product format specifications</a:t>
            </a:r>
          </a:p>
          <a:p>
            <a:pPr marL="285750" indent="-285750">
              <a:spcBef>
                <a:spcPts val="1200"/>
              </a:spcBef>
              <a:buSzPct val="100000"/>
              <a:buChar char="-"/>
              <a:defRPr sz="1800" b="0">
                <a:solidFill>
                  <a:srgbClr val="5E5E5E"/>
                </a:solidFill>
                <a:latin typeface="Bahnschrift Light"/>
                <a:ea typeface="Bahnschrift Light"/>
                <a:cs typeface="Bahnschrift Light"/>
                <a:sym typeface="Bahnschrift Light"/>
              </a:defRPr>
            </a:pPr>
            <a:r>
              <a:rPr dirty="0"/>
              <a:t>Satpy provides unified interface for satellite data processing regardless of the file format (</a:t>
            </a:r>
            <a:r>
              <a:rPr dirty="0" err="1"/>
              <a:t>netCDF</a:t>
            </a:r>
            <a:r>
              <a:rPr dirty="0"/>
              <a:t>, BUFR, GRIB, HDF5, binary, etc…) or data location (local files, cloud)</a:t>
            </a:r>
            <a:endParaRPr sz="2200" dirty="0"/>
          </a:p>
          <a:p>
            <a:pPr marL="285750" indent="-285750">
              <a:spcBef>
                <a:spcPts val="1200"/>
              </a:spcBef>
              <a:buSzPct val="100000"/>
              <a:buChar char="-"/>
              <a:defRPr sz="1800" b="0">
                <a:solidFill>
                  <a:srgbClr val="5E5E5E"/>
                </a:solidFill>
                <a:latin typeface="Bahnschrift Light"/>
                <a:ea typeface="Bahnschrift Light"/>
                <a:cs typeface="Bahnschrift Light"/>
                <a:sym typeface="Bahnschrift Light"/>
              </a:defRPr>
            </a:pPr>
            <a:r>
              <a:rPr dirty="0"/>
              <a:t>Use of GSICS calibration coefficients </a:t>
            </a:r>
            <a:r>
              <a:rPr lang="en-US" dirty="0" smtClean="0"/>
              <a:t>is already available </a:t>
            </a:r>
            <a:r>
              <a:rPr dirty="0" smtClean="0"/>
              <a:t>for </a:t>
            </a:r>
            <a:r>
              <a:rPr dirty="0"/>
              <a:t>MSG SEVIRI and GEO-</a:t>
            </a:r>
            <a:r>
              <a:rPr dirty="0" err="1"/>
              <a:t>Kompsat</a:t>
            </a:r>
            <a:r>
              <a:rPr dirty="0"/>
              <a:t> AMI readers, same concept </a:t>
            </a:r>
            <a:r>
              <a:rPr lang="en-US" dirty="0" smtClean="0"/>
              <a:t>can be used </a:t>
            </a:r>
            <a:r>
              <a:rPr dirty="0" smtClean="0"/>
              <a:t>for </a:t>
            </a:r>
            <a:r>
              <a:rPr dirty="0"/>
              <a:t>other instruments and readers</a:t>
            </a:r>
          </a:p>
        </p:txBody>
      </p:sp>
      <p:sp>
        <p:nvSpPr>
          <p:cNvPr id="523" name="MSG SEVIRI…"/>
          <p:cNvSpPr txBox="1"/>
          <p:nvPr/>
        </p:nvSpPr>
        <p:spPr>
          <a:xfrm>
            <a:off x="2652025" y="3065752"/>
            <a:ext cx="6887950" cy="338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600" b="0">
                <a:solidFill>
                  <a:srgbClr val="B08000"/>
                </a:solidFill>
                <a:latin typeface="Bahnschrift Light"/>
                <a:ea typeface="Bahnschrift Light"/>
                <a:cs typeface="Bahnschrift Light"/>
                <a:sym typeface="Bahnschrift Light"/>
              </a:defRPr>
            </a:lvl1pPr>
          </a:lstStyle>
          <a:p>
            <a:r>
              <a:rPr dirty="0"/>
              <a:t>GeoColor world composite using ABI, FCI, and AHI – processed with Satpy</a:t>
            </a:r>
          </a:p>
        </p:txBody>
      </p:sp>
      <p:pic>
        <p:nvPicPr>
          <p:cNvPr id="524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17190" y="3420198"/>
            <a:ext cx="8157620" cy="34259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Rectangle 1"/>
          <p:cNvSpPr txBox="1">
            <a:spLocks noGrp="1"/>
          </p:cNvSpPr>
          <p:nvPr>
            <p:ph type="sldNum" sz="quarter" idx="4294967295"/>
          </p:nvPr>
        </p:nvSpPr>
        <p:spPr>
          <a:xfrm>
            <a:off x="11953713" y="6593585"/>
            <a:ext cx="174768" cy="24383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sp>
        <p:nvSpPr>
          <p:cNvPr id="527" name="Title 1"/>
          <p:cNvSpPr txBox="1">
            <a:spLocks noGrp="1"/>
          </p:cNvSpPr>
          <p:nvPr>
            <p:ph type="title"/>
          </p:nvPr>
        </p:nvSpPr>
        <p:spPr>
          <a:xfrm>
            <a:off x="792477" y="0"/>
            <a:ext cx="11399526" cy="640081"/>
          </a:xfrm>
          <a:prstGeom prst="rect">
            <a:avLst/>
          </a:prstGeom>
        </p:spPr>
        <p:txBody>
          <a:bodyPr/>
          <a:lstStyle>
            <a:lvl1pPr>
              <a:defRPr b="0">
                <a:latin typeface="Bahnschrift Light"/>
                <a:ea typeface="Bahnschrift Light"/>
                <a:cs typeface="Bahnschrift Light"/>
                <a:sym typeface="Bahnschrift Light"/>
              </a:defRPr>
            </a:lvl1pPr>
          </a:lstStyle>
          <a:p>
            <a:r>
              <a:rPr lang="en-US" dirty="0" smtClean="0"/>
              <a:t>Satpy example – Using GCIS calibration</a:t>
            </a:r>
            <a:endParaRPr dirty="0"/>
          </a:p>
        </p:txBody>
      </p:sp>
      <p:sp>
        <p:nvSpPr>
          <p:cNvPr id="528" name="from satpy import Scene…"/>
          <p:cNvSpPr txBox="1"/>
          <p:nvPr/>
        </p:nvSpPr>
        <p:spPr>
          <a:xfrm>
            <a:off x="792477" y="796794"/>
            <a:ext cx="7943837" cy="3493260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defTabSz="457200">
              <a:defRPr sz="1800" b="0">
                <a:solidFill>
                  <a:srgbClr val="8839EF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lang="en-US" sz="1300" dirty="0" smtClean="0"/>
              <a:t>import </a:t>
            </a:r>
            <a:r>
              <a:rPr lang="en-US" sz="1300" dirty="0" err="1" smtClean="0">
                <a:solidFill>
                  <a:srgbClr val="4C4F69"/>
                </a:solidFill>
              </a:rPr>
              <a:t>dask.array</a:t>
            </a:r>
            <a:r>
              <a:rPr lang="en-US" sz="1300" dirty="0" smtClean="0">
                <a:solidFill>
                  <a:srgbClr val="4C4F69"/>
                </a:solidFill>
              </a:rPr>
              <a:t> </a:t>
            </a:r>
            <a:r>
              <a:rPr lang="en-US" sz="1300" dirty="0" smtClean="0"/>
              <a:t>as </a:t>
            </a:r>
            <a:r>
              <a:rPr lang="en-US" sz="1300" dirty="0" smtClean="0">
                <a:solidFill>
                  <a:srgbClr val="4C4F69"/>
                </a:solidFill>
              </a:rPr>
              <a:t>da</a:t>
            </a:r>
            <a:endParaRPr lang="en-US" sz="1300" dirty="0" smtClean="0"/>
          </a:p>
          <a:p>
            <a:pPr defTabSz="457200">
              <a:defRPr sz="1800" b="0">
                <a:solidFill>
                  <a:srgbClr val="8839EF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sz="1300" dirty="0" smtClean="0"/>
              <a:t>from </a:t>
            </a:r>
            <a:r>
              <a:rPr sz="1300" dirty="0" err="1">
                <a:solidFill>
                  <a:srgbClr val="4C4F69"/>
                </a:solidFill>
              </a:rPr>
              <a:t>satpy</a:t>
            </a:r>
            <a:r>
              <a:rPr sz="1300" dirty="0">
                <a:solidFill>
                  <a:srgbClr val="4C4F69"/>
                </a:solidFill>
              </a:rPr>
              <a:t> </a:t>
            </a:r>
            <a:r>
              <a:rPr sz="1300" dirty="0"/>
              <a:t>import </a:t>
            </a:r>
            <a:r>
              <a:rPr sz="1300" dirty="0">
                <a:solidFill>
                  <a:srgbClr val="4C4F69"/>
                </a:solidFill>
              </a:rPr>
              <a:t>Scene</a:t>
            </a:r>
            <a:endParaRPr sz="1300" dirty="0"/>
          </a:p>
          <a:p>
            <a:pPr defTabSz="457200">
              <a:defRPr sz="1800" b="0">
                <a:solidFill>
                  <a:srgbClr val="4C4F69"/>
                </a:solidFill>
                <a:latin typeface="Courier"/>
                <a:ea typeface="Courier"/>
                <a:cs typeface="Courier"/>
                <a:sym typeface="Courier"/>
              </a:defRPr>
            </a:pPr>
            <a:endParaRPr sz="1300" dirty="0"/>
          </a:p>
          <a:p>
            <a:pPr defTabSz="457200">
              <a:defRPr sz="1800" b="0" i="1">
                <a:solidFill>
                  <a:srgbClr val="9CA0B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sz="1300" dirty="0"/>
              <a:t># Define path to data and select desired datasets</a:t>
            </a:r>
          </a:p>
          <a:p>
            <a:pPr defTabSz="457200">
              <a:defRPr sz="1800" b="0">
                <a:solidFill>
                  <a:srgbClr val="4C4F69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sz="1300" dirty="0"/>
              <a:t>path </a:t>
            </a:r>
            <a:r>
              <a:rPr sz="1300" dirty="0">
                <a:solidFill>
                  <a:srgbClr val="05A5E5"/>
                </a:solidFill>
              </a:rPr>
              <a:t>= </a:t>
            </a:r>
            <a:r>
              <a:rPr sz="1300" dirty="0">
                <a:solidFill>
                  <a:srgbClr val="40A02B"/>
                </a:solidFill>
              </a:rPr>
              <a:t>"/path/to/data"</a:t>
            </a:r>
          </a:p>
          <a:p>
            <a:pPr defTabSz="457200">
              <a:defRPr sz="1800" b="0">
                <a:solidFill>
                  <a:srgbClr val="4C4F69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sz="1300" dirty="0"/>
              <a:t>filename </a:t>
            </a:r>
            <a:r>
              <a:rPr sz="1300" dirty="0">
                <a:solidFill>
                  <a:srgbClr val="05A5E5"/>
                </a:solidFill>
              </a:rPr>
              <a:t>= </a:t>
            </a:r>
            <a:r>
              <a:rPr sz="1300" dirty="0">
                <a:solidFill>
                  <a:srgbClr val="7C7F93"/>
                </a:solidFill>
              </a:rPr>
              <a:t>[</a:t>
            </a:r>
            <a:r>
              <a:rPr sz="1300" dirty="0">
                <a:solidFill>
                  <a:srgbClr val="40A02B"/>
                </a:solidFill>
              </a:rPr>
              <a:t>f"</a:t>
            </a:r>
            <a:r>
              <a:rPr sz="1300" dirty="0">
                <a:solidFill>
                  <a:srgbClr val="EA76CB"/>
                </a:solidFill>
              </a:rPr>
              <a:t>{</a:t>
            </a:r>
            <a:r>
              <a:rPr sz="1300" dirty="0"/>
              <a:t>path</a:t>
            </a:r>
            <a:r>
              <a:rPr sz="1300" dirty="0">
                <a:solidFill>
                  <a:srgbClr val="EA76CB"/>
                </a:solidFill>
              </a:rPr>
              <a:t>}</a:t>
            </a:r>
            <a:r>
              <a:rPr sz="1300" dirty="0">
                <a:solidFill>
                  <a:srgbClr val="40A02B"/>
                </a:solidFill>
              </a:rPr>
              <a:t>/MSG3-SEVI-MSG15-0100-NA-20240313115741.601000000Z-NA.nat"</a:t>
            </a:r>
            <a:r>
              <a:rPr sz="1300" dirty="0">
                <a:solidFill>
                  <a:srgbClr val="7C7F93"/>
                </a:solidFill>
              </a:rPr>
              <a:t>]</a:t>
            </a:r>
            <a:endParaRPr sz="1300" dirty="0">
              <a:solidFill>
                <a:srgbClr val="40A02B"/>
              </a:solidFill>
            </a:endParaRPr>
          </a:p>
          <a:p>
            <a:pPr defTabSz="457200">
              <a:defRPr sz="1800" b="0">
                <a:solidFill>
                  <a:srgbClr val="4C4F69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sz="1300" dirty="0"/>
              <a:t>datasets </a:t>
            </a:r>
            <a:r>
              <a:rPr sz="1300" dirty="0">
                <a:solidFill>
                  <a:srgbClr val="05A5E5"/>
                </a:solidFill>
              </a:rPr>
              <a:t>= </a:t>
            </a:r>
            <a:r>
              <a:rPr sz="1300" dirty="0" smtClean="0">
                <a:solidFill>
                  <a:srgbClr val="7C7F93"/>
                </a:solidFill>
              </a:rPr>
              <a:t>[</a:t>
            </a:r>
            <a:r>
              <a:rPr lang="en-GB" sz="1300" dirty="0">
                <a:solidFill>
                  <a:srgbClr val="40A02B"/>
                </a:solidFill>
              </a:rPr>
              <a:t>"VIS006</a:t>
            </a:r>
            <a:r>
              <a:rPr lang="en-GB" sz="1300" dirty="0" smtClean="0">
                <a:solidFill>
                  <a:srgbClr val="40A02B"/>
                </a:solidFill>
              </a:rPr>
              <a:t>"</a:t>
            </a:r>
            <a:r>
              <a:rPr sz="1300" dirty="0" smtClean="0">
                <a:solidFill>
                  <a:srgbClr val="7C7F93"/>
                </a:solidFill>
              </a:rPr>
              <a:t>, </a:t>
            </a:r>
            <a:r>
              <a:rPr sz="1300" dirty="0" smtClean="0">
                <a:solidFill>
                  <a:srgbClr val="40A02B"/>
                </a:solidFill>
              </a:rPr>
              <a:t>"</a:t>
            </a:r>
            <a:r>
              <a:rPr lang="en-US" sz="1300" dirty="0" smtClean="0">
                <a:solidFill>
                  <a:srgbClr val="40A02B"/>
                </a:solidFill>
              </a:rPr>
              <a:t>VIS008</a:t>
            </a:r>
            <a:r>
              <a:rPr sz="1300" dirty="0" smtClean="0">
                <a:solidFill>
                  <a:srgbClr val="40A02B"/>
                </a:solidFill>
              </a:rPr>
              <a:t>"</a:t>
            </a:r>
            <a:r>
              <a:rPr sz="1300" dirty="0" smtClean="0">
                <a:solidFill>
                  <a:srgbClr val="7C7F93"/>
                </a:solidFill>
              </a:rPr>
              <a:t>, </a:t>
            </a:r>
            <a:r>
              <a:rPr lang="en-GB" sz="1300" dirty="0">
                <a:solidFill>
                  <a:srgbClr val="40A02B"/>
                </a:solidFill>
              </a:rPr>
              <a:t>"IR_108", "</a:t>
            </a:r>
            <a:r>
              <a:rPr lang="en-GB" sz="1300" dirty="0" smtClean="0">
                <a:solidFill>
                  <a:srgbClr val="40A02B"/>
                </a:solidFill>
              </a:rPr>
              <a:t>IR_134"</a:t>
            </a:r>
            <a:r>
              <a:rPr sz="1300" dirty="0" smtClean="0">
                <a:solidFill>
                  <a:srgbClr val="7C7F93"/>
                </a:solidFill>
              </a:rPr>
              <a:t>]</a:t>
            </a:r>
            <a:endParaRPr sz="1300" dirty="0"/>
          </a:p>
          <a:p>
            <a:pPr defTabSz="457200">
              <a:defRPr sz="1800" b="0">
                <a:solidFill>
                  <a:srgbClr val="7C7F93"/>
                </a:solidFill>
                <a:latin typeface="Courier"/>
                <a:ea typeface="Courier"/>
                <a:cs typeface="Courier"/>
                <a:sym typeface="Courier"/>
              </a:defRPr>
            </a:pPr>
            <a:endParaRPr sz="1300" dirty="0"/>
          </a:p>
          <a:p>
            <a:pPr defTabSz="457200">
              <a:defRPr sz="1800" b="0" i="1">
                <a:solidFill>
                  <a:srgbClr val="9CA0B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sz="1300" dirty="0"/>
              <a:t># Create Scene-object using GSICS calibration</a:t>
            </a:r>
          </a:p>
          <a:p>
            <a:pPr defTabSz="457200">
              <a:defRPr sz="1800" b="0">
                <a:solidFill>
                  <a:srgbClr val="4C4F69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sz="1300" dirty="0" err="1"/>
              <a:t>scn</a:t>
            </a:r>
            <a:r>
              <a:rPr sz="1300" dirty="0"/>
              <a:t> </a:t>
            </a:r>
            <a:r>
              <a:rPr sz="1300" dirty="0">
                <a:solidFill>
                  <a:srgbClr val="05A5E5"/>
                </a:solidFill>
              </a:rPr>
              <a:t>= </a:t>
            </a:r>
            <a:r>
              <a:rPr sz="1300" i="1" dirty="0">
                <a:solidFill>
                  <a:srgbClr val="1E66F5"/>
                </a:solidFill>
              </a:rPr>
              <a:t>Scene</a:t>
            </a:r>
            <a:r>
              <a:rPr sz="1300" dirty="0">
                <a:solidFill>
                  <a:srgbClr val="7C7F93"/>
                </a:solidFill>
              </a:rPr>
              <a:t>(</a:t>
            </a:r>
            <a:r>
              <a:rPr sz="1300" i="1" dirty="0">
                <a:solidFill>
                  <a:srgbClr val="E64553"/>
                </a:solidFill>
              </a:rPr>
              <a:t>filenames</a:t>
            </a:r>
            <a:r>
              <a:rPr sz="1300" dirty="0">
                <a:solidFill>
                  <a:srgbClr val="05A5E5"/>
                </a:solidFill>
              </a:rPr>
              <a:t>=</a:t>
            </a:r>
            <a:r>
              <a:rPr sz="1300" dirty="0"/>
              <a:t>filename</a:t>
            </a:r>
            <a:r>
              <a:rPr sz="1300" dirty="0">
                <a:solidFill>
                  <a:srgbClr val="7C7F93"/>
                </a:solidFill>
              </a:rPr>
              <a:t>, </a:t>
            </a:r>
            <a:r>
              <a:rPr sz="1300" i="1" dirty="0">
                <a:solidFill>
                  <a:srgbClr val="E64553"/>
                </a:solidFill>
              </a:rPr>
              <a:t>reader</a:t>
            </a:r>
            <a:r>
              <a:rPr sz="1300" dirty="0">
                <a:solidFill>
                  <a:srgbClr val="05A5E5"/>
                </a:solidFill>
              </a:rPr>
              <a:t>=</a:t>
            </a:r>
            <a:r>
              <a:rPr sz="1300" dirty="0">
                <a:solidFill>
                  <a:srgbClr val="40A02B"/>
                </a:solidFill>
              </a:rPr>
              <a:t>"seviri_l1b_native"</a:t>
            </a:r>
            <a:r>
              <a:rPr sz="1300" dirty="0">
                <a:solidFill>
                  <a:srgbClr val="7C7F93"/>
                </a:solidFill>
              </a:rPr>
              <a:t>,</a:t>
            </a:r>
            <a:endParaRPr sz="1300" dirty="0">
              <a:solidFill>
                <a:srgbClr val="40A02B"/>
              </a:solidFill>
            </a:endParaRPr>
          </a:p>
          <a:p>
            <a:pPr defTabSz="457200">
              <a:defRPr sz="1800" b="0">
                <a:solidFill>
                  <a:srgbClr val="7C7F93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sz="1300" dirty="0"/>
              <a:t>            </a:t>
            </a:r>
            <a:r>
              <a:rPr sz="1300" i="1" dirty="0" err="1">
                <a:solidFill>
                  <a:srgbClr val="E64553"/>
                </a:solidFill>
              </a:rPr>
              <a:t>reader_kwargs</a:t>
            </a:r>
            <a:r>
              <a:rPr sz="1300" dirty="0">
                <a:solidFill>
                  <a:srgbClr val="05A5E5"/>
                </a:solidFill>
              </a:rPr>
              <a:t>=</a:t>
            </a:r>
            <a:r>
              <a:rPr sz="1300" dirty="0"/>
              <a:t>{</a:t>
            </a:r>
            <a:r>
              <a:rPr sz="1300" dirty="0">
                <a:solidFill>
                  <a:srgbClr val="40A02B"/>
                </a:solidFill>
              </a:rPr>
              <a:t>"</a:t>
            </a:r>
            <a:r>
              <a:rPr sz="1300" dirty="0" err="1">
                <a:solidFill>
                  <a:srgbClr val="40A02B"/>
                </a:solidFill>
              </a:rPr>
              <a:t>calib_mode</a:t>
            </a:r>
            <a:r>
              <a:rPr sz="1300" dirty="0">
                <a:solidFill>
                  <a:srgbClr val="40A02B"/>
                </a:solidFill>
              </a:rPr>
              <a:t>"</a:t>
            </a:r>
            <a:r>
              <a:rPr sz="1300" dirty="0">
                <a:solidFill>
                  <a:srgbClr val="05A5E5"/>
                </a:solidFill>
              </a:rPr>
              <a:t>: </a:t>
            </a:r>
            <a:r>
              <a:rPr sz="1300" dirty="0">
                <a:solidFill>
                  <a:srgbClr val="40A02B"/>
                </a:solidFill>
              </a:rPr>
              <a:t>"GSICS"</a:t>
            </a:r>
            <a:r>
              <a:rPr sz="1300" dirty="0"/>
              <a:t>})</a:t>
            </a:r>
            <a:endParaRPr sz="1300" dirty="0">
              <a:solidFill>
                <a:srgbClr val="E64553"/>
              </a:solidFill>
            </a:endParaRPr>
          </a:p>
          <a:p>
            <a:pPr defTabSz="457200">
              <a:defRPr sz="1800" b="0">
                <a:solidFill>
                  <a:srgbClr val="7C7F93"/>
                </a:solidFill>
                <a:latin typeface="Courier"/>
                <a:ea typeface="Courier"/>
                <a:cs typeface="Courier"/>
                <a:sym typeface="Courier"/>
              </a:defRPr>
            </a:pPr>
            <a:endParaRPr sz="1300" dirty="0">
              <a:solidFill>
                <a:srgbClr val="E64553"/>
              </a:solidFill>
            </a:endParaRPr>
          </a:p>
          <a:p>
            <a:pPr defTabSz="457200">
              <a:defRPr sz="1800" b="0" i="1">
                <a:solidFill>
                  <a:srgbClr val="9CA0B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sz="1300" dirty="0"/>
              <a:t># Load and show data</a:t>
            </a:r>
          </a:p>
          <a:p>
            <a:pPr defTabSz="457200">
              <a:defRPr sz="1800" b="0">
                <a:solidFill>
                  <a:srgbClr val="4C4F69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sz="1300" dirty="0" err="1"/>
              <a:t>scn</a:t>
            </a:r>
            <a:r>
              <a:rPr sz="1300" dirty="0" err="1">
                <a:solidFill>
                  <a:srgbClr val="7C7F93"/>
                </a:solidFill>
              </a:rPr>
              <a:t>.</a:t>
            </a:r>
            <a:r>
              <a:rPr sz="1300" i="1" dirty="0" err="1">
                <a:solidFill>
                  <a:srgbClr val="1E66F5"/>
                </a:solidFill>
              </a:rPr>
              <a:t>load</a:t>
            </a:r>
            <a:r>
              <a:rPr sz="1300" dirty="0">
                <a:solidFill>
                  <a:srgbClr val="7C7F93"/>
                </a:solidFill>
              </a:rPr>
              <a:t>(</a:t>
            </a:r>
            <a:r>
              <a:rPr sz="1300" dirty="0"/>
              <a:t>datasets</a:t>
            </a:r>
            <a:r>
              <a:rPr sz="1300" dirty="0">
                <a:solidFill>
                  <a:srgbClr val="7C7F93"/>
                </a:solidFill>
              </a:rPr>
              <a:t>, </a:t>
            </a:r>
            <a:r>
              <a:rPr sz="1300" i="1" dirty="0" err="1">
                <a:solidFill>
                  <a:srgbClr val="E64553"/>
                </a:solidFill>
              </a:rPr>
              <a:t>upper_right_corner</a:t>
            </a:r>
            <a:r>
              <a:rPr sz="1300" dirty="0">
                <a:solidFill>
                  <a:srgbClr val="05A5E5"/>
                </a:solidFill>
              </a:rPr>
              <a:t>=</a:t>
            </a:r>
            <a:r>
              <a:rPr sz="1300" dirty="0">
                <a:solidFill>
                  <a:srgbClr val="40A02B"/>
                </a:solidFill>
              </a:rPr>
              <a:t>"NE"</a:t>
            </a:r>
            <a:r>
              <a:rPr sz="1300" dirty="0">
                <a:solidFill>
                  <a:srgbClr val="7C7F93"/>
                </a:solidFill>
              </a:rPr>
              <a:t>)</a:t>
            </a:r>
            <a:endParaRPr sz="1300" i="1" dirty="0">
              <a:solidFill>
                <a:srgbClr val="E64553"/>
              </a:solidFill>
            </a:endParaRPr>
          </a:p>
          <a:p>
            <a:pPr defTabSz="457200">
              <a:defRPr sz="1800" b="0">
                <a:solidFill>
                  <a:srgbClr val="4C4F69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 sz="1300" dirty="0" err="1"/>
              <a:t>scn</a:t>
            </a:r>
            <a:r>
              <a:rPr sz="1300" dirty="0" err="1">
                <a:solidFill>
                  <a:srgbClr val="7C7F93"/>
                </a:solidFill>
              </a:rPr>
              <a:t>.</a:t>
            </a:r>
            <a:r>
              <a:rPr sz="1300" i="1" dirty="0" err="1">
                <a:solidFill>
                  <a:srgbClr val="1E66F5"/>
                </a:solidFill>
              </a:rPr>
              <a:t>show</a:t>
            </a:r>
            <a:r>
              <a:rPr sz="1300" dirty="0" smtClean="0">
                <a:solidFill>
                  <a:srgbClr val="7C7F93"/>
                </a:solidFill>
              </a:rPr>
              <a:t>(</a:t>
            </a:r>
            <a:r>
              <a:rPr sz="1300" dirty="0" smtClean="0">
                <a:solidFill>
                  <a:srgbClr val="40A02B"/>
                </a:solidFill>
              </a:rPr>
              <a:t>"</a:t>
            </a:r>
            <a:r>
              <a:rPr lang="en-US" sz="1300" dirty="0" smtClean="0">
                <a:solidFill>
                  <a:srgbClr val="40A02B"/>
                </a:solidFill>
              </a:rPr>
              <a:t>IR_134</a:t>
            </a:r>
            <a:r>
              <a:rPr sz="1300" dirty="0" smtClean="0">
                <a:solidFill>
                  <a:srgbClr val="40A02B"/>
                </a:solidFill>
              </a:rPr>
              <a:t>"</a:t>
            </a:r>
            <a:r>
              <a:rPr sz="1300" dirty="0" smtClean="0">
                <a:solidFill>
                  <a:srgbClr val="7C7F93"/>
                </a:solidFill>
              </a:rPr>
              <a:t>)</a:t>
            </a:r>
          </a:p>
          <a:p>
            <a:pPr defTabSz="457200">
              <a:defRPr sz="1800" b="0">
                <a:solidFill>
                  <a:srgbClr val="4C4F69"/>
                </a:solidFill>
                <a:latin typeface="Courier"/>
                <a:ea typeface="Courier"/>
                <a:cs typeface="Courier"/>
                <a:sym typeface="Courier"/>
              </a:defRPr>
            </a:pPr>
            <a:endParaRPr lang="en-US" sz="1300" dirty="0">
              <a:solidFill>
                <a:srgbClr val="7C7F93"/>
              </a:solidFill>
            </a:endParaRPr>
          </a:p>
          <a:p>
            <a:pPr defTabSz="457200">
              <a:defRPr sz="1800" b="0">
                <a:solidFill>
                  <a:srgbClr val="4C4F69"/>
                </a:solidFill>
                <a:latin typeface="Courier"/>
                <a:ea typeface="Courier"/>
                <a:cs typeface="Courier"/>
                <a:sym typeface="Courier"/>
              </a:defRPr>
            </a:pPr>
            <a:endParaRPr sz="1300" dirty="0">
              <a:solidFill>
                <a:srgbClr val="7C7F93"/>
              </a:solidFill>
            </a:endParaRPr>
          </a:p>
        </p:txBody>
      </p:sp>
      <p:sp>
        <p:nvSpPr>
          <p:cNvPr id="7" name="MSG SEVIRI…"/>
          <p:cNvSpPr txBox="1"/>
          <p:nvPr/>
        </p:nvSpPr>
        <p:spPr>
          <a:xfrm>
            <a:off x="112316" y="6018145"/>
            <a:ext cx="5000860" cy="630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1800" b="0">
                <a:solidFill>
                  <a:srgbClr val="5E5E5E"/>
                </a:solidFill>
                <a:latin typeface="Bahnschrift Light"/>
                <a:ea typeface="Bahnschrift Light"/>
                <a:cs typeface="Bahnschrift Light"/>
                <a:sym typeface="Bahnschrift Light"/>
              </a:defRPr>
            </a:pPr>
            <a:r>
              <a:rPr sz="1600" u="sng" dirty="0" smtClean="0"/>
              <a:t>Reference</a:t>
            </a:r>
            <a:r>
              <a:rPr sz="1600" u="sng" dirty="0"/>
              <a:t>:</a:t>
            </a:r>
          </a:p>
          <a:p>
            <a:pPr defTabSz="355600">
              <a:spcBef>
                <a:spcPts val="600"/>
              </a:spcBef>
              <a:defRPr sz="1400" b="0">
                <a:solidFill>
                  <a:srgbClr val="00205B"/>
                </a:solidFill>
                <a:uFill>
                  <a:solidFill>
                    <a:srgbClr val="C5B9AC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 lang="en-GB" dirty="0"/>
              <a:t>https://satpy.readthedocs.io/en/stable/reading.html#calibration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itle &amp; Seperator Slides">
  <a:themeElements>
    <a:clrScheme name="Title &amp; Seperator Slides">
      <a:dk1>
        <a:srgbClr val="FFFFFF"/>
      </a:dk1>
      <a:lt1>
        <a:srgbClr val="FFFFFF"/>
      </a:lt1>
      <a:dk2>
        <a:srgbClr val="A7A7A7"/>
      </a:dk2>
      <a:lt2>
        <a:srgbClr val="535353"/>
      </a:lt2>
      <a:accent1>
        <a:srgbClr val="00B5E2"/>
      </a:accent1>
      <a:accent2>
        <a:srgbClr val="EAAA00"/>
      </a:accent2>
      <a:accent3>
        <a:srgbClr val="00B2A9"/>
      </a:accent3>
      <a:accent4>
        <a:srgbClr val="FE5000"/>
      </a:accent4>
      <a:accent5>
        <a:srgbClr val="7C7FAB"/>
      </a:accent5>
      <a:accent6>
        <a:srgbClr val="D6D2C4"/>
      </a:accent6>
      <a:hlink>
        <a:srgbClr val="0000FF"/>
      </a:hlink>
      <a:folHlink>
        <a:srgbClr val="FF00FF"/>
      </a:folHlink>
    </a:clrScheme>
    <a:fontScheme name="Title &amp; Seperator Slides">
      <a:majorFont>
        <a:latin typeface="Times New Roman"/>
        <a:ea typeface="Times New Roman"/>
        <a:cs typeface="Times New Roman"/>
      </a:majorFont>
      <a:minorFont>
        <a:latin typeface="Helvetica"/>
        <a:ea typeface="Helvetica"/>
        <a:cs typeface="Helvetica"/>
      </a:minorFont>
    </a:fontScheme>
    <a:fmtScheme name="Title &amp; Seperator Slid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36000" tIns="36000" rIns="36000" bIns="3600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9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9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Corporate Template">
  <a:themeElements>
    <a:clrScheme name="EUMETSAT">
      <a:dk1>
        <a:srgbClr val="FFFFFF"/>
      </a:dk1>
      <a:lt1>
        <a:srgbClr val="00205B"/>
      </a:lt1>
      <a:dk2>
        <a:srgbClr val="38484E"/>
      </a:dk2>
      <a:lt2>
        <a:srgbClr val="5B7F95"/>
      </a:lt2>
      <a:accent1>
        <a:srgbClr val="00B5E2"/>
      </a:accent1>
      <a:accent2>
        <a:srgbClr val="EAAA00"/>
      </a:accent2>
      <a:accent3>
        <a:srgbClr val="00B2A9"/>
      </a:accent3>
      <a:accent4>
        <a:srgbClr val="FE5000"/>
      </a:accent4>
      <a:accent5>
        <a:srgbClr val="7C7FAB"/>
      </a:accent5>
      <a:accent6>
        <a:srgbClr val="D6D2C4"/>
      </a:accent6>
      <a:hlink>
        <a:srgbClr val="C5B9AC"/>
      </a:hlink>
      <a:folHlink>
        <a:srgbClr val="968C83"/>
      </a:folHlink>
    </a:clrScheme>
    <a:fontScheme name="EUMETSAT Font">
      <a:majorFont>
        <a:latin typeface="Bahnschrift SemiBold"/>
        <a:ea typeface=""/>
        <a:cs typeface=""/>
      </a:majorFont>
      <a:minorFont>
        <a:latin typeface="Bahnschrif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1600" b="0" kern="100" spc="-100" dirty="0" err="1" smtClean="0">
            <a:solidFill>
              <a:schemeClr val="tx2"/>
            </a:solidFill>
            <a:latin typeface="Bahnschrift Light" panose="020B0502040204020203" pitchFamily="34" charset="0"/>
            <a:ea typeface="Roboto" panose="02000000000000000000" pitchFamily="2" charset="0"/>
          </a:defRPr>
        </a:defPPr>
      </a:lstStyle>
    </a:txDef>
  </a:objectDefaults>
  <a:extraClrSchemeLst>
    <a:extraClrScheme>
      <a:clrScheme name="1_EUM_template_v03 1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F9A00"/>
        </a:accent1>
        <a:accent2>
          <a:srgbClr val="9F2D20"/>
        </a:accent2>
        <a:accent3>
          <a:srgbClr val="FFFFFF"/>
        </a:accent3>
        <a:accent4>
          <a:srgbClr val="001E59"/>
        </a:accent4>
        <a:accent5>
          <a:srgbClr val="FFCAAA"/>
        </a:accent5>
        <a:accent6>
          <a:srgbClr val="90281C"/>
        </a:accent6>
        <a:hlink>
          <a:srgbClr val="7498C0"/>
        </a:hlink>
        <a:folHlink>
          <a:srgbClr val="9294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2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6D0A9"/>
        </a:accent1>
        <a:accent2>
          <a:srgbClr val="EBCAE3"/>
        </a:accent2>
        <a:accent3>
          <a:srgbClr val="FFFFFF"/>
        </a:accent3>
        <a:accent4>
          <a:srgbClr val="001E59"/>
        </a:accent4>
        <a:accent5>
          <a:srgbClr val="FAE4D1"/>
        </a:accent5>
        <a:accent6>
          <a:srgbClr val="D5B7CE"/>
        </a:accent6>
        <a:hlink>
          <a:srgbClr val="4E2029"/>
        </a:hlink>
        <a:folHlink>
          <a:srgbClr val="423B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3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5B97B1"/>
        </a:accent1>
        <a:accent2>
          <a:srgbClr val="F39600"/>
        </a:accent2>
        <a:accent3>
          <a:srgbClr val="FFFFFF"/>
        </a:accent3>
        <a:accent4>
          <a:srgbClr val="001E59"/>
        </a:accent4>
        <a:accent5>
          <a:srgbClr val="B5C9D5"/>
        </a:accent5>
        <a:accent6>
          <a:srgbClr val="DC8700"/>
        </a:accent6>
        <a:hlink>
          <a:srgbClr val="FFE4AE"/>
        </a:hlink>
        <a:folHlink>
          <a:srgbClr val="002A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4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003F80"/>
        </a:accent1>
        <a:accent2>
          <a:srgbClr val="BDD7EE"/>
        </a:accent2>
        <a:accent3>
          <a:srgbClr val="FFFFFF"/>
        </a:accent3>
        <a:accent4>
          <a:srgbClr val="001E59"/>
        </a:accent4>
        <a:accent5>
          <a:srgbClr val="AAAFC0"/>
        </a:accent5>
        <a:accent6>
          <a:srgbClr val="ABC3D8"/>
        </a:accent6>
        <a:hlink>
          <a:srgbClr val="FFD350"/>
        </a:hlink>
        <a:folHlink>
          <a:srgbClr val="EB6F3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5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C75B12"/>
        </a:accent1>
        <a:accent2>
          <a:srgbClr val="003359"/>
        </a:accent2>
        <a:accent3>
          <a:srgbClr val="FFFFFF"/>
        </a:accent3>
        <a:accent4>
          <a:srgbClr val="001E59"/>
        </a:accent4>
        <a:accent5>
          <a:srgbClr val="E0B5AA"/>
        </a:accent5>
        <a:accent6>
          <a:srgbClr val="002D50"/>
        </a:accent6>
        <a:hlink>
          <a:srgbClr val="92A2BD"/>
        </a:hlink>
        <a:folHlink>
          <a:srgbClr val="C7B3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 Landscape Template (Corporate)" id="{700658B4-1887-4E74-8C09-D39B3D14ACA5}" vid="{7AB13581-7F32-47D6-B0F7-E1217CBC87BF}"/>
    </a:ext>
  </a:extLst>
</a:theme>
</file>

<file path=ppt/theme/theme3.xml><?xml version="1.0" encoding="utf-8"?>
<a:theme xmlns:a="http://schemas.openxmlformats.org/drawingml/2006/main" name="Title &amp; Seperator Slides">
  <a:themeElements>
    <a:clrScheme name="Title &amp; Seperator Slides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B5E2"/>
      </a:accent1>
      <a:accent2>
        <a:srgbClr val="EAAA00"/>
      </a:accent2>
      <a:accent3>
        <a:srgbClr val="00B2A9"/>
      </a:accent3>
      <a:accent4>
        <a:srgbClr val="FE5000"/>
      </a:accent4>
      <a:accent5>
        <a:srgbClr val="7C7FAB"/>
      </a:accent5>
      <a:accent6>
        <a:srgbClr val="D6D2C4"/>
      </a:accent6>
      <a:hlink>
        <a:srgbClr val="0000FF"/>
      </a:hlink>
      <a:folHlink>
        <a:srgbClr val="FF00FF"/>
      </a:folHlink>
    </a:clrScheme>
    <a:fontScheme name="Title &amp; Seperator Slides">
      <a:majorFont>
        <a:latin typeface="Times New Roman"/>
        <a:ea typeface="Times New Roman"/>
        <a:cs typeface="Times New Roman"/>
      </a:majorFont>
      <a:minorFont>
        <a:latin typeface="Helvetica"/>
        <a:ea typeface="Helvetica"/>
        <a:cs typeface="Helvetica"/>
      </a:minorFont>
    </a:fontScheme>
    <a:fmtScheme name="Title &amp; Seperator Slid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36000" tIns="36000" rIns="36000" bIns="3600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9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9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</TotalTime>
  <Words>1217</Words>
  <Application>Microsoft Office PowerPoint</Application>
  <PresentationFormat>Widescreen</PresentationFormat>
  <Paragraphs>214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31" baseType="lpstr">
      <vt:lpstr>Arial</vt:lpstr>
      <vt:lpstr>Bahnschrift</vt:lpstr>
      <vt:lpstr>Bahnschrift Light</vt:lpstr>
      <vt:lpstr>Bahnschrift SemiBold</vt:lpstr>
      <vt:lpstr>Bahnschrift SemiLight</vt:lpstr>
      <vt:lpstr>Calibri</vt:lpstr>
      <vt:lpstr>Calibri Light</vt:lpstr>
      <vt:lpstr>Century Gothic</vt:lpstr>
      <vt:lpstr>Courier</vt:lpstr>
      <vt:lpstr>Helvetica</vt:lpstr>
      <vt:lpstr>Roboto</vt:lpstr>
      <vt:lpstr>Tahoma</vt:lpstr>
      <vt:lpstr>Times New Roman</vt:lpstr>
      <vt:lpstr>Title &amp; Seperator Slides</vt:lpstr>
      <vt:lpstr>Corporate Template</vt:lpstr>
      <vt:lpstr>PowerPoint Presentation</vt:lpstr>
      <vt:lpstr>Agenda</vt:lpstr>
      <vt:lpstr>GSICS products at EUMETSAT</vt:lpstr>
      <vt:lpstr>GSICS products at EUMETSAT</vt:lpstr>
      <vt:lpstr>What is Pytroll/Satpy?</vt:lpstr>
      <vt:lpstr>What is Pytroll/Satpy?</vt:lpstr>
      <vt:lpstr>How the image was made? – Satpy modifiers</vt:lpstr>
      <vt:lpstr>How Satpy can help?</vt:lpstr>
      <vt:lpstr>Satpy example – Using GCIS calibration</vt:lpstr>
      <vt:lpstr>Satpy example – IR13.4 channel with GSICS</vt:lpstr>
      <vt:lpstr>Satpy example – Calibration comparison</vt:lpstr>
      <vt:lpstr>Satpy example – Continued workflow</vt:lpstr>
      <vt:lpstr>Satpy example – CF compliant netCDF</vt:lpstr>
      <vt:lpstr>Conclusions and outlook</vt:lpstr>
      <vt:lpstr>PowerPoint Presentation</vt:lpstr>
      <vt:lpstr>Satpy example – Calibration comparison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Sauli Joro</cp:lastModifiedBy>
  <cp:revision>28</cp:revision>
  <dcterms:modified xsi:type="dcterms:W3CDTF">2024-03-15T10:29:09Z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13" name="DM_DOCNUM">
    <vt:lpwstr>1404784</vt:lpwstr>
  </property>
  <property fmtid="{D5CDD505-2E9C-101B-9397-08002B2CF9AE}" pid="14" name="DM_DOCNAME">
    <vt:lpwstr>9m_Joro_GSICS2024_GSICSHarmonizationSatpy</vt:lpwstr>
  </property>
  <property fmtid="{D5CDD505-2E9C-101B-9397-08002B2CF9AE}" pid="15" name="DM_AUTHOR">
    <vt:lpwstr>Sauli Joro</vt:lpwstr>
  </property>
  <property fmtid="{D5CDD505-2E9C-101B-9397-08002B2CF9AE}" pid="16" name="DM_E_DOC_NO">
    <vt:lpwstr>EUM/RSP/VWG/24/1404784</vt:lpwstr>
  </property>
  <property fmtid="{D5CDD505-2E9C-101B-9397-08002B2CF9AE}" pid="17" name="DM_E_VER_NO">
    <vt:lpwstr>1 Draft</vt:lpwstr>
  </property>
  <property fmtid="{D5CDD505-2E9C-101B-9397-08002B2CF9AE}" pid="18" name="DM_E_ISS_DATE">
    <vt:lpwstr>13 March 2024</vt:lpwstr>
  </property>
  <property fmtid="{D5CDD505-2E9C-101B-9397-08002B2CF9AE}" pid="19" name="DM_E_FROM_PERS2">
    <vt:lpwstr/>
  </property>
  <property fmtid="{D5CDD505-2E9C-101B-9397-08002B2CF9AE}" pid="20" name="DM_E_CONFID">
    <vt:lpwstr/>
  </property>
  <property fmtid="{D5CDD505-2E9C-101B-9397-08002B2CF9AE}" pid="21" name="DM_E_WBS_CODE">
    <vt:lpwstr/>
  </property>
  <property fmtid="{D5CDD505-2E9C-101B-9397-08002B2CF9AE}" pid="22" name="DM_E_DISTRIB">
    <vt:lpwstr/>
  </property>
  <property fmtid="{D5CDD505-2E9C-101B-9397-08002B2CF9AE}" pid="23" name="DIGITAL_SIGNATURE">
    <vt:lpwstr/>
  </property>
</Properties>
</file>