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6" r:id="rId2"/>
  </p:sldMasterIdLst>
  <p:notesMasterIdLst>
    <p:notesMasterId r:id="rId15"/>
  </p:notesMasterIdLst>
  <p:handoutMasterIdLst>
    <p:handoutMasterId r:id="rId16"/>
  </p:handoutMasterIdLst>
  <p:sldIdLst>
    <p:sldId id="733" r:id="rId3"/>
    <p:sldId id="807" r:id="rId4"/>
    <p:sldId id="834" r:id="rId5"/>
    <p:sldId id="833" r:id="rId6"/>
    <p:sldId id="845" r:id="rId7"/>
    <p:sldId id="844" r:id="rId8"/>
    <p:sldId id="843" r:id="rId9"/>
    <p:sldId id="835" r:id="rId10"/>
    <p:sldId id="839" r:id="rId11"/>
    <p:sldId id="846" r:id="rId12"/>
    <p:sldId id="847" r:id="rId13"/>
    <p:sldId id="848" r:id="rId14"/>
  </p:sld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  <a:srgbClr val="333399"/>
    <a:srgbClr val="000000"/>
    <a:srgbClr val="0C45E4"/>
    <a:srgbClr val="008000"/>
    <a:srgbClr val="5F5F5F"/>
    <a:srgbClr val="333333"/>
    <a:srgbClr val="CC3300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59" autoAdjust="0"/>
    <p:restoredTop sz="87867" autoAdjust="0"/>
  </p:normalViewPr>
  <p:slideViewPr>
    <p:cSldViewPr snapToGrid="0">
      <p:cViewPr varScale="1">
        <p:scale>
          <a:sx n="63" d="100"/>
          <a:sy n="63" d="100"/>
        </p:scale>
        <p:origin x="836" y="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4219" y="62"/>
      </p:cViewPr>
      <p:guideLst>
        <p:guide orient="horz" pos="3126"/>
        <p:guide pos="2142"/>
      </p:guideLst>
    </p:cSldViewPr>
  </p:notesViewPr>
  <p:gridSpacing cx="114300" cy="1143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5D828D66-AEB5-4DE2-AE3C-788B6F5E3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727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6125"/>
            <a:ext cx="6616700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D2E840EC-3661-47EA-B292-7ED791E1B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9140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AD4F94-4851-4065-BA9C-947A644B85B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6125"/>
            <a:ext cx="6616700" cy="3722688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725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2E840EC-3661-47EA-B292-7ED791E1B58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4557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2E840EC-3661-47EA-B292-7ED791E1B58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05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0655" y="2130428"/>
            <a:ext cx="10041775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9513" y="3886200"/>
            <a:ext cx="8224059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89" indent="0" algn="ctr">
              <a:buNone/>
              <a:defRPr/>
            </a:lvl2pPr>
            <a:lvl3pPr marL="914377" indent="0" algn="ctr">
              <a:buNone/>
              <a:defRPr/>
            </a:lvl3pPr>
            <a:lvl4pPr marL="1371566" indent="0" algn="ctr">
              <a:buNone/>
              <a:defRPr/>
            </a:lvl4pPr>
            <a:lvl5pPr marL="1828754" indent="0" algn="ctr">
              <a:buNone/>
              <a:defRPr/>
            </a:lvl5pPr>
            <a:lvl6pPr marL="2285943" indent="0" algn="ctr">
              <a:buNone/>
              <a:defRPr/>
            </a:lvl6pPr>
            <a:lvl7pPr marL="2743131" indent="0" algn="ctr">
              <a:buNone/>
              <a:defRPr/>
            </a:lvl7pPr>
            <a:lvl8pPr marL="3200320" indent="0" algn="ctr">
              <a:buNone/>
              <a:defRPr/>
            </a:lvl8pPr>
            <a:lvl9pPr marL="3657509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0C06C-A120-4CEF-A9AD-F4118C12BC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1034B-249B-4EFA-7B7B-A3EFF2939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19E816-E7B9-411D-4639-93458ACD22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B8A61D-441B-A6B1-0B63-BB65DC1A2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6CA9-88AB-4BC3-8059-06FC36E9286F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7D26C9-3AD8-1DD0-A712-DC7E5D36E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CAB23D-E367-DBF5-9CDF-431FC5960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4460E-B37A-4ADC-B53C-3AA5985D5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235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4E1C3-200D-C65B-3D36-A2FFB0B42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133BDD-CB07-89C1-AA5E-2421D85BE7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86CFF8-2EEF-61B6-E054-9D4452F391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87AC9A-0B6A-80C0-5321-19E74DC82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6CA9-88AB-4BC3-8059-06FC36E9286F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C32D6C-66AC-05C7-3B27-BAB2DDC2F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94DEBA-7C18-D73D-0F6A-DD40A1CE1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4460E-B37A-4ADC-B53C-3AA5985D5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180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C4D39-DF9E-B4DF-1EBA-526BA946B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D78FF-8AB9-7206-F372-679B218E1D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6D348B-FF8E-6465-9B5D-15ECEF5D4A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5C042F-A62E-F922-1B65-02D2399528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483CD7-387F-793B-8B5B-A72B7B2693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BD82EB-C6A0-9804-241A-E16FA3C42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6CA9-88AB-4BC3-8059-06FC36E9286F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0F2D93-6FF3-5EC1-3EC1-6E43D1058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DF2751-0AF9-C3F3-EAF5-532E71DD1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4460E-B37A-4ADC-B53C-3AA5985D5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6972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92A34-91F9-76CB-D110-EF17033CA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DB7386-D188-7922-FBFF-E8300D927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6CA9-88AB-4BC3-8059-06FC36E9286F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B9E5B5-6643-D02C-3653-584F48E92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AC4A4F-D437-A67A-7175-0457BAA88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4460E-B37A-4ADC-B53C-3AA5985D5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7441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D90309-12B0-49C7-6E9F-A161CFDDD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6CA9-88AB-4BC3-8059-06FC36E9286F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5C130C-BD7C-9242-8E92-3C38A9406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E1C713-F20A-DCBC-9825-A02E01809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4460E-B37A-4ADC-B53C-3AA5985D5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3729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50618-D555-91C5-6EEF-108D5DCEC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87B8A7-D0CB-4EBB-56F8-B993AD0FA4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178212-C6FE-EFA6-A245-16B436575A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B69B2A-6DE6-C8A3-F94B-56005FC56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6CA9-88AB-4BC3-8059-06FC36E9286F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E16D6C-FA85-9327-71A8-72AD02AD5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9B78D3-E942-B756-4615-A3830E7D3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4460E-B37A-4ADC-B53C-3AA5985D5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5930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ECA00-167B-2FE9-F9DB-3ECFDCA11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F9D121-A1ED-8D3E-19CD-4524B89D9E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46A913-5623-8966-03EC-C2447CCBA5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D3CBF3-30A9-4028-35A9-23942B21F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6CA9-88AB-4BC3-8059-06FC36E9286F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6B7835-4B51-5BC3-BF47-78F925EA2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B139E8-A47B-2A82-5959-604273EC1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4460E-B37A-4ADC-B53C-3AA5985D5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5913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3FACB-B3D2-8C54-6A44-64AAFA2DE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DF972A-5C03-5D4F-66D2-AB46D2E518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5E88C9-DE79-6AC8-E0FE-FA7E060B1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6CA9-88AB-4BC3-8059-06FC36E9286F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DD9C24-4DEE-3E61-6D00-0508CDF30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CD877D-9993-514D-360C-20766E7EC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4460E-B37A-4ADC-B53C-3AA5985D5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5884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BC9B6A-9B93-6DC3-450C-7F2DF83AF2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A86541-ABEB-6B7D-C2CC-7E2D6A7D2E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22EE74-1242-0B23-35FE-F89F71AB1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6CA9-88AB-4BC3-8059-06FC36E9286F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AD0F11-6A7C-8380-D3D6-E16F0A4B9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DD3560-B749-18EC-8A07-0DC809D28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4460E-B37A-4ADC-B53C-3AA5985D5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2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132630"/>
            <a:ext cx="7772400" cy="667472"/>
          </a:xfrm>
          <a:prstGeom prst="rect">
            <a:avLst/>
          </a:prstGeom>
        </p:spPr>
        <p:txBody>
          <a:bodyPr/>
          <a:lstStyle>
            <a:lvl1pPr>
              <a:defRPr sz="4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8AC38-E0E8-49D7-B2FE-71FD7C42C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94469-C24B-4485-9554-864CA5BFE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66AD1-022E-4E0E-AE7E-C7A6C4DD8D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EA962-5ACB-4E0A-B99B-F2A901C157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831DE-8CB6-4B98-B2F1-D4EBA8FF1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 userDrawn="1"/>
        </p:nvSpPr>
        <p:spPr>
          <a:xfrm>
            <a:off x="3352800" y="132628"/>
            <a:ext cx="7772400" cy="66747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4000" kern="0" dirty="0"/>
              <a:t>Click to edit Master title style</a:t>
            </a:r>
            <a:endParaRPr lang="en-GB" sz="4000" kern="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(Doh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371160" y="76200"/>
            <a:ext cx="8542329" cy="551022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endParaRPr lang="ko-KR" alt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11145520" y="6602010"/>
            <a:ext cx="10464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1DDF0A2-C106-43E5-8EA9-B1F17B7001B3}" type="slidenum">
              <a:rPr lang="ko-KR" altLang="en-US" sz="1000" b="1" smtClean="0">
                <a:solidFill>
                  <a:prstClr val="white">
                    <a:lumMod val="50000"/>
                  </a:prstClr>
                </a:solidFill>
                <a:latin typeface="맑은 고딕" pitchFamily="50" charset="-127"/>
              </a:rPr>
              <a:pPr algn="r"/>
              <a:t>‹#›</a:t>
            </a:fld>
            <a:endParaRPr lang="en-US" altLang="ko-KR" sz="1000" b="1" dirty="0">
              <a:solidFill>
                <a:prstClr val="white">
                  <a:lumMod val="50000"/>
                </a:prstClr>
              </a:solidFill>
              <a:latin typeface="맑은 고딕" pitchFamily="50" charset="-127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07295" y="914400"/>
            <a:ext cx="11406195" cy="5853816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2429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B6E82-54A7-ABA7-8AE8-F608682AE3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7921F6-0D6A-2E04-6C4B-49C04EB992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A77BE0-8FA4-6CED-A805-C901A6BBD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6CA9-88AB-4BC3-8059-06FC36E9286F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11E674-51CB-2F77-EC23-D7E0B9878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3CCEFD-F5CD-E35D-567F-DB0A9D1EF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4460E-B37A-4ADC-B53C-3AA5985D5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076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90168-3B69-E58B-2EFE-54657BC40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4102E-376A-6C66-4BC1-DD7D422191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488933-CD01-6235-F2E3-7EDB41DA5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6CA9-88AB-4BC3-8059-06FC36E9286F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A7FCA3-E68B-6402-CF63-682B44191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4E668A-F66D-095D-796A-2C75DBE96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4460E-B37A-4ADC-B53C-3AA5985D5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791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2"/>
            <a:ext cx="10972800" cy="5257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759141" y="6400802"/>
            <a:ext cx="1823259" cy="232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47E33C82-C2A6-478E-8FB2-E20C8DB4147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09600" y="1147156"/>
            <a:ext cx="10972800" cy="5177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891" indent="-342891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v"/>
              <a:defRPr/>
            </a:pPr>
            <a:endParaRPr lang="en-GB" sz="32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3347050" y="6408718"/>
            <a:ext cx="5497903" cy="232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1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March 2024</a:t>
            </a:r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 flipV="1">
            <a:off x="609600" y="6324600"/>
            <a:ext cx="109728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8737600" y="6477003"/>
            <a:ext cx="2844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GB" sz="1400"/>
          </a:p>
        </p:txBody>
      </p:sp>
      <p:sp>
        <p:nvSpPr>
          <p:cNvPr id="10" name="Rectangle 8"/>
          <p:cNvSpPr>
            <a:spLocks noChangeArrowheads="1"/>
          </p:cNvSpPr>
          <p:nvPr userDrawn="1"/>
        </p:nvSpPr>
        <p:spPr bwMode="auto">
          <a:xfrm>
            <a:off x="68233" y="6417416"/>
            <a:ext cx="3084334" cy="232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GSICS Annual State of Observation System Report </a:t>
            </a:r>
          </a:p>
        </p:txBody>
      </p:sp>
      <p:pic>
        <p:nvPicPr>
          <p:cNvPr id="1028" name="Picture 4" descr="http://gsics.atmos.umd.edu/pub/Development/Logos/GSICS180px.png">
            <a:extLst>
              <a:ext uri="{FF2B5EF4-FFF2-40B4-BE49-F238E27FC236}">
                <a16:creationId xmlns:a16="http://schemas.microsoft.com/office/drawing/2014/main" id="{8DC8BBA5-66B9-41FC-8EB9-DE83AD0A39B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33" y="102700"/>
            <a:ext cx="1714500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189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377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566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754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v"/>
        <a:defRPr sz="3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Font typeface="Wingdings" pitchFamily="2" charset="2"/>
        <a:buChar char="§"/>
        <a:defRPr sz="28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marL="1142971" indent="-228594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marL="2057349" indent="-228594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2514537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726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914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103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BF3E36-B8C5-5782-9CC9-27FDF26B8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E059A2-CEF5-FF14-91BE-E65E5A41BA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948C9C-0583-D94B-5D16-84610F0B2A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8196CA9-88AB-4BC3-8059-06FC36E9286F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EA97AD-7355-28F5-762A-4221B505BA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4A3A9C-BA7F-13FC-2473-384AFC0868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D84460E-B37A-4ADC-B53C-3AA5985D5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931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eumetsat.int/iasi-instrument-status-calibration" TargetMode="Externa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hyperlink" Target="https://colab.research.google.com/drive/1d5YQzi2UYmCOXWsFrfzJTfVdjbgtaX4k" TargetMode="External"/><Relationship Id="rId2" Type="http://schemas.openxmlformats.org/officeDocument/2006/relationships/hyperlink" Target="https://www.cgms-info.org/Agendas/PPT/CGMS-47-GSICS-WP-02" TargetMode="Externa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4.png"/><Relationship Id="rId5" Type="http://schemas.openxmlformats.org/officeDocument/2006/relationships/hyperlink" Target="https://repository.library.noaa.gov/view/noaa/30722" TargetMode="Externa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umetsat.int/gerb-instrument-status-calibration" TargetMode="External"/><Relationship Id="rId2" Type="http://schemas.openxmlformats.org/officeDocument/2006/relationships/hyperlink" Target="https://www.eumetsat.int/seviri-instrument-status-calibratio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ns.eumetsat.int/?filter=allmeteosat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hyperlink" Target="https://colab.research.google.com/drive/1rts-ydkm8lMYMIZc6-RHN2EsGGDNACYt?usp=sharin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colab.research.google.com/drive/1ueFStS5EskA5zuMfxRqjVjmjPwpO3Pds#scrollTo=N0FAbOYRwR3T" TargetMode="External"/><Relationship Id="rId5" Type="http://schemas.openxmlformats.org/officeDocument/2006/relationships/hyperlink" Target="https://user.eumetsat.int/resources/user-guides/inter-calibration" TargetMode="External"/><Relationship Id="rId4" Type="http://schemas.openxmlformats.org/officeDocument/2006/relationships/hyperlink" Target="https://www.eumetsat.int/seviri-instrument-status-calibration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gsics.atmos.umd.edu/bin/view/Development/Annualmeeting2022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1938069" y="1422626"/>
            <a:ext cx="8315865" cy="1125319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IE" sz="2800" b="1" dirty="0"/>
              <a:t>GSICS State of Observing System (SOS) Reports – Proposed Revisions following 2024 Annual Meeting agenda items 2d + 5l discussions</a:t>
            </a:r>
            <a:br>
              <a:rPr lang="en-IE" sz="2800" b="1" dirty="0"/>
            </a:br>
            <a:br>
              <a:rPr lang="en-IE" sz="2800" b="1" dirty="0"/>
            </a:br>
            <a:r>
              <a:rPr lang="en-IE" sz="2800" b="1" dirty="0"/>
              <a:t>Content agreed during discussion in black</a:t>
            </a:r>
            <a:br>
              <a:rPr lang="en-IE" sz="2800" b="1" dirty="0"/>
            </a:br>
            <a:r>
              <a:rPr lang="en-IE" sz="2800" b="1" dirty="0">
                <a:solidFill>
                  <a:srgbClr val="FF0000"/>
                </a:solidFill>
              </a:rPr>
              <a:t>Items open for Exec Panel guidance in red</a:t>
            </a:r>
            <a:endParaRPr lang="en-US" sz="2800" i="1" dirty="0">
              <a:solidFill>
                <a:srgbClr val="FF0000"/>
              </a:solidFill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2300" y="4130373"/>
            <a:ext cx="9387400" cy="183427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zh-CN" sz="2000" b="1" dirty="0"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400" dirty="0">
                <a:ea typeface="宋体" pitchFamily="2" charset="-122"/>
              </a:rPr>
              <a:t>Tim Hewison (EUMETSAT)</a:t>
            </a:r>
            <a:br>
              <a:rPr lang="en-US" altLang="zh-CN" sz="2400" dirty="0">
                <a:ea typeface="宋体" pitchFamily="2" charset="-122"/>
              </a:rPr>
            </a:br>
            <a:r>
              <a:rPr lang="en-US" altLang="zh-CN" sz="2400" dirty="0">
                <a:ea typeface="宋体" pitchFamily="2" charset="-122"/>
              </a:rPr>
              <a:t>Manik Bali (UMD@NOAA)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400" dirty="0">
                <a:ea typeface="宋体" pitchFamily="2" charset="-122"/>
              </a:rPr>
              <a:t>Fangfang Yu (UMD@NOAA)</a:t>
            </a:r>
          </a:p>
          <a:p>
            <a:pPr eaLnBrk="1" hangingPunct="1">
              <a:lnSpc>
                <a:spcPct val="80000"/>
              </a:lnSpc>
            </a:pPr>
            <a:endParaRPr lang="en-US" altLang="zh-CN" sz="2400" dirty="0"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endParaRPr lang="en-US" altLang="zh-CN" sz="2000" dirty="0"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endParaRPr lang="en-US" altLang="zh-CN" sz="2000" dirty="0"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1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560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9493" y="63619"/>
            <a:ext cx="10837653" cy="667472"/>
          </a:xfrm>
        </p:spPr>
        <p:txBody>
          <a:bodyPr/>
          <a:lstStyle/>
          <a:p>
            <a:r>
              <a:rPr lang="en-GB" sz="3600" dirty="0"/>
              <a:t>Satellite/Instrument Summary – EPS/ IASI-B and 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301113" y="923930"/>
            <a:ext cx="11508449" cy="1059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Both IASI instruments inter-pixel consistency in 2023 continues to be better than 0.1 K</a:t>
            </a:r>
          </a:p>
          <a:p>
            <a:r>
              <a:rPr lang="en-GB" sz="1400" dirty="0"/>
              <a:t>The noise remains within 0.5K as expected</a:t>
            </a:r>
          </a:p>
          <a:p>
            <a:r>
              <a:rPr lang="en-GB" sz="1400" dirty="0"/>
              <a:t>The consistency between the two instruments is better than 0.1K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DDCD679-58DD-8D8A-9012-1E4D75D22642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450" y="2587933"/>
            <a:ext cx="3826218" cy="215819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D40CC6F4-5BAF-31B4-4EF1-0311F4ACB068}"/>
              </a:ext>
            </a:extLst>
          </p:cNvPr>
          <p:cNvSpPr/>
          <p:nvPr/>
        </p:nvSpPr>
        <p:spPr>
          <a:xfrm>
            <a:off x="8497574" y="2482698"/>
            <a:ext cx="2071969" cy="1970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0" u="none" strike="noStrike" kern="1200" cap="none" spc="0" normalizeH="0" baseline="0" noProof="0" dirty="0">
                <a:ln>
                  <a:noFill/>
                </a:ln>
                <a:solidFill>
                  <a:srgbClr val="002569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(IASI-C-IASI-B) for 1 month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3DA2595-BDE1-E141-078A-BF472D6B6E7E}"/>
              </a:ext>
            </a:extLst>
          </p:cNvPr>
          <p:cNvGrpSpPr/>
          <p:nvPr/>
        </p:nvGrpSpPr>
        <p:grpSpPr>
          <a:xfrm>
            <a:off x="301113" y="2437625"/>
            <a:ext cx="7230387" cy="2308498"/>
            <a:chOff x="0" y="3590150"/>
            <a:chExt cx="7230387" cy="2308498"/>
          </a:xfrm>
        </p:grpSpPr>
        <p:pic>
          <p:nvPicPr>
            <p:cNvPr id="7" name="Picture 6" descr="img11">
              <a:extLst>
                <a:ext uri="{FF2B5EF4-FFF2-40B4-BE49-F238E27FC236}">
                  <a16:creationId xmlns:a16="http://schemas.microsoft.com/office/drawing/2014/main" id="{3C94E3F6-ECFA-C55A-B7DA-9B85FBBEB444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0" y="3693030"/>
              <a:ext cx="3286694" cy="217279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Picture 7" descr="C:\Users\guedj\Desktop\IASI operations\Reports\Annual In-Flight Performance Report\2020\IASI-B_png\rep_long\img11.png">
              <a:extLst>
                <a:ext uri="{FF2B5EF4-FFF2-40B4-BE49-F238E27FC236}">
                  <a16:creationId xmlns:a16="http://schemas.microsoft.com/office/drawing/2014/main" id="{5D266095-8313-379A-6979-1702D6231C69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350218" y="3725849"/>
              <a:ext cx="3454030" cy="217279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80D5AB9-35AA-B55E-3FD6-D4B270A5D48C}"/>
                </a:ext>
              </a:extLst>
            </p:cNvPr>
            <p:cNvSpPr/>
            <p:nvPr/>
          </p:nvSpPr>
          <p:spPr>
            <a:xfrm>
              <a:off x="441140" y="3590150"/>
              <a:ext cx="2376254" cy="2160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002569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rPr>
                <a:t>IASI-B annual  inter-pixel stability 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EBD9B3F-D52D-1159-E626-075F48B94924}"/>
                </a:ext>
              </a:extLst>
            </p:cNvPr>
            <p:cNvSpPr/>
            <p:nvPr/>
          </p:nvSpPr>
          <p:spPr>
            <a:xfrm>
              <a:off x="4019766" y="3625720"/>
              <a:ext cx="2328796" cy="2160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002569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rPr>
                <a:t>IASI-C annual  inter-pixel stability </a:t>
              </a: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9FFBB097-FFC2-DD4C-BA45-456ACC59607D}"/>
                </a:ext>
              </a:extLst>
            </p:cNvPr>
            <p:cNvCxnSpPr/>
            <p:nvPr/>
          </p:nvCxnSpPr>
          <p:spPr>
            <a:xfrm>
              <a:off x="7123136" y="4030361"/>
              <a:ext cx="0" cy="175522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B3D3B47-0DE3-B841-9944-40F3C0A026F3}"/>
                </a:ext>
              </a:extLst>
            </p:cNvPr>
            <p:cNvCxnSpPr/>
            <p:nvPr/>
          </p:nvCxnSpPr>
          <p:spPr bwMode="auto">
            <a:xfrm>
              <a:off x="243840" y="4541520"/>
              <a:ext cx="2941320" cy="762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0FB785BB-94D9-5A31-EFB8-36ECC221CE2B}"/>
                </a:ext>
              </a:extLst>
            </p:cNvPr>
            <p:cNvCxnSpPr/>
            <p:nvPr/>
          </p:nvCxnSpPr>
          <p:spPr bwMode="auto">
            <a:xfrm flipV="1">
              <a:off x="3606573" y="5021580"/>
              <a:ext cx="3129507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488571C4-2097-5ACB-AA69-D63F87D2BD91}"/>
                </a:ext>
              </a:extLst>
            </p:cNvPr>
            <p:cNvCxnSpPr/>
            <p:nvPr/>
          </p:nvCxnSpPr>
          <p:spPr bwMode="auto">
            <a:xfrm>
              <a:off x="243840" y="4998720"/>
              <a:ext cx="2941320" cy="762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60951F84-11C7-A939-CE5E-7B5576C6BC64}"/>
                </a:ext>
              </a:extLst>
            </p:cNvPr>
            <p:cNvCxnSpPr/>
            <p:nvPr/>
          </p:nvCxnSpPr>
          <p:spPr bwMode="auto">
            <a:xfrm flipV="1">
              <a:off x="3606572" y="4572000"/>
              <a:ext cx="3129507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A0ADDF8-FB94-315F-1C3A-6C1A68EAAB87}"/>
                </a:ext>
              </a:extLst>
            </p:cNvPr>
            <p:cNvSpPr txBox="1"/>
            <p:nvPr/>
          </p:nvSpPr>
          <p:spPr>
            <a:xfrm>
              <a:off x="6686366" y="4461860"/>
              <a:ext cx="49182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002569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rPr>
                <a:t>0.1K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4C91772-7AFE-AF55-2D94-9458C73E9110}"/>
                </a:ext>
              </a:extLst>
            </p:cNvPr>
            <p:cNvSpPr txBox="1"/>
            <p:nvPr/>
          </p:nvSpPr>
          <p:spPr>
            <a:xfrm>
              <a:off x="6696997" y="4902172"/>
              <a:ext cx="53339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002569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rPr>
                <a:t>-0.1K</a:t>
              </a:r>
            </a:p>
          </p:txBody>
        </p:sp>
      </p:grpSp>
      <p:sp>
        <p:nvSpPr>
          <p:cNvPr id="19" name="Rectangle 18"/>
          <p:cNvSpPr/>
          <p:nvPr/>
        </p:nvSpPr>
        <p:spPr>
          <a:xfrm>
            <a:off x="567455" y="5107663"/>
            <a:ext cx="6135077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kern="0" dirty="0">
                <a:solidFill>
                  <a:prstClr val="black"/>
                </a:solidFill>
              </a:rPr>
              <a:t>Instrument Calibration Landing Page:</a:t>
            </a:r>
            <a:endParaRPr lang="en-GB" dirty="0"/>
          </a:p>
          <a:p>
            <a:r>
              <a:rPr lang="en-GB" dirty="0">
                <a:hlinkClick r:id="rId5"/>
              </a:rPr>
              <a:t>https://www.eumetsat.int/iasi-instrument-status-calibration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51106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8C68E-A3EF-4C82-367D-F22ADD57A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2501" y="132630"/>
            <a:ext cx="10104699" cy="667472"/>
          </a:xfrm>
        </p:spPr>
        <p:txBody>
          <a:bodyPr/>
          <a:lstStyle/>
          <a:p>
            <a:r>
              <a:rPr lang="en-GB" dirty="0"/>
              <a:t>SOS Reports for GSICS Reference Instruments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22EFCE-1A9E-167B-D168-6D735CDFC1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 be decided by agencies generating SOS Reports for Reference Instruments:</a:t>
            </a:r>
          </a:p>
          <a:p>
            <a:pPr lvl="1"/>
            <a:r>
              <a:rPr lang="en-GB" dirty="0"/>
              <a:t>Common algorithm(s) to compare reference instruments</a:t>
            </a:r>
          </a:p>
          <a:p>
            <a:pPr lvl="2"/>
            <a:r>
              <a:rPr lang="en-GB" dirty="0"/>
              <a:t>E.g. SNO, Double Difference from GEO-LEO or NWP, …</a:t>
            </a:r>
          </a:p>
          <a:p>
            <a:pPr lvl="1"/>
            <a:r>
              <a:rPr lang="en-GB" dirty="0"/>
              <a:t>Common channels to be reported</a:t>
            </a:r>
          </a:p>
          <a:p>
            <a:pPr lvl="2"/>
            <a:r>
              <a:rPr lang="en-GB" dirty="0"/>
              <a:t>E.g. 3 selected channels per spectral band</a:t>
            </a:r>
          </a:p>
          <a:p>
            <a:pPr lvl="2"/>
            <a:r>
              <a:rPr lang="en-GB" dirty="0"/>
              <a:t>Standard scene radiances to report biases (e.g. 1976 US Standard </a:t>
            </a:r>
            <a:r>
              <a:rPr lang="en-GB" dirty="0" err="1"/>
              <a:t>Atm</a:t>
            </a:r>
            <a:r>
              <a:rPr lang="en-GB" dirty="0"/>
              <a:t> + RTM)</a:t>
            </a:r>
          </a:p>
          <a:p>
            <a:pPr lvl="1"/>
            <a:r>
              <a:rPr lang="en-GB" dirty="0">
                <a:solidFill>
                  <a:srgbClr val="FF0000"/>
                </a:solidFill>
              </a:rPr>
              <a:t>Selection of Anchor Reference</a:t>
            </a:r>
          </a:p>
          <a:p>
            <a:pPr lvl="2"/>
            <a:r>
              <a:rPr lang="en-GB" i="1" dirty="0">
                <a:solidFill>
                  <a:srgbClr val="FF0000"/>
                </a:solidFill>
              </a:rPr>
              <a:t>Reference of Preference</a:t>
            </a:r>
            <a:endParaRPr lang="en-IE" i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33F9BA-3E69-F508-7E66-4CBD5B91D34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6458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6A08F-5DE6-C903-EFEA-1EBE1117D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Feedback from Exec Panel</a:t>
            </a:r>
            <a:endParaRPr lang="en-IE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757830-CD98-10E1-E4D2-BFE24764D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sz="2800" dirty="0">
                <a:solidFill>
                  <a:srgbClr val="FF0000"/>
                </a:solidFill>
              </a:rPr>
              <a:t>Approval of concept, content and approach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>
                <a:solidFill>
                  <a:srgbClr val="FF0000"/>
                </a:solidFill>
              </a:rPr>
              <a:t>Publication of GSICS SOS Reports on GCC website?</a:t>
            </a:r>
          </a:p>
          <a:p>
            <a:pPr lvl="1"/>
            <a:r>
              <a:rPr lang="en-GB" sz="2400" dirty="0">
                <a:solidFill>
                  <a:srgbClr val="FF0000"/>
                </a:solidFill>
              </a:rPr>
              <a:t> </a:t>
            </a:r>
            <a:r>
              <a:rPr lang="en-GB" sz="2400" dirty="0"/>
              <a:t>(in addition to Instrument Landing Pages)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rgbClr val="FF0000"/>
                </a:solidFill>
              </a:rPr>
              <a:t>Common References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rgbClr val="FF0000"/>
                </a:solidFill>
              </a:rPr>
              <a:t>Consider defining a Word template for SOS Reports</a:t>
            </a:r>
            <a:endParaRPr lang="en-US" sz="2400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rgbClr val="FF0000"/>
                </a:solidFill>
              </a:rPr>
              <a:t>Common comparison reports - Centrally generated by GCC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For all monitored instruments in a class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e.g. Heat Maps - Mean Bias during Year + Stability?</a:t>
            </a:r>
          </a:p>
          <a:p>
            <a:pPr marL="514350" indent="-514350">
              <a:buFont typeface="+mj-lt"/>
              <a:buAutoNum type="arabicPeriod"/>
            </a:pPr>
            <a:r>
              <a:rPr lang="en-IE" sz="2800" dirty="0">
                <a:solidFill>
                  <a:srgbClr val="FF0000"/>
                </a:solidFill>
              </a:rPr>
              <a:t>Proposed Decision: </a:t>
            </a:r>
          </a:p>
          <a:p>
            <a:pPr lvl="1"/>
            <a:r>
              <a:rPr lang="en-IE" sz="2400" i="1" dirty="0">
                <a:solidFill>
                  <a:srgbClr val="FF0000"/>
                </a:solidFill>
              </a:rPr>
              <a:t>Agencies to provide biases of their monitored instruments in agreed format</a:t>
            </a:r>
          </a:p>
          <a:p>
            <a:pPr marL="0" indent="0">
              <a:buNone/>
            </a:pP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8148B1-0393-1CCF-C305-5FD2A72EE83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188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02B08A1A-5FD0-D97A-CC01-BB6BDC3A491D}"/>
              </a:ext>
            </a:extLst>
          </p:cNvPr>
          <p:cNvSpPr txBox="1">
            <a:spLocks/>
          </p:cNvSpPr>
          <p:nvPr/>
        </p:nvSpPr>
        <p:spPr>
          <a:xfrm>
            <a:off x="1638300" y="2143"/>
            <a:ext cx="8915400" cy="531764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110004020202020204"/>
                <a:ea typeface="+mj-ea"/>
                <a:cs typeface="+mj-cs"/>
              </a:rPr>
              <a:t>State of Observing System Report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6E5E72-56BB-B482-B84E-A7B8EE760684}"/>
              </a:ext>
            </a:extLst>
          </p:cNvPr>
          <p:cNvSpPr txBox="1"/>
          <p:nvPr/>
        </p:nvSpPr>
        <p:spPr>
          <a:xfrm>
            <a:off x="1143001" y="654665"/>
            <a:ext cx="3750123" cy="584775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Initial Concept GCC EP-Report 2016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67731A6-404E-CA1E-8A46-240098C46F6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8714" r="4778"/>
          <a:stretch/>
        </p:blipFill>
        <p:spPr>
          <a:xfrm>
            <a:off x="1143001" y="1304323"/>
            <a:ext cx="3337371" cy="218662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3F34E55-98AD-8B3F-4C24-A260BC9FAFBD}"/>
              </a:ext>
            </a:extLst>
          </p:cNvPr>
          <p:cNvSpPr txBox="1"/>
          <p:nvPr/>
        </p:nvSpPr>
        <p:spPr>
          <a:xfrm>
            <a:off x="5170585" y="533908"/>
            <a:ext cx="6752126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hlinkClick r:id="rId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2"/>
              </a:rPr>
              <a:t>Contemporary SOS Report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EP-18.A03: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Goal: to expand set of instruments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nd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give a comprehensive view of the Instrument performance across wide range of space agencies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While the report was widely appreciated, it involved significant efforts  on GRWG as well as agencies to collect bias summaries from agencies.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Instruments performance summaries in multiple wavelengths across agencies were difficult to present, follow and provide conclusions.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EBB0422-D254-1451-36D0-2C2D00134336}"/>
              </a:ext>
            </a:extLst>
          </p:cNvPr>
          <p:cNvSpPr txBox="1"/>
          <p:nvPr/>
        </p:nvSpPr>
        <p:spPr>
          <a:xfrm>
            <a:off x="1251859" y="3490947"/>
            <a:ext cx="34243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Limited Instruments picked up from Product Catalog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A0E8520-7B47-0E0B-0403-EB5D35A1C664}"/>
              </a:ext>
            </a:extLst>
          </p:cNvPr>
          <p:cNvSpPr txBox="1"/>
          <p:nvPr/>
        </p:nvSpPr>
        <p:spPr>
          <a:xfrm>
            <a:off x="1208200" y="3997907"/>
            <a:ext cx="3750123" cy="307777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Simplify charts and automate bias collection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87A63712-66D0-8625-7605-E9BF647E41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3118" y="4504869"/>
            <a:ext cx="3609853" cy="207613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F88BB02-F534-CA61-99F5-C0F934791739}"/>
              </a:ext>
            </a:extLst>
          </p:cNvPr>
          <p:cNvSpPr txBox="1"/>
          <p:nvPr/>
        </p:nvSpPr>
        <p:spPr>
          <a:xfrm>
            <a:off x="1251859" y="6581002"/>
            <a:ext cx="365566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5"/>
              </a:rPr>
              <a:t>Ideas in SOS Special Issue of GSICS Newsletter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4C0E8B76-9BB5-EC2B-1FB1-94B9E7A08E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9545" y="4378960"/>
            <a:ext cx="5950949" cy="2202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4E11F5AB-2F1C-34BC-E31F-F7B2E884D6F0}"/>
              </a:ext>
            </a:extLst>
          </p:cNvPr>
          <p:cNvSpPr txBox="1"/>
          <p:nvPr/>
        </p:nvSpPr>
        <p:spPr>
          <a:xfrm>
            <a:off x="5542281" y="3997906"/>
            <a:ext cx="5093061" cy="30777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Python script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collects biases from GPRC and Product Catalog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213CD500-3328-57AE-D82E-380B66FB137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946377" y="633808"/>
            <a:ext cx="3965608" cy="70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883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3E453-0C26-4D86-BE88-0DDB70AF3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4240" y="18329"/>
            <a:ext cx="7772400" cy="667472"/>
          </a:xfrm>
        </p:spPr>
        <p:txBody>
          <a:bodyPr/>
          <a:lstStyle/>
          <a:p>
            <a:r>
              <a:rPr lang="en-US" dirty="0"/>
              <a:t>State of Observing System Reports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82AFD6-FA77-4AE2-A15B-9C77317B59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843280"/>
            <a:ext cx="10972800" cy="5557521"/>
          </a:xfrm>
        </p:spPr>
        <p:txBody>
          <a:bodyPr/>
          <a:lstStyle/>
          <a:p>
            <a:r>
              <a:rPr lang="en-US" sz="2400" dirty="0"/>
              <a:t>Types of SOS Report</a:t>
            </a:r>
          </a:p>
          <a:p>
            <a:pPr marL="914388" lvl="1" indent="-457200">
              <a:buFont typeface="+mj-lt"/>
              <a:buAutoNum type="arabicPeriod"/>
            </a:pPr>
            <a:r>
              <a:rPr lang="en-US" sz="2000" dirty="0"/>
              <a:t>Monitored Instruments - Instruments monitored with the GSICS references</a:t>
            </a:r>
          </a:p>
          <a:p>
            <a:pPr lvl="2"/>
            <a:r>
              <a:rPr lang="en-US" sz="1800" dirty="0"/>
              <a:t>Generated by Agency operating instrument/response for L1 data</a:t>
            </a:r>
          </a:p>
          <a:p>
            <a:pPr marL="914388" lvl="1" indent="-457200">
              <a:buFont typeface="+mj-lt"/>
              <a:buAutoNum type="arabicPeriod"/>
            </a:pPr>
            <a:r>
              <a:rPr lang="en-US" sz="2000" dirty="0"/>
              <a:t>GSICS references – based on inter-comparisons with other references</a:t>
            </a:r>
          </a:p>
          <a:p>
            <a:pPr lvl="2"/>
            <a:r>
              <a:rPr lang="en-US" sz="1800" dirty="0"/>
              <a:t>Generated by Agency operating instrument/response for L1 data</a:t>
            </a:r>
          </a:p>
          <a:p>
            <a:pPr marL="914388" lvl="1" indent="-457200">
              <a:buFont typeface="+mj-lt"/>
              <a:buAutoNum type="arabicPeriod"/>
            </a:pPr>
            <a:r>
              <a:rPr lang="en-US" sz="2000" dirty="0"/>
              <a:t>Summary of bias for all monitored instruments in a class (e.g. GEO imagers IR)</a:t>
            </a:r>
          </a:p>
          <a:p>
            <a:pPr lvl="2"/>
            <a:r>
              <a:rPr lang="en-US" sz="1800" dirty="0"/>
              <a:t>“Heat Map” – generated by GCC, based on inputs from agencies SOS Reports</a:t>
            </a:r>
          </a:p>
          <a:p>
            <a:r>
              <a:rPr lang="en-US" sz="2400" dirty="0"/>
              <a:t>Period = Calendar Year</a:t>
            </a:r>
          </a:p>
          <a:p>
            <a:pPr lvl="1"/>
            <a:r>
              <a:rPr lang="en-US" sz="2000" dirty="0"/>
              <a:t>allows time to generate report by annual meeting + more useful for users</a:t>
            </a:r>
          </a:p>
          <a:p>
            <a:r>
              <a:rPr lang="en-US" sz="2400" dirty="0"/>
              <a:t>Publication</a:t>
            </a:r>
          </a:p>
          <a:p>
            <a:pPr lvl="1"/>
            <a:r>
              <a:rPr lang="en-IE" sz="2000" dirty="0"/>
              <a:t>EP chair recommends transferring GSICS SOS report to document format (open action) </a:t>
            </a:r>
          </a:p>
          <a:p>
            <a:pPr lvl="1"/>
            <a:r>
              <a:rPr lang="en-IE" sz="2000" dirty="0"/>
              <a:t>Link </a:t>
            </a:r>
            <a:r>
              <a:rPr lang="en-US" sz="2000" dirty="0"/>
              <a:t>from GSICS Product Catalog + </a:t>
            </a:r>
            <a:r>
              <a:rPr lang="en-IE" sz="2000" dirty="0"/>
              <a:t>Instrument Landing Pages</a:t>
            </a:r>
            <a:endParaRPr lang="en-US" sz="2000" dirty="0"/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On GCC webpage?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09DDBA-8176-4BDC-873D-B81AC4E80F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623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3E453-0C26-4D86-BE88-0DDB70AF3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9303" y="18329"/>
            <a:ext cx="7772400" cy="667472"/>
          </a:xfrm>
        </p:spPr>
        <p:txBody>
          <a:bodyPr/>
          <a:lstStyle/>
          <a:p>
            <a:r>
              <a:rPr lang="en-US" dirty="0"/>
              <a:t>State of Observing System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82AFD6-FA77-4AE2-A15B-9C77317B59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31026"/>
            <a:ext cx="10972800" cy="5241175"/>
          </a:xfrm>
        </p:spPr>
        <p:txBody>
          <a:bodyPr/>
          <a:lstStyle/>
          <a:p>
            <a:r>
              <a:rPr lang="en-US" sz="2800" dirty="0"/>
              <a:t>Instrument/activity status report</a:t>
            </a:r>
          </a:p>
          <a:p>
            <a:pPr lvl="1"/>
            <a:r>
              <a:rPr lang="en-US" sz="2400" dirty="0"/>
              <a:t>Operational periods</a:t>
            </a:r>
          </a:p>
          <a:p>
            <a:pPr lvl="1"/>
            <a:r>
              <a:rPr lang="en-US" sz="2400" dirty="0"/>
              <a:t>Major events (changes/outages)</a:t>
            </a:r>
          </a:p>
          <a:p>
            <a:r>
              <a:rPr lang="en-US" sz="2800" dirty="0"/>
              <a:t>Summarize the accuracy over the past year:</a:t>
            </a:r>
          </a:p>
          <a:p>
            <a:pPr lvl="1"/>
            <a:r>
              <a:rPr lang="en-US" sz="2400" dirty="0"/>
              <a:t>Mean Bias</a:t>
            </a:r>
          </a:p>
          <a:p>
            <a:pPr lvl="2"/>
            <a:r>
              <a:rPr lang="en-US" sz="2000" dirty="0"/>
              <a:t>with respect to GSICS reference(s) of GPRC choice </a:t>
            </a:r>
          </a:p>
          <a:p>
            <a:pPr lvl="2"/>
            <a:r>
              <a:rPr lang="en-US" sz="2000" dirty="0"/>
              <a:t>Include link to Reference SOS Report</a:t>
            </a:r>
          </a:p>
          <a:p>
            <a:pPr lvl="1"/>
            <a:r>
              <a:rPr lang="en-US" sz="2400" dirty="0"/>
              <a:t>Variance (Standard Deviation)</a:t>
            </a:r>
          </a:p>
          <a:p>
            <a:pPr lvl="1"/>
            <a:r>
              <a:rPr lang="en-US" sz="2400" dirty="0"/>
              <a:t>Uncertainty (typical value/median) – typically &lt;&lt; variance</a:t>
            </a:r>
          </a:p>
          <a:p>
            <a:pPr lvl="1"/>
            <a:r>
              <a:rPr lang="en-US" sz="2400" dirty="0"/>
              <a:t>Optionally: </a:t>
            </a:r>
          </a:p>
          <a:p>
            <a:pPr lvl="2"/>
            <a:r>
              <a:rPr lang="en-US" sz="2000" dirty="0"/>
              <a:t>Provide the drift rate, if it exists</a:t>
            </a:r>
          </a:p>
          <a:p>
            <a:r>
              <a:rPr lang="en-GB" sz="2800" dirty="0"/>
              <a:t>Time Series to visualise calibration stability over mission lifetime</a:t>
            </a:r>
            <a:endParaRPr lang="en-IE" sz="2800" dirty="0"/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09DDBA-8176-4BDC-873D-B81AC4E80F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762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05416-FC7F-1789-302B-D4FB7A426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SOS Reports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41D843-F546-7C2A-D5D9-32DD4F998D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EUMETSAT MSG-2/SEVIRI IR channels </a:t>
            </a:r>
            <a:r>
              <a:rPr lang="en-GB" dirty="0" err="1"/>
              <a:t>wrt</a:t>
            </a:r>
            <a:r>
              <a:rPr lang="en-GB" dirty="0"/>
              <a:t> IASI-B</a:t>
            </a:r>
            <a:endParaRPr lang="en-I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C78400-4E83-7165-2E4C-29B19D95B93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Satellite/Instrument Summary - GEO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13" name="表 8"/>
          <p:cNvGraphicFramePr>
            <a:graphicFrameLocks noGrp="1"/>
          </p:cNvGraphicFramePr>
          <p:nvPr/>
        </p:nvGraphicFramePr>
        <p:xfrm>
          <a:off x="373624" y="1105087"/>
          <a:ext cx="8291529" cy="1920239"/>
        </p:xfrm>
        <a:graphic>
          <a:graphicData uri="http://schemas.openxmlformats.org/drawingml/2006/table">
            <a:tbl>
              <a:tblPr firstRow="1" bandRow="1"/>
              <a:tblGrid>
                <a:gridCol w="13666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97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28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51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42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6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40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1404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57199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800" dirty="0"/>
                        <a:t>Satellite (status)</a:t>
                      </a:r>
                      <a:endParaRPr kumimoji="1" lang="ja-JP" altLang="en-US" sz="1800" dirty="0"/>
                    </a:p>
                  </a:txBody>
                  <a:tcPr marL="84406" marR="84406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800" dirty="0"/>
                        <a:t>Location</a:t>
                      </a:r>
                      <a:endParaRPr kumimoji="1" lang="ja-JP" altLang="en-US" sz="1800" dirty="0"/>
                    </a:p>
                  </a:txBody>
                  <a:tcPr marL="84406" marR="84406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800" dirty="0"/>
                        <a:t>Launch date</a:t>
                      </a:r>
                      <a:endParaRPr kumimoji="1" lang="ja-JP" altLang="en-US" sz="1800" dirty="0"/>
                    </a:p>
                  </a:txBody>
                  <a:tcPr marL="84406" marR="84406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800" dirty="0"/>
                        <a:t>EO instruments</a:t>
                      </a:r>
                      <a:endParaRPr kumimoji="1" lang="ja-JP" altLang="en-US" sz="1800" dirty="0"/>
                    </a:p>
                  </a:txBody>
                  <a:tcPr marL="84406" marR="84406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800" dirty="0"/>
                        <a:t>Meteosat-9</a:t>
                      </a:r>
                      <a:endParaRPr kumimoji="1" lang="ja-JP" altLang="en-US" sz="1800" dirty="0"/>
                    </a:p>
                  </a:txBody>
                  <a:tcPr marL="84406" marR="84406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de-DE" altLang="ja-JP" sz="1800" dirty="0" err="1"/>
                        <a:t>Op</a:t>
                      </a:r>
                      <a:endParaRPr kumimoji="1" lang="ja-JP" altLang="en-US" sz="1800" dirty="0"/>
                    </a:p>
                  </a:txBody>
                  <a:tcPr marL="84406" marR="84406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800" dirty="0"/>
                        <a:t>45.5</a:t>
                      </a:r>
                      <a:r>
                        <a:rPr kumimoji="1" lang="en-US" altLang="ja-JP" sz="1800" baseline="0" dirty="0"/>
                        <a:t>°E</a:t>
                      </a:r>
                      <a:endParaRPr kumimoji="1" lang="ja-JP" altLang="en-US" sz="1800" dirty="0"/>
                    </a:p>
                  </a:txBody>
                  <a:tcPr marL="84406" marR="84406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800" dirty="0"/>
                        <a:t>2005-12-21</a:t>
                      </a:r>
                      <a:endParaRPr kumimoji="1" lang="ja-JP" altLang="en-US" sz="1800" dirty="0"/>
                    </a:p>
                  </a:txBody>
                  <a:tcPr marL="84406" marR="84406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800" dirty="0">
                          <a:hlinkClick r:id="rId2"/>
                        </a:rPr>
                        <a:t>SEVIRI</a:t>
                      </a:r>
                      <a:endParaRPr kumimoji="1" lang="ja-JP" altLang="en-US" sz="1800" dirty="0"/>
                    </a:p>
                  </a:txBody>
                  <a:tcPr marL="84406" marR="84406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de-DE" altLang="ja-JP" sz="1800" dirty="0">
                          <a:hlinkClick r:id="rId3"/>
                        </a:rPr>
                        <a:t>GERB</a:t>
                      </a:r>
                      <a:endParaRPr kumimoji="1" lang="ja-JP" altLang="en-US" sz="1800" dirty="0"/>
                    </a:p>
                  </a:txBody>
                  <a:tcPr marL="84406" marR="84406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kumimoji="1" lang="ja-JP" altLang="en-US" sz="1800" dirty="0"/>
                    </a:p>
                  </a:txBody>
                  <a:tcPr marL="84406" marR="84406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kumimoji="1" lang="ja-JP" altLang="en-US" sz="1800" dirty="0"/>
                    </a:p>
                  </a:txBody>
                  <a:tcPr marL="84406" marR="84406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/>
                        <a:t>Meteosat-10</a:t>
                      </a:r>
                      <a:endParaRPr kumimoji="1" lang="ja-JP" altLang="en-US" sz="1800" dirty="0"/>
                    </a:p>
                  </a:txBody>
                  <a:tcPr marL="84406" marR="84406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de-DE" altLang="ja-JP" sz="1800" dirty="0"/>
                        <a:t>RSS</a:t>
                      </a:r>
                      <a:endParaRPr kumimoji="1" lang="ja-JP" altLang="en-US" sz="1800" dirty="0"/>
                    </a:p>
                  </a:txBody>
                  <a:tcPr marL="84406" marR="84406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de-DE" altLang="ja-JP" sz="1800" dirty="0"/>
                        <a:t>9.5°- 0°E</a:t>
                      </a:r>
                      <a:endParaRPr kumimoji="1" lang="ja-JP" altLang="en-US" sz="1800" dirty="0"/>
                    </a:p>
                  </a:txBody>
                  <a:tcPr marL="84406" marR="84406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de-DE" altLang="ja-JP" sz="1800" dirty="0"/>
                        <a:t>2012-07-05</a:t>
                      </a:r>
                      <a:endParaRPr kumimoji="1" lang="ja-JP" altLang="en-US" sz="1800" dirty="0"/>
                    </a:p>
                  </a:txBody>
                  <a:tcPr marL="84406" marR="84406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800" dirty="0">
                          <a:hlinkClick r:id="rId2"/>
                        </a:rPr>
                        <a:t>SEVIRI</a:t>
                      </a:r>
                      <a:endParaRPr kumimoji="1" lang="ja-JP" altLang="en-US" sz="1800" dirty="0"/>
                    </a:p>
                  </a:txBody>
                  <a:tcPr marL="84406" marR="84406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de-DE" altLang="ja-JP" sz="1800" dirty="0">
                          <a:hlinkClick r:id="rId3"/>
                        </a:rPr>
                        <a:t>GERB</a:t>
                      </a:r>
                      <a:endParaRPr kumimoji="1" lang="ja-JP" altLang="en-US" sz="1800" dirty="0"/>
                    </a:p>
                  </a:txBody>
                  <a:tcPr marL="84406" marR="84406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kumimoji="1" lang="ja-JP" altLang="en-US" sz="1800" dirty="0"/>
                    </a:p>
                  </a:txBody>
                  <a:tcPr marL="84406" marR="84406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kumimoji="1" lang="ja-JP" altLang="en-US" sz="1800" dirty="0"/>
                    </a:p>
                  </a:txBody>
                  <a:tcPr marL="84406" marR="84406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/>
                        <a:t>Meteosat-11</a:t>
                      </a:r>
                      <a:endParaRPr kumimoji="1" lang="ja-JP" altLang="en-US" sz="1800" dirty="0"/>
                    </a:p>
                  </a:txBody>
                  <a:tcPr marL="84406" marR="84406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de-DE" altLang="ja-JP" sz="1800" dirty="0" err="1"/>
                        <a:t>Op</a:t>
                      </a:r>
                      <a:endParaRPr kumimoji="1" lang="ja-JP" altLang="en-US" sz="1800" dirty="0"/>
                    </a:p>
                  </a:txBody>
                  <a:tcPr marL="84406" marR="84406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de-DE" altLang="ja-JP" sz="1800" dirty="0"/>
                        <a:t>0 - 9.5°E</a:t>
                      </a:r>
                      <a:endParaRPr kumimoji="1" lang="ja-JP" altLang="en-US" sz="1800" dirty="0"/>
                    </a:p>
                  </a:txBody>
                  <a:tcPr marL="84406" marR="84406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de-DE" altLang="ja-JP" sz="1800" dirty="0"/>
                        <a:t>2015-07-15</a:t>
                      </a:r>
                      <a:endParaRPr kumimoji="1" lang="ja-JP" altLang="en-US" sz="1800" dirty="0"/>
                    </a:p>
                  </a:txBody>
                  <a:tcPr marL="84406" marR="84406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800" dirty="0">
                          <a:hlinkClick r:id="rId2"/>
                        </a:rPr>
                        <a:t>SEVIRI</a:t>
                      </a:r>
                      <a:endParaRPr kumimoji="1" lang="ja-JP" altLang="en-US" sz="1800" dirty="0"/>
                    </a:p>
                  </a:txBody>
                  <a:tcPr marL="84406" marR="84406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de-DE" altLang="ja-JP" sz="1800" dirty="0">
                          <a:hlinkClick r:id="rId3"/>
                        </a:rPr>
                        <a:t>GERB</a:t>
                      </a:r>
                      <a:endParaRPr kumimoji="1" lang="ja-JP" altLang="en-US" sz="1800" dirty="0"/>
                    </a:p>
                  </a:txBody>
                  <a:tcPr marL="84406" marR="84406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kumimoji="1" lang="ja-JP" altLang="en-US" sz="1800" dirty="0"/>
                    </a:p>
                  </a:txBody>
                  <a:tcPr marL="84406" marR="84406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kumimoji="1" lang="ja-JP" altLang="en-US" sz="1800" dirty="0"/>
                    </a:p>
                  </a:txBody>
                  <a:tcPr marL="84406" marR="84406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/>
                        <a:t>MTG-I1</a:t>
                      </a:r>
                      <a:endParaRPr kumimoji="1" lang="ja-JP" altLang="en-US" sz="1800" dirty="0"/>
                    </a:p>
                  </a:txBody>
                  <a:tcPr marL="84406" marR="84406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de-DE" altLang="ja-JP" sz="1800" dirty="0"/>
                        <a:t>P</a:t>
                      </a:r>
                      <a:endParaRPr kumimoji="1" lang="ja-JP" altLang="en-US" sz="1800" dirty="0"/>
                    </a:p>
                  </a:txBody>
                  <a:tcPr marL="84406" marR="84406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de-DE" altLang="ja-JP" sz="1800" dirty="0"/>
                        <a:t>0.0°E</a:t>
                      </a:r>
                      <a:endParaRPr kumimoji="1" lang="ja-JP" altLang="en-US" sz="1800" dirty="0"/>
                    </a:p>
                  </a:txBody>
                  <a:tcPr marL="84406" marR="84406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de-DE" altLang="ja-JP" sz="1800" dirty="0"/>
                        <a:t>2022-12-15</a:t>
                      </a:r>
                      <a:endParaRPr kumimoji="1" lang="ja-JP" altLang="en-US" sz="1800" dirty="0"/>
                    </a:p>
                  </a:txBody>
                  <a:tcPr marL="84406" marR="84406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800" dirty="0"/>
                        <a:t>FCI</a:t>
                      </a:r>
                      <a:endParaRPr kumimoji="1" lang="ja-JP" altLang="en-US" sz="1800" dirty="0"/>
                    </a:p>
                  </a:txBody>
                  <a:tcPr marL="84406" marR="84406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de-DE" altLang="ja-JP" sz="1800" dirty="0"/>
                        <a:t>LI</a:t>
                      </a:r>
                    </a:p>
                  </a:txBody>
                  <a:tcPr marL="84406" marR="84406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kumimoji="1" lang="ja-JP" altLang="en-US" sz="1800" dirty="0"/>
                    </a:p>
                  </a:txBody>
                  <a:tcPr marL="84406" marR="84406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kumimoji="1" lang="ja-JP" altLang="en-US" sz="1800" dirty="0"/>
                    </a:p>
                  </a:txBody>
                  <a:tcPr marL="84406" marR="84406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378751" y="3391086"/>
            <a:ext cx="8286401" cy="3297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IE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Major calibration relevant events in 2023</a:t>
            </a:r>
          </a:p>
          <a:p>
            <a:pPr marL="541338" lvl="1" indent="-276225">
              <a:buFont typeface="Arial" panose="020B0604020202020204" pitchFamily="34" charset="0"/>
              <a:buChar char="–"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Meteosat-10 &amp; </a:t>
            </a:r>
            <a:r>
              <a:rPr kumimoji="0" lang="en-GB" sz="1800" b="1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Meteosat</a:t>
            </a:r>
            <a:r>
              <a:rPr lang="en-GB" sz="1800" b="1" dirty="0">
                <a:solidFill>
                  <a:sysClr val="windowText" lastClr="000000"/>
                </a:solidFill>
              </a:rPr>
              <a:t>-11 Swapped Full Disc – Rapid Scan 2023-03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541338" lvl="1" indent="-276225">
              <a:buFont typeface="Arial" panose="020B0604020202020204" pitchFamily="34" charset="0"/>
              <a:buChar char="–"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541338" marR="0" lvl="1" indent="-2762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hlinkClick r:id="rId4"/>
              </a:rPr>
              <a:t>EUMETSAT User Notification Service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541338" marR="0" lvl="1" indent="-2762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endParaRPr lang="en-GB" sz="1800" dirty="0">
              <a:solidFill>
                <a:sysClr val="windowText" lastClr="000000"/>
              </a:solidFill>
            </a:endParaRPr>
          </a:p>
          <a:p>
            <a:pPr lvl="0">
              <a:buFont typeface="Wingdings" panose="05000000000000000000" pitchFamily="2" charset="2"/>
              <a:buChar char="Ø"/>
              <a:defRPr/>
            </a:pPr>
            <a:r>
              <a:rPr lang="en-IE" sz="2000" dirty="0">
                <a:solidFill>
                  <a:sysClr val="windowText" lastClr="000000"/>
                </a:solidFill>
              </a:rPr>
              <a:t>No other events of interest in 2023</a:t>
            </a:r>
          </a:p>
          <a:p>
            <a:pPr marL="541338" marR="0" lvl="1" indent="-2762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" name="テキスト ボックス 2"/>
          <p:cNvSpPr txBox="1"/>
          <p:nvPr/>
        </p:nvSpPr>
        <p:spPr>
          <a:xfrm>
            <a:off x="4465433" y="851171"/>
            <a:ext cx="454643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prstClr val="black"/>
                </a:solidFill>
                <a:latin typeface="Tahoma" pitchFamily="34" charset="0"/>
                <a:ea typeface="ＭＳ Ｐゴシック" panose="020B0600070205080204" pitchFamily="34" charset="-128"/>
              </a:rPr>
              <a:t>Hyperlinks on instrument names navigate to the Calibration Landing Page</a:t>
            </a:r>
            <a:endParaRPr kumimoji="1" lang="ja-JP" altLang="en-US" sz="1050" dirty="0">
              <a:solidFill>
                <a:prstClr val="black"/>
              </a:solidFill>
              <a:latin typeface="Tahoma" pitchFamily="34" charset="0"/>
              <a:ea typeface="ＭＳ Ｐゴシック" panose="020B0600070205080204" pitchFamily="34" charset="-128"/>
            </a:endParaRPr>
          </a:p>
        </p:txBody>
      </p:sp>
      <p:graphicFrame>
        <p:nvGraphicFramePr>
          <p:cNvPr id="16" name="표 7"/>
          <p:cNvGraphicFramePr>
            <a:graphicFrameLocks noGrp="1"/>
          </p:cNvGraphicFramePr>
          <p:nvPr/>
        </p:nvGraphicFramePr>
        <p:xfrm>
          <a:off x="9281273" y="1105087"/>
          <a:ext cx="2031724" cy="3576580"/>
        </p:xfrm>
        <a:graphic>
          <a:graphicData uri="http://schemas.openxmlformats.org/drawingml/2006/table">
            <a:tbl>
              <a:tblPr firstRow="1" bandRow="1"/>
              <a:tblGrid>
                <a:gridCol w="194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3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31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5010"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atinLnBrk="1"/>
                      <a:r>
                        <a:rPr lang="en-US" altLang="ko-KR" sz="1050" dirty="0">
                          <a:latin typeface="Arial" pitchFamily="34" charset="0"/>
                          <a:cs typeface="Arial" pitchFamily="34" charset="0"/>
                        </a:rPr>
                        <a:t>Satellite</a:t>
                      </a:r>
                      <a:r>
                        <a:rPr lang="en-US" altLang="ko-KR" sz="1050" baseline="0" dirty="0">
                          <a:latin typeface="Arial" pitchFamily="34" charset="0"/>
                          <a:cs typeface="Arial" pitchFamily="34" charset="0"/>
                        </a:rPr>
                        <a:t> Status</a:t>
                      </a:r>
                      <a:endParaRPr lang="ko-KR" altLang="en-US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50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atinLnBrk="1"/>
                      <a:endParaRPr lang="ko-KR" altLang="en-US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 = Operational</a:t>
                      </a:r>
                    </a:p>
                  </a:txBody>
                  <a:tcPr marL="72000" marR="36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50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atinLnBrk="1"/>
                      <a:endParaRPr lang="ko-KR" altLang="en-US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 = Pre-operational</a:t>
                      </a:r>
                    </a:p>
                  </a:txBody>
                  <a:tcPr marL="72000" marR="36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14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atinLnBrk="1"/>
                      <a:endParaRPr lang="ko-KR" altLang="en-US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 = Back-up, secondary</a:t>
                      </a:r>
                    </a:p>
                  </a:txBody>
                  <a:tcPr marL="72000" marR="36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50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atinLnBrk="1"/>
                      <a:endParaRPr lang="ko-KR" altLang="en-US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 = Limited availability</a:t>
                      </a:r>
                    </a:p>
                  </a:txBody>
                  <a:tcPr marL="72000" marR="36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atinLnBrk="1"/>
                      <a:endParaRPr lang="ko-KR" altLang="en-US" sz="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36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5010"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atinLnBrk="1"/>
                      <a:r>
                        <a:rPr lang="en-US" altLang="ko-KR" sz="1050" b="1" dirty="0">
                          <a:latin typeface="Arial" pitchFamily="34" charset="0"/>
                          <a:cs typeface="Arial" pitchFamily="34" charset="0"/>
                        </a:rPr>
                        <a:t>Instrument Status</a:t>
                      </a:r>
                      <a:endParaRPr lang="ko-KR" alt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4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atinLnBrk="1"/>
                      <a:endParaRPr lang="ko-KR" altLang="en-US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atinLnBrk="1"/>
                      <a:endParaRPr lang="ko-KR" altLang="en-US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36000" marT="3600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atinLnBrk="1"/>
                      <a:r>
                        <a:rPr lang="en-US" altLang="ko-KR" sz="1050" dirty="0">
                          <a:latin typeface="Arial" pitchFamily="34" charset="0"/>
                          <a:cs typeface="Arial" pitchFamily="34" charset="0"/>
                        </a:rPr>
                        <a:t>Operational</a:t>
                      </a:r>
                    </a:p>
                    <a:p>
                      <a:pPr latinLnBrk="1"/>
                      <a:r>
                        <a:rPr lang="en-US" altLang="ko-KR" sz="1050" dirty="0">
                          <a:latin typeface="Arial" pitchFamily="34" charset="0"/>
                          <a:cs typeface="Arial" pitchFamily="34" charset="0"/>
                        </a:rPr>
                        <a:t>(or capable</a:t>
                      </a:r>
                      <a:r>
                        <a:rPr lang="en-US" altLang="ko-KR" sz="1050" baseline="0" dirty="0">
                          <a:latin typeface="Arial" pitchFamily="34" charset="0"/>
                          <a:cs typeface="Arial" pitchFamily="34" charset="0"/>
                        </a:rPr>
                        <a:t> of)</a:t>
                      </a:r>
                      <a:endParaRPr lang="ko-KR" altLang="en-US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36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7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atinLnBrk="1"/>
                      <a:endParaRPr lang="ko-KR" altLang="en-US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atinLnBrk="1"/>
                      <a:endParaRPr lang="ko-KR" altLang="en-US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36000" marT="3600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atinLnBrk="1"/>
                      <a:r>
                        <a:rPr lang="en-US" altLang="ko-KR" sz="1050" dirty="0">
                          <a:latin typeface="Arial" pitchFamily="34" charset="0"/>
                          <a:cs typeface="Arial" pitchFamily="34" charset="0"/>
                        </a:rPr>
                        <a:t>Operational with</a:t>
                      </a:r>
                      <a:r>
                        <a:rPr lang="en-US" altLang="ko-KR" sz="1050" baseline="0" dirty="0">
                          <a:latin typeface="Arial" pitchFamily="34" charset="0"/>
                          <a:cs typeface="Arial" pitchFamily="34" charset="0"/>
                        </a:rPr>
                        <a:t> limitations</a:t>
                      </a:r>
                    </a:p>
                    <a:p>
                      <a:pPr latinLnBrk="1"/>
                      <a:r>
                        <a:rPr lang="en-US" altLang="ko-KR" sz="1050" baseline="0" dirty="0">
                          <a:latin typeface="Arial" pitchFamily="34" charset="0"/>
                          <a:cs typeface="Arial" pitchFamily="34" charset="0"/>
                        </a:rPr>
                        <a:t>(or Standby)</a:t>
                      </a:r>
                      <a:endParaRPr lang="ko-KR" altLang="en-US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36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37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atinLnBrk="1"/>
                      <a:endParaRPr lang="ko-KR" altLang="en-US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atinLnBrk="1"/>
                      <a:endParaRPr lang="ko-KR" altLang="en-US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36000" marT="3600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atinLnBrk="1"/>
                      <a:r>
                        <a:rPr lang="en-US" altLang="ko-KR" sz="1050" dirty="0">
                          <a:latin typeface="Arial" pitchFamily="34" charset="0"/>
                          <a:cs typeface="Arial" pitchFamily="34" charset="0"/>
                        </a:rPr>
                        <a:t>Operational with</a:t>
                      </a:r>
                      <a:r>
                        <a:rPr lang="en-US" altLang="ko-KR" sz="1050" baseline="0" dirty="0">
                          <a:latin typeface="Arial" pitchFamily="34" charset="0"/>
                          <a:cs typeface="Arial" pitchFamily="34" charset="0"/>
                        </a:rPr>
                        <a:t> Degraded Performance</a:t>
                      </a:r>
                      <a:endParaRPr lang="ko-KR" altLang="en-US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36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0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atinLnBrk="1"/>
                      <a:endParaRPr lang="ko-KR" altLang="en-US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atinLnBrk="1"/>
                      <a:endParaRPr lang="ko-KR" altLang="en-US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36000" marT="3600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atinLnBrk="1"/>
                      <a:r>
                        <a:rPr lang="en-US" altLang="ko-KR" sz="1050" dirty="0">
                          <a:latin typeface="Arial" pitchFamily="34" charset="0"/>
                          <a:cs typeface="Arial" pitchFamily="34" charset="0"/>
                        </a:rPr>
                        <a:t>Not Operational</a:t>
                      </a:r>
                      <a:endParaRPr lang="ko-KR" altLang="en-US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36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74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atinLnBrk="1"/>
                      <a:endParaRPr lang="ko-KR" altLang="en-US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atinLnBrk="1"/>
                      <a:endParaRPr lang="ko-KR" altLang="en-US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36000" marT="3600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atinLnBrk="1"/>
                      <a:r>
                        <a:rPr lang="en-US" altLang="ko-KR" sz="1050" dirty="0">
                          <a:latin typeface="Arial" pitchFamily="34" charset="0"/>
                          <a:cs typeface="Arial" pitchFamily="34" charset="0"/>
                        </a:rPr>
                        <a:t>Functional,</a:t>
                      </a:r>
                      <a:br>
                        <a:rPr lang="en-US" altLang="ko-KR" sz="1050" dirty="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altLang="ko-KR" sz="1050" dirty="0">
                          <a:latin typeface="Arial" pitchFamily="34" charset="0"/>
                          <a:cs typeface="Arial" pitchFamily="34" charset="0"/>
                        </a:rPr>
                        <a:t>Turned Off</a:t>
                      </a:r>
                      <a:endParaRPr lang="ko-KR" altLang="en-US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36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atinLnBrk="1"/>
                      <a:endParaRPr lang="ko-KR" altLang="en-US" sz="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atinLnBrk="1"/>
                      <a:endParaRPr lang="ko-KR" altLang="en-US" sz="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36000" marT="3600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atinLnBrk="1"/>
                      <a:endParaRPr lang="ko-KR" altLang="en-US" sz="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36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8587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>
            <a:extLst>
              <a:ext uri="{FF2B5EF4-FFF2-40B4-BE49-F238E27FC236}">
                <a16:creationId xmlns:a16="http://schemas.microsoft.com/office/drawing/2014/main" id="{DA715F8B-AF50-47B8-91C5-30499FE0AD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81" y="3653021"/>
            <a:ext cx="6752858" cy="3204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400" dirty="0">
                <a:solidFill>
                  <a:prstClr val="black"/>
                </a:solidFill>
              </a:rPr>
              <a:t>Calibration Performance: Meteosat-9/SEVIRI IR Bands</a:t>
            </a:r>
            <a:endParaRPr lang="en-GB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9626903"/>
              </p:ext>
            </p:extLst>
          </p:nvPr>
        </p:nvGraphicFramePr>
        <p:xfrm>
          <a:off x="18581" y="797052"/>
          <a:ext cx="6496267" cy="2768600"/>
        </p:xfrm>
        <a:graphic>
          <a:graphicData uri="http://schemas.openxmlformats.org/drawingml/2006/table">
            <a:tbl>
              <a:tblPr/>
              <a:tblGrid>
                <a:gridCol w="1059055">
                  <a:extLst>
                    <a:ext uri="{9D8B030D-6E8A-4147-A177-3AD203B41FA5}">
                      <a16:colId xmlns:a16="http://schemas.microsoft.com/office/drawing/2014/main" val="3757696132"/>
                    </a:ext>
                  </a:extLst>
                </a:gridCol>
                <a:gridCol w="666004">
                  <a:extLst>
                    <a:ext uri="{9D8B030D-6E8A-4147-A177-3AD203B41FA5}">
                      <a16:colId xmlns:a16="http://schemas.microsoft.com/office/drawing/2014/main" val="2464098533"/>
                    </a:ext>
                  </a:extLst>
                </a:gridCol>
                <a:gridCol w="676922">
                  <a:extLst>
                    <a:ext uri="{9D8B030D-6E8A-4147-A177-3AD203B41FA5}">
                      <a16:colId xmlns:a16="http://schemas.microsoft.com/office/drawing/2014/main" val="3919512218"/>
                    </a:ext>
                  </a:extLst>
                </a:gridCol>
                <a:gridCol w="666004">
                  <a:extLst>
                    <a:ext uri="{9D8B030D-6E8A-4147-A177-3AD203B41FA5}">
                      <a16:colId xmlns:a16="http://schemas.microsoft.com/office/drawing/2014/main" val="2739324668"/>
                    </a:ext>
                  </a:extLst>
                </a:gridCol>
                <a:gridCol w="676922">
                  <a:extLst>
                    <a:ext uri="{9D8B030D-6E8A-4147-A177-3AD203B41FA5}">
                      <a16:colId xmlns:a16="http://schemas.microsoft.com/office/drawing/2014/main" val="3448551540"/>
                    </a:ext>
                  </a:extLst>
                </a:gridCol>
                <a:gridCol w="666004">
                  <a:extLst>
                    <a:ext uri="{9D8B030D-6E8A-4147-A177-3AD203B41FA5}">
                      <a16:colId xmlns:a16="http://schemas.microsoft.com/office/drawing/2014/main" val="3557124278"/>
                    </a:ext>
                  </a:extLst>
                </a:gridCol>
                <a:gridCol w="709676">
                  <a:extLst>
                    <a:ext uri="{9D8B030D-6E8A-4147-A177-3AD203B41FA5}">
                      <a16:colId xmlns:a16="http://schemas.microsoft.com/office/drawing/2014/main" val="2695341256"/>
                    </a:ext>
                  </a:extLst>
                </a:gridCol>
                <a:gridCol w="676922">
                  <a:extLst>
                    <a:ext uri="{9D8B030D-6E8A-4147-A177-3AD203B41FA5}">
                      <a16:colId xmlns:a16="http://schemas.microsoft.com/office/drawing/2014/main" val="4096787227"/>
                    </a:ext>
                  </a:extLst>
                </a:gridCol>
                <a:gridCol w="698758">
                  <a:extLst>
                    <a:ext uri="{9D8B030D-6E8A-4147-A177-3AD203B41FA5}">
                      <a16:colId xmlns:a16="http://schemas.microsoft.com/office/drawing/2014/main" val="1687078620"/>
                    </a:ext>
                  </a:extLst>
                </a:gridCol>
              </a:tblGrid>
              <a:tr h="295275">
                <a:tc rowSpan="2">
                  <a:txBody>
                    <a:bodyPr/>
                    <a:lstStyle/>
                    <a:p>
                      <a:pPr fontAlgn="t"/>
                      <a:r>
                        <a:rPr lang="en-GB" sz="1400" b="1" i="0" u="none" strike="noStrike" dirty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2023-01-01/12-31</a:t>
                      </a:r>
                      <a:endParaRPr lang="en-GB" sz="1400" dirty="0">
                        <a:effectLst/>
                      </a:endParaRPr>
                    </a:p>
                    <a:p>
                      <a:pPr fontAlgn="t"/>
                      <a:br>
                        <a:rPr lang="en-GB" sz="1400" dirty="0">
                          <a:effectLst/>
                        </a:rPr>
                      </a:b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 dirty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Summary Statistics of [MSG2 SEVIRI - </a:t>
                      </a:r>
                      <a:r>
                        <a:rPr lang="en-GB" sz="1400" b="1" i="0" u="none" strike="noStrike" dirty="0" err="1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MetOpB</a:t>
                      </a:r>
                      <a:r>
                        <a:rPr lang="en-GB" sz="1400" b="1" i="0" u="none" strike="noStrike" dirty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 IASI] 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934292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pPr fontAlgn="t"/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 dirty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IR3.9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 dirty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IR6.3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 dirty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IR7.2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 dirty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IR8.7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 dirty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IR9.7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 dirty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IR10.8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 dirty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IR12.0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 dirty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IR13.4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5895220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 dirty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Standard Scene Temp (K)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284.0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236.0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255.0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284.0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261.0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286.0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285.0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267.0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8549863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Tb Bias (K)</a:t>
                      </a:r>
                      <a:endParaRPr lang="en-GB" sz="14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0.49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-0.14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+0.06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-0.04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-0.18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-0.01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-0.03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-0.90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492181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 dirty="0" err="1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Std</a:t>
                      </a:r>
                      <a:r>
                        <a:rPr lang="en-GB" sz="1400" b="1" i="0" u="none" strike="noStrike" dirty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 Dev (K)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0.03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0.08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0.08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0.04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0.09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0.04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0.04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0.09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7403092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 dirty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Drift (K/</a:t>
                      </a:r>
                      <a:r>
                        <a:rPr lang="en-GB" sz="1400" b="1" i="0" u="none" strike="noStrike" dirty="0" err="1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Yr</a:t>
                      </a:r>
                      <a:r>
                        <a:rPr lang="en-GB" sz="1400" b="1" i="0" u="none" strike="noStrike" dirty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)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-0.07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-0.14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-0.17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-0.06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-0.19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-0.08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-0.08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-0,24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0016825"/>
                  </a:ext>
                </a:extLst>
              </a:tr>
            </a:tbl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45099" y="797052"/>
            <a:ext cx="5068390" cy="5853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endParaRPr kumimoji="1" lang="en-US" altLang="ja-JP" sz="1600" dirty="0">
              <a:solidFill>
                <a:prstClr val="black"/>
              </a:solidFill>
            </a:endParaRPr>
          </a:p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kumimoji="1" lang="en-US" altLang="ja-JP" sz="1600" dirty="0">
                <a:solidFill>
                  <a:prstClr val="black"/>
                </a:solidFill>
              </a:rPr>
              <a:t>Statistics over 2023 of bias at standard scenes</a:t>
            </a:r>
          </a:p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kumimoji="1" lang="en-US" altLang="ja-JP" sz="1600" dirty="0">
                <a:solidFill>
                  <a:prstClr val="black"/>
                </a:solidFill>
              </a:rPr>
              <a:t>from Operational GSICS Re-Analysis Correction</a:t>
            </a:r>
          </a:p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kumimoji="1" lang="en-US" altLang="ja-JP" sz="1600" dirty="0">
                <a:solidFill>
                  <a:prstClr val="black"/>
                </a:solidFill>
              </a:rPr>
              <a:t>and time series plots over lifetime of product</a:t>
            </a:r>
          </a:p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endParaRPr kumimoji="1" lang="en-US" altLang="ja-JP" sz="1600" dirty="0">
              <a:solidFill>
                <a:prstClr val="black"/>
              </a:solidFill>
            </a:endParaRPr>
          </a:p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kumimoji="1" lang="en-US" altLang="ja-JP" sz="1600" dirty="0">
                <a:solidFill>
                  <a:prstClr val="black"/>
                </a:solidFill>
              </a:rPr>
              <a:t>Calibration is now stable</a:t>
            </a:r>
          </a:p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endParaRPr kumimoji="1" lang="en-US" altLang="ja-JP" sz="1600" kern="0" dirty="0">
              <a:solidFill>
                <a:prstClr val="black"/>
              </a:solidFill>
            </a:endParaRPr>
          </a:p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endParaRPr kumimoji="1" lang="en-US" altLang="ja-JP" sz="1600" kern="0" dirty="0">
              <a:solidFill>
                <a:prstClr val="black"/>
              </a:solidFill>
            </a:endParaRPr>
          </a:p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endParaRPr kumimoji="1" lang="en-US" altLang="ja-JP" sz="1600" kern="0" dirty="0">
              <a:solidFill>
                <a:prstClr val="black"/>
              </a:solidFill>
            </a:endParaRPr>
          </a:p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endParaRPr kumimoji="1" lang="en-US" altLang="ja-JP" sz="1600" kern="0" dirty="0">
              <a:solidFill>
                <a:prstClr val="black"/>
              </a:solidFill>
            </a:endParaRPr>
          </a:p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endParaRPr kumimoji="1" lang="en-US" altLang="ja-JP" sz="1600" kern="0" dirty="0">
              <a:solidFill>
                <a:prstClr val="black"/>
              </a:solidFill>
            </a:endParaRPr>
          </a:p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ja-JP" sz="1600" kern="0" dirty="0">
                <a:solidFill>
                  <a:prstClr val="black"/>
                </a:solidFill>
              </a:rPr>
              <a:t>Instrument Calibration Landing Page: </a:t>
            </a:r>
            <a:r>
              <a:rPr lang="en-GB" sz="1400" kern="0" dirty="0">
                <a:hlinkClick r:id="rId4"/>
              </a:rPr>
              <a:t>https://www.eumetsat.int/seviri-instrument-status-calibration</a:t>
            </a:r>
            <a:endParaRPr lang="en-GB" sz="1400" kern="0" dirty="0"/>
          </a:p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GB" sz="1400" kern="0" dirty="0"/>
          </a:p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kern="0" dirty="0"/>
              <a:t>GSICS Products for Meteosat/SEVIRI IR:</a:t>
            </a:r>
          </a:p>
          <a:p>
            <a:pPr marL="576263" lvl="1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000" kern="0" dirty="0">
                <a:hlinkClick r:id="rId5"/>
              </a:rPr>
              <a:t>https://user.eumetsat.int/resources/user-guides/inter-calibration</a:t>
            </a:r>
            <a:r>
              <a:rPr lang="en-GB" sz="1000" kern="0" dirty="0"/>
              <a:t> </a:t>
            </a:r>
          </a:p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GB" sz="1400" kern="0" dirty="0"/>
          </a:p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kern="0" dirty="0"/>
              <a:t>Content generated with </a:t>
            </a:r>
            <a:r>
              <a:rPr lang="en-GB" sz="1400" kern="0" dirty="0">
                <a:hlinkClick r:id="rId6"/>
              </a:rPr>
              <a:t>customised copy</a:t>
            </a:r>
            <a:r>
              <a:rPr lang="en-GB" sz="1400" kern="0" dirty="0"/>
              <a:t> of </a:t>
            </a:r>
            <a:r>
              <a:rPr lang="en-GB" sz="1400" dirty="0">
                <a:hlinkClick r:id="rId7"/>
              </a:rPr>
              <a:t>GCC </a:t>
            </a:r>
            <a:r>
              <a:rPr lang="en-GB" sz="1400" dirty="0" err="1">
                <a:hlinkClick r:id="rId7"/>
              </a:rPr>
              <a:t>Colab</a:t>
            </a:r>
            <a:r>
              <a:rPr lang="en-GB" sz="1400" dirty="0">
                <a:hlinkClick r:id="rId7"/>
              </a:rPr>
              <a:t> tool</a:t>
            </a:r>
            <a:endParaRPr lang="en-GB" sz="1400" dirty="0"/>
          </a:p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GB" sz="1400" kern="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8639FBB-0800-9478-B2BB-0B3D147FDB3F}"/>
              </a:ext>
            </a:extLst>
          </p:cNvPr>
          <p:cNvSpPr txBox="1"/>
          <p:nvPr/>
        </p:nvSpPr>
        <p:spPr>
          <a:xfrm>
            <a:off x="1214394" y="2120550"/>
            <a:ext cx="45870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50"/>
                </a:solidFill>
              </a:rPr>
              <a:t>1. Summary Statistics over previous year</a:t>
            </a:r>
            <a:endParaRPr lang="en-IE" dirty="0">
              <a:solidFill>
                <a:srgbClr val="00B05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4F9238-5CC2-34E7-981C-7972731F0D7A}"/>
              </a:ext>
            </a:extLst>
          </p:cNvPr>
          <p:cNvSpPr txBox="1"/>
          <p:nvPr/>
        </p:nvSpPr>
        <p:spPr>
          <a:xfrm>
            <a:off x="1214393" y="4081430"/>
            <a:ext cx="4668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50"/>
                </a:solidFill>
              </a:rPr>
              <a:t>2. Visualise biases over mission lifetime</a:t>
            </a:r>
            <a:endParaRPr lang="en-IE" dirty="0">
              <a:solidFill>
                <a:srgbClr val="00B05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4E0C52-986E-E523-5BED-DF6D33BE06F5}"/>
              </a:ext>
            </a:extLst>
          </p:cNvPr>
          <p:cNvSpPr txBox="1"/>
          <p:nvPr/>
        </p:nvSpPr>
        <p:spPr>
          <a:xfrm>
            <a:off x="6992419" y="3040752"/>
            <a:ext cx="436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50"/>
                </a:solidFill>
              </a:rPr>
              <a:t>3. Optional Comments on Performance</a:t>
            </a:r>
          </a:p>
          <a:p>
            <a:endParaRPr lang="en-GB" dirty="0">
              <a:solidFill>
                <a:srgbClr val="00B050"/>
              </a:solidFill>
            </a:endParaRPr>
          </a:p>
          <a:p>
            <a:r>
              <a:rPr lang="en-GB" dirty="0">
                <a:solidFill>
                  <a:srgbClr val="00B050"/>
                </a:solidFill>
              </a:rPr>
              <a:t>4. Links (how to correct, if needed)</a:t>
            </a:r>
            <a:endParaRPr lang="en-IE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611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0E94E-5347-9FCD-B168-B6D8152DC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Generation of GSICS SOS Reports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76C055-D859-76DA-BC8D-C22C862556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14402"/>
            <a:ext cx="10972800" cy="3312158"/>
          </a:xfrm>
        </p:spPr>
        <p:txBody>
          <a:bodyPr/>
          <a:lstStyle/>
          <a:p>
            <a:r>
              <a:rPr lang="en-GB" sz="2400" dirty="0"/>
              <a:t>Automate where possible – make it simple </a:t>
            </a:r>
            <a:r>
              <a:rPr lang="en-GB" sz="2400"/>
              <a:t>to generate</a:t>
            </a:r>
            <a:endParaRPr lang="en-GB" sz="2400" dirty="0"/>
          </a:p>
          <a:p>
            <a:r>
              <a:rPr lang="en-IE" sz="2400" dirty="0"/>
              <a:t>Encourage GPRCs to generate GSICS products for all instruments to be monitored</a:t>
            </a:r>
          </a:p>
          <a:p>
            <a:pPr lvl="1"/>
            <a:r>
              <a:rPr lang="en-IE" sz="2000" dirty="0"/>
              <a:t>Even if they do not need to apply corrections (insignificant biases)</a:t>
            </a:r>
            <a:endParaRPr lang="en-GB" sz="2000" dirty="0"/>
          </a:p>
          <a:p>
            <a:pPr lvl="1"/>
            <a:r>
              <a:rPr lang="en-US" sz="2000" dirty="0"/>
              <a:t>Allow use of </a:t>
            </a:r>
            <a:r>
              <a:rPr lang="en-US" sz="2000" dirty="0">
                <a:hlinkClick r:id="rId2"/>
              </a:rPr>
              <a:t>GCC-derived Google </a:t>
            </a:r>
            <a:r>
              <a:rPr lang="en-US" sz="2000" dirty="0" err="1">
                <a:hlinkClick r:id="rId2"/>
              </a:rPr>
              <a:t>colab</a:t>
            </a:r>
            <a:r>
              <a:rPr lang="en-US" sz="2000" dirty="0">
                <a:hlinkClick r:id="rId2"/>
              </a:rPr>
              <a:t> tool</a:t>
            </a:r>
            <a:r>
              <a:rPr lang="en-US" sz="2000" dirty="0"/>
              <a:t> to generate Charts &amp; Tables</a:t>
            </a:r>
            <a:endParaRPr lang="en-US" sz="1200" dirty="0"/>
          </a:p>
          <a:p>
            <a:r>
              <a:rPr lang="en-IE" sz="2200" dirty="0"/>
              <a:t>Where not possible, agencies requested to provide spreadsheet of instruments’ daily biases</a:t>
            </a:r>
          </a:p>
          <a:p>
            <a:r>
              <a:rPr lang="en-IE" sz="2200" dirty="0"/>
              <a:t>A.GDWG. 20240313.6: Manik Bali to propose CF 1.6 compliant variables to agencies for storing </a:t>
            </a:r>
            <a:r>
              <a:rPr lang="en-IE" sz="2200" strike="sngStrike" dirty="0"/>
              <a:t>daily</a:t>
            </a:r>
            <a:r>
              <a:rPr lang="en-IE" sz="2200" dirty="0"/>
              <a:t> biases on GPRC</a:t>
            </a:r>
          </a:p>
          <a:p>
            <a:r>
              <a:rPr lang="en-US" sz="2200" dirty="0">
                <a:solidFill>
                  <a:srgbClr val="FF0000"/>
                </a:solidFill>
              </a:rPr>
              <a:t>Consider defining a Word template for SOS Reports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Pre-populated with tables and graphs from above tools + areas marked out for free text </a:t>
            </a:r>
          </a:p>
          <a:p>
            <a:pPr lvl="1"/>
            <a:endParaRPr lang="en-US" sz="1600" dirty="0"/>
          </a:p>
          <a:p>
            <a:endParaRPr lang="en-IE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CB3B4C-54AE-548D-ADB6-C3170BD63D5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CCFDD95-02F6-1D9F-1313-D5E0802679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7218" y="4363449"/>
            <a:ext cx="10617564" cy="2494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3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9A573-27C4-067D-6BEC-22E28E8B3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9440" y="132630"/>
            <a:ext cx="9255760" cy="667472"/>
          </a:xfrm>
        </p:spPr>
        <p:txBody>
          <a:bodyPr/>
          <a:lstStyle/>
          <a:p>
            <a:r>
              <a:rPr lang="en-GB" sz="3200" dirty="0"/>
              <a:t>Example Heat Maps </a:t>
            </a:r>
            <a:br>
              <a:rPr lang="en-GB" sz="3200" dirty="0"/>
            </a:br>
            <a:r>
              <a:rPr lang="en-GB" sz="3200" dirty="0"/>
              <a:t>to compare common channels of multiple instruments</a:t>
            </a:r>
            <a:endParaRPr lang="en-IE" sz="3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EB2FF9-1834-414D-F6A9-F5F811FB173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A550DAC-2CFF-49D4-268C-13FCAE4E21B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427084"/>
            <a:ext cx="12192000" cy="4510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24CAC40-122D-669B-D7BB-826C5B503208}"/>
              </a:ext>
            </a:extLst>
          </p:cNvPr>
          <p:cNvSpPr txBox="1"/>
          <p:nvPr/>
        </p:nvSpPr>
        <p:spPr>
          <a:xfrm>
            <a:off x="609600" y="5938028"/>
            <a:ext cx="10235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ym typeface="Wingdings" panose="05000000000000000000" pitchFamily="2" charset="2"/>
              </a:rPr>
              <a:t>(But to 2 </a:t>
            </a:r>
            <a:r>
              <a:rPr lang="en-GB" dirty="0" err="1">
                <a:sym typeface="Wingdings" panose="05000000000000000000" pitchFamily="2" charset="2"/>
              </a:rPr>
              <a:t>d.p.</a:t>
            </a:r>
            <a:r>
              <a:rPr lang="en-GB" dirty="0">
                <a:sym typeface="Wingdings" panose="05000000000000000000" pitchFamily="2" charset="2"/>
              </a:rPr>
              <a:t> + bigger fonts) Users can see which instruments/channels meet their needs	</a:t>
            </a:r>
            <a:endParaRPr lang="en-IE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20EF15C-8306-7355-D388-6820DAB6D2AA}"/>
              </a:ext>
            </a:extLst>
          </p:cNvPr>
          <p:cNvSpPr txBox="1"/>
          <p:nvPr/>
        </p:nvSpPr>
        <p:spPr>
          <a:xfrm>
            <a:off x="8818880" y="1333642"/>
            <a:ext cx="32816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0000"/>
                </a:solidFill>
                <a:sym typeface="Wingdings" panose="05000000000000000000" pitchFamily="2" charset="2"/>
              </a:rPr>
              <a:t>Also stability?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566314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45726</TotalTime>
  <Words>1111</Words>
  <Application>Microsoft Office PowerPoint</Application>
  <PresentationFormat>Widescreen</PresentationFormat>
  <Paragraphs>224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맑은 고딕</vt:lpstr>
      <vt:lpstr>宋体</vt:lpstr>
      <vt:lpstr>Aptos</vt:lpstr>
      <vt:lpstr>Aptos Display</vt:lpstr>
      <vt:lpstr>Arial</vt:lpstr>
      <vt:lpstr>Roboto</vt:lpstr>
      <vt:lpstr>Tahoma</vt:lpstr>
      <vt:lpstr>Times New Roman</vt:lpstr>
      <vt:lpstr>Wingdings</vt:lpstr>
      <vt:lpstr>Default Design</vt:lpstr>
      <vt:lpstr>Office Theme</vt:lpstr>
      <vt:lpstr>GSICS State of Observing System (SOS) Reports – Proposed Revisions following 2024 Annual Meeting agenda items 2d + 5l discussions  Content agreed during discussion in black Items open for Exec Panel guidance in red</vt:lpstr>
      <vt:lpstr>PowerPoint Presentation</vt:lpstr>
      <vt:lpstr>State of Observing System Reports</vt:lpstr>
      <vt:lpstr>State of Observing System Report</vt:lpstr>
      <vt:lpstr>Example SOS Reports</vt:lpstr>
      <vt:lpstr>Satellite/Instrument Summary - GEO</vt:lpstr>
      <vt:lpstr>Calibration Performance: Meteosat-9/SEVIRI IR Bands</vt:lpstr>
      <vt:lpstr>Generation of GSICS SOS Reports</vt:lpstr>
      <vt:lpstr>Example Heat Maps  to compare common channels of multiple instruments</vt:lpstr>
      <vt:lpstr>Satellite/Instrument Summary – EPS/ IASI-B and C</vt:lpstr>
      <vt:lpstr>SOS Reports for GSICS Reference Instruments</vt:lpstr>
      <vt:lpstr>Feedback from Exec Panel</vt:lpstr>
    </vt:vector>
  </TitlesOfParts>
  <Company>NOAA / NESDIS / ORA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GSICS GEO-LEO ATBD</dc:title>
  <dc:subject>SPIE 2009 tALK</dc:subject>
  <dc:creator>Fred Wu</dc:creator>
  <cp:lastModifiedBy>Tim Hewison</cp:lastModifiedBy>
  <cp:revision>1064</cp:revision>
  <dcterms:created xsi:type="dcterms:W3CDTF">2004-06-10T15:46:18Z</dcterms:created>
  <dcterms:modified xsi:type="dcterms:W3CDTF">2024-03-15T13:35:33Z</dcterms:modified>
</cp:coreProperties>
</file>