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733" r:id="rId2"/>
    <p:sldId id="793" r:id="rId3"/>
    <p:sldId id="834" r:id="rId4"/>
    <p:sldId id="833" r:id="rId5"/>
    <p:sldId id="835" r:id="rId6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87867" autoAdjust="0"/>
  </p:normalViewPr>
  <p:slideViewPr>
    <p:cSldViewPr snapToGrid="0">
      <p:cViewPr varScale="1">
        <p:scale>
          <a:sx n="104" d="100"/>
          <a:sy n="104" d="100"/>
        </p:scale>
        <p:origin x="22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4277" y="4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7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/>
              <a:t>11 – 15 March 2024</a:t>
            </a:r>
            <a:r>
              <a:rPr lang="it-IT" sz="1000" b="0" dirty="0"/>
              <a:t>, GSICS Annual Meeting (Hybrid), Darmstadt, Germany</a:t>
            </a:r>
            <a:endParaRPr lang="en-US" sz="1000" b="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Agency Report </a:t>
            </a:r>
          </a:p>
        </p:txBody>
      </p:sp>
      <p:pic>
        <p:nvPicPr>
          <p:cNvPr id="11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016C2398-F037-4637-B010-5FD37A6C6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apid.imd.gov.in/r2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6390" y="1335577"/>
            <a:ext cx="8759219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4000" dirty="0"/>
              <a:t>GDWG activities </a:t>
            </a:r>
            <a:br>
              <a:rPr lang="en-IE" sz="4000" dirty="0"/>
            </a:br>
            <a:r>
              <a:rPr lang="en-IE" sz="4000" dirty="0" smtClean="0"/>
              <a:t>IMD</a:t>
            </a:r>
            <a:endParaRPr lang="en-US" sz="4000" i="1" dirty="0">
              <a:solidFill>
                <a:srgbClr val="0C45E4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3064297"/>
            <a:ext cx="9387400" cy="75232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ea typeface="宋体" pitchFamily="2" charset="-122"/>
              </a:rPr>
              <a:t>Dr. </a:t>
            </a:r>
            <a:r>
              <a:rPr lang="en-US" altLang="zh-CN" sz="2000" b="1" dirty="0">
                <a:ea typeface="宋体" pitchFamily="2" charset="-122"/>
              </a:rPr>
              <a:t>R.K. </a:t>
            </a:r>
            <a:r>
              <a:rPr lang="en-US" altLang="zh-CN" sz="2000" b="1" dirty="0" err="1">
                <a:ea typeface="宋体" pitchFamily="2" charset="-122"/>
              </a:rPr>
              <a:t>Giri</a:t>
            </a:r>
            <a:endParaRPr lang="en-US" altLang="zh-CN" sz="14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D605D-C31B-4A74-9F82-60E6B61F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136" y="4397105"/>
            <a:ext cx="9387400" cy="112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1" kern="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kern="0" dirty="0">
                <a:solidFill>
                  <a:srgbClr val="0000FF"/>
                </a:solidFill>
                <a:ea typeface="宋体" pitchFamily="2" charset="-122"/>
              </a:rPr>
              <a:t>India Meteorological Department (IMD)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kern="0" dirty="0">
                <a:solidFill>
                  <a:srgbClr val="0000FF"/>
                </a:solidFill>
                <a:ea typeface="宋体" pitchFamily="2" charset="-122"/>
              </a:rPr>
              <a:t>Ministry of Earth Sciences (</a:t>
            </a:r>
            <a:r>
              <a:rPr lang="en-US" altLang="zh-CN" sz="2000" b="1" kern="0" dirty="0" err="1">
                <a:solidFill>
                  <a:srgbClr val="0000FF"/>
                </a:solidFill>
                <a:ea typeface="宋体" pitchFamily="2" charset="-122"/>
              </a:rPr>
              <a:t>MoES</a:t>
            </a:r>
            <a:r>
              <a:rPr lang="en-US" altLang="zh-CN" sz="2000" b="1" kern="0" dirty="0">
                <a:solidFill>
                  <a:srgbClr val="0000FF"/>
                </a:solidFill>
                <a:ea typeface="宋体" pitchFamily="2" charset="-12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kern="0" dirty="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5339" y="97774"/>
            <a:ext cx="1639966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Presentation Overview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7257"/>
            <a:ext cx="10972800" cy="5257799"/>
          </a:xfrm>
        </p:spPr>
        <p:txBody>
          <a:bodyPr>
            <a:normAutofit/>
          </a:bodyPr>
          <a:lstStyle/>
          <a:p>
            <a:pPr lvl="0"/>
            <a:r>
              <a:rPr lang="en-GB" sz="2000" dirty="0"/>
              <a:t>Open action on behalf of IMD</a:t>
            </a:r>
            <a:endParaRPr lang="en-GB" sz="2000" dirty="0"/>
          </a:p>
          <a:p>
            <a:r>
              <a:rPr lang="en-GB" sz="2000" dirty="0"/>
              <a:t>Satellite data (GSICS calibrated) visualization with RAPID (Joint development of ISRO &amp; IMD)</a:t>
            </a:r>
          </a:p>
          <a:p>
            <a:r>
              <a:rPr lang="en-GB" sz="2000" dirty="0"/>
              <a:t>Any other points during discussion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status-2022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1" name="Content Placeholder 4"/>
          <p:cNvPicPr>
            <a:picLocks noGrp="1"/>
          </p:cNvPicPr>
          <p:nvPr>
            <p:ph idx="1"/>
          </p:nvPr>
        </p:nvPicPr>
        <p:blipFill rotWithShape="1">
          <a:blip r:embed="rId3"/>
          <a:srcRect b="89230"/>
          <a:stretch/>
        </p:blipFill>
        <p:spPr bwMode="auto">
          <a:xfrm>
            <a:off x="811004" y="2646514"/>
            <a:ext cx="9480102" cy="5469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004" y="3193459"/>
            <a:ext cx="9480102" cy="48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6221-69A1-495B-AAAC-BA864D87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RAPID tool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DD0AA-35B8-412B-953D-43E64E20A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300663"/>
          </a:xfrm>
        </p:spPr>
        <p:txBody>
          <a:bodyPr/>
          <a:lstStyle/>
          <a:p>
            <a:r>
              <a:rPr lang="en-GB" sz="1600" dirty="0"/>
              <a:t>Real time Analysis of Products and Information Dissemination (RAPID) :  </a:t>
            </a:r>
            <a:r>
              <a:rPr lang="en-GB" sz="1600" dirty="0">
                <a:solidFill>
                  <a:srgbClr val="000000"/>
                </a:solidFill>
                <a:hlinkClick r:id="rId2"/>
              </a:rPr>
              <a:t>https://rapid.imd.gov.in/r2v/</a:t>
            </a:r>
            <a:r>
              <a:rPr lang="en-GB" sz="1600" dirty="0">
                <a:solidFill>
                  <a:srgbClr val="000000"/>
                </a:solidFill>
              </a:rPr>
              <a:t>: </a:t>
            </a:r>
          </a:p>
          <a:p>
            <a:pPr lvl="1" algn="just"/>
            <a:r>
              <a:rPr lang="en-IN" sz="1600" dirty="0"/>
              <a:t>Web based data analysis and visualization platform integrating all kinds of Observational Platforms and </a:t>
            </a:r>
            <a:r>
              <a:rPr lang="en-IN" sz="1600" dirty="0">
                <a:solidFill>
                  <a:srgbClr val="000000"/>
                </a:solidFill>
              </a:rPr>
              <a:t>NWP Model data</a:t>
            </a:r>
            <a:endParaRPr lang="en-IN" sz="1600" dirty="0"/>
          </a:p>
          <a:p>
            <a:pPr lvl="2" algn="just"/>
            <a:r>
              <a:rPr lang="en-IN" sz="1600" dirty="0"/>
              <a:t>Satellite </a:t>
            </a:r>
          </a:p>
          <a:p>
            <a:pPr lvl="2" algn="just"/>
            <a:r>
              <a:rPr lang="en-IN" sz="1600" dirty="0"/>
              <a:t>Radar Data </a:t>
            </a:r>
          </a:p>
          <a:p>
            <a:pPr lvl="2" algn="just"/>
            <a:r>
              <a:rPr lang="en-IN" sz="1600" dirty="0"/>
              <a:t>In situ Observations (Surface &amp; Upper air)</a:t>
            </a:r>
          </a:p>
          <a:p>
            <a:pPr lvl="2" algn="just"/>
            <a:r>
              <a:rPr lang="en-IN" sz="1600" dirty="0"/>
              <a:t>NWP Models</a:t>
            </a:r>
          </a:p>
          <a:p>
            <a:pPr algn="just"/>
            <a:r>
              <a:rPr lang="en-IN" sz="1600" dirty="0"/>
              <a:t>Avoids downloading large volume data individually</a:t>
            </a:r>
          </a:p>
          <a:p>
            <a:pPr algn="just"/>
            <a:r>
              <a:rPr lang="en-IN" sz="1600" dirty="0"/>
              <a:t>Near real-time access to latest acquired data</a:t>
            </a:r>
          </a:p>
          <a:p>
            <a:pPr algn="just"/>
            <a:r>
              <a:rPr lang="en-IN" sz="1600" dirty="0"/>
              <a:t>Analysis tools focussed data probing, image enhancement/analysis tools and overlays for scientific usage</a:t>
            </a:r>
            <a:r>
              <a:rPr lang="en-IN" sz="1600" dirty="0" smtClean="0"/>
              <a:t>.</a:t>
            </a:r>
          </a:p>
          <a:p>
            <a:pPr algn="just"/>
            <a:r>
              <a:rPr lang="en-IN" sz="1400" dirty="0" smtClean="0"/>
              <a:t>Ubiquitous </a:t>
            </a:r>
            <a:r>
              <a:rPr lang="en-IN" sz="1400" dirty="0"/>
              <a:t>Menu Driven Access on all kinds of devices:</a:t>
            </a:r>
          </a:p>
          <a:p>
            <a:pPr lvl="1" algn="just"/>
            <a:r>
              <a:rPr lang="en-IN" sz="1400" dirty="0"/>
              <a:t>Computers</a:t>
            </a:r>
          </a:p>
          <a:p>
            <a:pPr lvl="1" algn="just"/>
            <a:r>
              <a:rPr lang="en-IN" sz="1400" dirty="0"/>
              <a:t>Laptops</a:t>
            </a:r>
          </a:p>
          <a:p>
            <a:pPr lvl="1" algn="just"/>
            <a:r>
              <a:rPr lang="en-IN" sz="1400" dirty="0"/>
              <a:t>Small Devices (Mobiles, Tablets, etc</a:t>
            </a:r>
            <a:r>
              <a:rPr lang="en-IN" sz="1400" dirty="0" smtClean="0"/>
              <a:t>.)</a:t>
            </a:r>
            <a:endParaRPr lang="en-IN" sz="1400" dirty="0"/>
          </a:p>
          <a:p>
            <a:pPr marL="0" indent="0">
              <a:buNone/>
            </a:pPr>
            <a:endParaRPr lang="en-IN" sz="1400" dirty="0" smtClean="0"/>
          </a:p>
          <a:p>
            <a:r>
              <a:rPr lang="en-IN" sz="1400" dirty="0" smtClean="0"/>
              <a:t>Many new additional features will be implemented for INSAT-3DS chain.</a:t>
            </a:r>
          </a:p>
          <a:p>
            <a:r>
              <a:rPr lang="en-US" sz="1400" dirty="0"/>
              <a:t> </a:t>
            </a:r>
            <a:r>
              <a:rPr lang="en-US" sz="1400" dirty="0" smtClean="0"/>
              <a:t>IMD is working closely with ISRO team to incorporate GSICS calibration in MMDRPS chain and their regular timely update. The same GSICS calibrated INSAT-3DS data may also be linked with RAPID tool (already available in public domain mentioned above)</a:t>
            </a:r>
          </a:p>
          <a:p>
            <a:endParaRPr lang="en-IN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D9154-54BA-435D-B9C2-473619343A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6221-69A1-495B-AAAC-BA864D87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DD0AA-35B8-412B-953D-43E64E20A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300663"/>
          </a:xfrm>
        </p:spPr>
        <p:txBody>
          <a:bodyPr/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7200" dirty="0" smtClean="0"/>
              <a:t>					Thank you </a:t>
            </a:r>
            <a:endParaRPr lang="en-IN" sz="7200" dirty="0"/>
          </a:p>
          <a:p>
            <a:pPr marL="0" indent="0">
              <a:buNone/>
            </a:pP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D9154-54BA-435D-B9C2-473619343A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43631</TotalTime>
  <Words>169</Words>
  <Application>Microsoft Office PowerPoint</Application>
  <PresentationFormat>Widescreen</PresentationFormat>
  <Paragraphs>44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SimSun</vt:lpstr>
      <vt:lpstr>Arial</vt:lpstr>
      <vt:lpstr>Times New Roman</vt:lpstr>
      <vt:lpstr>Wingdings</vt:lpstr>
      <vt:lpstr>Default Design</vt:lpstr>
      <vt:lpstr>GDWG activities  IMD</vt:lpstr>
      <vt:lpstr>Presentation Overview </vt:lpstr>
      <vt:lpstr>Action status-2022</vt:lpstr>
      <vt:lpstr>RAPID tool</vt:lpstr>
      <vt:lpstr>PowerPoint Presentation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Dell</cp:lastModifiedBy>
  <cp:revision>1003</cp:revision>
  <dcterms:created xsi:type="dcterms:W3CDTF">2004-06-10T15:46:18Z</dcterms:created>
  <dcterms:modified xsi:type="dcterms:W3CDTF">2024-03-10T05:26:16Z</dcterms:modified>
</cp:coreProperties>
</file>