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733" r:id="rId2"/>
    <p:sldId id="793" r:id="rId3"/>
    <p:sldId id="837" r:id="rId4"/>
    <p:sldId id="838" r:id="rId5"/>
    <p:sldId id="839" r:id="rId6"/>
    <p:sldId id="840" r:id="rId7"/>
    <p:sldId id="841" r:id="rId8"/>
    <p:sldId id="842" r:id="rId9"/>
    <p:sldId id="843" r:id="rId10"/>
    <p:sldId id="844" r:id="rId11"/>
    <p:sldId id="852" r:id="rId12"/>
    <p:sldId id="855" r:id="rId13"/>
    <p:sldId id="834" r:id="rId14"/>
    <p:sldId id="848" r:id="rId15"/>
    <p:sldId id="835" r:id="rId16"/>
    <p:sldId id="845" r:id="rId1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7" autoAdjust="0"/>
    <p:restoredTop sz="89932" autoAdjust="0"/>
  </p:normalViewPr>
  <p:slideViewPr>
    <p:cSldViewPr snapToGrid="0">
      <p:cViewPr>
        <p:scale>
          <a:sx n="75" d="100"/>
          <a:sy n="75" d="100"/>
        </p:scale>
        <p:origin x="54" y="-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3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58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71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43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92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6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32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3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7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 – 15 March 2024</a:t>
            </a:r>
            <a:r>
              <a:rPr lang="it-IT" sz="1000" b="0" dirty="0"/>
              <a:t>, GSICS Annual Meeting (Hybrid),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4.jpeg"/><Relationship Id="rId3" Type="http://schemas.openxmlformats.org/officeDocument/2006/relationships/audio" Target="../media/media16.m4a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17" Type="http://schemas.openxmlformats.org/officeDocument/2006/relationships/image" Target="../media/image33.wmf"/><Relationship Id="rId2" Type="http://schemas.microsoft.com/office/2007/relationships/media" Target="../media/media16.m4a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2024</a:t>
            </a:r>
            <a:r>
              <a:rPr lang="en-IE" sz="4000" dirty="0">
                <a:solidFill>
                  <a:srgbClr val="0000FF"/>
                </a:solidFill>
              </a:rPr>
              <a:t/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dirty="0" smtClean="0">
                <a:ea typeface="宋体" pitchFamily="2" charset="-122"/>
              </a:rPr>
              <a:t>Caroline Bès</a:t>
            </a: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Contributions from CNES colleagues: </a:t>
            </a:r>
            <a:r>
              <a:rPr lang="en-US" altLang="zh-CN" sz="2000" dirty="0" err="1">
                <a:ea typeface="宋体" pitchFamily="2" charset="-122"/>
              </a:rPr>
              <a:t>Aimé</a:t>
            </a:r>
            <a:r>
              <a:rPr lang="en-US" altLang="zh-CN" sz="2000" dirty="0">
                <a:ea typeface="宋体" pitchFamily="2" charset="-122"/>
              </a:rPr>
              <a:t> Meygret, Sébastien Marcq, </a:t>
            </a:r>
            <a:r>
              <a:rPr lang="en-US" altLang="zh-CN" sz="2000" dirty="0" smtClean="0">
                <a:ea typeface="宋体" pitchFamily="2" charset="-122"/>
              </a:rPr>
              <a:t>Camille Desjardins, François </a:t>
            </a:r>
            <a:r>
              <a:rPr lang="en-US" altLang="zh-CN" sz="2000" dirty="0">
                <a:ea typeface="宋体" pitchFamily="2" charset="-122"/>
              </a:rPr>
              <a:t>Bermudo, Olivier Vandermarcq, Dimitrios Kilymis, </a:t>
            </a:r>
            <a:r>
              <a:rPr lang="en-US" altLang="zh-CN" sz="2000" dirty="0" smtClean="0">
                <a:ea typeface="宋体" pitchFamily="2" charset="-122"/>
              </a:rPr>
              <a:t>Elsa Jacquette, Denis Jouglet, Philippe Landiech, Thierry Amiot, Christel Guy, Adrien </a:t>
            </a:r>
            <a:r>
              <a:rPr lang="en-US" altLang="zh-CN" sz="2000" dirty="0">
                <a:ea typeface="宋体" pitchFamily="2" charset="-122"/>
              </a:rPr>
              <a:t>Deschamps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 smtClean="0">
                <a:solidFill>
                  <a:srgbClr val="FF0000"/>
                </a:solidFill>
                <a:ea typeface="宋体" pitchFamily="2" charset="-122"/>
              </a:rPr>
              <a:t>CNES</a:t>
            </a:r>
            <a:endParaRPr lang="en-US" altLang="zh-CN" sz="2000" b="1" kern="0" dirty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2"/>
    </mc:Choice>
    <mc:Fallback>
      <p:transition spd="slow" advTm="1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7" y="1080655"/>
            <a:ext cx="11423073" cy="1767465"/>
          </a:xfrm>
        </p:spPr>
        <p:txBody>
          <a:bodyPr/>
          <a:lstStyle/>
          <a:p>
            <a:r>
              <a:rPr lang="en-US" sz="2200" dirty="0"/>
              <a:t>C²OMODO</a:t>
            </a:r>
            <a:r>
              <a:rPr lang="en-US" sz="2400" dirty="0"/>
              <a:t> </a:t>
            </a:r>
            <a:r>
              <a:rPr lang="en-US" sz="2000" dirty="0"/>
              <a:t>(Convective Core Observations </a:t>
            </a:r>
            <a:r>
              <a:rPr lang="en-US" sz="2000" dirty="0" err="1"/>
              <a:t>thrOugh</a:t>
            </a:r>
            <a:r>
              <a:rPr lang="en-US" sz="2000" dirty="0"/>
              <a:t> Microwave Derivatives in the </a:t>
            </a:r>
            <a:r>
              <a:rPr lang="en-US" sz="2000" dirty="0" err="1"/>
              <a:t>trOpics</a:t>
            </a:r>
            <a:r>
              <a:rPr lang="en-US" sz="2000" dirty="0"/>
              <a:t>) </a:t>
            </a:r>
          </a:p>
          <a:p>
            <a:pPr lvl="1"/>
            <a:r>
              <a:rPr lang="en-US" sz="2000" dirty="0"/>
              <a:t>Based on a tandem of microwave radiometers aboard AOS-Storm (NASA) and PMM (</a:t>
            </a:r>
            <a:r>
              <a:rPr lang="en-US" sz="2000" dirty="0" smtClean="0"/>
              <a:t>JAXA)</a:t>
            </a:r>
            <a:endParaRPr lang="en-US" sz="2000" dirty="0"/>
          </a:p>
          <a:p>
            <a:pPr lvl="1"/>
            <a:r>
              <a:rPr lang="en-US" sz="2000" dirty="0"/>
              <a:t>To observe deep </a:t>
            </a:r>
            <a:r>
              <a:rPr lang="en-US" sz="2000" dirty="0" smtClean="0"/>
              <a:t>convection</a:t>
            </a:r>
          </a:p>
          <a:p>
            <a:r>
              <a:rPr lang="en-US" sz="2200" dirty="0" smtClean="0"/>
              <a:t>Operational </a:t>
            </a:r>
            <a:r>
              <a:rPr lang="en-US" sz="2200" dirty="0"/>
              <a:t>processing chains for level-1 products </a:t>
            </a:r>
            <a:r>
              <a:rPr lang="en-US" sz="2200" dirty="0" smtClean="0"/>
              <a:t>provided </a:t>
            </a:r>
            <a:r>
              <a:rPr lang="en-US" sz="2200" dirty="0"/>
              <a:t>to NASA and JAXA mission </a:t>
            </a:r>
            <a:r>
              <a:rPr lang="en-US" sz="2200" dirty="0" smtClean="0"/>
              <a:t>centers</a:t>
            </a:r>
          </a:p>
          <a:p>
            <a:r>
              <a:rPr lang="en-US" sz="2200" dirty="0" smtClean="0"/>
              <a:t>Processing </a:t>
            </a:r>
            <a:r>
              <a:rPr lang="en-US" sz="2200" dirty="0"/>
              <a:t>and distribution of level-2 (and higher) products by French AERIS mission center </a:t>
            </a:r>
          </a:p>
          <a:p>
            <a:r>
              <a:rPr lang="en-US" sz="2200" dirty="0" smtClean="0"/>
              <a:t>Participation </a:t>
            </a:r>
            <a:r>
              <a:rPr lang="en-US" sz="2200" dirty="0"/>
              <a:t>to sub-orbital activities</a:t>
            </a:r>
          </a:p>
          <a:p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2" descr="Meeting and Workshops – C2OMOD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9804" r="12912"/>
          <a:stretch/>
        </p:blipFill>
        <p:spPr bwMode="auto">
          <a:xfrm>
            <a:off x="10844798" y="834885"/>
            <a:ext cx="1277625" cy="1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0" y="3193774"/>
            <a:ext cx="6317973" cy="30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 rotWithShape="1">
          <a:blip r:embed="rId7"/>
          <a:srcRect t="19908" r="55288" b="35977"/>
          <a:stretch/>
        </p:blipFill>
        <p:spPr bwMode="auto">
          <a:xfrm>
            <a:off x="205269" y="3510503"/>
            <a:ext cx="4181200" cy="2773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662081" y="3123214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C²OMODO instrument  functional diagram</a:t>
            </a:r>
            <a:endParaRPr lang="en-US" sz="14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924708" y="3510503"/>
            <a:ext cx="3995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C²OMODO for deep convection characterization</a:t>
            </a:r>
            <a:endParaRPr lang="en-US" sz="1400" i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2066" y="78474"/>
            <a:ext cx="10364098" cy="9693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30"/>
    </mc:Choice>
    <mc:Fallback>
      <p:transition spd="slow" advTm="3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9253870" cy="667472"/>
          </a:xfrm>
        </p:spPr>
        <p:txBody>
          <a:bodyPr/>
          <a:lstStyle/>
          <a:p>
            <a:r>
              <a:rPr lang="fr-FR" b="1" dirty="0"/>
              <a:t>MicroCarb </a:t>
            </a:r>
            <a:r>
              <a:rPr lang="fr-FR" b="1" dirty="0" err="1"/>
              <a:t>Status</a:t>
            </a:r>
            <a:r>
              <a:rPr lang="fr-FR" b="1" dirty="0"/>
              <a:t>, </a:t>
            </a:r>
            <a:r>
              <a:rPr lang="fr-FR" b="1" dirty="0" err="1"/>
              <a:t>launch</a:t>
            </a:r>
            <a:r>
              <a:rPr lang="fr-FR" b="1" dirty="0"/>
              <a:t> </a:t>
            </a:r>
            <a:r>
              <a:rPr lang="fr-FR" b="1" dirty="0" err="1"/>
              <a:t>preparation</a:t>
            </a: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320" y="1152938"/>
            <a:ext cx="8146225" cy="4433773"/>
          </a:xfrm>
        </p:spPr>
        <p:txBody>
          <a:bodyPr/>
          <a:lstStyle/>
          <a:p>
            <a:r>
              <a:rPr lang="en-US" sz="2000" b="1" dirty="0"/>
              <a:t>Satellite Integration Status:</a:t>
            </a:r>
            <a:endParaRPr lang="en-US" sz="2000" dirty="0"/>
          </a:p>
          <a:p>
            <a:pPr lvl="1"/>
            <a:r>
              <a:rPr lang="en-US" sz="2000" dirty="0"/>
              <a:t>Completed in January 2024.</a:t>
            </a:r>
          </a:p>
          <a:p>
            <a:pPr lvl="1"/>
            <a:r>
              <a:rPr lang="en-US" sz="2000" dirty="0"/>
              <a:t>Currently under storage post transport from UK to France.</a:t>
            </a:r>
          </a:p>
          <a:p>
            <a:r>
              <a:rPr lang="en-US" sz="2000" b="1" dirty="0"/>
              <a:t>Launch Perspective:</a:t>
            </a:r>
            <a:endParaRPr lang="en-US" sz="2000" dirty="0"/>
          </a:p>
          <a:p>
            <a:pPr lvl="1"/>
            <a:r>
              <a:rPr lang="en-US" sz="2000" dirty="0"/>
              <a:t>Planned on VEGA-C in mid-2025, as the 2nd flight post VEGA-C return to flight mission.</a:t>
            </a:r>
          </a:p>
          <a:p>
            <a:r>
              <a:rPr lang="en-US" sz="2000" b="1" dirty="0"/>
              <a:t>Operation Center Readiness:</a:t>
            </a:r>
            <a:endParaRPr lang="en-US" sz="2000" dirty="0"/>
          </a:p>
          <a:p>
            <a:pPr lvl="1"/>
            <a:r>
              <a:rPr lang="en-US" sz="2000" dirty="0"/>
              <a:t>Prepared for various operation modes.</a:t>
            </a:r>
          </a:p>
          <a:p>
            <a:pPr lvl="1"/>
            <a:r>
              <a:rPr lang="en-US" sz="2000" dirty="0"/>
              <a:t>Mission data processing chains tested </a:t>
            </a:r>
            <a:r>
              <a:rPr lang="en-US" sz="2000" dirty="0" smtClean="0"/>
              <a:t>and Mission </a:t>
            </a:r>
            <a:r>
              <a:rPr lang="en-US" sz="2000" dirty="0"/>
              <a:t>Center infrastructure ready </a:t>
            </a:r>
            <a:r>
              <a:rPr lang="en-US" sz="2000" dirty="0" smtClean="0"/>
              <a:t>&gt;</a:t>
            </a:r>
            <a:r>
              <a:rPr lang="en-US" sz="2000" dirty="0"/>
              <a:t>3000 computers cluster at EUMETSAT</a:t>
            </a:r>
          </a:p>
          <a:p>
            <a:r>
              <a:rPr lang="en-US" sz="2000" b="1" dirty="0"/>
              <a:t>Open data distribution through AERIS portal after CALVAL.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776" y="4433819"/>
            <a:ext cx="2322329" cy="15798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028" y="845456"/>
            <a:ext cx="1247055" cy="1870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897" y="2762565"/>
            <a:ext cx="1921587" cy="1441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12767" y="1048557"/>
            <a:ext cx="2198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04" lvl="0">
              <a:buClr>
                <a:srgbClr val="00B0F0"/>
              </a:buClr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Satellite AIT </a:t>
            </a:r>
            <a:r>
              <a:rPr lang="en-US" sz="1200" b="1" dirty="0">
                <a:solidFill>
                  <a:srgbClr val="002060"/>
                </a:solidFill>
              </a:rPr>
              <a:t>m</a:t>
            </a:r>
            <a:r>
              <a:rPr lang="en-US" sz="1200" b="1" dirty="0" smtClean="0">
                <a:solidFill>
                  <a:srgbClr val="002060"/>
                </a:solidFill>
              </a:rPr>
              <a:t>ajor steps: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instrument integration,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mechanical qualification,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EMC,</a:t>
            </a:r>
          </a:p>
          <a:p>
            <a:pPr marL="179388" lvl="0" indent="-158750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Thermal Vacuum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95842" y="6027098"/>
            <a:ext cx="22320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04" lvl="0">
              <a:buClr>
                <a:srgbClr val="00B0F0"/>
              </a:buClr>
              <a:defRPr/>
            </a:pPr>
            <a:r>
              <a:rPr lang="en-US" sz="1100" b="1" dirty="0" smtClean="0">
                <a:solidFill>
                  <a:srgbClr val="002060"/>
                </a:solidFill>
              </a:rPr>
              <a:t>Satellite storage configuration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9485" y="825808"/>
            <a:ext cx="1274706" cy="18902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623" y="2783241"/>
            <a:ext cx="1946964" cy="14205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3587" y="5223727"/>
            <a:ext cx="3112297" cy="107854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26"/>
    </mc:Choice>
    <mc:Fallback>
      <p:transition spd="slow" advTm="4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8805906" cy="667472"/>
          </a:xfrm>
        </p:spPr>
        <p:txBody>
          <a:bodyPr/>
          <a:lstStyle/>
          <a:p>
            <a:r>
              <a:rPr lang="en-US" b="1" dirty="0"/>
              <a:t>MicroCarb Calibration and Validation Strategy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448" y="1967027"/>
            <a:ext cx="7804479" cy="3596375"/>
          </a:xfrm>
        </p:spPr>
        <p:txBody>
          <a:bodyPr/>
          <a:lstStyle/>
          <a:p>
            <a:r>
              <a:rPr lang="en-US" altLang="en-US" sz="1800" b="1" dirty="0" smtClean="0">
                <a:latin typeface="Arial" panose="020B0604020202020204" pitchFamily="34" charset="0"/>
              </a:rPr>
              <a:t>Continued </a:t>
            </a:r>
            <a:r>
              <a:rPr lang="en-US" altLang="en-US" sz="1800" b="1" dirty="0">
                <a:latin typeface="Arial" panose="020B0604020202020204" pitchFamily="34" charset="0"/>
              </a:rPr>
              <a:t>Work on </a:t>
            </a:r>
            <a:r>
              <a:rPr lang="en-US" altLang="en-US" sz="1800" b="1" dirty="0" smtClean="0">
                <a:latin typeface="Arial" panose="020B0604020202020204" pitchFamily="34" charset="0"/>
              </a:rPr>
              <a:t>Algorithms: L1 calibration and L2 CO2 inversion algorithm inversion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Collaboration </a:t>
            </a:r>
            <a:r>
              <a:rPr lang="en-US" altLang="en-US" sz="1400" dirty="0">
                <a:latin typeface="Arial" panose="020B0604020202020204" pitchFamily="34" charset="0"/>
              </a:rPr>
              <a:t>with Airbus, scientific labs, and CNES mission performance </a:t>
            </a:r>
            <a:r>
              <a:rPr lang="en-US" altLang="en-US" sz="1400" dirty="0" smtClean="0">
                <a:latin typeface="Arial" panose="020B0604020202020204" pitchFamily="34" charset="0"/>
              </a:rPr>
              <a:t>team.</a:t>
            </a:r>
          </a:p>
          <a:p>
            <a:pPr lvl="1"/>
            <a:r>
              <a:rPr lang="en-US" sz="1400" dirty="0">
                <a:latin typeface="Arial"/>
              </a:rPr>
              <a:t>Mission Performances Update Key point scheduled June </a:t>
            </a:r>
            <a:r>
              <a:rPr lang="en-US" sz="1400" dirty="0" smtClean="0">
                <a:latin typeface="Arial"/>
              </a:rPr>
              <a:t>2024</a:t>
            </a:r>
          </a:p>
          <a:p>
            <a:r>
              <a:rPr lang="en-US" sz="1800" dirty="0" smtClean="0">
                <a:latin typeface="Arial"/>
              </a:rPr>
              <a:t>Post processing </a:t>
            </a:r>
            <a:r>
              <a:rPr lang="en-US" sz="1800" dirty="0">
                <a:latin typeface="Arial"/>
              </a:rPr>
              <a:t>of instrument direct sun exposures while in thermal vacuum using roof </a:t>
            </a:r>
            <a:r>
              <a:rPr lang="en-US" sz="1800" dirty="0" smtClean="0">
                <a:latin typeface="Arial"/>
              </a:rPr>
              <a:t>telescope</a:t>
            </a:r>
          </a:p>
          <a:p>
            <a:r>
              <a:rPr lang="en-US" altLang="en-US" sz="2200" b="1" dirty="0" smtClean="0">
                <a:latin typeface="Arial" panose="020B0604020202020204" pitchFamily="34" charset="0"/>
              </a:rPr>
              <a:t>Calibration/Validation Strategy – 1 year schedule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Three scales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Massive operational comparisons.</a:t>
            </a:r>
          </a:p>
          <a:p>
            <a:pPr lvl="2"/>
            <a:r>
              <a:rPr lang="en-US" altLang="en-US" sz="1400" dirty="0" smtClean="0">
                <a:latin typeface="Arial" panose="020B0604020202020204" pitchFamily="34" charset="0"/>
              </a:rPr>
              <a:t>Casual manned measurements.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Campaigns (e.g., MAGIC 2025 in France) : </a:t>
            </a:r>
            <a:endParaRPr lang="en-US" altLang="en-US" sz="1400" dirty="0" smtClean="0">
              <a:latin typeface="Arial" panose="020B0604020202020204" pitchFamily="34" charset="0"/>
            </a:endParaRPr>
          </a:p>
          <a:p>
            <a:r>
              <a:rPr lang="en-US" altLang="en-US" sz="2200" dirty="0" smtClean="0">
                <a:latin typeface="Arial" panose="020B0604020202020204" pitchFamily="34" charset="0"/>
              </a:rPr>
              <a:t>Everybody </a:t>
            </a:r>
            <a:r>
              <a:rPr lang="en-US" altLang="en-US" sz="2200" dirty="0">
                <a:latin typeface="Arial" panose="020B0604020202020204" pitchFamily="34" charset="0"/>
              </a:rPr>
              <a:t>(French labs, abroad entities) is invited to contribute to measurements and analysis</a:t>
            </a:r>
          </a:p>
          <a:p>
            <a:pPr lvl="2"/>
            <a:r>
              <a:rPr lang="en-US" altLang="en-US" sz="1400" dirty="0">
                <a:latin typeface="Arial" panose="020B0604020202020204" pitchFamily="34" charset="0"/>
              </a:rPr>
              <a:t>CNES will support and participate</a:t>
            </a:r>
          </a:p>
          <a:p>
            <a:pPr lvl="2"/>
            <a:endParaRPr lang="en-US" altLang="en-US" sz="14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678" y="1299410"/>
            <a:ext cx="3722927" cy="367452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02" y="5075168"/>
            <a:ext cx="2173883" cy="14420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42"/>
    </mc:Choice>
    <mc:Fallback>
      <p:transition spd="slow" advTm="7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7144" y="132628"/>
            <a:ext cx="8988056" cy="667472"/>
          </a:xfrm>
        </p:spPr>
        <p:txBody>
          <a:bodyPr/>
          <a:lstStyle/>
          <a:p>
            <a:r>
              <a:rPr lang="en-US" b="1" dirty="0" err="1"/>
              <a:t>TIRCalNet</a:t>
            </a:r>
            <a:r>
              <a:rPr lang="en-US" b="1" dirty="0"/>
              <a:t> Overview and Next Steps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78196"/>
            <a:ext cx="10972800" cy="5257799"/>
          </a:xfrm>
        </p:spPr>
        <p:txBody>
          <a:bodyPr/>
          <a:lstStyle/>
          <a:p>
            <a:r>
              <a:rPr lang="en-US" sz="1800" b="1" dirty="0" err="1" smtClean="0"/>
              <a:t>TIRCalNet</a:t>
            </a:r>
            <a:r>
              <a:rPr lang="en-US" sz="1600" b="1" dirty="0"/>
              <a:t>:</a:t>
            </a:r>
            <a:endParaRPr lang="en-US" sz="1600" dirty="0"/>
          </a:p>
          <a:p>
            <a:pPr lvl="1"/>
            <a:r>
              <a:rPr lang="en-US" sz="1600" dirty="0"/>
              <a:t>CEOS/WGCV/IVOS Working Group led by ESA and CNES</a:t>
            </a:r>
          </a:p>
          <a:p>
            <a:pPr lvl="1"/>
            <a:r>
              <a:rPr lang="en-US" sz="1600" dirty="0"/>
              <a:t>Aims to provide TOA Brightness Temperature signals with ~0.5K uncertainty propagated from BOA measurements</a:t>
            </a:r>
          </a:p>
          <a:p>
            <a:pPr lvl="1"/>
            <a:r>
              <a:rPr lang="en-US" sz="1600" dirty="0" smtClean="0"/>
              <a:t>Study </a:t>
            </a:r>
            <a:r>
              <a:rPr lang="en-US" sz="1600" dirty="0"/>
              <a:t>done by CNES for La </a:t>
            </a:r>
            <a:r>
              <a:rPr lang="en-US" sz="1600" dirty="0" err="1"/>
              <a:t>Crau</a:t>
            </a:r>
            <a:r>
              <a:rPr lang="en-US" sz="1600" dirty="0"/>
              <a:t>, </a:t>
            </a:r>
            <a:r>
              <a:rPr lang="en-US" sz="1600" dirty="0" err="1"/>
              <a:t>Gobabeb</a:t>
            </a:r>
            <a:r>
              <a:rPr lang="en-US" sz="1600" dirty="0"/>
              <a:t>, Lake Tahoe and Lake Constance sites</a:t>
            </a:r>
          </a:p>
          <a:p>
            <a:pPr lvl="1"/>
            <a:r>
              <a:rPr lang="en-US" sz="1600" dirty="0"/>
              <a:t>Confirmation that the main impact on TOA Brightness Temperature is the uncertainty on the ground emissivity. Uncertainties on the atmospheric profiles is an issue but of lesser impact.</a:t>
            </a:r>
          </a:p>
          <a:p>
            <a:pPr lvl="1"/>
            <a:r>
              <a:rPr lang="en-US" sz="1600" dirty="0"/>
              <a:t>Atmosphere tends to compensate errors on surface emissivity</a:t>
            </a:r>
          </a:p>
          <a:p>
            <a:pPr lvl="1"/>
            <a:endParaRPr lang="en-US" sz="1600" dirty="0"/>
          </a:p>
          <a:p>
            <a:r>
              <a:rPr lang="en-US" sz="1600" b="1" dirty="0" smtClean="0"/>
              <a:t>Next </a:t>
            </a:r>
            <a:r>
              <a:rPr lang="en-US" sz="1600" b="1" dirty="0"/>
              <a:t>Steps at CNES:</a:t>
            </a:r>
            <a:endParaRPr lang="en-US" sz="1600" dirty="0"/>
          </a:p>
          <a:p>
            <a:pPr lvl="1"/>
            <a:r>
              <a:rPr lang="en-US" sz="1600" dirty="0"/>
              <a:t>Enhance surface emissivity characterization at La </a:t>
            </a:r>
            <a:r>
              <a:rPr lang="en-US" sz="1600" dirty="0" err="1"/>
              <a:t>Crau</a:t>
            </a:r>
            <a:r>
              <a:rPr lang="en-US" sz="1600" dirty="0"/>
              <a:t>:</a:t>
            </a:r>
          </a:p>
          <a:p>
            <a:pPr lvl="2"/>
            <a:r>
              <a:rPr lang="en-US" sz="1600" dirty="0"/>
              <a:t>Deploy and compare dedicated instrumentation for Temperature/Emissivity separation:</a:t>
            </a:r>
          </a:p>
          <a:p>
            <a:pPr lvl="3"/>
            <a:r>
              <a:rPr lang="en-US" sz="1600" dirty="0"/>
              <a:t>CIMEL CE312 (6 spectral bands)</a:t>
            </a:r>
          </a:p>
          <a:p>
            <a:pPr lvl="3"/>
            <a:r>
              <a:rPr lang="en-US" sz="1600" dirty="0"/>
              <a:t>4 KT 15 (with TRISHNA like bands)</a:t>
            </a:r>
          </a:p>
          <a:p>
            <a:pPr lvl="2"/>
            <a:r>
              <a:rPr lang="en-US" sz="1600" dirty="0"/>
              <a:t>Construct an emissivity box</a:t>
            </a:r>
          </a:p>
          <a:p>
            <a:pPr lvl="1"/>
            <a:r>
              <a:rPr lang="en-US" sz="1600" dirty="0"/>
              <a:t>Assess performance of a radiance-based method pushing TOA the BOA surface radiance measured by in situ radiometers without retrieving Temperature and Emissivity</a:t>
            </a:r>
          </a:p>
          <a:p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Espace réservé du contenu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98836" y="3847929"/>
            <a:ext cx="1350028" cy="10125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77478" y="3039575"/>
            <a:ext cx="1705600" cy="12792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14"/>
    </mc:Choice>
    <mc:Fallback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7144" y="132628"/>
            <a:ext cx="8988056" cy="667472"/>
          </a:xfrm>
        </p:spPr>
        <p:txBody>
          <a:bodyPr/>
          <a:lstStyle/>
          <a:p>
            <a:r>
              <a:rPr lang="fr-FR" b="1" dirty="0" err="1"/>
              <a:t>Vicarious</a:t>
            </a:r>
            <a:r>
              <a:rPr lang="fr-FR" b="1" dirty="0"/>
              <a:t> calibration: MUSCLE (</a:t>
            </a:r>
            <a:r>
              <a:rPr lang="fr-FR" b="1" dirty="0" err="1"/>
              <a:t>MUlti</a:t>
            </a:r>
            <a:r>
              <a:rPr lang="fr-FR" b="1" dirty="0"/>
              <a:t> </a:t>
            </a:r>
            <a:r>
              <a:rPr lang="fr-FR" b="1" dirty="0" err="1"/>
              <a:t>Sensor</a:t>
            </a:r>
            <a:r>
              <a:rPr lang="fr-FR" b="1" dirty="0"/>
              <a:t> </a:t>
            </a:r>
            <a:r>
              <a:rPr lang="fr-FR" b="1" dirty="0" err="1"/>
              <a:t>CaLibration</a:t>
            </a:r>
            <a:r>
              <a:rPr lang="fr-FR" b="1" dirty="0"/>
              <a:t> </a:t>
            </a:r>
            <a:r>
              <a:rPr lang="fr-FR" b="1" dirty="0" err="1"/>
              <a:t>Environment</a:t>
            </a:r>
            <a:r>
              <a:rPr lang="fr-FR" b="1" dirty="0"/>
              <a:t>)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163147"/>
            <a:ext cx="5185144" cy="1547616"/>
          </a:xfrm>
        </p:spPr>
        <p:txBody>
          <a:bodyPr/>
          <a:lstStyle/>
          <a:p>
            <a:r>
              <a:rPr lang="en-US" sz="2400" dirty="0"/>
              <a:t>Different methods based on various natural targets for VNIR/SWIR sensors calibration</a:t>
            </a:r>
          </a:p>
          <a:p>
            <a:r>
              <a:rPr lang="en-US" sz="2400" dirty="0"/>
              <a:t>Several methods to </a:t>
            </a:r>
            <a:r>
              <a:rPr lang="en-US" sz="2400" dirty="0" err="1"/>
              <a:t>uncorrelate</a:t>
            </a:r>
            <a:r>
              <a:rPr lang="en-US" sz="2400" dirty="0"/>
              <a:t> the different contributions to the TOA reflectance simulation and avoid bias</a:t>
            </a:r>
          </a:p>
          <a:p>
            <a:pPr lvl="1"/>
            <a:endParaRPr lang="en-US" sz="1600" dirty="0"/>
          </a:p>
          <a:p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494"/>
          <a:stretch/>
        </p:blipFill>
        <p:spPr>
          <a:xfrm>
            <a:off x="5794744" y="2055244"/>
            <a:ext cx="6000136" cy="287134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0"/>
    </mc:Choice>
    <mc:Fallback>
      <p:transition spd="slow" advTm="2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330" y="132628"/>
            <a:ext cx="9253870" cy="667472"/>
          </a:xfrm>
        </p:spPr>
        <p:txBody>
          <a:bodyPr/>
          <a:lstStyle/>
          <a:p>
            <a:r>
              <a:rPr lang="en-US" b="1" dirty="0"/>
              <a:t>Vicarious calibration: MUSCLE-NEO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256" y="1190849"/>
            <a:ext cx="8959702" cy="5257799"/>
          </a:xfrm>
        </p:spPr>
        <p:txBody>
          <a:bodyPr/>
          <a:lstStyle/>
          <a:p>
            <a:r>
              <a:rPr lang="en-US" sz="2400" b="1" dirty="0" smtClean="0"/>
              <a:t>Objectives</a:t>
            </a:r>
            <a:r>
              <a:rPr lang="en-US" sz="2400" b="1" dirty="0"/>
              <a:t>:</a:t>
            </a:r>
            <a:endParaRPr lang="en-US" sz="2400" dirty="0"/>
          </a:p>
          <a:p>
            <a:pPr lvl="1"/>
            <a:r>
              <a:rPr lang="en-US" sz="2400" dirty="0"/>
              <a:t>Address current maintenance limitations.</a:t>
            </a:r>
          </a:p>
          <a:p>
            <a:pPr lvl="1"/>
            <a:r>
              <a:rPr lang="en-US" sz="2400" dirty="0"/>
              <a:t>Incorporate new requirements: polarization, </a:t>
            </a:r>
            <a:r>
              <a:rPr lang="en-US" sz="2400" dirty="0" smtClean="0"/>
              <a:t>hyperspectral &amp; TIR sensors, </a:t>
            </a:r>
            <a:r>
              <a:rPr lang="en-US" sz="2400" dirty="0"/>
              <a:t>GEO.</a:t>
            </a:r>
          </a:p>
          <a:p>
            <a:pPr lvl="1"/>
            <a:r>
              <a:rPr lang="en-US" sz="2400" dirty="0"/>
              <a:t>Enhance operability and provide external access to partners like EUMETSAT for 3MI.</a:t>
            </a:r>
          </a:p>
          <a:p>
            <a:r>
              <a:rPr lang="en-US" sz="2400" b="1" dirty="0"/>
              <a:t>Timeline:</a:t>
            </a:r>
            <a:endParaRPr lang="en-US" sz="2400" dirty="0"/>
          </a:p>
          <a:p>
            <a:pPr lvl="1"/>
            <a:r>
              <a:rPr lang="en-US" sz="2400" dirty="0"/>
              <a:t>Version 1 (Mid-2024): Similar calibration algorithms to MUSCLE.</a:t>
            </a:r>
          </a:p>
          <a:p>
            <a:pPr lvl="1"/>
            <a:r>
              <a:rPr lang="en-US" sz="2400" dirty="0"/>
              <a:t>Version 2 (Q2 2025): Improved algorithms and expanded external access.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Image 4" descr="image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61" y="2753834"/>
            <a:ext cx="3022937" cy="303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5"/>
    </mc:Choice>
    <mc:Fallback>
      <p:transition spd="slow" advTm="2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Cal/Val – MAGIC 2023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sz="2000" dirty="0" smtClean="0"/>
          </a:p>
          <a:p>
            <a:r>
              <a:rPr lang="fr-FR" sz="2400" dirty="0" smtClean="0"/>
              <a:t> </a:t>
            </a:r>
            <a:r>
              <a:rPr lang="fr-FR" sz="2400" b="1" dirty="0" smtClean="0"/>
              <a:t>Objectives :</a:t>
            </a: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better understand atmospheric distribution and emissions of CH</a:t>
            </a:r>
            <a:r>
              <a:rPr lang="en-GB" sz="1600" baseline="-25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GB" sz="1600" baseline="-25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related variables</a:t>
            </a: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validate current space missions</a:t>
            </a:r>
            <a:r>
              <a:rPr lang="en-GB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(e.g. OCO-2, GOSAT-2, S5P, IASI) 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prepare validation of the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ones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MicroCarb, Merlin,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IASI-NG)</a:t>
            </a:r>
          </a:p>
          <a:p>
            <a:pPr marL="285738" indent="-285738"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By organizing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campaigns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measurements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numerical tools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Multi-instruments campaigns : By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combining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ground-based (EM27),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airborne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(aircraft, balloon) 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and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observations.</a:t>
            </a:r>
          </a:p>
          <a:p>
            <a:pPr marL="685788" lvl="1" indent="-285738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By testing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airborne demonstrators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0">
              <a:buNone/>
            </a:pPr>
            <a:endParaRPr lang="fr-FR" sz="1200" dirty="0" smtClean="0"/>
          </a:p>
          <a:p>
            <a:r>
              <a:rPr lang="fr-FR" sz="2000" b="1" dirty="0"/>
              <a:t>Co-organisation</a:t>
            </a:r>
            <a:r>
              <a:rPr lang="fr-FR" sz="2000" dirty="0"/>
              <a:t>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CNRS (PI Cyril Crevoisier LMD)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CNES</a:t>
            </a:r>
            <a:r>
              <a:rPr lang="fr-FR" sz="2000" dirty="0" smtClean="0"/>
              <a:t> </a:t>
            </a:r>
            <a:r>
              <a:rPr lang="fr-FR" sz="2000" dirty="0"/>
              <a:t>: once by </a:t>
            </a:r>
            <a:r>
              <a:rPr lang="fr-FR" sz="2000" dirty="0" err="1"/>
              <a:t>year</a:t>
            </a:r>
            <a:r>
              <a:rPr lang="fr-FR" sz="2000" dirty="0"/>
              <a:t> </a:t>
            </a:r>
            <a:r>
              <a:rPr lang="fr-FR" sz="2000" dirty="0" err="1"/>
              <a:t>since</a:t>
            </a:r>
            <a:r>
              <a:rPr lang="fr-FR" sz="2000" dirty="0"/>
              <a:t> </a:t>
            </a:r>
            <a:r>
              <a:rPr lang="fr-FR" sz="2000" dirty="0" smtClean="0"/>
              <a:t>2018</a:t>
            </a:r>
          </a:p>
          <a:p>
            <a:pPr marL="0" indent="0">
              <a:buNone/>
            </a:pPr>
            <a:endParaRPr lang="fr-FR" sz="1200" dirty="0" smtClean="0"/>
          </a:p>
          <a:p>
            <a:r>
              <a:rPr lang="fr-FR" sz="2000" b="1" dirty="0" smtClean="0"/>
              <a:t>and </a:t>
            </a:r>
            <a:r>
              <a:rPr lang="fr-FR" sz="2000" b="1" dirty="0" err="1"/>
              <a:t>s</a:t>
            </a:r>
            <a:r>
              <a:rPr lang="fr-FR" sz="2000" b="1" dirty="0" err="1" smtClean="0"/>
              <a:t>everal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partners</a:t>
            </a:r>
            <a:endParaRPr lang="fr-FR" sz="2000" b="1" dirty="0"/>
          </a:p>
          <a:p>
            <a:pPr lvl="1"/>
            <a:endParaRPr lang="fr-FR" sz="2400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617978" y="757810"/>
            <a:ext cx="11472001" cy="29084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fr-FR" kern="0" dirty="0"/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D54C09B4-47AD-4F4C-8D77-68090431B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67" y="955683"/>
            <a:ext cx="1320940" cy="718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7978" y="1092594"/>
            <a:ext cx="1025869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u="sng" dirty="0">
                <a:solidFill>
                  <a:srgbClr val="C39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="1" dirty="0">
                <a:solidFill>
                  <a:srgbClr val="000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of</a:t>
            </a:r>
            <a:r>
              <a:rPr lang="fr-FR" b="1" dirty="0">
                <a:solidFill>
                  <a:srgbClr val="0106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u="sng" dirty="0" err="1">
                <a:solidFill>
                  <a:srgbClr val="C39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tmospheric</a:t>
            </a:r>
            <a:r>
              <a:rPr lang="fr-FR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composition and </a:t>
            </a:r>
            <a:r>
              <a:rPr lang="fr-FR" b="1" u="sng" dirty="0" err="1">
                <a:solidFill>
                  <a:srgbClr val="C39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FR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reenhouse</a:t>
            </a:r>
            <a:r>
              <a:rPr lang="fr-FR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fr-FR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FR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multi-</a:t>
            </a:r>
            <a:r>
              <a:rPr lang="fr-FR" b="1" u="sng" dirty="0">
                <a:solidFill>
                  <a:srgbClr val="C39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nstruments </a:t>
            </a:r>
            <a:r>
              <a:rPr lang="fr-FR" b="1" u="sng" dirty="0" err="1" smtClean="0">
                <a:solidFill>
                  <a:srgbClr val="C39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fr-FR" b="1" dirty="0" err="1" smtClean="0">
                <a:solidFill>
                  <a:srgbClr val="08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ampaigns</a:t>
            </a:r>
            <a:endParaRPr lang="fr-FR" b="1" dirty="0" smtClean="0">
              <a:solidFill>
                <a:srgbClr val="08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0126252" y="2119893"/>
            <a:ext cx="1940276" cy="3152239"/>
            <a:chOff x="-1940276" y="2312527"/>
            <a:chExt cx="1940276" cy="315223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DB1972C-BB03-3145-8630-FDBD1F672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940276" y="2315166"/>
              <a:ext cx="1905000" cy="3149600"/>
            </a:xfrm>
            <a:prstGeom prst="rect">
              <a:avLst/>
            </a:prstGeom>
          </p:spPr>
        </p:pic>
        <p:sp>
          <p:nvSpPr>
            <p:cNvPr id="13" name="TextBox 69">
              <a:extLst>
                <a:ext uri="{FF2B5EF4-FFF2-40B4-BE49-F238E27FC236}">
                  <a16:creationId xmlns:a16="http://schemas.microsoft.com/office/drawing/2014/main" id="{16379D98-45E4-FC4D-96E9-6338194DDA2D}"/>
                </a:ext>
              </a:extLst>
            </p:cNvPr>
            <p:cNvSpPr txBox="1"/>
            <p:nvPr/>
          </p:nvSpPr>
          <p:spPr>
            <a:xfrm>
              <a:off x="-1678598" y="2312527"/>
              <a:ext cx="57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ATR42</a:t>
              </a:r>
            </a:p>
          </p:txBody>
        </p:sp>
        <p:sp>
          <p:nvSpPr>
            <p:cNvPr id="14" name="TextBox 70">
              <a:extLst>
                <a:ext uri="{FF2B5EF4-FFF2-40B4-BE49-F238E27FC236}">
                  <a16:creationId xmlns:a16="http://schemas.microsoft.com/office/drawing/2014/main" id="{D645F885-65C4-4B4D-9323-8A874C13C787}"/>
                </a:ext>
              </a:extLst>
            </p:cNvPr>
            <p:cNvSpPr txBox="1"/>
            <p:nvPr/>
          </p:nvSpPr>
          <p:spPr>
            <a:xfrm>
              <a:off x="-1521208" y="3059105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Cessna</a:t>
              </a:r>
              <a:endParaRPr lang="fr-F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71">
              <a:extLst>
                <a:ext uri="{FF2B5EF4-FFF2-40B4-BE49-F238E27FC236}">
                  <a16:creationId xmlns:a16="http://schemas.microsoft.com/office/drawing/2014/main" id="{358011E9-9123-F240-8264-39C76D90757E}"/>
                </a:ext>
              </a:extLst>
            </p:cNvPr>
            <p:cNvSpPr txBox="1"/>
            <p:nvPr/>
          </p:nvSpPr>
          <p:spPr>
            <a:xfrm>
              <a:off x="-810735" y="3385712"/>
              <a:ext cx="8107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TwinOtter</a:t>
              </a:r>
              <a:endParaRPr lang="fr-F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72">
              <a:extLst>
                <a:ext uri="{FF2B5EF4-FFF2-40B4-BE49-F238E27FC236}">
                  <a16:creationId xmlns:a16="http://schemas.microsoft.com/office/drawing/2014/main" id="{911776FF-3054-0C4A-A479-FA2924FEF1BD}"/>
                </a:ext>
              </a:extLst>
            </p:cNvPr>
            <p:cNvSpPr txBox="1"/>
            <p:nvPr/>
          </p:nvSpPr>
          <p:spPr>
            <a:xfrm>
              <a:off x="-546211" y="2484475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BSO</a:t>
              </a:r>
            </a:p>
          </p:txBody>
        </p:sp>
        <p:sp>
          <p:nvSpPr>
            <p:cNvPr id="17" name="TextBox 73">
              <a:extLst>
                <a:ext uri="{FF2B5EF4-FFF2-40B4-BE49-F238E27FC236}">
                  <a16:creationId xmlns:a16="http://schemas.microsoft.com/office/drawing/2014/main" id="{11424584-D793-4947-AAD6-3A25D17BF115}"/>
                </a:ext>
              </a:extLst>
            </p:cNvPr>
            <p:cNvSpPr txBox="1"/>
            <p:nvPr/>
          </p:nvSpPr>
          <p:spPr>
            <a:xfrm>
              <a:off x="-1034054" y="4469412"/>
              <a:ext cx="4003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FTS</a:t>
              </a:r>
            </a:p>
          </p:txBody>
        </p:sp>
      </p:grpSp>
      <p:pic>
        <p:nvPicPr>
          <p:cNvPr id="19" name="Image 4" descr="Sans titre.png">
            <a:extLst>
              <a:ext uri="{FF2B5EF4-FFF2-40B4-BE49-F238E27FC236}">
                <a16:creationId xmlns:a16="http://schemas.microsoft.com/office/drawing/2014/main" id="{9B7F001D-C1BC-924E-96F9-9E43D5D95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58" y="5674162"/>
            <a:ext cx="498570" cy="498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2" descr="ttps://cnes.fr/sites/default/files/drupal/201707/image/is_logo_cnes_logo_7.jpg">
            <a:extLst>
              <a:ext uri="{FF2B5EF4-FFF2-40B4-BE49-F238E27FC236}">
                <a16:creationId xmlns:a16="http://schemas.microsoft.com/office/drawing/2014/main" id="{127BAEED-CD09-E441-AC4C-87A7E09BF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r="32871"/>
          <a:stretch/>
        </p:blipFill>
        <p:spPr bwMode="auto">
          <a:xfrm>
            <a:off x="4361035" y="5636341"/>
            <a:ext cx="483979" cy="51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ésultat de recherche d'images pour &quot;logo loa&quot;">
            <a:extLst>
              <a:ext uri="{FF2B5EF4-FFF2-40B4-BE49-F238E27FC236}">
                <a16:creationId xmlns:a16="http://schemas.microsoft.com/office/drawing/2014/main" id="{BFC31814-2536-9D47-B37C-26DFA435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53C4E"/>
              </a:clrFrom>
              <a:clrTo>
                <a:srgbClr val="253C4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87" y="5702576"/>
            <a:ext cx="473244" cy="4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ésultat de recherche d'images pour &quot;logo gsma&quot;">
            <a:extLst>
              <a:ext uri="{FF2B5EF4-FFF2-40B4-BE49-F238E27FC236}">
                <a16:creationId xmlns:a16="http://schemas.microsoft.com/office/drawing/2014/main" id="{6FD2C98D-66F1-EC45-8E77-0C2BC96F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83" y="5760547"/>
            <a:ext cx="575177" cy="40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ésultat de recherche d'images pour &quot;lpc2e&quot;">
            <a:extLst>
              <a:ext uri="{FF2B5EF4-FFF2-40B4-BE49-F238E27FC236}">
                <a16:creationId xmlns:a16="http://schemas.microsoft.com/office/drawing/2014/main" id="{98539C6C-1E2C-004D-AF0D-5C56D83B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53" y="5721619"/>
            <a:ext cx="393532" cy="3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ésultat de recherche d'images pour &quot;opgc&quot;">
            <a:extLst>
              <a:ext uri="{FF2B5EF4-FFF2-40B4-BE49-F238E27FC236}">
                <a16:creationId xmlns:a16="http://schemas.microsoft.com/office/drawing/2014/main" id="{8E109F7A-DC55-CC4E-B703-EC48726D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00" y="5700289"/>
            <a:ext cx="706146" cy="4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urrent Projects — Department of Geography University Bonn">
            <a:extLst>
              <a:ext uri="{FF2B5EF4-FFF2-40B4-BE49-F238E27FC236}">
                <a16:creationId xmlns:a16="http://schemas.microsoft.com/office/drawing/2014/main" id="{101DAE76-DB50-BD46-8BF6-99AAEC4A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91" y="5717565"/>
            <a:ext cx="417361" cy="3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Z_Archives_NE_PAS_EFFACER\Logos\Logo_SAFIRE.jpg">
            <a:extLst>
              <a:ext uri="{FF2B5EF4-FFF2-40B4-BE49-F238E27FC236}">
                <a16:creationId xmlns:a16="http://schemas.microsoft.com/office/drawing/2014/main" id="{D004A46D-6B70-AC48-8549-1D523635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50" y="5760146"/>
            <a:ext cx="534660" cy="3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t 25">
            <a:extLst>
              <a:ext uri="{FF2B5EF4-FFF2-40B4-BE49-F238E27FC236}">
                <a16:creationId xmlns:a16="http://schemas.microsoft.com/office/drawing/2014/main" id="{3C44E540-6240-8D47-B6C6-0942871868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17238" y="5891848"/>
          <a:ext cx="644704" cy="243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16" imgW="6946560" imgH="2624400" progId="">
                  <p:embed/>
                </p:oleObj>
              </mc:Choice>
              <mc:Fallback>
                <p:oleObj r:id="rId16" imgW="6946560" imgH="2624400" progId="">
                  <p:embed/>
                  <p:pic>
                    <p:nvPicPr>
                      <p:cNvPr id="27" name="Objet 25">
                        <a:extLst>
                          <a:ext uri="{FF2B5EF4-FFF2-40B4-BE49-F238E27FC236}">
                            <a16:creationId xmlns:a16="http://schemas.microsoft.com/office/drawing/2014/main" id="{3C44E540-6240-8D47-B6C6-0942871868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17238" y="5891848"/>
                        <a:ext cx="644704" cy="243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8">
            <a:extLst>
              <a:ext uri="{FF2B5EF4-FFF2-40B4-BE49-F238E27FC236}">
                <a16:creationId xmlns:a16="http://schemas.microsoft.com/office/drawing/2014/main" id="{0FCCF473-8B6B-2F47-BFB4-27A73731CD5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85" y="5576156"/>
            <a:ext cx="595386" cy="72608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1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87"/>
    </mc:Choice>
    <mc:Fallback>
      <p:transition spd="slow" advTm="6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257799"/>
          </a:xfrm>
        </p:spPr>
        <p:txBody>
          <a:bodyPr>
            <a:normAutofit/>
          </a:bodyPr>
          <a:lstStyle/>
          <a:p>
            <a:pPr lvl="0"/>
            <a:r>
              <a:rPr lang="en-GB" sz="3600" dirty="0"/>
              <a:t> IASI status and on-going studies</a:t>
            </a:r>
          </a:p>
          <a:p>
            <a:pPr lvl="0"/>
            <a:r>
              <a:rPr lang="en-GB" sz="3600" dirty="0"/>
              <a:t> IASI-NG development status</a:t>
            </a:r>
          </a:p>
          <a:p>
            <a:pPr lvl="0"/>
            <a:r>
              <a:rPr lang="fr-FR" sz="3600" dirty="0"/>
              <a:t> C</a:t>
            </a:r>
            <a:r>
              <a:rPr lang="fr-FR" sz="3600" baseline="30000" dirty="0"/>
              <a:t>2</a:t>
            </a:r>
            <a:r>
              <a:rPr lang="fr-FR" sz="3600" dirty="0"/>
              <a:t>OMODO</a:t>
            </a:r>
            <a:r>
              <a:rPr lang="en-US" altLang="fr-FR" sz="3600" dirty="0"/>
              <a:t> : French </a:t>
            </a:r>
            <a:r>
              <a:rPr lang="fr-FR" sz="3600" dirty="0"/>
              <a:t>contribution to </a:t>
            </a:r>
            <a:r>
              <a:rPr lang="fr-FR" sz="3600" dirty="0" smtClean="0"/>
              <a:t>AOS</a:t>
            </a:r>
          </a:p>
          <a:p>
            <a:r>
              <a:rPr lang="fr-FR" sz="3600" dirty="0" smtClean="0"/>
              <a:t>MicroCarb</a:t>
            </a:r>
            <a:r>
              <a:rPr lang="fr-FR" sz="3600" dirty="0" smtClean="0"/>
              <a:t> </a:t>
            </a:r>
            <a:endParaRPr lang="fr-FR" sz="3600" dirty="0"/>
          </a:p>
          <a:p>
            <a:pPr lvl="0"/>
            <a:r>
              <a:rPr lang="fr-FR" sz="3600" dirty="0"/>
              <a:t> </a:t>
            </a:r>
            <a:r>
              <a:rPr lang="en-GB" sz="3600" dirty="0" err="1"/>
              <a:t>TIRCalNet</a:t>
            </a:r>
            <a:endParaRPr lang="en-GB" sz="3600" dirty="0"/>
          </a:p>
          <a:p>
            <a:pPr lvl="0"/>
            <a:r>
              <a:rPr lang="fr-FR" sz="3600" dirty="0"/>
              <a:t> MUSCLE-NEO Multi </a:t>
            </a:r>
            <a:r>
              <a:rPr lang="fr-FR" sz="3600" dirty="0" err="1"/>
              <a:t>Sensor</a:t>
            </a:r>
            <a:r>
              <a:rPr lang="fr-FR" sz="3600" dirty="0"/>
              <a:t> Calibration </a:t>
            </a:r>
            <a:r>
              <a:rPr lang="fr-FR" sz="3600" dirty="0" err="1" smtClean="0"/>
              <a:t>Environment</a:t>
            </a:r>
            <a:endParaRPr lang="fr-FR" sz="3600" dirty="0" smtClean="0"/>
          </a:p>
          <a:p>
            <a:pPr lvl="0"/>
            <a:r>
              <a:rPr lang="fr-FR" sz="3600" dirty="0" smtClean="0"/>
              <a:t>MAGIC </a:t>
            </a:r>
            <a:r>
              <a:rPr lang="fr-FR" sz="3600" dirty="0" err="1" smtClean="0"/>
              <a:t>campaign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6"/>
    </mc:Choice>
    <mc:Fallback>
      <p:transition spd="slow" advTm="1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76220"/>
            <a:ext cx="7962900" cy="5224580"/>
          </a:xfrm>
        </p:spPr>
        <p:txBody>
          <a:bodyPr>
            <a:normAutofit/>
          </a:bodyPr>
          <a:lstStyle/>
          <a:p>
            <a:r>
              <a:rPr lang="en-US" sz="2400" dirty="0"/>
              <a:t>IASI-B and IASI-C instruments are currently operational and stable.</a:t>
            </a:r>
          </a:p>
          <a:p>
            <a:r>
              <a:rPr lang="en-US" sz="2400" dirty="0"/>
              <a:t>Radiometric inter-comparisons are routinely performed at CNES between IASI-B, IASI-C and </a:t>
            </a:r>
            <a:r>
              <a:rPr lang="en-US" sz="2400" dirty="0" err="1"/>
              <a:t>CrIS</a:t>
            </a:r>
            <a:r>
              <a:rPr lang="en-US" sz="2400" dirty="0"/>
              <a:t>/NOAA-20</a:t>
            </a:r>
            <a:r>
              <a:rPr lang="en-US" sz="240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Stable and very </a:t>
            </a:r>
            <a:r>
              <a:rPr lang="en-US" sz="2000" dirty="0"/>
              <a:t>good </a:t>
            </a:r>
            <a:r>
              <a:rPr lang="en-US" sz="2000" dirty="0" smtClean="0"/>
              <a:t>bias </a:t>
            </a:r>
            <a:r>
              <a:rPr lang="en-US" sz="2000" dirty="0"/>
              <a:t>between </a:t>
            </a:r>
            <a:r>
              <a:rPr lang="en-US" sz="2000" dirty="0" smtClean="0"/>
              <a:t>IASI-B </a:t>
            </a:r>
            <a:r>
              <a:rPr lang="en-US" sz="2000" dirty="0"/>
              <a:t>and </a:t>
            </a:r>
            <a:r>
              <a:rPr lang="en-US" sz="2000" dirty="0" smtClean="0"/>
              <a:t>IASI-C</a:t>
            </a:r>
            <a:r>
              <a:rPr lang="en-US" sz="2000" dirty="0"/>
              <a:t> </a:t>
            </a:r>
            <a:r>
              <a:rPr lang="en-US" sz="2000" dirty="0" smtClean="0"/>
              <a:t>≤ </a:t>
            </a:r>
            <a:r>
              <a:rPr lang="en-US" sz="2000" dirty="0"/>
              <a:t>± </a:t>
            </a:r>
            <a:r>
              <a:rPr lang="en-US" sz="2000" dirty="0" smtClean="0"/>
              <a:t>0.1 </a:t>
            </a:r>
            <a:r>
              <a:rPr lang="en-US" sz="2000" dirty="0"/>
              <a:t>K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Bias </a:t>
            </a:r>
            <a:r>
              <a:rPr lang="en-US" sz="2000" dirty="0"/>
              <a:t>between IASI and </a:t>
            </a:r>
            <a:r>
              <a:rPr lang="en-US" sz="2000" dirty="0" err="1"/>
              <a:t>CrIS</a:t>
            </a:r>
            <a:r>
              <a:rPr lang="en-US" sz="2000" dirty="0"/>
              <a:t>/NOAA-20 ≤ ± </a:t>
            </a:r>
            <a:r>
              <a:rPr lang="en-US" sz="2000" dirty="0" smtClean="0"/>
              <a:t>0.15 </a:t>
            </a:r>
            <a:r>
              <a:rPr lang="en-US" sz="2000" dirty="0"/>
              <a:t>K </a:t>
            </a:r>
            <a:endParaRPr lang="en-US" sz="2000" dirty="0" smtClean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5912" r="3625"/>
          <a:stretch/>
        </p:blipFill>
        <p:spPr>
          <a:xfrm>
            <a:off x="7976839" y="1207917"/>
            <a:ext cx="4020224" cy="22220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6396" r="3565"/>
          <a:stretch/>
        </p:blipFill>
        <p:spPr>
          <a:xfrm>
            <a:off x="1223327" y="3656286"/>
            <a:ext cx="4573193" cy="25395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20" y="3656286"/>
            <a:ext cx="5079083" cy="253954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43"/>
    </mc:Choice>
    <mc:Fallback>
      <p:transition spd="slow" advTm="6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907257"/>
            <a:ext cx="11267209" cy="495321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Comparisons </a:t>
            </a:r>
            <a:r>
              <a:rPr lang="en-US" sz="2400" dirty="0"/>
              <a:t>with </a:t>
            </a:r>
            <a:r>
              <a:rPr lang="en-US" sz="2400" dirty="0" err="1" smtClean="0"/>
              <a:t>CrIS</a:t>
            </a:r>
            <a:r>
              <a:rPr lang="en-US" sz="2400" dirty="0" smtClean="0"/>
              <a:t>/NOAA-21 have started since October 2023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First preliminary results look very good (≤ </a:t>
            </a:r>
            <a:r>
              <a:rPr lang="en-US" sz="2000" dirty="0"/>
              <a:t>± </a:t>
            </a:r>
            <a:r>
              <a:rPr lang="en-US" sz="2000" dirty="0" smtClean="0"/>
              <a:t>0.2 K) and with a similar trend with respect to comparisons with </a:t>
            </a:r>
            <a:r>
              <a:rPr lang="en-US" sz="2000" dirty="0" err="1" smtClean="0"/>
              <a:t>CrIS</a:t>
            </a:r>
            <a:r>
              <a:rPr lang="en-US" sz="2000" dirty="0" smtClean="0"/>
              <a:t>/NOAA-20. But the </a:t>
            </a:r>
            <a:r>
              <a:rPr lang="en-US" sz="2000" dirty="0"/>
              <a:t>numbers of CNO are </a:t>
            </a:r>
            <a:r>
              <a:rPr lang="en-US" sz="2000" dirty="0" smtClean="0"/>
              <a:t>low. Inter comparison results to be consolidated in Q2 2024.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Planned </a:t>
            </a:r>
            <a:r>
              <a:rPr lang="en-US" sz="2000" dirty="0" smtClean="0"/>
              <a:t>activities </a:t>
            </a:r>
            <a:r>
              <a:rPr lang="en-US" sz="2000" dirty="0"/>
              <a:t>for </a:t>
            </a:r>
            <a:r>
              <a:rPr lang="en-US" sz="2000" dirty="0" smtClean="0"/>
              <a:t>2024 </a:t>
            </a:r>
            <a:r>
              <a:rPr lang="en-US" sz="2000" dirty="0"/>
              <a:t>: </a:t>
            </a:r>
            <a:r>
              <a:rPr lang="en-US" sz="2000" dirty="0" smtClean="0"/>
              <a:t>re-integration of available spectral bands of </a:t>
            </a:r>
            <a:r>
              <a:rPr lang="en-US" sz="2000" dirty="0" err="1" smtClean="0"/>
              <a:t>CrIS</a:t>
            </a:r>
            <a:r>
              <a:rPr lang="en-US" sz="2000" dirty="0" smtClean="0"/>
              <a:t>/SNPP to our comparisons and preparation of integration of IASI-NG products in our </a:t>
            </a:r>
            <a:r>
              <a:rPr lang="en-US" sz="2000" dirty="0" err="1" smtClean="0"/>
              <a:t>intercomparison</a:t>
            </a:r>
            <a:r>
              <a:rPr lang="en-US" sz="2000" dirty="0" smtClean="0"/>
              <a:t> software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5647" r="3467"/>
          <a:stretch/>
        </p:blipFill>
        <p:spPr>
          <a:xfrm>
            <a:off x="919592" y="2320887"/>
            <a:ext cx="4866415" cy="26772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5743" r="3826"/>
          <a:stretch/>
        </p:blipFill>
        <p:spPr>
          <a:xfrm>
            <a:off x="6137198" y="2313000"/>
            <a:ext cx="4856386" cy="268510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1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30"/>
    </mc:Choice>
    <mc:Fallback>
      <p:transition spd="slow" advTm="5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00663"/>
          </a:xfrm>
        </p:spPr>
        <p:txBody>
          <a:bodyPr/>
          <a:lstStyle/>
          <a:p>
            <a:r>
              <a:rPr lang="en-US" sz="2400" dirty="0"/>
              <a:t>IASI-A: </a:t>
            </a:r>
            <a:r>
              <a:rPr lang="en-US" sz="2400" dirty="0" smtClean="0"/>
              <a:t>End of Life (EOL) tests </a:t>
            </a:r>
            <a:r>
              <a:rPr lang="en-US" sz="2400" dirty="0"/>
              <a:t>analysis has been completed. A </a:t>
            </a:r>
            <a:r>
              <a:rPr lang="en-US" sz="2400" dirty="0" smtClean="0"/>
              <a:t>paper </a:t>
            </a:r>
            <a:r>
              <a:rPr lang="en-US" sz="2400" dirty="0"/>
              <a:t>on the results is under preparation by the </a:t>
            </a:r>
            <a:r>
              <a:rPr lang="en-US" sz="2400" dirty="0" smtClean="0"/>
              <a:t>IASI Science working group (ISSWG).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IASI-B</a:t>
            </a:r>
            <a:r>
              <a:rPr lang="en-US" sz="2400" dirty="0"/>
              <a:t>: last out of plane manoeuver of MetOp-B performed in </a:t>
            </a:r>
            <a:r>
              <a:rPr lang="en-US" sz="2400" dirty="0" smtClean="0"/>
              <a:t>September 2022. The orbit plane started to drift slightly since. </a:t>
            </a:r>
            <a:r>
              <a:rPr lang="en-US" sz="2400" dirty="0"/>
              <a:t>Preparation of the IASI-B EOL tests under way.</a:t>
            </a:r>
          </a:p>
          <a:p>
            <a:endParaRPr lang="en-US" sz="2400" dirty="0" smtClean="0"/>
          </a:p>
          <a:p>
            <a:r>
              <a:rPr lang="en-US" sz="2400" dirty="0" smtClean="0"/>
              <a:t>Validation </a:t>
            </a:r>
            <a:r>
              <a:rPr lang="en-US" sz="2400" dirty="0"/>
              <a:t>of the EUMETSAT post-processing of IASI non-linearities (</a:t>
            </a:r>
            <a:r>
              <a:rPr lang="en-GB" sz="2400" dirty="0"/>
              <a:t>new release of IASI Level-1 CDR)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See EUMETSAT presentation “IASI L1 CDR new release” of the 2023 GSICS annual meeting (item 5j) for the recall of the context.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Post-processed products up to 30/09/2019 for IASI-A and up to 02/08/2017 for IASI-B are expected to be made available by EUMETSAT this year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5"/>
    </mc:Choice>
    <mc:Fallback>
      <p:transition spd="slow" advTm="2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298382" cy="5300663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potential of the Moon as a </a:t>
            </a:r>
            <a:r>
              <a:rPr lang="en-US" sz="2400" dirty="0">
                <a:sym typeface="Wingdings" panose="05000000000000000000" pitchFamily="2" charset="2"/>
              </a:rPr>
              <a:t>calibration source for IASI observations in thermal </a:t>
            </a:r>
            <a:r>
              <a:rPr lang="en-US" sz="2400" dirty="0" smtClean="0">
                <a:sym typeface="Wingdings" panose="05000000000000000000" pitchFamily="2" charset="2"/>
              </a:rPr>
              <a:t>infrared has been studied, using </a:t>
            </a:r>
            <a:r>
              <a:rPr lang="en-US" sz="2400" dirty="0" smtClean="0"/>
              <a:t>lunar </a:t>
            </a:r>
            <a:r>
              <a:rPr lang="en-US" sz="2400" dirty="0"/>
              <a:t>data acquired by IASI-B and IASI-C </a:t>
            </a:r>
            <a:r>
              <a:rPr lang="en-US" sz="2400" dirty="0" smtClean="0"/>
              <a:t>sounders first in 2019 and then each </a:t>
            </a:r>
            <a:r>
              <a:rPr lang="en-US" sz="2400" dirty="0"/>
              <a:t>month in </a:t>
            </a:r>
            <a:r>
              <a:rPr lang="en-US" sz="2400" dirty="0" smtClean="0"/>
              <a:t>2021.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>
                <a:sym typeface="Wingdings" panose="05000000000000000000" pitchFamily="2" charset="2"/>
              </a:rPr>
              <a:t>An accurate </a:t>
            </a:r>
            <a:r>
              <a:rPr lang="en-US" sz="2000" dirty="0">
                <a:sym typeface="Wingdings" panose="05000000000000000000" pitchFamily="2" charset="2"/>
              </a:rPr>
              <a:t>radiometric infrared model </a:t>
            </a:r>
            <a:r>
              <a:rPr lang="en-US" sz="2000" dirty="0" smtClean="0">
                <a:sym typeface="Wingdings" panose="05000000000000000000" pitchFamily="2" charset="2"/>
              </a:rPr>
              <a:t>was </a:t>
            </a:r>
            <a:r>
              <a:rPr lang="en-US" sz="2000" dirty="0">
                <a:sym typeface="Wingdings" panose="05000000000000000000" pitchFamily="2" charset="2"/>
              </a:rPr>
              <a:t>developed</a:t>
            </a:r>
            <a:r>
              <a:rPr lang="en-US" sz="2000" dirty="0" smtClean="0">
                <a:sym typeface="Wingdings" panose="05000000000000000000" pitchFamily="2" charset="2"/>
              </a:rPr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>
                <a:sym typeface="Wingdings" panose="05000000000000000000" pitchFamily="2" charset="2"/>
              </a:rPr>
              <a:t>Results </a:t>
            </a:r>
            <a:r>
              <a:rPr lang="en-US" sz="2000" dirty="0">
                <a:sym typeface="Wingdings" panose="05000000000000000000" pitchFamily="2" charset="2"/>
              </a:rPr>
              <a:t>give an accuracy of ~2.5K in absolute and </a:t>
            </a:r>
            <a:r>
              <a:rPr lang="en-US" sz="2000" dirty="0" smtClean="0">
                <a:sym typeface="Wingdings" panose="05000000000000000000" pitchFamily="2" charset="2"/>
              </a:rPr>
              <a:t>0.5‒1K </a:t>
            </a:r>
            <a:r>
              <a:rPr lang="en-US" sz="2000" dirty="0">
                <a:sym typeface="Wingdings" panose="05000000000000000000" pitchFamily="2" charset="2"/>
              </a:rPr>
              <a:t>in relative values.</a:t>
            </a:r>
          </a:p>
          <a:p>
            <a:pPr lvl="2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Absolute results are dominated by the model (directional emissivity), 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marL="914400" lvl="2" indent="0" algn="just">
              <a:spcBef>
                <a:spcPts val="1200"/>
              </a:spcBef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and </a:t>
            </a:r>
            <a:r>
              <a:rPr lang="en-US" sz="1400" dirty="0">
                <a:sym typeface="Wingdings" panose="05000000000000000000" pitchFamily="2" charset="2"/>
              </a:rPr>
              <a:t>relative results by the imager-sounder colocation uncertainties</a:t>
            </a:r>
          </a:p>
          <a:p>
            <a:pPr lvl="2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Solving these two identified sources would </a:t>
            </a:r>
            <a:r>
              <a:rPr lang="en-US" sz="1400" dirty="0" smtClean="0">
                <a:sym typeface="Wingdings" panose="05000000000000000000" pitchFamily="2" charset="2"/>
              </a:rPr>
              <a:t>allow to approach </a:t>
            </a:r>
            <a:r>
              <a:rPr lang="en-US" sz="1400" dirty="0">
                <a:sym typeface="Wingdings" panose="05000000000000000000" pitchFamily="2" charset="2"/>
              </a:rPr>
              <a:t>the results to the Earth-view based </a:t>
            </a:r>
            <a:r>
              <a:rPr lang="en-US" sz="1400" dirty="0" smtClean="0">
                <a:sym typeface="Wingdings" panose="05000000000000000000" pitchFamily="2" charset="2"/>
              </a:rPr>
              <a:t>performance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lvl="1" algn="just">
              <a:spcBef>
                <a:spcPts val="1800"/>
              </a:spcBef>
            </a:pPr>
            <a:r>
              <a:rPr lang="en-US" sz="2000" dirty="0" smtClean="0">
                <a:sym typeface="Wingdings" panose="05000000000000000000" pitchFamily="2" charset="2"/>
              </a:rPr>
              <a:t>The </a:t>
            </a:r>
            <a:r>
              <a:rPr lang="en-US" sz="2000" dirty="0">
                <a:sym typeface="Wingdings" panose="05000000000000000000" pitchFamily="2" charset="2"/>
              </a:rPr>
              <a:t>modeling </a:t>
            </a:r>
            <a:r>
              <a:rPr lang="en-US" sz="2000" dirty="0" smtClean="0">
                <a:sym typeface="Wingdings" panose="05000000000000000000" pitchFamily="2" charset="2"/>
              </a:rPr>
              <a:t>remains</a:t>
            </a:r>
            <a:r>
              <a:rPr lang="en-US" sz="2000" dirty="0">
                <a:sym typeface="Wingdings" panose="05000000000000000000" pitchFamily="2" charset="2"/>
              </a:rPr>
              <a:t> complex in the infrared domain too </a:t>
            </a:r>
            <a:r>
              <a:rPr lang="en-US" sz="2000" dirty="0" smtClean="0">
                <a:sym typeface="Wingdings" panose="05000000000000000000" pitchFamily="2" charset="2"/>
              </a:rPr>
              <a:t>!</a:t>
            </a:r>
            <a:endParaRPr lang="en-US" sz="2000" dirty="0"/>
          </a:p>
          <a:p>
            <a:r>
              <a:rPr lang="en-US" sz="2400" dirty="0"/>
              <a:t>Study </a:t>
            </a:r>
            <a:r>
              <a:rPr lang="en-US" sz="2400" dirty="0" smtClean="0"/>
              <a:t>presented by Bojan Sic (NOVELTIS) at the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Joint </a:t>
            </a:r>
            <a:r>
              <a:rPr lang="en-US" sz="2400" dirty="0"/>
              <a:t>GSICS / IVOS Lunar Calibration Workshop, 4-8 December 2023, </a:t>
            </a:r>
            <a:r>
              <a:rPr lang="en-US" sz="2400" dirty="0" smtClean="0"/>
              <a:t>Darmstadt</a:t>
            </a:r>
            <a:r>
              <a:rPr lang="en-US" sz="2400" dirty="0"/>
              <a:t>, Germany.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The IASI lunar dataset is under preparation to be distributed in </a:t>
            </a:r>
            <a:r>
              <a:rPr lang="en-US" sz="2000" dirty="0"/>
              <a:t>the coming weeks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A paper </a:t>
            </a:r>
            <a:r>
              <a:rPr lang="en-US" sz="2000" dirty="0" smtClean="0"/>
              <a:t>is also </a:t>
            </a:r>
            <a:r>
              <a:rPr lang="en-US" sz="2000" dirty="0"/>
              <a:t>under </a:t>
            </a:r>
            <a:r>
              <a:rPr lang="en-US" sz="2000" dirty="0" smtClean="0"/>
              <a:t>preparation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</p:spPr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0A3D7D-5C23-4B47-9B8A-0CD7E89F7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617" y="1880753"/>
            <a:ext cx="1870365" cy="19413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2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67"/>
    </mc:Choice>
    <mc:Fallback>
      <p:transition spd="slow" advTm="5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298382" cy="5300663"/>
          </a:xfrm>
        </p:spPr>
        <p:txBody>
          <a:bodyPr/>
          <a:lstStyle/>
          <a:p>
            <a:r>
              <a:rPr lang="en-US" sz="2000" dirty="0"/>
              <a:t>The Thermal Vacuum test campaign of the IASI-NG instrument Proto Flight Model onboard </a:t>
            </a:r>
            <a:r>
              <a:rPr lang="en-US" sz="2000" dirty="0" err="1"/>
              <a:t>Metop</a:t>
            </a:r>
            <a:r>
              <a:rPr lang="en-US" sz="2000" dirty="0"/>
              <a:t> SG A1 Satellite was successfully performed .   </a:t>
            </a:r>
          </a:p>
          <a:p>
            <a:r>
              <a:rPr lang="en-US" sz="2000" dirty="0"/>
              <a:t>This important milestone allowed to qualify the thermal control of the </a:t>
            </a:r>
            <a:r>
              <a:rPr lang="en-US" sz="2000" dirty="0" err="1"/>
              <a:t>Metop</a:t>
            </a:r>
            <a:r>
              <a:rPr lang="en-US" sz="2000" dirty="0"/>
              <a:t> SG Satellite and to check that the performances of IASI-NG are not disturbed by the  Satellite thanks to a complex test set up of black bodies and gas cell ( Cf. Photo) </a:t>
            </a:r>
          </a:p>
          <a:p>
            <a:r>
              <a:rPr lang="en-US" sz="2000" dirty="0"/>
              <a:t>A particular attention has been paid on the vibrations generated by the two-axis pointing mechanism of the satellite’s </a:t>
            </a:r>
            <a:r>
              <a:rPr lang="en-US" sz="2000" dirty="0" err="1"/>
              <a:t>Ka</a:t>
            </a:r>
            <a:r>
              <a:rPr lang="en-US" sz="2000" dirty="0"/>
              <a:t>-band data transmission antenna.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08828"/>
            <a:ext cx="10248900" cy="596035"/>
          </a:xfrm>
        </p:spPr>
        <p:txBody>
          <a:bodyPr/>
          <a:lstStyle/>
          <a:p>
            <a:pPr lvl="0"/>
            <a:r>
              <a:rPr lang="en-US" altLang="fr-FR" dirty="0"/>
              <a:t>IASI-NG Program Status </a:t>
            </a:r>
            <a:r>
              <a:rPr lang="en-US" altLang="fr-FR" dirty="0" smtClean="0"/>
              <a:t>: Instrument </a:t>
            </a:r>
            <a:r>
              <a:rPr lang="en-US" altLang="fr-FR" dirty="0"/>
              <a:t>Activities 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 txBox="1">
            <a:spLocks/>
          </p:cNvSpPr>
          <p:nvPr/>
        </p:nvSpPr>
        <p:spPr bwMode="auto">
          <a:xfrm>
            <a:off x="609600" y="3429000"/>
            <a:ext cx="6653351" cy="293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 smtClean="0"/>
              <a:t>A </a:t>
            </a:r>
            <a:r>
              <a:rPr lang="en-US" sz="2000" dirty="0"/>
              <a:t>Satellite System Verification Test was also successfully performed : flight procedures validation with remote control of the Satellite from EUMETSAT  ground segment </a:t>
            </a:r>
          </a:p>
          <a:p>
            <a:r>
              <a:rPr lang="en-US" sz="2000" dirty="0" smtClean="0"/>
              <a:t>Start of the preparation of the launch campaign for a launch with Ariane 6 from CNES Guyana Space Center in 2025  </a:t>
            </a:r>
            <a:endParaRPr lang="en-US" sz="2000" dirty="0"/>
          </a:p>
          <a:p>
            <a:endParaRPr lang="en-US" sz="2000" kern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8679"/>
          <a:stretch/>
        </p:blipFill>
        <p:spPr>
          <a:xfrm>
            <a:off x="7505259" y="3238500"/>
            <a:ext cx="4160414" cy="28424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86"/>
    </mc:Choice>
    <mc:Fallback>
      <p:transition spd="slow" advTm="3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1477963"/>
          </a:xfrm>
        </p:spPr>
        <p:txBody>
          <a:bodyPr/>
          <a:lstStyle/>
          <a:p>
            <a:pPr lvl="0"/>
            <a:r>
              <a:rPr lang="en-US" altLang="fr-FR" dirty="0"/>
              <a:t>IASI-NG Program Status : </a:t>
            </a:r>
            <a:r>
              <a:rPr lang="en-US" altLang="fr-FR" dirty="0" smtClean="0"/>
              <a:t/>
            </a:r>
            <a:br>
              <a:rPr lang="en-US" altLang="fr-FR" dirty="0" smtClean="0"/>
            </a:br>
            <a:r>
              <a:rPr lang="en-US" altLang="fr-FR" dirty="0" smtClean="0"/>
              <a:t>System </a:t>
            </a:r>
            <a:r>
              <a:rPr lang="en-US" altLang="fr-FR" dirty="0"/>
              <a:t>&amp; Ground Segment Activities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10591"/>
            <a:ext cx="10866439" cy="4395354"/>
          </a:xfrm>
        </p:spPr>
        <p:txBody>
          <a:bodyPr/>
          <a:lstStyle/>
          <a:p>
            <a:r>
              <a:rPr lang="en-US" altLang="fr-FR" sz="2400" dirty="0" smtClean="0"/>
              <a:t>L1CPOP </a:t>
            </a:r>
            <a:r>
              <a:rPr lang="en-US" altLang="fr-FR" sz="2400" dirty="0"/>
              <a:t>V2’s full version (complete </a:t>
            </a:r>
            <a:r>
              <a:rPr lang="en-GB" sz="2400" dirty="0"/>
              <a:t>science algorithms processing) </a:t>
            </a:r>
            <a:r>
              <a:rPr lang="en-US" altLang="fr-FR" sz="2400" dirty="0"/>
              <a:t>under development for </a:t>
            </a:r>
            <a:r>
              <a:rPr lang="en-US" sz="2400" dirty="0"/>
              <a:t>delivery </a:t>
            </a:r>
            <a:r>
              <a:rPr lang="en-US" sz="2400" dirty="0" smtClean="0"/>
              <a:t>early 2025 </a:t>
            </a:r>
            <a:r>
              <a:rPr lang="en-US" sz="2400" dirty="0"/>
              <a:t>for integration in the </a:t>
            </a:r>
            <a:r>
              <a:rPr lang="en-US" sz="2400" dirty="0" smtClean="0"/>
              <a:t>EUMETSAT </a:t>
            </a:r>
            <a:r>
              <a:rPr lang="en-US" sz="2400" dirty="0"/>
              <a:t>PDAP (Payload Data Acquisition &amp; Processing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IASTEC (IASI-NG Technical Expertise </a:t>
            </a:r>
            <a:r>
              <a:rPr lang="en-US" sz="2400" dirty="0" smtClean="0"/>
              <a:t>Center) 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000" dirty="0" smtClean="0"/>
              <a:t>a V1 version delivered </a:t>
            </a:r>
            <a:r>
              <a:rPr lang="en-US" sz="2000" dirty="0"/>
              <a:t>in January 2024 </a:t>
            </a:r>
            <a:r>
              <a:rPr lang="en-US" sz="2000" dirty="0" smtClean="0"/>
              <a:t>for System </a:t>
            </a:r>
            <a:r>
              <a:rPr lang="en-US" sz="2000" dirty="0"/>
              <a:t>Verification and Validation tests </a:t>
            </a:r>
            <a:r>
              <a:rPr lang="en-US" sz="2000" dirty="0" smtClean="0"/>
              <a:t>with EUMETSAT EPS SG System</a:t>
            </a:r>
            <a:r>
              <a:rPr lang="en-US" sz="2000" dirty="0"/>
              <a:t>. </a:t>
            </a:r>
            <a:endParaRPr lang="en-US" sz="2000" dirty="0" smtClean="0"/>
          </a:p>
          <a:p>
            <a:pPr lvl="1"/>
            <a:r>
              <a:rPr lang="en-US" sz="2000" dirty="0" smtClean="0"/>
              <a:t>Cal/Val </a:t>
            </a:r>
            <a:r>
              <a:rPr lang="en-US" sz="2000" dirty="0"/>
              <a:t>tools will be gradually integrated, among them inter-calibration tools for IASI-NG comparisons with IASI and </a:t>
            </a:r>
            <a:r>
              <a:rPr lang="en-US" sz="2000" dirty="0" err="1"/>
              <a:t>CrIS</a:t>
            </a:r>
            <a:r>
              <a:rPr lang="en-US" sz="2000" dirty="0"/>
              <a:t>.</a:t>
            </a:r>
          </a:p>
          <a:p>
            <a:r>
              <a:rPr lang="en-US" sz="2400" dirty="0"/>
              <a:t>Post-Launch Verification activities </a:t>
            </a:r>
            <a:r>
              <a:rPr lang="en-US" sz="2400" dirty="0" smtClean="0"/>
              <a:t>preparation started with </a:t>
            </a:r>
            <a:r>
              <a:rPr lang="en-US" sz="2400" dirty="0"/>
              <a:t>the System In Orbit Validation and </a:t>
            </a:r>
            <a:r>
              <a:rPr lang="en-US" sz="2400" dirty="0" smtClean="0"/>
              <a:t> </a:t>
            </a:r>
            <a:r>
              <a:rPr lang="en-US" sz="2400" dirty="0"/>
              <a:t>Calibration/Validation plan under consolidation </a:t>
            </a:r>
          </a:p>
          <a:p>
            <a:r>
              <a:rPr lang="en-US" sz="2400" dirty="0" smtClean="0"/>
              <a:t>Current </a:t>
            </a:r>
            <a:r>
              <a:rPr lang="en-US" sz="2400" dirty="0"/>
              <a:t>launch date in </a:t>
            </a:r>
            <a:r>
              <a:rPr lang="en-US" sz="2400" dirty="0" smtClean="0"/>
              <a:t>Q4 </a:t>
            </a:r>
            <a:r>
              <a:rPr lang="en-US" sz="2400" dirty="0"/>
              <a:t>2025 for </a:t>
            </a:r>
            <a:r>
              <a:rPr lang="en-US" sz="2400" dirty="0" err="1"/>
              <a:t>Metop</a:t>
            </a:r>
            <a:r>
              <a:rPr lang="en-US" sz="2400" dirty="0"/>
              <a:t> SG </a:t>
            </a:r>
            <a:r>
              <a:rPr lang="en-US" sz="2400" dirty="0" smtClean="0"/>
              <a:t>A1 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51"/>
    </mc:Choice>
    <mc:Fallback>
      <p:transition spd="slow" advTm="3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7" y="1080655"/>
            <a:ext cx="11423073" cy="4743370"/>
          </a:xfrm>
        </p:spPr>
        <p:txBody>
          <a:bodyPr/>
          <a:lstStyle/>
          <a:p>
            <a:r>
              <a:rPr lang="en-US" sz="2200" dirty="0"/>
              <a:t>NASA program Atmosphere Observing System (AOS) </a:t>
            </a:r>
            <a:r>
              <a:rPr lang="en-US" sz="2200" dirty="0" smtClean="0"/>
              <a:t>to characterize and link aerosols</a:t>
            </a:r>
            <a:r>
              <a:rPr lang="en-US" sz="2200" dirty="0"/>
              <a:t>, clouds and precipitations, storms and </a:t>
            </a:r>
            <a:r>
              <a:rPr lang="en-US" sz="2200" dirty="0" smtClean="0"/>
              <a:t>convection </a:t>
            </a:r>
          </a:p>
          <a:p>
            <a:r>
              <a:rPr lang="en-US" sz="2200" dirty="0" smtClean="0"/>
              <a:t>For meteorological and </a:t>
            </a:r>
            <a:r>
              <a:rPr lang="en-US" sz="2200" dirty="0"/>
              <a:t>air quality forecasting, for climate change </a:t>
            </a:r>
            <a:r>
              <a:rPr lang="en-US" sz="2200" dirty="0" smtClean="0"/>
              <a:t>assessment</a:t>
            </a:r>
          </a:p>
          <a:p>
            <a:r>
              <a:rPr lang="en-US" sz="2200" dirty="0"/>
              <a:t>Cooperation between major space </a:t>
            </a:r>
            <a:r>
              <a:rPr lang="en-US" sz="2200" dirty="0" smtClean="0"/>
              <a:t>agencies: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	</a:t>
            </a:r>
            <a:r>
              <a:rPr lang="en-US" sz="2200" dirty="0" smtClean="0"/>
              <a:t>NASA</a:t>
            </a:r>
            <a:r>
              <a:rPr lang="en-US" sz="2200" dirty="0"/>
              <a:t>, CSA, JAXA, CNES, DLR</a:t>
            </a:r>
          </a:p>
          <a:p>
            <a:r>
              <a:rPr lang="en-US" sz="2200" dirty="0"/>
              <a:t>Orbital system with 4 satellites on 2 orbits</a:t>
            </a:r>
          </a:p>
          <a:p>
            <a:pPr lvl="1"/>
            <a:r>
              <a:rPr lang="en-US" sz="2000" dirty="0"/>
              <a:t>AOS-Storm (NASA) and PMM (JAXA) on inclined </a:t>
            </a:r>
            <a:r>
              <a:rPr lang="en-US" sz="2000" dirty="0" smtClean="0"/>
              <a:t>orbit, </a:t>
            </a:r>
            <a:br>
              <a:rPr lang="en-US" sz="2000" dirty="0" smtClean="0"/>
            </a:br>
            <a:r>
              <a:rPr lang="en-US" sz="2000" dirty="0" smtClean="0"/>
              <a:t>carrying a </a:t>
            </a:r>
            <a:r>
              <a:rPr lang="en-US" sz="2000" dirty="0"/>
              <a:t>tandem of French </a:t>
            </a:r>
            <a:r>
              <a:rPr lang="en-US" sz="2000" dirty="0" smtClean="0"/>
              <a:t>radiometers =&gt; C²OMODO mission</a:t>
            </a:r>
            <a:endParaRPr lang="en-US" sz="2000" dirty="0"/>
          </a:p>
          <a:p>
            <a:pPr lvl="1"/>
            <a:r>
              <a:rPr lang="en-US" sz="2000" dirty="0" smtClean="0"/>
              <a:t>AOS-Sky (NASA) and </a:t>
            </a:r>
            <a:r>
              <a:rPr lang="en-US" sz="2000" dirty="0" err="1"/>
              <a:t>HAWCsat</a:t>
            </a:r>
            <a:r>
              <a:rPr lang="en-US" sz="2000" dirty="0"/>
              <a:t> </a:t>
            </a:r>
            <a:r>
              <a:rPr lang="en-US" sz="2000" dirty="0" smtClean="0"/>
              <a:t>(CSA) on </a:t>
            </a:r>
            <a:r>
              <a:rPr lang="en-US" sz="2000" dirty="0"/>
              <a:t>polar </a:t>
            </a:r>
            <a:r>
              <a:rPr lang="en-US" sz="2000" dirty="0" smtClean="0"/>
              <a:t>orbit</a:t>
            </a:r>
          </a:p>
          <a:p>
            <a:pPr lvl="1"/>
            <a:r>
              <a:rPr lang="fr-FR" sz="2000" dirty="0" smtClean="0"/>
              <a:t>Start of BCD phase in 2024, </a:t>
            </a:r>
            <a:r>
              <a:rPr lang="fr-FR" sz="2000" dirty="0" err="1" smtClean="0"/>
              <a:t>launches</a:t>
            </a:r>
            <a:r>
              <a:rPr lang="fr-FR" sz="2000" dirty="0" smtClean="0"/>
              <a:t> </a:t>
            </a:r>
            <a:r>
              <a:rPr lang="fr-FR" sz="2000" dirty="0" err="1" smtClean="0"/>
              <a:t>planned</a:t>
            </a:r>
            <a:r>
              <a:rPr lang="fr-FR" sz="2000" dirty="0" smtClean="0"/>
              <a:t> in 2029 and 2030</a:t>
            </a:r>
            <a:endParaRPr lang="en-US" sz="2000" dirty="0" smtClean="0"/>
          </a:p>
          <a:p>
            <a:r>
              <a:rPr lang="en-US" sz="2200" dirty="0" smtClean="0"/>
              <a:t>Suborbital program to complement orbital system</a:t>
            </a:r>
          </a:p>
          <a:p>
            <a:pPr lvl="1"/>
            <a:r>
              <a:rPr lang="en-US" sz="2000" dirty="0" smtClean="0"/>
              <a:t>In-situ </a:t>
            </a:r>
            <a:r>
              <a:rPr lang="en-US" sz="2000" dirty="0"/>
              <a:t>measurements (airborne, balloons…)</a:t>
            </a:r>
          </a:p>
          <a:p>
            <a:pPr lvl="1"/>
            <a:r>
              <a:rPr lang="en-US" sz="2000" dirty="0"/>
              <a:t>For CAL/VAL of </a:t>
            </a:r>
            <a:r>
              <a:rPr lang="en-US" sz="2000" dirty="0" err="1"/>
              <a:t>spaceborne</a:t>
            </a:r>
            <a:r>
              <a:rPr lang="en-US" sz="2000" dirty="0"/>
              <a:t> data and for additional data</a:t>
            </a:r>
          </a:p>
          <a:p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099" y="84803"/>
            <a:ext cx="10095851" cy="969348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7991062" y="2203155"/>
            <a:ext cx="4004553" cy="4050193"/>
            <a:chOff x="7991062" y="2189903"/>
            <a:chExt cx="4004553" cy="405019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062" y="2189903"/>
              <a:ext cx="4004553" cy="4050193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0944402" y="5812617"/>
              <a:ext cx="9637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smtClean="0">
                  <a:solidFill>
                    <a:schemeClr val="bg1"/>
                  </a:solidFill>
                </a:rPr>
                <a:t>@NASA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8353064" y="276724"/>
            <a:ext cx="3555063" cy="532258"/>
            <a:chOff x="4763500" y="4812089"/>
            <a:chExt cx="6922217" cy="10183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340" y="4938847"/>
              <a:ext cx="1450824" cy="875654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5" r="36670"/>
            <a:stretch/>
          </p:blipFill>
          <p:spPr>
            <a:xfrm>
              <a:off x="4763500" y="4861668"/>
              <a:ext cx="836909" cy="86421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996" y="4816003"/>
              <a:ext cx="909878" cy="90987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7784" y="4858233"/>
              <a:ext cx="1037933" cy="86764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7" r="25187"/>
            <a:stretch/>
          </p:blipFill>
          <p:spPr>
            <a:xfrm>
              <a:off x="7888637" y="4812089"/>
              <a:ext cx="1057951" cy="101831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2"/>
    </mc:Choice>
    <mc:Fallback>
      <p:transition spd="slow" advTm="21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45699</TotalTime>
  <Words>1559</Words>
  <Application>Microsoft Office PowerPoint</Application>
  <PresentationFormat>Grand écran</PresentationFormat>
  <Paragraphs>193</Paragraphs>
  <Slides>16</Slides>
  <Notes>16</Notes>
  <HiddenSlides>0</HiddenSlides>
  <MMClips>16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宋体</vt:lpstr>
      <vt:lpstr>Arial</vt:lpstr>
      <vt:lpstr>Calibri</vt:lpstr>
      <vt:lpstr>Times New Roman</vt:lpstr>
      <vt:lpstr>Wingdings</vt:lpstr>
      <vt:lpstr>Default Design</vt:lpstr>
      <vt:lpstr>GSICS Agency Report 2024 </vt:lpstr>
      <vt:lpstr>Presentation Overview </vt:lpstr>
      <vt:lpstr>IASI status and on-going studies</vt:lpstr>
      <vt:lpstr>IASI status and on-going studies</vt:lpstr>
      <vt:lpstr>IASI status and on-going studies</vt:lpstr>
      <vt:lpstr>IASI status and on-going studies</vt:lpstr>
      <vt:lpstr>IASI-NG Program Status : Instrument Activities </vt:lpstr>
      <vt:lpstr>IASI-NG Program Status :  System &amp; Ground Segment Activities </vt:lpstr>
      <vt:lpstr>Présentation PowerPoint</vt:lpstr>
      <vt:lpstr>Présentation PowerPoint</vt:lpstr>
      <vt:lpstr>MicroCarb Status, launch preparation</vt:lpstr>
      <vt:lpstr>MicroCarb Calibration and Validation Strategy</vt:lpstr>
      <vt:lpstr>TIRCalNet Overview and Next Steps</vt:lpstr>
      <vt:lpstr>Vicarious calibration: MUSCLE (MUlti Sensor CaLibration Environment) </vt:lpstr>
      <vt:lpstr>Vicarious calibration: MUSCLE-NEO</vt:lpstr>
      <vt:lpstr>Cal/Val – MAGIC 2023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Bes Caroline</cp:lastModifiedBy>
  <cp:revision>1046</cp:revision>
  <cp:lastPrinted>2024-03-09T17:35:35Z</cp:lastPrinted>
  <dcterms:created xsi:type="dcterms:W3CDTF">2004-06-10T15:46:18Z</dcterms:created>
  <dcterms:modified xsi:type="dcterms:W3CDTF">2024-03-10T21:58:48Z</dcterms:modified>
</cp:coreProperties>
</file>