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core.xml" Type="http://schemas.openxmlformats.org/package/2006/relationships/metadata/core-properties" Id="rId2"></Relationship><Relationship Target="docProps/app.xml" Type="http://schemas.openxmlformats.org/officeDocument/2006/relationships/extended-properties" Id="rId3"></Relationship><Relationship Target="docProps/custom.xml" Type="http://schemas.openxmlformats.org/officeDocument/2006/relationships/custom-properties" Id="rId4"></Relationship><Relationship Target="docProps/thumbnail.jpeg" Type="http://schemas.openxmlformats.org/package/2006/relationships/metadata/thumbnail" Id="rId6"></Relationship></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7711" r:id="rId1"/>
  </p:sldMasterIdLst>
  <p:notesMasterIdLst>
    <p:notesMasterId r:id="rId16"/>
  </p:notesMasterIdLst>
  <p:handoutMasterIdLst>
    <p:handoutMasterId r:id="rId17"/>
  </p:handoutMasterIdLst>
  <p:sldIdLst>
    <p:sldId id="613" r:id="rId2"/>
    <p:sldId id="606" r:id="rId3"/>
    <p:sldId id="604" r:id="rId4"/>
    <p:sldId id="614" r:id="rId5"/>
    <p:sldId id="624" r:id="rId6"/>
    <p:sldId id="618" r:id="rId7"/>
    <p:sldId id="620" r:id="rId8"/>
    <p:sldId id="627" r:id="rId9"/>
    <p:sldId id="621" r:id="rId10"/>
    <p:sldId id="622" r:id="rId11"/>
    <p:sldId id="616" r:id="rId12"/>
    <p:sldId id="623" r:id="rId13"/>
    <p:sldId id="628" r:id="rId14"/>
    <p:sldId id="609" r:id="rId15"/>
  </p:sldIdLst>
  <p:sldSz cx="12192000" cy="6858000"/>
  <p:notesSz cx="9931400" cy="14363700"/>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extLst>
    <p:ext uri="{EFAFB233-063F-42B5-8137-9DF3F51BA10A}">
      <p15:sldGuideLst xmlns:p15="http://schemas.microsoft.com/office/powerpoint/2012/main">
        <p15:guide id="1" orient="horz" pos="1164" userDrawn="1">
          <p15:clr>
            <a:srgbClr val="A4A3A4"/>
          </p15:clr>
        </p15:guide>
        <p15:guide id="2" orient="horz" pos="1410" userDrawn="1">
          <p15:clr>
            <a:srgbClr val="A4A3A4"/>
          </p15:clr>
        </p15:guide>
        <p15:guide id="3" orient="horz" pos="2715" userDrawn="1">
          <p15:clr>
            <a:srgbClr val="A4A3A4"/>
          </p15:clr>
        </p15:guide>
        <p15:guide id="4" orient="horz" pos="2389" userDrawn="1">
          <p15:clr>
            <a:srgbClr val="A4A3A4"/>
          </p15:clr>
        </p15:guide>
        <p15:guide id="5" orient="horz" pos="2064" userDrawn="1">
          <p15:clr>
            <a:srgbClr val="A4A3A4"/>
          </p15:clr>
        </p15:guide>
        <p15:guide id="6" orient="horz" pos="1735" userDrawn="1">
          <p15:clr>
            <a:srgbClr val="A4A3A4"/>
          </p15:clr>
        </p15:guide>
        <p15:guide id="7" orient="horz" pos="3369" userDrawn="1">
          <p15:clr>
            <a:srgbClr val="A4A3A4"/>
          </p15:clr>
        </p15:guide>
        <p15:guide id="8" orient="horz" pos="3698" userDrawn="1">
          <p15:clr>
            <a:srgbClr val="A4A3A4"/>
          </p15:clr>
        </p15:guide>
        <p15:guide id="9" pos="5186" userDrawn="1">
          <p15:clr>
            <a:srgbClr val="A4A3A4"/>
          </p15:clr>
        </p15:guide>
        <p15:guide id="10" pos="241" userDrawn="1">
          <p15:clr>
            <a:srgbClr val="A4A3A4"/>
          </p15:clr>
        </p15:guide>
        <p15:guide id="11" pos="1910" userDrawn="1">
          <p15:clr>
            <a:srgbClr val="A4A3A4"/>
          </p15:clr>
        </p15:guide>
        <p15:guide id="12" pos="6005" userDrawn="1">
          <p15:clr>
            <a:srgbClr val="A4A3A4"/>
          </p15:clr>
        </p15:guide>
        <p15:guide id="13" pos="6838" userDrawn="1">
          <p15:clr>
            <a:srgbClr val="A4A3A4"/>
          </p15:clr>
        </p15:guide>
        <p15:guide id="14" pos="2751" userDrawn="1">
          <p15:clr>
            <a:srgbClr val="A4A3A4"/>
          </p15:clr>
        </p15:guide>
        <p15:guide id="15" pos="1076" userDrawn="1">
          <p15:clr>
            <a:srgbClr val="A4A3A4"/>
          </p15:clr>
        </p15:guide>
      </p15:sldGuideLst>
    </p:ext>
    <p:ext uri="{2D200454-40CA-4A62-9FC3-DE9A4176ACB9}">
      <p15:notesGuideLst xmlns:p15="http://schemas.microsoft.com/office/powerpoint/2012/main">
        <p15:guide id="1" orient="horz" pos="4525">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B9AC"/>
    <a:srgbClr val="00205B"/>
    <a:srgbClr val="D6D2C4"/>
    <a:srgbClr val="E8E8E8"/>
    <a:srgbClr val="E0E0E0"/>
    <a:srgbClr val="F1F1F1"/>
    <a:srgbClr val="00B5E2"/>
    <a:srgbClr val="FEDB00"/>
    <a:srgbClr val="99C221"/>
    <a:srgbClr val="FE5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3" autoAdjust="0"/>
    <p:restoredTop sz="96327" autoAdjust="0"/>
  </p:normalViewPr>
  <p:slideViewPr>
    <p:cSldViewPr snapToGrid="0">
      <p:cViewPr varScale="1">
        <p:scale>
          <a:sx n="109" d="100"/>
          <a:sy n="109" d="100"/>
        </p:scale>
        <p:origin x="504" y="184"/>
      </p:cViewPr>
      <p:guideLst>
        <p:guide orient="horz" pos="1164"/>
        <p:guide orient="horz" pos="1410"/>
        <p:guide orient="horz" pos="2715"/>
        <p:guide orient="horz" pos="2389"/>
        <p:guide orient="horz" pos="2064"/>
        <p:guide orient="horz" pos="1735"/>
        <p:guide orient="horz" pos="3369"/>
        <p:guide orient="horz" pos="3698"/>
        <p:guide pos="5186"/>
        <p:guide pos="241"/>
        <p:guide pos="1910"/>
        <p:guide pos="6005"/>
        <p:guide pos="6838"/>
        <p:guide pos="2751"/>
        <p:guide pos="107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0020"/>
    </p:cViewPr>
  </p:sorterViewPr>
  <p:notesViewPr>
    <p:cSldViewPr snapToGrid="0">
      <p:cViewPr varScale="1">
        <p:scale>
          <a:sx n="57" d="100"/>
          <a:sy n="57" d="100"/>
        </p:scale>
        <p:origin x="3096" y="78"/>
      </p:cViewPr>
      <p:guideLst>
        <p:guide orient="horz" pos="4525"/>
        <p:guide pos="3127"/>
      </p:guideLst>
    </p:cSldViewPr>
  </p:notesViewPr>
  <p:gridSpacing cx="72008" cy="72008"/>
</p:viewPr>
</file>

<file path=ppt/_rels/presentation.xml.rels><?xml version="1.0" encoding="UTF-8" ?><Relationships xmlns="http://schemas.openxmlformats.org/package/2006/relationships"><Relationship Target="slides/slide7.xml" Type="http://schemas.openxmlformats.org/officeDocument/2006/relationships/slide" Id="rId8"></Relationship><Relationship Target="slides/slide12.xml" Type="http://schemas.openxmlformats.org/officeDocument/2006/relationships/slide" Id="rId13"></Relationship><Relationship Target="presProps.xml" Type="http://schemas.openxmlformats.org/officeDocument/2006/relationships/presProps" Id="rId18"></Relationship><Relationship Target="slides/slide2.xml" Type="http://schemas.openxmlformats.org/officeDocument/2006/relationships/slide" Id="rId3"></Relationship><Relationship Target="tableStyles.xml" Type="http://schemas.openxmlformats.org/officeDocument/2006/relationships/tableStyles" Id="rId21"></Relationship><Relationship Target="slides/slide6.xml" Type="http://schemas.openxmlformats.org/officeDocument/2006/relationships/slide" Id="rId7"></Relationship><Relationship Target="slides/slide11.xml" Type="http://schemas.openxmlformats.org/officeDocument/2006/relationships/slide" Id="rId12"></Relationship><Relationship Target="handoutMasters/handoutMaster1.xml" Type="http://schemas.openxmlformats.org/officeDocument/2006/relationships/handoutMaster" Id="rId17"></Relationship><Relationship Target="slides/slide1.xml" Type="http://schemas.openxmlformats.org/officeDocument/2006/relationships/slide" Id="rId2"></Relationship><Relationship Target="notesMasters/notesMaster1.xml" Type="http://schemas.openxmlformats.org/officeDocument/2006/relationships/notesMaster" Id="rId16"></Relationship><Relationship Target="theme/theme1.xml" Type="http://schemas.openxmlformats.org/officeDocument/2006/relationships/theme" Id="rId20"></Relationship><Relationship Target="slideMasters/slideMaster1.xml" Type="http://schemas.openxmlformats.org/officeDocument/2006/relationships/slideMaster" Id="rId1"></Relationship><Relationship Target="slides/slide5.xml" Type="http://schemas.openxmlformats.org/officeDocument/2006/relationships/slide" Id="rId6"></Relationship><Relationship Target="slides/slide10.xml" Type="http://schemas.openxmlformats.org/officeDocument/2006/relationships/slide" Id="rId11"></Relationship><Relationship Target="slides/slide4.xml" Type="http://schemas.openxmlformats.org/officeDocument/2006/relationships/slide" Id="rId5"></Relationship><Relationship Target="slides/slide14.xml" Type="http://schemas.openxmlformats.org/officeDocument/2006/relationships/slide" Id="rId15"></Relationship><Relationship Target="slides/slide9.xml" Type="http://schemas.openxmlformats.org/officeDocument/2006/relationships/slide" Id="rId10"></Relationship><Relationship Target="viewProps.xml" Type="http://schemas.openxmlformats.org/officeDocument/2006/relationships/viewProps" Id="rId19"></Relationship><Relationship Target="slides/slide3.xml" Type="http://schemas.openxmlformats.org/officeDocument/2006/relationships/slide" Id="rId4"></Relationship><Relationship Target="slides/slide8.xml" Type="http://schemas.openxmlformats.org/officeDocument/2006/relationships/slide" Id="rId9"></Relationship><Relationship Target="slides/slide13.xml" Type="http://schemas.openxmlformats.org/officeDocument/2006/relationships/slide" Id="rId14"></Relationship></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0" cy="2619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9982200" y="0"/>
            <a:ext cx="0" cy="2619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80" name="Rectangle 4"/>
          <p:cNvSpPr>
            <a:spLocks noGrp="1" noChangeArrowheads="1"/>
          </p:cNvSpPr>
          <p:nvPr>
            <p:ph type="ftr" sz="quarter" idx="2"/>
          </p:nvPr>
        </p:nvSpPr>
        <p:spPr bwMode="auto">
          <a:xfrm>
            <a:off x="0" y="14090650"/>
            <a:ext cx="0" cy="261938"/>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9707563" y="14085888"/>
            <a:ext cx="274637" cy="2667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1336954" eaLnBrk="0" hangingPunct="0">
              <a:spcBef>
                <a:spcPct val="0"/>
              </a:spcBef>
              <a:defRPr sz="1700" b="0">
                <a:solidFill>
                  <a:srgbClr val="000000"/>
                </a:solidFill>
                <a:latin typeface="Helvetica" pitchFamily="34" charset="0"/>
              </a:defRPr>
            </a:lvl1pPr>
          </a:lstStyle>
          <a:p>
            <a:pPr>
              <a:defRPr/>
            </a:pPr>
            <a:fld id="{E842FA72-B9ED-494F-A64D-EC1E1901C355}" type="slidenum">
              <a:rPr lang="de-DE"/>
              <a:pPr>
                <a:defRPr/>
              </a:pPr>
              <a:t>‹#›</a:t>
            </a:fld>
            <a:endParaRPr lang="de-DE"/>
          </a:p>
        </p:txBody>
      </p:sp>
    </p:spTree>
    <p:extLst>
      <p:ext uri="{BB962C8B-B14F-4D97-AF65-F5344CB8AC3E}">
        <p14:creationId xmlns:p14="http://schemas.microsoft.com/office/powerpoint/2010/main" val="609361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302125" cy="719138"/>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lvl1pP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5629275" y="0"/>
            <a:ext cx="4302125" cy="719138"/>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lvl1pPr algn="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205828" name="Rectangle 4"/>
          <p:cNvSpPr>
            <a:spLocks noGrp="1" noRot="1" noChangeAspect="1" noChangeArrowheads="1" noTextEdit="1"/>
          </p:cNvSpPr>
          <p:nvPr>
            <p:ph type="sldImg" idx="2"/>
          </p:nvPr>
        </p:nvSpPr>
        <p:spPr bwMode="auto">
          <a:xfrm>
            <a:off x="177800" y="1074738"/>
            <a:ext cx="9575800" cy="5386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322388" y="6819900"/>
            <a:ext cx="7286625" cy="6469063"/>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078" name="Rectangle 6"/>
          <p:cNvSpPr>
            <a:spLocks noGrp="1" noChangeArrowheads="1"/>
          </p:cNvSpPr>
          <p:nvPr>
            <p:ph type="ftr" sz="quarter" idx="4"/>
          </p:nvPr>
        </p:nvSpPr>
        <p:spPr bwMode="auto">
          <a:xfrm>
            <a:off x="0" y="13644563"/>
            <a:ext cx="4302125" cy="719137"/>
          </a:xfrm>
          <a:prstGeom prst="rect">
            <a:avLst/>
          </a:prstGeom>
          <a:noFill/>
          <a:ln w="9525">
            <a:noFill/>
            <a:miter lim="800000"/>
            <a:headEnd/>
            <a:tailEnd/>
          </a:ln>
          <a:effectLst/>
        </p:spPr>
        <p:txBody>
          <a:bodyPr vert="horz" wrap="square" lIns="133601" tIns="66800" rIns="133601" bIns="66800" numCol="1" anchor="b" anchorCtr="0" compatLnSpc="1">
            <a:prstTxWarp prst="textNoShape">
              <a:avLst/>
            </a:prstTxWarp>
          </a:bodyPr>
          <a:lstStyle>
            <a:lvl1pP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5629275" y="13644563"/>
            <a:ext cx="4302125" cy="719137"/>
          </a:xfrm>
          <a:prstGeom prst="rect">
            <a:avLst/>
          </a:prstGeom>
          <a:noFill/>
          <a:ln w="9525">
            <a:noFill/>
            <a:miter lim="800000"/>
            <a:headEnd/>
            <a:tailEnd/>
          </a:ln>
          <a:effectLst/>
        </p:spPr>
        <p:txBody>
          <a:bodyPr vert="horz" wrap="square" lIns="133601" tIns="66800" rIns="133601" bIns="66800" numCol="1" anchor="b" anchorCtr="0" compatLnSpc="1">
            <a:prstTxWarp prst="textNoShape">
              <a:avLst/>
            </a:prstTxWarp>
          </a:bodyPr>
          <a:lstStyle>
            <a:lvl1pPr algn="r" defTabSz="1336954" eaLnBrk="0" hangingPunct="0">
              <a:spcBef>
                <a:spcPct val="0"/>
              </a:spcBef>
              <a:defRPr sz="1700" b="0">
                <a:solidFill>
                  <a:schemeClr val="tx1"/>
                </a:solidFill>
                <a:latin typeface="Times New Roman" pitchFamily="18" charset="0"/>
              </a:defRPr>
            </a:lvl1pPr>
          </a:lstStyle>
          <a:p>
            <a:pPr>
              <a:defRPr/>
            </a:pPr>
            <a:fld id="{7FE02029-9BE2-4139-82E8-7E205433FD51}" type="slidenum">
              <a:rPr lang="de-DE"/>
              <a:pPr>
                <a:defRPr/>
              </a:pPr>
              <a:t>‹#›</a:t>
            </a:fld>
            <a:endParaRPr lang="de-DE"/>
          </a:p>
        </p:txBody>
      </p:sp>
    </p:spTree>
    <p:extLst>
      <p:ext uri="{BB962C8B-B14F-4D97-AF65-F5344CB8AC3E}">
        <p14:creationId xmlns:p14="http://schemas.microsoft.com/office/powerpoint/2010/main" val="39804190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only shows </a:t>
            </a:r>
          </a:p>
          <a:p>
            <a:endParaRPr lang="en-US" dirty="0"/>
          </a:p>
          <a:p>
            <a:pPr marL="171450" indent="-171450">
              <a:buFont typeface="Arial" panose="020B0604020202020204" pitchFamily="34" charset="0"/>
              <a:buChar char="•"/>
            </a:pPr>
            <a:r>
              <a:rPr lang="en-US" dirty="0"/>
              <a:t>CGMS missions with secured funding covering NRT operations (no research or might-have projects)</a:t>
            </a:r>
          </a:p>
          <a:p>
            <a:pPr marL="171450" indent="-171450">
              <a:buFont typeface="Arial" panose="020B0604020202020204" pitchFamily="34" charset="0"/>
              <a:buChar char="•"/>
            </a:pPr>
            <a:r>
              <a:rPr lang="en-US" dirty="0"/>
              <a:t>Commercial missions with signed contracts – there is more data available, but so far nobody purchased it</a:t>
            </a:r>
          </a:p>
          <a:p>
            <a:pPr marL="171450" indent="-171450">
              <a:buFont typeface="Arial" panose="020B0604020202020204" pitchFamily="34" charset="0"/>
              <a:buChar char="•"/>
            </a:pPr>
            <a:r>
              <a:rPr lang="en-US" dirty="0"/>
              <a:t>Numbers mostly based on requirements; e.g. COSMIC-2 might live longer than 2027</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Some smaller and best-effort missions are left out as they usually only provide a few hundred occultations, so don’t change the overall picture (examples: Kompsat-5, Tandem-X, </a:t>
            </a:r>
            <a:r>
              <a:rPr lang="en-US" dirty="0" err="1"/>
              <a:t>TerraSar</a:t>
            </a:r>
            <a:r>
              <a:rPr lang="en-US" dirty="0"/>
              <a:t>-X, PAZ)</a:t>
            </a:r>
          </a:p>
          <a:p>
            <a:endParaRPr lang="en-US" dirty="0"/>
          </a:p>
        </p:txBody>
      </p:sp>
      <p:sp>
        <p:nvSpPr>
          <p:cNvPr id="4" name="Slide Number Placeholder 3"/>
          <p:cNvSpPr>
            <a:spLocks noGrp="1"/>
          </p:cNvSpPr>
          <p:nvPr>
            <p:ph type="sldNum" sz="quarter" idx="5"/>
          </p:nvPr>
        </p:nvSpPr>
        <p:spPr/>
        <p:txBody>
          <a:bodyPr/>
          <a:lstStyle/>
          <a:p>
            <a:pPr>
              <a:defRPr/>
            </a:pPr>
            <a:fld id="{7FE02029-9BE2-4139-82E8-7E205433FD51}" type="slidenum">
              <a:rPr lang="de-DE" smtClean="0"/>
              <a:pPr>
                <a:defRPr/>
              </a:pPr>
              <a:t>5</a:t>
            </a:fld>
            <a:endParaRPr lang="de-DE"/>
          </a:p>
        </p:txBody>
      </p:sp>
    </p:spTree>
    <p:extLst>
      <p:ext uri="{BB962C8B-B14F-4D97-AF65-F5344CB8AC3E}">
        <p14:creationId xmlns:p14="http://schemas.microsoft.com/office/powerpoint/2010/main" val="7246737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Metop/EPS">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18124" y="1210440"/>
            <a:ext cx="9465846" cy="5324538"/>
          </a:xfrm>
          <a:prstGeom prst="rect">
            <a:avLst/>
          </a:prstGeom>
        </p:spPr>
      </p:pic>
      <p:sp>
        <p:nvSpPr>
          <p:cNvPr id="243" name="Freeform 242"/>
          <p:cNvSpPr/>
          <p:nvPr userDrawn="1"/>
        </p:nvSpPr>
        <p:spPr bwMode="auto">
          <a:xfrm>
            <a:off x="36945" y="1154545"/>
            <a:ext cx="3306619" cy="5375564"/>
          </a:xfrm>
          <a:custGeom>
            <a:avLst/>
            <a:gdLst>
              <a:gd name="connsiteX0" fmla="*/ 46182 w 3306619"/>
              <a:gd name="connsiteY0" fmla="*/ 0 h 5375564"/>
              <a:gd name="connsiteX1" fmla="*/ 3306619 w 3306619"/>
              <a:gd name="connsiteY1" fmla="*/ 0 h 5375564"/>
              <a:gd name="connsiteX2" fmla="*/ 2050473 w 3306619"/>
              <a:gd name="connsiteY2" fmla="*/ 5375564 h 5375564"/>
              <a:gd name="connsiteX3" fmla="*/ 0 w 3306619"/>
              <a:gd name="connsiteY3" fmla="*/ 5375564 h 5375564"/>
              <a:gd name="connsiteX4" fmla="*/ 46182 w 3306619"/>
              <a:gd name="connsiteY4" fmla="*/ 0 h 537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6619" h="5375564">
                <a:moveTo>
                  <a:pt x="46182" y="0"/>
                </a:moveTo>
                <a:lnTo>
                  <a:pt x="3306619" y="0"/>
                </a:lnTo>
                <a:lnTo>
                  <a:pt x="2050473" y="5375564"/>
                </a:lnTo>
                <a:lnTo>
                  <a:pt x="0" y="5375564"/>
                </a:lnTo>
                <a:lnTo>
                  <a:pt x="46182" y="0"/>
                </a:lnTo>
                <a:close/>
              </a:path>
            </a:pathLst>
          </a:custGeom>
          <a:solidFill>
            <a:schemeClr val="accent2"/>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3" name="Picture 2"/>
          <p:cNvPicPr>
            <a:picLocks noChangeAspect="1"/>
          </p:cNvPicPr>
          <p:nvPr userDrawn="1"/>
        </p:nvPicPr>
        <p:blipFill rotWithShape="1">
          <a:blip r:embed="rId3">
            <a:extLst>
              <a:ext uri="{28A0092B-C50C-407E-A947-70E740481C1C}">
                <a14:useLocalDpi xmlns:a14="http://schemas.microsoft.com/office/drawing/2010/main" val="0"/>
              </a:ext>
            </a:extLst>
          </a:blip>
          <a:srcRect b="3839"/>
          <a:stretch/>
        </p:blipFill>
        <p:spPr>
          <a:xfrm>
            <a:off x="-1" y="-1"/>
            <a:ext cx="12192001" cy="6594765"/>
          </a:xfrm>
          <a:prstGeom prst="rect">
            <a:avLst/>
          </a:prstGeom>
        </p:spPr>
      </p:pic>
      <p:sp>
        <p:nvSpPr>
          <p:cNvPr id="264" name="Rectangle 263"/>
          <p:cNvSpPr/>
          <p:nvPr userDrawn="1"/>
        </p:nvSpPr>
        <p:spPr bwMode="auto">
          <a:xfrm>
            <a:off x="145054" y="-8719"/>
            <a:ext cx="2107258"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cxnSp>
        <p:nvCxnSpPr>
          <p:cNvPr id="268" name="Straight Connector 267"/>
          <p:cNvCxnSpPr/>
          <p:nvPr userDrawn="1"/>
        </p:nvCxnSpPr>
        <p:spPr bwMode="auto">
          <a:xfrm>
            <a:off x="145054" y="638706"/>
            <a:ext cx="12046946" cy="0"/>
          </a:xfrm>
          <a:prstGeom prst="line">
            <a:avLst/>
          </a:prstGeom>
          <a:solidFill>
            <a:schemeClr val="bg2"/>
          </a:solidFill>
          <a:ln w="6350" cap="flat" cmpd="sng" algn="ctr">
            <a:solidFill>
              <a:schemeClr val="tx2">
                <a:alpha val="20000"/>
              </a:schemeClr>
            </a:solidFill>
            <a:prstDash val="solid"/>
            <a:round/>
            <a:headEnd type="none" w="med" len="med"/>
            <a:tailEnd type="none" w="med" len="med"/>
          </a:ln>
          <a:effectLst/>
        </p:spPr>
      </p:cxnSp>
      <p:pic>
        <p:nvPicPr>
          <p:cNvPr id="267" name="Picture 266"/>
          <p:cNvPicPr>
            <a:picLocks noChangeAspect="1"/>
          </p:cNvPicPr>
          <p:nvPr userDrawn="1"/>
        </p:nvPicPr>
        <p:blipFill rotWithShape="1">
          <a:blip r:embed="rId4" cstate="print">
            <a:extLst>
              <a:ext uri="{28A0092B-C50C-407E-A947-70E740481C1C}">
                <a14:useLocalDpi xmlns:a14="http://schemas.microsoft.com/office/drawing/2010/main" val="0"/>
              </a:ext>
            </a:extLst>
          </a:blip>
          <a:srcRect r="-88"/>
          <a:stretch/>
        </p:blipFill>
        <p:spPr>
          <a:xfrm>
            <a:off x="371032" y="114424"/>
            <a:ext cx="1703214" cy="438072"/>
          </a:xfrm>
          <a:prstGeom prst="rect">
            <a:avLst/>
          </a:prstGeom>
        </p:spPr>
      </p:pic>
    </p:spTree>
    <p:extLst>
      <p:ext uri="{BB962C8B-B14F-4D97-AF65-F5344CB8AC3E}">
        <p14:creationId xmlns:p14="http://schemas.microsoft.com/office/powerpoint/2010/main" val="383162994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145053" y="-8719"/>
            <a:ext cx="11901894" cy="647425"/>
          </a:xfrm>
          <a:prstGeom prst="rect">
            <a:avLst/>
          </a:prstGeom>
          <a:solidFill>
            <a:srgbClr val="D6D2C4">
              <a:alpha val="40000"/>
            </a:srgb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6413" t="28964" r="31087" b="35710"/>
          <a:stretch/>
        </p:blipFill>
        <p:spPr>
          <a:xfrm>
            <a:off x="-42530" y="-42530"/>
            <a:ext cx="12227442" cy="6911163"/>
          </a:xfrm>
          <a:prstGeom prst="rect">
            <a:avLst/>
          </a:prstGeom>
        </p:spPr>
      </p:pic>
      <p:sp>
        <p:nvSpPr>
          <p:cNvPr id="2" name="Title 1"/>
          <p:cNvSpPr>
            <a:spLocks noGrp="1"/>
          </p:cNvSpPr>
          <p:nvPr>
            <p:ph type="title"/>
          </p:nvPr>
        </p:nvSpPr>
        <p:spPr>
          <a:xfrm>
            <a:off x="792480" y="1"/>
            <a:ext cx="11399520" cy="640079"/>
          </a:xfrm>
        </p:spPr>
        <p:txBody>
          <a:bodyPr/>
          <a:lstStyle>
            <a:lvl1pPr marL="221544">
              <a:defRPr/>
            </a:lvl1pPr>
          </a:lstStyle>
          <a:p>
            <a:r>
              <a:rPr lang="en-GB"/>
              <a:t>Click to edit Master title style</a:t>
            </a:r>
            <a:endParaRPr lang="en-GB" dirty="0"/>
          </a:p>
        </p:txBody>
      </p:sp>
      <p:sp>
        <p:nvSpPr>
          <p:cNvPr id="6" name="Text Placeholder 5"/>
          <p:cNvSpPr>
            <a:spLocks noGrp="1"/>
          </p:cNvSpPr>
          <p:nvPr>
            <p:ph type="body" sz="quarter" idx="10"/>
          </p:nvPr>
        </p:nvSpPr>
        <p:spPr>
          <a:xfrm>
            <a:off x="145053" y="1139429"/>
            <a:ext cx="11627339" cy="5262675"/>
          </a:xfrm>
        </p:spPr>
        <p:txBody>
          <a:bodyPr/>
          <a:lstStyle>
            <a:lvl1pPr>
              <a:defRPr sz="3200"/>
            </a:lvl1pPr>
            <a:lvl2pPr>
              <a:defRPr sz="2800"/>
            </a:lvl2pPr>
            <a:lvl3pPr>
              <a:defRPr sz="2400"/>
            </a:lvl3pPr>
            <a:lvl4pPr>
              <a:defRPr sz="20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Rectangle 4"/>
          <p:cNvSpPr/>
          <p:nvPr userDrawn="1"/>
        </p:nvSpPr>
        <p:spPr bwMode="auto">
          <a:xfrm>
            <a:off x="145054" y="-8719"/>
            <a:ext cx="647425" cy="647425"/>
          </a:xfrm>
          <a:prstGeom prst="rect">
            <a:avLst/>
          </a:prstGeom>
          <a:solidFill>
            <a:schemeClr val="accent2"/>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r="74091"/>
          <a:stretch/>
        </p:blipFill>
        <p:spPr>
          <a:xfrm>
            <a:off x="207400" y="83805"/>
            <a:ext cx="485747" cy="482634"/>
          </a:xfrm>
          <a:prstGeom prst="rect">
            <a:avLst/>
          </a:prstGeom>
        </p:spPr>
      </p:pic>
    </p:spTree>
    <p:extLst>
      <p:ext uri="{BB962C8B-B14F-4D97-AF65-F5344CB8AC3E}">
        <p14:creationId xmlns:p14="http://schemas.microsoft.com/office/powerpoint/2010/main" val="99307434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tx1"/>
        </a:solidFill>
        <a:effectLst/>
      </p:bgPr>
    </p:bg>
    <p:spTree>
      <p:nvGrpSpPr>
        <p:cNvPr id="1" name=""/>
        <p:cNvGrpSpPr/>
        <p:nvPr/>
      </p:nvGrpSpPr>
      <p:grpSpPr>
        <a:xfrm>
          <a:off x="0" y="0"/>
          <a:ext cx="0" cy="0"/>
          <a:chOff x="0" y="0"/>
          <a:chExt cx="0" cy="0"/>
        </a:xfrm>
      </p:grpSpPr>
      <p:sp>
        <p:nvSpPr>
          <p:cNvPr id="10" name="Rectangle 9"/>
          <p:cNvSpPr/>
          <p:nvPr userDrawn="1"/>
        </p:nvSpPr>
        <p:spPr bwMode="auto">
          <a:xfrm>
            <a:off x="314311" y="-1679944"/>
            <a:ext cx="11288822" cy="11288822"/>
          </a:xfrm>
          <a:prstGeom prst="rect">
            <a:avLst/>
          </a:prstGeom>
          <a:blipFill dpi="0" rotWithShape="1">
            <a:blip r:embed="rId2">
              <a:alphaModFix amt="30000"/>
            </a:blip>
            <a:srcRect/>
            <a:stretch>
              <a:fillRect/>
            </a:stretch>
          </a:blip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8" name="Rectangle 7"/>
          <p:cNvSpPr/>
          <p:nvPr userDrawn="1"/>
        </p:nvSpPr>
        <p:spPr bwMode="auto">
          <a:xfrm>
            <a:off x="145053" y="-8719"/>
            <a:ext cx="11901894"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2" name="Title 1"/>
          <p:cNvSpPr>
            <a:spLocks noGrp="1"/>
          </p:cNvSpPr>
          <p:nvPr>
            <p:ph type="title"/>
          </p:nvPr>
        </p:nvSpPr>
        <p:spPr>
          <a:xfrm>
            <a:off x="792480" y="1"/>
            <a:ext cx="11399520" cy="640079"/>
          </a:xfrm>
        </p:spPr>
        <p:txBody>
          <a:bodyPr/>
          <a:lstStyle>
            <a:lvl1pPr marL="221544">
              <a:defRPr>
                <a:solidFill>
                  <a:schemeClr val="tx1"/>
                </a:solidFill>
              </a:defRPr>
            </a:lvl1pPr>
          </a:lstStyle>
          <a:p>
            <a:r>
              <a:rPr lang="en-GB"/>
              <a:t>Click to edit Master title style</a:t>
            </a:r>
            <a:endParaRPr lang="en-GB" dirty="0"/>
          </a:p>
        </p:txBody>
      </p:sp>
      <p:sp>
        <p:nvSpPr>
          <p:cNvPr id="6" name="Text Placeholder 5"/>
          <p:cNvSpPr>
            <a:spLocks noGrp="1"/>
          </p:cNvSpPr>
          <p:nvPr>
            <p:ph type="body" sz="quarter" idx="10"/>
          </p:nvPr>
        </p:nvSpPr>
        <p:spPr>
          <a:xfrm>
            <a:off x="145053" y="1139429"/>
            <a:ext cx="11627339" cy="5262675"/>
          </a:xfrm>
        </p:spPr>
        <p:txBody>
          <a:bodyPr/>
          <a:lstStyle>
            <a:lvl1pPr>
              <a:defRPr sz="3200"/>
            </a:lvl1pPr>
            <a:lvl2pPr>
              <a:defRPr sz="2800"/>
            </a:lvl2pPr>
            <a:lvl3pPr>
              <a:defRPr sz="2400"/>
            </a:lvl3pPr>
            <a:lvl4pPr>
              <a:defRPr sz="20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Rectangle 4"/>
          <p:cNvSpPr/>
          <p:nvPr userDrawn="1"/>
        </p:nvSpPr>
        <p:spPr bwMode="auto">
          <a:xfrm>
            <a:off x="145054" y="-8719"/>
            <a:ext cx="647425" cy="647425"/>
          </a:xfrm>
          <a:prstGeom prst="rect">
            <a:avLst/>
          </a:prstGeom>
          <a:solidFill>
            <a:schemeClr val="accent2"/>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r="74091"/>
          <a:stretch/>
        </p:blipFill>
        <p:spPr>
          <a:xfrm>
            <a:off x="207400" y="83805"/>
            <a:ext cx="485747" cy="482634"/>
          </a:xfrm>
          <a:prstGeom prst="rect">
            <a:avLst/>
          </a:prstGeom>
        </p:spPr>
      </p:pic>
    </p:spTree>
    <p:extLst>
      <p:ext uri="{BB962C8B-B14F-4D97-AF65-F5344CB8AC3E}">
        <p14:creationId xmlns:p14="http://schemas.microsoft.com/office/powerpoint/2010/main" val="203474699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amp;A">
    <p:bg>
      <p:bgPr>
        <a:solidFill>
          <a:schemeClr val="tx1"/>
        </a:solidFill>
        <a:effectLst/>
      </p:bgPr>
    </p:bg>
    <p:spTree>
      <p:nvGrpSpPr>
        <p:cNvPr id="1" name=""/>
        <p:cNvGrpSpPr/>
        <p:nvPr/>
      </p:nvGrpSpPr>
      <p:grpSpPr>
        <a:xfrm>
          <a:off x="0" y="0"/>
          <a:ext cx="0" cy="0"/>
          <a:chOff x="0" y="0"/>
          <a:chExt cx="0" cy="0"/>
        </a:xfrm>
      </p:grpSpPr>
      <p:sp>
        <p:nvSpPr>
          <p:cNvPr id="7" name="Rectangle 6"/>
          <p:cNvSpPr/>
          <p:nvPr userDrawn="1"/>
        </p:nvSpPr>
        <p:spPr bwMode="auto">
          <a:xfrm>
            <a:off x="0" y="1139429"/>
            <a:ext cx="8183418" cy="5447472"/>
          </a:xfrm>
          <a:prstGeom prst="rect">
            <a:avLst/>
          </a:prstGeom>
          <a:solidFill>
            <a:schemeClr val="accent2"/>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2525" b="3434"/>
          <a:stretch/>
        </p:blipFill>
        <p:spPr>
          <a:xfrm>
            <a:off x="0" y="858982"/>
            <a:ext cx="12192000" cy="5763491"/>
          </a:xfrm>
          <a:prstGeom prst="rect">
            <a:avLst/>
          </a:prstGeom>
        </p:spPr>
      </p:pic>
      <p:sp>
        <p:nvSpPr>
          <p:cNvPr id="8" name="Rectangle 7"/>
          <p:cNvSpPr/>
          <p:nvPr userDrawn="1"/>
        </p:nvSpPr>
        <p:spPr bwMode="auto">
          <a:xfrm>
            <a:off x="145054" y="-8719"/>
            <a:ext cx="647425"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6" name="Text Placeholder 5"/>
          <p:cNvSpPr>
            <a:spLocks noGrp="1"/>
          </p:cNvSpPr>
          <p:nvPr>
            <p:ph type="body" sz="quarter" idx="10"/>
          </p:nvPr>
        </p:nvSpPr>
        <p:spPr>
          <a:xfrm>
            <a:off x="6308436" y="1237673"/>
            <a:ext cx="5463956" cy="5164431"/>
          </a:xfrm>
        </p:spPr>
        <p:txBody>
          <a:bodyPr anchor="ctr"/>
          <a:lstStyle>
            <a:lvl1pPr marL="0" indent="0">
              <a:buNone/>
              <a:defRPr sz="3200"/>
            </a:lvl1pPr>
            <a:lvl2pPr marL="562722" indent="0">
              <a:buNone/>
              <a:defRPr sz="2800"/>
            </a:lvl2pPr>
            <a:lvl3pPr marL="1125443" indent="0">
              <a:buNone/>
              <a:defRPr sz="2400"/>
            </a:lvl3pPr>
            <a:lvl4pPr marL="1688165" indent="0">
              <a:buNone/>
              <a:defRPr sz="2000"/>
            </a:lvl4pPr>
            <a:lvl5pPr marL="2250887" indent="0">
              <a:buNone/>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r="74091"/>
          <a:stretch/>
        </p:blipFill>
        <p:spPr>
          <a:xfrm>
            <a:off x="207400" y="83805"/>
            <a:ext cx="485747" cy="482634"/>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3147" y="2427580"/>
            <a:ext cx="2640047" cy="2635916"/>
          </a:xfrm>
          <a:prstGeom prst="rect">
            <a:avLst/>
          </a:prstGeom>
        </p:spPr>
      </p:pic>
    </p:spTree>
    <p:extLst>
      <p:ext uri="{BB962C8B-B14F-4D97-AF65-F5344CB8AC3E}">
        <p14:creationId xmlns:p14="http://schemas.microsoft.com/office/powerpoint/2010/main" val="21548165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EPS-SG">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b="8674"/>
          <a:stretch/>
        </p:blipFill>
        <p:spPr>
          <a:xfrm>
            <a:off x="125175" y="1249142"/>
            <a:ext cx="10281095" cy="5320624"/>
          </a:xfrm>
          <a:prstGeom prst="rect">
            <a:avLst/>
          </a:prstGeom>
        </p:spPr>
      </p:pic>
      <p:sp>
        <p:nvSpPr>
          <p:cNvPr id="243" name="Freeform 242"/>
          <p:cNvSpPr/>
          <p:nvPr userDrawn="1"/>
        </p:nvSpPr>
        <p:spPr bwMode="auto">
          <a:xfrm flipH="1">
            <a:off x="8871770" y="1154545"/>
            <a:ext cx="3306619" cy="5375564"/>
          </a:xfrm>
          <a:custGeom>
            <a:avLst/>
            <a:gdLst>
              <a:gd name="connsiteX0" fmla="*/ 46182 w 3306619"/>
              <a:gd name="connsiteY0" fmla="*/ 0 h 5375564"/>
              <a:gd name="connsiteX1" fmla="*/ 3306619 w 3306619"/>
              <a:gd name="connsiteY1" fmla="*/ 0 h 5375564"/>
              <a:gd name="connsiteX2" fmla="*/ 2050473 w 3306619"/>
              <a:gd name="connsiteY2" fmla="*/ 5375564 h 5375564"/>
              <a:gd name="connsiteX3" fmla="*/ 0 w 3306619"/>
              <a:gd name="connsiteY3" fmla="*/ 5375564 h 5375564"/>
              <a:gd name="connsiteX4" fmla="*/ 46182 w 3306619"/>
              <a:gd name="connsiteY4" fmla="*/ 0 h 537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6619" h="5375564">
                <a:moveTo>
                  <a:pt x="46182" y="0"/>
                </a:moveTo>
                <a:lnTo>
                  <a:pt x="3306619" y="0"/>
                </a:lnTo>
                <a:lnTo>
                  <a:pt x="2050473" y="5375564"/>
                </a:lnTo>
                <a:lnTo>
                  <a:pt x="0" y="5375564"/>
                </a:lnTo>
                <a:lnTo>
                  <a:pt x="46182" y="0"/>
                </a:lnTo>
                <a:close/>
              </a:path>
            </a:pathLst>
          </a:custGeom>
          <a:solidFill>
            <a:schemeClr val="accent2"/>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3" name="Picture 2"/>
          <p:cNvPicPr>
            <a:picLocks noChangeAspect="1"/>
          </p:cNvPicPr>
          <p:nvPr userDrawn="1"/>
        </p:nvPicPr>
        <p:blipFill rotWithShape="1">
          <a:blip r:embed="rId3">
            <a:extLst>
              <a:ext uri="{28A0092B-C50C-407E-A947-70E740481C1C}">
                <a14:useLocalDpi xmlns:a14="http://schemas.microsoft.com/office/drawing/2010/main" val="0"/>
              </a:ext>
            </a:extLst>
          </a:blip>
          <a:srcRect b="3839"/>
          <a:stretch/>
        </p:blipFill>
        <p:spPr>
          <a:xfrm flipH="1">
            <a:off x="0" y="0"/>
            <a:ext cx="12192000" cy="6594765"/>
          </a:xfrm>
          <a:prstGeom prst="rect">
            <a:avLst/>
          </a:prstGeom>
        </p:spPr>
      </p:pic>
      <p:sp>
        <p:nvSpPr>
          <p:cNvPr id="264" name="Rectangle 263"/>
          <p:cNvSpPr/>
          <p:nvPr userDrawn="1"/>
        </p:nvSpPr>
        <p:spPr bwMode="auto">
          <a:xfrm>
            <a:off x="145054" y="-8719"/>
            <a:ext cx="2107258"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cxnSp>
        <p:nvCxnSpPr>
          <p:cNvPr id="268" name="Straight Connector 267"/>
          <p:cNvCxnSpPr/>
          <p:nvPr userDrawn="1"/>
        </p:nvCxnSpPr>
        <p:spPr bwMode="auto">
          <a:xfrm>
            <a:off x="145054" y="638706"/>
            <a:ext cx="12046946" cy="0"/>
          </a:xfrm>
          <a:prstGeom prst="line">
            <a:avLst/>
          </a:prstGeom>
          <a:solidFill>
            <a:schemeClr val="bg2"/>
          </a:solidFill>
          <a:ln w="6350" cap="flat" cmpd="sng" algn="ctr">
            <a:solidFill>
              <a:schemeClr val="tx2">
                <a:alpha val="20000"/>
              </a:schemeClr>
            </a:solidFill>
            <a:prstDash val="solid"/>
            <a:round/>
            <a:headEnd type="none" w="med" len="med"/>
            <a:tailEnd type="none" w="med" len="med"/>
          </a:ln>
          <a:effectLst/>
        </p:spPr>
      </p:cxnSp>
      <p:pic>
        <p:nvPicPr>
          <p:cNvPr id="267" name="Picture 266"/>
          <p:cNvPicPr>
            <a:picLocks noChangeAspect="1"/>
          </p:cNvPicPr>
          <p:nvPr userDrawn="1"/>
        </p:nvPicPr>
        <p:blipFill rotWithShape="1">
          <a:blip r:embed="rId4" cstate="print">
            <a:extLst>
              <a:ext uri="{28A0092B-C50C-407E-A947-70E740481C1C}">
                <a14:useLocalDpi xmlns:a14="http://schemas.microsoft.com/office/drawing/2010/main" val="0"/>
              </a:ext>
            </a:extLst>
          </a:blip>
          <a:srcRect r="-88"/>
          <a:stretch/>
        </p:blipFill>
        <p:spPr>
          <a:xfrm>
            <a:off x="371032" y="114424"/>
            <a:ext cx="1703214" cy="438072"/>
          </a:xfrm>
          <a:prstGeom prst="rect">
            <a:avLst/>
          </a:prstGeom>
        </p:spPr>
      </p:pic>
    </p:spTree>
    <p:extLst>
      <p:ext uri="{BB962C8B-B14F-4D97-AF65-F5344CB8AC3E}">
        <p14:creationId xmlns:p14="http://schemas.microsoft.com/office/powerpoint/2010/main" val="156031767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MSG">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2106" y="1122694"/>
            <a:ext cx="9619897" cy="5451274"/>
          </a:xfrm>
          <a:prstGeom prst="rect">
            <a:avLst/>
          </a:prstGeom>
        </p:spPr>
      </p:pic>
      <p:sp>
        <p:nvSpPr>
          <p:cNvPr id="243" name="Freeform 242"/>
          <p:cNvSpPr/>
          <p:nvPr userDrawn="1"/>
        </p:nvSpPr>
        <p:spPr bwMode="auto">
          <a:xfrm>
            <a:off x="36945" y="1154545"/>
            <a:ext cx="3306619" cy="5375564"/>
          </a:xfrm>
          <a:custGeom>
            <a:avLst/>
            <a:gdLst>
              <a:gd name="connsiteX0" fmla="*/ 46182 w 3306619"/>
              <a:gd name="connsiteY0" fmla="*/ 0 h 5375564"/>
              <a:gd name="connsiteX1" fmla="*/ 3306619 w 3306619"/>
              <a:gd name="connsiteY1" fmla="*/ 0 h 5375564"/>
              <a:gd name="connsiteX2" fmla="*/ 2050473 w 3306619"/>
              <a:gd name="connsiteY2" fmla="*/ 5375564 h 5375564"/>
              <a:gd name="connsiteX3" fmla="*/ 0 w 3306619"/>
              <a:gd name="connsiteY3" fmla="*/ 5375564 h 5375564"/>
              <a:gd name="connsiteX4" fmla="*/ 46182 w 3306619"/>
              <a:gd name="connsiteY4" fmla="*/ 0 h 537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6619" h="5375564">
                <a:moveTo>
                  <a:pt x="46182" y="0"/>
                </a:moveTo>
                <a:lnTo>
                  <a:pt x="3306619" y="0"/>
                </a:lnTo>
                <a:lnTo>
                  <a:pt x="2050473" y="5375564"/>
                </a:lnTo>
                <a:lnTo>
                  <a:pt x="0" y="5375564"/>
                </a:lnTo>
                <a:lnTo>
                  <a:pt x="46182" y="0"/>
                </a:lnTo>
                <a:close/>
              </a:path>
            </a:pathLst>
          </a:custGeom>
          <a:solidFill>
            <a:schemeClr val="accent2"/>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3" name="Picture 2"/>
          <p:cNvPicPr>
            <a:picLocks noChangeAspect="1"/>
          </p:cNvPicPr>
          <p:nvPr userDrawn="1"/>
        </p:nvPicPr>
        <p:blipFill rotWithShape="1">
          <a:blip r:embed="rId3">
            <a:extLst>
              <a:ext uri="{28A0092B-C50C-407E-A947-70E740481C1C}">
                <a14:useLocalDpi xmlns:a14="http://schemas.microsoft.com/office/drawing/2010/main" val="0"/>
              </a:ext>
            </a:extLst>
          </a:blip>
          <a:srcRect b="3839"/>
          <a:stretch/>
        </p:blipFill>
        <p:spPr>
          <a:xfrm>
            <a:off x="-1" y="-8718"/>
            <a:ext cx="12192001" cy="6594765"/>
          </a:xfrm>
          <a:prstGeom prst="rect">
            <a:avLst/>
          </a:prstGeom>
        </p:spPr>
      </p:pic>
      <p:sp>
        <p:nvSpPr>
          <p:cNvPr id="264" name="Rectangle 263"/>
          <p:cNvSpPr/>
          <p:nvPr userDrawn="1"/>
        </p:nvSpPr>
        <p:spPr bwMode="auto">
          <a:xfrm>
            <a:off x="145054" y="-8719"/>
            <a:ext cx="2107258"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cxnSp>
        <p:nvCxnSpPr>
          <p:cNvPr id="268" name="Straight Connector 267"/>
          <p:cNvCxnSpPr/>
          <p:nvPr userDrawn="1"/>
        </p:nvCxnSpPr>
        <p:spPr bwMode="auto">
          <a:xfrm>
            <a:off x="145054" y="638706"/>
            <a:ext cx="12046946" cy="0"/>
          </a:xfrm>
          <a:prstGeom prst="line">
            <a:avLst/>
          </a:prstGeom>
          <a:solidFill>
            <a:schemeClr val="bg2"/>
          </a:solidFill>
          <a:ln w="6350" cap="flat" cmpd="sng" algn="ctr">
            <a:solidFill>
              <a:schemeClr val="tx2">
                <a:alpha val="20000"/>
              </a:schemeClr>
            </a:solidFill>
            <a:prstDash val="solid"/>
            <a:round/>
            <a:headEnd type="none" w="med" len="med"/>
            <a:tailEnd type="none" w="med" len="med"/>
          </a:ln>
          <a:effectLst/>
        </p:spPr>
      </p:cxnSp>
      <p:pic>
        <p:nvPicPr>
          <p:cNvPr id="267" name="Picture 266"/>
          <p:cNvPicPr>
            <a:picLocks noChangeAspect="1"/>
          </p:cNvPicPr>
          <p:nvPr userDrawn="1"/>
        </p:nvPicPr>
        <p:blipFill rotWithShape="1">
          <a:blip r:embed="rId4" cstate="print">
            <a:extLst>
              <a:ext uri="{28A0092B-C50C-407E-A947-70E740481C1C}">
                <a14:useLocalDpi xmlns:a14="http://schemas.microsoft.com/office/drawing/2010/main" val="0"/>
              </a:ext>
            </a:extLst>
          </a:blip>
          <a:srcRect r="-88"/>
          <a:stretch/>
        </p:blipFill>
        <p:spPr>
          <a:xfrm>
            <a:off x="371032" y="114424"/>
            <a:ext cx="1703214" cy="438072"/>
          </a:xfrm>
          <a:prstGeom prst="rect">
            <a:avLst/>
          </a:prstGeom>
        </p:spPr>
      </p:pic>
    </p:spTree>
    <p:extLst>
      <p:ext uri="{BB962C8B-B14F-4D97-AF65-F5344CB8AC3E}">
        <p14:creationId xmlns:p14="http://schemas.microsoft.com/office/powerpoint/2010/main" val="3508906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MTG">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5054" y="1145464"/>
            <a:ext cx="9616414" cy="5449300"/>
          </a:xfrm>
          <a:prstGeom prst="rect">
            <a:avLst/>
          </a:prstGeom>
        </p:spPr>
      </p:pic>
      <p:sp>
        <p:nvSpPr>
          <p:cNvPr id="243" name="Freeform 242"/>
          <p:cNvSpPr/>
          <p:nvPr userDrawn="1"/>
        </p:nvSpPr>
        <p:spPr bwMode="auto">
          <a:xfrm flipH="1">
            <a:off x="8871770" y="1154545"/>
            <a:ext cx="3306619" cy="5375564"/>
          </a:xfrm>
          <a:custGeom>
            <a:avLst/>
            <a:gdLst>
              <a:gd name="connsiteX0" fmla="*/ 46182 w 3306619"/>
              <a:gd name="connsiteY0" fmla="*/ 0 h 5375564"/>
              <a:gd name="connsiteX1" fmla="*/ 3306619 w 3306619"/>
              <a:gd name="connsiteY1" fmla="*/ 0 h 5375564"/>
              <a:gd name="connsiteX2" fmla="*/ 2050473 w 3306619"/>
              <a:gd name="connsiteY2" fmla="*/ 5375564 h 5375564"/>
              <a:gd name="connsiteX3" fmla="*/ 0 w 3306619"/>
              <a:gd name="connsiteY3" fmla="*/ 5375564 h 5375564"/>
              <a:gd name="connsiteX4" fmla="*/ 46182 w 3306619"/>
              <a:gd name="connsiteY4" fmla="*/ 0 h 537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6619" h="5375564">
                <a:moveTo>
                  <a:pt x="46182" y="0"/>
                </a:moveTo>
                <a:lnTo>
                  <a:pt x="3306619" y="0"/>
                </a:lnTo>
                <a:lnTo>
                  <a:pt x="2050473" y="5375564"/>
                </a:lnTo>
                <a:lnTo>
                  <a:pt x="0" y="5375564"/>
                </a:lnTo>
                <a:lnTo>
                  <a:pt x="46182" y="0"/>
                </a:lnTo>
                <a:close/>
              </a:path>
            </a:pathLst>
          </a:custGeom>
          <a:solidFill>
            <a:schemeClr val="accent2"/>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3" name="Picture 2"/>
          <p:cNvPicPr>
            <a:picLocks noChangeAspect="1"/>
          </p:cNvPicPr>
          <p:nvPr userDrawn="1"/>
        </p:nvPicPr>
        <p:blipFill rotWithShape="1">
          <a:blip r:embed="rId3">
            <a:extLst>
              <a:ext uri="{28A0092B-C50C-407E-A947-70E740481C1C}">
                <a14:useLocalDpi xmlns:a14="http://schemas.microsoft.com/office/drawing/2010/main" val="0"/>
              </a:ext>
            </a:extLst>
          </a:blip>
          <a:srcRect b="3839"/>
          <a:stretch/>
        </p:blipFill>
        <p:spPr>
          <a:xfrm flipH="1">
            <a:off x="0" y="0"/>
            <a:ext cx="12192000" cy="6594765"/>
          </a:xfrm>
          <a:prstGeom prst="rect">
            <a:avLst/>
          </a:prstGeom>
        </p:spPr>
      </p:pic>
      <p:sp>
        <p:nvSpPr>
          <p:cNvPr id="264" name="Rectangle 263"/>
          <p:cNvSpPr/>
          <p:nvPr userDrawn="1"/>
        </p:nvSpPr>
        <p:spPr bwMode="auto">
          <a:xfrm>
            <a:off x="145054" y="-8719"/>
            <a:ext cx="2107258"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cxnSp>
        <p:nvCxnSpPr>
          <p:cNvPr id="268" name="Straight Connector 267"/>
          <p:cNvCxnSpPr/>
          <p:nvPr userDrawn="1"/>
        </p:nvCxnSpPr>
        <p:spPr bwMode="auto">
          <a:xfrm>
            <a:off x="145054" y="638706"/>
            <a:ext cx="12046946" cy="0"/>
          </a:xfrm>
          <a:prstGeom prst="line">
            <a:avLst/>
          </a:prstGeom>
          <a:solidFill>
            <a:schemeClr val="bg2"/>
          </a:solidFill>
          <a:ln w="6350" cap="flat" cmpd="sng" algn="ctr">
            <a:solidFill>
              <a:schemeClr val="tx2">
                <a:alpha val="20000"/>
              </a:schemeClr>
            </a:solidFill>
            <a:prstDash val="solid"/>
            <a:round/>
            <a:headEnd type="none" w="med" len="med"/>
            <a:tailEnd type="none" w="med" len="med"/>
          </a:ln>
          <a:effectLst/>
        </p:spPr>
      </p:cxnSp>
      <p:pic>
        <p:nvPicPr>
          <p:cNvPr id="267" name="Picture 266"/>
          <p:cNvPicPr>
            <a:picLocks noChangeAspect="1"/>
          </p:cNvPicPr>
          <p:nvPr userDrawn="1"/>
        </p:nvPicPr>
        <p:blipFill rotWithShape="1">
          <a:blip r:embed="rId4" cstate="print">
            <a:extLst>
              <a:ext uri="{28A0092B-C50C-407E-A947-70E740481C1C}">
                <a14:useLocalDpi xmlns:a14="http://schemas.microsoft.com/office/drawing/2010/main" val="0"/>
              </a:ext>
            </a:extLst>
          </a:blip>
          <a:srcRect r="-88"/>
          <a:stretch/>
        </p:blipFill>
        <p:spPr>
          <a:xfrm>
            <a:off x="371032" y="114424"/>
            <a:ext cx="1703214" cy="438072"/>
          </a:xfrm>
          <a:prstGeom prst="rect">
            <a:avLst/>
          </a:prstGeom>
        </p:spPr>
      </p:pic>
    </p:spTree>
    <p:extLst>
      <p:ext uri="{BB962C8B-B14F-4D97-AF65-F5344CB8AC3E}">
        <p14:creationId xmlns:p14="http://schemas.microsoft.com/office/powerpoint/2010/main" val="135359243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 MSG">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2747"/>
          <a:stretch/>
        </p:blipFill>
        <p:spPr>
          <a:xfrm>
            <a:off x="2363515" y="1113181"/>
            <a:ext cx="9765095" cy="5426767"/>
          </a:xfrm>
          <a:prstGeom prst="rect">
            <a:avLst/>
          </a:prstGeom>
        </p:spPr>
      </p:pic>
      <p:sp>
        <p:nvSpPr>
          <p:cNvPr id="243" name="Freeform 242"/>
          <p:cNvSpPr/>
          <p:nvPr userDrawn="1"/>
        </p:nvSpPr>
        <p:spPr bwMode="auto">
          <a:xfrm>
            <a:off x="36945" y="1154545"/>
            <a:ext cx="3306619" cy="5375564"/>
          </a:xfrm>
          <a:custGeom>
            <a:avLst/>
            <a:gdLst>
              <a:gd name="connsiteX0" fmla="*/ 46182 w 3306619"/>
              <a:gd name="connsiteY0" fmla="*/ 0 h 5375564"/>
              <a:gd name="connsiteX1" fmla="*/ 3306619 w 3306619"/>
              <a:gd name="connsiteY1" fmla="*/ 0 h 5375564"/>
              <a:gd name="connsiteX2" fmla="*/ 2050473 w 3306619"/>
              <a:gd name="connsiteY2" fmla="*/ 5375564 h 5375564"/>
              <a:gd name="connsiteX3" fmla="*/ 0 w 3306619"/>
              <a:gd name="connsiteY3" fmla="*/ 5375564 h 5375564"/>
              <a:gd name="connsiteX4" fmla="*/ 46182 w 3306619"/>
              <a:gd name="connsiteY4" fmla="*/ 0 h 537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6619" h="5375564">
                <a:moveTo>
                  <a:pt x="46182" y="0"/>
                </a:moveTo>
                <a:lnTo>
                  <a:pt x="3306619" y="0"/>
                </a:lnTo>
                <a:lnTo>
                  <a:pt x="2050473" y="5375564"/>
                </a:lnTo>
                <a:lnTo>
                  <a:pt x="0" y="5375564"/>
                </a:lnTo>
                <a:lnTo>
                  <a:pt x="46182" y="0"/>
                </a:lnTo>
                <a:close/>
              </a:path>
            </a:pathLst>
          </a:custGeom>
          <a:solidFill>
            <a:schemeClr val="accent2"/>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3" name="Picture 2"/>
          <p:cNvPicPr>
            <a:picLocks noChangeAspect="1"/>
          </p:cNvPicPr>
          <p:nvPr userDrawn="1"/>
        </p:nvPicPr>
        <p:blipFill rotWithShape="1">
          <a:blip r:embed="rId3">
            <a:extLst>
              <a:ext uri="{28A0092B-C50C-407E-A947-70E740481C1C}">
                <a14:useLocalDpi xmlns:a14="http://schemas.microsoft.com/office/drawing/2010/main" val="0"/>
              </a:ext>
            </a:extLst>
          </a:blip>
          <a:srcRect b="3839"/>
          <a:stretch/>
        </p:blipFill>
        <p:spPr>
          <a:xfrm>
            <a:off x="-1" y="-8718"/>
            <a:ext cx="12192001" cy="6594765"/>
          </a:xfrm>
          <a:prstGeom prst="rect">
            <a:avLst/>
          </a:prstGeom>
        </p:spPr>
      </p:pic>
      <p:sp>
        <p:nvSpPr>
          <p:cNvPr id="264" name="Rectangle 263"/>
          <p:cNvSpPr/>
          <p:nvPr userDrawn="1"/>
        </p:nvSpPr>
        <p:spPr bwMode="auto">
          <a:xfrm>
            <a:off x="145054" y="-8719"/>
            <a:ext cx="2107258"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cxnSp>
        <p:nvCxnSpPr>
          <p:cNvPr id="268" name="Straight Connector 267"/>
          <p:cNvCxnSpPr/>
          <p:nvPr userDrawn="1"/>
        </p:nvCxnSpPr>
        <p:spPr bwMode="auto">
          <a:xfrm>
            <a:off x="145054" y="638706"/>
            <a:ext cx="12046946" cy="0"/>
          </a:xfrm>
          <a:prstGeom prst="line">
            <a:avLst/>
          </a:prstGeom>
          <a:solidFill>
            <a:schemeClr val="bg2"/>
          </a:solidFill>
          <a:ln w="6350" cap="flat" cmpd="sng" algn="ctr">
            <a:solidFill>
              <a:schemeClr val="tx2">
                <a:alpha val="20000"/>
              </a:schemeClr>
            </a:solidFill>
            <a:prstDash val="solid"/>
            <a:round/>
            <a:headEnd type="none" w="med" len="med"/>
            <a:tailEnd type="none" w="med" len="med"/>
          </a:ln>
          <a:effectLst/>
        </p:spPr>
      </p:cxnSp>
      <p:pic>
        <p:nvPicPr>
          <p:cNvPr id="267" name="Picture 266"/>
          <p:cNvPicPr>
            <a:picLocks noChangeAspect="1"/>
          </p:cNvPicPr>
          <p:nvPr userDrawn="1"/>
        </p:nvPicPr>
        <p:blipFill rotWithShape="1">
          <a:blip r:embed="rId4" cstate="print">
            <a:extLst>
              <a:ext uri="{28A0092B-C50C-407E-A947-70E740481C1C}">
                <a14:useLocalDpi xmlns:a14="http://schemas.microsoft.com/office/drawing/2010/main" val="0"/>
              </a:ext>
            </a:extLst>
          </a:blip>
          <a:srcRect r="-88"/>
          <a:stretch/>
        </p:blipFill>
        <p:spPr>
          <a:xfrm>
            <a:off x="371032" y="114424"/>
            <a:ext cx="1703214" cy="438072"/>
          </a:xfrm>
          <a:prstGeom prst="rect">
            <a:avLst/>
          </a:prstGeom>
        </p:spPr>
      </p:pic>
    </p:spTree>
    <p:extLst>
      <p:ext uri="{BB962C8B-B14F-4D97-AF65-F5344CB8AC3E}">
        <p14:creationId xmlns:p14="http://schemas.microsoft.com/office/powerpoint/2010/main" val="56667701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 MTG">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0832" y="1238226"/>
            <a:ext cx="9480125" cy="5334150"/>
          </a:xfrm>
          <a:prstGeom prst="rect">
            <a:avLst/>
          </a:prstGeom>
        </p:spPr>
      </p:pic>
      <p:sp>
        <p:nvSpPr>
          <p:cNvPr id="243" name="Freeform 242"/>
          <p:cNvSpPr/>
          <p:nvPr userDrawn="1"/>
        </p:nvSpPr>
        <p:spPr bwMode="auto">
          <a:xfrm flipH="1">
            <a:off x="8871770" y="1154545"/>
            <a:ext cx="3306619" cy="5375564"/>
          </a:xfrm>
          <a:custGeom>
            <a:avLst/>
            <a:gdLst>
              <a:gd name="connsiteX0" fmla="*/ 46182 w 3306619"/>
              <a:gd name="connsiteY0" fmla="*/ 0 h 5375564"/>
              <a:gd name="connsiteX1" fmla="*/ 3306619 w 3306619"/>
              <a:gd name="connsiteY1" fmla="*/ 0 h 5375564"/>
              <a:gd name="connsiteX2" fmla="*/ 2050473 w 3306619"/>
              <a:gd name="connsiteY2" fmla="*/ 5375564 h 5375564"/>
              <a:gd name="connsiteX3" fmla="*/ 0 w 3306619"/>
              <a:gd name="connsiteY3" fmla="*/ 5375564 h 5375564"/>
              <a:gd name="connsiteX4" fmla="*/ 46182 w 3306619"/>
              <a:gd name="connsiteY4" fmla="*/ 0 h 537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6619" h="5375564">
                <a:moveTo>
                  <a:pt x="46182" y="0"/>
                </a:moveTo>
                <a:lnTo>
                  <a:pt x="3306619" y="0"/>
                </a:lnTo>
                <a:lnTo>
                  <a:pt x="2050473" y="5375564"/>
                </a:lnTo>
                <a:lnTo>
                  <a:pt x="0" y="5375564"/>
                </a:lnTo>
                <a:lnTo>
                  <a:pt x="46182" y="0"/>
                </a:lnTo>
                <a:close/>
              </a:path>
            </a:pathLst>
          </a:custGeom>
          <a:solidFill>
            <a:schemeClr val="accent2"/>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3" name="Picture 2"/>
          <p:cNvPicPr>
            <a:picLocks noChangeAspect="1"/>
          </p:cNvPicPr>
          <p:nvPr userDrawn="1"/>
        </p:nvPicPr>
        <p:blipFill rotWithShape="1">
          <a:blip r:embed="rId3">
            <a:extLst>
              <a:ext uri="{28A0092B-C50C-407E-A947-70E740481C1C}">
                <a14:useLocalDpi xmlns:a14="http://schemas.microsoft.com/office/drawing/2010/main" val="0"/>
              </a:ext>
            </a:extLst>
          </a:blip>
          <a:srcRect b="3839"/>
          <a:stretch/>
        </p:blipFill>
        <p:spPr>
          <a:xfrm flipH="1">
            <a:off x="0" y="0"/>
            <a:ext cx="12192000" cy="6594765"/>
          </a:xfrm>
          <a:prstGeom prst="rect">
            <a:avLst/>
          </a:prstGeom>
        </p:spPr>
      </p:pic>
      <p:sp>
        <p:nvSpPr>
          <p:cNvPr id="264" name="Rectangle 263"/>
          <p:cNvSpPr/>
          <p:nvPr userDrawn="1"/>
        </p:nvSpPr>
        <p:spPr bwMode="auto">
          <a:xfrm>
            <a:off x="145054" y="-8719"/>
            <a:ext cx="2107258"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cxnSp>
        <p:nvCxnSpPr>
          <p:cNvPr id="268" name="Straight Connector 267"/>
          <p:cNvCxnSpPr/>
          <p:nvPr userDrawn="1"/>
        </p:nvCxnSpPr>
        <p:spPr bwMode="auto">
          <a:xfrm>
            <a:off x="145054" y="638706"/>
            <a:ext cx="12046946" cy="0"/>
          </a:xfrm>
          <a:prstGeom prst="line">
            <a:avLst/>
          </a:prstGeom>
          <a:solidFill>
            <a:schemeClr val="bg2"/>
          </a:solidFill>
          <a:ln w="6350" cap="flat" cmpd="sng" algn="ctr">
            <a:solidFill>
              <a:schemeClr val="tx2">
                <a:alpha val="20000"/>
              </a:schemeClr>
            </a:solidFill>
            <a:prstDash val="solid"/>
            <a:round/>
            <a:headEnd type="none" w="med" len="med"/>
            <a:tailEnd type="none" w="med" len="med"/>
          </a:ln>
          <a:effectLst/>
        </p:spPr>
      </p:cxnSp>
      <p:pic>
        <p:nvPicPr>
          <p:cNvPr id="267" name="Picture 266"/>
          <p:cNvPicPr>
            <a:picLocks noChangeAspect="1"/>
          </p:cNvPicPr>
          <p:nvPr userDrawn="1"/>
        </p:nvPicPr>
        <p:blipFill rotWithShape="1">
          <a:blip r:embed="rId4" cstate="print">
            <a:extLst>
              <a:ext uri="{28A0092B-C50C-407E-A947-70E740481C1C}">
                <a14:useLocalDpi xmlns:a14="http://schemas.microsoft.com/office/drawing/2010/main" val="0"/>
              </a:ext>
            </a:extLst>
          </a:blip>
          <a:srcRect r="-88"/>
          <a:stretch/>
        </p:blipFill>
        <p:spPr>
          <a:xfrm>
            <a:off x="371032" y="114424"/>
            <a:ext cx="1703214" cy="438072"/>
          </a:xfrm>
          <a:prstGeom prst="rect">
            <a:avLst/>
          </a:prstGeom>
        </p:spPr>
      </p:pic>
    </p:spTree>
    <p:extLst>
      <p:ext uri="{BB962C8B-B14F-4D97-AF65-F5344CB8AC3E}">
        <p14:creationId xmlns:p14="http://schemas.microsoft.com/office/powerpoint/2010/main" val="313876813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1"/>
        </a:solidFill>
        <a:effectLst/>
      </p:bgPr>
    </p:bg>
    <p:spTree>
      <p:nvGrpSpPr>
        <p:cNvPr id="1" name=""/>
        <p:cNvGrpSpPr/>
        <p:nvPr/>
      </p:nvGrpSpPr>
      <p:grpSpPr>
        <a:xfrm>
          <a:off x="0" y="0"/>
          <a:ext cx="0" cy="0"/>
          <a:chOff x="0" y="0"/>
          <a:chExt cx="0" cy="0"/>
        </a:xfrm>
      </p:grpSpPr>
      <p:sp>
        <p:nvSpPr>
          <p:cNvPr id="7" name="Rectangle 6"/>
          <p:cNvSpPr/>
          <p:nvPr userDrawn="1"/>
        </p:nvSpPr>
        <p:spPr bwMode="auto">
          <a:xfrm>
            <a:off x="0" y="1139429"/>
            <a:ext cx="8183418" cy="5447472"/>
          </a:xfrm>
          <a:prstGeom prst="rect">
            <a:avLst/>
          </a:prstGeom>
          <a:solidFill>
            <a:schemeClr val="accent2"/>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12794" b="3165"/>
          <a:stretch/>
        </p:blipFill>
        <p:spPr>
          <a:xfrm>
            <a:off x="0" y="877455"/>
            <a:ext cx="12192000" cy="5763490"/>
          </a:xfrm>
          <a:prstGeom prst="rect">
            <a:avLst/>
          </a:prstGeom>
        </p:spPr>
      </p:pic>
      <p:sp>
        <p:nvSpPr>
          <p:cNvPr id="8" name="Rectangle 7"/>
          <p:cNvSpPr/>
          <p:nvPr userDrawn="1"/>
        </p:nvSpPr>
        <p:spPr bwMode="auto">
          <a:xfrm>
            <a:off x="145054" y="-8719"/>
            <a:ext cx="647425"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2" name="Title 1"/>
          <p:cNvSpPr>
            <a:spLocks noGrp="1"/>
          </p:cNvSpPr>
          <p:nvPr>
            <p:ph type="title"/>
          </p:nvPr>
        </p:nvSpPr>
        <p:spPr>
          <a:xfrm>
            <a:off x="792480" y="1"/>
            <a:ext cx="11254467" cy="640079"/>
          </a:xfrm>
        </p:spPr>
        <p:txBody>
          <a:bodyPr/>
          <a:lstStyle>
            <a:lvl1pPr marL="221544">
              <a:defRPr>
                <a:solidFill>
                  <a:schemeClr val="bg1"/>
                </a:solidFill>
              </a:defRPr>
            </a:lvl1pPr>
          </a:lstStyle>
          <a:p>
            <a:r>
              <a:rPr lang="en-GB"/>
              <a:t>Click to edit Master title style</a:t>
            </a:r>
            <a:endParaRPr lang="en-GB" dirty="0"/>
          </a:p>
        </p:txBody>
      </p:sp>
      <p:sp>
        <p:nvSpPr>
          <p:cNvPr id="6" name="Text Placeholder 5"/>
          <p:cNvSpPr>
            <a:spLocks noGrp="1"/>
          </p:cNvSpPr>
          <p:nvPr>
            <p:ph type="body" sz="quarter" idx="10"/>
          </p:nvPr>
        </p:nvSpPr>
        <p:spPr>
          <a:xfrm>
            <a:off x="6308436" y="1237673"/>
            <a:ext cx="5463956" cy="5164431"/>
          </a:xfrm>
        </p:spPr>
        <p:txBody>
          <a:bodyPr/>
          <a:lstStyle>
            <a:lvl1pPr>
              <a:defRPr sz="3200" baseline="0"/>
            </a:lvl1pPr>
            <a:lvl2pPr>
              <a:defRPr sz="2800" baseline="0"/>
            </a:lvl2pPr>
            <a:lvl3pPr>
              <a:defRPr sz="2400" baseline="0"/>
            </a:lvl3pPr>
            <a:lvl4pPr>
              <a:defRPr sz="2000" baseline="0"/>
            </a:lvl4pPr>
            <a:lvl5pPr>
              <a:defRPr sz="1800" baseline="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r="74091"/>
          <a:stretch/>
        </p:blipFill>
        <p:spPr>
          <a:xfrm>
            <a:off x="207400" y="83805"/>
            <a:ext cx="485747" cy="48263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8778" y="3061592"/>
            <a:ext cx="1245440" cy="1243492"/>
          </a:xfrm>
          <a:prstGeom prst="rect">
            <a:avLst/>
          </a:prstGeom>
        </p:spPr>
      </p:pic>
    </p:spTree>
    <p:extLst>
      <p:ext uri="{BB962C8B-B14F-4D97-AF65-F5344CB8AC3E}">
        <p14:creationId xmlns:p14="http://schemas.microsoft.com/office/powerpoint/2010/main" val="224894208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147782" y="-8719"/>
            <a:ext cx="11896436" cy="647425"/>
          </a:xfrm>
          <a:prstGeom prst="rect">
            <a:avLst/>
          </a:prstGeom>
          <a:solidFill>
            <a:srgbClr val="00205B"/>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8" name="Rectangle 7"/>
          <p:cNvSpPr/>
          <p:nvPr userDrawn="1"/>
        </p:nvSpPr>
        <p:spPr bwMode="auto">
          <a:xfrm>
            <a:off x="145054" y="-8719"/>
            <a:ext cx="647425" cy="647425"/>
          </a:xfrm>
          <a:prstGeom prst="rect">
            <a:avLst/>
          </a:prstGeom>
          <a:solidFill>
            <a:schemeClr val="accent2"/>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2" name="Title 1"/>
          <p:cNvSpPr>
            <a:spLocks noGrp="1"/>
          </p:cNvSpPr>
          <p:nvPr>
            <p:ph type="title"/>
          </p:nvPr>
        </p:nvSpPr>
        <p:spPr>
          <a:xfrm>
            <a:off x="792480" y="1"/>
            <a:ext cx="11399520" cy="640079"/>
          </a:xfrm>
        </p:spPr>
        <p:txBody>
          <a:bodyPr/>
          <a:lstStyle>
            <a:lvl1pPr marL="221544">
              <a:defRPr>
                <a:solidFill>
                  <a:schemeClr val="tx1"/>
                </a:solidFill>
              </a:defRPr>
            </a:lvl1pPr>
          </a:lstStyle>
          <a:p>
            <a:r>
              <a:rPr lang="en-GB"/>
              <a:t>Click to edit Master title style</a:t>
            </a:r>
            <a:endParaRPr lang="en-GB" dirty="0"/>
          </a:p>
        </p:txBody>
      </p:sp>
      <p:sp>
        <p:nvSpPr>
          <p:cNvPr id="6" name="Text Placeholder 5"/>
          <p:cNvSpPr>
            <a:spLocks noGrp="1"/>
          </p:cNvSpPr>
          <p:nvPr>
            <p:ph type="body" sz="quarter" idx="10"/>
          </p:nvPr>
        </p:nvSpPr>
        <p:spPr>
          <a:xfrm>
            <a:off x="145053" y="1139429"/>
            <a:ext cx="11627339" cy="5262675"/>
          </a:xfrm>
        </p:spPr>
        <p:txBody>
          <a:bodyPr/>
          <a:lstStyle>
            <a:lvl1pPr>
              <a:defRPr sz="3200"/>
            </a:lvl1pPr>
            <a:lvl2pPr>
              <a:defRPr sz="2800"/>
            </a:lvl2pPr>
            <a:lvl3pPr>
              <a:defRPr sz="2400"/>
            </a:lvl3pPr>
            <a:lvl4pPr>
              <a:defRPr sz="20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r="74091"/>
          <a:stretch/>
        </p:blipFill>
        <p:spPr>
          <a:xfrm>
            <a:off x="207400" y="83805"/>
            <a:ext cx="485747" cy="482634"/>
          </a:xfrm>
          <a:prstGeom prst="rect">
            <a:avLst/>
          </a:prstGeom>
        </p:spPr>
      </p:pic>
    </p:spTree>
    <p:extLst>
      <p:ext uri="{BB962C8B-B14F-4D97-AF65-F5344CB8AC3E}">
        <p14:creationId xmlns:p14="http://schemas.microsoft.com/office/powerpoint/2010/main" val="42095748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145053" y="-8719"/>
            <a:ext cx="11901894" cy="647425"/>
          </a:xfrm>
          <a:prstGeom prst="rect">
            <a:avLst/>
          </a:prstGeom>
          <a:solidFill>
            <a:srgbClr val="D6D2C4">
              <a:alpha val="40000"/>
            </a:srgb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8" name="Rectangle 7"/>
          <p:cNvSpPr/>
          <p:nvPr userDrawn="1"/>
        </p:nvSpPr>
        <p:spPr bwMode="auto">
          <a:xfrm>
            <a:off x="145054" y="-8719"/>
            <a:ext cx="647425" cy="647425"/>
          </a:xfrm>
          <a:prstGeom prst="rect">
            <a:avLst/>
          </a:prstGeom>
          <a:solidFill>
            <a:schemeClr val="accent2"/>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2" name="Title 1"/>
          <p:cNvSpPr>
            <a:spLocks noGrp="1"/>
          </p:cNvSpPr>
          <p:nvPr>
            <p:ph type="title"/>
          </p:nvPr>
        </p:nvSpPr>
        <p:spPr>
          <a:xfrm>
            <a:off x="792480" y="1"/>
            <a:ext cx="11254467" cy="640079"/>
          </a:xfrm>
        </p:spPr>
        <p:txBody>
          <a:bodyPr/>
          <a:lstStyle>
            <a:lvl1pPr marL="221544">
              <a:defRPr>
                <a:solidFill>
                  <a:schemeClr val="bg1"/>
                </a:solidFill>
              </a:defRPr>
            </a:lvl1pPr>
          </a:lstStyle>
          <a:p>
            <a:r>
              <a:rPr lang="en-GB"/>
              <a:t>Click to edit Master title style</a:t>
            </a:r>
            <a:endParaRPr lang="en-GB" dirty="0"/>
          </a:p>
        </p:txBody>
      </p:sp>
      <p:sp>
        <p:nvSpPr>
          <p:cNvPr id="6" name="Text Placeholder 5"/>
          <p:cNvSpPr>
            <a:spLocks noGrp="1"/>
          </p:cNvSpPr>
          <p:nvPr>
            <p:ph type="body" sz="quarter" idx="10"/>
          </p:nvPr>
        </p:nvSpPr>
        <p:spPr>
          <a:xfrm>
            <a:off x="145053" y="1139429"/>
            <a:ext cx="11627339" cy="5262675"/>
          </a:xfrm>
        </p:spPr>
        <p:txBody>
          <a:bodyPr/>
          <a:lstStyle>
            <a:lvl1pPr>
              <a:defRPr sz="3200"/>
            </a:lvl1pPr>
            <a:lvl2pPr>
              <a:defRPr sz="2800"/>
            </a:lvl2pPr>
            <a:lvl3pPr>
              <a:defRPr sz="2400"/>
            </a:lvl3pPr>
            <a:lvl4pPr>
              <a:defRPr sz="20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r="74091"/>
          <a:stretch/>
        </p:blipFill>
        <p:spPr>
          <a:xfrm>
            <a:off x="207400" y="83805"/>
            <a:ext cx="485747" cy="482634"/>
          </a:xfrm>
          <a:prstGeom prst="rect">
            <a:avLst/>
          </a:prstGeom>
        </p:spPr>
      </p:pic>
    </p:spTree>
    <p:extLst>
      <p:ext uri="{BB962C8B-B14F-4D97-AF65-F5344CB8AC3E}">
        <p14:creationId xmlns:p14="http://schemas.microsoft.com/office/powerpoint/2010/main" val="284859019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bwMode="auto">
          <a:xfrm>
            <a:off x="792479" y="4"/>
            <a:ext cx="11399521" cy="600764"/>
          </a:xfrm>
          <a:prstGeom prst="rect">
            <a:avLst/>
          </a:prstGeom>
          <a:noFill/>
          <a:ln w="9525">
            <a:noFill/>
            <a:miter lim="800000"/>
            <a:headEnd/>
            <a:tailEnd/>
          </a:ln>
        </p:spPr>
        <p:txBody>
          <a:bodyPr vert="horz" wrap="square" lIns="0" tIns="36000" rIns="36000" bIns="36000" numCol="1" anchor="ctr" anchorCtr="0" compatLnSpc="1">
            <a:prstTxWarp prst="textNoShape">
              <a:avLst/>
            </a:prstTxWarp>
            <a:normAutofit/>
          </a:bodyPr>
          <a:lstStyle/>
          <a:p>
            <a:pPr lvl="0"/>
            <a:r>
              <a:rPr lang="en-GB"/>
              <a:t>Click to edit Master title style</a:t>
            </a:r>
            <a:endParaRPr lang="en-GB" dirty="0"/>
          </a:p>
        </p:txBody>
      </p:sp>
      <p:sp>
        <p:nvSpPr>
          <p:cNvPr id="29700" name="Rectangle 58"/>
          <p:cNvSpPr>
            <a:spLocks noGrp="1" noChangeArrowheads="1"/>
          </p:cNvSpPr>
          <p:nvPr>
            <p:ph type="body" idx="1"/>
          </p:nvPr>
        </p:nvSpPr>
        <p:spPr bwMode="auto">
          <a:xfrm>
            <a:off x="145054" y="1139429"/>
            <a:ext cx="11627339" cy="5262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cxnSp>
        <p:nvCxnSpPr>
          <p:cNvPr id="9" name="Straight Connector 8"/>
          <p:cNvCxnSpPr/>
          <p:nvPr userDrawn="1"/>
        </p:nvCxnSpPr>
        <p:spPr bwMode="auto">
          <a:xfrm>
            <a:off x="145054" y="638706"/>
            <a:ext cx="12046946" cy="0"/>
          </a:xfrm>
          <a:prstGeom prst="line">
            <a:avLst/>
          </a:prstGeom>
          <a:solidFill>
            <a:schemeClr val="bg2"/>
          </a:solidFill>
          <a:ln w="6350" cap="flat" cmpd="sng" algn="ctr">
            <a:solidFill>
              <a:schemeClr val="tx2">
                <a:alpha val="20000"/>
              </a:schemeClr>
            </a:solidFill>
            <a:prstDash val="solid"/>
            <a:round/>
            <a:headEnd type="none" w="med" len="med"/>
            <a:tailEnd type="none" w="med" len="med"/>
          </a:ln>
          <a:effectLst/>
        </p:spPr>
      </p:cxnSp>
      <p:sp>
        <p:nvSpPr>
          <p:cNvPr id="16" name="TextBox 15"/>
          <p:cNvSpPr txBox="1"/>
          <p:nvPr userDrawn="1"/>
        </p:nvSpPr>
        <p:spPr>
          <a:xfrm>
            <a:off x="10901866" y="641568"/>
            <a:ext cx="1226619" cy="246221"/>
          </a:xfrm>
          <a:prstGeom prst="rect">
            <a:avLst/>
          </a:prstGeom>
          <a:noFill/>
        </p:spPr>
        <p:txBody>
          <a:bodyPr wrap="none" rtlCol="0">
            <a:spAutoFit/>
          </a:bodyPr>
          <a:lstStyle/>
          <a:p>
            <a:pPr algn="r"/>
            <a:r>
              <a:rPr lang="en-GB" sz="1000" b="0" baseline="0" dirty="0">
                <a:solidFill>
                  <a:schemeClr val="bg1"/>
                </a:solidFill>
                <a:latin typeface="Bahnschrift SemiLight" panose="020B0502040204020203" pitchFamily="34" charset="0"/>
                <a:ea typeface="Roboto" panose="02000000000000000000" pitchFamily="2" charset="0"/>
              </a:rPr>
              <a:t>www.eumetsat.int</a:t>
            </a:r>
          </a:p>
        </p:txBody>
      </p:sp>
      <p:sp>
        <p:nvSpPr>
          <p:cNvPr id="12" name="Rectangle 61" title="[DM_E_CONFID]"/>
          <p:cNvSpPr>
            <a:spLocks noChangeArrowheads="1"/>
          </p:cNvSpPr>
          <p:nvPr userDrawn="1"/>
        </p:nvSpPr>
        <p:spPr bwMode="auto">
          <a:xfrm>
            <a:off x="4576120" y="6649210"/>
            <a:ext cx="3113648" cy="153888"/>
          </a:xfrm>
          <a:prstGeom prst="rect">
            <a:avLst/>
          </a:prstGeom>
          <a:noFill/>
          <a:ln w="9525">
            <a:noFill/>
            <a:miter lim="800000"/>
            <a:headEnd/>
            <a:tailEnd/>
          </a:ln>
        </p:spPr>
        <p:txBody>
          <a:bodyPr wrap="square" lIns="0" tIns="0" rIns="0" bIns="0">
            <a:spAutoFit/>
          </a:bodyPr>
          <a:lstStyle/>
          <a:p>
            <a:pPr algn="ctr" eaLnBrk="0" hangingPunct="0">
              <a:defRPr/>
            </a:pPr>
            <a:endParaRPr lang="de-DE" sz="1000" b="0" baseline="0" dirty="0">
              <a:solidFill>
                <a:schemeClr val="accent2"/>
              </a:solidFill>
              <a:latin typeface="Roboto" panose="02000000000000000000" pitchFamily="2" charset="0"/>
              <a:ea typeface="Roboto" panose="02000000000000000000" pitchFamily="2" charset="0"/>
              <a:cs typeface="Arial" pitchFamily="34" charset="0"/>
            </a:endParaRPr>
          </a:p>
        </p:txBody>
      </p:sp>
      <p:sp>
        <p:nvSpPr>
          <p:cNvPr id="13" name="Rectangle 61" title="[DM_E_DOC_NO], v[DM_E_VER_NO], [DM_E_ISS_DATE]"/>
          <p:cNvSpPr>
            <a:spLocks noChangeArrowheads="1"/>
          </p:cNvSpPr>
          <p:nvPr userDrawn="1"/>
        </p:nvSpPr>
        <p:spPr bwMode="auto">
          <a:xfrm>
            <a:off x="161047" y="6648056"/>
            <a:ext cx="4628617" cy="153888"/>
          </a:xfrm>
          <a:prstGeom prst="rect">
            <a:avLst/>
          </a:prstGeom>
          <a:noFill/>
          <a:ln w="9525">
            <a:noFill/>
            <a:miter lim="800000"/>
            <a:headEnd/>
            <a:tailEnd/>
          </a:ln>
        </p:spPr>
        <p:txBody>
          <a:bodyPr wrap="square" lIns="0" tIns="0" rIns="0" bIns="0">
            <a:spAutoFit/>
          </a:bodyPr>
          <a:lstStyle/>
          <a:p>
            <a:pPr eaLnBrk="0" hangingPunct="0">
              <a:defRPr/>
            </a:pPr>
            <a:r>
              <a:rPr lang="de-DE" sz="1000" b="0" baseline="0" dirty="0">
                <a:solidFill>
                  <a:schemeClr val="accent2"/>
                </a:solidFill>
                <a:latin typeface="Bahnschrift Light" panose="020B0502040204020203" pitchFamily="34" charset="0"/>
                <a:ea typeface="Roboto" panose="02000000000000000000" pitchFamily="2" charset="0"/>
                <a:cs typeface="Arial" pitchFamily="34" charset="0"/>
              </a:rPr>
              <a:t>EUM/RSP/VWG/24/1404097, v1, 8 March 2024</a:t>
            </a:r>
          </a:p>
        </p:txBody>
      </p:sp>
      <p:sp>
        <p:nvSpPr>
          <p:cNvPr id="2" name="Rectangle 1"/>
          <p:cNvSpPr/>
          <p:nvPr userDrawn="1"/>
        </p:nvSpPr>
        <p:spPr>
          <a:xfrm>
            <a:off x="11519350" y="6593586"/>
            <a:ext cx="609135" cy="262829"/>
          </a:xfrm>
          <a:prstGeom prst="rect">
            <a:avLst/>
          </a:prstGeom>
        </p:spPr>
        <p:txBody>
          <a:bodyPr wrap="square">
            <a:spAutoFit/>
          </a:bodyPr>
          <a:lstStyle/>
          <a:p>
            <a:pPr algn="r"/>
            <a:fld id="{FF9CC606-8418-49EA-9DB7-3FFD72983DD3}" type="slidenum">
              <a:rPr lang="de-DE" sz="1050" b="0" smtClean="0">
                <a:solidFill>
                  <a:schemeClr val="accent2"/>
                </a:solidFill>
                <a:latin typeface="Bahnschrift Light" panose="020B0502040204020203" pitchFamily="34" charset="0"/>
                <a:ea typeface="Roboto" panose="02000000000000000000" pitchFamily="2" charset="0"/>
                <a:cs typeface="Arial" pitchFamily="34" charset="0"/>
              </a:rPr>
              <a:pPr algn="r"/>
              <a:t>‹#›</a:t>
            </a:fld>
            <a:endParaRPr lang="en-GB" sz="1050" dirty="0">
              <a:solidFill>
                <a:schemeClr val="accent2"/>
              </a:solidFill>
              <a:latin typeface="Bahnschrift Light" panose="020B0502040204020203" pitchFamily="34" charset="0"/>
              <a:ea typeface="Roboto" panose="02000000000000000000" pitchFamily="2" charset="0"/>
            </a:endParaRPr>
          </a:p>
        </p:txBody>
      </p:sp>
    </p:spTree>
    <p:extLst>
      <p:ext uri="{BB962C8B-B14F-4D97-AF65-F5344CB8AC3E}">
        <p14:creationId xmlns:p14="http://schemas.microsoft.com/office/powerpoint/2010/main" val="925124094"/>
      </p:ext>
    </p:extLst>
  </p:cSld>
  <p:clrMap bg1="lt1" tx1="dk1" bg2="lt2" tx2="dk2" accent1="accent1" accent2="accent2" accent3="accent3" accent4="accent4" accent5="accent5" accent6="accent6" hlink="hlink" folHlink="folHlink"/>
  <p:sldLayoutIdLst>
    <p:sldLayoutId id="2147487712" r:id="rId1"/>
    <p:sldLayoutId id="2147487713" r:id="rId2"/>
    <p:sldLayoutId id="2147487714" r:id="rId3"/>
    <p:sldLayoutId id="2147487721" r:id="rId4"/>
    <p:sldLayoutId id="2147487722" r:id="rId5"/>
    <p:sldLayoutId id="2147487723" r:id="rId6"/>
    <p:sldLayoutId id="2147487715" r:id="rId7"/>
    <p:sldLayoutId id="2147487716" r:id="rId8"/>
    <p:sldLayoutId id="2147487717" r:id="rId9"/>
    <p:sldLayoutId id="2147487718" r:id="rId10"/>
    <p:sldLayoutId id="2147487719" r:id="rId11"/>
    <p:sldLayoutId id="2147487720" r:id="rId12"/>
  </p:sldLayoutIdLst>
  <p:transition/>
  <p:txStyles>
    <p:titleStyle>
      <a:lvl1pPr marL="220791" algn="l" rtl="0" eaLnBrk="1" fontAlgn="base" hangingPunct="1">
        <a:spcBef>
          <a:spcPct val="0"/>
        </a:spcBef>
        <a:spcAft>
          <a:spcPct val="0"/>
        </a:spcAft>
        <a:defRPr sz="3200" b="0" spc="-100" baseline="0">
          <a:solidFill>
            <a:schemeClr val="bg1"/>
          </a:solidFill>
          <a:latin typeface="Bahnschrift SemiLight" panose="020B0502040204020203" pitchFamily="34" charset="0"/>
          <a:ea typeface="+mj-ea"/>
          <a:cs typeface="Arial" pitchFamily="34" charset="0"/>
        </a:defRPr>
      </a:lvl1pPr>
      <a:lvl2pPr marL="220791" algn="l" rtl="0" eaLnBrk="1" fontAlgn="base" hangingPunct="1">
        <a:spcBef>
          <a:spcPct val="0"/>
        </a:spcBef>
        <a:spcAft>
          <a:spcPct val="0"/>
        </a:spcAft>
        <a:defRPr sz="3446" b="1">
          <a:solidFill>
            <a:schemeClr val="bg1"/>
          </a:solidFill>
          <a:latin typeface="Arial" pitchFamily="34" charset="0"/>
          <a:cs typeface="Arial" pitchFamily="34" charset="0"/>
        </a:defRPr>
      </a:lvl2pPr>
      <a:lvl3pPr marL="220791" algn="l" rtl="0" eaLnBrk="1" fontAlgn="base" hangingPunct="1">
        <a:spcBef>
          <a:spcPct val="0"/>
        </a:spcBef>
        <a:spcAft>
          <a:spcPct val="0"/>
        </a:spcAft>
        <a:defRPr sz="3446" b="1">
          <a:solidFill>
            <a:schemeClr val="bg1"/>
          </a:solidFill>
          <a:latin typeface="Arial" pitchFamily="34" charset="0"/>
          <a:cs typeface="Arial" pitchFamily="34" charset="0"/>
        </a:defRPr>
      </a:lvl3pPr>
      <a:lvl4pPr marL="220791" algn="l" rtl="0" eaLnBrk="1" fontAlgn="base" hangingPunct="1">
        <a:spcBef>
          <a:spcPct val="0"/>
        </a:spcBef>
        <a:spcAft>
          <a:spcPct val="0"/>
        </a:spcAft>
        <a:defRPr sz="3446" b="1">
          <a:solidFill>
            <a:schemeClr val="bg1"/>
          </a:solidFill>
          <a:latin typeface="Arial" pitchFamily="34" charset="0"/>
          <a:cs typeface="Arial" pitchFamily="34" charset="0"/>
        </a:defRPr>
      </a:lvl4pPr>
      <a:lvl5pPr marL="220791" algn="l" rtl="0" eaLnBrk="1" fontAlgn="base" hangingPunct="1">
        <a:spcBef>
          <a:spcPct val="0"/>
        </a:spcBef>
        <a:spcAft>
          <a:spcPct val="0"/>
        </a:spcAft>
        <a:defRPr sz="3446" b="1">
          <a:solidFill>
            <a:schemeClr val="bg1"/>
          </a:solidFill>
          <a:latin typeface="Arial" pitchFamily="34" charset="0"/>
          <a:cs typeface="Arial" pitchFamily="34" charset="0"/>
        </a:defRPr>
      </a:lvl5pPr>
      <a:lvl6pPr marL="562722" algn="l" rtl="0" eaLnBrk="1" fontAlgn="base" hangingPunct="1">
        <a:spcBef>
          <a:spcPct val="0"/>
        </a:spcBef>
        <a:spcAft>
          <a:spcPct val="0"/>
        </a:spcAft>
        <a:defRPr sz="3446" b="1">
          <a:solidFill>
            <a:schemeClr val="bg1"/>
          </a:solidFill>
          <a:latin typeface="Century Gothic" pitchFamily="34" charset="0"/>
        </a:defRPr>
      </a:lvl6pPr>
      <a:lvl7pPr marL="1125444" algn="l" rtl="0" eaLnBrk="1" fontAlgn="base" hangingPunct="1">
        <a:spcBef>
          <a:spcPct val="0"/>
        </a:spcBef>
        <a:spcAft>
          <a:spcPct val="0"/>
        </a:spcAft>
        <a:defRPr sz="3446" b="1">
          <a:solidFill>
            <a:schemeClr val="bg1"/>
          </a:solidFill>
          <a:latin typeface="Century Gothic" pitchFamily="34" charset="0"/>
        </a:defRPr>
      </a:lvl7pPr>
      <a:lvl8pPr marL="1688165" algn="l" rtl="0" eaLnBrk="1" fontAlgn="base" hangingPunct="1">
        <a:spcBef>
          <a:spcPct val="0"/>
        </a:spcBef>
        <a:spcAft>
          <a:spcPct val="0"/>
        </a:spcAft>
        <a:defRPr sz="3446" b="1">
          <a:solidFill>
            <a:schemeClr val="bg1"/>
          </a:solidFill>
          <a:latin typeface="Century Gothic" pitchFamily="34" charset="0"/>
        </a:defRPr>
      </a:lvl8pPr>
      <a:lvl9pPr marL="2250887" algn="l" rtl="0" eaLnBrk="1" fontAlgn="base" hangingPunct="1">
        <a:spcBef>
          <a:spcPct val="0"/>
        </a:spcBef>
        <a:spcAft>
          <a:spcPct val="0"/>
        </a:spcAft>
        <a:defRPr sz="3446" b="1">
          <a:solidFill>
            <a:schemeClr val="bg1"/>
          </a:solidFill>
          <a:latin typeface="Century Gothic" pitchFamily="34" charset="0"/>
        </a:defRPr>
      </a:lvl9pPr>
    </p:titleStyle>
    <p:bodyStyle>
      <a:lvl1pPr marL="328254" indent="-328254" algn="l" rtl="0" eaLnBrk="1" fontAlgn="base" hangingPunct="1">
        <a:spcBef>
          <a:spcPct val="20000"/>
        </a:spcBef>
        <a:spcAft>
          <a:spcPct val="0"/>
        </a:spcAft>
        <a:buFont typeface="Arial" pitchFamily="34" charset="0"/>
        <a:buChar char="•"/>
        <a:defRPr sz="4431" spc="-100" baseline="0">
          <a:solidFill>
            <a:schemeClr val="tx2"/>
          </a:solidFill>
          <a:latin typeface="Bahnschrift Light" panose="020B0502040204020203" pitchFamily="34" charset="0"/>
          <a:ea typeface="Roboto" panose="02000000000000000000" pitchFamily="2" charset="0"/>
          <a:cs typeface="Arial" pitchFamily="34" charset="0"/>
        </a:defRPr>
      </a:lvl1pPr>
      <a:lvl2pPr marL="914423" indent="-351701" algn="l" rtl="0" eaLnBrk="1" fontAlgn="base" hangingPunct="1">
        <a:spcBef>
          <a:spcPct val="20000"/>
        </a:spcBef>
        <a:spcAft>
          <a:spcPct val="0"/>
        </a:spcAft>
        <a:buFont typeface="Arial" pitchFamily="34" charset="0"/>
        <a:buChar char="•"/>
        <a:defRPr sz="3939" spc="-100" baseline="0">
          <a:solidFill>
            <a:schemeClr val="tx2"/>
          </a:solidFill>
          <a:latin typeface="Bahnschrift Light" panose="020B0502040204020203" pitchFamily="34" charset="0"/>
          <a:ea typeface="Roboto" panose="02000000000000000000" pitchFamily="2" charset="0"/>
          <a:cs typeface="Arial" pitchFamily="34" charset="0"/>
        </a:defRPr>
      </a:lvl2pPr>
      <a:lvl3pPr marL="1406804" indent="-281361" algn="l" rtl="0" eaLnBrk="1" fontAlgn="base" hangingPunct="1">
        <a:spcBef>
          <a:spcPct val="20000"/>
        </a:spcBef>
        <a:spcAft>
          <a:spcPct val="0"/>
        </a:spcAft>
        <a:buFont typeface="Arial" pitchFamily="34" charset="0"/>
        <a:buChar char="•"/>
        <a:defRPr sz="3446" spc="-100" baseline="0">
          <a:solidFill>
            <a:schemeClr val="tx2"/>
          </a:solidFill>
          <a:latin typeface="Bahnschrift Light" panose="020B0502040204020203" pitchFamily="34" charset="0"/>
          <a:ea typeface="Roboto" panose="02000000000000000000" pitchFamily="2" charset="0"/>
          <a:cs typeface="Arial" pitchFamily="34" charset="0"/>
        </a:defRPr>
      </a:lvl3pPr>
      <a:lvl4pPr marL="1969526" indent="-281361" algn="l" rtl="0" eaLnBrk="1" fontAlgn="base" hangingPunct="1">
        <a:spcBef>
          <a:spcPct val="20000"/>
        </a:spcBef>
        <a:spcAft>
          <a:spcPct val="0"/>
        </a:spcAft>
        <a:buFont typeface="Arial" pitchFamily="34" charset="0"/>
        <a:buChar char="•"/>
        <a:defRPr sz="2954" spc="-100" baseline="0">
          <a:solidFill>
            <a:schemeClr val="tx2"/>
          </a:solidFill>
          <a:latin typeface="Bahnschrift Light" panose="020B0502040204020203" pitchFamily="34" charset="0"/>
          <a:ea typeface="Roboto" panose="02000000000000000000" pitchFamily="2" charset="0"/>
          <a:cs typeface="Arial" pitchFamily="34" charset="0"/>
        </a:defRPr>
      </a:lvl4pPr>
      <a:lvl5pPr marL="2532248" indent="-281361" algn="l" rtl="0" eaLnBrk="1" fontAlgn="base" hangingPunct="1">
        <a:spcBef>
          <a:spcPct val="20000"/>
        </a:spcBef>
        <a:spcAft>
          <a:spcPct val="0"/>
        </a:spcAft>
        <a:buFont typeface="Arial" pitchFamily="34" charset="0"/>
        <a:buChar char="•"/>
        <a:defRPr sz="2462" spc="-100" baseline="0">
          <a:solidFill>
            <a:schemeClr val="tx2"/>
          </a:solidFill>
          <a:latin typeface="Bahnschrift Light" panose="020B0502040204020203" pitchFamily="34" charset="0"/>
          <a:ea typeface="Roboto" panose="02000000000000000000" pitchFamily="2" charset="0"/>
          <a:cs typeface="Arial" pitchFamily="34" charset="0"/>
        </a:defRPr>
      </a:lvl5pPr>
      <a:lvl6pPr marL="3094970" indent="-281361" algn="l" rtl="0" eaLnBrk="1" fontAlgn="base" hangingPunct="1">
        <a:spcBef>
          <a:spcPct val="20000"/>
        </a:spcBef>
        <a:spcAft>
          <a:spcPct val="0"/>
        </a:spcAft>
        <a:defRPr sz="2954">
          <a:solidFill>
            <a:schemeClr val="tx2"/>
          </a:solidFill>
          <a:latin typeface="+mn-lt"/>
        </a:defRPr>
      </a:lvl6pPr>
      <a:lvl7pPr marL="3657691" indent="-281361" algn="l" rtl="0" eaLnBrk="1" fontAlgn="base" hangingPunct="1">
        <a:spcBef>
          <a:spcPct val="20000"/>
        </a:spcBef>
        <a:spcAft>
          <a:spcPct val="0"/>
        </a:spcAft>
        <a:defRPr sz="2954">
          <a:solidFill>
            <a:schemeClr val="tx2"/>
          </a:solidFill>
          <a:latin typeface="+mn-lt"/>
        </a:defRPr>
      </a:lvl7pPr>
      <a:lvl8pPr marL="4220413" indent="-281361" algn="l" rtl="0" eaLnBrk="1" fontAlgn="base" hangingPunct="1">
        <a:spcBef>
          <a:spcPct val="20000"/>
        </a:spcBef>
        <a:spcAft>
          <a:spcPct val="0"/>
        </a:spcAft>
        <a:defRPr sz="2954">
          <a:solidFill>
            <a:schemeClr val="tx2"/>
          </a:solidFill>
          <a:latin typeface="+mn-lt"/>
        </a:defRPr>
      </a:lvl8pPr>
      <a:lvl9pPr marL="4783135" indent="-281361" algn="l" rtl="0" eaLnBrk="1" fontAlgn="base" hangingPunct="1">
        <a:spcBef>
          <a:spcPct val="20000"/>
        </a:spcBef>
        <a:spcAft>
          <a:spcPct val="0"/>
        </a:spcAft>
        <a:defRPr sz="2954">
          <a:solidFill>
            <a:schemeClr val="tx2"/>
          </a:solidFill>
          <a:latin typeface="+mn-lt"/>
        </a:defRPr>
      </a:lvl9pPr>
    </p:bodyStyle>
    <p:otherStyle>
      <a:defPPr>
        <a:defRPr lang="en-US"/>
      </a:defPPr>
      <a:lvl1pPr marL="0" algn="l" defTabSz="1125444" rtl="0" eaLnBrk="1" latinLnBrk="0" hangingPunct="1">
        <a:defRPr sz="2215" kern="1200">
          <a:solidFill>
            <a:schemeClr val="tx1"/>
          </a:solidFill>
          <a:latin typeface="+mn-lt"/>
          <a:ea typeface="+mn-ea"/>
          <a:cs typeface="+mn-cs"/>
        </a:defRPr>
      </a:lvl1pPr>
      <a:lvl2pPr marL="562722" algn="l" defTabSz="1125444" rtl="0" eaLnBrk="1" latinLnBrk="0" hangingPunct="1">
        <a:defRPr sz="2215" kern="1200">
          <a:solidFill>
            <a:schemeClr val="tx1"/>
          </a:solidFill>
          <a:latin typeface="+mn-lt"/>
          <a:ea typeface="+mn-ea"/>
          <a:cs typeface="+mn-cs"/>
        </a:defRPr>
      </a:lvl2pPr>
      <a:lvl3pPr marL="1125444" algn="l" defTabSz="1125444" rtl="0" eaLnBrk="1" latinLnBrk="0" hangingPunct="1">
        <a:defRPr sz="2215" kern="1200">
          <a:solidFill>
            <a:schemeClr val="tx1"/>
          </a:solidFill>
          <a:latin typeface="+mn-lt"/>
          <a:ea typeface="+mn-ea"/>
          <a:cs typeface="+mn-cs"/>
        </a:defRPr>
      </a:lvl3pPr>
      <a:lvl4pPr marL="1688165" algn="l" defTabSz="1125444" rtl="0" eaLnBrk="1" latinLnBrk="0" hangingPunct="1">
        <a:defRPr sz="2215" kern="1200">
          <a:solidFill>
            <a:schemeClr val="tx1"/>
          </a:solidFill>
          <a:latin typeface="+mn-lt"/>
          <a:ea typeface="+mn-ea"/>
          <a:cs typeface="+mn-cs"/>
        </a:defRPr>
      </a:lvl4pPr>
      <a:lvl5pPr marL="2250887" algn="l" defTabSz="1125444" rtl="0" eaLnBrk="1" latinLnBrk="0" hangingPunct="1">
        <a:defRPr sz="2215" kern="1200">
          <a:solidFill>
            <a:schemeClr val="tx1"/>
          </a:solidFill>
          <a:latin typeface="+mn-lt"/>
          <a:ea typeface="+mn-ea"/>
          <a:cs typeface="+mn-cs"/>
        </a:defRPr>
      </a:lvl5pPr>
      <a:lvl6pPr marL="2813609" algn="l" defTabSz="1125444" rtl="0" eaLnBrk="1" latinLnBrk="0" hangingPunct="1">
        <a:defRPr sz="2215" kern="1200">
          <a:solidFill>
            <a:schemeClr val="tx1"/>
          </a:solidFill>
          <a:latin typeface="+mn-lt"/>
          <a:ea typeface="+mn-ea"/>
          <a:cs typeface="+mn-cs"/>
        </a:defRPr>
      </a:lvl6pPr>
      <a:lvl7pPr marL="3376331" algn="l" defTabSz="1125444" rtl="0" eaLnBrk="1" latinLnBrk="0" hangingPunct="1">
        <a:defRPr sz="2215" kern="1200">
          <a:solidFill>
            <a:schemeClr val="tx1"/>
          </a:solidFill>
          <a:latin typeface="+mn-lt"/>
          <a:ea typeface="+mn-ea"/>
          <a:cs typeface="+mn-cs"/>
        </a:defRPr>
      </a:lvl7pPr>
      <a:lvl8pPr marL="3939052" algn="l" defTabSz="1125444" rtl="0" eaLnBrk="1" latinLnBrk="0" hangingPunct="1">
        <a:defRPr sz="2215" kern="1200">
          <a:solidFill>
            <a:schemeClr val="tx1"/>
          </a:solidFill>
          <a:latin typeface="+mn-lt"/>
          <a:ea typeface="+mn-ea"/>
          <a:cs typeface="+mn-cs"/>
        </a:defRPr>
      </a:lvl8pPr>
      <a:lvl9pPr marL="4501774" algn="l" defTabSz="1125444" rtl="0" eaLnBrk="1" latinLnBrk="0" hangingPunct="1">
        <a:defRPr sz="22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title="[DM_DOCNAME]"/>
          <p:cNvSpPr txBox="1"/>
          <p:nvPr/>
        </p:nvSpPr>
        <p:spPr>
          <a:xfrm>
            <a:off x="0" y="1884153"/>
            <a:ext cx="5715000" cy="3133505"/>
          </a:xfrm>
          <a:prstGeom prst="rect">
            <a:avLst/>
          </a:prstGeom>
          <a:solidFill>
            <a:schemeClr val="bg1"/>
          </a:solidFill>
        </p:spPr>
        <p:txBody>
          <a:bodyPr wrap="square" lIns="288000" tIns="180000" rIns="288000" bIns="180000" rtlCol="0" anchor="t" anchorCtr="0">
            <a:spAutoFit/>
          </a:bodyPr>
          <a:lstStyle/>
          <a:p>
            <a:pPr>
              <a:defRPr/>
            </a:pPr>
            <a:r>
              <a:rPr lang="en-GB" sz="3200" b="0" spc="-100" dirty="0">
                <a:solidFill>
                  <a:schemeClr val="tx1"/>
                </a:solidFill>
                <a:latin typeface="Bahnschrift SemiLight" panose="020B0502040204020203" pitchFamily="34" charset="0"/>
                <a:cs typeface="Calibri" panose="020F0502020204030204" pitchFamily="34" charset="0"/>
              </a:rPr>
              <a:t>Using Commercial Data in an Operational Environment – Radio Occultations</a:t>
            </a:r>
          </a:p>
          <a:p>
            <a:pPr>
              <a:defRPr/>
            </a:pPr>
            <a:endParaRPr lang="en-GB" sz="1800" b="0" kern="0" dirty="0">
              <a:solidFill>
                <a:schemeClr val="tx1"/>
              </a:solidFill>
              <a:latin typeface="Roboto Medium" panose="02000000000000000000" pitchFamily="2" charset="0"/>
              <a:ea typeface="Roboto Medium" panose="02000000000000000000" pitchFamily="2" charset="0"/>
              <a:cs typeface="Arial" panose="020B0604020202020204" pitchFamily="34" charset="0"/>
            </a:endParaRPr>
          </a:p>
          <a:p>
            <a:pPr>
              <a:defRPr/>
            </a:pPr>
            <a:r>
              <a:rPr lang="en-GB" sz="1800" b="0" dirty="0">
                <a:solidFill>
                  <a:schemeClr val="tx1"/>
                </a:solidFill>
                <a:latin typeface="Bahnschrift SemiBold" panose="020B0502040204020203" pitchFamily="34" charset="0"/>
                <a:ea typeface="Roboto Medium" panose="02000000000000000000" pitchFamily="2" charset="0"/>
                <a:cs typeface="Calibri" panose="020F0502020204030204" pitchFamily="34" charset="0"/>
              </a:rPr>
              <a:t>C. Marquardt and </a:t>
            </a:r>
            <a:r>
              <a:rPr lang="en-GB" sz="1800" b="0" u="sng" dirty="0">
                <a:solidFill>
                  <a:schemeClr val="tx1"/>
                </a:solidFill>
                <a:latin typeface="Bahnschrift SemiBold" panose="020B0502040204020203" pitchFamily="34" charset="0"/>
                <a:ea typeface="Roboto Medium" panose="02000000000000000000" pitchFamily="2" charset="0"/>
                <a:cs typeface="Calibri" panose="020F0502020204030204" pitchFamily="34" charset="0"/>
              </a:rPr>
              <a:t>B. R. Bojkov</a:t>
            </a:r>
          </a:p>
          <a:p>
            <a:pPr>
              <a:defRPr/>
            </a:pPr>
            <a:r>
              <a:rPr lang="en-GB" sz="1800" b="0" i="1" dirty="0">
                <a:solidFill>
                  <a:schemeClr val="tx1"/>
                </a:solidFill>
                <a:latin typeface="Bahnschrift Light" panose="020B0502040204020203" pitchFamily="34" charset="0"/>
                <a:ea typeface="Roboto" panose="02000000000000000000" pitchFamily="2" charset="0"/>
                <a:cs typeface="Calibri" panose="020F0502020204030204" pitchFamily="34" charset="0"/>
              </a:rPr>
              <a:t>Remote Sensing and Products Division</a:t>
            </a:r>
          </a:p>
          <a:p>
            <a:pPr>
              <a:defRPr/>
            </a:pPr>
            <a:endParaRPr lang="en-GB" sz="1600" b="0" i="1" kern="0" dirty="0">
              <a:solidFill>
                <a:schemeClr val="tx1"/>
              </a:solidFill>
              <a:latin typeface="Roboto" panose="02000000000000000000" pitchFamily="2" charset="0"/>
              <a:ea typeface="Roboto" panose="02000000000000000000" pitchFamily="2" charset="0"/>
              <a:cs typeface="Arial" panose="020B0604020202020204" pitchFamily="34" charset="0"/>
            </a:endParaRPr>
          </a:p>
          <a:p>
            <a:pPr>
              <a:defRPr/>
            </a:pPr>
            <a:r>
              <a:rPr lang="en-GB" sz="1400" b="0" i="1" dirty="0">
                <a:solidFill>
                  <a:schemeClr val="tx1"/>
                </a:solidFill>
                <a:latin typeface="Bahnschrift Light" panose="020B0502040204020203" pitchFamily="34" charset="0"/>
                <a:ea typeface="Roboto Light" panose="02000000000000000000" pitchFamily="2" charset="0"/>
                <a:cs typeface="Calibri Light" panose="020F0302020204030204" pitchFamily="34" charset="0"/>
              </a:rPr>
              <a:t>GSICS Annual Meeting, 11 February 2024</a:t>
            </a:r>
          </a:p>
        </p:txBody>
      </p:sp>
    </p:spTree>
    <p:extLst>
      <p:ext uri="{BB962C8B-B14F-4D97-AF65-F5344CB8AC3E}">
        <p14:creationId xmlns:p14="http://schemas.microsoft.com/office/powerpoint/2010/main" val="3421866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41718-23EE-D18B-260D-F50EBD5B93A6}"/>
              </a:ext>
            </a:extLst>
          </p:cNvPr>
          <p:cNvSpPr>
            <a:spLocks noGrp="1"/>
          </p:cNvSpPr>
          <p:nvPr>
            <p:ph type="title"/>
          </p:nvPr>
        </p:nvSpPr>
        <p:spPr/>
        <p:txBody>
          <a:bodyPr/>
          <a:lstStyle/>
          <a:p>
            <a:r>
              <a:rPr lang="en-US" dirty="0"/>
              <a:t>Other Aspects of Commercial Data</a:t>
            </a:r>
          </a:p>
        </p:txBody>
      </p:sp>
      <p:sp>
        <p:nvSpPr>
          <p:cNvPr id="3" name="Text Placeholder 2">
            <a:extLst>
              <a:ext uri="{FF2B5EF4-FFF2-40B4-BE49-F238E27FC236}">
                <a16:creationId xmlns:a16="http://schemas.microsoft.com/office/drawing/2014/main" id="{C40AEC57-2463-A05A-6C48-5B396449D28E}"/>
              </a:ext>
            </a:extLst>
          </p:cNvPr>
          <p:cNvSpPr>
            <a:spLocks noGrp="1"/>
          </p:cNvSpPr>
          <p:nvPr>
            <p:ph type="body" sz="quarter" idx="10"/>
          </p:nvPr>
        </p:nvSpPr>
        <p:spPr>
          <a:xfrm>
            <a:off x="145053" y="934279"/>
            <a:ext cx="11627339" cy="5467826"/>
          </a:xfrm>
        </p:spPr>
        <p:txBody>
          <a:bodyPr>
            <a:normAutofit fontScale="77500" lnSpcReduction="20000"/>
          </a:bodyPr>
          <a:lstStyle/>
          <a:p>
            <a:pPr>
              <a:lnSpc>
                <a:spcPct val="130000"/>
              </a:lnSpc>
            </a:pPr>
            <a:r>
              <a:rPr lang="en-US" b="1" dirty="0"/>
              <a:t>Cal/Val</a:t>
            </a:r>
          </a:p>
          <a:p>
            <a:pPr lvl="1">
              <a:lnSpc>
                <a:spcPct val="130000"/>
              </a:lnSpc>
            </a:pPr>
            <a:r>
              <a:rPr lang="en-US" dirty="0"/>
              <a:t>Commercial Vendors do a minimum of Cal/Val</a:t>
            </a:r>
          </a:p>
          <a:p>
            <a:pPr lvl="1">
              <a:lnSpc>
                <a:spcPct val="130000"/>
              </a:lnSpc>
            </a:pPr>
            <a:r>
              <a:rPr lang="en-US" dirty="0">
                <a:solidFill>
                  <a:srgbClr val="FF0000"/>
                </a:solidFill>
              </a:rPr>
              <a:t>It requires expertise and resources on the buyer's side to perform such activities at the same level as we are used to for public missions</a:t>
            </a:r>
            <a:r>
              <a:rPr lang="en-US" dirty="0"/>
              <a:t>. This will be even more relevant for EO techniques that require cross-calibration with other sensors.</a:t>
            </a:r>
          </a:p>
          <a:p>
            <a:pPr>
              <a:lnSpc>
                <a:spcPct val="130000"/>
              </a:lnSpc>
            </a:pPr>
            <a:endParaRPr lang="en-US" dirty="0"/>
          </a:p>
          <a:p>
            <a:pPr>
              <a:lnSpc>
                <a:spcPct val="130000"/>
              </a:lnSpc>
            </a:pPr>
            <a:r>
              <a:rPr lang="en-US" b="1" dirty="0"/>
              <a:t>Time scales</a:t>
            </a:r>
          </a:p>
          <a:p>
            <a:pPr lvl="1">
              <a:lnSpc>
                <a:spcPct val="130000"/>
              </a:lnSpc>
            </a:pPr>
            <a:r>
              <a:rPr lang="en-US" dirty="0"/>
              <a:t>Changes in commercial data occur within months, not years.</a:t>
            </a:r>
          </a:p>
          <a:p>
            <a:pPr lvl="2">
              <a:lnSpc>
                <a:spcPct val="130000"/>
              </a:lnSpc>
            </a:pPr>
            <a:r>
              <a:rPr lang="en-US" dirty="0"/>
              <a:t>NOAA changes their provider every 6-9 months, with a notification time of two weeks</a:t>
            </a:r>
          </a:p>
          <a:p>
            <a:pPr lvl="2">
              <a:lnSpc>
                <a:spcPct val="130000"/>
              </a:lnSpc>
            </a:pPr>
            <a:r>
              <a:rPr lang="en-US" dirty="0"/>
              <a:t>Some vendors launch new satellites every 3-6 months</a:t>
            </a:r>
          </a:p>
          <a:p>
            <a:pPr lvl="1">
              <a:lnSpc>
                <a:spcPct val="130000"/>
              </a:lnSpc>
            </a:pPr>
            <a:r>
              <a:rPr lang="en-US" dirty="0">
                <a:solidFill>
                  <a:srgbClr val="FF0000"/>
                </a:solidFill>
              </a:rPr>
              <a:t>Buyers and users of commercial data need to find ways to adapt to such quick changes</a:t>
            </a:r>
            <a:r>
              <a:rPr lang="en-US" dirty="0"/>
              <a:t>; at present, public agencies and weather services are used to a different level of agility.</a:t>
            </a:r>
          </a:p>
        </p:txBody>
      </p:sp>
    </p:spTree>
    <p:extLst>
      <p:ext uri="{BB962C8B-B14F-4D97-AF65-F5344CB8AC3E}">
        <p14:creationId xmlns:p14="http://schemas.microsoft.com/office/powerpoint/2010/main" val="419787840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417F9-3D24-8EE1-E8D1-64F3DC8D79F8}"/>
              </a:ext>
            </a:extLst>
          </p:cNvPr>
          <p:cNvSpPr>
            <a:spLocks noGrp="1"/>
          </p:cNvSpPr>
          <p:nvPr>
            <p:ph type="title"/>
          </p:nvPr>
        </p:nvSpPr>
        <p:spPr/>
        <p:txBody>
          <a:bodyPr/>
          <a:lstStyle/>
          <a:p>
            <a:r>
              <a:rPr lang="en-US" dirty="0"/>
              <a:t>Other thoughts</a:t>
            </a:r>
          </a:p>
        </p:txBody>
      </p:sp>
      <p:sp>
        <p:nvSpPr>
          <p:cNvPr id="3" name="Text Placeholder 2">
            <a:extLst>
              <a:ext uri="{FF2B5EF4-FFF2-40B4-BE49-F238E27FC236}">
                <a16:creationId xmlns:a16="http://schemas.microsoft.com/office/drawing/2014/main" id="{93534B2C-4E93-C5FC-62A2-7BE381BB70B5}"/>
              </a:ext>
            </a:extLst>
          </p:cNvPr>
          <p:cNvSpPr>
            <a:spLocks noGrp="1"/>
          </p:cNvSpPr>
          <p:nvPr>
            <p:ph type="body" sz="quarter" idx="10"/>
          </p:nvPr>
        </p:nvSpPr>
        <p:spPr>
          <a:xfrm>
            <a:off x="282330" y="904462"/>
            <a:ext cx="11627339" cy="5555974"/>
          </a:xfrm>
        </p:spPr>
        <p:txBody>
          <a:bodyPr>
            <a:normAutofit fontScale="70000" lnSpcReduction="20000"/>
          </a:bodyPr>
          <a:lstStyle/>
          <a:p>
            <a:pPr>
              <a:lnSpc>
                <a:spcPct val="130000"/>
              </a:lnSpc>
            </a:pPr>
            <a:r>
              <a:rPr lang="en-US" dirty="0"/>
              <a:t>For remote sensing types other than RO (when calibration is required), should we distinguish between:</a:t>
            </a:r>
          </a:p>
          <a:p>
            <a:pPr lvl="1">
              <a:lnSpc>
                <a:spcPct val="130000"/>
              </a:lnSpc>
            </a:pPr>
            <a:r>
              <a:rPr lang="en-US" dirty="0">
                <a:solidFill>
                  <a:srgbClr val="FF0000"/>
                </a:solidFill>
              </a:rPr>
              <a:t>Reference missions  </a:t>
            </a:r>
            <a:r>
              <a:rPr lang="en-US" dirty="0"/>
              <a:t>to serve as gold-standard for the calibration of other instruments, operated by public agencies to ensure long-term availability and transparency;</a:t>
            </a:r>
          </a:p>
          <a:p>
            <a:pPr lvl="1">
              <a:lnSpc>
                <a:spcPct val="130000"/>
              </a:lnSpc>
            </a:pPr>
            <a:r>
              <a:rPr lang="en-US" dirty="0">
                <a:solidFill>
                  <a:srgbClr val="FF0000"/>
                </a:solidFill>
              </a:rPr>
              <a:t>Backbone missions </a:t>
            </a:r>
            <a:r>
              <a:rPr lang="en-US" dirty="0"/>
              <a:t>to satisfy basic needs of NWP and climate monitoring; this could be a mixture of public and commercial missions, or public data only;</a:t>
            </a:r>
          </a:p>
          <a:p>
            <a:pPr lvl="1">
              <a:lnSpc>
                <a:spcPct val="130000"/>
              </a:lnSpc>
            </a:pPr>
            <a:r>
              <a:rPr lang="en-US" dirty="0"/>
              <a:t>Additional (commercial) data further enhance NWP and other applications (as funding allows).</a:t>
            </a:r>
          </a:p>
          <a:p>
            <a:pPr marL="0" indent="0">
              <a:lnSpc>
                <a:spcPct val="130000"/>
              </a:lnSpc>
              <a:buNone/>
            </a:pPr>
            <a:endParaRPr lang="en-US" dirty="0"/>
          </a:p>
          <a:p>
            <a:pPr>
              <a:lnSpc>
                <a:spcPct val="130000"/>
              </a:lnSpc>
            </a:pPr>
            <a:r>
              <a:rPr lang="en-US" dirty="0"/>
              <a:t>China currently creates large RO capabilities (</a:t>
            </a:r>
            <a:r>
              <a:rPr lang="en-US" dirty="0" err="1"/>
              <a:t>Tianmu</a:t>
            </a:r>
            <a:r>
              <a:rPr lang="en-US" dirty="0"/>
              <a:t> &amp; </a:t>
            </a:r>
            <a:r>
              <a:rPr lang="en-US" dirty="0" err="1"/>
              <a:t>Yunyao</a:t>
            </a:r>
            <a:r>
              <a:rPr lang="en-US" dirty="0"/>
              <a:t> Aerospace aim at providing 80.000 – 100.000 occultations per day by 2025)</a:t>
            </a:r>
          </a:p>
          <a:p>
            <a:pPr lvl="1">
              <a:lnSpc>
                <a:spcPct val="130000"/>
              </a:lnSpc>
            </a:pPr>
            <a:r>
              <a:rPr lang="en-US" dirty="0"/>
              <a:t>Our initial analysis indicates that this data has similar quality as other commercial RO data.</a:t>
            </a:r>
          </a:p>
          <a:p>
            <a:pPr lvl="1">
              <a:lnSpc>
                <a:spcPct val="130000"/>
              </a:lnSpc>
            </a:pPr>
            <a:r>
              <a:rPr lang="en-US" dirty="0"/>
              <a:t>Questions: </a:t>
            </a:r>
            <a:r>
              <a:rPr lang="en-US" i="1" dirty="0"/>
              <a:t>Is China willing to make the data available under a Global license? What would an amount of RO data likely to be available from China do to the commercial RO market?</a:t>
            </a:r>
          </a:p>
        </p:txBody>
      </p:sp>
    </p:spTree>
    <p:extLst>
      <p:ext uri="{BB962C8B-B14F-4D97-AF65-F5344CB8AC3E}">
        <p14:creationId xmlns:p14="http://schemas.microsoft.com/office/powerpoint/2010/main" val="44332123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864E0-BB3D-D4C3-9556-5DBE5566B51B}"/>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2F693B1C-50B0-C467-02BB-BCEE58D63FED}"/>
              </a:ext>
            </a:extLst>
          </p:cNvPr>
          <p:cNvSpPr>
            <a:spLocks noGrp="1"/>
          </p:cNvSpPr>
          <p:nvPr>
            <p:ph type="body" sz="quarter" idx="10"/>
          </p:nvPr>
        </p:nvSpPr>
        <p:spPr>
          <a:xfrm>
            <a:off x="145053" y="973015"/>
            <a:ext cx="11906270" cy="5666324"/>
          </a:xfrm>
        </p:spPr>
        <p:txBody>
          <a:bodyPr>
            <a:normAutofit fontScale="62500" lnSpcReduction="20000"/>
          </a:bodyPr>
          <a:lstStyle/>
          <a:p>
            <a:pPr>
              <a:lnSpc>
                <a:spcPct val="140000"/>
              </a:lnSpc>
            </a:pPr>
            <a:r>
              <a:rPr lang="en-US" dirty="0"/>
              <a:t>In the New Space arena, RO data has become the most mature commercial offering of meteorological data, because instruments are simple, RO is well understood, has a high impact, and more of it is needed.</a:t>
            </a:r>
          </a:p>
          <a:p>
            <a:pPr lvl="1">
              <a:lnSpc>
                <a:spcPct val="140000"/>
              </a:lnSpc>
            </a:pPr>
            <a:endParaRPr lang="en-US" dirty="0"/>
          </a:p>
          <a:p>
            <a:pPr>
              <a:lnSpc>
                <a:spcPct val="140000"/>
              </a:lnSpc>
            </a:pPr>
            <a:r>
              <a:rPr lang="en-US" dirty="0"/>
              <a:t>Both EUMETSAT and NOAA have begun to procure commercial RO data in an operational context, although the political backgrounds are somewhat different.</a:t>
            </a:r>
          </a:p>
          <a:p>
            <a:pPr lvl="1">
              <a:lnSpc>
                <a:spcPct val="140000"/>
              </a:lnSpc>
            </a:pPr>
            <a:endParaRPr lang="en-US" dirty="0"/>
          </a:p>
          <a:p>
            <a:pPr>
              <a:lnSpc>
                <a:spcPct val="140000"/>
              </a:lnSpc>
            </a:pPr>
            <a:r>
              <a:rPr lang="en-US" dirty="0"/>
              <a:t>Experiences so far:</a:t>
            </a:r>
          </a:p>
          <a:p>
            <a:pPr lvl="1">
              <a:lnSpc>
                <a:spcPct val="140000"/>
              </a:lnSpc>
            </a:pPr>
            <a:r>
              <a:rPr lang="en-US" dirty="0"/>
              <a:t>To ensure consistent data characteristics, both EUMETSAT and NOAA take care of processing, validation, quality control and monitoring  of commercial data, requiring significant RO expertise in these </a:t>
            </a:r>
            <a:r>
              <a:rPr lang="en-US" dirty="0" err="1"/>
              <a:t>organisations</a:t>
            </a:r>
            <a:r>
              <a:rPr lang="en-US" dirty="0"/>
              <a:t>.</a:t>
            </a:r>
          </a:p>
          <a:p>
            <a:pPr lvl="1">
              <a:lnSpc>
                <a:spcPct val="140000"/>
              </a:lnSpc>
            </a:pPr>
            <a:r>
              <a:rPr lang="en-US" dirty="0"/>
              <a:t>While a commercial data provider demonstrated high levels of reliability in Europe, the US suffered several issues with data availability from the commercial sector.</a:t>
            </a:r>
          </a:p>
          <a:p>
            <a:pPr lvl="1">
              <a:lnSpc>
                <a:spcPct val="140000"/>
              </a:lnSpc>
            </a:pPr>
            <a:r>
              <a:rPr lang="en-US" dirty="0"/>
              <a:t>Transparency can be obtained by formulating contracts appropriately and by having sufficient expertise on the buyer side.</a:t>
            </a:r>
          </a:p>
          <a:p>
            <a:pPr lvl="1">
              <a:lnSpc>
                <a:spcPct val="140000"/>
              </a:lnSpc>
            </a:pPr>
            <a:r>
              <a:rPr lang="en-US" dirty="0"/>
              <a:t>Change happens on time scales of months, not years. </a:t>
            </a:r>
          </a:p>
        </p:txBody>
      </p:sp>
    </p:spTree>
    <p:extLst>
      <p:ext uri="{BB962C8B-B14F-4D97-AF65-F5344CB8AC3E}">
        <p14:creationId xmlns:p14="http://schemas.microsoft.com/office/powerpoint/2010/main" val="416891972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31F50-9AB4-3346-0D5D-4BC8A4A97111}"/>
              </a:ext>
            </a:extLst>
          </p:cNvPr>
          <p:cNvSpPr>
            <a:spLocks noGrp="1"/>
          </p:cNvSpPr>
          <p:nvPr>
            <p:ph type="title"/>
          </p:nvPr>
        </p:nvSpPr>
        <p:spPr/>
        <p:txBody>
          <a:bodyPr/>
          <a:lstStyle/>
          <a:p>
            <a:r>
              <a:rPr lang="en-US" dirty="0"/>
              <a:t>Summary (cont’d)</a:t>
            </a:r>
          </a:p>
        </p:txBody>
      </p:sp>
      <p:sp>
        <p:nvSpPr>
          <p:cNvPr id="3" name="Text Placeholder 2">
            <a:extLst>
              <a:ext uri="{FF2B5EF4-FFF2-40B4-BE49-F238E27FC236}">
                <a16:creationId xmlns:a16="http://schemas.microsoft.com/office/drawing/2014/main" id="{C04BFC49-21AB-80FE-5BC6-3042E8DE3F6B}"/>
              </a:ext>
            </a:extLst>
          </p:cNvPr>
          <p:cNvSpPr>
            <a:spLocks noGrp="1"/>
          </p:cNvSpPr>
          <p:nvPr>
            <p:ph type="body" sz="quarter" idx="10"/>
          </p:nvPr>
        </p:nvSpPr>
        <p:spPr>
          <a:xfrm>
            <a:off x="145053" y="1139429"/>
            <a:ext cx="11882824" cy="5262675"/>
          </a:xfrm>
        </p:spPr>
        <p:txBody>
          <a:bodyPr/>
          <a:lstStyle/>
          <a:p>
            <a:pPr>
              <a:lnSpc>
                <a:spcPct val="110000"/>
              </a:lnSpc>
            </a:pPr>
            <a:endParaRPr lang="en-US" sz="2200"/>
          </a:p>
          <a:p>
            <a:pPr>
              <a:lnSpc>
                <a:spcPct val="110000"/>
              </a:lnSpc>
            </a:pPr>
            <a:r>
              <a:rPr lang="en-US" sz="2200"/>
              <a:t>For </a:t>
            </a:r>
            <a:r>
              <a:rPr lang="en-US" sz="2200" dirty="0"/>
              <a:t>observation techniques other than RO, topics like reference instruments and backbone missions require careful consideration.</a:t>
            </a:r>
          </a:p>
          <a:p>
            <a:pPr>
              <a:lnSpc>
                <a:spcPct val="110000"/>
              </a:lnSpc>
            </a:pPr>
            <a:endParaRPr lang="en-US" sz="2200" dirty="0"/>
          </a:p>
          <a:p>
            <a:pPr>
              <a:lnSpc>
                <a:spcPct val="110000"/>
              </a:lnSpc>
            </a:pPr>
            <a:r>
              <a:rPr lang="en-US" sz="2200" dirty="0"/>
              <a:t>In China, commercial companies will generate vast amounts of good-quality (RO—) data, potentially disrupting the current commercial (RO—) data activity in Western countries. However, the politics regarding these data is currently uncertain.</a:t>
            </a:r>
          </a:p>
          <a:p>
            <a:pPr>
              <a:lnSpc>
                <a:spcPct val="110000"/>
              </a:lnSpc>
            </a:pPr>
            <a:endParaRPr lang="en-US" sz="2200" dirty="0"/>
          </a:p>
          <a:p>
            <a:pPr>
              <a:lnSpc>
                <a:spcPct val="110000"/>
              </a:lnSpc>
            </a:pPr>
            <a:endParaRPr lang="en-US" sz="2200" dirty="0"/>
          </a:p>
        </p:txBody>
      </p:sp>
    </p:spTree>
    <p:extLst>
      <p:ext uri="{BB962C8B-B14F-4D97-AF65-F5344CB8AC3E}">
        <p14:creationId xmlns:p14="http://schemas.microsoft.com/office/powerpoint/2010/main" val="86877756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p:cNvSpPr>
            <a:spLocks noGrp="1"/>
          </p:cNvSpPr>
          <p:nvPr>
            <p:ph type="body" sz="quarter" idx="10"/>
          </p:nvPr>
        </p:nvSpPr>
        <p:spPr/>
        <p:txBody>
          <a:bodyPr anchor="ctr"/>
          <a:lstStyle/>
          <a:p>
            <a:pPr lvl="0"/>
            <a:r>
              <a:rPr lang="en-GB" sz="2800" dirty="0">
                <a:solidFill>
                  <a:srgbClr val="38484E"/>
                </a:solidFill>
                <a:latin typeface="Bahnschrift SemiLight"/>
              </a:rPr>
              <a:t>Thank you!</a:t>
            </a:r>
          </a:p>
          <a:p>
            <a:pPr lvl="0"/>
            <a:r>
              <a:rPr lang="en-GB" sz="2000" dirty="0">
                <a:solidFill>
                  <a:srgbClr val="38484E"/>
                </a:solidFill>
                <a:latin typeface="Bahnschrift Light"/>
                <a:ea typeface="Roboto Light" panose="02000000000000000000" pitchFamily="2" charset="0"/>
              </a:rPr>
              <a:t>Questions are welcome.</a:t>
            </a:r>
          </a:p>
        </p:txBody>
      </p:sp>
    </p:spTree>
    <p:extLst>
      <p:ext uri="{BB962C8B-B14F-4D97-AF65-F5344CB8AC3E}">
        <p14:creationId xmlns:p14="http://schemas.microsoft.com/office/powerpoint/2010/main" val="188149218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Agenda</a:t>
            </a:r>
          </a:p>
        </p:txBody>
      </p:sp>
      <p:sp>
        <p:nvSpPr>
          <p:cNvPr id="5" name="Text Placeholder 4"/>
          <p:cNvSpPr>
            <a:spLocks noGrp="1"/>
          </p:cNvSpPr>
          <p:nvPr>
            <p:ph type="body" sz="quarter" idx="10"/>
          </p:nvPr>
        </p:nvSpPr>
        <p:spPr/>
        <p:txBody>
          <a:bodyPr/>
          <a:lstStyle/>
          <a:p>
            <a:pPr marL="0" lvl="0" indent="0">
              <a:buNone/>
            </a:pPr>
            <a:endParaRPr lang="en-GB" sz="2800" dirty="0">
              <a:solidFill>
                <a:srgbClr val="38484E"/>
              </a:solidFill>
              <a:latin typeface="Bahnschrift Light"/>
            </a:endParaRPr>
          </a:p>
          <a:p>
            <a:pPr marL="0" lvl="0" indent="0">
              <a:buNone/>
            </a:pPr>
            <a:endParaRPr lang="en-GB" sz="2800" dirty="0">
              <a:solidFill>
                <a:srgbClr val="38484E"/>
              </a:solidFill>
              <a:latin typeface="Bahnschrift Light"/>
            </a:endParaRPr>
          </a:p>
          <a:p>
            <a:pPr marL="0" lvl="0" indent="0">
              <a:buNone/>
            </a:pPr>
            <a:r>
              <a:rPr lang="en-GB" sz="2800" dirty="0">
                <a:solidFill>
                  <a:srgbClr val="38484E"/>
                </a:solidFill>
                <a:latin typeface="Bahnschrift Light"/>
              </a:rPr>
              <a:t>New Space and commercial data</a:t>
            </a:r>
          </a:p>
          <a:p>
            <a:pPr marL="0" lvl="0" indent="0">
              <a:buNone/>
            </a:pPr>
            <a:r>
              <a:rPr lang="en-GB" sz="2000" dirty="0">
                <a:solidFill>
                  <a:srgbClr val="38484E"/>
                </a:solidFill>
                <a:latin typeface="Bahnschrift Light"/>
                <a:ea typeface="Roboto Light" panose="02000000000000000000" pitchFamily="2" charset="0"/>
              </a:rPr>
              <a:t>And why RO is in the middle of it right now.</a:t>
            </a:r>
          </a:p>
          <a:p>
            <a:pPr marL="0" lvl="0" indent="0">
              <a:buNone/>
            </a:pPr>
            <a:endParaRPr lang="en-GB" sz="2000" dirty="0">
              <a:solidFill>
                <a:srgbClr val="38484E"/>
              </a:solidFill>
              <a:latin typeface="Bahnschrift Light"/>
              <a:ea typeface="Roboto Light" panose="02000000000000000000" pitchFamily="2" charset="0"/>
            </a:endParaRPr>
          </a:p>
          <a:p>
            <a:pPr marL="0" lvl="0" indent="0">
              <a:buNone/>
            </a:pPr>
            <a:r>
              <a:rPr lang="en-GB" sz="2800" dirty="0">
                <a:solidFill>
                  <a:srgbClr val="38484E"/>
                </a:solidFill>
                <a:latin typeface="Bahnschrift Light"/>
              </a:rPr>
              <a:t>Lessons learned</a:t>
            </a:r>
          </a:p>
          <a:p>
            <a:pPr marL="0" lvl="0" indent="0">
              <a:buNone/>
            </a:pPr>
            <a:r>
              <a:rPr lang="en-GB" sz="2000" dirty="0">
                <a:solidFill>
                  <a:srgbClr val="38484E"/>
                </a:solidFill>
                <a:latin typeface="Bahnschrift Light"/>
                <a:ea typeface="Roboto Light" panose="02000000000000000000" pitchFamily="2" charset="0"/>
              </a:rPr>
              <a:t>Various aspects of commercial data.</a:t>
            </a:r>
          </a:p>
          <a:p>
            <a:pPr marL="0" lvl="0" indent="0">
              <a:buNone/>
            </a:pPr>
            <a:endParaRPr lang="en-GB" sz="2000" dirty="0">
              <a:solidFill>
                <a:srgbClr val="38484E"/>
              </a:solidFill>
              <a:latin typeface="Bahnschrift Light"/>
              <a:ea typeface="Roboto Light" panose="02000000000000000000" pitchFamily="2" charset="0"/>
            </a:endParaRPr>
          </a:p>
          <a:p>
            <a:pPr marL="0" lvl="0" indent="0">
              <a:buNone/>
            </a:pPr>
            <a:r>
              <a:rPr lang="en-GB" sz="2800" dirty="0">
                <a:solidFill>
                  <a:srgbClr val="38484E"/>
                </a:solidFill>
                <a:latin typeface="Bahnschrift Light"/>
              </a:rPr>
              <a:t>Summary</a:t>
            </a:r>
          </a:p>
          <a:p>
            <a:pPr marL="0" lvl="0" indent="0">
              <a:buNone/>
            </a:pPr>
            <a:r>
              <a:rPr lang="en-GB" sz="2000" dirty="0">
                <a:solidFill>
                  <a:srgbClr val="38484E"/>
                </a:solidFill>
                <a:latin typeface="Bahnschrift Light"/>
                <a:ea typeface="Roboto Light" panose="02000000000000000000" pitchFamily="2" charset="0"/>
              </a:rPr>
              <a:t>Short description for third agenda point.</a:t>
            </a:r>
          </a:p>
        </p:txBody>
      </p:sp>
    </p:spTree>
    <p:extLst>
      <p:ext uri="{BB962C8B-B14F-4D97-AF65-F5344CB8AC3E}">
        <p14:creationId xmlns:p14="http://schemas.microsoft.com/office/powerpoint/2010/main" val="124946901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New Space</a:t>
            </a:r>
          </a:p>
        </p:txBody>
      </p:sp>
      <p:sp>
        <p:nvSpPr>
          <p:cNvPr id="3" name="Text Placeholder 2"/>
          <p:cNvSpPr>
            <a:spLocks noGrp="1"/>
          </p:cNvSpPr>
          <p:nvPr>
            <p:ph type="body" sz="quarter" idx="10"/>
          </p:nvPr>
        </p:nvSpPr>
        <p:spPr>
          <a:xfrm>
            <a:off x="145053" y="902677"/>
            <a:ext cx="11894547" cy="5499427"/>
          </a:xfrm>
        </p:spPr>
        <p:txBody>
          <a:bodyPr>
            <a:normAutofit fontScale="55000" lnSpcReduction="20000"/>
          </a:bodyPr>
          <a:lstStyle/>
          <a:p>
            <a:pPr>
              <a:lnSpc>
                <a:spcPct val="130000"/>
              </a:lnSpc>
            </a:pPr>
            <a:r>
              <a:rPr lang="en-GB" dirty="0"/>
              <a:t>It has never been so “cheap” to launch a (small) satellite into a Low Earth Orbit.</a:t>
            </a:r>
          </a:p>
          <a:p>
            <a:pPr lvl="1">
              <a:lnSpc>
                <a:spcPct val="130000"/>
              </a:lnSpc>
            </a:pPr>
            <a:endParaRPr lang="en-GB" dirty="0"/>
          </a:p>
          <a:p>
            <a:pPr>
              <a:lnSpc>
                <a:spcPct val="130000"/>
              </a:lnSpc>
            </a:pPr>
            <a:r>
              <a:rPr lang="en-GB" dirty="0"/>
              <a:t>Companies try to monetise scientific experience in Earth Observation – and sometimes with the support of scientists frustrated by the lack of sufficient public funding opportunities.</a:t>
            </a:r>
          </a:p>
          <a:p>
            <a:pPr lvl="1">
              <a:lnSpc>
                <a:spcPct val="130000"/>
              </a:lnSpc>
            </a:pPr>
            <a:endParaRPr lang="en-GB" dirty="0"/>
          </a:p>
          <a:p>
            <a:pPr>
              <a:lnSpc>
                <a:spcPct val="130000"/>
              </a:lnSpc>
            </a:pPr>
            <a:r>
              <a:rPr lang="en-GB" dirty="0"/>
              <a:t>Examples (incomplete) of </a:t>
            </a:r>
            <a:r>
              <a:rPr lang="en-GB" dirty="0">
                <a:solidFill>
                  <a:srgbClr val="FF0000"/>
                </a:solidFill>
              </a:rPr>
              <a:t>flying</a:t>
            </a:r>
            <a:r>
              <a:rPr lang="en-GB" dirty="0"/>
              <a:t> or </a:t>
            </a:r>
            <a:r>
              <a:rPr lang="en-GB" dirty="0">
                <a:solidFill>
                  <a:srgbClr val="00B050"/>
                </a:solidFill>
              </a:rPr>
              <a:t>planned</a:t>
            </a:r>
            <a:r>
              <a:rPr lang="en-GB" dirty="0"/>
              <a:t> commercial EO missions:</a:t>
            </a:r>
          </a:p>
          <a:p>
            <a:pPr lvl="1">
              <a:lnSpc>
                <a:spcPct val="130000"/>
              </a:lnSpc>
            </a:pPr>
            <a:r>
              <a:rPr lang="en-GB" dirty="0"/>
              <a:t>Spire (US &amp; Europe; </a:t>
            </a:r>
            <a:r>
              <a:rPr lang="en-GB" dirty="0">
                <a:solidFill>
                  <a:srgbClr val="FF0000"/>
                </a:solidFill>
              </a:rPr>
              <a:t>GNSS-RO, GNSS-PRO, GNSS-R</a:t>
            </a:r>
            <a:r>
              <a:rPr lang="en-GB" dirty="0"/>
              <a:t>, </a:t>
            </a:r>
            <a:r>
              <a:rPr lang="en-GB" dirty="0">
                <a:solidFill>
                  <a:srgbClr val="00B050"/>
                </a:solidFill>
              </a:rPr>
              <a:t>Hyperspectral MW</a:t>
            </a:r>
            <a:r>
              <a:rPr lang="en-GB" dirty="0"/>
              <a:t>)</a:t>
            </a:r>
          </a:p>
          <a:p>
            <a:pPr lvl="1">
              <a:lnSpc>
                <a:spcPct val="130000"/>
              </a:lnSpc>
            </a:pPr>
            <a:r>
              <a:rPr lang="en-GB" dirty="0" err="1"/>
              <a:t>PlanetIQ</a:t>
            </a:r>
            <a:r>
              <a:rPr lang="en-GB" dirty="0"/>
              <a:t> (US; </a:t>
            </a:r>
            <a:r>
              <a:rPr lang="en-GB" dirty="0">
                <a:solidFill>
                  <a:srgbClr val="FF0000"/>
                </a:solidFill>
              </a:rPr>
              <a:t>GNSS-RO</a:t>
            </a:r>
            <a:r>
              <a:rPr lang="en-GB" dirty="0"/>
              <a:t>, </a:t>
            </a:r>
            <a:r>
              <a:rPr lang="en-GB" dirty="0">
                <a:solidFill>
                  <a:srgbClr val="00B050"/>
                </a:solidFill>
              </a:rPr>
              <a:t>GNSS-PRO, GNSS-R</a:t>
            </a:r>
            <a:r>
              <a:rPr lang="en-GB" dirty="0"/>
              <a:t>)</a:t>
            </a:r>
          </a:p>
          <a:p>
            <a:pPr lvl="1">
              <a:lnSpc>
                <a:spcPct val="130000"/>
              </a:lnSpc>
            </a:pPr>
            <a:r>
              <a:rPr lang="en-GB" dirty="0"/>
              <a:t>Muon Space (US; </a:t>
            </a:r>
            <a:r>
              <a:rPr lang="en-GB" dirty="0">
                <a:solidFill>
                  <a:srgbClr val="FF0000"/>
                </a:solidFill>
              </a:rPr>
              <a:t>GNSS-R</a:t>
            </a:r>
            <a:r>
              <a:rPr lang="en-GB" dirty="0"/>
              <a:t>, </a:t>
            </a:r>
            <a:r>
              <a:rPr lang="en-GB" dirty="0">
                <a:solidFill>
                  <a:srgbClr val="00B050"/>
                </a:solidFill>
              </a:rPr>
              <a:t>GNSS-RO, IR</a:t>
            </a:r>
            <a:r>
              <a:rPr lang="en-GB" dirty="0"/>
              <a:t>)</a:t>
            </a:r>
          </a:p>
          <a:p>
            <a:pPr lvl="1">
              <a:lnSpc>
                <a:spcPct val="130000"/>
              </a:lnSpc>
            </a:pPr>
            <a:r>
              <a:rPr lang="en-GB" dirty="0" err="1"/>
              <a:t>Tomorrow.IO</a:t>
            </a:r>
            <a:r>
              <a:rPr lang="en-GB" dirty="0"/>
              <a:t> (US; </a:t>
            </a:r>
            <a:r>
              <a:rPr lang="en-GB" dirty="0">
                <a:solidFill>
                  <a:srgbClr val="FF0000"/>
                </a:solidFill>
              </a:rPr>
              <a:t>Radar (</a:t>
            </a:r>
            <a:r>
              <a:rPr lang="en-GB" dirty="0" err="1">
                <a:solidFill>
                  <a:srgbClr val="FF0000"/>
                </a:solidFill>
              </a:rPr>
              <a:t>precip</a:t>
            </a:r>
            <a:r>
              <a:rPr lang="en-GB" dirty="0">
                <a:solidFill>
                  <a:srgbClr val="FF0000"/>
                </a:solidFill>
              </a:rPr>
              <a:t>)</a:t>
            </a:r>
            <a:r>
              <a:rPr lang="en-GB" dirty="0">
                <a:solidFill>
                  <a:schemeClr val="bg1"/>
                </a:solidFill>
              </a:rPr>
              <a:t>, </a:t>
            </a:r>
            <a:r>
              <a:rPr lang="en-GB" dirty="0">
                <a:solidFill>
                  <a:srgbClr val="00B050"/>
                </a:solidFill>
              </a:rPr>
              <a:t>MW</a:t>
            </a:r>
            <a:r>
              <a:rPr lang="en-GB" dirty="0"/>
              <a:t>)</a:t>
            </a:r>
          </a:p>
          <a:p>
            <a:pPr lvl="1">
              <a:lnSpc>
                <a:spcPct val="130000"/>
              </a:lnSpc>
            </a:pPr>
            <a:r>
              <a:rPr lang="en-GB" dirty="0" err="1"/>
              <a:t>GHGSat</a:t>
            </a:r>
            <a:r>
              <a:rPr lang="en-GB" dirty="0"/>
              <a:t> (Ca, US, UK; Fabry-Perot (</a:t>
            </a:r>
            <a:r>
              <a:rPr lang="en-GB" dirty="0">
                <a:solidFill>
                  <a:srgbClr val="FF0000"/>
                </a:solidFill>
              </a:rPr>
              <a:t>Methane &amp; CO2</a:t>
            </a:r>
            <a:r>
              <a:rPr lang="en-GB" dirty="0"/>
              <a:t>))</a:t>
            </a:r>
          </a:p>
          <a:p>
            <a:pPr lvl="1">
              <a:lnSpc>
                <a:spcPct val="130000"/>
              </a:lnSpc>
            </a:pPr>
            <a:r>
              <a:rPr lang="en-GB" dirty="0" err="1"/>
              <a:t>Tianmu</a:t>
            </a:r>
            <a:r>
              <a:rPr lang="en-GB" dirty="0"/>
              <a:t> (China: </a:t>
            </a:r>
            <a:r>
              <a:rPr lang="en-GB" dirty="0">
                <a:solidFill>
                  <a:srgbClr val="FF0000"/>
                </a:solidFill>
              </a:rPr>
              <a:t>GNSS-RO</a:t>
            </a:r>
            <a:r>
              <a:rPr lang="en-GB" dirty="0"/>
              <a:t>, GNSS-R)</a:t>
            </a:r>
          </a:p>
          <a:p>
            <a:pPr lvl="1">
              <a:lnSpc>
                <a:spcPct val="130000"/>
              </a:lnSpc>
            </a:pPr>
            <a:r>
              <a:rPr lang="en-GB" dirty="0" err="1"/>
              <a:t>Yunyao</a:t>
            </a:r>
            <a:r>
              <a:rPr lang="en-GB" dirty="0"/>
              <a:t> (China: </a:t>
            </a:r>
            <a:r>
              <a:rPr lang="en-GB" dirty="0">
                <a:solidFill>
                  <a:srgbClr val="FF0000"/>
                </a:solidFill>
              </a:rPr>
              <a:t>GNSS-RO</a:t>
            </a:r>
            <a:r>
              <a:rPr lang="en-GB" dirty="0"/>
              <a:t>)</a:t>
            </a:r>
          </a:p>
          <a:p>
            <a:pPr lvl="1">
              <a:lnSpc>
                <a:spcPct val="130000"/>
              </a:lnSpc>
            </a:pPr>
            <a:r>
              <a:rPr lang="en-GB" dirty="0"/>
              <a:t>Probably more…</a:t>
            </a:r>
          </a:p>
          <a:p>
            <a:pPr lvl="1">
              <a:lnSpc>
                <a:spcPct val="130000"/>
              </a:lnSpc>
            </a:pPr>
            <a:endParaRPr lang="en-GB" dirty="0"/>
          </a:p>
          <a:p>
            <a:pPr>
              <a:lnSpc>
                <a:spcPct val="130000"/>
              </a:lnSpc>
            </a:pPr>
            <a:r>
              <a:rPr lang="en-GB" dirty="0">
                <a:solidFill>
                  <a:srgbClr val="FF0000"/>
                </a:solidFill>
              </a:rPr>
              <a:t>Governments and space agencies are interested in commercial opportunities </a:t>
            </a:r>
            <a:r>
              <a:rPr lang="en-GB" dirty="0">
                <a:solidFill>
                  <a:srgbClr val="FF0000"/>
                </a:solidFill>
                <a:sym typeface="Wingdings" pitchFamily="2" charset="2"/>
              </a:rPr>
              <a:t> NOAA, NASA, NRL, ESA, EUMETSAT, CMA, … have purchased data and/or partnered up with commercial companies</a:t>
            </a:r>
            <a:endParaRPr lang="en-GB" dirty="0">
              <a:solidFill>
                <a:srgbClr val="FF0000"/>
              </a:solidFill>
            </a:endParaRPr>
          </a:p>
        </p:txBody>
      </p:sp>
    </p:spTree>
    <p:extLst>
      <p:ext uri="{BB962C8B-B14F-4D97-AF65-F5344CB8AC3E}">
        <p14:creationId xmlns:p14="http://schemas.microsoft.com/office/powerpoint/2010/main" val="231408149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3594A-6BD7-8086-F3F0-F05107E2B5E4}"/>
              </a:ext>
            </a:extLst>
          </p:cNvPr>
          <p:cNvSpPr>
            <a:spLocks noGrp="1"/>
          </p:cNvSpPr>
          <p:nvPr>
            <p:ph type="title"/>
          </p:nvPr>
        </p:nvSpPr>
        <p:spPr/>
        <p:txBody>
          <a:bodyPr/>
          <a:lstStyle/>
          <a:p>
            <a:r>
              <a:rPr lang="en-US" dirty="0"/>
              <a:t>Why GNSS-X, particularly -RO (= Radio Occultations)?</a:t>
            </a:r>
          </a:p>
        </p:txBody>
      </p:sp>
      <p:pic>
        <p:nvPicPr>
          <p:cNvPr id="4" name="Picture 2">
            <a:extLst>
              <a:ext uri="{FF2B5EF4-FFF2-40B4-BE49-F238E27FC236}">
                <a16:creationId xmlns:a16="http://schemas.microsoft.com/office/drawing/2014/main" id="{74E0DFA2-B452-5BCB-25F5-0DCBE9A855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342" y="1069856"/>
            <a:ext cx="4760913" cy="239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2">
            <a:extLst>
              <a:ext uri="{FF2B5EF4-FFF2-40B4-BE49-F238E27FC236}">
                <a16:creationId xmlns:a16="http://schemas.microsoft.com/office/drawing/2014/main" id="{AD608E86-EED0-2A59-189C-6389988A653B}"/>
              </a:ext>
            </a:extLst>
          </p:cNvPr>
          <p:cNvSpPr txBox="1">
            <a:spLocks/>
          </p:cNvSpPr>
          <p:nvPr/>
        </p:nvSpPr>
        <p:spPr bwMode="auto">
          <a:xfrm>
            <a:off x="349342" y="3770766"/>
            <a:ext cx="5080873" cy="23987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62500" lnSpcReduction="20000"/>
          </a:bodyPr>
          <a:lstStyle>
            <a:lvl1pPr marL="328254" indent="-328254" algn="l" rtl="0" eaLnBrk="1" fontAlgn="base" hangingPunct="1">
              <a:spcBef>
                <a:spcPct val="20000"/>
              </a:spcBef>
              <a:spcAft>
                <a:spcPct val="0"/>
              </a:spcAft>
              <a:buFont typeface="Arial" pitchFamily="34" charset="0"/>
              <a:buChar char="•"/>
              <a:defRPr sz="3200" spc="-100" baseline="0">
                <a:solidFill>
                  <a:schemeClr val="tx2"/>
                </a:solidFill>
                <a:latin typeface="Bahnschrift Light" panose="020B0502040204020203" pitchFamily="34" charset="0"/>
                <a:ea typeface="Roboto" panose="02000000000000000000" pitchFamily="2" charset="0"/>
                <a:cs typeface="Arial" pitchFamily="34" charset="0"/>
              </a:defRPr>
            </a:lvl1pPr>
            <a:lvl2pPr marL="914423" indent="-351701" algn="l" rtl="0" eaLnBrk="1" fontAlgn="base" hangingPunct="1">
              <a:spcBef>
                <a:spcPct val="20000"/>
              </a:spcBef>
              <a:spcAft>
                <a:spcPct val="0"/>
              </a:spcAft>
              <a:buFont typeface="Arial" pitchFamily="34" charset="0"/>
              <a:buChar char="•"/>
              <a:defRPr sz="2800" spc="-100" baseline="0">
                <a:solidFill>
                  <a:schemeClr val="tx2"/>
                </a:solidFill>
                <a:latin typeface="Bahnschrift Light" panose="020B0502040204020203" pitchFamily="34" charset="0"/>
                <a:ea typeface="Roboto" panose="02000000000000000000" pitchFamily="2" charset="0"/>
                <a:cs typeface="Arial" pitchFamily="34" charset="0"/>
              </a:defRPr>
            </a:lvl2pPr>
            <a:lvl3pPr marL="1406804" indent="-281361" algn="l" rtl="0" eaLnBrk="1" fontAlgn="base" hangingPunct="1">
              <a:spcBef>
                <a:spcPct val="20000"/>
              </a:spcBef>
              <a:spcAft>
                <a:spcPct val="0"/>
              </a:spcAft>
              <a:buFont typeface="Arial" pitchFamily="34" charset="0"/>
              <a:buChar char="•"/>
              <a:defRPr sz="2400" spc="-100" baseline="0">
                <a:solidFill>
                  <a:schemeClr val="tx2"/>
                </a:solidFill>
                <a:latin typeface="Bahnschrift Light" panose="020B0502040204020203" pitchFamily="34" charset="0"/>
                <a:ea typeface="Roboto" panose="02000000000000000000" pitchFamily="2" charset="0"/>
                <a:cs typeface="Arial" pitchFamily="34" charset="0"/>
              </a:defRPr>
            </a:lvl3pPr>
            <a:lvl4pPr marL="1969526" indent="-281361" algn="l" rtl="0" eaLnBrk="1" fontAlgn="base" hangingPunct="1">
              <a:spcBef>
                <a:spcPct val="20000"/>
              </a:spcBef>
              <a:spcAft>
                <a:spcPct val="0"/>
              </a:spcAft>
              <a:buFont typeface="Arial" pitchFamily="34" charset="0"/>
              <a:buChar char="•"/>
              <a:defRPr sz="2000" spc="-100" baseline="0">
                <a:solidFill>
                  <a:schemeClr val="tx2"/>
                </a:solidFill>
                <a:latin typeface="Bahnschrift Light" panose="020B0502040204020203" pitchFamily="34" charset="0"/>
                <a:ea typeface="Roboto" panose="02000000000000000000" pitchFamily="2" charset="0"/>
                <a:cs typeface="Arial" pitchFamily="34" charset="0"/>
              </a:defRPr>
            </a:lvl4pPr>
            <a:lvl5pPr marL="2532248" indent="-281361" algn="l" rtl="0" eaLnBrk="1" fontAlgn="base" hangingPunct="1">
              <a:spcBef>
                <a:spcPct val="20000"/>
              </a:spcBef>
              <a:spcAft>
                <a:spcPct val="0"/>
              </a:spcAft>
              <a:buFont typeface="Arial" pitchFamily="34" charset="0"/>
              <a:buChar char="•"/>
              <a:defRPr sz="1800" spc="-100" baseline="0">
                <a:solidFill>
                  <a:schemeClr val="tx2"/>
                </a:solidFill>
                <a:latin typeface="Bahnschrift Light" panose="020B0502040204020203" pitchFamily="34" charset="0"/>
                <a:ea typeface="Roboto" panose="02000000000000000000" pitchFamily="2" charset="0"/>
                <a:cs typeface="Arial" pitchFamily="34" charset="0"/>
              </a:defRPr>
            </a:lvl5pPr>
            <a:lvl6pPr marL="3094970" indent="-281361" algn="l" rtl="0" eaLnBrk="1" fontAlgn="base" hangingPunct="1">
              <a:spcBef>
                <a:spcPct val="20000"/>
              </a:spcBef>
              <a:spcAft>
                <a:spcPct val="0"/>
              </a:spcAft>
              <a:defRPr sz="2954">
                <a:solidFill>
                  <a:schemeClr val="tx2"/>
                </a:solidFill>
                <a:latin typeface="+mn-lt"/>
              </a:defRPr>
            </a:lvl6pPr>
            <a:lvl7pPr marL="3657691" indent="-281361" algn="l" rtl="0" eaLnBrk="1" fontAlgn="base" hangingPunct="1">
              <a:spcBef>
                <a:spcPct val="20000"/>
              </a:spcBef>
              <a:spcAft>
                <a:spcPct val="0"/>
              </a:spcAft>
              <a:defRPr sz="2954">
                <a:solidFill>
                  <a:schemeClr val="tx2"/>
                </a:solidFill>
                <a:latin typeface="+mn-lt"/>
              </a:defRPr>
            </a:lvl7pPr>
            <a:lvl8pPr marL="4220413" indent="-281361" algn="l" rtl="0" eaLnBrk="1" fontAlgn="base" hangingPunct="1">
              <a:spcBef>
                <a:spcPct val="20000"/>
              </a:spcBef>
              <a:spcAft>
                <a:spcPct val="0"/>
              </a:spcAft>
              <a:defRPr sz="2954">
                <a:solidFill>
                  <a:schemeClr val="tx2"/>
                </a:solidFill>
                <a:latin typeface="+mn-lt"/>
              </a:defRPr>
            </a:lvl8pPr>
            <a:lvl9pPr marL="4783135" indent="-281361" algn="l" rtl="0" eaLnBrk="1" fontAlgn="base" hangingPunct="1">
              <a:spcBef>
                <a:spcPct val="20000"/>
              </a:spcBef>
              <a:spcAft>
                <a:spcPct val="0"/>
              </a:spcAft>
              <a:defRPr sz="2954">
                <a:solidFill>
                  <a:schemeClr val="tx2"/>
                </a:solidFill>
                <a:latin typeface="+mn-lt"/>
              </a:defRPr>
            </a:lvl9pPr>
          </a:lstStyle>
          <a:p>
            <a:pPr>
              <a:lnSpc>
                <a:spcPct val="130000"/>
              </a:lnSpc>
            </a:pPr>
            <a:r>
              <a:rPr lang="en-US" b="0" kern="0" dirty="0"/>
              <a:t>Instruments are simple Software Defined Radios with lots of signal processing, but:</a:t>
            </a:r>
          </a:p>
          <a:p>
            <a:pPr lvl="1">
              <a:lnSpc>
                <a:spcPct val="130000"/>
              </a:lnSpc>
            </a:pPr>
            <a:r>
              <a:rPr lang="en-US" sz="3200" b="0" kern="0" dirty="0"/>
              <a:t>no optics or movable parts</a:t>
            </a:r>
          </a:p>
          <a:p>
            <a:pPr lvl="1">
              <a:lnSpc>
                <a:spcPct val="130000"/>
              </a:lnSpc>
            </a:pPr>
            <a:r>
              <a:rPr lang="en-US" sz="3200" b="0" kern="0" dirty="0"/>
              <a:t>no calibration targets or blackbodies required</a:t>
            </a:r>
          </a:p>
          <a:p>
            <a:pPr lvl="1">
              <a:lnSpc>
                <a:spcPct val="130000"/>
              </a:lnSpc>
            </a:pPr>
            <a:r>
              <a:rPr lang="en-US" sz="3200" b="0" kern="0" dirty="0"/>
              <a:t>Small; </a:t>
            </a:r>
            <a:r>
              <a:rPr lang="en-US" sz="3200" b="0" kern="0" dirty="0" err="1"/>
              <a:t>eg</a:t>
            </a:r>
            <a:r>
              <a:rPr lang="en-US" sz="3200" b="0" kern="0" dirty="0"/>
              <a:t> 3U </a:t>
            </a:r>
            <a:r>
              <a:rPr lang="en-US" sz="3200" b="0" kern="0" dirty="0" err="1"/>
              <a:t>cubesats</a:t>
            </a:r>
            <a:r>
              <a:rPr lang="en-US" sz="3200" b="0" kern="0" dirty="0"/>
              <a:t> (Spire)</a:t>
            </a:r>
          </a:p>
        </p:txBody>
      </p:sp>
      <p:sp>
        <p:nvSpPr>
          <p:cNvPr id="8" name="Text Placeholder 2">
            <a:extLst>
              <a:ext uri="{FF2B5EF4-FFF2-40B4-BE49-F238E27FC236}">
                <a16:creationId xmlns:a16="http://schemas.microsoft.com/office/drawing/2014/main" id="{191B084A-926F-8EC1-AD5E-9BFAD1972F29}"/>
              </a:ext>
            </a:extLst>
          </p:cNvPr>
          <p:cNvSpPr>
            <a:spLocks noGrp="1"/>
          </p:cNvSpPr>
          <p:nvPr>
            <p:ph type="body" sz="quarter" idx="10"/>
          </p:nvPr>
        </p:nvSpPr>
        <p:spPr>
          <a:xfrm>
            <a:off x="5930908" y="1069857"/>
            <a:ext cx="5792176" cy="5471396"/>
          </a:xfrm>
        </p:spPr>
        <p:txBody>
          <a:bodyPr>
            <a:normAutofit fontScale="92500" lnSpcReduction="10000"/>
          </a:bodyPr>
          <a:lstStyle/>
          <a:p>
            <a:pPr>
              <a:lnSpc>
                <a:spcPct val="130000"/>
              </a:lnSpc>
            </a:pPr>
            <a:r>
              <a:rPr lang="en-US" sz="1800" dirty="0"/>
              <a:t>RO is, by now, an established, high-impact observation type in operational NWP.</a:t>
            </a:r>
          </a:p>
          <a:p>
            <a:pPr lvl="2">
              <a:lnSpc>
                <a:spcPct val="130000"/>
              </a:lnSpc>
            </a:pPr>
            <a:endParaRPr lang="en-US" sz="1400" dirty="0"/>
          </a:p>
          <a:p>
            <a:pPr>
              <a:lnSpc>
                <a:spcPct val="130000"/>
              </a:lnSpc>
            </a:pPr>
            <a:r>
              <a:rPr lang="en-US" sz="1800" dirty="0"/>
              <a:t>Provides information on Temperature, Moisture (troposphere), electron density (ionosphere).</a:t>
            </a:r>
          </a:p>
          <a:p>
            <a:pPr lvl="2">
              <a:lnSpc>
                <a:spcPct val="130000"/>
              </a:lnSpc>
            </a:pPr>
            <a:endParaRPr lang="en-US" sz="1400" dirty="0"/>
          </a:p>
          <a:p>
            <a:pPr>
              <a:lnSpc>
                <a:spcPct val="130000"/>
              </a:lnSpc>
            </a:pPr>
            <a:r>
              <a:rPr lang="en-US" sz="1800" dirty="0"/>
              <a:t>Calibration-free, weather-independent, no known instrument drifts, traceable to SI standards, high vertical resolution.</a:t>
            </a:r>
          </a:p>
          <a:p>
            <a:pPr lvl="2">
              <a:lnSpc>
                <a:spcPct val="130000"/>
              </a:lnSpc>
            </a:pPr>
            <a:endParaRPr lang="en-US" sz="1400" dirty="0"/>
          </a:p>
          <a:p>
            <a:pPr>
              <a:lnSpc>
                <a:spcPct val="130000"/>
              </a:lnSpc>
            </a:pPr>
            <a:r>
              <a:rPr lang="en-US" sz="1800" dirty="0"/>
              <a:t>High accuracy in the upper troposphere and stratosphere.</a:t>
            </a:r>
          </a:p>
          <a:p>
            <a:pPr lvl="2">
              <a:lnSpc>
                <a:spcPct val="130000"/>
              </a:lnSpc>
            </a:pPr>
            <a:endParaRPr lang="en-US" sz="1400" dirty="0"/>
          </a:p>
          <a:p>
            <a:pPr>
              <a:lnSpc>
                <a:spcPct val="130000"/>
              </a:lnSpc>
            </a:pPr>
            <a:r>
              <a:rPr lang="en-US" sz="1800" dirty="0"/>
              <a:t>Anchors bias correction schemes for MW and IR instruments in NWP.</a:t>
            </a:r>
          </a:p>
          <a:p>
            <a:pPr lvl="2">
              <a:lnSpc>
                <a:spcPct val="130000"/>
              </a:lnSpc>
            </a:pPr>
            <a:endParaRPr lang="en-US" sz="1400" dirty="0"/>
          </a:p>
          <a:p>
            <a:pPr>
              <a:lnSpc>
                <a:spcPct val="130000"/>
              </a:lnSpc>
            </a:pPr>
            <a:r>
              <a:rPr lang="en-US" sz="1800" dirty="0"/>
              <a:t>Limb sounding exploiting GNSS signals (GPS, Galileo, GLONASS, Beidou, QZSS).</a:t>
            </a:r>
          </a:p>
        </p:txBody>
      </p:sp>
    </p:spTree>
    <p:extLst>
      <p:ext uri="{BB962C8B-B14F-4D97-AF65-F5344CB8AC3E}">
        <p14:creationId xmlns:p14="http://schemas.microsoft.com/office/powerpoint/2010/main" val="32293304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06C3E-3A5F-9707-553A-A37D01C1C591}"/>
              </a:ext>
            </a:extLst>
          </p:cNvPr>
          <p:cNvSpPr>
            <a:spLocks noGrp="1"/>
          </p:cNvSpPr>
          <p:nvPr>
            <p:ph type="title"/>
          </p:nvPr>
        </p:nvSpPr>
        <p:spPr/>
        <p:txBody>
          <a:bodyPr>
            <a:normAutofit/>
          </a:bodyPr>
          <a:lstStyle/>
          <a:p>
            <a:r>
              <a:rPr lang="en-US" dirty="0"/>
              <a:t>The need for more RO</a:t>
            </a:r>
          </a:p>
        </p:txBody>
      </p:sp>
      <p:sp>
        <p:nvSpPr>
          <p:cNvPr id="3" name="Text Placeholder 2">
            <a:extLst>
              <a:ext uri="{FF2B5EF4-FFF2-40B4-BE49-F238E27FC236}">
                <a16:creationId xmlns:a16="http://schemas.microsoft.com/office/drawing/2014/main" id="{80FA4D45-0586-6032-131A-A9EA0F307131}"/>
              </a:ext>
            </a:extLst>
          </p:cNvPr>
          <p:cNvSpPr>
            <a:spLocks noGrp="1"/>
          </p:cNvSpPr>
          <p:nvPr>
            <p:ph type="body" sz="quarter" idx="10"/>
          </p:nvPr>
        </p:nvSpPr>
        <p:spPr>
          <a:xfrm>
            <a:off x="396239" y="4337620"/>
            <a:ext cx="11399520" cy="2065600"/>
          </a:xfrm>
        </p:spPr>
        <p:txBody>
          <a:bodyPr>
            <a:noAutofit/>
          </a:bodyPr>
          <a:lstStyle/>
          <a:p>
            <a:pPr>
              <a:lnSpc>
                <a:spcPct val="110000"/>
              </a:lnSpc>
            </a:pPr>
            <a:r>
              <a:rPr lang="en-US" sz="2000" dirty="0"/>
              <a:t>In 2014, the International Radio Occultation Working Group (IROWG) recommended 20.000 daily occultations as a target for CGMS agencies based on an ECMWF simulation study.</a:t>
            </a:r>
          </a:p>
          <a:p>
            <a:pPr>
              <a:lnSpc>
                <a:spcPct val="110000"/>
              </a:lnSpc>
            </a:pPr>
            <a:r>
              <a:rPr lang="en-US" sz="2000" dirty="0"/>
              <a:t>This number is not met, even when including current operational GNSS-RO data buys.</a:t>
            </a:r>
          </a:p>
          <a:p>
            <a:pPr>
              <a:lnSpc>
                <a:spcPct val="110000"/>
              </a:lnSpc>
            </a:pPr>
            <a:r>
              <a:rPr lang="en-US" sz="2000" dirty="0"/>
              <a:t>CGMS identified the drop in occultation numbers at the end of COSMIC-2 (nominally 2027/28) as significant risk.</a:t>
            </a:r>
          </a:p>
          <a:p>
            <a:pPr>
              <a:lnSpc>
                <a:spcPct val="110000"/>
              </a:lnSpc>
            </a:pPr>
            <a:r>
              <a:rPr lang="en-US" sz="2000" i="1" dirty="0"/>
              <a:t>Note: the ROMEX initiative will </a:t>
            </a:r>
            <a:r>
              <a:rPr lang="en-US" sz="2000" i="1" dirty="0" err="1"/>
              <a:t>analyse</a:t>
            </a:r>
            <a:r>
              <a:rPr lang="en-US" sz="2000" i="1" dirty="0"/>
              <a:t> and assess the impact of the number of RO on NWP.</a:t>
            </a:r>
          </a:p>
        </p:txBody>
      </p:sp>
      <p:pic>
        <p:nvPicPr>
          <p:cNvPr id="5" name="Picture 4" descr="A graph of a number of numbers&#10;&#10;Description automatically generated with medium confidence">
            <a:extLst>
              <a:ext uri="{FF2B5EF4-FFF2-40B4-BE49-F238E27FC236}">
                <a16:creationId xmlns:a16="http://schemas.microsoft.com/office/drawing/2014/main" id="{7D47DBC7-2012-96A4-D1E3-97F0D89FED3C}"/>
              </a:ext>
            </a:extLst>
          </p:cNvPr>
          <p:cNvPicPr>
            <a:picLocks noChangeAspect="1"/>
          </p:cNvPicPr>
          <p:nvPr/>
        </p:nvPicPr>
        <p:blipFill rotWithShape="1">
          <a:blip r:embed="rId3">
            <a:extLst>
              <a:ext uri="{28A0092B-C50C-407E-A947-70E740481C1C}">
                <a14:useLocalDpi xmlns:a14="http://schemas.microsoft.com/office/drawing/2010/main" val="0"/>
              </a:ext>
            </a:extLst>
          </a:blip>
          <a:srcRect b="5296"/>
          <a:stretch/>
        </p:blipFill>
        <p:spPr>
          <a:xfrm>
            <a:off x="2539054" y="690135"/>
            <a:ext cx="7742249" cy="3666092"/>
          </a:xfrm>
          <a:prstGeom prst="rect">
            <a:avLst/>
          </a:prstGeom>
        </p:spPr>
      </p:pic>
    </p:spTree>
    <p:extLst>
      <p:ext uri="{BB962C8B-B14F-4D97-AF65-F5344CB8AC3E}">
        <p14:creationId xmlns:p14="http://schemas.microsoft.com/office/powerpoint/2010/main" val="390533644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BE0DF-1D17-7851-9B6E-3278FF6E8C0F}"/>
              </a:ext>
            </a:extLst>
          </p:cNvPr>
          <p:cNvSpPr>
            <a:spLocks noGrp="1"/>
          </p:cNvSpPr>
          <p:nvPr>
            <p:ph type="title"/>
          </p:nvPr>
        </p:nvSpPr>
        <p:spPr/>
        <p:txBody>
          <a:bodyPr>
            <a:normAutofit/>
          </a:bodyPr>
          <a:lstStyle/>
          <a:p>
            <a:r>
              <a:rPr lang="en-US" dirty="0"/>
              <a:t>Data Quality, Processing, Validation</a:t>
            </a:r>
          </a:p>
        </p:txBody>
      </p:sp>
      <p:sp>
        <p:nvSpPr>
          <p:cNvPr id="3" name="Text Placeholder 2">
            <a:extLst>
              <a:ext uri="{FF2B5EF4-FFF2-40B4-BE49-F238E27FC236}">
                <a16:creationId xmlns:a16="http://schemas.microsoft.com/office/drawing/2014/main" id="{CDD38861-E6D0-3D62-2E49-572AD7454E80}"/>
              </a:ext>
            </a:extLst>
          </p:cNvPr>
          <p:cNvSpPr>
            <a:spLocks noGrp="1"/>
          </p:cNvSpPr>
          <p:nvPr>
            <p:ph type="body" sz="quarter" idx="10"/>
          </p:nvPr>
        </p:nvSpPr>
        <p:spPr>
          <a:xfrm>
            <a:off x="145053" y="1177658"/>
            <a:ext cx="11627339" cy="5517521"/>
          </a:xfrm>
        </p:spPr>
        <p:txBody>
          <a:bodyPr>
            <a:normAutofit fontScale="62500" lnSpcReduction="20000"/>
          </a:bodyPr>
          <a:lstStyle/>
          <a:p>
            <a:pPr>
              <a:lnSpc>
                <a:spcPct val="130000"/>
              </a:lnSpc>
            </a:pPr>
            <a:r>
              <a:rPr lang="en-US" dirty="0"/>
              <a:t>At both EUMETSAT and NOAA, low-level data is processed inside the agency to ensure consistent data quality and characteristics across all RO missions.</a:t>
            </a:r>
          </a:p>
          <a:p>
            <a:pPr lvl="1">
              <a:lnSpc>
                <a:spcPct val="130000"/>
              </a:lnSpc>
            </a:pPr>
            <a:r>
              <a:rPr lang="en-US" dirty="0"/>
              <a:t>NB, level 1b or level 2 data are not procured from vendors.</a:t>
            </a:r>
          </a:p>
          <a:p>
            <a:pPr lvl="1">
              <a:lnSpc>
                <a:spcPct val="130000"/>
              </a:lnSpc>
            </a:pPr>
            <a:endParaRPr lang="en-US" dirty="0"/>
          </a:p>
          <a:p>
            <a:pPr>
              <a:lnSpc>
                <a:spcPct val="130000"/>
              </a:lnSpc>
            </a:pPr>
            <a:r>
              <a:rPr lang="en-US" dirty="0"/>
              <a:t>EUMETSAT supported ESA and NOAA in evaluating commercial RO data through various studies and collaborations </a:t>
            </a:r>
            <a:r>
              <a:rPr lang="en-US" dirty="0">
                <a:sym typeface="Wingdings" pitchFamily="2" charset="2"/>
              </a:rPr>
              <a:t></a:t>
            </a:r>
            <a:r>
              <a:rPr lang="en-US" dirty="0"/>
              <a:t> </a:t>
            </a:r>
            <a:r>
              <a:rPr lang="en-US" i="1" dirty="0"/>
              <a:t>We found undesired use of climatology in some vendors’ data and even provided a slightly better impact at ECMWF with EUMETSAT processed data.</a:t>
            </a:r>
          </a:p>
          <a:p>
            <a:pPr lvl="1">
              <a:lnSpc>
                <a:spcPct val="130000"/>
              </a:lnSpc>
            </a:pPr>
            <a:endParaRPr lang="en-US" dirty="0"/>
          </a:p>
          <a:p>
            <a:pPr>
              <a:lnSpc>
                <a:spcPct val="130000"/>
              </a:lnSpc>
            </a:pPr>
            <a:r>
              <a:rPr lang="en-US" dirty="0"/>
              <a:t>Since the beginning of the EUMETSAT data buy, we have seen data from 41 satellites (and instruments), 17 of which were newly launched during the data buy </a:t>
            </a:r>
            <a:r>
              <a:rPr lang="en-US" dirty="0">
                <a:sym typeface="Wingdings" pitchFamily="2" charset="2"/>
              </a:rPr>
              <a:t> </a:t>
            </a:r>
            <a:r>
              <a:rPr lang="en-US" i="1" dirty="0">
                <a:sym typeface="Wingdings" pitchFamily="2" charset="2"/>
              </a:rPr>
              <a:t>EUM </a:t>
            </a:r>
            <a:r>
              <a:rPr lang="en-US" i="1" dirty="0"/>
              <a:t>can validate new satellites within 2-4 weeks before disseminating data to our users.</a:t>
            </a:r>
          </a:p>
          <a:p>
            <a:pPr lvl="1">
              <a:lnSpc>
                <a:spcPct val="130000"/>
              </a:lnSpc>
            </a:pPr>
            <a:endParaRPr lang="en-US" dirty="0"/>
          </a:p>
          <a:p>
            <a:pPr>
              <a:lnSpc>
                <a:spcPct val="130000"/>
              </a:lnSpc>
            </a:pPr>
            <a:r>
              <a:rPr lang="en-US" dirty="0">
                <a:solidFill>
                  <a:srgbClr val="FF0000"/>
                </a:solidFill>
              </a:rPr>
              <a:t>Commercial data buys require a high level of expertise on the buyer/agency side for evaluating, processing and validating data products to relieve users from these tasks (and to ensure consistent data quality).</a:t>
            </a:r>
          </a:p>
        </p:txBody>
      </p:sp>
    </p:spTree>
    <p:extLst>
      <p:ext uri="{BB962C8B-B14F-4D97-AF65-F5344CB8AC3E}">
        <p14:creationId xmlns:p14="http://schemas.microsoft.com/office/powerpoint/2010/main" val="173992599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D009E-F059-D25F-6E7E-9FD7A2273680}"/>
              </a:ext>
            </a:extLst>
          </p:cNvPr>
          <p:cNvSpPr>
            <a:spLocks noGrp="1"/>
          </p:cNvSpPr>
          <p:nvPr>
            <p:ph type="title"/>
          </p:nvPr>
        </p:nvSpPr>
        <p:spPr/>
        <p:txBody>
          <a:bodyPr/>
          <a:lstStyle/>
          <a:p>
            <a:r>
              <a:rPr lang="en-US" dirty="0"/>
              <a:t>Reliability of Vendors</a:t>
            </a:r>
          </a:p>
        </p:txBody>
      </p:sp>
      <p:sp>
        <p:nvSpPr>
          <p:cNvPr id="3" name="Text Placeholder 2">
            <a:extLst>
              <a:ext uri="{FF2B5EF4-FFF2-40B4-BE49-F238E27FC236}">
                <a16:creationId xmlns:a16="http://schemas.microsoft.com/office/drawing/2014/main" id="{F945554D-1972-08CD-60D0-191CD28C82C8}"/>
              </a:ext>
            </a:extLst>
          </p:cNvPr>
          <p:cNvSpPr>
            <a:spLocks noGrp="1"/>
          </p:cNvSpPr>
          <p:nvPr>
            <p:ph type="body" sz="quarter" idx="10"/>
          </p:nvPr>
        </p:nvSpPr>
        <p:spPr>
          <a:xfrm>
            <a:off x="145053" y="1331842"/>
            <a:ext cx="11627339" cy="4740967"/>
          </a:xfrm>
        </p:spPr>
        <p:txBody>
          <a:bodyPr>
            <a:normAutofit fontScale="77500" lnSpcReduction="20000"/>
          </a:bodyPr>
          <a:lstStyle/>
          <a:p>
            <a:pPr>
              <a:lnSpc>
                <a:spcPct val="130000"/>
              </a:lnSpc>
            </a:pPr>
            <a:r>
              <a:rPr lang="en-US" dirty="0">
                <a:solidFill>
                  <a:srgbClr val="FF0000"/>
                </a:solidFill>
              </a:rPr>
              <a:t>The initial EUMETSAT data buy demonstrated that a reliable operational NRT service can be build with commercial RO data.</a:t>
            </a:r>
          </a:p>
          <a:p>
            <a:pPr lvl="1">
              <a:lnSpc>
                <a:spcPct val="130000"/>
              </a:lnSpc>
            </a:pPr>
            <a:r>
              <a:rPr lang="en-US" dirty="0"/>
              <a:t>So far, EUM’s sole supplier has fulfilled the contracted Service Level Agreement in both latency and the number of occultations; they also react quickly to our requests.</a:t>
            </a:r>
          </a:p>
          <a:p>
            <a:pPr lvl="1">
              <a:lnSpc>
                <a:spcPct val="130000"/>
              </a:lnSpc>
            </a:pPr>
            <a:endParaRPr lang="en-US" dirty="0"/>
          </a:p>
          <a:p>
            <a:pPr>
              <a:lnSpc>
                <a:spcPct val="130000"/>
              </a:lnSpc>
            </a:pPr>
            <a:r>
              <a:rPr lang="en-US" dirty="0"/>
              <a:t>This being said, we see an impact of other contractual obligations the company has: </a:t>
            </a:r>
            <a:r>
              <a:rPr lang="en-US" i="1" dirty="0"/>
              <a:t>In Jan 2024, the number of occultations delivered to EUMETSAT dropped slightly when a provider started to provide data to NOAA (but is still above their formal commitment; they had over-delivered before to compensate for quality issues).</a:t>
            </a:r>
          </a:p>
          <a:p>
            <a:pPr marL="0" indent="0">
              <a:lnSpc>
                <a:spcPct val="130000"/>
              </a:lnSpc>
              <a:buNone/>
            </a:pPr>
            <a:r>
              <a:rPr lang="en-US" i="1" dirty="0"/>
              <a:t> </a:t>
            </a:r>
          </a:p>
        </p:txBody>
      </p:sp>
    </p:spTree>
    <p:extLst>
      <p:ext uri="{BB962C8B-B14F-4D97-AF65-F5344CB8AC3E}">
        <p14:creationId xmlns:p14="http://schemas.microsoft.com/office/powerpoint/2010/main" val="177729810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D009E-F059-D25F-6E7E-9FD7A2273680}"/>
              </a:ext>
            </a:extLst>
          </p:cNvPr>
          <p:cNvSpPr>
            <a:spLocks noGrp="1"/>
          </p:cNvSpPr>
          <p:nvPr>
            <p:ph type="title"/>
          </p:nvPr>
        </p:nvSpPr>
        <p:spPr/>
        <p:txBody>
          <a:bodyPr/>
          <a:lstStyle/>
          <a:p>
            <a:r>
              <a:rPr lang="en-US" dirty="0"/>
              <a:t>Reliability of Vendors (cont’d)</a:t>
            </a:r>
          </a:p>
        </p:txBody>
      </p:sp>
      <p:sp>
        <p:nvSpPr>
          <p:cNvPr id="3" name="Text Placeholder 2">
            <a:extLst>
              <a:ext uri="{FF2B5EF4-FFF2-40B4-BE49-F238E27FC236}">
                <a16:creationId xmlns:a16="http://schemas.microsoft.com/office/drawing/2014/main" id="{F945554D-1972-08CD-60D0-191CD28C82C8}"/>
              </a:ext>
            </a:extLst>
          </p:cNvPr>
          <p:cNvSpPr>
            <a:spLocks noGrp="1"/>
          </p:cNvSpPr>
          <p:nvPr>
            <p:ph type="body" sz="quarter" idx="10"/>
          </p:nvPr>
        </p:nvSpPr>
        <p:spPr>
          <a:xfrm>
            <a:off x="145053" y="934278"/>
            <a:ext cx="11627339" cy="5486400"/>
          </a:xfrm>
        </p:spPr>
        <p:txBody>
          <a:bodyPr>
            <a:normAutofit fontScale="85000" lnSpcReduction="10000"/>
          </a:bodyPr>
          <a:lstStyle/>
          <a:p>
            <a:pPr>
              <a:lnSpc>
                <a:spcPct val="130000"/>
              </a:lnSpc>
            </a:pPr>
            <a:r>
              <a:rPr lang="en-US" dirty="0">
                <a:solidFill>
                  <a:srgbClr val="FF0000"/>
                </a:solidFill>
              </a:rPr>
              <a:t>NOAA had a somewhat different experience</a:t>
            </a:r>
            <a:r>
              <a:rPr lang="en-US" dirty="0"/>
              <a:t>:</a:t>
            </a:r>
          </a:p>
          <a:p>
            <a:pPr lvl="1">
              <a:lnSpc>
                <a:spcPct val="130000"/>
              </a:lnSpc>
            </a:pPr>
            <a:r>
              <a:rPr lang="en-US" dirty="0"/>
              <a:t>For their current delivery order, 6000 occultations/day were committed to by the vendor, but only 3000-4000 occultations/day are available (until new satellites are launched in June).</a:t>
            </a:r>
          </a:p>
          <a:p>
            <a:pPr lvl="2">
              <a:lnSpc>
                <a:spcPct val="130000"/>
              </a:lnSpc>
            </a:pPr>
            <a:r>
              <a:rPr lang="en-US" dirty="0"/>
              <a:t>In the past, the vendor operated ~25 satellites with RO capability, but it reconfigured more than half of them for other purposes when it lost the previous NOAA Delivery Order to a competitor. </a:t>
            </a:r>
          </a:p>
          <a:p>
            <a:pPr lvl="2">
              <a:lnSpc>
                <a:spcPct val="130000"/>
              </a:lnSpc>
            </a:pPr>
            <a:r>
              <a:rPr lang="en-US" dirty="0"/>
              <a:t>Apparently, some of those satellites experienced a shorter-than-expected lifetime.</a:t>
            </a:r>
          </a:p>
          <a:p>
            <a:pPr lvl="2">
              <a:lnSpc>
                <a:spcPct val="130000"/>
              </a:lnSpc>
            </a:pPr>
            <a:endParaRPr lang="en-US" dirty="0"/>
          </a:p>
          <a:p>
            <a:pPr lvl="1">
              <a:lnSpc>
                <a:spcPct val="130000"/>
              </a:lnSpc>
            </a:pPr>
            <a:r>
              <a:rPr lang="en-US" dirty="0"/>
              <a:t>Two other vendors could not fulfil their contractual commitments to NOAA in the past due to losing a satellite.</a:t>
            </a:r>
          </a:p>
          <a:p>
            <a:pPr lvl="2">
              <a:lnSpc>
                <a:spcPct val="130000"/>
              </a:lnSpc>
            </a:pPr>
            <a:r>
              <a:rPr lang="en-US" dirty="0"/>
              <a:t>These companies only operate 2 or 3 satellites, so losing a spacecraft is more catastrophic for their service.</a:t>
            </a:r>
          </a:p>
          <a:p>
            <a:pPr lvl="2">
              <a:lnSpc>
                <a:spcPct val="130000"/>
              </a:lnSpc>
            </a:pPr>
            <a:endParaRPr lang="en-US" dirty="0"/>
          </a:p>
        </p:txBody>
      </p:sp>
    </p:spTree>
    <p:extLst>
      <p:ext uri="{BB962C8B-B14F-4D97-AF65-F5344CB8AC3E}">
        <p14:creationId xmlns:p14="http://schemas.microsoft.com/office/powerpoint/2010/main" val="89328033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0E274-2352-2E55-E81A-2060C815461F}"/>
              </a:ext>
            </a:extLst>
          </p:cNvPr>
          <p:cNvSpPr>
            <a:spLocks noGrp="1"/>
          </p:cNvSpPr>
          <p:nvPr>
            <p:ph type="title"/>
          </p:nvPr>
        </p:nvSpPr>
        <p:spPr/>
        <p:txBody>
          <a:bodyPr/>
          <a:lstStyle/>
          <a:p>
            <a:r>
              <a:rPr lang="en-US" dirty="0"/>
              <a:t>Other Aspects of Commercial Data</a:t>
            </a:r>
          </a:p>
        </p:txBody>
      </p:sp>
      <p:sp>
        <p:nvSpPr>
          <p:cNvPr id="3" name="Text Placeholder 2">
            <a:extLst>
              <a:ext uri="{FF2B5EF4-FFF2-40B4-BE49-F238E27FC236}">
                <a16:creationId xmlns:a16="http://schemas.microsoft.com/office/drawing/2014/main" id="{63EFEB19-EE4D-3226-6260-69EE26795392}"/>
              </a:ext>
            </a:extLst>
          </p:cNvPr>
          <p:cNvSpPr>
            <a:spLocks noGrp="1"/>
          </p:cNvSpPr>
          <p:nvPr>
            <p:ph type="body" sz="quarter" idx="10"/>
          </p:nvPr>
        </p:nvSpPr>
        <p:spPr>
          <a:xfrm>
            <a:off x="145053" y="1003853"/>
            <a:ext cx="11627339" cy="5585790"/>
          </a:xfrm>
        </p:spPr>
        <p:txBody>
          <a:bodyPr>
            <a:normAutofit fontScale="77500" lnSpcReduction="20000"/>
          </a:bodyPr>
          <a:lstStyle/>
          <a:p>
            <a:pPr>
              <a:lnSpc>
                <a:spcPct val="130000"/>
              </a:lnSpc>
            </a:pPr>
            <a:r>
              <a:rPr lang="en-US" b="1" dirty="0"/>
              <a:t>Transparency</a:t>
            </a:r>
          </a:p>
          <a:p>
            <a:pPr lvl="1">
              <a:lnSpc>
                <a:spcPct val="130000"/>
              </a:lnSpc>
            </a:pPr>
            <a:r>
              <a:rPr lang="en-US" dirty="0"/>
              <a:t>Commercial vendors do not provide all information on instruments and platform characteristics </a:t>
            </a:r>
            <a:r>
              <a:rPr lang="en-US" u="sng" dirty="0"/>
              <a:t>upfront.</a:t>
            </a:r>
          </a:p>
          <a:p>
            <a:pPr lvl="1">
              <a:lnSpc>
                <a:spcPct val="130000"/>
              </a:lnSpc>
            </a:pPr>
            <a:r>
              <a:rPr lang="en-US" dirty="0">
                <a:solidFill>
                  <a:srgbClr val="FF0000"/>
                </a:solidFill>
              </a:rPr>
              <a:t>Expertise on the buyer’s side is required to raise the right questions. </a:t>
            </a:r>
            <a:r>
              <a:rPr lang="en-US" i="1" dirty="0"/>
              <a:t>So far, we have received all the information we needed for (re-) processing and evaluating commercial data, but only because we knew what to look (and ask) for. Contracts need clauses that all relevant information needs to be provided, at least on request.</a:t>
            </a:r>
          </a:p>
          <a:p>
            <a:pPr>
              <a:lnSpc>
                <a:spcPct val="130000"/>
              </a:lnSpc>
            </a:pPr>
            <a:endParaRPr lang="en-US" dirty="0"/>
          </a:p>
          <a:p>
            <a:pPr>
              <a:lnSpc>
                <a:spcPct val="130000"/>
              </a:lnSpc>
            </a:pPr>
            <a:r>
              <a:rPr lang="en-US" b="1" dirty="0"/>
              <a:t>User preparation</a:t>
            </a:r>
          </a:p>
          <a:p>
            <a:pPr lvl="1">
              <a:lnSpc>
                <a:spcPct val="130000"/>
              </a:lnSpc>
            </a:pPr>
            <a:r>
              <a:rPr lang="en-US" dirty="0"/>
              <a:t>Commercial vendors try to sell data; they do not support a user community to learn what to do with it.</a:t>
            </a:r>
          </a:p>
          <a:p>
            <a:pPr lvl="1">
              <a:lnSpc>
                <a:spcPct val="130000"/>
              </a:lnSpc>
            </a:pPr>
            <a:r>
              <a:rPr lang="en-US" dirty="0">
                <a:solidFill>
                  <a:srgbClr val="FF0000"/>
                </a:solidFill>
              </a:rPr>
              <a:t>Public funding for development, e.g., for forward operators and the technology to assimilate new data types, is still required. </a:t>
            </a:r>
            <a:r>
              <a:rPr lang="en-US" dirty="0"/>
              <a:t>Point in case: GNSS-PRO, GNSS-R, Hyperspectral MW,…</a:t>
            </a:r>
          </a:p>
        </p:txBody>
      </p:sp>
    </p:spTree>
    <p:extLst>
      <p:ext uri="{BB962C8B-B14F-4D97-AF65-F5344CB8AC3E}">
        <p14:creationId xmlns:p14="http://schemas.microsoft.com/office/powerpoint/2010/main" val="1775044101"/>
      </p:ext>
    </p:extLst>
  </p:cSld>
  <p:clrMapOvr>
    <a:masterClrMapping/>
  </p:clrMapOvr>
  <p:transition/>
</p:sld>
</file>

<file path=ppt/theme/theme1.xml><?xml version="1.0" encoding="utf-8"?>
<a:theme xmlns:a="http://schemas.openxmlformats.org/drawingml/2006/main" name="3_Programmes Template">
  <a:themeElements>
    <a:clrScheme name="EUMETSAT 2021 Colours">
      <a:dk1>
        <a:srgbClr val="FFFFFF"/>
      </a:dk1>
      <a:lt1>
        <a:srgbClr val="00205B"/>
      </a:lt1>
      <a:dk2>
        <a:srgbClr val="38484E"/>
      </a:dk2>
      <a:lt2>
        <a:srgbClr val="5B7F95"/>
      </a:lt2>
      <a:accent1>
        <a:srgbClr val="00B5E2"/>
      </a:accent1>
      <a:accent2>
        <a:srgbClr val="EAAA00"/>
      </a:accent2>
      <a:accent3>
        <a:srgbClr val="00B2A9"/>
      </a:accent3>
      <a:accent4>
        <a:srgbClr val="FE5000"/>
      </a:accent4>
      <a:accent5>
        <a:srgbClr val="7C7FAB"/>
      </a:accent5>
      <a:accent6>
        <a:srgbClr val="D6D2C4"/>
      </a:accent6>
      <a:hlink>
        <a:srgbClr val="C5B9AC"/>
      </a:hlink>
      <a:folHlink>
        <a:srgbClr val="968C83"/>
      </a:folHlink>
    </a:clrScheme>
    <a:fontScheme name="EUMETSAT">
      <a:majorFont>
        <a:latin typeface="Bahnschrift SemiLight"/>
        <a:ea typeface=""/>
        <a:cs typeface=""/>
      </a:majorFont>
      <a:minorFont>
        <a:latin typeface="Bahnschrif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lnDef>
    <a:txDef>
      <a:spPr>
        <a:noFill/>
      </a:spPr>
      <a:bodyPr wrap="square" rtlCol="0">
        <a:spAutoFit/>
      </a:bodyPr>
      <a:lstStyle>
        <a:defPPr>
          <a:defRPr sz="1600" b="0" kern="100" spc="-100" dirty="0" err="1" smtClean="0">
            <a:solidFill>
              <a:schemeClr val="tx2"/>
            </a:solidFill>
            <a:latin typeface="Bahnschrift Light" panose="020B0502040204020203" pitchFamily="34" charset="0"/>
            <a:ea typeface="Roboto" panose="02000000000000000000" pitchFamily="2" charset="0"/>
          </a:defRPr>
        </a:defPPr>
      </a:lstStyle>
    </a:tx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 Landscape Template (Programmes)" id="{96745099-B8B5-493A-960A-EEAE97F9475A}" vid="{CE508AB9-3B00-4A2D-AF5F-5B8FF2D6E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3_Programmes Template</Template>
  <TotalTime>1642</TotalTime>
  <Words>1624</Words>
  <Application>Microsoft Macintosh PowerPoint</Application>
  <PresentationFormat>Widescreen</PresentationFormat>
  <Paragraphs>129</Paragraphs>
  <Slides>14</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Arial</vt:lpstr>
      <vt:lpstr>Bahnschrift Light</vt:lpstr>
      <vt:lpstr>Bahnschrift SemiBold</vt:lpstr>
      <vt:lpstr>Bahnschrift SemiLight</vt:lpstr>
      <vt:lpstr>Century Gothic</vt:lpstr>
      <vt:lpstr>Helvetica</vt:lpstr>
      <vt:lpstr>Roboto</vt:lpstr>
      <vt:lpstr>Roboto Medium</vt:lpstr>
      <vt:lpstr>Tahoma</vt:lpstr>
      <vt:lpstr>Times New Roman</vt:lpstr>
      <vt:lpstr>Wingdings</vt:lpstr>
      <vt:lpstr>3_Programmes Template</vt:lpstr>
      <vt:lpstr>PowerPoint Presentation</vt:lpstr>
      <vt:lpstr>Agenda</vt:lpstr>
      <vt:lpstr>New Space</vt:lpstr>
      <vt:lpstr>Why GNSS-X, particularly -RO (= Radio Occultations)?</vt:lpstr>
      <vt:lpstr>The need for more RO</vt:lpstr>
      <vt:lpstr>Data Quality, Processing, Validation</vt:lpstr>
      <vt:lpstr>Reliability of Vendors</vt:lpstr>
      <vt:lpstr>Reliability of Vendors (cont’d)</vt:lpstr>
      <vt:lpstr>Other Aspects of Commercial Data</vt:lpstr>
      <vt:lpstr>Other Aspects of Commercial Data</vt:lpstr>
      <vt:lpstr>Other thoughts</vt:lpstr>
      <vt:lpstr>Summary</vt:lpstr>
      <vt:lpstr>Summary (cont’d)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Marquardt</dc:creator>
  <cp:lastModifiedBy>Bojan Bojkov</cp:lastModifiedBy>
  <cp:revision>18</cp:revision>
  <cp:lastPrinted>2006-03-06T14:11:17Z</cp:lastPrinted>
  <dcterms:created xsi:type="dcterms:W3CDTF">2024-03-07T18:33:25Z</dcterms:created>
  <dcterms:modified xsi:type="dcterms:W3CDTF">2024-03-11T12:33:40Z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13" name="DM_DOCNUM">
    <vt:lpwstr>1404097</vt:lpwstr>
  </property>
  <property fmtid="{D5CDD505-2E9C-101B-9397-08002B2CF9AE}" pid="14" name="DM_DOCNAME">
    <vt:lpwstr>Using Commercial Data in an Operational Environment - RO</vt:lpwstr>
  </property>
  <property fmtid="{D5CDD505-2E9C-101B-9397-08002B2CF9AE}" pid="15" name="DM_AUTHOR">
    <vt:lpwstr>Christian Marquardt</vt:lpwstr>
  </property>
  <property fmtid="{D5CDD505-2E9C-101B-9397-08002B2CF9AE}" pid="16" name="DM_E_DOC_NO">
    <vt:lpwstr>EUM/RSP/VWG/24/1404097</vt:lpwstr>
  </property>
  <property fmtid="{D5CDD505-2E9C-101B-9397-08002B2CF9AE}" pid="17" name="DM_E_VER_NO">
    <vt:lpwstr>1 Draft</vt:lpwstr>
  </property>
  <property fmtid="{D5CDD505-2E9C-101B-9397-08002B2CF9AE}" pid="18" name="DM_E_ISS_DATE">
    <vt:lpwstr>8 March 2024</vt:lpwstr>
  </property>
  <property fmtid="{D5CDD505-2E9C-101B-9397-08002B2CF9AE}" pid="19" name="DM_E_FROM_PERS2">
    <vt:lpwstr/>
  </property>
  <property fmtid="{D5CDD505-2E9C-101B-9397-08002B2CF9AE}" pid="20" name="DM_E_CONFID">
    <vt:lpwstr/>
  </property>
  <property fmtid="{D5CDD505-2E9C-101B-9397-08002B2CF9AE}" pid="21" name="DM_E_WBS_CODE">
    <vt:lpwstr/>
  </property>
  <property fmtid="{D5CDD505-2E9C-101B-9397-08002B2CF9AE}" pid="22" name="DM_E_DISTRIB">
    <vt:lpwstr/>
  </property>
  <property fmtid="{D5CDD505-2E9C-101B-9397-08002B2CF9AE}" pid="23" name="DIGITAL_SIGNATURE">
    <vt:lpwstr/>
  </property>
</Properties>
</file>