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70" r:id="rId1"/>
    <p:sldMasterId id="2147484092" r:id="rId2"/>
    <p:sldMasterId id="2147484108" r:id="rId3"/>
  </p:sldMasterIdLst>
  <p:notesMasterIdLst>
    <p:notesMasterId r:id="rId40"/>
  </p:notesMasterIdLst>
  <p:handoutMasterIdLst>
    <p:handoutMasterId r:id="rId41"/>
  </p:handoutMasterIdLst>
  <p:sldIdLst>
    <p:sldId id="682" r:id="rId4"/>
    <p:sldId id="796" r:id="rId5"/>
    <p:sldId id="798" r:id="rId6"/>
    <p:sldId id="11493" r:id="rId7"/>
    <p:sldId id="258" r:id="rId8"/>
    <p:sldId id="876" r:id="rId9"/>
    <p:sldId id="11489" r:id="rId10"/>
    <p:sldId id="11487" r:id="rId11"/>
    <p:sldId id="878" r:id="rId12"/>
    <p:sldId id="802" r:id="rId13"/>
    <p:sldId id="11491" r:id="rId14"/>
    <p:sldId id="11492" r:id="rId15"/>
    <p:sldId id="11490" r:id="rId16"/>
    <p:sldId id="837" r:id="rId17"/>
    <p:sldId id="875" r:id="rId18"/>
    <p:sldId id="11494" r:id="rId19"/>
    <p:sldId id="708" r:id="rId20"/>
    <p:sldId id="11488" r:id="rId21"/>
    <p:sldId id="871" r:id="rId22"/>
    <p:sldId id="877" r:id="rId23"/>
    <p:sldId id="365" r:id="rId24"/>
    <p:sldId id="873" r:id="rId25"/>
    <p:sldId id="874" r:id="rId26"/>
    <p:sldId id="868" r:id="rId27"/>
    <p:sldId id="852" r:id="rId28"/>
    <p:sldId id="851" r:id="rId29"/>
    <p:sldId id="845" r:id="rId30"/>
    <p:sldId id="847" r:id="rId31"/>
    <p:sldId id="848" r:id="rId32"/>
    <p:sldId id="849" r:id="rId33"/>
    <p:sldId id="844" r:id="rId34"/>
    <p:sldId id="858" r:id="rId35"/>
    <p:sldId id="859" r:id="rId36"/>
    <p:sldId id="864" r:id="rId37"/>
    <p:sldId id="836" r:id="rId38"/>
    <p:sldId id="690" r:id="rId39"/>
  </p:sldIdLst>
  <p:sldSz cx="9906000" cy="6858000" type="A4"/>
  <p:notesSz cx="7010400" cy="92964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p15:clr>
            <a:srgbClr val="A4A3A4"/>
          </p15:clr>
        </p15:guide>
        <p15:guide id="2" orient="horz" pos="1410">
          <p15:clr>
            <a:srgbClr val="A4A3A4"/>
          </p15:clr>
        </p15:guide>
        <p15:guide id="3" orient="horz" pos="2715">
          <p15:clr>
            <a:srgbClr val="A4A3A4"/>
          </p15:clr>
        </p15:guide>
        <p15:guide id="4" orient="horz" pos="2389">
          <p15:clr>
            <a:srgbClr val="A4A3A4"/>
          </p15:clr>
        </p15:guide>
        <p15:guide id="5" orient="horz" pos="2064">
          <p15:clr>
            <a:srgbClr val="A4A3A4"/>
          </p15:clr>
        </p15:guide>
        <p15:guide id="6" orient="horz" pos="1735">
          <p15:clr>
            <a:srgbClr val="A4A3A4"/>
          </p15:clr>
        </p15:guide>
        <p15:guide id="7" orient="horz" pos="3369">
          <p15:clr>
            <a:srgbClr val="A4A3A4"/>
          </p15:clr>
        </p15:guide>
        <p15:guide id="8" orient="horz" pos="3698">
          <p15:clr>
            <a:srgbClr val="A4A3A4"/>
          </p15:clr>
        </p15:guide>
        <p15:guide id="9" pos="4214">
          <p15:clr>
            <a:srgbClr val="A4A3A4"/>
          </p15:clr>
        </p15:guide>
        <p15:guide id="10" pos="358">
          <p15:clr>
            <a:srgbClr val="A4A3A4"/>
          </p15:clr>
        </p15:guide>
        <p15:guide id="11" pos="912">
          <p15:clr>
            <a:srgbClr val="A4A3A4"/>
          </p15:clr>
        </p15:guide>
        <p15:guide id="12" pos="4879">
          <p15:clr>
            <a:srgbClr val="A4A3A4"/>
          </p15:clr>
        </p15:guide>
        <p15:guide id="13" pos="5556">
          <p15:clr>
            <a:srgbClr val="A4A3A4"/>
          </p15:clr>
        </p15:guide>
        <p15:guide id="14" pos="1424">
          <p15:clr>
            <a:srgbClr val="A4A3A4"/>
          </p15:clr>
        </p15:guide>
        <p15:guide id="15" pos="402">
          <p15:clr>
            <a:srgbClr val="A4A3A4"/>
          </p15:clr>
        </p15:guide>
        <p15:guide id="16" pos="1795">
          <p15:clr>
            <a:srgbClr val="A4A3A4"/>
          </p15:clr>
        </p15:guide>
      </p15:sldGuideLst>
    </p:ext>
    <p:ext uri="{2D200454-40CA-4A62-9FC3-DE9A4176ACB9}">
      <p15:notesGuideLst xmlns:p15="http://schemas.microsoft.com/office/powerpoint/2012/main">
        <p15:guide id="1" orient="horz" pos="2928">
          <p15:clr>
            <a:srgbClr val="A4A3A4"/>
          </p15:clr>
        </p15:guide>
        <p15:guide id="2" pos="22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0B55"/>
    <a:srgbClr val="777777"/>
    <a:srgbClr val="A2DADE"/>
    <a:srgbClr val="3333FF"/>
    <a:srgbClr val="009900"/>
    <a:srgbClr val="FF9900"/>
    <a:srgbClr val="EE2D24"/>
    <a:srgbClr val="C7A775"/>
    <a:srgbClr val="00B5EF"/>
    <a:srgbClr val="CDE3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413692-0F26-4D10-BBB7-E0685E2E14D8}" v="13" dt="2024-03-11T11:11:23.527"/>
    <p1510:client id="{8FDF7755-AAD5-48F4-B916-2C3929817DD2}" v="320" dt="2024-03-10T23:26:34.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1517" autoAdjust="0"/>
  </p:normalViewPr>
  <p:slideViewPr>
    <p:cSldViewPr snapToGrid="0">
      <p:cViewPr varScale="1">
        <p:scale>
          <a:sx n="70" d="100"/>
          <a:sy n="70" d="100"/>
        </p:scale>
        <p:origin x="1090" y="62"/>
      </p:cViewPr>
      <p:guideLst>
        <p:guide orient="horz" pos="1164"/>
        <p:guide orient="horz" pos="1410"/>
        <p:guide orient="horz" pos="2715"/>
        <p:guide orient="horz" pos="2389"/>
        <p:guide orient="horz" pos="2064"/>
        <p:guide orient="horz" pos="1735"/>
        <p:guide orient="horz" pos="3369"/>
        <p:guide orient="horz" pos="3698"/>
        <p:guide pos="4214"/>
        <p:guide pos="358"/>
        <p:guide pos="912"/>
        <p:guide pos="4879"/>
        <p:guide pos="5556"/>
        <p:guide pos="1424"/>
        <p:guide pos="402"/>
        <p:guide pos="1795"/>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0"/>
    </p:cViewPr>
  </p:sorterViewPr>
  <p:notesViewPr>
    <p:cSldViewPr snapToGrid="0">
      <p:cViewPr varScale="1">
        <p:scale>
          <a:sx n="61" d="100"/>
          <a:sy n="61" d="100"/>
        </p:scale>
        <p:origin x="1968" y="72"/>
      </p:cViewPr>
      <p:guideLst>
        <p:guide orient="horz" pos="2928"/>
        <p:guide pos="220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ik Bali" userId="4a755868-38a8-4d7f-ad2e-0f6e6fc839b4" providerId="ADAL" clId="{3D413692-0F26-4D10-BBB7-E0685E2E14D8}"/>
    <pc:docChg chg="undo redo custSel addSld delSld modSld sldOrd">
      <pc:chgData name="Manik Bali" userId="4a755868-38a8-4d7f-ad2e-0f6e6fc839b4" providerId="ADAL" clId="{3D413692-0F26-4D10-BBB7-E0685E2E14D8}" dt="2024-03-11T11:13:04.227" v="500" actId="20577"/>
      <pc:docMkLst>
        <pc:docMk/>
      </pc:docMkLst>
      <pc:sldChg chg="modSp mod">
        <pc:chgData name="Manik Bali" userId="4a755868-38a8-4d7f-ad2e-0f6e6fc839b4" providerId="ADAL" clId="{3D413692-0F26-4D10-BBB7-E0685E2E14D8}" dt="2024-03-11T10:30:27.333" v="3" actId="20577"/>
        <pc:sldMkLst>
          <pc:docMk/>
          <pc:sldMk cId="143453519" sldId="682"/>
        </pc:sldMkLst>
        <pc:spChg chg="mod">
          <ac:chgData name="Manik Bali" userId="4a755868-38a8-4d7f-ad2e-0f6e6fc839b4" providerId="ADAL" clId="{3D413692-0F26-4D10-BBB7-E0685E2E14D8}" dt="2024-03-11T10:30:27.333" v="3" actId="20577"/>
          <ac:spMkLst>
            <pc:docMk/>
            <pc:sldMk cId="143453519" sldId="682"/>
            <ac:spMk id="6146" creationId="{00000000-0000-0000-0000-000000000000}"/>
          </ac:spMkLst>
        </pc:spChg>
      </pc:sldChg>
      <pc:sldChg chg="add del">
        <pc:chgData name="Manik Bali" userId="4a755868-38a8-4d7f-ad2e-0f6e6fc839b4" providerId="ADAL" clId="{3D413692-0F26-4D10-BBB7-E0685E2E14D8}" dt="2024-03-11T11:03:39.865" v="333" actId="2696"/>
        <pc:sldMkLst>
          <pc:docMk/>
          <pc:sldMk cId="856289480" sldId="802"/>
        </pc:sldMkLst>
      </pc:sldChg>
      <pc:sldChg chg="addSp modSp add del mod">
        <pc:chgData name="Manik Bali" userId="4a755868-38a8-4d7f-ad2e-0f6e6fc839b4" providerId="ADAL" clId="{3D413692-0F26-4D10-BBB7-E0685E2E14D8}" dt="2024-03-11T11:11:58.768" v="449" actId="20577"/>
        <pc:sldMkLst>
          <pc:docMk/>
          <pc:sldMk cId="3982067626" sldId="802"/>
        </pc:sldMkLst>
        <pc:spChg chg="mod">
          <ac:chgData name="Manik Bali" userId="4a755868-38a8-4d7f-ad2e-0f6e6fc839b4" providerId="ADAL" clId="{3D413692-0F26-4D10-BBB7-E0685E2E14D8}" dt="2024-03-11T11:11:58.768" v="449" actId="20577"/>
          <ac:spMkLst>
            <pc:docMk/>
            <pc:sldMk cId="3982067626" sldId="802"/>
            <ac:spMk id="17" creationId="{955122DF-2D64-4847-9135-6C3561254012}"/>
          </ac:spMkLst>
        </pc:spChg>
        <pc:picChg chg="add mod">
          <ac:chgData name="Manik Bali" userId="4a755868-38a8-4d7f-ad2e-0f6e6fc839b4" providerId="ADAL" clId="{3D413692-0F26-4D10-BBB7-E0685E2E14D8}" dt="2024-03-11T11:11:23.527" v="395"/>
          <ac:picMkLst>
            <pc:docMk/>
            <pc:sldMk cId="3982067626" sldId="802"/>
            <ac:picMk id="2" creationId="{CDC9ED39-2D5E-FBC7-C43A-F5AAA2EEEF95}"/>
          </ac:picMkLst>
        </pc:picChg>
      </pc:sldChg>
      <pc:sldChg chg="delSp modSp del mod ord">
        <pc:chgData name="Manik Bali" userId="4a755868-38a8-4d7f-ad2e-0f6e6fc839b4" providerId="ADAL" clId="{3D413692-0F26-4D10-BBB7-E0685E2E14D8}" dt="2024-03-11T11:04:01.865" v="337" actId="47"/>
        <pc:sldMkLst>
          <pc:docMk/>
          <pc:sldMk cId="111936878" sldId="861"/>
        </pc:sldMkLst>
        <pc:spChg chg="mod">
          <ac:chgData name="Manik Bali" userId="4a755868-38a8-4d7f-ad2e-0f6e6fc839b4" providerId="ADAL" clId="{3D413692-0F26-4D10-BBB7-E0685E2E14D8}" dt="2024-03-11T11:00:55.858" v="304" actId="255"/>
          <ac:spMkLst>
            <pc:docMk/>
            <pc:sldMk cId="111936878" sldId="861"/>
            <ac:spMk id="8" creationId="{FE5B8E7D-83B9-4B0F-A965-0159F5DB2DED}"/>
          </ac:spMkLst>
        </pc:spChg>
        <pc:spChg chg="mod">
          <ac:chgData name="Manik Bali" userId="4a755868-38a8-4d7f-ad2e-0f6e6fc839b4" providerId="ADAL" clId="{3D413692-0F26-4D10-BBB7-E0685E2E14D8}" dt="2024-03-11T11:00:24.786" v="300" actId="1076"/>
          <ac:spMkLst>
            <pc:docMk/>
            <pc:sldMk cId="111936878" sldId="861"/>
            <ac:spMk id="14" creationId="{2565E2EE-D880-40C0-91A5-764CB231B539}"/>
          </ac:spMkLst>
        </pc:spChg>
        <pc:spChg chg="mod">
          <ac:chgData name="Manik Bali" userId="4a755868-38a8-4d7f-ad2e-0f6e6fc839b4" providerId="ADAL" clId="{3D413692-0F26-4D10-BBB7-E0685E2E14D8}" dt="2024-03-11T11:01:01.176" v="305" actId="14100"/>
          <ac:spMkLst>
            <pc:docMk/>
            <pc:sldMk cId="111936878" sldId="861"/>
            <ac:spMk id="15" creationId="{018B3082-2FED-4C46-904C-E97259CD9C6D}"/>
          </ac:spMkLst>
        </pc:spChg>
        <pc:picChg chg="del">
          <ac:chgData name="Manik Bali" userId="4a755868-38a8-4d7f-ad2e-0f6e6fc839b4" providerId="ADAL" clId="{3D413692-0F26-4D10-BBB7-E0685E2E14D8}" dt="2024-03-11T10:37:38.752" v="33" actId="21"/>
          <ac:picMkLst>
            <pc:docMk/>
            <pc:sldMk cId="111936878" sldId="861"/>
            <ac:picMk id="3" creationId="{D2F8F29D-9CC9-45EA-9E13-BF66B3AEA0BC}"/>
          </ac:picMkLst>
        </pc:picChg>
        <pc:picChg chg="mod">
          <ac:chgData name="Manik Bali" userId="4a755868-38a8-4d7f-ad2e-0f6e6fc839b4" providerId="ADAL" clId="{3D413692-0F26-4D10-BBB7-E0685E2E14D8}" dt="2024-03-11T11:00:43.063" v="301" actId="1076"/>
          <ac:picMkLst>
            <pc:docMk/>
            <pc:sldMk cId="111936878" sldId="861"/>
            <ac:picMk id="9" creationId="{0F988CAC-0A01-49A5-ABB0-F5EB1BDD25CC}"/>
          </ac:picMkLst>
        </pc:picChg>
        <pc:picChg chg="mod">
          <ac:chgData name="Manik Bali" userId="4a755868-38a8-4d7f-ad2e-0f6e6fc839b4" providerId="ADAL" clId="{3D413692-0F26-4D10-BBB7-E0685E2E14D8}" dt="2024-03-11T11:00:11.470" v="296" actId="14100"/>
          <ac:picMkLst>
            <pc:docMk/>
            <pc:sldMk cId="111936878" sldId="861"/>
            <ac:picMk id="10" creationId="{46BD7945-120C-4388-BB31-C2619AA82E9E}"/>
          </ac:picMkLst>
        </pc:picChg>
        <pc:picChg chg="mod">
          <ac:chgData name="Manik Bali" userId="4a755868-38a8-4d7f-ad2e-0f6e6fc839b4" providerId="ADAL" clId="{3D413692-0F26-4D10-BBB7-E0685E2E14D8}" dt="2024-03-11T10:59:41.730" v="290" actId="1076"/>
          <ac:picMkLst>
            <pc:docMk/>
            <pc:sldMk cId="111936878" sldId="861"/>
            <ac:picMk id="12" creationId="{B410505C-A308-4BAA-B322-B1252010A104}"/>
          </ac:picMkLst>
        </pc:picChg>
      </pc:sldChg>
      <pc:sldChg chg="addSp delSp modSp del mod">
        <pc:chgData name="Manik Bali" userId="4a755868-38a8-4d7f-ad2e-0f6e6fc839b4" providerId="ADAL" clId="{3D413692-0F26-4D10-BBB7-E0685E2E14D8}" dt="2024-03-11T11:03:39.865" v="333" actId="2696"/>
        <pc:sldMkLst>
          <pc:docMk/>
          <pc:sldMk cId="1316851559" sldId="878"/>
        </pc:sldMkLst>
        <pc:spChg chg="mod">
          <ac:chgData name="Manik Bali" userId="4a755868-38a8-4d7f-ad2e-0f6e6fc839b4" providerId="ADAL" clId="{3D413692-0F26-4D10-BBB7-E0685E2E14D8}" dt="2024-03-11T11:02:19.003" v="326" actId="1076"/>
          <ac:spMkLst>
            <pc:docMk/>
            <pc:sldMk cId="1316851559" sldId="878"/>
            <ac:spMk id="8" creationId="{FE5B8E7D-83B9-4B0F-A965-0159F5DB2DED}"/>
          </ac:spMkLst>
        </pc:spChg>
        <pc:spChg chg="mod">
          <ac:chgData name="Manik Bali" userId="4a755868-38a8-4d7f-ad2e-0f6e6fc839b4" providerId="ADAL" clId="{3D413692-0F26-4D10-BBB7-E0685E2E14D8}" dt="2024-03-11T11:02:18.610" v="325" actId="20577"/>
          <ac:spMkLst>
            <pc:docMk/>
            <pc:sldMk cId="1316851559" sldId="878"/>
            <ac:spMk id="14" creationId="{2565E2EE-D880-40C0-91A5-764CB231B539}"/>
          </ac:spMkLst>
        </pc:spChg>
        <pc:picChg chg="add del">
          <ac:chgData name="Manik Bali" userId="4a755868-38a8-4d7f-ad2e-0f6e6fc839b4" providerId="ADAL" clId="{3D413692-0F26-4D10-BBB7-E0685E2E14D8}" dt="2024-03-11T11:02:27.106" v="329" actId="21"/>
          <ac:picMkLst>
            <pc:docMk/>
            <pc:sldMk cId="1316851559" sldId="878"/>
            <ac:picMk id="3" creationId="{D2F8F29D-9CC9-45EA-9E13-BF66B3AEA0BC}"/>
          </ac:picMkLst>
        </pc:picChg>
        <pc:picChg chg="mod">
          <ac:chgData name="Manik Bali" userId="4a755868-38a8-4d7f-ad2e-0f6e6fc839b4" providerId="ADAL" clId="{3D413692-0F26-4D10-BBB7-E0685E2E14D8}" dt="2024-03-11T11:02:19.559" v="327" actId="14100"/>
          <ac:picMkLst>
            <pc:docMk/>
            <pc:sldMk cId="1316851559" sldId="878"/>
            <ac:picMk id="10" creationId="{46BD7945-120C-4388-BB31-C2619AA82E9E}"/>
          </ac:picMkLst>
        </pc:picChg>
      </pc:sldChg>
      <pc:sldChg chg="addSp delSp modSp add del mod">
        <pc:chgData name="Manik Bali" userId="4a755868-38a8-4d7f-ad2e-0f6e6fc839b4" providerId="ADAL" clId="{3D413692-0F26-4D10-BBB7-E0685E2E14D8}" dt="2024-03-11T11:11:12.065" v="394" actId="1076"/>
        <pc:sldMkLst>
          <pc:docMk/>
          <pc:sldMk cId="4154590609" sldId="878"/>
        </pc:sldMkLst>
        <pc:spChg chg="add del mod">
          <ac:chgData name="Manik Bali" userId="4a755868-38a8-4d7f-ad2e-0f6e6fc839b4" providerId="ADAL" clId="{3D413692-0F26-4D10-BBB7-E0685E2E14D8}" dt="2024-03-11T11:10:04.965" v="388" actId="20577"/>
          <ac:spMkLst>
            <pc:docMk/>
            <pc:sldMk cId="4154590609" sldId="878"/>
            <ac:spMk id="5" creationId="{DFF927C4-D690-60B3-1270-921D0CDEDA11}"/>
          </ac:spMkLst>
        </pc:spChg>
        <pc:picChg chg="add mod">
          <ac:chgData name="Manik Bali" userId="4a755868-38a8-4d7f-ad2e-0f6e6fc839b4" providerId="ADAL" clId="{3D413692-0F26-4D10-BBB7-E0685E2E14D8}" dt="2024-03-11T11:07:24.694" v="340" actId="1076"/>
          <ac:picMkLst>
            <pc:docMk/>
            <pc:sldMk cId="4154590609" sldId="878"/>
            <ac:picMk id="4" creationId="{FC8DD677-C61D-4D63-3CA6-D420D3A3B2CE}"/>
          </ac:picMkLst>
        </pc:picChg>
        <pc:picChg chg="mod">
          <ac:chgData name="Manik Bali" userId="4a755868-38a8-4d7f-ad2e-0f6e6fc839b4" providerId="ADAL" clId="{3D413692-0F26-4D10-BBB7-E0685E2E14D8}" dt="2024-03-11T11:11:00.744" v="391" actId="14100"/>
          <ac:picMkLst>
            <pc:docMk/>
            <pc:sldMk cId="4154590609" sldId="878"/>
            <ac:picMk id="10" creationId="{46BD7945-120C-4388-BB31-C2619AA82E9E}"/>
          </ac:picMkLst>
        </pc:picChg>
        <pc:picChg chg="add mod">
          <ac:chgData name="Manik Bali" userId="4a755868-38a8-4d7f-ad2e-0f6e6fc839b4" providerId="ADAL" clId="{3D413692-0F26-4D10-BBB7-E0685E2E14D8}" dt="2024-03-11T11:11:12.065" v="394" actId="1076"/>
          <ac:picMkLst>
            <pc:docMk/>
            <pc:sldMk cId="4154590609" sldId="878"/>
            <ac:picMk id="1026" creationId="{8B66D529-4603-88E0-B2E5-06D5867E867F}"/>
          </ac:picMkLst>
        </pc:picChg>
      </pc:sldChg>
      <pc:sldChg chg="addSp delSp modSp mod">
        <pc:chgData name="Manik Bali" userId="4a755868-38a8-4d7f-ad2e-0f6e6fc839b4" providerId="ADAL" clId="{3D413692-0F26-4D10-BBB7-E0685E2E14D8}" dt="2024-03-11T11:12:12.792" v="450" actId="1076"/>
        <pc:sldMkLst>
          <pc:docMk/>
          <pc:sldMk cId="1666332293" sldId="11487"/>
        </pc:sldMkLst>
        <pc:spChg chg="mod">
          <ac:chgData name="Manik Bali" userId="4a755868-38a8-4d7f-ad2e-0f6e6fc839b4" providerId="ADAL" clId="{3D413692-0F26-4D10-BBB7-E0685E2E14D8}" dt="2024-03-11T10:45:04.969" v="96" actId="1076"/>
          <ac:spMkLst>
            <pc:docMk/>
            <pc:sldMk cId="1666332293" sldId="11487"/>
            <ac:spMk id="2" creationId="{CB3B7369-7261-105B-41E9-AF225BEC4E05}"/>
          </ac:spMkLst>
        </pc:spChg>
        <pc:spChg chg="add del mod">
          <ac:chgData name="Manik Bali" userId="4a755868-38a8-4d7f-ad2e-0f6e6fc839b4" providerId="ADAL" clId="{3D413692-0F26-4D10-BBB7-E0685E2E14D8}" dt="2024-03-11T10:40:21.183" v="43"/>
          <ac:spMkLst>
            <pc:docMk/>
            <pc:sldMk cId="1666332293" sldId="11487"/>
            <ac:spMk id="3" creationId="{2766AAFA-F2F5-F8C1-43AF-3D5E2D490D66}"/>
          </ac:spMkLst>
        </pc:spChg>
        <pc:spChg chg="add mod">
          <ac:chgData name="Manik Bali" userId="4a755868-38a8-4d7f-ad2e-0f6e6fc839b4" providerId="ADAL" clId="{3D413692-0F26-4D10-BBB7-E0685E2E14D8}" dt="2024-03-11T11:12:12.792" v="450" actId="1076"/>
          <ac:spMkLst>
            <pc:docMk/>
            <pc:sldMk cId="1666332293" sldId="11487"/>
            <ac:spMk id="5" creationId="{028D5D24-3C1F-E10E-CE29-E0C4C6FE61F6}"/>
          </ac:spMkLst>
        </pc:spChg>
        <pc:spChg chg="mod">
          <ac:chgData name="Manik Bali" userId="4a755868-38a8-4d7f-ad2e-0f6e6fc839b4" providerId="ADAL" clId="{3D413692-0F26-4D10-BBB7-E0685E2E14D8}" dt="2024-03-11T10:52:58.199" v="197" actId="1076"/>
          <ac:spMkLst>
            <pc:docMk/>
            <pc:sldMk cId="1666332293" sldId="11487"/>
            <ac:spMk id="8" creationId="{DC15BDFB-D352-3E98-6744-C6CD62DE41B0}"/>
          </ac:spMkLst>
        </pc:spChg>
        <pc:graphicFrameChg chg="del mod modGraphic">
          <ac:chgData name="Manik Bali" userId="4a755868-38a8-4d7f-ad2e-0f6e6fc839b4" providerId="ADAL" clId="{3D413692-0F26-4D10-BBB7-E0685E2E14D8}" dt="2024-03-11T10:42:26.986" v="65" actId="478"/>
          <ac:graphicFrameMkLst>
            <pc:docMk/>
            <pc:sldMk cId="1666332293" sldId="11487"/>
            <ac:graphicFrameMk id="4" creationId="{2656612A-1D7E-678E-B25B-7961AB98A6AF}"/>
          </ac:graphicFrameMkLst>
        </pc:graphicFrameChg>
      </pc:sldChg>
      <pc:sldChg chg="modSp mod">
        <pc:chgData name="Manik Bali" userId="4a755868-38a8-4d7f-ad2e-0f6e6fc839b4" providerId="ADAL" clId="{3D413692-0F26-4D10-BBB7-E0685E2E14D8}" dt="2024-03-11T10:31:48.759" v="11" actId="20577"/>
        <pc:sldMkLst>
          <pc:docMk/>
          <pc:sldMk cId="0" sldId="11489"/>
        </pc:sldMkLst>
        <pc:spChg chg="mod">
          <ac:chgData name="Manik Bali" userId="4a755868-38a8-4d7f-ad2e-0f6e6fc839b4" providerId="ADAL" clId="{3D413692-0F26-4D10-BBB7-E0685E2E14D8}" dt="2024-03-11T10:31:48.759" v="11" actId="20577"/>
          <ac:spMkLst>
            <pc:docMk/>
            <pc:sldMk cId="0" sldId="11489"/>
            <ac:spMk id="2" creationId="{00000000-0000-0000-0000-000000000000}"/>
          </ac:spMkLst>
        </pc:spChg>
      </pc:sldChg>
      <pc:sldChg chg="modSp mod">
        <pc:chgData name="Manik Bali" userId="4a755868-38a8-4d7f-ad2e-0f6e6fc839b4" providerId="ADAL" clId="{3D413692-0F26-4D10-BBB7-E0685E2E14D8}" dt="2024-03-11T11:13:04.227" v="500" actId="20577"/>
        <pc:sldMkLst>
          <pc:docMk/>
          <pc:sldMk cId="3737125431" sldId="11494"/>
        </pc:sldMkLst>
        <pc:spChg chg="mod">
          <ac:chgData name="Manik Bali" userId="4a755868-38a8-4d7f-ad2e-0f6e6fc839b4" providerId="ADAL" clId="{3D413692-0F26-4D10-BBB7-E0685E2E14D8}" dt="2024-03-11T11:13:04.227" v="500" actId="20577"/>
          <ac:spMkLst>
            <pc:docMk/>
            <pc:sldMk cId="3737125431" sldId="11494"/>
            <ac:spMk id="3" creationId="{9369FEC0-3BB0-47C8-A98E-3F72B41E43DD}"/>
          </ac:spMkLst>
        </pc:spChg>
      </pc:sldChg>
      <pc:sldChg chg="new del">
        <pc:chgData name="Manik Bali" userId="4a755868-38a8-4d7f-ad2e-0f6e6fc839b4" providerId="ADAL" clId="{3D413692-0F26-4D10-BBB7-E0685E2E14D8}" dt="2024-03-11T11:03:23.555" v="332" actId="47"/>
        <pc:sldMkLst>
          <pc:docMk/>
          <pc:sldMk cId="2362106267" sldId="11495"/>
        </pc:sldMkLst>
      </pc:sldChg>
      <pc:sldMasterChg chg="delSldLayout">
        <pc:chgData name="Manik Bali" userId="4a755868-38a8-4d7f-ad2e-0f6e6fc839b4" providerId="ADAL" clId="{3D413692-0F26-4D10-BBB7-E0685E2E14D8}" dt="2024-03-11T11:03:39.865" v="333" actId="2696"/>
        <pc:sldMasterMkLst>
          <pc:docMk/>
          <pc:sldMasterMk cId="4181798349" sldId="2147484108"/>
        </pc:sldMasterMkLst>
        <pc:sldLayoutChg chg="del">
          <pc:chgData name="Manik Bali" userId="4a755868-38a8-4d7f-ad2e-0f6e6fc839b4" providerId="ADAL" clId="{3D413692-0F26-4D10-BBB7-E0685E2E14D8}" dt="2024-03-11T11:03:39.865" v="333" actId="2696"/>
          <pc:sldLayoutMkLst>
            <pc:docMk/>
            <pc:sldMasterMk cId="4181798349" sldId="2147484108"/>
            <pc:sldLayoutMk cId="2124221317" sldId="2147484115"/>
          </pc:sldLayoutMkLst>
        </pc:sldLayoutChg>
      </pc:sldMasterChg>
    </pc:docChg>
  </pc:docChgLst>
  <pc:docChgLst>
    <pc:chgData name="Manik Bali" userId="4a755868-38a8-4d7f-ad2e-0f6e6fc839b4" providerId="ADAL" clId="{8FDF7755-AAD5-48F4-B916-2C3929817DD2}"/>
    <pc:docChg chg="undo custSel addSld delSld modSld sldOrd modMainMaster">
      <pc:chgData name="Manik Bali" userId="4a755868-38a8-4d7f-ad2e-0f6e6fc839b4" providerId="ADAL" clId="{8FDF7755-AAD5-48F4-B916-2C3929817DD2}" dt="2024-03-10T23:33:08.872" v="958" actId="20577"/>
      <pc:docMkLst>
        <pc:docMk/>
      </pc:docMkLst>
      <pc:sldChg chg="ord">
        <pc:chgData name="Manik Bali" userId="4a755868-38a8-4d7f-ad2e-0f6e6fc839b4" providerId="ADAL" clId="{8FDF7755-AAD5-48F4-B916-2C3929817DD2}" dt="2024-03-10T23:32:30.719" v="947"/>
        <pc:sldMkLst>
          <pc:docMk/>
          <pc:sldMk cId="1751295994" sldId="708"/>
        </pc:sldMkLst>
      </pc:sldChg>
      <pc:sldChg chg="modSp mod">
        <pc:chgData name="Manik Bali" userId="4a755868-38a8-4d7f-ad2e-0f6e6fc839b4" providerId="ADAL" clId="{8FDF7755-AAD5-48F4-B916-2C3929817DD2}" dt="2024-03-10T22:34:20.637" v="25" actId="20577"/>
        <pc:sldMkLst>
          <pc:docMk/>
          <pc:sldMk cId="3816487921" sldId="796"/>
        </pc:sldMkLst>
        <pc:spChg chg="mod">
          <ac:chgData name="Manik Bali" userId="4a755868-38a8-4d7f-ad2e-0f6e6fc839b4" providerId="ADAL" clId="{8FDF7755-AAD5-48F4-B916-2C3929817DD2}" dt="2024-03-10T22:26:34.048" v="0" actId="1076"/>
          <ac:spMkLst>
            <pc:docMk/>
            <pc:sldMk cId="3816487921" sldId="796"/>
            <ac:spMk id="2" creationId="{FBA52DF3-4A1A-4C72-948F-4CB309C7B40C}"/>
          </ac:spMkLst>
        </pc:spChg>
        <pc:spChg chg="mod">
          <ac:chgData name="Manik Bali" userId="4a755868-38a8-4d7f-ad2e-0f6e6fc839b4" providerId="ADAL" clId="{8FDF7755-AAD5-48F4-B916-2C3929817DD2}" dt="2024-03-10T22:34:20.637" v="25" actId="20577"/>
          <ac:spMkLst>
            <pc:docMk/>
            <pc:sldMk cId="3816487921" sldId="796"/>
            <ac:spMk id="4" creationId="{AC4BD478-7D5B-4189-8759-329C90E3B5D5}"/>
          </ac:spMkLst>
        </pc:spChg>
      </pc:sldChg>
      <pc:sldChg chg="ord">
        <pc:chgData name="Manik Bali" userId="4a755868-38a8-4d7f-ad2e-0f6e6fc839b4" providerId="ADAL" clId="{8FDF7755-AAD5-48F4-B916-2C3929817DD2}" dt="2024-03-10T23:31:43.409" v="941"/>
        <pc:sldMkLst>
          <pc:docMk/>
          <pc:sldMk cId="856289480" sldId="802"/>
        </pc:sldMkLst>
      </pc:sldChg>
      <pc:sldChg chg="modSp mod ord">
        <pc:chgData name="Manik Bali" userId="4a755868-38a8-4d7f-ad2e-0f6e6fc839b4" providerId="ADAL" clId="{8FDF7755-AAD5-48F4-B916-2C3929817DD2}" dt="2024-03-10T23:05:35.988" v="433"/>
        <pc:sldMkLst>
          <pc:docMk/>
          <pc:sldMk cId="2044052397" sldId="837"/>
        </pc:sldMkLst>
        <pc:spChg chg="mod">
          <ac:chgData name="Manik Bali" userId="4a755868-38a8-4d7f-ad2e-0f6e6fc839b4" providerId="ADAL" clId="{8FDF7755-AAD5-48F4-B916-2C3929817DD2}" dt="2024-03-10T22:33:41.902" v="8" actId="207"/>
          <ac:spMkLst>
            <pc:docMk/>
            <pc:sldMk cId="2044052397" sldId="837"/>
            <ac:spMk id="7" creationId="{5FBFAC05-AC15-FE85-9BC0-92E277D23D70}"/>
          </ac:spMkLst>
        </pc:spChg>
      </pc:sldChg>
      <pc:sldChg chg="ord">
        <pc:chgData name="Manik Bali" userId="4a755868-38a8-4d7f-ad2e-0f6e6fc839b4" providerId="ADAL" clId="{8FDF7755-AAD5-48F4-B916-2C3929817DD2}" dt="2024-03-10T23:31:52.046" v="945"/>
        <pc:sldMkLst>
          <pc:docMk/>
          <pc:sldMk cId="0" sldId="867"/>
        </pc:sldMkLst>
      </pc:sldChg>
      <pc:sldChg chg="modSp mod ord">
        <pc:chgData name="Manik Bali" userId="4a755868-38a8-4d7f-ad2e-0f6e6fc839b4" providerId="ADAL" clId="{8FDF7755-AAD5-48F4-B916-2C3929817DD2}" dt="2024-03-10T23:21:28.914" v="674" actId="20577"/>
        <pc:sldMkLst>
          <pc:docMk/>
          <pc:sldMk cId="3282205453" sldId="872"/>
        </pc:sldMkLst>
        <pc:spChg chg="mod">
          <ac:chgData name="Manik Bali" userId="4a755868-38a8-4d7f-ad2e-0f6e6fc839b4" providerId="ADAL" clId="{8FDF7755-AAD5-48F4-B916-2C3929817DD2}" dt="2024-03-10T23:21:28.914" v="674" actId="20577"/>
          <ac:spMkLst>
            <pc:docMk/>
            <pc:sldMk cId="3282205453" sldId="872"/>
            <ac:spMk id="22" creationId="{3B1D1526-4805-C9A3-69C5-06B35AF64600}"/>
          </ac:spMkLst>
        </pc:spChg>
        <pc:picChg chg="mod">
          <ac:chgData name="Manik Bali" userId="4a755868-38a8-4d7f-ad2e-0f6e6fc839b4" providerId="ADAL" clId="{8FDF7755-AAD5-48F4-B916-2C3929817DD2}" dt="2024-03-10T23:20:45.922" v="653" actId="1076"/>
          <ac:picMkLst>
            <pc:docMk/>
            <pc:sldMk cId="3282205453" sldId="872"/>
            <ac:picMk id="9" creationId="{10A24A96-7711-CB30-F6A8-455E3A22130F}"/>
          </ac:picMkLst>
        </pc:picChg>
        <pc:picChg chg="mod">
          <ac:chgData name="Manik Bali" userId="4a755868-38a8-4d7f-ad2e-0f6e6fc839b4" providerId="ADAL" clId="{8FDF7755-AAD5-48F4-B916-2C3929817DD2}" dt="2024-03-10T23:20:56.820" v="655" actId="1076"/>
          <ac:picMkLst>
            <pc:docMk/>
            <pc:sldMk cId="3282205453" sldId="872"/>
            <ac:picMk id="21" creationId="{63376812-E97E-1765-5FDC-3101162889CC}"/>
          </ac:picMkLst>
        </pc:picChg>
      </pc:sldChg>
      <pc:sldChg chg="modSp mod ord">
        <pc:chgData name="Manik Bali" userId="4a755868-38a8-4d7f-ad2e-0f6e6fc839b4" providerId="ADAL" clId="{8FDF7755-AAD5-48F4-B916-2C3929817DD2}" dt="2024-03-10T23:30:58.906" v="937" actId="1076"/>
        <pc:sldMkLst>
          <pc:docMk/>
          <pc:sldMk cId="1067531715" sldId="875"/>
        </pc:sldMkLst>
        <pc:spChg chg="mod">
          <ac:chgData name="Manik Bali" userId="4a755868-38a8-4d7f-ad2e-0f6e6fc839b4" providerId="ADAL" clId="{8FDF7755-AAD5-48F4-B916-2C3929817DD2}" dt="2024-03-10T23:30:58.906" v="937" actId="1076"/>
          <ac:spMkLst>
            <pc:docMk/>
            <pc:sldMk cId="1067531715" sldId="875"/>
            <ac:spMk id="3" creationId="{FD5E9C26-3963-9A0F-51A9-BFFB816F4D73}"/>
          </ac:spMkLst>
        </pc:spChg>
      </pc:sldChg>
      <pc:sldChg chg="modSp mod">
        <pc:chgData name="Manik Bali" userId="4a755868-38a8-4d7f-ad2e-0f6e6fc839b4" providerId="ADAL" clId="{8FDF7755-AAD5-48F4-B916-2C3929817DD2}" dt="2024-03-10T22:42:06.952" v="31"/>
        <pc:sldMkLst>
          <pc:docMk/>
          <pc:sldMk cId="2602443900" sldId="876"/>
        </pc:sldMkLst>
        <pc:graphicFrameChg chg="modGraphic">
          <ac:chgData name="Manik Bali" userId="4a755868-38a8-4d7f-ad2e-0f6e6fc839b4" providerId="ADAL" clId="{8FDF7755-AAD5-48F4-B916-2C3929817DD2}" dt="2024-03-10T22:42:06.952" v="31"/>
          <ac:graphicFrameMkLst>
            <pc:docMk/>
            <pc:sldMk cId="2602443900" sldId="876"/>
            <ac:graphicFrameMk id="5" creationId="{595BB1D3-DB1C-E68F-9F3E-7A8DD26EB735}"/>
          </ac:graphicFrameMkLst>
        </pc:graphicFrameChg>
      </pc:sldChg>
      <pc:sldChg chg="addSp delSp modSp mod ord">
        <pc:chgData name="Manik Bali" userId="4a755868-38a8-4d7f-ad2e-0f6e6fc839b4" providerId="ADAL" clId="{8FDF7755-AAD5-48F4-B916-2C3929817DD2}" dt="2024-03-10T23:28:09.514" v="916" actId="20577"/>
        <pc:sldMkLst>
          <pc:docMk/>
          <pc:sldMk cId="6602146" sldId="11486"/>
        </pc:sldMkLst>
        <pc:spChg chg="add del mod">
          <ac:chgData name="Manik Bali" userId="4a755868-38a8-4d7f-ad2e-0f6e6fc839b4" providerId="ADAL" clId="{8FDF7755-AAD5-48F4-B916-2C3929817DD2}" dt="2024-03-10T23:28:09.514" v="916" actId="20577"/>
          <ac:spMkLst>
            <pc:docMk/>
            <pc:sldMk cId="6602146" sldId="11486"/>
            <ac:spMk id="3" creationId="{44CA6BBC-504E-DB5D-369B-C5CF75543CF8}"/>
          </ac:spMkLst>
        </pc:spChg>
        <pc:spChg chg="mod">
          <ac:chgData name="Manik Bali" userId="4a755868-38a8-4d7f-ad2e-0f6e6fc839b4" providerId="ADAL" clId="{8FDF7755-AAD5-48F4-B916-2C3929817DD2}" dt="2024-03-10T23:26:19.402" v="748" actId="21"/>
          <ac:spMkLst>
            <pc:docMk/>
            <pc:sldMk cId="6602146" sldId="11486"/>
            <ac:spMk id="4" creationId="{88C6B115-972B-873F-94C9-76FBD7623150}"/>
          </ac:spMkLst>
        </pc:spChg>
        <pc:picChg chg="mod">
          <ac:chgData name="Manik Bali" userId="4a755868-38a8-4d7f-ad2e-0f6e6fc839b4" providerId="ADAL" clId="{8FDF7755-AAD5-48F4-B916-2C3929817DD2}" dt="2024-03-10T23:26:27.333" v="749" actId="1076"/>
          <ac:picMkLst>
            <pc:docMk/>
            <pc:sldMk cId="6602146" sldId="11486"/>
            <ac:picMk id="5122" creationId="{216EC70F-E94C-5801-658C-3B6F87768209}"/>
          </ac:picMkLst>
        </pc:picChg>
      </pc:sldChg>
      <pc:sldChg chg="addSp delSp modSp new mod">
        <pc:chgData name="Manik Bali" userId="4a755868-38a8-4d7f-ad2e-0f6e6fc839b4" providerId="ADAL" clId="{8FDF7755-AAD5-48F4-B916-2C3929817DD2}" dt="2024-03-10T23:22:58.680" v="736" actId="14100"/>
        <pc:sldMkLst>
          <pc:docMk/>
          <pc:sldMk cId="1666332293" sldId="11487"/>
        </pc:sldMkLst>
        <pc:spChg chg="mod">
          <ac:chgData name="Manik Bali" userId="4a755868-38a8-4d7f-ad2e-0f6e6fc839b4" providerId="ADAL" clId="{8FDF7755-AAD5-48F4-B916-2C3929817DD2}" dt="2024-03-10T23:22:58.680" v="736" actId="14100"/>
          <ac:spMkLst>
            <pc:docMk/>
            <pc:sldMk cId="1666332293" sldId="11487"/>
            <ac:spMk id="2" creationId="{CB3B7369-7261-105B-41E9-AF225BEC4E05}"/>
          </ac:spMkLst>
        </pc:spChg>
        <pc:spChg chg="del">
          <ac:chgData name="Manik Bali" userId="4a755868-38a8-4d7f-ad2e-0f6e6fc839b4" providerId="ADAL" clId="{8FDF7755-AAD5-48F4-B916-2C3929817DD2}" dt="2024-03-10T22:44:00.569" v="90" actId="21"/>
          <ac:spMkLst>
            <pc:docMk/>
            <pc:sldMk cId="1666332293" sldId="11487"/>
            <ac:spMk id="3" creationId="{7BA06613-DD5C-CB1D-2BAC-AA74D226BBB0}"/>
          </ac:spMkLst>
        </pc:spChg>
        <pc:spChg chg="add del mod">
          <ac:chgData name="Manik Bali" userId="4a755868-38a8-4d7f-ad2e-0f6e6fc839b4" providerId="ADAL" clId="{8FDF7755-AAD5-48F4-B916-2C3929817DD2}" dt="2024-03-10T23:02:51.936" v="298" actId="21"/>
          <ac:spMkLst>
            <pc:docMk/>
            <pc:sldMk cId="1666332293" sldId="11487"/>
            <ac:spMk id="5" creationId="{EF7C8FB0-DD2B-A0DA-E918-CAD31A17032F}"/>
          </ac:spMkLst>
        </pc:spChg>
        <pc:spChg chg="add del mod">
          <ac:chgData name="Manik Bali" userId="4a755868-38a8-4d7f-ad2e-0f6e6fc839b4" providerId="ADAL" clId="{8FDF7755-AAD5-48F4-B916-2C3929817DD2}" dt="2024-03-10T23:02:57.296" v="299" actId="21"/>
          <ac:spMkLst>
            <pc:docMk/>
            <pc:sldMk cId="1666332293" sldId="11487"/>
            <ac:spMk id="6" creationId="{0803C43A-774B-6FFE-4180-33A100E5FAC6}"/>
          </ac:spMkLst>
        </pc:spChg>
        <pc:spChg chg="add del mod">
          <ac:chgData name="Manik Bali" userId="4a755868-38a8-4d7f-ad2e-0f6e6fc839b4" providerId="ADAL" clId="{8FDF7755-AAD5-48F4-B916-2C3929817DD2}" dt="2024-03-10T23:19:57.996" v="642"/>
          <ac:spMkLst>
            <pc:docMk/>
            <pc:sldMk cId="1666332293" sldId="11487"/>
            <ac:spMk id="7" creationId="{BE8F5BC7-8383-8910-F34B-51287DA1B383}"/>
          </ac:spMkLst>
        </pc:spChg>
        <pc:spChg chg="add mod">
          <ac:chgData name="Manik Bali" userId="4a755868-38a8-4d7f-ad2e-0f6e6fc839b4" providerId="ADAL" clId="{8FDF7755-AAD5-48F4-B916-2C3929817DD2}" dt="2024-03-10T23:22:07.191" v="729" actId="1076"/>
          <ac:spMkLst>
            <pc:docMk/>
            <pc:sldMk cId="1666332293" sldId="11487"/>
            <ac:spMk id="8" creationId="{DC15BDFB-D352-3E98-6744-C6CD62DE41B0}"/>
          </ac:spMkLst>
        </pc:spChg>
        <pc:graphicFrameChg chg="add mod modGraphic">
          <ac:chgData name="Manik Bali" userId="4a755868-38a8-4d7f-ad2e-0f6e6fc839b4" providerId="ADAL" clId="{8FDF7755-AAD5-48F4-B916-2C3929817DD2}" dt="2024-03-10T23:22:03.411" v="728" actId="1076"/>
          <ac:graphicFrameMkLst>
            <pc:docMk/>
            <pc:sldMk cId="1666332293" sldId="11487"/>
            <ac:graphicFrameMk id="4" creationId="{2656612A-1D7E-678E-B25B-7961AB98A6AF}"/>
          </ac:graphicFrameMkLst>
        </pc:graphicFrameChg>
      </pc:sldChg>
      <pc:sldChg chg="modSp new mod">
        <pc:chgData name="Manik Bali" userId="4a755868-38a8-4d7f-ad2e-0f6e6fc839b4" providerId="ADAL" clId="{8FDF7755-AAD5-48F4-B916-2C3929817DD2}" dt="2024-03-10T23:33:08.872" v="958" actId="20577"/>
        <pc:sldMkLst>
          <pc:docMk/>
          <pc:sldMk cId="1993624420" sldId="11488"/>
        </pc:sldMkLst>
        <pc:spChg chg="mod">
          <ac:chgData name="Manik Bali" userId="4a755868-38a8-4d7f-ad2e-0f6e6fc839b4" providerId="ADAL" clId="{8FDF7755-AAD5-48F4-B916-2C3929817DD2}" dt="2024-03-10T23:33:08.872" v="958" actId="20577"/>
          <ac:spMkLst>
            <pc:docMk/>
            <pc:sldMk cId="1993624420" sldId="11488"/>
            <ac:spMk id="2" creationId="{E7FD23AF-F2CA-20CB-39D6-B727FB5221D2}"/>
          </ac:spMkLst>
        </pc:spChg>
      </pc:sldChg>
      <pc:sldChg chg="add del">
        <pc:chgData name="Manik Bali" userId="4a755868-38a8-4d7f-ad2e-0f6e6fc839b4" providerId="ADAL" clId="{8FDF7755-AAD5-48F4-B916-2C3929817DD2}" dt="2024-03-10T23:25:32.060" v="746" actId="47"/>
        <pc:sldMkLst>
          <pc:docMk/>
          <pc:sldMk cId="3009904741" sldId="11488"/>
        </pc:sldMkLst>
      </pc:sldChg>
      <pc:sldChg chg="add del">
        <pc:chgData name="Manik Bali" userId="4a755868-38a8-4d7f-ad2e-0f6e6fc839b4" providerId="ADAL" clId="{8FDF7755-AAD5-48F4-B916-2C3929817DD2}" dt="2024-03-10T23:25:32.060" v="746" actId="47"/>
        <pc:sldMkLst>
          <pc:docMk/>
          <pc:sldMk cId="1666299914" sldId="11489"/>
        </pc:sldMkLst>
      </pc:sldChg>
      <pc:sldMasterChg chg="modSldLayout">
        <pc:chgData name="Manik Bali" userId="4a755868-38a8-4d7f-ad2e-0f6e6fc839b4" providerId="ADAL" clId="{8FDF7755-AAD5-48F4-B916-2C3929817DD2}" dt="2024-03-10T23:25:11.816" v="745" actId="21"/>
        <pc:sldMasterMkLst>
          <pc:docMk/>
          <pc:sldMasterMk cId="2725105024" sldId="2147484116"/>
        </pc:sldMasterMkLst>
        <pc:sldLayoutChg chg="delSp mod">
          <pc:chgData name="Manik Bali" userId="4a755868-38a8-4d7f-ad2e-0f6e6fc839b4" providerId="ADAL" clId="{8FDF7755-AAD5-48F4-B916-2C3929817DD2}" dt="2024-03-10T23:25:11.816" v="745" actId="21"/>
          <pc:sldLayoutMkLst>
            <pc:docMk/>
            <pc:sldMasterMk cId="2725105024" sldId="2147484116"/>
            <pc:sldLayoutMk cId="4149147615" sldId="2147484118"/>
          </pc:sldLayoutMkLst>
          <pc:picChg chg="del">
            <ac:chgData name="Manik Bali" userId="4a755868-38a8-4d7f-ad2e-0f6e6fc839b4" providerId="ADAL" clId="{8FDF7755-AAD5-48F4-B916-2C3929817DD2}" dt="2024-03-10T23:25:11.816" v="745" actId="21"/>
            <ac:picMkLst>
              <pc:docMk/>
              <pc:sldMasterMk cId="2725105024" sldId="2147484116"/>
              <pc:sldLayoutMk cId="4149147615" sldId="2147484118"/>
              <ac:picMk id="8" creationId="{B247DFBF-1EC0-D943-AA27-C5F7EE598949}"/>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65"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919163" eaLnBrk="0" hangingPunct="0">
              <a:spcBef>
                <a:spcPct val="0"/>
              </a:spcBef>
              <a:defRPr sz="12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6024396" y="0"/>
            <a:ext cx="1022716"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19163" eaLnBrk="0" hangingPunct="0">
              <a:spcBef>
                <a:spcPct val="0"/>
              </a:spcBef>
              <a:defRPr sz="1200" b="0">
                <a:solidFill>
                  <a:srgbClr val="000000"/>
                </a:solidFill>
                <a:latin typeface="Helvetica" pitchFamily="34" charset="0"/>
              </a:defRPr>
            </a:lvl1pPr>
          </a:lstStyle>
          <a:p>
            <a:pPr>
              <a:defRPr/>
            </a:pPr>
            <a:fld id="{9BDA86A5-C3F8-4600-8CE3-C04B72EF9C2F}" type="datetime4">
              <a:rPr lang="en-GB" smtClean="0"/>
              <a:pPr>
                <a:defRPr/>
              </a:pPr>
              <a:t>11 March 2024</a:t>
            </a:fld>
            <a:endParaRPr lang="de-DE"/>
          </a:p>
        </p:txBody>
      </p:sp>
      <p:sp>
        <p:nvSpPr>
          <p:cNvPr id="126980" name="Rectangle 4"/>
          <p:cNvSpPr>
            <a:spLocks noGrp="1" noChangeArrowheads="1"/>
          </p:cNvSpPr>
          <p:nvPr>
            <p:ph type="ftr" sz="quarter" idx="2"/>
          </p:nvPr>
        </p:nvSpPr>
        <p:spPr bwMode="auto">
          <a:xfrm>
            <a:off x="0" y="9104302"/>
            <a:ext cx="65"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19163" eaLnBrk="0" hangingPunct="0">
              <a:spcBef>
                <a:spcPct val="0"/>
              </a:spcBef>
              <a:defRPr sz="12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6859562" y="9104302"/>
            <a:ext cx="187551"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19163" eaLnBrk="0" hangingPunct="0">
              <a:spcBef>
                <a:spcPct val="0"/>
              </a:spcBef>
              <a:defRPr sz="1200" b="0">
                <a:solidFill>
                  <a:srgbClr val="000000"/>
                </a:solidFill>
                <a:latin typeface="Helvetica" pitchFamily="34" charset="0"/>
              </a:defRPr>
            </a:lvl1pPr>
          </a:lstStyle>
          <a:p>
            <a:pPr>
              <a:defRPr/>
            </a:pPr>
            <a:fld id="{173C6697-A4F6-43B0-B68C-324E1280CAFB}" type="slidenum">
              <a:rPr lang="de-DE"/>
              <a:pPr>
                <a:defRPr/>
              </a:pPr>
              <a:t>‹#›</a:t>
            </a:fld>
            <a:endParaRPr lang="de-DE"/>
          </a:p>
        </p:txBody>
      </p:sp>
    </p:spTree>
    <p:extLst>
      <p:ext uri="{BB962C8B-B14F-4D97-AF65-F5344CB8AC3E}">
        <p14:creationId xmlns:p14="http://schemas.microsoft.com/office/powerpoint/2010/main" val="194578080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117" cy="465266"/>
          </a:xfrm>
          <a:prstGeom prst="rect">
            <a:avLst/>
          </a:prstGeom>
          <a:noFill/>
          <a:ln w="9525">
            <a:noFill/>
            <a:miter lim="800000"/>
            <a:headEnd/>
            <a:tailEnd/>
          </a:ln>
          <a:effectLst/>
        </p:spPr>
        <p:txBody>
          <a:bodyPr vert="horz" wrap="square" lIns="91851" tIns="45926" rIns="91851" bIns="45926" numCol="1" anchor="t" anchorCtr="0" compatLnSpc="1">
            <a:prstTxWarp prst="textNoShape">
              <a:avLst/>
            </a:prstTxWarp>
          </a:bodyPr>
          <a:lstStyle>
            <a:lvl1pPr defTabSz="919163" eaLnBrk="0" hangingPunct="0">
              <a:spcBef>
                <a:spcPct val="0"/>
              </a:spcBef>
              <a:defRPr sz="12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3973283" y="0"/>
            <a:ext cx="3037117" cy="465266"/>
          </a:xfrm>
          <a:prstGeom prst="rect">
            <a:avLst/>
          </a:prstGeom>
          <a:noFill/>
          <a:ln w="9525">
            <a:noFill/>
            <a:miter lim="800000"/>
            <a:headEnd/>
            <a:tailEnd/>
          </a:ln>
          <a:effectLst/>
        </p:spPr>
        <p:txBody>
          <a:bodyPr vert="horz" wrap="square" lIns="91851" tIns="45926" rIns="91851" bIns="45926" numCol="1" anchor="t" anchorCtr="0" compatLnSpc="1">
            <a:prstTxWarp prst="textNoShape">
              <a:avLst/>
            </a:prstTxWarp>
          </a:bodyPr>
          <a:lstStyle>
            <a:lvl1pPr algn="r" defTabSz="919163" eaLnBrk="0" hangingPunct="0">
              <a:spcBef>
                <a:spcPct val="0"/>
              </a:spcBef>
              <a:defRPr sz="1200" b="0">
                <a:solidFill>
                  <a:schemeClr val="tx1"/>
                </a:solidFill>
                <a:latin typeface="Times New Roman" pitchFamily="18" charset="0"/>
              </a:defRPr>
            </a:lvl1pPr>
          </a:lstStyle>
          <a:p>
            <a:pPr>
              <a:defRPr/>
            </a:pPr>
            <a:fld id="{AF3C147A-0D2F-4A49-8F4F-33980B94F1F7}" type="datetime4">
              <a:rPr lang="en-GB" smtClean="0"/>
              <a:pPr>
                <a:defRPr/>
              </a:pPr>
              <a:t>11 March 2024</a:t>
            </a:fld>
            <a:endParaRPr lang="de-DE"/>
          </a:p>
        </p:txBody>
      </p:sp>
      <p:sp>
        <p:nvSpPr>
          <p:cNvPr id="33796" name="Rectangle 4"/>
          <p:cNvSpPr>
            <a:spLocks noGrp="1" noRot="1" noChangeAspect="1" noChangeArrowheads="1" noTextEdit="1"/>
          </p:cNvSpPr>
          <p:nvPr>
            <p:ph type="sldImg" idx="2"/>
          </p:nvPr>
        </p:nvSpPr>
        <p:spPr bwMode="auto">
          <a:xfrm>
            <a:off x="987425" y="695325"/>
            <a:ext cx="503555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2829" y="4414824"/>
            <a:ext cx="5144742" cy="4185907"/>
          </a:xfrm>
          <a:prstGeom prst="rect">
            <a:avLst/>
          </a:prstGeom>
          <a:noFill/>
          <a:ln w="9525">
            <a:noFill/>
            <a:miter lim="800000"/>
            <a:headEnd/>
            <a:tailEnd/>
          </a:ln>
          <a:effectLst/>
        </p:spPr>
        <p:txBody>
          <a:bodyPr vert="horz" wrap="square" lIns="91851" tIns="45926" rIns="91851" bIns="45926"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831135"/>
            <a:ext cx="3037117" cy="465265"/>
          </a:xfrm>
          <a:prstGeom prst="rect">
            <a:avLst/>
          </a:prstGeom>
          <a:noFill/>
          <a:ln w="9525">
            <a:noFill/>
            <a:miter lim="800000"/>
            <a:headEnd/>
            <a:tailEnd/>
          </a:ln>
          <a:effectLst/>
        </p:spPr>
        <p:txBody>
          <a:bodyPr vert="horz" wrap="square" lIns="91851" tIns="45926" rIns="91851" bIns="45926" numCol="1" anchor="b" anchorCtr="0" compatLnSpc="1">
            <a:prstTxWarp prst="textNoShape">
              <a:avLst/>
            </a:prstTxWarp>
          </a:bodyPr>
          <a:lstStyle>
            <a:lvl1pPr defTabSz="919163" eaLnBrk="0" hangingPunct="0">
              <a:spcBef>
                <a:spcPct val="0"/>
              </a:spcBef>
              <a:defRPr sz="12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3973283" y="8831135"/>
            <a:ext cx="3037117" cy="465265"/>
          </a:xfrm>
          <a:prstGeom prst="rect">
            <a:avLst/>
          </a:prstGeom>
          <a:noFill/>
          <a:ln w="9525">
            <a:noFill/>
            <a:miter lim="800000"/>
            <a:headEnd/>
            <a:tailEnd/>
          </a:ln>
          <a:effectLst/>
        </p:spPr>
        <p:txBody>
          <a:bodyPr vert="horz" wrap="square" lIns="91851" tIns="45926" rIns="91851" bIns="45926" numCol="1" anchor="b" anchorCtr="0" compatLnSpc="1">
            <a:prstTxWarp prst="textNoShape">
              <a:avLst/>
            </a:prstTxWarp>
          </a:bodyPr>
          <a:lstStyle>
            <a:lvl1pPr algn="r" defTabSz="919163" eaLnBrk="0" hangingPunct="0">
              <a:spcBef>
                <a:spcPct val="0"/>
              </a:spcBef>
              <a:defRPr sz="1200" b="0">
                <a:solidFill>
                  <a:schemeClr val="tx1"/>
                </a:solidFill>
                <a:latin typeface="Times New Roman" pitchFamily="18" charset="0"/>
              </a:defRPr>
            </a:lvl1pPr>
          </a:lstStyle>
          <a:p>
            <a:pPr>
              <a:defRPr/>
            </a:pPr>
            <a:fld id="{123812D3-E89D-4B71-A037-BF846B8DE299}" type="slidenum">
              <a:rPr lang="de-DE"/>
              <a:pPr>
                <a:defRPr/>
              </a:pPr>
              <a:t>‹#›</a:t>
            </a:fld>
            <a:endParaRPr lang="de-DE"/>
          </a:p>
        </p:txBody>
      </p:sp>
    </p:spTree>
    <p:extLst>
      <p:ext uri="{BB962C8B-B14F-4D97-AF65-F5344CB8AC3E}">
        <p14:creationId xmlns:p14="http://schemas.microsoft.com/office/powerpoint/2010/main" val="3200497074"/>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3FB869D-7AE8-45BD-AD5A-D0DA05E60C73}" type="slidenum">
              <a:rPr lang="de-DE" smtClean="0"/>
              <a:pPr/>
              <a:t>1</a:t>
            </a:fld>
            <a:endParaRPr lang="de-DE"/>
          </a:p>
        </p:txBody>
      </p:sp>
      <p:sp>
        <p:nvSpPr>
          <p:cNvPr id="34819" name="Rectangle 2"/>
          <p:cNvSpPr>
            <a:spLocks noGrp="1" noRot="1" noChangeAspect="1" noChangeArrowheads="1" noTextEdit="1"/>
          </p:cNvSpPr>
          <p:nvPr>
            <p:ph type="sldImg"/>
          </p:nvPr>
        </p:nvSpPr>
        <p:spPr>
          <a:xfrm>
            <a:off x="987425" y="695325"/>
            <a:ext cx="5035550" cy="3486150"/>
          </a:xfrm>
          <a:ln/>
        </p:spPr>
      </p:sp>
      <p:sp>
        <p:nvSpPr>
          <p:cNvPr id="34820" name="Rectangle 3"/>
          <p:cNvSpPr>
            <a:spLocks noGrp="1" noChangeArrowheads="1"/>
          </p:cNvSpPr>
          <p:nvPr>
            <p:ph type="body" idx="1"/>
          </p:nvPr>
        </p:nvSpPr>
        <p:spPr>
          <a:noFill/>
          <a:ln/>
        </p:spPr>
        <p:txBody>
          <a:bodyPr/>
          <a:lstStyle/>
          <a:p>
            <a:endParaRPr lang="de-DE" dirty="0"/>
          </a:p>
        </p:txBody>
      </p:sp>
      <p:sp>
        <p:nvSpPr>
          <p:cNvPr id="5" name="Date Placeholder 4"/>
          <p:cNvSpPr>
            <a:spLocks noGrp="1"/>
          </p:cNvSpPr>
          <p:nvPr>
            <p:ph type="dt" idx="10"/>
          </p:nvPr>
        </p:nvSpPr>
        <p:spPr/>
        <p:txBody>
          <a:bodyPr/>
          <a:lstStyle/>
          <a:p>
            <a:pPr>
              <a:defRPr/>
            </a:pPr>
            <a:fld id="{84E8CFAD-6A94-4CB7-B32D-926ACF4E508E}" type="datetime4">
              <a:rPr lang="en-GB" smtClean="0"/>
              <a:pPr>
                <a:defRPr/>
              </a:pPr>
              <a:t>11 March 2024</a:t>
            </a:fld>
            <a:endParaRPr lang="de-DE"/>
          </a:p>
        </p:txBody>
      </p:sp>
    </p:spTree>
    <p:extLst>
      <p:ext uri="{BB962C8B-B14F-4D97-AF65-F5344CB8AC3E}">
        <p14:creationId xmlns:p14="http://schemas.microsoft.com/office/powerpoint/2010/main" val="348370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GSICS Processing and Research </a:t>
            </a:r>
            <a:r>
              <a:rPr lang="en-US" altLang="zh-CN" dirty="0" err="1"/>
              <a:t>Centres</a:t>
            </a:r>
            <a:r>
              <a:rPr lang="en-US" altLang="zh-CN" dirty="0"/>
              <a:t> (GPRC)</a:t>
            </a:r>
          </a:p>
          <a:p>
            <a:endParaRPr lang="en-US" altLang="zh-CN" dirty="0"/>
          </a:p>
          <a:p>
            <a:r>
              <a:rPr lang="en-US" altLang="zh-CN" dirty="0"/>
              <a:t>Content: GPRC Information, CMA GSICS product sharing, Instrument Operation Status</a:t>
            </a:r>
          </a:p>
          <a:p>
            <a:r>
              <a:rPr lang="en-US" altLang="zh-CN" dirty="0"/>
              <a:t>CMA GRWG: Content provider</a:t>
            </a:r>
          </a:p>
          <a:p>
            <a:r>
              <a:rPr lang="en-US" altLang="zh-CN" dirty="0"/>
              <a:t>CMA GDWG: Website construction and maintain</a:t>
            </a:r>
          </a:p>
          <a:p>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D2E840EC-3661-47EA-B292-7ED791E1B58E}" type="slidenum">
              <a:rPr lang="en-US" smtClean="0"/>
              <a:pPr>
                <a:defRPr/>
              </a:pPr>
              <a:t>28</a:t>
            </a:fld>
            <a:endParaRPr lang="en-US"/>
          </a:p>
        </p:txBody>
      </p:sp>
    </p:spTree>
    <p:extLst>
      <p:ext uri="{BB962C8B-B14F-4D97-AF65-F5344CB8AC3E}">
        <p14:creationId xmlns:p14="http://schemas.microsoft.com/office/powerpoint/2010/main" val="394966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slide shows the newly opened</a:t>
            </a:r>
            <a:r>
              <a:rPr lang="en-US" altLang="ko-KR" baseline="0" dirty="0"/>
              <a:t> AMI Cal/Val System to monitor instrument status, radiometric and INR validation, and GSICS performance as well as event logs. </a:t>
            </a:r>
            <a:endParaRPr lang="ko-KR" altLang="en-US" dirty="0"/>
          </a:p>
        </p:txBody>
      </p:sp>
      <p:sp>
        <p:nvSpPr>
          <p:cNvPr id="4" name="슬라이드 번호 개체 틀 3"/>
          <p:cNvSpPr>
            <a:spLocks noGrp="1"/>
          </p:cNvSpPr>
          <p:nvPr>
            <p:ph type="sldNum" sz="quarter" idx="10"/>
          </p:nvPr>
        </p:nvSpPr>
        <p:spPr/>
        <p:txBody>
          <a:bodyPr/>
          <a:lstStyle/>
          <a:p>
            <a:pPr>
              <a:defRPr/>
            </a:pPr>
            <a:fld id="{D2E840EC-3661-47EA-B292-7ED791E1B58E}" type="slidenum">
              <a:rPr lang="en-US" smtClean="0"/>
              <a:pPr>
                <a:defRPr/>
              </a:pPr>
              <a:t>31</a:t>
            </a:fld>
            <a:endParaRPr lang="en-US"/>
          </a:p>
        </p:txBody>
      </p:sp>
    </p:spTree>
    <p:extLst>
      <p:ext uri="{BB962C8B-B14F-4D97-AF65-F5344CB8AC3E}">
        <p14:creationId xmlns:p14="http://schemas.microsoft.com/office/powerpoint/2010/main" val="257178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スライド イメージ プレースホルダー 1"/>
          <p:cNvSpPr>
            <a:spLocks noGrp="1" noRot="1" noChangeAspect="1"/>
          </p:cNvSpPr>
          <p:nvPr>
            <p:ph type="sldImg"/>
          </p:nvPr>
        </p:nvSpPr>
        <p:spPr/>
      </p:sp>
      <p:sp>
        <p:nvSpPr>
          <p:cNvPr id="1067" name="ノート プレースホルダー 2"/>
          <p:cNvSpPr>
            <a:spLocks noGrp="1"/>
          </p:cNvSpPr>
          <p:nvPr>
            <p:ph type="body" idx="1"/>
          </p:nvPr>
        </p:nvSpPr>
        <p:spPr/>
        <p:txBody>
          <a:bodyPr/>
          <a:lstStyle/>
          <a:p>
            <a:endParaRPr lang="en-US" dirty="0"/>
          </a:p>
        </p:txBody>
      </p:sp>
      <p:sp>
        <p:nvSpPr>
          <p:cNvPr id="1068" name="スライド番号プレースホルダー 3"/>
          <p:cNvSpPr>
            <a:spLocks noGrp="1"/>
          </p:cNvSpPr>
          <p:nvPr>
            <p:ph type="sldNum" sz="quarter" idx="10"/>
          </p:nvPr>
        </p:nvSpPr>
        <p:spPr/>
        <p:txBody>
          <a:bodyPr/>
          <a:lstStyle/>
          <a:p>
            <a:pPr>
              <a:defRPr/>
            </a:pPr>
            <a:fld id="{D2E840EC-3661-47EA-B292-7ED791E1B58E}" type="slidenum">
              <a:rPr lang="en-US" smtClean="0"/>
              <a:pPr>
                <a:defRPr/>
              </a:pPr>
              <a:t>32</a:t>
            </a:fld>
            <a:endParaRPr lang="en-US"/>
          </a:p>
        </p:txBody>
      </p:sp>
    </p:spTree>
    <p:extLst>
      <p:ext uri="{BB962C8B-B14F-4D97-AF65-F5344CB8AC3E}">
        <p14:creationId xmlns:p14="http://schemas.microsoft.com/office/powerpoint/2010/main" val="1937619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スライド イメージ プレースホルダー 1"/>
          <p:cNvSpPr>
            <a:spLocks noGrp="1" noRot="1" noChangeAspect="1"/>
          </p:cNvSpPr>
          <p:nvPr>
            <p:ph type="sldImg"/>
          </p:nvPr>
        </p:nvSpPr>
        <p:spPr/>
      </p:sp>
      <p:sp>
        <p:nvSpPr>
          <p:cNvPr id="1079" name="ノート プレースホルダー 2"/>
          <p:cNvSpPr>
            <a:spLocks noGrp="1"/>
          </p:cNvSpPr>
          <p:nvPr>
            <p:ph type="body" idx="1"/>
          </p:nvPr>
        </p:nvSpPr>
        <p:spPr/>
        <p:txBody>
          <a:bodyPr/>
          <a:lstStyle/>
          <a:p>
            <a:endParaRPr lang="en-US" dirty="0"/>
          </a:p>
        </p:txBody>
      </p:sp>
      <p:sp>
        <p:nvSpPr>
          <p:cNvPr id="1080" name="スライド番号プレースホルダー 3"/>
          <p:cNvSpPr>
            <a:spLocks noGrp="1"/>
          </p:cNvSpPr>
          <p:nvPr>
            <p:ph type="sldNum" sz="quarter" idx="10"/>
          </p:nvPr>
        </p:nvSpPr>
        <p:spPr/>
        <p:txBody>
          <a:bodyPr/>
          <a:lstStyle/>
          <a:p>
            <a:pPr>
              <a:defRPr/>
            </a:pPr>
            <a:fld id="{D2E840EC-3661-47EA-B292-7ED791E1B58E}" type="slidenum">
              <a:rPr lang="en-US" smtClean="0"/>
              <a:pPr>
                <a:defRPr/>
              </a:pPr>
              <a:t>33</a:t>
            </a:fld>
            <a:endParaRPr lang="en-US"/>
          </a:p>
        </p:txBody>
      </p:sp>
    </p:spTree>
    <p:extLst>
      <p:ext uri="{BB962C8B-B14F-4D97-AF65-F5344CB8AC3E}">
        <p14:creationId xmlns:p14="http://schemas.microsoft.com/office/powerpoint/2010/main" val="22299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F3C147A-0D2F-4A49-8F4F-33980B94F1F7}" type="datetime4">
              <a:rPr lang="en-GB" smtClean="0"/>
              <a:pPr>
                <a:defRPr/>
              </a:pPr>
              <a:t>11 March 2024</a:t>
            </a:fld>
            <a:endParaRPr lang="de-DE"/>
          </a:p>
        </p:txBody>
      </p:sp>
      <p:sp>
        <p:nvSpPr>
          <p:cNvPr id="5" name="Slide Number Placeholder 4"/>
          <p:cNvSpPr>
            <a:spLocks noGrp="1"/>
          </p:cNvSpPr>
          <p:nvPr>
            <p:ph type="sldNum" sz="quarter" idx="5"/>
          </p:nvPr>
        </p:nvSpPr>
        <p:spPr/>
        <p:txBody>
          <a:bodyPr/>
          <a:lstStyle/>
          <a:p>
            <a:pPr>
              <a:defRPr/>
            </a:pPr>
            <a:fld id="{123812D3-E89D-4B71-A037-BF846B8DE299}" type="slidenum">
              <a:rPr lang="de-DE" smtClean="0"/>
              <a:pPr>
                <a:defRPr/>
              </a:pPr>
              <a:t>9</a:t>
            </a:fld>
            <a:endParaRPr lang="de-DE"/>
          </a:p>
        </p:txBody>
      </p:sp>
    </p:spTree>
    <p:extLst>
      <p:ext uri="{BB962C8B-B14F-4D97-AF65-F5344CB8AC3E}">
        <p14:creationId xmlns:p14="http://schemas.microsoft.com/office/powerpoint/2010/main" val="3144565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11</a:t>
            </a:fld>
            <a:endParaRPr lang="en-US"/>
          </a:p>
        </p:txBody>
      </p:sp>
    </p:spTree>
    <p:extLst>
      <p:ext uri="{BB962C8B-B14F-4D97-AF65-F5344CB8AC3E}">
        <p14:creationId xmlns:p14="http://schemas.microsoft.com/office/powerpoint/2010/main" val="4140064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12</a:t>
            </a:fld>
            <a:endParaRPr lang="en-US"/>
          </a:p>
        </p:txBody>
      </p:sp>
    </p:spTree>
    <p:extLst>
      <p:ext uri="{BB962C8B-B14F-4D97-AF65-F5344CB8AC3E}">
        <p14:creationId xmlns:p14="http://schemas.microsoft.com/office/powerpoint/2010/main" val="2376471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F3C147A-0D2F-4A49-8F4F-33980B94F1F7}" type="datetime4">
              <a:rPr lang="en-GB" smtClean="0"/>
              <a:pPr>
                <a:defRPr/>
              </a:pPr>
              <a:t>11 March 2024</a:t>
            </a:fld>
            <a:endParaRPr lang="de-DE"/>
          </a:p>
        </p:txBody>
      </p:sp>
      <p:sp>
        <p:nvSpPr>
          <p:cNvPr id="5" name="Slide Number Placeholder 4"/>
          <p:cNvSpPr>
            <a:spLocks noGrp="1"/>
          </p:cNvSpPr>
          <p:nvPr>
            <p:ph type="sldNum" sz="quarter" idx="5"/>
          </p:nvPr>
        </p:nvSpPr>
        <p:spPr/>
        <p:txBody>
          <a:bodyPr/>
          <a:lstStyle/>
          <a:p>
            <a:pPr>
              <a:defRPr/>
            </a:pPr>
            <a:fld id="{123812D3-E89D-4B71-A037-BF846B8DE299}" type="slidenum">
              <a:rPr lang="de-DE" smtClean="0"/>
              <a:pPr>
                <a:defRPr/>
              </a:pPr>
              <a:t>14</a:t>
            </a:fld>
            <a:endParaRPr lang="de-DE"/>
          </a:p>
        </p:txBody>
      </p:sp>
    </p:spTree>
    <p:extLst>
      <p:ext uri="{BB962C8B-B14F-4D97-AF65-F5344CB8AC3E}">
        <p14:creationId xmlns:p14="http://schemas.microsoft.com/office/powerpoint/2010/main" val="2894441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2338" rtl="0" eaLnBrk="1" fontAlgn="base" latinLnBrk="0" hangingPunct="1">
              <a:lnSpc>
                <a:spcPct val="100000"/>
              </a:lnSpc>
              <a:spcBef>
                <a:spcPct val="0"/>
              </a:spcBef>
              <a:spcAft>
                <a:spcPct val="0"/>
              </a:spcAft>
              <a:buClrTx/>
              <a:buSzTx/>
              <a:buFontTx/>
              <a:buNone/>
              <a:tabLst/>
              <a:defRPr/>
            </a:pPr>
            <a:fld id="{D2E840EC-3661-47EA-B292-7ED791E1B5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7647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E3AA88-98BF-4FC1-BE7D-F98D799AAF82}" type="slidenum">
              <a:rPr lang="en-US" smtClean="0"/>
              <a:pPr/>
              <a:t>21</a:t>
            </a:fld>
            <a:endParaRPr lang="en-US"/>
          </a:p>
        </p:txBody>
      </p:sp>
    </p:spTree>
    <p:extLst>
      <p:ext uri="{BB962C8B-B14F-4D97-AF65-F5344CB8AC3E}">
        <p14:creationId xmlns:p14="http://schemas.microsoft.com/office/powerpoint/2010/main" val="2071891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24</a:t>
            </a:fld>
            <a:endParaRPr lang="en-US"/>
          </a:p>
        </p:txBody>
      </p:sp>
    </p:spTree>
    <p:extLst>
      <p:ext uri="{BB962C8B-B14F-4D97-AF65-F5344CB8AC3E}">
        <p14:creationId xmlns:p14="http://schemas.microsoft.com/office/powerpoint/2010/main" val="1750817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GSICS Processing and Research </a:t>
            </a:r>
            <a:r>
              <a:rPr lang="en-US" altLang="zh-CN" dirty="0" err="1"/>
              <a:t>Centres</a:t>
            </a:r>
            <a:r>
              <a:rPr lang="en-US" altLang="zh-CN" dirty="0"/>
              <a:t> (GPRC)</a:t>
            </a:r>
          </a:p>
          <a:p>
            <a:endParaRPr lang="en-US" altLang="zh-CN" dirty="0"/>
          </a:p>
          <a:p>
            <a:r>
              <a:rPr lang="en-US" altLang="zh-CN" dirty="0"/>
              <a:t>Content: GPRC Information, CMA GSICS product sharing, Instrument Operation Status</a:t>
            </a:r>
          </a:p>
          <a:p>
            <a:r>
              <a:rPr lang="en-US" altLang="zh-CN" dirty="0"/>
              <a:t>CMA GRWG: Content provider</a:t>
            </a:r>
          </a:p>
          <a:p>
            <a:r>
              <a:rPr lang="en-US" altLang="zh-CN" dirty="0"/>
              <a:t>CMA GDWG: Website construction and maintain</a:t>
            </a:r>
          </a:p>
          <a:p>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D2E840EC-3661-47EA-B292-7ED791E1B58E}" type="slidenum">
              <a:rPr lang="en-US" smtClean="0"/>
              <a:pPr>
                <a:defRPr/>
              </a:pPr>
              <a:t>27</a:t>
            </a:fld>
            <a:endParaRPr lang="en-US"/>
          </a:p>
        </p:txBody>
      </p:sp>
    </p:spTree>
    <p:extLst>
      <p:ext uri="{BB962C8B-B14F-4D97-AF65-F5344CB8AC3E}">
        <p14:creationId xmlns:p14="http://schemas.microsoft.com/office/powerpoint/2010/main" val="3949666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693991"/>
            <a:ext cx="84201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485900" y="4429125"/>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7346" name="Picture 2" descr="H:\MY DOCUMENTS\GSICS\logo\GSICS500px.png"/>
          <p:cNvPicPr>
            <a:picLocks noChangeAspect="1" noChangeArrowheads="1"/>
          </p:cNvPicPr>
          <p:nvPr userDrawn="1"/>
        </p:nvPicPr>
        <p:blipFill>
          <a:blip r:embed="rId2" cstate="print"/>
          <a:srcRect/>
          <a:stretch>
            <a:fillRect/>
          </a:stretch>
        </p:blipFill>
        <p:spPr bwMode="auto">
          <a:xfrm>
            <a:off x="2571750" y="185739"/>
            <a:ext cx="4762500" cy="1933575"/>
          </a:xfrm>
          <a:prstGeom prst="rect">
            <a:avLst/>
          </a:prstGeom>
          <a:noFill/>
        </p:spPr>
      </p:pic>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45"/>
            <a:ext cx="2414588"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36578" y="274645"/>
            <a:ext cx="70786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2172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485900" y="4429125"/>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lick to edit Master subtitle style</a:t>
            </a:r>
            <a:endParaRPr lang="en-GB" dirty="0"/>
          </a:p>
        </p:txBody>
      </p:sp>
      <p:pic>
        <p:nvPicPr>
          <p:cNvPr id="57346" name="Picture 2" descr="H:\MY DOCUMENTS\GSICS\logo\GSICS500px.png"/>
          <p:cNvPicPr>
            <a:picLocks noChangeAspect="1" noChangeArrowheads="1"/>
          </p:cNvPicPr>
          <p:nvPr userDrawn="1"/>
        </p:nvPicPr>
        <p:blipFill>
          <a:blip r:embed="rId2" cstate="print"/>
          <a:srcRect/>
          <a:stretch>
            <a:fillRect/>
          </a:stretch>
        </p:blipFill>
        <p:spPr bwMode="auto">
          <a:xfrm>
            <a:off x="2571750" y="185743"/>
            <a:ext cx="4762500" cy="1933575"/>
          </a:xfrm>
          <a:prstGeom prst="rect">
            <a:avLst/>
          </a:prstGeom>
          <a:noFill/>
        </p:spPr>
      </p:pic>
    </p:spTree>
    <p:extLst>
      <p:ext uri="{BB962C8B-B14F-4D97-AF65-F5344CB8AC3E}">
        <p14:creationId xmlns:p14="http://schemas.microsoft.com/office/powerpoint/2010/main" val="881664258"/>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A91DDB4-A1EA-D34D-A54D-6A3040BE37A8}" type="datetimeFigureOut">
              <a:rPr kumimoji="1" lang="ja-JP" altLang="en-US" smtClean="0"/>
              <a:pPr/>
              <a:t>2024/3/11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4053022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A91DDB4-A1EA-D34D-A54D-6A3040BE37A8}" type="datetimeFigureOut">
              <a:rPr kumimoji="1" lang="ja-JP" altLang="en-US" smtClean="0"/>
              <a:pPr/>
              <a:t>2024/3/11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835491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A91DDB4-A1EA-D34D-A54D-6A3040BE37A8}" type="datetimeFigureOut">
              <a:rPr kumimoji="1" lang="ja-JP" altLang="en-US" smtClean="0"/>
              <a:pPr/>
              <a:t>2024/3/11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3416716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A91DDB4-A1EA-D34D-A54D-6A3040BE37A8}" type="datetimeFigureOut">
              <a:rPr kumimoji="1" lang="ja-JP" altLang="en-US" smtClean="0"/>
              <a:pPr/>
              <a:t>2024/3/11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24660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A91DDB4-A1EA-D34D-A54D-6A3040BE37A8}" type="datetimeFigureOut">
              <a:rPr kumimoji="1" lang="ja-JP" altLang="en-US" smtClean="0"/>
              <a:pPr/>
              <a:t>2024/3/11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3107943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A91DDB4-A1EA-D34D-A54D-6A3040BE37A8}" type="datetimeFigureOut">
              <a:rPr kumimoji="1" lang="ja-JP" altLang="en-US" smtClean="0"/>
              <a:pPr/>
              <a:t>2024/3/11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2753189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52"/>
          <p:cNvGrpSpPr>
            <a:grpSpLocks/>
          </p:cNvGrpSpPr>
          <p:nvPr userDrawn="1"/>
        </p:nvGrpSpPr>
        <p:grpSpPr bwMode="auto">
          <a:xfrm>
            <a:off x="4773" y="1090633"/>
            <a:ext cx="9901237" cy="128587"/>
            <a:chOff x="3" y="2044"/>
            <a:chExt cx="6237" cy="179"/>
          </a:xfrm>
        </p:grpSpPr>
        <p:sp>
          <p:nvSpPr>
            <p:cNvPr id="5"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6"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7"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8"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9"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grpSp>
      <p:sp>
        <p:nvSpPr>
          <p:cNvPr id="2" name="Title 1"/>
          <p:cNvSpPr>
            <a:spLocks noGrp="1"/>
          </p:cNvSpPr>
          <p:nvPr>
            <p:ph type="title"/>
          </p:nvPr>
        </p:nvSpPr>
        <p:spPr/>
        <p:txBody>
          <a:bodyPr/>
          <a:lstStyle>
            <a:lvl1pPr>
              <a:defRPr sz="2800" b="1"/>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400" b="1"/>
            </a:lvl1pPr>
            <a:lvl2pPr>
              <a:defRPr sz="2000" b="1"/>
            </a:lvl2pPr>
          </a:lstStyle>
          <a:p>
            <a:pPr lvl="0"/>
            <a:r>
              <a:rPr lang="en-US" dirty="0"/>
              <a:t>Click to edit Master text styles</a:t>
            </a:r>
          </a:p>
          <a:p>
            <a:pPr lvl="1"/>
            <a:r>
              <a:rPr lang="en-US" dirty="0"/>
              <a:t>Second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1DDB4-A1EA-D34D-A54D-6A3040BE37A8}" type="datetimeFigureOut">
              <a:rPr kumimoji="1" lang="ja-JP" altLang="en-US" smtClean="0"/>
              <a:pPr/>
              <a:t>2024/3/11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2942771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A91DDB4-A1EA-D34D-A54D-6A3040BE37A8}" type="datetimeFigureOut">
              <a:rPr kumimoji="1" lang="ja-JP" altLang="en-US" smtClean="0"/>
              <a:pPr/>
              <a:t>2024/3/11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1849545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A91DDB4-A1EA-D34D-A54D-6A3040BE37A8}" type="datetimeFigureOut">
              <a:rPr kumimoji="1" lang="ja-JP" altLang="en-US" smtClean="0"/>
              <a:pPr/>
              <a:t>2024/3/11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61665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A91DDB4-A1EA-D34D-A54D-6A3040BE37A8}" type="datetimeFigureOut">
              <a:rPr kumimoji="1" lang="ja-JP" altLang="en-US" smtClean="0"/>
              <a:pPr/>
              <a:t>2024/3/11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2722319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A91DDB4-A1EA-D34D-A54D-6A3040BE37A8}" type="datetimeFigureOut">
              <a:rPr kumimoji="1" lang="ja-JP" altLang="en-US" smtClean="0"/>
              <a:pPr/>
              <a:t>2024/3/11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997767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5300" y="155448"/>
            <a:ext cx="8915400" cy="1252728"/>
          </a:xfrm>
        </p:spPr>
        <p:txBody>
          <a:bodyPr/>
          <a:lstStyle/>
          <a:p>
            <a:r>
              <a:rPr kumimoji="0" lang="zh-CN" altLang="en-US"/>
              <a:t>单击此处编辑母版标题样式</a:t>
            </a:r>
            <a:endParaRPr kumimoji="0" lang="en-US"/>
          </a:p>
        </p:txBody>
      </p:sp>
      <p:sp>
        <p:nvSpPr>
          <p:cNvPr id="5" name="页脚占位符 4"/>
          <p:cNvSpPr>
            <a:spLocks noGrp="1"/>
          </p:cNvSpPr>
          <p:nvPr>
            <p:ph type="ftr" sz="quarter" idx="11"/>
          </p:nvPr>
        </p:nvSpPr>
        <p:spPr/>
        <p:txBody>
          <a:bodyPr/>
          <a:lstStyle/>
          <a:p>
            <a:endParaRPr lang="en-US">
              <a:solidFill>
                <a:prstClr val="black">
                  <a:tint val="95000"/>
                </a:prstClr>
              </a:solidFill>
            </a:endParaRPr>
          </a:p>
        </p:txBody>
      </p:sp>
      <p:sp>
        <p:nvSpPr>
          <p:cNvPr id="6" name="灯片编号占位符 5"/>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740582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2172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8032" y="2130427"/>
            <a:ext cx="8158942" cy="14700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616479" y="3886200"/>
            <a:ext cx="6682047" cy="1752600"/>
          </a:xfrm>
        </p:spPr>
        <p:txBody>
          <a:bodyPr/>
          <a:lstStyle>
            <a:lvl1pPr marL="0" indent="0" algn="ctr">
              <a:buNone/>
              <a:defRPr/>
            </a:lvl1pPr>
            <a:lvl2pPr marL="371475" indent="0" algn="ctr">
              <a:buNone/>
              <a:defRPr/>
            </a:lvl2pPr>
            <a:lvl3pPr marL="742950" indent="0" algn="ctr">
              <a:buNone/>
              <a:defRPr/>
            </a:lvl3pPr>
            <a:lvl4pPr marL="1114425" indent="0" algn="ctr">
              <a:buNone/>
              <a:defRPr/>
            </a:lvl4pPr>
            <a:lvl5pPr marL="1485900" indent="0" algn="ctr">
              <a:buNone/>
              <a:defRPr/>
            </a:lvl5pPr>
            <a:lvl6pPr marL="1857375" indent="0" algn="ctr">
              <a:buNone/>
              <a:defRPr/>
            </a:lvl6pPr>
            <a:lvl7pPr marL="2228850" indent="0" algn="ctr">
              <a:buNone/>
              <a:defRPr/>
            </a:lvl7pPr>
            <a:lvl8pPr marL="2600325" indent="0" algn="ctr">
              <a:buNone/>
              <a:defRPr/>
            </a:lvl8pPr>
            <a:lvl9pPr marL="2971800" indent="0" algn="ctr">
              <a:buNone/>
              <a:defRPr/>
            </a:lvl9pPr>
          </a:lstStyle>
          <a:p>
            <a:r>
              <a:rPr lang="en-US" dirty="0"/>
              <a:t>Click to edit Master subtitle style</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CAF0C06C-A120-4CEF-A9AD-F4118C12BC70}" type="slidenum">
              <a:rPr lang="en-US"/>
              <a:pPr>
                <a:defRPr/>
              </a:pPr>
              <a:t>‹#›</a:t>
            </a:fld>
            <a:endParaRPr lang="en-US"/>
          </a:p>
        </p:txBody>
      </p:sp>
    </p:spTree>
    <p:extLst>
      <p:ext uri="{BB962C8B-B14F-4D97-AF65-F5344CB8AC3E}">
        <p14:creationId xmlns:p14="http://schemas.microsoft.com/office/powerpoint/2010/main" val="653013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24150" y="132628"/>
            <a:ext cx="6315075" cy="667472"/>
          </a:xfrm>
          <a:prstGeom prst="rect">
            <a:avLst/>
          </a:prstGeom>
        </p:spPr>
        <p:txBody>
          <a:bodyPr/>
          <a:lstStyle>
            <a:lvl1pPr>
              <a:defRPr sz="3250">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DA28AC38-E0E8-49D7-B2FE-71FD7C42C09E}" type="slidenum">
              <a:rPr lang="en-US"/>
              <a:pPr>
                <a:defRPr/>
              </a:pPr>
              <a:t>‹#›</a:t>
            </a:fld>
            <a:endParaRPr lang="en-US"/>
          </a:p>
        </p:txBody>
      </p:sp>
    </p:spTree>
    <p:extLst>
      <p:ext uri="{BB962C8B-B14F-4D97-AF65-F5344CB8AC3E}">
        <p14:creationId xmlns:p14="http://schemas.microsoft.com/office/powerpoint/2010/main" val="2510250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2"/>
            <a:ext cx="8420100" cy="1362075"/>
          </a:xfrm>
          <a:prstGeom prst="rect">
            <a:avLst/>
          </a:prstGeom>
        </p:spPr>
        <p:txBody>
          <a:bodyPr anchor="t"/>
          <a:lstStyle>
            <a:lvl1pPr algn="l">
              <a:defRPr sz="3250" b="1" cap="all"/>
            </a:lvl1pPr>
          </a:lstStyle>
          <a:p>
            <a:r>
              <a:rPr lang="en-US" dirty="0"/>
              <a:t>Click to edit Master title style</a:t>
            </a:r>
            <a:endParaRPr lang="en-GB" dirty="0"/>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1625"/>
            </a:lvl1pPr>
            <a:lvl2pPr marL="371475" indent="0">
              <a:buNone/>
              <a:defRPr sz="1463"/>
            </a:lvl2pPr>
            <a:lvl3pPr marL="742950" indent="0">
              <a:buNone/>
              <a:defRPr sz="1300"/>
            </a:lvl3pPr>
            <a:lvl4pPr marL="1114425" indent="0">
              <a:buNone/>
              <a:defRPr sz="1138"/>
            </a:lvl4pPr>
            <a:lvl5pPr marL="1485900" indent="0">
              <a:buNone/>
              <a:defRPr sz="1138"/>
            </a:lvl5pPr>
            <a:lvl6pPr marL="1857375" indent="0">
              <a:buNone/>
              <a:defRPr sz="1138"/>
            </a:lvl6pPr>
            <a:lvl7pPr marL="2228850" indent="0">
              <a:buNone/>
              <a:defRPr sz="1138"/>
            </a:lvl7pPr>
            <a:lvl8pPr marL="2600325" indent="0">
              <a:buNone/>
              <a:defRPr sz="1138"/>
            </a:lvl8pPr>
            <a:lvl9pPr marL="2971800" indent="0">
              <a:buNone/>
              <a:defRPr sz="1138"/>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2C94469-C24B-4485-9554-864CA5BFE27B}" type="slidenum">
              <a:rPr lang="en-US"/>
              <a:pPr>
                <a:defRPr/>
              </a:pPr>
              <a:t>‹#›</a:t>
            </a:fld>
            <a:endParaRPr lang="en-US"/>
          </a:p>
        </p:txBody>
      </p:sp>
    </p:spTree>
    <p:extLst>
      <p:ext uri="{BB962C8B-B14F-4D97-AF65-F5344CB8AC3E}">
        <p14:creationId xmlns:p14="http://schemas.microsoft.com/office/powerpoint/2010/main" val="351093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27"/>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95300" y="1600202"/>
            <a:ext cx="4375150" cy="4525963"/>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35550" y="1600202"/>
            <a:ext cx="4375150" cy="4525963"/>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D4866AD1-022E-4E0E-AE7E-C7A6C4DD8D01}" type="slidenum">
              <a:rPr lang="en-US"/>
              <a:pPr>
                <a:defRPr/>
              </a:pPr>
              <a:t>‹#›</a:t>
            </a:fld>
            <a:endParaRPr lang="en-US"/>
          </a:p>
        </p:txBody>
      </p:sp>
    </p:spTree>
    <p:extLst>
      <p:ext uri="{BB962C8B-B14F-4D97-AF65-F5344CB8AC3E}">
        <p14:creationId xmlns:p14="http://schemas.microsoft.com/office/powerpoint/2010/main" val="4216661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0" y="1535113"/>
            <a:ext cx="4376870" cy="63976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112" y="1535113"/>
            <a:ext cx="4378589" cy="63976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6" name="Content Placeholder 5"/>
          <p:cNvSpPr>
            <a:spLocks noGrp="1"/>
          </p:cNvSpPr>
          <p:nvPr>
            <p:ph sz="quarter" idx="4"/>
          </p:nvPr>
        </p:nvSpPr>
        <p:spPr>
          <a:xfrm>
            <a:off x="5032112" y="2174875"/>
            <a:ext cx="4378589"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0D0EA962-5ACB-4E0A-B99B-F2A901C15787}" type="slidenum">
              <a:rPr lang="en-US"/>
              <a:pPr>
                <a:defRPr/>
              </a:pPr>
              <a:t>‹#›</a:t>
            </a:fld>
            <a:endParaRPr lang="en-US"/>
          </a:p>
        </p:txBody>
      </p:sp>
    </p:spTree>
    <p:extLst>
      <p:ext uri="{BB962C8B-B14F-4D97-AF65-F5344CB8AC3E}">
        <p14:creationId xmlns:p14="http://schemas.microsoft.com/office/powerpoint/2010/main" val="2845055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D24831DE-8CB6-4B98-B2F1-D4EBA8FF1804}" type="slidenum">
              <a:rPr lang="en-US"/>
              <a:pPr>
                <a:defRPr/>
              </a:pPr>
              <a:t>‹#›</a:t>
            </a:fld>
            <a:endParaRPr lang="en-US"/>
          </a:p>
        </p:txBody>
      </p:sp>
      <p:sp>
        <p:nvSpPr>
          <p:cNvPr id="4" name="Title 1"/>
          <p:cNvSpPr txBox="1">
            <a:spLocks/>
          </p:cNvSpPr>
          <p:nvPr userDrawn="1"/>
        </p:nvSpPr>
        <p:spPr>
          <a:xfrm>
            <a:off x="2724150" y="132628"/>
            <a:ext cx="6315075"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50" kern="0" dirty="0"/>
              <a:t>Click to edit Master title style</a:t>
            </a:r>
            <a:endParaRPr lang="en-GB" sz="3250" kern="0" dirty="0"/>
          </a:p>
        </p:txBody>
      </p:sp>
    </p:spTree>
    <p:extLst>
      <p:ext uri="{BB962C8B-B14F-4D97-AF65-F5344CB8AC3E}">
        <p14:creationId xmlns:p14="http://schemas.microsoft.com/office/powerpoint/2010/main" val="1737866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954087"/>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36575" y="1600206"/>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448302" y="1600206"/>
            <a:ext cx="39719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52"/>
          <p:cNvGrpSpPr>
            <a:grpSpLocks/>
          </p:cNvGrpSpPr>
          <p:nvPr userDrawn="1"/>
        </p:nvGrpSpPr>
        <p:grpSpPr bwMode="auto">
          <a:xfrm>
            <a:off x="4773" y="1090633"/>
            <a:ext cx="9901237" cy="128587"/>
            <a:chOff x="3" y="2044"/>
            <a:chExt cx="6237" cy="179"/>
          </a:xfrm>
        </p:grpSpPr>
        <p:sp>
          <p:nvSpPr>
            <p:cNvPr id="4"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5"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6"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7"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8"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grpSp>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52"/>
          <p:cNvGrpSpPr>
            <a:grpSpLocks/>
          </p:cNvGrpSpPr>
          <p:nvPr userDrawn="1"/>
        </p:nvGrpSpPr>
        <p:grpSpPr bwMode="auto">
          <a:xfrm>
            <a:off x="4773" y="1090633"/>
            <a:ext cx="9901237" cy="128587"/>
            <a:chOff x="3" y="2044"/>
            <a:chExt cx="6237" cy="179"/>
          </a:xfrm>
        </p:grpSpPr>
        <p:sp>
          <p:nvSpPr>
            <p:cNvPr id="3"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4"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5"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6"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7"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5300" y="274638"/>
            <a:ext cx="8915400"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2051" name="Text Placeholder 2"/>
          <p:cNvSpPr>
            <a:spLocks noGrp="1"/>
          </p:cNvSpPr>
          <p:nvPr>
            <p:ph type="body" idx="1"/>
          </p:nvPr>
        </p:nvSpPr>
        <p:spPr bwMode="auto">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19" name="Line 8"/>
          <p:cNvSpPr>
            <a:spLocks noChangeShapeType="1"/>
          </p:cNvSpPr>
          <p:nvPr userDrawn="1"/>
        </p:nvSpPr>
        <p:spPr bwMode="auto">
          <a:xfrm>
            <a:off x="571499" y="1206500"/>
            <a:ext cx="8839201" cy="0"/>
          </a:xfrm>
          <a:prstGeom prst="line">
            <a:avLst/>
          </a:prstGeom>
          <a:noFill/>
          <a:ln w="57150" cmpd="thinThick">
            <a:solidFill>
              <a:srgbClr val="3333FF"/>
            </a:solidFill>
            <a:round/>
            <a:headEnd/>
            <a:tailEnd/>
          </a:ln>
          <a:effectLst/>
        </p:spPr>
        <p:txBody>
          <a:bodyPr/>
          <a:lstStyle/>
          <a:p>
            <a:pPr algn="ctr">
              <a:defRPr/>
            </a:pPr>
            <a:endParaRPr lang="en-US"/>
          </a:p>
        </p:txBody>
      </p:sp>
      <p:pic>
        <p:nvPicPr>
          <p:cNvPr id="2056" name="Picture 8" descr="H:\MY DOCUMENTS\GSICS\logo\GSICS180px.png"/>
          <p:cNvPicPr>
            <a:picLocks noChangeAspect="1" noChangeArrowheads="1"/>
          </p:cNvPicPr>
          <p:nvPr userDrawn="1"/>
        </p:nvPicPr>
        <p:blipFill>
          <a:blip r:embed="rId15" cstate="print"/>
          <a:srcRect/>
          <a:stretch>
            <a:fillRect/>
          </a:stretch>
        </p:blipFill>
        <p:spPr bwMode="auto">
          <a:xfrm>
            <a:off x="8191505" y="6162695"/>
            <a:ext cx="1714500" cy="695325"/>
          </a:xfrm>
          <a:prstGeom prst="rect">
            <a:avLst/>
          </a:prstGeom>
          <a:noFill/>
        </p:spPr>
      </p:pic>
    </p:spTree>
  </p:cSld>
  <p:clrMap bg1="lt1" tx1="dk1" bg2="lt2" tx2="dk2" accent1="accent1" accent2="accent2" accent3="accent3" accent4="accent4" accent5="accent5" accent6="accent6" hlink="hlink" folHlink="folHlink"/>
  <p:sldLayoutIdLst>
    <p:sldLayoutId id="2147484077" r:id="rId1"/>
    <p:sldLayoutId id="2147484087" r:id="rId2"/>
    <p:sldLayoutId id="2147484078" r:id="rId3"/>
    <p:sldLayoutId id="2147484080" r:id="rId4"/>
    <p:sldLayoutId id="2147484079" r:id="rId5"/>
    <p:sldLayoutId id="2147484088" r:id="rId6"/>
    <p:sldLayoutId id="2147484089" r:id="rId7"/>
    <p:sldLayoutId id="2147484081" r:id="rId8"/>
    <p:sldLayoutId id="2147484082" r:id="rId9"/>
    <p:sldLayoutId id="2147484083" r:id="rId10"/>
    <p:sldLayoutId id="2147484084" r:id="rId11"/>
    <p:sldLayoutId id="2147484090" r:id="rId12"/>
    <p:sldLayoutId id="2147484091" r:id="rId13"/>
  </p:sldLayoutIdLst>
  <p:hf hdr="0" ftr="0"/>
  <p:txStyles>
    <p:title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1800" b="1"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1DDB4-A1EA-D34D-A54D-6A3040BE37A8}" type="datetimeFigureOut">
              <a:rPr kumimoji="1" lang="ja-JP" altLang="en-US" smtClean="0"/>
              <a:pPr/>
              <a:t>2024/3/11</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B8A12-C1B3-254F-982E-E2BF8D647DD0}" type="slidenum">
              <a:rPr kumimoji="1" lang="ja-JP" altLang="en-US" smtClean="0"/>
              <a:pPr/>
              <a:t>‹#›</a:t>
            </a:fld>
            <a:endParaRPr kumimoji="1" lang="ja-JP" altLang="en-US"/>
          </a:p>
        </p:txBody>
      </p:sp>
    </p:spTree>
    <p:extLst>
      <p:ext uri="{BB962C8B-B14F-4D97-AF65-F5344CB8AC3E}">
        <p14:creationId xmlns:p14="http://schemas.microsoft.com/office/powerpoint/2010/main" val="3859068783"/>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7"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914401"/>
            <a:ext cx="8915400" cy="5257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929303" y="6400801"/>
            <a:ext cx="1481397" cy="2327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13">
                <a:latin typeface="Times New Roman" panose="02020603050405020304" pitchFamily="18" charset="0"/>
                <a:cs typeface="Times New Roman" panose="02020603050405020304" pitchFamily="18" charset="0"/>
              </a:defRPr>
            </a:lvl1pPr>
          </a:lstStyle>
          <a:p>
            <a:pPr>
              <a:defRPr/>
            </a:pPr>
            <a:fld id="{47E33C82-C2A6-478E-8FB2-E20C8DB41475}" type="slidenum">
              <a:rPr lang="en-US" smtClean="0"/>
              <a:pPr>
                <a:defRPr/>
              </a:pPr>
              <a:t>‹#›</a:t>
            </a:fld>
            <a:endParaRPr lang="en-US" dirty="0"/>
          </a:p>
        </p:txBody>
      </p:sp>
      <p:sp>
        <p:nvSpPr>
          <p:cNvPr id="1031" name="Rectangle 7"/>
          <p:cNvSpPr>
            <a:spLocks noChangeArrowheads="1"/>
          </p:cNvSpPr>
          <p:nvPr/>
        </p:nvSpPr>
        <p:spPr bwMode="auto">
          <a:xfrm>
            <a:off x="495300" y="1147156"/>
            <a:ext cx="8915400" cy="5177444"/>
          </a:xfrm>
          <a:prstGeom prst="rect">
            <a:avLst/>
          </a:prstGeom>
          <a:noFill/>
          <a:ln w="9525">
            <a:noFill/>
            <a:miter lim="800000"/>
            <a:headEnd/>
            <a:tailEnd/>
          </a:ln>
          <a:effectLst/>
        </p:spPr>
        <p:txBody>
          <a:bodyPr/>
          <a:lstStyle/>
          <a:p>
            <a:pPr marL="278606" indent="-278606">
              <a:spcBef>
                <a:spcPct val="20000"/>
              </a:spcBef>
              <a:buClr>
                <a:srgbClr val="FF0000"/>
              </a:buClr>
              <a:buFont typeface="Wingdings" pitchFamily="2" charset="2"/>
              <a:buChar char="v"/>
              <a:defRPr/>
            </a:pPr>
            <a:endParaRPr lang="en-GB" sz="2600"/>
          </a:p>
        </p:txBody>
      </p:sp>
      <p:sp>
        <p:nvSpPr>
          <p:cNvPr id="1032" name="Rectangle 8"/>
          <p:cNvSpPr>
            <a:spLocks noChangeArrowheads="1"/>
          </p:cNvSpPr>
          <p:nvPr/>
        </p:nvSpPr>
        <p:spPr bwMode="auto">
          <a:xfrm>
            <a:off x="2719478" y="6408718"/>
            <a:ext cx="4467045" cy="232756"/>
          </a:xfrm>
          <a:prstGeom prst="rect">
            <a:avLst/>
          </a:prstGeom>
          <a:noFill/>
          <a:ln w="9525">
            <a:noFill/>
            <a:miter lim="800000"/>
            <a:headEnd/>
            <a:tailEnd/>
          </a:ln>
          <a:effectLst/>
        </p:spPr>
        <p:txBody>
          <a:bodyPr/>
          <a:lstStyle/>
          <a:p>
            <a:pPr algn="ctr">
              <a:defRPr/>
            </a:pPr>
            <a:r>
              <a:rPr lang="en-US" sz="813" b="0" dirty="0"/>
              <a:t>11 – 15 March 2024</a:t>
            </a:r>
            <a:r>
              <a:rPr lang="it-IT" sz="813" b="0" dirty="0"/>
              <a:t>, GSICS Annual Meeting (Hybrid), Darmstadt, Germany</a:t>
            </a:r>
            <a:endParaRPr lang="en-US" sz="813" b="0" dirty="0"/>
          </a:p>
        </p:txBody>
      </p:sp>
      <p:sp>
        <p:nvSpPr>
          <p:cNvPr id="1035" name="Line 11"/>
          <p:cNvSpPr>
            <a:spLocks noChangeShapeType="1"/>
          </p:cNvSpPr>
          <p:nvPr/>
        </p:nvSpPr>
        <p:spPr bwMode="auto">
          <a:xfrm flipV="1">
            <a:off x="495300" y="6324600"/>
            <a:ext cx="8915400" cy="0"/>
          </a:xfrm>
          <a:prstGeom prst="line">
            <a:avLst/>
          </a:prstGeom>
          <a:noFill/>
          <a:ln w="38100">
            <a:solidFill>
              <a:srgbClr val="0000FF"/>
            </a:solidFill>
            <a:round/>
            <a:headEnd/>
            <a:tailEnd/>
          </a:ln>
          <a:effectLst/>
        </p:spPr>
        <p:txBody>
          <a:bodyPr/>
          <a:lstStyle/>
          <a:p>
            <a:pPr>
              <a:defRPr/>
            </a:pPr>
            <a:endParaRPr lang="en-GB" sz="731"/>
          </a:p>
        </p:txBody>
      </p:sp>
      <p:sp>
        <p:nvSpPr>
          <p:cNvPr id="1037" name="Rectangle 13"/>
          <p:cNvSpPr>
            <a:spLocks noChangeArrowheads="1"/>
          </p:cNvSpPr>
          <p:nvPr/>
        </p:nvSpPr>
        <p:spPr bwMode="auto">
          <a:xfrm>
            <a:off x="7099300" y="6477002"/>
            <a:ext cx="2311400" cy="244475"/>
          </a:xfrm>
          <a:prstGeom prst="rect">
            <a:avLst/>
          </a:prstGeom>
          <a:noFill/>
          <a:ln w="9525">
            <a:noFill/>
            <a:miter lim="800000"/>
            <a:headEnd/>
            <a:tailEnd/>
          </a:ln>
          <a:effectLst/>
        </p:spPr>
        <p:txBody>
          <a:bodyPr/>
          <a:lstStyle/>
          <a:p>
            <a:pPr algn="r">
              <a:defRPr/>
            </a:pPr>
            <a:endParaRPr lang="en-GB" sz="1138"/>
          </a:p>
        </p:txBody>
      </p:sp>
      <p:pic>
        <p:nvPicPr>
          <p:cNvPr id="11" name="Picture 4" descr="http://gsics.atmos.umd.edu/pub/Development/Logos/GSICS180px.png">
            <a:extLst>
              <a:ext uri="{FF2B5EF4-FFF2-40B4-BE49-F238E27FC236}">
                <a16:creationId xmlns:a16="http://schemas.microsoft.com/office/drawing/2014/main" id="{016C2398-F037-4637-B010-5FD37A6C617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439" y="102701"/>
            <a:ext cx="1393031"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98349"/>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Lst>
  <p:hf hdr="0" ftr="0"/>
  <p:txStyles>
    <p:titleStyle>
      <a:lvl1pPr algn="ctr" rtl="0" eaLnBrk="0" fontAlgn="base" hangingPunct="0">
        <a:spcBef>
          <a:spcPct val="0"/>
        </a:spcBef>
        <a:spcAft>
          <a:spcPct val="0"/>
        </a:spcAft>
        <a:defRPr sz="3575">
          <a:solidFill>
            <a:schemeClr val="tx2"/>
          </a:solidFill>
          <a:latin typeface="+mj-lt"/>
          <a:ea typeface="+mj-ea"/>
          <a:cs typeface="+mj-cs"/>
        </a:defRPr>
      </a:lvl1pPr>
      <a:lvl2pPr algn="ctr" rtl="0" eaLnBrk="0" fontAlgn="base" hangingPunct="0">
        <a:spcBef>
          <a:spcPct val="0"/>
        </a:spcBef>
        <a:spcAft>
          <a:spcPct val="0"/>
        </a:spcAft>
        <a:defRPr sz="3575">
          <a:solidFill>
            <a:schemeClr val="tx2"/>
          </a:solidFill>
          <a:latin typeface="Arial" charset="0"/>
        </a:defRPr>
      </a:lvl2pPr>
      <a:lvl3pPr algn="ctr" rtl="0" eaLnBrk="0" fontAlgn="base" hangingPunct="0">
        <a:spcBef>
          <a:spcPct val="0"/>
        </a:spcBef>
        <a:spcAft>
          <a:spcPct val="0"/>
        </a:spcAft>
        <a:defRPr sz="3575">
          <a:solidFill>
            <a:schemeClr val="tx2"/>
          </a:solidFill>
          <a:latin typeface="Arial" charset="0"/>
        </a:defRPr>
      </a:lvl3pPr>
      <a:lvl4pPr algn="ctr" rtl="0" eaLnBrk="0" fontAlgn="base" hangingPunct="0">
        <a:spcBef>
          <a:spcPct val="0"/>
        </a:spcBef>
        <a:spcAft>
          <a:spcPct val="0"/>
        </a:spcAft>
        <a:defRPr sz="3575">
          <a:solidFill>
            <a:schemeClr val="tx2"/>
          </a:solidFill>
          <a:latin typeface="Arial" charset="0"/>
        </a:defRPr>
      </a:lvl4pPr>
      <a:lvl5pPr algn="ctr" rtl="0" eaLnBrk="0" fontAlgn="base" hangingPunct="0">
        <a:spcBef>
          <a:spcPct val="0"/>
        </a:spcBef>
        <a:spcAft>
          <a:spcPct val="0"/>
        </a:spcAft>
        <a:defRPr sz="3575">
          <a:solidFill>
            <a:schemeClr val="tx2"/>
          </a:solidFill>
          <a:latin typeface="Arial" charset="0"/>
        </a:defRPr>
      </a:lvl5pPr>
      <a:lvl6pPr marL="371475" algn="ctr" rtl="0" fontAlgn="base">
        <a:spcBef>
          <a:spcPct val="0"/>
        </a:spcBef>
        <a:spcAft>
          <a:spcPct val="0"/>
        </a:spcAft>
        <a:defRPr sz="3575">
          <a:solidFill>
            <a:schemeClr val="tx2"/>
          </a:solidFill>
          <a:latin typeface="Arial" charset="0"/>
        </a:defRPr>
      </a:lvl6pPr>
      <a:lvl7pPr marL="742950" algn="ctr" rtl="0" fontAlgn="base">
        <a:spcBef>
          <a:spcPct val="0"/>
        </a:spcBef>
        <a:spcAft>
          <a:spcPct val="0"/>
        </a:spcAft>
        <a:defRPr sz="3575">
          <a:solidFill>
            <a:schemeClr val="tx2"/>
          </a:solidFill>
          <a:latin typeface="Arial" charset="0"/>
        </a:defRPr>
      </a:lvl7pPr>
      <a:lvl8pPr marL="1114425" algn="ctr" rtl="0" fontAlgn="base">
        <a:spcBef>
          <a:spcPct val="0"/>
        </a:spcBef>
        <a:spcAft>
          <a:spcPct val="0"/>
        </a:spcAft>
        <a:defRPr sz="3575">
          <a:solidFill>
            <a:schemeClr val="tx2"/>
          </a:solidFill>
          <a:latin typeface="Arial" charset="0"/>
        </a:defRPr>
      </a:lvl8pPr>
      <a:lvl9pPr marL="1485900" algn="ctr" rtl="0" fontAlgn="base">
        <a:spcBef>
          <a:spcPct val="0"/>
        </a:spcBef>
        <a:spcAft>
          <a:spcPct val="0"/>
        </a:spcAft>
        <a:defRPr sz="3575">
          <a:solidFill>
            <a:schemeClr val="tx2"/>
          </a:solidFill>
          <a:latin typeface="Arial" charset="0"/>
        </a:defRPr>
      </a:lvl9pPr>
    </p:titleStyle>
    <p:bodyStyle>
      <a:lvl1pPr marL="278606" indent="-278606" algn="l" rtl="0" eaLnBrk="0" fontAlgn="base" hangingPunct="0">
        <a:spcBef>
          <a:spcPct val="20000"/>
        </a:spcBef>
        <a:spcAft>
          <a:spcPct val="0"/>
        </a:spcAft>
        <a:buClr>
          <a:srgbClr val="FF0000"/>
        </a:buClr>
        <a:buFont typeface="Wingdings" pitchFamily="2" charset="2"/>
        <a:buChar char="v"/>
        <a:defRPr sz="2600">
          <a:solidFill>
            <a:schemeClr val="tx1"/>
          </a:solidFill>
          <a:latin typeface="Times New Roman" panose="02020603050405020304" pitchFamily="18" charset="0"/>
          <a:ea typeface="+mn-ea"/>
          <a:cs typeface="Times New Roman" panose="02020603050405020304" pitchFamily="18" charset="0"/>
        </a:defRPr>
      </a:lvl1pPr>
      <a:lvl2pPr marL="603647" indent="-232172" algn="l" rtl="0" eaLnBrk="0" fontAlgn="base" hangingPunct="0">
        <a:spcBef>
          <a:spcPct val="20000"/>
        </a:spcBef>
        <a:spcAft>
          <a:spcPct val="0"/>
        </a:spcAft>
        <a:buClr>
          <a:srgbClr val="006600"/>
        </a:buClr>
        <a:buFont typeface="Wingdings" pitchFamily="2" charset="2"/>
        <a:buChar char="§"/>
        <a:defRPr sz="2275">
          <a:solidFill>
            <a:schemeClr val="tx1"/>
          </a:solidFill>
          <a:latin typeface="Times New Roman" panose="02020603050405020304" pitchFamily="18" charset="0"/>
          <a:cs typeface="Times New Roman" panose="02020603050405020304" pitchFamily="18" charset="0"/>
        </a:defRPr>
      </a:lvl2pPr>
      <a:lvl3pPr marL="928688" indent="-185738" algn="l" rtl="0" eaLnBrk="0" fontAlgn="base" hangingPunct="0">
        <a:spcBef>
          <a:spcPct val="20000"/>
        </a:spcBef>
        <a:spcAft>
          <a:spcPct val="0"/>
        </a:spcAft>
        <a:buChar char="•"/>
        <a:defRPr sz="1950">
          <a:solidFill>
            <a:schemeClr val="tx1"/>
          </a:solidFill>
          <a:latin typeface="Times New Roman" panose="02020603050405020304" pitchFamily="18" charset="0"/>
          <a:cs typeface="Times New Roman" panose="02020603050405020304" pitchFamily="18" charset="0"/>
        </a:defRPr>
      </a:lvl3pPr>
      <a:lvl4pPr marL="1300163" indent="-185738" algn="l" rtl="0" eaLnBrk="0" fontAlgn="base" hangingPunct="0">
        <a:spcBef>
          <a:spcPct val="20000"/>
        </a:spcBef>
        <a:spcAft>
          <a:spcPct val="0"/>
        </a:spcAft>
        <a:buChar char="–"/>
        <a:defRPr sz="1625">
          <a:solidFill>
            <a:schemeClr val="tx1"/>
          </a:solidFill>
          <a:latin typeface="Times New Roman" panose="02020603050405020304" pitchFamily="18" charset="0"/>
          <a:cs typeface="Times New Roman" panose="02020603050405020304" pitchFamily="18" charset="0"/>
        </a:defRPr>
      </a:lvl4pPr>
      <a:lvl5pPr marL="1671638" indent="-185738" algn="l" rtl="0" eaLnBrk="0" fontAlgn="base" hangingPunct="0">
        <a:spcBef>
          <a:spcPct val="20000"/>
        </a:spcBef>
        <a:spcAft>
          <a:spcPct val="0"/>
        </a:spcAft>
        <a:buChar char="»"/>
        <a:defRPr sz="1625">
          <a:solidFill>
            <a:schemeClr val="tx1"/>
          </a:solidFill>
          <a:latin typeface="Times New Roman" panose="02020603050405020304" pitchFamily="18" charset="0"/>
          <a:cs typeface="Times New Roman" panose="02020603050405020304" pitchFamily="18" charset="0"/>
        </a:defRPr>
      </a:lvl5pPr>
      <a:lvl6pPr marL="2043113" indent="-185738" algn="l" rtl="0" fontAlgn="base">
        <a:spcBef>
          <a:spcPct val="20000"/>
        </a:spcBef>
        <a:spcAft>
          <a:spcPct val="0"/>
        </a:spcAft>
        <a:buChar char="»"/>
        <a:defRPr sz="1625">
          <a:solidFill>
            <a:schemeClr val="tx1"/>
          </a:solidFill>
          <a:latin typeface="+mn-lt"/>
        </a:defRPr>
      </a:lvl6pPr>
      <a:lvl7pPr marL="2414588" indent="-185738" algn="l" rtl="0" fontAlgn="base">
        <a:spcBef>
          <a:spcPct val="20000"/>
        </a:spcBef>
        <a:spcAft>
          <a:spcPct val="0"/>
        </a:spcAft>
        <a:buChar char="»"/>
        <a:defRPr sz="1625">
          <a:solidFill>
            <a:schemeClr val="tx1"/>
          </a:solidFill>
          <a:latin typeface="+mn-lt"/>
        </a:defRPr>
      </a:lvl7pPr>
      <a:lvl8pPr marL="2786063" indent="-185738" algn="l" rtl="0" fontAlgn="base">
        <a:spcBef>
          <a:spcPct val="20000"/>
        </a:spcBef>
        <a:spcAft>
          <a:spcPct val="0"/>
        </a:spcAft>
        <a:buChar char="»"/>
        <a:defRPr sz="1625">
          <a:solidFill>
            <a:schemeClr val="tx1"/>
          </a:solidFill>
          <a:latin typeface="+mn-lt"/>
        </a:defRPr>
      </a:lvl8pPr>
      <a:lvl9pPr marL="3157538" indent="-185738" algn="l" rtl="0" fontAlgn="base">
        <a:spcBef>
          <a:spcPct val="20000"/>
        </a:spcBef>
        <a:spcAft>
          <a:spcPct val="0"/>
        </a:spcAft>
        <a:buChar char="»"/>
        <a:defRPr sz="1625">
          <a:solidFill>
            <a:schemeClr val="tx1"/>
          </a:solidFill>
          <a:latin typeface="+mn-lt"/>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colab.research.google.com/drive/1AbQklydiBgSk3gWe14FcLBe69HiSciJC" TargetMode="External"/><Relationship Id="rId7" Type="http://schemas.openxmlformats.org/officeDocument/2006/relationships/hyperlink" Target="https://colab.research.google.com/drive/1xBNKpAIh42A80h6SkuisM6uOcQ2YaYTe" TargetMode="External"/><Relationship Id="rId2" Type="http://schemas.openxmlformats.org/officeDocument/2006/relationships/image" Target="../media/image9.png"/><Relationship Id="rId1" Type="http://schemas.openxmlformats.org/officeDocument/2006/relationships/slideLayout" Target="../slideLayouts/slideLayout20.xml"/><Relationship Id="rId6" Type="http://schemas.openxmlformats.org/officeDocument/2006/relationships/hyperlink" Target="https://colab.research.google.com/drive/1-nMyJ4z-D2vTqfyI6wqQj1DgRCRfQW-h" TargetMode="External"/><Relationship Id="rId5" Type="http://schemas.openxmlformats.org/officeDocument/2006/relationships/hyperlink" Target="https://colab.research.google.com/drive/1ENBFgZ1IOgXNw6bS-0X14AshT729yIf2?usp=sharing" TargetMode="External"/><Relationship Id="rId10" Type="http://schemas.openxmlformats.org/officeDocument/2006/relationships/image" Target="../media/image8.png"/><Relationship Id="rId4" Type="http://schemas.openxmlformats.org/officeDocument/2006/relationships/hyperlink" Target="https://colab.research.google.com/drive/13Icapoogf0FUkYpfnynFJQm0H68uDNy3" TargetMode="Externa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evdc.esa.int/"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atpi.eventsair.com/pre-flight-calibration-worksho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hyperlink" Target="https://www.star.nesdis.noaa.gov/smcd/GCC/ProductCatalog.php" TargetMode="External"/><Relationship Id="rId3" Type="http://schemas.openxmlformats.org/officeDocument/2006/relationships/hyperlink" Target="https://colab.research.google.com/drive/1AbQklydiBgSk3gWe14FcLBe69HiSciJC" TargetMode="External"/><Relationship Id="rId7" Type="http://schemas.openxmlformats.org/officeDocument/2006/relationships/hyperlink" Target="http://gsics.tools.eumetsat.int/plotter" TargetMode="External"/><Relationship Id="rId2" Type="http://schemas.openxmlformats.org/officeDocument/2006/relationships/hyperlink" Target="http://gsics.atmos.umd.edu/bin/view/Development/DownloadGSICSProducts" TargetMode="External"/><Relationship Id="rId1" Type="http://schemas.openxmlformats.org/officeDocument/2006/relationships/slideLayout" Target="../slideLayouts/slideLayout12.xml"/><Relationship Id="rId6" Type="http://schemas.openxmlformats.org/officeDocument/2006/relationships/hyperlink" Target="https://colab.research.google.com/drive/18SjLpebRKPdEBT_eYuZrEGTQNo82gpn4" TargetMode="External"/><Relationship Id="rId5" Type="http://schemas.openxmlformats.org/officeDocument/2006/relationships/hyperlink" Target="https://colab.research.google.com/drive/1ENBFgZ1IOgXNw6bS-0X14AshT729yIf2?usp=sharing" TargetMode="External"/><Relationship Id="rId4" Type="http://schemas.openxmlformats.org/officeDocument/2006/relationships/hyperlink" Target="https://colab.research.google.com/drive/13Icapoogf0FUkYpfnynFJQm0H68uDNy3" TargetMode="External"/><Relationship Id="rId9" Type="http://schemas.openxmlformats.org/officeDocument/2006/relationships/hyperlink" Target="https://docs.google.com/spreadsheets/d/1WCSLeawlgvZjzB6GM9pmDlbKMj7CV_tYGqSeT63G4oM/edit?usp=shari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hyperlink" Target="https://umd0-my.sharepoint.com/:w:/g/personal/mbali_umd_edu/EVe4s7drYrxJsFgLHqUWVPcBtbn1mHCxI2j0SOErM0d8tg?e=39Fhbe"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hyperlink" Target="https://earth.esa.int/eogateway/activities/esa-satellites-and-instruments-calibration-landing-page"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hyperlink" Target="https://t.co/yTcoWcg1FZ?amp=1" TargetMode="External"/><Relationship Id="rId5" Type="http://schemas.openxmlformats.org/officeDocument/2006/relationships/hyperlink" Target="https://evdc.esa.int/" TargetMode="External"/><Relationship Id="rId4" Type="http://schemas.openxmlformats.org/officeDocument/2006/relationships/hyperlink" Target="http://calvalportal.ceos.org/"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star.nesdis.noaa.gov/smcd/GCC/ProductCatalog.php" TargetMode="External"/><Relationship Id="rId3" Type="http://schemas.openxmlformats.org/officeDocument/2006/relationships/hyperlink" Target="https://colab.research.google.com/drive/1AbQklydiBgSk3gWe14FcLBe69HiSciJC" TargetMode="External"/><Relationship Id="rId7" Type="http://schemas.openxmlformats.org/officeDocument/2006/relationships/hyperlink" Target="http://gsics.tools.eumetsat.int/plotter" TargetMode="External"/><Relationship Id="rId2" Type="http://schemas.openxmlformats.org/officeDocument/2006/relationships/hyperlink" Target="http://gsics.atmos.umd.edu/bin/view/Development/DownloadGSICSProducts" TargetMode="External"/><Relationship Id="rId1" Type="http://schemas.openxmlformats.org/officeDocument/2006/relationships/slideLayout" Target="../slideLayouts/slideLayout26.xml"/><Relationship Id="rId6" Type="http://schemas.openxmlformats.org/officeDocument/2006/relationships/hyperlink" Target="https://colab.research.google.com/drive/18SjLpebRKPdEBT_eYuZrEGTQNo82gpn4" TargetMode="External"/><Relationship Id="rId5" Type="http://schemas.openxmlformats.org/officeDocument/2006/relationships/hyperlink" Target="https://colab.research.google.com/drive/1ENBFgZ1IOgXNw6bS-0X14AshT729yIf2?usp=sharing" TargetMode="External"/><Relationship Id="rId4" Type="http://schemas.openxmlformats.org/officeDocument/2006/relationships/hyperlink" Target="https://colab.research.google.com/drive/13Icapoogf0FUkYpfnynFJQm0H68uDNy3" TargetMode="External"/><Relationship Id="rId9" Type="http://schemas.openxmlformats.org/officeDocument/2006/relationships/hyperlink" Target="https://docs.google.com/spreadsheets/d/1WCSLeawlgvZjzB6GM9pmDlbKMj7CV_tYGqSeT63G4oM/edit?usp=shari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hyperlink" Target="https://calvalportal.ceos.org/" TargetMode="External"/><Relationship Id="rId7" Type="http://schemas.openxmlformats.org/officeDocument/2006/relationships/hyperlink" Target="https://earth.esa.int/eogateway/activities/esa-satellites-and-instruments-calibration-landing-page"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hyperlink" Target="https://www.salinity-pimep.org/" TargetMode="External"/><Relationship Id="rId4" Type="http://schemas.openxmlformats.org/officeDocument/2006/relationships/hyperlink" Target="https://evdc.esa.in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calvalportal.ceos.org/" TargetMode="Externa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hyperlink" Target="https://www.baidu.com/link?url=ZtWE9hBkLnCa3MrnesZHqUpbPc1d4xtE9zIHaXKjBbt-3oZH2g6SGvkdCloVx-6y1vi0hEKsuodE3FvcqMhvUFXhLX_ltEk0LAjTKwCpIKn4aUg1nPA6OgbLIpp798LCkd5CKukG8njVh-HIRtJEsrEVnzxoIOptoJqP4Upen6Lq1-gcdqTJCVii-zEopSId48yy1jZcHoQ_aLwwnZncc-YHS-oZebCtgDJTAPa093QVSk2y9LkV-1pgPlFtzN_8v518fGbBMnY9163ilRsGTsMH2Wy9X8buL5ueWzEvE7KW-JVRAU-CDVEiyyPh-IOMsiy6Cnt_XETtXZOic_rxJk451u_rUYVsfs-XjeAk1MU4YtnSRJwdAaGO6jO-eAwL_yBj3fU5LFxneIG7_pRE61V-tzl8ETui4cvbZB1uDNbkLgPlN2tYOHb4E-Uk1NzSTE3WR7liJiRsCrf7sbPwy3biFykD7Oc88g3-j7EQezbMC1AhCzDdOgHgXuu3gPgrM2H5evtOSxjAShDjBVMfCkDi39dxjBZRyIpnkHLiTx2feinaK_Ck2sXH7pSZrT4AFm3VQSJJT0R4yAgAvM2RCCt1p6lKxFZ_lprGi7wsP_u2ZE3BbJ-3_1hR7oEWKAWMDdSo8DSkFgFnjeps4ZqmjjEtTrJehub8877kZ5ZrX4W&amp;timg=https://ss0.bdstatic.com/94oJfD_bAAcT8t7mm9GUKT-xh_/timg?image&amp;quality=100&amp;size=b4000_4000&amp;sec=1540104647&amp;di=5f934a712c8ec83d1833e24ec3276f28&amp;src=http://dingyue.nosdn.127.net/6fThzUBhJqlwhybzJTJKdtysJ34c9eI29eVMPD2fGWNC71513783943882.png&amp;click_t=1540104799719&amp;s_info=1350_651&amp;wd=&amp;eqid=94766f91000719cb000000035bcc21c7" TargetMode="External"/><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hyperlink" Target="http://gsics.atmos.umd.edu/bin/view/Development/RolesAndResponsibilities" TargetMode="External"/><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5.xml"/><Relationship Id="rId7" Type="http://schemas.openxmlformats.org/officeDocument/2006/relationships/hyperlink" Target="http://nmsc.kma.go.kr/enhome/html/bbs/listNotice.do?bbsCd=00026"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nmsc.kma.go.kr/enhome/html/main/main.do" TargetMode="External"/><Relationship Id="rId5" Type="http://schemas.openxmlformats.org/officeDocument/2006/relationships/image" Target="../media/image38.png"/><Relationship Id="rId4"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s://drive.google.com/drive/folders/1-7IBvZexns2Mq-aY10yisCQmTiYyY0fP?usp=share_link" TargetMode="External"/><Relationship Id="rId2" Type="http://schemas.openxmlformats.org/officeDocument/2006/relationships/hyperlink" Target="https://colab.research.google.com/drive/1qq-ogt47PtGaSobm11oRJbjp7iruKrhZ" TargetMode="Externa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mailto:m_takahashi@met.kishou.go.jp" TargetMode="External"/><Relationship Id="rId3" Type="http://schemas.openxmlformats.org/officeDocument/2006/relationships/hyperlink" Target="mailto:paolo.castracane(at)esa.int" TargetMode="External"/><Relationship Id="rId7" Type="http://schemas.openxmlformats.org/officeDocument/2006/relationships/hyperlink" Target="mailto:nitant(at)sac.isro.gov.in" TargetMode="External"/><Relationship Id="rId12" Type="http://schemas.openxmlformats.org/officeDocument/2006/relationships/hyperlink" Target="mailto:hpohjola(at)wmo.int" TargetMode="External"/><Relationship Id="rId2" Type="http://schemas.openxmlformats.org/officeDocument/2006/relationships/hyperlink" Target="mailto:tianl@cma.gov.cn" TargetMode="External"/><Relationship Id="rId1" Type="http://schemas.openxmlformats.org/officeDocument/2006/relationships/slideLayout" Target="../slideLayouts/slideLayout20.xml"/><Relationship Id="rId6" Type="http://schemas.openxmlformats.org/officeDocument/2006/relationships/hyperlink" Target="mailto:kamal.ray(at)nic.in" TargetMode="External"/><Relationship Id="rId11" Type="http://schemas.openxmlformats.org/officeDocument/2006/relationships/hyperlink" Target="mailto:uspenskys@planet.iitp.ru" TargetMode="External"/><Relationship Id="rId5" Type="http://schemas.openxmlformats.org/officeDocument/2006/relationships/hyperlink" Target="mailto:rkgiri_ccs(at)rediffmail.com" TargetMode="External"/><Relationship Id="rId10" Type="http://schemas.openxmlformats.org/officeDocument/2006/relationships/hyperlink" Target="mailto:manik.bali(at)noaa.gov" TargetMode="External"/><Relationship Id="rId4" Type="http://schemas.openxmlformats.org/officeDocument/2006/relationships/hyperlink" Target="mailto:simon.elliott(at)eumetsat.int" TargetMode="External"/><Relationship Id="rId9" Type="http://schemas.openxmlformats.org/officeDocument/2006/relationships/hyperlink" Target="mailto:twoonestar(at)korea.k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hyperlink" Target="https://evdc.esa.int/orbit/" TargetMode="Externa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hyperlink" Target="https://docs.google.com/spreadsheets/d/15ZXTXwQENop0ARed7zrl43cLJB84Jg5_gY6036tuXyE/edit" TargetMode="External"/><Relationship Id="rId3" Type="http://schemas.openxmlformats.org/officeDocument/2006/relationships/image" Target="../media/image4.png"/><Relationship Id="rId7" Type="http://schemas.openxmlformats.org/officeDocument/2006/relationships/hyperlink" Target="http://gsics.atmos.umd.edu/bin/view/System/UserRegistration"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hyperlink" Target="https://www.star.nesdis.noaa.gov/smcd/GCC/ProductCatalog.php" TargetMode="Externa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4"/>
          <p:cNvSpPr>
            <a:spLocks noGrp="1" noChangeArrowheads="1"/>
          </p:cNvSpPr>
          <p:nvPr>
            <p:ph type="ctrTitle" idx="4294967295"/>
          </p:nvPr>
        </p:nvSpPr>
        <p:spPr>
          <a:xfrm>
            <a:off x="267148" y="2681975"/>
            <a:ext cx="9229912" cy="1981354"/>
          </a:xfrm>
          <a:noFill/>
        </p:spPr>
        <p:style>
          <a:lnRef idx="0">
            <a:schemeClr val="accent3"/>
          </a:lnRef>
          <a:fillRef idx="3">
            <a:schemeClr val="accent3"/>
          </a:fillRef>
          <a:effectRef idx="3">
            <a:schemeClr val="accent3"/>
          </a:effectRef>
          <a:fontRef idx="minor">
            <a:schemeClr val="lt1"/>
          </a:fontRef>
        </p:style>
        <p:txBody>
          <a:bodyPr/>
          <a:lstStyle/>
          <a:p>
            <a:pPr eaLnBrk="1" hangingPunct="1"/>
            <a:r>
              <a:rPr lang="en-GB" sz="3000" dirty="0">
                <a:solidFill>
                  <a:schemeClr val="tx1"/>
                </a:solidFill>
              </a:rPr>
              <a:t>GSICS Data Working Group</a:t>
            </a:r>
            <a:br>
              <a:rPr lang="en-GB" sz="3000" dirty="0">
                <a:solidFill>
                  <a:schemeClr val="tx1"/>
                </a:solidFill>
              </a:rPr>
            </a:br>
            <a:r>
              <a:rPr lang="en-GB" sz="1500" dirty="0">
                <a:solidFill>
                  <a:schemeClr val="tx1"/>
                </a:solidFill>
              </a:rPr>
              <a:t>11/03/2024</a:t>
            </a:r>
            <a:endParaRPr lang="en-GB" sz="1500" b="1" dirty="0">
              <a:solidFill>
                <a:schemeClr val="tx1"/>
              </a:solidFill>
            </a:endParaRPr>
          </a:p>
        </p:txBody>
      </p:sp>
      <p:sp>
        <p:nvSpPr>
          <p:cNvPr id="5" name="Rectangle 43"/>
          <p:cNvSpPr>
            <a:spLocks noGrp="1" noChangeArrowheads="1"/>
          </p:cNvSpPr>
          <p:nvPr>
            <p:ph type="subTitle" idx="1"/>
          </p:nvPr>
        </p:nvSpPr>
        <p:spPr>
          <a:xfrm>
            <a:off x="5460327" y="4931443"/>
            <a:ext cx="3162300" cy="620272"/>
          </a:xfrm>
          <a:noFill/>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pPr algn="l" eaLnBrk="1" hangingPunct="1">
              <a:defRPr/>
            </a:pPr>
            <a:r>
              <a:rPr lang="en-US" sz="1600" dirty="0" err="1">
                <a:solidFill>
                  <a:schemeClr val="tx1"/>
                </a:solidFill>
              </a:rPr>
              <a:t>Kamaljit</a:t>
            </a:r>
            <a:r>
              <a:rPr lang="en-US" sz="1600" dirty="0">
                <a:solidFill>
                  <a:schemeClr val="tx1"/>
                </a:solidFill>
              </a:rPr>
              <a:t> Ray (MOES)</a:t>
            </a:r>
          </a:p>
          <a:p>
            <a:pPr algn="l" eaLnBrk="1" hangingPunct="1">
              <a:defRPr/>
            </a:pPr>
            <a:r>
              <a:rPr lang="en-US" sz="1600" dirty="0">
                <a:solidFill>
                  <a:schemeClr val="tx1"/>
                </a:solidFill>
              </a:rPr>
              <a:t>Manik Bali (NOAA/UMD)</a:t>
            </a:r>
          </a:p>
          <a:p>
            <a:pPr algn="l" eaLnBrk="1" hangingPunct="1">
              <a:buFont typeface="Arial" pitchFamily="34" charset="0"/>
              <a:buNone/>
              <a:defRPr/>
            </a:pPr>
            <a:endParaRPr lang="en-US" sz="2400" dirty="0">
              <a:solidFill>
                <a:schemeClr val="tx1"/>
              </a:solidFill>
            </a:endParaRPr>
          </a:p>
        </p:txBody>
      </p:sp>
    </p:spTree>
    <p:extLst>
      <p:ext uri="{BB962C8B-B14F-4D97-AF65-F5344CB8AC3E}">
        <p14:creationId xmlns:p14="http://schemas.microsoft.com/office/powerpoint/2010/main" val="14345351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6388CB-4B71-4F81-A584-E6B1FA255D15}"/>
              </a:ext>
            </a:extLst>
          </p:cNvPr>
          <p:cNvPicPr>
            <a:picLocks noChangeAspect="1"/>
          </p:cNvPicPr>
          <p:nvPr/>
        </p:nvPicPr>
        <p:blipFill>
          <a:blip r:embed="rId2"/>
          <a:stretch>
            <a:fillRect/>
          </a:stretch>
        </p:blipFill>
        <p:spPr>
          <a:xfrm>
            <a:off x="15198" y="446314"/>
            <a:ext cx="5054789" cy="5206021"/>
          </a:xfrm>
          <a:prstGeom prst="rect">
            <a:avLst/>
          </a:prstGeom>
        </p:spPr>
      </p:pic>
      <p:sp>
        <p:nvSpPr>
          <p:cNvPr id="17" name="Rectangle 2">
            <a:extLst>
              <a:ext uri="{FF2B5EF4-FFF2-40B4-BE49-F238E27FC236}">
                <a16:creationId xmlns:a16="http://schemas.microsoft.com/office/drawing/2014/main" id="{955122DF-2D64-4847-9135-6C3561254012}"/>
              </a:ext>
            </a:extLst>
          </p:cNvPr>
          <p:cNvSpPr>
            <a:spLocks noChangeArrowheads="1"/>
          </p:cNvSpPr>
          <p:nvPr/>
        </p:nvSpPr>
        <p:spPr bwMode="auto">
          <a:xfrm>
            <a:off x="15198" y="5652335"/>
            <a:ext cx="5369600" cy="1169551"/>
          </a:xfrm>
          <a:prstGeom prst="rect">
            <a:avLst/>
          </a:prstGeom>
          <a:solidFill>
            <a:schemeClr val="bg1">
              <a:lumMod val="75000"/>
            </a:schemeClr>
          </a:solidFill>
          <a:ln>
            <a:noFill/>
          </a:ln>
          <a:effec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a:buFont typeface="Arial" panose="020B0604020202020204" pitchFamily="34" charset="0"/>
              <a:buChar char="•"/>
            </a:pPr>
            <a:r>
              <a:rPr kumimoji="0" lang="en-US" altLang="en-US" sz="1400" i="0" u="none" strike="noStrike" cap="none" normalizeH="0" baseline="0" dirty="0">
                <a:ln>
                  <a:noFill/>
                </a:ln>
                <a:solidFill>
                  <a:srgbClr val="000000"/>
                </a:solidFill>
                <a:effectLst/>
                <a:latin typeface="Arial" panose="020B0604020202020204" pitchFamily="34" charset="0"/>
                <a:cs typeface="Arial" panose="020B0604020202020204" pitchFamily="34" charset="0"/>
              </a:rPr>
              <a:t>DCC Product  </a:t>
            </a:r>
            <a:r>
              <a:rPr kumimoji="0" lang="en-US" altLang="en-US" sz="1400" i="0" u="none" strike="noStrike" cap="none" normalizeH="0" baseline="0" dirty="0">
                <a:ln>
                  <a:noFill/>
                </a:ln>
                <a:solidFill>
                  <a:srgbClr val="0000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notebook</a:t>
            </a:r>
            <a:endParaRPr kumimoji="0" lang="en-US" altLang="en-US" sz="140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en-US" sz="1400" dirty="0">
                <a:solidFill>
                  <a:srgbClr val="000000"/>
                </a:solidFill>
                <a:cs typeface="Arial" panose="020B0604020202020204" pitchFamily="34" charset="0"/>
              </a:rPr>
              <a:t>SOS Notebook</a:t>
            </a:r>
          </a:p>
          <a:p>
            <a:pPr marL="285750" indent="-285750">
              <a:buFont typeface="Arial" panose="020B0604020202020204" pitchFamily="34" charset="0"/>
              <a:buChar char="•"/>
            </a:pPr>
            <a:r>
              <a:rPr lang="en-US" altLang="en-US" sz="1400" dirty="0">
                <a:solidFill>
                  <a:srgbClr val="000000"/>
                </a:solidFill>
                <a:cs typeface="Arial" panose="020B0604020202020204" pitchFamily="34" charset="0"/>
              </a:rPr>
              <a:t>Product Review notebook</a:t>
            </a:r>
            <a:endParaRPr lang="en-US" altLang="en-US" sz="1400" dirty="0">
              <a:solidFill>
                <a:srgbClr val="000000"/>
              </a:solidFill>
            </a:endParaRPr>
          </a:p>
          <a:p>
            <a:pPr marL="285750" indent="-285750">
              <a:buFont typeface="Arial" panose="020B0604020202020204" pitchFamily="34" charset="0"/>
              <a:buChar char="•"/>
            </a:pPr>
            <a:r>
              <a:rPr kumimoji="0" lang="en-US" altLang="en-US" sz="1400" i="0" u="none" strike="noStrike" cap="none" normalizeH="0" baseline="0" dirty="0">
                <a:ln>
                  <a:noFill/>
                </a:ln>
                <a:solidFill>
                  <a:srgbClr val="000000"/>
                </a:solidFill>
                <a:effectLst/>
                <a:latin typeface="Arial" panose="020B0604020202020204" pitchFamily="34" charset="0"/>
                <a:cs typeface="Arial" panose="020B0604020202020204" pitchFamily="34" charset="0"/>
              </a:rPr>
              <a:t>GIRO SRF   </a:t>
            </a:r>
            <a:r>
              <a:rPr lang="en-US" altLang="en-US" sz="1400" dirty="0">
                <a:solidFill>
                  <a:srgbClr val="000000"/>
                </a:solidFill>
                <a:cs typeface="Arial" panose="020B0604020202020204" pitchFamily="34" charset="0"/>
              </a:rPr>
              <a:t> </a:t>
            </a:r>
            <a:r>
              <a:rPr kumimoji="0" lang="en-US" altLang="en-US" sz="1400" i="0" u="none" strike="noStrike" cap="none" normalizeH="0" baseline="0" dirty="0">
                <a:ln>
                  <a:noFill/>
                </a:ln>
                <a:solidFill>
                  <a:srgbClr val="0000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notebook</a:t>
            </a:r>
            <a:r>
              <a:rPr kumimoji="0" lang="en-US" altLang="en-US" sz="140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kumimoji="0" lang="en-US" altLang="en-US" sz="1400" i="0" u="none" strike="noStrike" cap="none" normalizeH="0" baseline="0" dirty="0">
                <a:ln>
                  <a:noFill/>
                </a:ln>
                <a:solidFill>
                  <a:srgbClr val="000000"/>
                </a:solidFill>
                <a:effectLst/>
                <a:latin typeface="Arial"/>
                <a:cs typeface="Arial"/>
              </a:rPr>
              <a:t>GSICS Product RAC </a:t>
            </a:r>
            <a:r>
              <a:rPr kumimoji="0" lang="en-US" altLang="en-US" sz="1400" i="0" u="none" strike="noStrike" cap="none" normalizeH="0" baseline="0" dirty="0">
                <a:ln>
                  <a:noFill/>
                </a:ln>
                <a:solidFill>
                  <a:srgbClr val="000000"/>
                </a:solidFill>
                <a:effectLst/>
                <a:latin typeface="Arial"/>
                <a:cs typeface="Arial"/>
                <a:hlinkClick r:id="rId5">
                  <a:extLst>
                    <a:ext uri="{A12FA001-AC4F-418D-AE19-62706E023703}">
                      <ahyp:hlinkClr xmlns:ahyp="http://schemas.microsoft.com/office/drawing/2018/hyperlinkcolor" val="tx"/>
                    </a:ext>
                  </a:extLst>
                </a:hlinkClick>
              </a:rPr>
              <a:t>notebook</a:t>
            </a:r>
            <a:r>
              <a:rPr kumimoji="0" lang="en-US" altLang="en-US" sz="1400" i="0" u="none" strike="noStrike" cap="none" normalizeH="0" baseline="0" dirty="0">
                <a:ln>
                  <a:noFill/>
                </a:ln>
                <a:solidFill>
                  <a:srgbClr val="000000"/>
                </a:solidFill>
                <a:effectLst/>
                <a:latin typeface="Arial"/>
                <a:cs typeface="Arial"/>
              </a:rPr>
              <a:t> and NRT notebook</a:t>
            </a:r>
          </a:p>
        </p:txBody>
      </p:sp>
      <p:sp>
        <p:nvSpPr>
          <p:cNvPr id="5" name="TextBox 4">
            <a:extLst>
              <a:ext uri="{FF2B5EF4-FFF2-40B4-BE49-F238E27FC236}">
                <a16:creationId xmlns:a16="http://schemas.microsoft.com/office/drawing/2014/main" id="{91D338BE-9F50-415A-9A12-6DA99EFAD40F}"/>
              </a:ext>
            </a:extLst>
          </p:cNvPr>
          <p:cNvSpPr txBox="1"/>
          <p:nvPr/>
        </p:nvSpPr>
        <p:spPr>
          <a:xfrm>
            <a:off x="6010655" y="1421398"/>
            <a:ext cx="3880147" cy="2031325"/>
          </a:xfrm>
          <a:prstGeom prst="rect">
            <a:avLst/>
          </a:prstGeom>
          <a:noFill/>
        </p:spPr>
        <p:txBody>
          <a:bodyPr wrap="square" rtlCol="0">
            <a:spAutoFit/>
          </a:bodyPr>
          <a:lstStyle/>
          <a:p>
            <a:r>
              <a:rPr lang="en-US" sz="1400" u="sng" dirty="0">
                <a:solidFill>
                  <a:schemeClr val="tx1"/>
                </a:solidFill>
              </a:rPr>
              <a:t>Notebooks</a:t>
            </a:r>
            <a:r>
              <a:rPr lang="en-US" sz="1400" dirty="0">
                <a:solidFill>
                  <a:schemeClr val="tx1"/>
                </a:solidFill>
              </a:rPr>
              <a:t>:</a:t>
            </a:r>
          </a:p>
          <a:p>
            <a:endParaRPr lang="en-US" sz="1400" dirty="0">
              <a:solidFill>
                <a:schemeClr val="tx1"/>
              </a:solidFill>
            </a:endParaRPr>
          </a:p>
          <a:p>
            <a:pPr marL="742950" lvl="1" indent="-285750">
              <a:buFont typeface="Arial" panose="020B0604020202020204" pitchFamily="34" charset="0"/>
              <a:buChar char="•"/>
            </a:pPr>
            <a:r>
              <a:rPr lang="en-US" sz="1400" dirty="0">
                <a:solidFill>
                  <a:schemeClr val="tx1"/>
                </a:solidFill>
              </a:rPr>
              <a:t>From the browser access </a:t>
            </a:r>
          </a:p>
          <a:p>
            <a:pPr marL="742950" lvl="1" indent="-285750">
              <a:buFont typeface="Arial" panose="020B0604020202020204" pitchFamily="34" charset="0"/>
              <a:buChar char="•"/>
            </a:pPr>
            <a:r>
              <a:rPr lang="en-US" sz="1400" dirty="0">
                <a:solidFill>
                  <a:schemeClr val="tx1"/>
                </a:solidFill>
              </a:rPr>
              <a:t>Python Environment</a:t>
            </a:r>
          </a:p>
          <a:p>
            <a:pPr marL="742950" lvl="1" indent="-285750">
              <a:buFont typeface="Arial" panose="020B0604020202020204" pitchFamily="34" charset="0"/>
              <a:buChar char="•"/>
            </a:pPr>
            <a:r>
              <a:rPr lang="en-US" sz="1400" dirty="0">
                <a:solidFill>
                  <a:schemeClr val="tx1"/>
                </a:solidFill>
              </a:rPr>
              <a:t>Processors</a:t>
            </a:r>
          </a:p>
          <a:p>
            <a:pPr marL="742950" lvl="1" indent="-285750">
              <a:buFont typeface="Arial" panose="020B0604020202020204" pitchFamily="34" charset="0"/>
              <a:buChar char="•"/>
            </a:pPr>
            <a:r>
              <a:rPr lang="en-US" sz="1400" dirty="0">
                <a:solidFill>
                  <a:schemeClr val="tx1"/>
                </a:solidFill>
              </a:rPr>
              <a:t>Reader Code</a:t>
            </a:r>
          </a:p>
          <a:p>
            <a:pPr marL="742950" lvl="1" indent="-285750">
              <a:buFont typeface="Arial" panose="020B0604020202020204" pitchFamily="34" charset="0"/>
              <a:buChar char="•"/>
            </a:pPr>
            <a:r>
              <a:rPr lang="en-US" sz="1400" dirty="0">
                <a:solidFill>
                  <a:schemeClr val="tx1"/>
                </a:solidFill>
              </a:rPr>
              <a:t>Correction Code</a:t>
            </a:r>
          </a:p>
          <a:p>
            <a:pPr marL="742950" lvl="1" indent="-285750">
              <a:buFont typeface="Arial" panose="020B0604020202020204" pitchFamily="34" charset="0"/>
              <a:buChar char="•"/>
            </a:pPr>
            <a:r>
              <a:rPr lang="en-US" sz="1400" i="1" dirty="0">
                <a:solidFill>
                  <a:srgbClr val="FFC000"/>
                </a:solidFill>
              </a:rPr>
              <a:t>Provide Collaborative ecosystem</a:t>
            </a:r>
          </a:p>
          <a:p>
            <a:r>
              <a:rPr lang="en-US" sz="1400" dirty="0">
                <a:solidFill>
                  <a:schemeClr val="tx1"/>
                </a:solidFill>
              </a:rPr>
              <a:t>    </a:t>
            </a:r>
          </a:p>
        </p:txBody>
      </p:sp>
      <p:sp>
        <p:nvSpPr>
          <p:cNvPr id="6" name="TextBox 5">
            <a:extLst>
              <a:ext uri="{FF2B5EF4-FFF2-40B4-BE49-F238E27FC236}">
                <a16:creationId xmlns:a16="http://schemas.microsoft.com/office/drawing/2014/main" id="{6CFF32F5-D835-47A6-9E9B-58D061A29191}"/>
              </a:ext>
            </a:extLst>
          </p:cNvPr>
          <p:cNvSpPr txBox="1"/>
          <p:nvPr/>
        </p:nvSpPr>
        <p:spPr>
          <a:xfrm>
            <a:off x="6193536" y="3871959"/>
            <a:ext cx="3712464" cy="1138773"/>
          </a:xfrm>
          <a:prstGeom prst="rect">
            <a:avLst/>
          </a:prstGeom>
          <a:solidFill>
            <a:schemeClr val="accent4"/>
          </a:solidFill>
        </p:spPr>
        <p:txBody>
          <a:bodyPr wrap="square" rtlCol="0">
            <a:spAutoFit/>
          </a:bodyPr>
          <a:lstStyle/>
          <a:p>
            <a:r>
              <a:rPr lang="en-US" sz="1800" dirty="0"/>
              <a:t>New Notebooks</a:t>
            </a:r>
          </a:p>
          <a:p>
            <a:pPr marL="171450" indent="-171450">
              <a:buFont typeface="Arial" panose="020B0604020202020204" pitchFamily="34" charset="0"/>
              <a:buChar char="•"/>
            </a:pPr>
            <a:r>
              <a:rPr lang="en-US" sz="1200" dirty="0">
                <a:hlinkClick r:id="rId6"/>
              </a:rPr>
              <a:t>Generate SOS Report</a:t>
            </a:r>
            <a:endParaRPr lang="en-US" sz="1200" dirty="0"/>
          </a:p>
          <a:p>
            <a:pPr marL="171450" indent="-171450">
              <a:buFont typeface="Arial" panose="020B0604020202020204" pitchFamily="34" charset="0"/>
              <a:buChar char="•"/>
            </a:pPr>
            <a:r>
              <a:rPr lang="en-US" sz="1200" dirty="0">
                <a:hlinkClick r:id="rId7"/>
              </a:rPr>
              <a:t>Compare Solar Data Sets</a:t>
            </a:r>
          </a:p>
          <a:p>
            <a:pPr marL="171450" indent="-171450">
              <a:buFont typeface="Arial" panose="020B0604020202020204" pitchFamily="34" charset="0"/>
              <a:buChar char="•"/>
            </a:pPr>
            <a:r>
              <a:rPr lang="en-US" sz="1200" dirty="0">
                <a:hlinkClick r:id="rId4"/>
              </a:rPr>
              <a:t>GIRO SRF</a:t>
            </a:r>
            <a:r>
              <a:rPr lang="en-US" sz="1200" dirty="0">
                <a:hlinkClick r:id="rId7"/>
              </a:rPr>
              <a:t> </a:t>
            </a:r>
            <a:endParaRPr lang="en-US" sz="1200" dirty="0"/>
          </a:p>
          <a:p>
            <a:pPr marL="171450" indent="-171450">
              <a:buFont typeface="Arial" panose="020B0604020202020204" pitchFamily="34" charset="0"/>
              <a:buChar char="•"/>
            </a:pPr>
            <a:r>
              <a:rPr lang="en-US" sz="1400" dirty="0"/>
              <a:t>Process GEMS data**</a:t>
            </a:r>
          </a:p>
        </p:txBody>
      </p:sp>
      <p:pic>
        <p:nvPicPr>
          <p:cNvPr id="3" name="Picture 2">
            <a:extLst>
              <a:ext uri="{FF2B5EF4-FFF2-40B4-BE49-F238E27FC236}">
                <a16:creationId xmlns:a16="http://schemas.microsoft.com/office/drawing/2014/main" id="{F5A50789-85EC-453B-A443-623A503FA90E}"/>
              </a:ext>
            </a:extLst>
          </p:cNvPr>
          <p:cNvPicPr>
            <a:picLocks noChangeAspect="1"/>
          </p:cNvPicPr>
          <p:nvPr/>
        </p:nvPicPr>
        <p:blipFill>
          <a:blip r:embed="rId8"/>
          <a:stretch>
            <a:fillRect/>
          </a:stretch>
        </p:blipFill>
        <p:spPr>
          <a:xfrm>
            <a:off x="5399996" y="5671956"/>
            <a:ext cx="2103174" cy="969266"/>
          </a:xfrm>
          <a:prstGeom prst="rect">
            <a:avLst/>
          </a:prstGeom>
        </p:spPr>
      </p:pic>
      <p:pic>
        <p:nvPicPr>
          <p:cNvPr id="1026" name="Picture 2">
            <a:extLst>
              <a:ext uri="{FF2B5EF4-FFF2-40B4-BE49-F238E27FC236}">
                <a16:creationId xmlns:a16="http://schemas.microsoft.com/office/drawing/2014/main" id="{1FB80F20-54C4-4F30-9C35-3712D11B345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615401" y="5671956"/>
            <a:ext cx="2311806" cy="10869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ational Oceanic and Atmospheric Administration – Wikipedia">
            <a:extLst>
              <a:ext uri="{FF2B5EF4-FFF2-40B4-BE49-F238E27FC236}">
                <a16:creationId xmlns:a16="http://schemas.microsoft.com/office/drawing/2014/main" id="{CDC9ED39-2D5E-FBC7-C43A-F5AAA2EEEF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631" y="39758"/>
            <a:ext cx="668791" cy="66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067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E5280A-613D-C30D-D8DD-8C0F0E9E498D}"/>
              </a:ext>
            </a:extLst>
          </p:cNvPr>
          <p:cNvSpPr>
            <a:spLocks noGrp="1"/>
          </p:cNvSpPr>
          <p:nvPr>
            <p:ph type="sldNum" sz="quarter" idx="10"/>
          </p:nvPr>
        </p:nvSpPr>
        <p:spPr/>
        <p:txBody>
          <a:bodyPr/>
          <a:lstStyle/>
          <a:p>
            <a:pPr>
              <a:defRPr/>
            </a:pPr>
            <a:fld id="{DA28AC38-E0E8-49D7-B2FE-71FD7C42C09E}" type="slidenum">
              <a:rPr lang="en-US" smtClean="0"/>
              <a:pPr>
                <a:defRPr/>
              </a:pPr>
              <a:t>11</a:t>
            </a:fld>
            <a:endParaRPr lang="en-US"/>
          </a:p>
        </p:txBody>
      </p:sp>
      <p:sp>
        <p:nvSpPr>
          <p:cNvPr id="5" name="Title 1">
            <a:extLst>
              <a:ext uri="{FF2B5EF4-FFF2-40B4-BE49-F238E27FC236}">
                <a16:creationId xmlns:a16="http://schemas.microsoft.com/office/drawing/2014/main" id="{61CC2329-DE95-D684-E715-420797327D37}"/>
              </a:ext>
            </a:extLst>
          </p:cNvPr>
          <p:cNvSpPr>
            <a:spLocks noGrp="1"/>
          </p:cNvSpPr>
          <p:nvPr>
            <p:ph type="title"/>
          </p:nvPr>
        </p:nvSpPr>
        <p:spPr>
          <a:xfrm>
            <a:off x="712967" y="0"/>
            <a:ext cx="7208658" cy="667472"/>
          </a:xfrm>
        </p:spPr>
        <p:txBody>
          <a:bodyPr>
            <a:normAutofit fontScale="90000"/>
          </a:bodyPr>
          <a:lstStyle/>
          <a:p>
            <a:br>
              <a:rPr lang="en-GB" sz="2800" b="1" dirty="0"/>
            </a:br>
            <a:br>
              <a:rPr lang="en-GB" sz="2800" b="1" dirty="0"/>
            </a:br>
            <a:r>
              <a:rPr lang="en-GB" sz="2800" b="1" dirty="0"/>
              <a:t>ESA GDWG Activities</a:t>
            </a:r>
            <a:br>
              <a:rPr lang="en-GB" sz="4000" b="1" dirty="0"/>
            </a:br>
            <a:endParaRPr lang="x-none" b="1" dirty="0"/>
          </a:p>
        </p:txBody>
      </p:sp>
      <p:sp>
        <p:nvSpPr>
          <p:cNvPr id="6" name="Content Placeholder 2">
            <a:extLst>
              <a:ext uri="{FF2B5EF4-FFF2-40B4-BE49-F238E27FC236}">
                <a16:creationId xmlns:a16="http://schemas.microsoft.com/office/drawing/2014/main" id="{8FACC216-4A57-3609-294D-07A60FF73C5D}"/>
              </a:ext>
            </a:extLst>
          </p:cNvPr>
          <p:cNvSpPr>
            <a:spLocks noGrp="1"/>
          </p:cNvSpPr>
          <p:nvPr>
            <p:ph idx="1"/>
          </p:nvPr>
        </p:nvSpPr>
        <p:spPr>
          <a:xfrm>
            <a:off x="234988" y="775592"/>
            <a:ext cx="5904143" cy="4326902"/>
          </a:xfrm>
        </p:spPr>
        <p:txBody>
          <a:bodyPr>
            <a:noAutofit/>
          </a:bodyPr>
          <a:lstStyle/>
          <a:p>
            <a:pPr marL="0" indent="0">
              <a:buNone/>
            </a:pPr>
            <a:r>
              <a:rPr lang="x-none" sz="1600" b="1" dirty="0"/>
              <a:t>Status and updates of the main webportals supporting cal/val activities in different domains:</a:t>
            </a:r>
            <a:endParaRPr lang="x-none" sz="1600" dirty="0"/>
          </a:p>
          <a:p>
            <a:r>
              <a:rPr lang="x-none" sz="1600" dirty="0"/>
              <a:t>CEOS Cal/Val portal (</a:t>
            </a:r>
            <a:r>
              <a:rPr lang="en-GB" sz="1600" dirty="0"/>
              <a:t>https://</a:t>
            </a:r>
            <a:r>
              <a:rPr lang="en-GB" sz="1600" dirty="0" err="1"/>
              <a:t>calvalportal.ceos.org</a:t>
            </a:r>
            <a:r>
              <a:rPr lang="en-GB" sz="1600" dirty="0"/>
              <a:t>/</a:t>
            </a:r>
            <a:r>
              <a:rPr lang="x-none" sz="1600" dirty="0"/>
              <a:t>)</a:t>
            </a:r>
          </a:p>
          <a:p>
            <a:r>
              <a:rPr lang="x-none" sz="1600" dirty="0"/>
              <a:t>ESA Atmospheric Validation Data Centre (EVDC) (</a:t>
            </a:r>
            <a:r>
              <a:rPr lang="en-GB" sz="1600" dirty="0">
                <a:hlinkClick r:id="rId3"/>
              </a:rPr>
              <a:t>https://evdc.esa.int/</a:t>
            </a:r>
            <a:r>
              <a:rPr lang="x-none" sz="1600" dirty="0"/>
              <a:t>)</a:t>
            </a:r>
          </a:p>
          <a:p>
            <a:pPr marL="0" indent="0">
              <a:buNone/>
            </a:pPr>
            <a:endParaRPr lang="x-none" sz="1600" b="1" dirty="0"/>
          </a:p>
          <a:p>
            <a:pPr marL="0" indent="0">
              <a:buNone/>
            </a:pPr>
            <a:r>
              <a:rPr lang="x-none" sz="1600" b="1" dirty="0"/>
              <a:t>Area of collaboration GSICS – CEOS WGCV</a:t>
            </a:r>
          </a:p>
          <a:p>
            <a:r>
              <a:rPr lang="en-GB" sz="1600" dirty="0"/>
              <a:t>WGCV and GSICS share methods and protocols (vicarious calibration)</a:t>
            </a:r>
          </a:p>
          <a:p>
            <a:r>
              <a:rPr lang="en-GB" sz="1600" dirty="0"/>
              <a:t>WGCV and GSICS look for REFERENCE</a:t>
            </a:r>
          </a:p>
          <a:p>
            <a:pPr marL="342900" lvl="1" indent="-342900">
              <a:buClr>
                <a:srgbClr val="FF0000"/>
              </a:buClr>
              <a:buFont typeface="Wingdings" pitchFamily="2" charset="2"/>
              <a:buChar char="v"/>
            </a:pPr>
            <a:r>
              <a:rPr lang="en-GB" sz="1600" dirty="0" err="1">
                <a:ea typeface="+mn-ea"/>
              </a:rPr>
              <a:t>SITSat</a:t>
            </a:r>
            <a:r>
              <a:rPr lang="en-GB" sz="1600" dirty="0">
                <a:ea typeface="+mn-ea"/>
              </a:rPr>
              <a:t> becoming reference from space SI traceable (</a:t>
            </a:r>
            <a:r>
              <a:rPr lang="en-US" sz="1600" dirty="0">
                <a:ea typeface="+mn-ea"/>
              </a:rPr>
              <a:t>Larry Flynn and </a:t>
            </a:r>
            <a:r>
              <a:rPr lang="en-US" sz="1600" dirty="0" err="1">
                <a:ea typeface="+mn-ea"/>
              </a:rPr>
              <a:t>Manik</a:t>
            </a:r>
            <a:r>
              <a:rPr lang="en-US" sz="1600" dirty="0">
                <a:ea typeface="+mn-ea"/>
              </a:rPr>
              <a:t> Bali are now members of the SITSAT Team.)</a:t>
            </a:r>
            <a:endParaRPr lang="en-GB" sz="1600" dirty="0">
              <a:ea typeface="+mn-ea"/>
            </a:endParaRPr>
          </a:p>
          <a:p>
            <a:r>
              <a:rPr lang="en-GB" sz="1600" dirty="0"/>
              <a:t>Joint Organisation of the Pre-Flight  Workshop Calibration / Characterisation: </a:t>
            </a:r>
            <a:r>
              <a:rPr lang="en-GB" sz="1600" dirty="0">
                <a:hlinkClick r:id="rId4">
                  <a:extLst>
                    <a:ext uri="{A12FA001-AC4F-418D-AE19-62706E023703}">
                      <ahyp:hlinkClr xmlns:ahyp="http://schemas.microsoft.com/office/drawing/2018/hyperlinkcolor" val="tx"/>
                    </a:ext>
                  </a:extLst>
                </a:hlinkClick>
              </a:rPr>
              <a:t>https://atpi.eventsair.com/pre-flight-calibration-workshop</a:t>
            </a:r>
            <a:endParaRPr lang="en-GB" sz="1600" dirty="0"/>
          </a:p>
          <a:p>
            <a:r>
              <a:rPr lang="en-GB" sz="1600" dirty="0"/>
              <a:t>New Space topics</a:t>
            </a:r>
          </a:p>
          <a:p>
            <a:r>
              <a:rPr lang="en-GB" sz="1600" dirty="0"/>
              <a:t>Maturity Matrix approach – examples from EDAP and CEOS FRM</a:t>
            </a:r>
          </a:p>
          <a:p>
            <a:r>
              <a:rPr lang="en-GB" sz="1600" dirty="0"/>
              <a:t>Outreach</a:t>
            </a:r>
          </a:p>
          <a:p>
            <a:endParaRPr lang="x-none" sz="1600" dirty="0"/>
          </a:p>
          <a:p>
            <a:pPr marL="0" indent="0">
              <a:buNone/>
            </a:pPr>
            <a:endParaRPr lang="en-US" sz="1600" dirty="0"/>
          </a:p>
          <a:p>
            <a:pPr marL="0" indent="0">
              <a:buNone/>
            </a:pPr>
            <a:endParaRPr lang="en-US" sz="1600" dirty="0"/>
          </a:p>
          <a:p>
            <a:pPr marL="0" indent="0">
              <a:buNone/>
            </a:pPr>
            <a:r>
              <a:rPr lang="en-GB" sz="1600" kern="1200" dirty="0">
                <a:solidFill>
                  <a:sysClr val="windowText" lastClr="000000"/>
                </a:solidFill>
              </a:rPr>
              <a:t>(see P. </a:t>
            </a:r>
            <a:r>
              <a:rPr lang="en-GB" sz="1600" kern="1200" dirty="0" err="1">
                <a:solidFill>
                  <a:sysClr val="windowText" lastClr="000000"/>
                </a:solidFill>
              </a:rPr>
              <a:t>Castracane</a:t>
            </a:r>
            <a:r>
              <a:rPr lang="en-GB" sz="1600" kern="1200" dirty="0">
                <a:solidFill>
                  <a:sysClr val="windowText" lastClr="000000"/>
                </a:solidFill>
              </a:rPr>
              <a:t> presentation GDWG  breakout Session 13rd March 09:15 CET)</a:t>
            </a:r>
          </a:p>
          <a:p>
            <a:pPr marL="0" indent="0">
              <a:buNone/>
            </a:pPr>
            <a:endParaRPr lang="en-US" sz="1600" dirty="0"/>
          </a:p>
          <a:p>
            <a:pPr marL="0" indent="0">
              <a:buNone/>
            </a:pPr>
            <a:endParaRPr lang="en-GB" sz="1600" dirty="0"/>
          </a:p>
          <a:p>
            <a:pPr marL="0" indent="0">
              <a:buNone/>
            </a:pPr>
            <a:endParaRPr lang="x-none" sz="1600" dirty="0"/>
          </a:p>
          <a:p>
            <a:pPr marL="0" indent="0">
              <a:buNone/>
            </a:pPr>
            <a:endParaRPr lang="x-none" sz="1600" dirty="0"/>
          </a:p>
          <a:p>
            <a:pPr marL="0" indent="0">
              <a:buNone/>
            </a:pPr>
            <a:endParaRPr lang="x-none" sz="1600" dirty="0"/>
          </a:p>
          <a:p>
            <a:pPr marL="0" indent="0">
              <a:buNone/>
            </a:pPr>
            <a:endParaRPr lang="x-none" sz="1600" dirty="0"/>
          </a:p>
          <a:p>
            <a:pPr marL="0" indent="0">
              <a:buNone/>
            </a:pPr>
            <a:endParaRPr lang="x-none" sz="1600" dirty="0"/>
          </a:p>
        </p:txBody>
      </p:sp>
      <p:pic>
        <p:nvPicPr>
          <p:cNvPr id="7" name="Picture 6" descr="Graphical user interface, website&#10;&#10;Description automatically generated">
            <a:extLst>
              <a:ext uri="{FF2B5EF4-FFF2-40B4-BE49-F238E27FC236}">
                <a16:creationId xmlns:a16="http://schemas.microsoft.com/office/drawing/2014/main" id="{68A6E6D6-3426-5798-5D9A-041C96183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9701" y="267458"/>
            <a:ext cx="3135626" cy="44150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Graphical user interface, website&#10;&#10;Description automatically generated">
            <a:extLst>
              <a:ext uri="{FF2B5EF4-FFF2-40B4-BE49-F238E27FC236}">
                <a16:creationId xmlns:a16="http://schemas.microsoft.com/office/drawing/2014/main" id="{249E5C95-4EC8-B4C4-7522-D60E01720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8846" y="4210247"/>
            <a:ext cx="3557154" cy="2647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4249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12</a:t>
            </a:fld>
            <a:endParaRPr lang="en-US"/>
          </a:p>
        </p:txBody>
      </p:sp>
      <p:sp>
        <p:nvSpPr>
          <p:cNvPr id="3" name="Content Placeholder 2">
            <a:extLst>
              <a:ext uri="{FF2B5EF4-FFF2-40B4-BE49-F238E27FC236}">
                <a16:creationId xmlns:a16="http://schemas.microsoft.com/office/drawing/2014/main" id="{AF6E089E-3406-4F94-903D-543554EEC990}"/>
              </a:ext>
            </a:extLst>
          </p:cNvPr>
          <p:cNvSpPr>
            <a:spLocks noGrp="1"/>
          </p:cNvSpPr>
          <p:nvPr>
            <p:ph idx="1"/>
          </p:nvPr>
        </p:nvSpPr>
        <p:spPr>
          <a:xfrm>
            <a:off x="177800" y="1261128"/>
            <a:ext cx="5649503" cy="4488144"/>
          </a:xfrm>
        </p:spPr>
        <p:txBody>
          <a:bodyPr>
            <a:normAutofit/>
          </a:bodyPr>
          <a:lstStyle/>
          <a:p>
            <a:pPr lvl="0"/>
            <a:r>
              <a:rPr lang="en-US" altLang="ja-JP" sz="2200" b="1" dirty="0"/>
              <a:t>Contribution to lunar calibration activities</a:t>
            </a:r>
          </a:p>
          <a:p>
            <a:pPr lvl="1"/>
            <a:r>
              <a:rPr lang="en-US" altLang="ja-JP" sz="1900" dirty="0"/>
              <a:t>LSICS I/O data Convention and versioning</a:t>
            </a:r>
          </a:p>
          <a:p>
            <a:pPr lvl="0"/>
            <a:r>
              <a:rPr lang="en-US" altLang="ja-JP" sz="2200" b="1" dirty="0"/>
              <a:t>JMA GPRC webpage</a:t>
            </a:r>
            <a:endParaRPr lang="en-GB" sz="2200" b="1" dirty="0"/>
          </a:p>
          <a:p>
            <a:pPr lvl="1"/>
            <a:r>
              <a:rPr lang="en-GB" sz="1900" dirty="0"/>
              <a:t>Calibration landing page</a:t>
            </a:r>
          </a:p>
          <a:p>
            <a:pPr lvl="2"/>
            <a:r>
              <a:rPr lang="en-GB" sz="1700" dirty="0"/>
              <a:t>Instrument info (e.g., SRF)</a:t>
            </a:r>
          </a:p>
          <a:p>
            <a:pPr lvl="2"/>
            <a:r>
              <a:rPr lang="en-GB" sz="1700" dirty="0"/>
              <a:t>Event logging</a:t>
            </a:r>
          </a:p>
          <a:p>
            <a:pPr lvl="2"/>
            <a:r>
              <a:rPr lang="en-GB" sz="1700" dirty="0"/>
              <a:t>IR re-calibration info (GMS to MTSAT-2)</a:t>
            </a:r>
          </a:p>
          <a:p>
            <a:pPr lvl="1"/>
            <a:r>
              <a:rPr lang="en-GB" sz="1900" dirty="0"/>
              <a:t>AHI monitoring pages</a:t>
            </a:r>
          </a:p>
          <a:p>
            <a:pPr lvl="2"/>
            <a:r>
              <a:rPr lang="en-GB" sz="1700" dirty="0"/>
              <a:t>VNIR Ray-matching</a:t>
            </a:r>
          </a:p>
          <a:p>
            <a:pPr lvl="2"/>
            <a:r>
              <a:rPr lang="en-GB" sz="1700" dirty="0"/>
              <a:t>VNIR Vicarious cal.</a:t>
            </a:r>
          </a:p>
          <a:p>
            <a:pPr lvl="2"/>
            <a:r>
              <a:rPr lang="en-GB" sz="1700" dirty="0"/>
              <a:t>GEO-LEO-IR</a:t>
            </a:r>
            <a:endParaRPr sz="1700" dirty="0"/>
          </a:p>
        </p:txBody>
      </p:sp>
      <p:sp>
        <p:nvSpPr>
          <p:cNvPr id="10" name="Title 1">
            <a:extLst>
              <a:ext uri="{FF2B5EF4-FFF2-40B4-BE49-F238E27FC236}">
                <a16:creationId xmlns:a16="http://schemas.microsoft.com/office/drawing/2014/main" id="{38CA0AD2-B374-0834-36AE-6DC48788569B}"/>
              </a:ext>
            </a:extLst>
          </p:cNvPr>
          <p:cNvSpPr>
            <a:spLocks noGrp="1"/>
          </p:cNvSpPr>
          <p:nvPr>
            <p:ph type="title"/>
          </p:nvPr>
        </p:nvSpPr>
        <p:spPr>
          <a:xfrm>
            <a:off x="1759903" y="183012"/>
            <a:ext cx="6145764" cy="589546"/>
          </a:xfrm>
        </p:spPr>
        <p:txBody>
          <a:bodyPr/>
          <a:lstStyle/>
          <a:p>
            <a:pPr lvl="0" algn="l"/>
            <a:r>
              <a:rPr lang="en-GB" sz="2800" b="1" dirty="0"/>
              <a:t>JMA GDWG Activities</a:t>
            </a:r>
            <a:endParaRPr lang="en-GB" sz="2400" b="1" dirty="0"/>
          </a:p>
        </p:txBody>
      </p:sp>
      <p:pic>
        <p:nvPicPr>
          <p:cNvPr id="12" name="図 11">
            <a:extLst>
              <a:ext uri="{FF2B5EF4-FFF2-40B4-BE49-F238E27FC236}">
                <a16:creationId xmlns:a16="http://schemas.microsoft.com/office/drawing/2014/main" id="{7C303A69-7DDA-FD91-34EA-E7DC7EBBF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180" y="927100"/>
            <a:ext cx="4178777" cy="5496184"/>
          </a:xfrm>
          <a:prstGeom prst="rect">
            <a:avLst/>
          </a:prstGeom>
          <a:ln>
            <a:solidFill>
              <a:schemeClr val="tx1"/>
            </a:solidFill>
          </a:ln>
        </p:spPr>
      </p:pic>
    </p:spTree>
    <p:extLst>
      <p:ext uri="{BB962C8B-B14F-4D97-AF65-F5344CB8AC3E}">
        <p14:creationId xmlns:p14="http://schemas.microsoft.com/office/powerpoint/2010/main" val="2982674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068" y="1180618"/>
            <a:ext cx="9466162" cy="1754326"/>
          </a:xfrm>
          <a:prstGeom prst="rect">
            <a:avLst/>
          </a:prstGeom>
        </p:spPr>
        <p:txBody>
          <a:bodyPr wrap="square">
            <a:spAutoFit/>
          </a:bodyPr>
          <a:lstStyle/>
          <a:p>
            <a:r>
              <a:rPr lang="en-US" sz="1800" b="0" dirty="0">
                <a:solidFill>
                  <a:schemeClr val="tx1"/>
                </a:solidFill>
              </a:rPr>
              <a:t>CMA contributed to GDWG and GRWG keeping CMA GPRC Website Content up-to-date including software updates, </a:t>
            </a:r>
            <a:r>
              <a:rPr lang="en-US" sz="1800" b="0" dirty="0" err="1">
                <a:solidFill>
                  <a:schemeClr val="tx1"/>
                </a:solidFill>
              </a:rPr>
              <a:t>FengYun</a:t>
            </a:r>
            <a:r>
              <a:rPr lang="en-US" sz="1800" b="0" dirty="0">
                <a:solidFill>
                  <a:schemeClr val="tx1"/>
                </a:solidFill>
              </a:rPr>
              <a:t> Satellites Instrument Operation Status Landing Pages, satellite data sharing scheme and set up of website for RICH-CEOS Program support.</a:t>
            </a:r>
          </a:p>
          <a:p>
            <a:endParaRPr lang="en-IN" sz="1800" b="0" dirty="0">
              <a:solidFill>
                <a:schemeClr val="tx1"/>
              </a:solidFill>
            </a:endParaRPr>
          </a:p>
          <a:p>
            <a:endParaRPr lang="en-IN" sz="1800" b="0" dirty="0">
              <a:solidFill>
                <a:schemeClr val="tx1"/>
              </a:solidFill>
            </a:endParaRPr>
          </a:p>
          <a:p>
            <a:endParaRPr lang="en-US" sz="1800" dirty="0">
              <a:solidFill>
                <a:schemeClr val="tx1"/>
              </a:solidFill>
            </a:endParaRPr>
          </a:p>
        </p:txBody>
      </p:sp>
      <p:sp>
        <p:nvSpPr>
          <p:cNvPr id="3" name="Rectangle 2"/>
          <p:cNvSpPr/>
          <p:nvPr/>
        </p:nvSpPr>
        <p:spPr>
          <a:xfrm>
            <a:off x="312839" y="2339286"/>
            <a:ext cx="8889356" cy="2862322"/>
          </a:xfrm>
          <a:prstGeom prst="rect">
            <a:avLst/>
          </a:prstGeom>
        </p:spPr>
        <p:txBody>
          <a:bodyPr wrap="square">
            <a:spAutoFit/>
          </a:bodyPr>
          <a:lstStyle/>
          <a:p>
            <a:pPr algn="just"/>
            <a:r>
              <a:rPr lang="en-US" sz="1800" b="0" dirty="0">
                <a:solidFill>
                  <a:schemeClr val="tx1"/>
                </a:solidFill>
              </a:rPr>
              <a:t>EUMATSAT had many new sensors to calibrate with new missions (EPS-SG, MTG-I, MTG-S, CO2M).  MICMICS is a new prototype development and procurement of EUMETSAT’s operational system. It will replace the current GSICS processor at EUMETSAT. MICMICS will have improved algorithms and it will process more instruments/channels than the current GSICS processor.   It supports the generation of GSICS products.</a:t>
            </a:r>
          </a:p>
          <a:p>
            <a:pPr algn="just"/>
            <a:endParaRPr lang="en-US" sz="1800" b="0" dirty="0">
              <a:solidFill>
                <a:schemeClr val="tx1"/>
              </a:solidFill>
            </a:endParaRPr>
          </a:p>
          <a:p>
            <a:pPr algn="just"/>
            <a:endParaRPr lang="en-US" sz="1800" b="0" dirty="0">
              <a:solidFill>
                <a:schemeClr val="tx1"/>
              </a:solidFill>
            </a:endParaRPr>
          </a:p>
          <a:p>
            <a:pPr algn="just"/>
            <a:r>
              <a:rPr lang="en-US" sz="1800" b="0" dirty="0">
                <a:solidFill>
                  <a:schemeClr val="tx1"/>
                </a:solidFill>
              </a:rPr>
              <a:t>   </a:t>
            </a:r>
          </a:p>
          <a:p>
            <a:r>
              <a:rPr lang="en-US" sz="1800" b="0" dirty="0">
                <a:solidFill>
                  <a:schemeClr val="tx1"/>
                </a:solidFill>
              </a:rPr>
              <a:t> </a:t>
            </a:r>
          </a:p>
        </p:txBody>
      </p:sp>
      <p:sp>
        <p:nvSpPr>
          <p:cNvPr id="4" name="Rectangle 3"/>
          <p:cNvSpPr/>
          <p:nvPr/>
        </p:nvSpPr>
        <p:spPr>
          <a:xfrm>
            <a:off x="337916" y="4407986"/>
            <a:ext cx="9097701" cy="923330"/>
          </a:xfrm>
          <a:prstGeom prst="rect">
            <a:avLst/>
          </a:prstGeom>
        </p:spPr>
        <p:txBody>
          <a:bodyPr wrap="square">
            <a:spAutoFit/>
          </a:bodyPr>
          <a:lstStyle/>
          <a:p>
            <a:pPr algn="just"/>
            <a:r>
              <a:rPr lang="en-US" sz="1800" b="0" dirty="0">
                <a:solidFill>
                  <a:schemeClr val="tx1"/>
                </a:solidFill>
              </a:rPr>
              <a:t> IMD is working closely with ISRO team to incorporate GSICS calibration in MMDRPS chain and their regular timely update. The same GSICS calibrated INSAT-3DS data may also be linked with RAPID tool (already available in public domain mentioned above)</a:t>
            </a:r>
          </a:p>
        </p:txBody>
      </p:sp>
      <p:sp>
        <p:nvSpPr>
          <p:cNvPr id="5" name="TextBox 4"/>
          <p:cNvSpPr txBox="1"/>
          <p:nvPr/>
        </p:nvSpPr>
        <p:spPr>
          <a:xfrm>
            <a:off x="3414532" y="370390"/>
            <a:ext cx="2533066" cy="461665"/>
          </a:xfrm>
          <a:prstGeom prst="rect">
            <a:avLst/>
          </a:prstGeom>
          <a:noFill/>
        </p:spPr>
        <p:txBody>
          <a:bodyPr wrap="none" rtlCol="0">
            <a:spAutoFit/>
          </a:bodyPr>
          <a:lstStyle/>
          <a:p>
            <a:r>
              <a:rPr lang="en-IN" sz="2400" dirty="0">
                <a:solidFill>
                  <a:schemeClr val="tx1"/>
                </a:solidFill>
              </a:rPr>
              <a:t>Other Agencies</a:t>
            </a:r>
            <a:endParaRPr lang="en-US" sz="2400" dirty="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F131-8306-B383-BA01-DD34C3155397}"/>
              </a:ext>
            </a:extLst>
          </p:cNvPr>
          <p:cNvSpPr>
            <a:spLocks noGrp="1"/>
          </p:cNvSpPr>
          <p:nvPr>
            <p:ph type="title"/>
          </p:nvPr>
        </p:nvSpPr>
        <p:spPr>
          <a:xfrm>
            <a:off x="0" y="1045471"/>
            <a:ext cx="5153705" cy="647244"/>
          </a:xfrm>
        </p:spPr>
        <p:txBody>
          <a:bodyPr>
            <a:normAutofit/>
          </a:bodyPr>
          <a:lstStyle/>
          <a:p>
            <a:r>
              <a:rPr lang="en-US" sz="2000" b="1" dirty="0">
                <a:latin typeface="Arial" panose="020B0604020202020204" pitchFamily="34" charset="0"/>
                <a:cs typeface="Arial" panose="020B0604020202020204" pitchFamily="34" charset="0"/>
              </a:rPr>
              <a:t>GDWG Breakout Session Talks</a:t>
            </a:r>
          </a:p>
        </p:txBody>
      </p:sp>
      <p:sp>
        <p:nvSpPr>
          <p:cNvPr id="7" name="TextBox 6">
            <a:extLst>
              <a:ext uri="{FF2B5EF4-FFF2-40B4-BE49-F238E27FC236}">
                <a16:creationId xmlns:a16="http://schemas.microsoft.com/office/drawing/2014/main" id="{5FBFAC05-AC15-FE85-9BC0-92E277D23D70}"/>
              </a:ext>
            </a:extLst>
          </p:cNvPr>
          <p:cNvSpPr txBox="1"/>
          <p:nvPr/>
        </p:nvSpPr>
        <p:spPr>
          <a:xfrm>
            <a:off x="0" y="2070774"/>
            <a:ext cx="3937000" cy="3293209"/>
          </a:xfrm>
          <a:prstGeom prst="rect">
            <a:avLst/>
          </a:prstGeom>
          <a:solidFill>
            <a:schemeClr val="accent1">
              <a:lumMod val="60000"/>
              <a:lumOff val="40000"/>
            </a:schemeClr>
          </a:solidFill>
        </p:spPr>
        <p:txBody>
          <a:bodyPr wrap="square" rtlCol="0">
            <a:spAutoFit/>
          </a:bodyPr>
          <a:lstStyle/>
          <a:p>
            <a:r>
              <a:rPr lang="en-US" sz="1600" dirty="0">
                <a:latin typeface="Arial" panose="020B0604020202020204" pitchFamily="34" charset="0"/>
                <a:cs typeface="Arial" panose="020B0604020202020204" pitchFamily="34" charset="0"/>
              </a:rPr>
              <a:t>Key Discussion points</a:t>
            </a:r>
          </a:p>
          <a:p>
            <a:endParaRPr lang="en-US" sz="1600" dirty="0">
              <a:latin typeface="Arial" panose="020B0604020202020204" pitchFamily="34" charset="0"/>
              <a:cs typeface="Arial" panose="020B0604020202020204" pitchFamily="34" charset="0"/>
            </a:endParaRPr>
          </a:p>
          <a:p>
            <a:pPr marL="228600" indent="-228600">
              <a:buAutoNum type="arabicPeriod"/>
            </a:pPr>
            <a:r>
              <a:rPr lang="en-US" sz="1600" dirty="0">
                <a:latin typeface="Arial" panose="020B0604020202020204" pitchFamily="34" charset="0"/>
                <a:cs typeface="Arial" panose="020B0604020202020204" pitchFamily="34" charset="0"/>
              </a:rPr>
              <a:t>Standard Operating Procedure: Ensure UDP + Data Quality in Reprocessing</a:t>
            </a:r>
          </a:p>
          <a:p>
            <a:pPr marL="228600" indent="-228600">
              <a:buAutoNum type="arabicPeriod"/>
            </a:pPr>
            <a:r>
              <a:rPr lang="en-US" sz="1600" dirty="0">
                <a:latin typeface="Arial" panose="020B0604020202020204" pitchFamily="34" charset="0"/>
                <a:cs typeface="Arial" panose="020B0604020202020204" pitchFamily="34" charset="0"/>
              </a:rPr>
              <a:t>WIS2 Integration</a:t>
            </a:r>
          </a:p>
          <a:p>
            <a:pPr marL="228600" indent="-228600">
              <a:buAutoNum type="arabicPeriod"/>
            </a:pPr>
            <a:r>
              <a:rPr lang="en-US" sz="1600" dirty="0">
                <a:latin typeface="Arial" panose="020B0604020202020204" pitchFamily="34" charset="0"/>
                <a:cs typeface="Arial" panose="020B0604020202020204" pitchFamily="34" charset="0"/>
              </a:rPr>
              <a:t>State of Observing System Report: Machine Readable Biases</a:t>
            </a:r>
          </a:p>
          <a:p>
            <a:pPr marL="228600" indent="-228600">
              <a:buAutoNum type="arabicPeriod"/>
            </a:pPr>
            <a:r>
              <a:rPr lang="en-US" sz="1600" dirty="0" err="1">
                <a:latin typeface="Arial" panose="020B0604020202020204" pitchFamily="34" charset="0"/>
                <a:cs typeface="Arial" panose="020B0604020202020204" pitchFamily="34" charset="0"/>
              </a:rPr>
              <a:t>GenAI</a:t>
            </a:r>
            <a:r>
              <a:rPr lang="en-US" sz="1600" dirty="0">
                <a:latin typeface="Arial" panose="020B0604020202020204" pitchFamily="34" charset="0"/>
                <a:cs typeface="Arial" panose="020B0604020202020204" pitchFamily="34" charset="0"/>
              </a:rPr>
              <a:t> approach for coding and GSICS Article Generation</a:t>
            </a:r>
          </a:p>
          <a:p>
            <a:pPr marL="228600" indent="-228600">
              <a:buAutoNum type="arabicPeriod"/>
            </a:pPr>
            <a:r>
              <a:rPr lang="en-US" sz="1600" dirty="0">
                <a:latin typeface="Arial" panose="020B0604020202020204" pitchFamily="34" charset="0"/>
                <a:cs typeface="Arial" panose="020B0604020202020204" pitchFamily="34" charset="0"/>
              </a:rPr>
              <a:t>Data Convention for LSICS</a:t>
            </a:r>
          </a:p>
          <a:p>
            <a:pPr marL="228600" indent="-228600">
              <a:buAutoNum type="arabicPeriod"/>
            </a:pPr>
            <a:r>
              <a:rPr lang="en-US" sz="1600" dirty="0">
                <a:latin typeface="Arial" panose="020B0604020202020204" pitchFamily="34" charset="0"/>
                <a:cs typeface="Arial" panose="020B0604020202020204" pitchFamily="34" charset="0"/>
              </a:rPr>
              <a:t>….and many more…</a:t>
            </a:r>
          </a:p>
          <a:p>
            <a:pPr marL="228600" indent="-228600">
              <a:buAutoNum type="arabicPeriod"/>
            </a:pPr>
            <a:endParaRPr lang="en-US" sz="1600" dirty="0">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8BAEBCAB-D49D-AE11-95AF-2634F4C368E7}"/>
              </a:ext>
            </a:extLst>
          </p:cNvPr>
          <p:cNvGraphicFramePr>
            <a:graphicFrameLocks noGrp="1"/>
          </p:cNvGraphicFramePr>
          <p:nvPr>
            <p:extLst>
              <p:ext uri="{D42A27DB-BD31-4B8C-83A1-F6EECF244321}">
                <p14:modId xmlns:p14="http://schemas.microsoft.com/office/powerpoint/2010/main" val="4205399227"/>
              </p:ext>
            </p:extLst>
          </p:nvPr>
        </p:nvGraphicFramePr>
        <p:xfrm>
          <a:off x="4025900" y="0"/>
          <a:ext cx="5880100" cy="7082012"/>
        </p:xfrm>
        <a:graphic>
          <a:graphicData uri="http://schemas.openxmlformats.org/drawingml/2006/table">
            <a:tbl>
              <a:tblPr/>
              <a:tblGrid>
                <a:gridCol w="512842">
                  <a:extLst>
                    <a:ext uri="{9D8B030D-6E8A-4147-A177-3AD203B41FA5}">
                      <a16:colId xmlns:a16="http://schemas.microsoft.com/office/drawing/2014/main" val="2380903163"/>
                    </a:ext>
                  </a:extLst>
                </a:gridCol>
                <a:gridCol w="2965567">
                  <a:extLst>
                    <a:ext uri="{9D8B030D-6E8A-4147-A177-3AD203B41FA5}">
                      <a16:colId xmlns:a16="http://schemas.microsoft.com/office/drawing/2014/main" val="452979452"/>
                    </a:ext>
                  </a:extLst>
                </a:gridCol>
                <a:gridCol w="2401691">
                  <a:extLst>
                    <a:ext uri="{9D8B030D-6E8A-4147-A177-3AD203B41FA5}">
                      <a16:colId xmlns:a16="http://schemas.microsoft.com/office/drawing/2014/main" val="3628033204"/>
                    </a:ext>
                  </a:extLst>
                </a:gridCol>
              </a:tblGrid>
              <a:tr h="397886">
                <a:tc gridSpan="3">
                  <a:txBody>
                    <a:bodyPr/>
                    <a:lstStyle/>
                    <a:p>
                      <a:pPr algn="l" fontAlgn="ctr"/>
                      <a:r>
                        <a:rPr lang="en-US" sz="1600" b="1" i="0" u="none" strike="noStrike" dirty="0">
                          <a:solidFill>
                            <a:srgbClr val="FFFFFF"/>
                          </a:solidFill>
                          <a:effectLst/>
                          <a:latin typeface="Arial" panose="020B0604020202020204" pitchFamily="34" charset="0"/>
                        </a:rPr>
                        <a:t>GDWG Breakout Session (Day 3, Wed 13 March)</a:t>
                      </a:r>
                    </a:p>
                  </a:txBody>
                  <a:tcPr marL="7620" marR="7620" marT="762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6797069"/>
                  </a:ext>
                </a:extLst>
              </a:tr>
              <a:tr h="577215">
                <a:tc gridSpan="2">
                  <a:txBody>
                    <a:bodyPr/>
                    <a:lstStyle/>
                    <a:p>
                      <a:pPr algn="l" fontAlgn="b"/>
                      <a:r>
                        <a:rPr lang="en-US" sz="1600" b="1" i="0" u="none" strike="noStrike">
                          <a:solidFill>
                            <a:srgbClr val="000000"/>
                          </a:solidFill>
                          <a:effectLst/>
                          <a:latin typeface="Arial" panose="020B0604020202020204" pitchFamily="34" charset="0"/>
                        </a:rPr>
                        <a:t>Chair: Kamaljit Ray /Co-Chair Manik Bali Minutes: Manik Bali</a:t>
                      </a:r>
                    </a:p>
                  </a:txBody>
                  <a:tcPr marL="7620" marR="7620" marT="762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7620" marR="7620" marT="762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3901364"/>
                  </a:ext>
                </a:extLst>
              </a:tr>
              <a:tr h="465029">
                <a:tc>
                  <a:txBody>
                    <a:bodyPr/>
                    <a:lstStyle/>
                    <a:p>
                      <a:pPr algn="ctr" fontAlgn="ctr"/>
                      <a:r>
                        <a:rPr lang="en-US" sz="1600" b="0" i="0" u="none" strike="noStrike">
                          <a:solidFill>
                            <a:srgbClr val="000000"/>
                          </a:solidFill>
                          <a:effectLst/>
                          <a:latin typeface="Arial Black" panose="020B0A04020102020204" pitchFamily="34" charset="0"/>
                        </a:rPr>
                        <a:t>Time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600" b="0" i="0" u="none" strike="noStrike">
                          <a:solidFill>
                            <a:srgbClr val="000000"/>
                          </a:solidFill>
                          <a:effectLst/>
                          <a:latin typeface="Arial Black" panose="020B0A04020102020204" pitchFamily="34" charset="0"/>
                        </a:rPr>
                        <a:t>Title</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600" b="0" i="0" u="none" strike="noStrike">
                          <a:solidFill>
                            <a:srgbClr val="000000"/>
                          </a:solidFill>
                          <a:effectLst/>
                          <a:latin typeface="Arial Black" panose="020B0A04020102020204" pitchFamily="34" charset="0"/>
                        </a:rPr>
                        <a:t>Presenter</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80888077"/>
                  </a:ext>
                </a:extLst>
              </a:tr>
              <a:tr h="255438">
                <a:tc>
                  <a:txBody>
                    <a:bodyPr/>
                    <a:lstStyle/>
                    <a:p>
                      <a:pPr algn="ctr" fontAlgn="ctr"/>
                      <a:endParaRPr lang="en-US" sz="1600" b="1" i="0" u="none" strike="noStrike">
                        <a:solidFill>
                          <a:srgbClr val="000000"/>
                        </a:solidFill>
                        <a:effectLst/>
                        <a:latin typeface="Calibri" panose="020F0502020204030204" pitchFamily="34" charset="0"/>
                      </a:endParaRP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endParaRPr lang="en-US" sz="1600" b="1" i="0" u="none" strike="noStrike">
                        <a:solidFill>
                          <a:srgbClr val="000000"/>
                        </a:solidFill>
                        <a:effectLst/>
                        <a:latin typeface="Calibri" panose="020F0502020204030204" pitchFamily="34" charset="0"/>
                      </a:endParaRPr>
                    </a:p>
                  </a:txBody>
                  <a:tcPr marL="7620" marR="7620" marT="76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035810768"/>
                  </a:ext>
                </a:extLst>
              </a:tr>
              <a:tr h="465029">
                <a:tc>
                  <a:txBody>
                    <a:bodyPr/>
                    <a:lstStyle/>
                    <a:p>
                      <a:pPr algn="ctr" fontAlgn="ctr"/>
                      <a:r>
                        <a:rPr lang="en-US" sz="1600" b="1" i="0" u="none" strike="noStrike">
                          <a:solidFill>
                            <a:srgbClr val="000000"/>
                          </a:solidFill>
                          <a:effectLst/>
                          <a:latin typeface="Calibri" panose="020F0502020204030204" pitchFamily="34" charset="0"/>
                        </a:rPr>
                        <a:t>9:00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Welcome remarks from   GDWG Chair </a:t>
                      </a:r>
                    </a:p>
                  </a:txBody>
                  <a:tcPr marL="7620" marR="7620" marT="76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Kamaljit Ray [ In Person]</a:t>
                      </a:r>
                    </a:p>
                  </a:txBody>
                  <a:tcPr marL="7620" marR="7620" marT="762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45610847"/>
                  </a:ext>
                </a:extLst>
              </a:tr>
              <a:tr h="465029">
                <a:tc>
                  <a:txBody>
                    <a:bodyPr/>
                    <a:lstStyle/>
                    <a:p>
                      <a:pPr algn="ctr" fontAlgn="ctr"/>
                      <a:r>
                        <a:rPr lang="en-US" sz="1600" b="1" i="0" u="none" strike="noStrike">
                          <a:solidFill>
                            <a:srgbClr val="000000"/>
                          </a:solidFill>
                          <a:effectLst/>
                          <a:latin typeface="Calibri" panose="020F0502020204030204" pitchFamily="34" charset="0"/>
                        </a:rPr>
                        <a:t>9:15</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ESA GDWG Activities</a:t>
                      </a:r>
                    </a:p>
                  </a:txBody>
                  <a:tcPr marL="7620" marR="7620" marT="76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[Paolo Castracane [In-Person]</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875550964"/>
                  </a:ext>
                </a:extLst>
              </a:tr>
              <a:tr h="397886">
                <a:tc>
                  <a:txBody>
                    <a:bodyPr/>
                    <a:lstStyle/>
                    <a:p>
                      <a:pPr algn="ctr" fontAlgn="ctr"/>
                      <a:r>
                        <a:rPr lang="en-US" sz="1600" b="1" i="0" u="none" strike="noStrike">
                          <a:solidFill>
                            <a:srgbClr val="000000"/>
                          </a:solidFill>
                          <a:effectLst/>
                          <a:latin typeface="Calibri" panose="020F0502020204030204" pitchFamily="34" charset="0"/>
                        </a:rPr>
                        <a:t>9:30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KMA  GDWG Activities</a:t>
                      </a:r>
                    </a:p>
                  </a:txBody>
                  <a:tcPr marL="7620" marR="7620" marT="76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Hanbyul [ Remote]</a:t>
                      </a:r>
                    </a:p>
                  </a:txBody>
                  <a:tcPr marL="7620" marR="7620" marT="76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92772049"/>
                  </a:ext>
                </a:extLst>
              </a:tr>
              <a:tr h="397886">
                <a:tc>
                  <a:txBody>
                    <a:bodyPr/>
                    <a:lstStyle/>
                    <a:p>
                      <a:pPr algn="ctr" fontAlgn="ctr"/>
                      <a:r>
                        <a:rPr lang="en-US" sz="1600" b="1" i="0" u="none" strike="noStrike">
                          <a:solidFill>
                            <a:srgbClr val="000000"/>
                          </a:solidFill>
                          <a:effectLst/>
                          <a:latin typeface="Calibri" panose="020F0502020204030204" pitchFamily="34" charset="0"/>
                        </a:rPr>
                        <a:t>9:45</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CMA GDWG Activities</a:t>
                      </a:r>
                    </a:p>
                  </a:txBody>
                  <a:tcPr marL="7620" marR="7620" marT="76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Tian lin</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26416263"/>
                  </a:ext>
                </a:extLst>
              </a:tr>
              <a:tr h="397886">
                <a:tc>
                  <a:txBody>
                    <a:bodyPr/>
                    <a:lstStyle/>
                    <a:p>
                      <a:pPr algn="ctr" fontAlgn="ctr"/>
                      <a:r>
                        <a:rPr lang="en-US" sz="1600" b="1" i="0" u="none" strike="noStrike">
                          <a:solidFill>
                            <a:srgbClr val="000000"/>
                          </a:solidFill>
                          <a:effectLst/>
                          <a:latin typeface="Calibri" panose="020F0502020204030204" pitchFamily="34" charset="0"/>
                        </a:rPr>
                        <a:t>10:00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dirty="0">
                          <a:solidFill>
                            <a:srgbClr val="000000"/>
                          </a:solidFill>
                          <a:effectLst/>
                          <a:latin typeface="Calibri" panose="020F0502020204030204" pitchFamily="34" charset="0"/>
                        </a:rPr>
                        <a:t>IMD  GDWG Activities</a:t>
                      </a:r>
                    </a:p>
                  </a:txBody>
                  <a:tcPr marL="7620" marR="7620" marT="76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fi-FI" sz="1600" b="1" i="0" u="none" strike="noStrike">
                          <a:solidFill>
                            <a:srgbClr val="000000"/>
                          </a:solidFill>
                          <a:effectLst/>
                          <a:latin typeface="Calibri" panose="020F0502020204030204" pitchFamily="34" charset="0"/>
                        </a:rPr>
                        <a:t>R. K Giri / Kamaljit Ray</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234600650"/>
                  </a:ext>
                </a:extLst>
              </a:tr>
              <a:tr h="465029">
                <a:tc>
                  <a:txBody>
                    <a:bodyPr/>
                    <a:lstStyle/>
                    <a:p>
                      <a:pPr algn="ctr" fontAlgn="ctr"/>
                      <a:r>
                        <a:rPr lang="en-US" sz="1600" b="1" i="0" u="none" strike="noStrike">
                          <a:solidFill>
                            <a:srgbClr val="000000"/>
                          </a:solidFill>
                          <a:effectLst/>
                          <a:latin typeface="Calibri" panose="020F0502020204030204" pitchFamily="34" charset="0"/>
                        </a:rPr>
                        <a:t>10:15</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ISRO GDWG Activities</a:t>
                      </a:r>
                    </a:p>
                  </a:txBody>
                  <a:tcPr marL="7620" marR="7620" marT="76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Pradeep Thapliyal [ In-Person]</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38092049"/>
                  </a:ext>
                </a:extLst>
              </a:tr>
              <a:tr h="397886">
                <a:tc>
                  <a:txBody>
                    <a:bodyPr/>
                    <a:lstStyle/>
                    <a:p>
                      <a:pPr algn="ctr" fontAlgn="ctr"/>
                      <a:r>
                        <a:rPr lang="en-US" sz="1600" b="1" i="0" u="none" strike="noStrike">
                          <a:solidFill>
                            <a:srgbClr val="000000"/>
                          </a:solidFill>
                          <a:effectLst/>
                          <a:latin typeface="Calibri" panose="020F0502020204030204" pitchFamily="34" charset="0"/>
                        </a:rPr>
                        <a:t>10:30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NOAA GDWG Activities</a:t>
                      </a:r>
                    </a:p>
                  </a:txBody>
                  <a:tcPr marL="7620" marR="7620" marT="76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Manik Bali [ in-Person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54824498"/>
                  </a:ext>
                </a:extLst>
              </a:tr>
              <a:tr h="465029">
                <a:tc>
                  <a:txBody>
                    <a:bodyPr/>
                    <a:lstStyle/>
                    <a:p>
                      <a:pPr algn="ctr" fontAlgn="ctr"/>
                      <a:r>
                        <a:rPr lang="en-US" sz="1600" b="1" i="0" u="none" strike="noStrike">
                          <a:solidFill>
                            <a:srgbClr val="000000"/>
                          </a:solidFill>
                          <a:effectLst/>
                          <a:latin typeface="Calibri" panose="020F0502020204030204" pitchFamily="34" charset="0"/>
                        </a:rPr>
                        <a:t>10:45</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LSICS Data Conventions and  Versioning</a:t>
                      </a:r>
                    </a:p>
                  </a:txBody>
                  <a:tcPr marL="7620" marR="7620" marT="76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Masaya Takahashi [ In-Person]</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62804283"/>
                  </a:ext>
                </a:extLst>
              </a:tr>
              <a:tr h="577215">
                <a:tc>
                  <a:txBody>
                    <a:bodyPr/>
                    <a:lstStyle/>
                    <a:p>
                      <a:pPr algn="ctr" fontAlgn="ctr"/>
                      <a:r>
                        <a:rPr lang="en-US" sz="1600" b="1" i="0" u="none" strike="noStrike">
                          <a:solidFill>
                            <a:srgbClr val="000000"/>
                          </a:solidFill>
                          <a:effectLst/>
                          <a:latin typeface="Calibri" panose="020F0502020204030204" pitchFamily="34" charset="0"/>
                        </a:rPr>
                        <a:t>11:00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G-SOS Report Genration[ Data and Code ] </a:t>
                      </a:r>
                    </a:p>
                  </a:txBody>
                  <a:tcPr marL="7620" marR="7620" marT="76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Manik Bali [ in-Person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49677483"/>
                  </a:ext>
                </a:extLst>
              </a:tr>
              <a:tr h="935872">
                <a:tc>
                  <a:txBody>
                    <a:bodyPr/>
                    <a:lstStyle/>
                    <a:p>
                      <a:pPr algn="ctr" fontAlgn="ctr"/>
                      <a:r>
                        <a:rPr lang="en-US" sz="1600" b="1" i="0" u="none" strike="noStrike" dirty="0">
                          <a:solidFill>
                            <a:srgbClr val="000000"/>
                          </a:solidFill>
                          <a:effectLst/>
                          <a:latin typeface="Calibri" panose="020F0502020204030204" pitchFamily="34" charset="0"/>
                        </a:rPr>
                        <a:t>11:15</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Discussion GDWG Cross Cutting Topics[ WIS, Lunar, Standard Operating Procedure, GenAI]</a:t>
                      </a:r>
                    </a:p>
                  </a:txBody>
                  <a:tcPr marL="7620" marR="7620" marT="76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All</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76294537"/>
                  </a:ext>
                </a:extLst>
              </a:tr>
            </a:tbl>
          </a:graphicData>
        </a:graphic>
      </p:graphicFrame>
    </p:spTree>
    <p:extLst>
      <p:ext uri="{BB962C8B-B14F-4D97-AF65-F5344CB8AC3E}">
        <p14:creationId xmlns:p14="http://schemas.microsoft.com/office/powerpoint/2010/main" val="2044052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91D0F-35C8-BFE0-4A63-FD267C7CBD10}"/>
              </a:ext>
            </a:extLst>
          </p:cNvPr>
          <p:cNvSpPr>
            <a:spLocks noGrp="1"/>
          </p:cNvSpPr>
          <p:nvPr>
            <p:ph type="title"/>
          </p:nvPr>
        </p:nvSpPr>
        <p:spPr>
          <a:xfrm>
            <a:off x="3606234" y="201843"/>
            <a:ext cx="2541132" cy="571043"/>
          </a:xfrm>
        </p:spPr>
        <p:txBody>
          <a:bodyPr>
            <a:normAutofit/>
          </a:bodyPr>
          <a:lstStyle/>
          <a:p>
            <a:r>
              <a:rPr lang="en-US" sz="2800" b="1" dirty="0">
                <a:latin typeface="Arial" panose="020B0604020202020204" pitchFamily="34" charset="0"/>
                <a:cs typeface="Arial" panose="020B0604020202020204" pitchFamily="34" charset="0"/>
              </a:rPr>
              <a:t>EP Guidance </a:t>
            </a:r>
          </a:p>
        </p:txBody>
      </p:sp>
      <p:sp>
        <p:nvSpPr>
          <p:cNvPr id="3" name="TextBox 2">
            <a:extLst>
              <a:ext uri="{FF2B5EF4-FFF2-40B4-BE49-F238E27FC236}">
                <a16:creationId xmlns:a16="http://schemas.microsoft.com/office/drawing/2014/main" id="{FD5E9C26-3963-9A0F-51A9-BFFB816F4D73}"/>
              </a:ext>
            </a:extLst>
          </p:cNvPr>
          <p:cNvSpPr txBox="1"/>
          <p:nvPr/>
        </p:nvSpPr>
        <p:spPr>
          <a:xfrm>
            <a:off x="714163" y="943717"/>
            <a:ext cx="8477674" cy="3831818"/>
          </a:xfrm>
          <a:prstGeom prst="rect">
            <a:avLst/>
          </a:prstGeom>
          <a:noFill/>
        </p:spPr>
        <p:txBody>
          <a:bodyPr wrap="square" rtlCol="0">
            <a:spAutoFit/>
          </a:bodyPr>
          <a:lstStyle/>
          <a:p>
            <a:pPr>
              <a:lnSpc>
                <a:spcPct val="150000"/>
              </a:lnSpc>
            </a:pPr>
            <a:endParaRPr lang="en-US" sz="1800" b="0" dirty="0">
              <a:solidFill>
                <a:schemeClr val="tx1"/>
              </a:solidFill>
              <a:latin typeface="Arial" panose="020B0604020202020204" pitchFamily="34" charset="0"/>
              <a:cs typeface="Arial" panose="020B0604020202020204" pitchFamily="34" charset="0"/>
            </a:endParaRPr>
          </a:p>
          <a:p>
            <a:r>
              <a:rPr lang="en-US" sz="1800" dirty="0">
                <a:solidFill>
                  <a:schemeClr val="tx1"/>
                </a:solidFill>
              </a:rPr>
              <a:t>R.GEP.20230628.3: </a:t>
            </a:r>
            <a:r>
              <a:rPr lang="en-US" sz="1800" b="0" dirty="0">
                <a:solidFill>
                  <a:schemeClr val="tx1"/>
                </a:solidFill>
              </a:rPr>
              <a:t>Agencies sharing Reprocessed data under Unified data Policy can put up a note on Standard Operating Procedure (SOP) so as to benefit the user as well as other agencies. </a:t>
            </a:r>
          </a:p>
          <a:p>
            <a:endParaRPr lang="en-IN" sz="1800" b="0" dirty="0">
              <a:solidFill>
                <a:schemeClr val="tx1"/>
              </a:solidFill>
            </a:endParaRPr>
          </a:p>
          <a:p>
            <a:endParaRPr lang="en-US" sz="1800" b="0" dirty="0">
              <a:solidFill>
                <a:schemeClr val="tx1"/>
              </a:solidFill>
            </a:endParaRPr>
          </a:p>
          <a:p>
            <a:endParaRPr lang="en-IN" sz="1800" b="0" dirty="0">
              <a:solidFill>
                <a:schemeClr val="tx1"/>
              </a:solidFill>
            </a:endParaRPr>
          </a:p>
          <a:p>
            <a:endParaRPr lang="en-US" sz="1800" b="0" dirty="0">
              <a:solidFill>
                <a:schemeClr val="tx1"/>
              </a:solidFill>
            </a:endParaRPr>
          </a:p>
          <a:p>
            <a:br>
              <a:rPr lang="en-US" sz="1800" dirty="0">
                <a:solidFill>
                  <a:schemeClr val="tx1"/>
                </a:solidFill>
              </a:rPr>
            </a:br>
            <a:endParaRPr lang="en-US" sz="1800" b="0" dirty="0">
              <a:solidFill>
                <a:schemeClr val="tx1"/>
              </a:solidFill>
              <a:latin typeface="Arial" panose="020B0604020202020204" pitchFamily="34" charset="0"/>
              <a:ea typeface="Tahoma" panose="020B0604030504040204" pitchFamily="34" charset="0"/>
              <a:cs typeface="Arial" panose="020B0604020202020204" pitchFamily="34" charset="0"/>
            </a:endParaRPr>
          </a:p>
          <a:p>
            <a:pPr>
              <a:lnSpc>
                <a:spcPct val="150000"/>
              </a:lnSpc>
            </a:pPr>
            <a:endParaRPr lang="en-US" sz="1800" b="0" dirty="0">
              <a:solidFill>
                <a:schemeClr val="tx1"/>
              </a:solidFill>
              <a:latin typeface="Arial" panose="020B0604020202020204" pitchFamily="34" charset="0"/>
              <a:cs typeface="Arial" panose="020B0604020202020204" pitchFamily="34" charset="0"/>
            </a:endParaRPr>
          </a:p>
          <a:p>
            <a:pPr>
              <a:lnSpc>
                <a:spcPct val="15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634678" y="2667085"/>
            <a:ext cx="8588416" cy="1754326"/>
          </a:xfrm>
          <a:prstGeom prst="rect">
            <a:avLst/>
          </a:prstGeom>
        </p:spPr>
        <p:txBody>
          <a:bodyPr wrap="square">
            <a:spAutoFit/>
          </a:bodyPr>
          <a:lstStyle/>
          <a:p>
            <a:r>
              <a:rPr lang="en-US" sz="1800" b="0" dirty="0">
                <a:solidFill>
                  <a:schemeClr val="tx1"/>
                </a:solidFill>
              </a:rPr>
              <a:t>GDWG to prepare a proposal for a Standard Operating procedure for the </a:t>
            </a:r>
            <a:r>
              <a:rPr lang="en-US" sz="1800" b="0" dirty="0" err="1">
                <a:solidFill>
                  <a:schemeClr val="tx1"/>
                </a:solidFill>
              </a:rPr>
              <a:t>the</a:t>
            </a:r>
            <a:r>
              <a:rPr lang="en-US" sz="1800" b="0" dirty="0">
                <a:solidFill>
                  <a:schemeClr val="tx1"/>
                </a:solidFill>
              </a:rPr>
              <a:t> dissemination of GSICS corrected data products and how the GSICS  coefficients are to be embedded in the corrected data files. </a:t>
            </a:r>
          </a:p>
          <a:p>
            <a:endParaRPr lang="en-IN" sz="1800" b="0" dirty="0">
              <a:solidFill>
                <a:schemeClr val="tx1"/>
              </a:solidFill>
            </a:endParaRPr>
          </a:p>
          <a:p>
            <a:endParaRPr lang="en-IN" sz="1800" b="0" dirty="0">
              <a:solidFill>
                <a:schemeClr val="tx1"/>
              </a:solidFill>
            </a:endParaRPr>
          </a:p>
          <a:p>
            <a:endParaRPr lang="en-US" sz="1800" dirty="0">
              <a:solidFill>
                <a:schemeClr val="tx1"/>
              </a:solidFill>
            </a:endParaRPr>
          </a:p>
        </p:txBody>
      </p:sp>
      <p:sp>
        <p:nvSpPr>
          <p:cNvPr id="5" name="Rectangle 4"/>
          <p:cNvSpPr/>
          <p:nvPr/>
        </p:nvSpPr>
        <p:spPr>
          <a:xfrm>
            <a:off x="712548" y="4016907"/>
            <a:ext cx="8797662" cy="1754326"/>
          </a:xfrm>
          <a:prstGeom prst="rect">
            <a:avLst/>
          </a:prstGeom>
        </p:spPr>
        <p:txBody>
          <a:bodyPr wrap="square">
            <a:spAutoFit/>
          </a:bodyPr>
          <a:lstStyle/>
          <a:p>
            <a:r>
              <a:rPr lang="en-US" sz="1800" b="0" dirty="0">
                <a:solidFill>
                  <a:schemeClr val="tx1"/>
                </a:solidFill>
              </a:rPr>
              <a:t>WMO to organize WIS 2.0 presentation in GDWG subgroup meeting</a:t>
            </a:r>
          </a:p>
          <a:p>
            <a:endParaRPr lang="en-US" sz="1800" b="0" dirty="0">
              <a:solidFill>
                <a:schemeClr val="tx1"/>
              </a:solidFill>
            </a:endParaRPr>
          </a:p>
          <a:p>
            <a:endParaRPr lang="en-US" sz="1800" b="0" dirty="0">
              <a:solidFill>
                <a:schemeClr val="tx1"/>
              </a:solidFill>
            </a:endParaRPr>
          </a:p>
          <a:p>
            <a:r>
              <a:rPr lang="en-US" sz="1800" b="0" dirty="0">
                <a:solidFill>
                  <a:schemeClr val="tx1"/>
                </a:solidFill>
              </a:rPr>
              <a:t>GSICS EP members to indicate their </a:t>
            </a:r>
            <a:r>
              <a:rPr lang="en-US" sz="1800" b="0" dirty="0" err="1">
                <a:solidFill>
                  <a:schemeClr val="tx1"/>
                </a:solidFill>
              </a:rPr>
              <a:t>organisation's</a:t>
            </a:r>
            <a:r>
              <a:rPr lang="en-US" sz="1800" b="0" dirty="0">
                <a:solidFill>
                  <a:schemeClr val="tx1"/>
                </a:solidFill>
              </a:rPr>
              <a:t> willingness to launch PTU balloons (radio soundings) coincident with satellite overpasses during new instrument commissioning and/or campaigns, and identify POCs for such activities.  </a:t>
            </a:r>
            <a:endParaRPr lang="en-US" sz="1800" dirty="0">
              <a:solidFill>
                <a:schemeClr val="tx1"/>
              </a:solidFill>
            </a:endParaRPr>
          </a:p>
        </p:txBody>
      </p:sp>
    </p:spTree>
    <p:extLst>
      <p:ext uri="{BB962C8B-B14F-4D97-AF65-F5344CB8AC3E}">
        <p14:creationId xmlns:p14="http://schemas.microsoft.com/office/powerpoint/2010/main" val="1067531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953B-973C-4256-A4F2-C7EE5E4B89E2}"/>
              </a:ext>
            </a:extLst>
          </p:cNvPr>
          <p:cNvSpPr>
            <a:spLocks noGrp="1"/>
          </p:cNvSpPr>
          <p:nvPr>
            <p:ph type="title"/>
          </p:nvPr>
        </p:nvSpPr>
        <p:spPr>
          <a:xfrm>
            <a:off x="655638" y="0"/>
            <a:ext cx="8543925" cy="1325563"/>
          </a:xfrm>
        </p:spPr>
        <p:txBody>
          <a:bodyPr/>
          <a:lstStyle/>
          <a:p>
            <a:r>
              <a:rPr lang="en-US" sz="4000" b="1" dirty="0"/>
              <a:t>Conclusion</a:t>
            </a:r>
          </a:p>
        </p:txBody>
      </p:sp>
      <p:sp>
        <p:nvSpPr>
          <p:cNvPr id="3" name="Content Placeholder 2">
            <a:extLst>
              <a:ext uri="{FF2B5EF4-FFF2-40B4-BE49-F238E27FC236}">
                <a16:creationId xmlns:a16="http://schemas.microsoft.com/office/drawing/2014/main" id="{9369FEC0-3BB0-47C8-A98E-3F72B41E43DD}"/>
              </a:ext>
            </a:extLst>
          </p:cNvPr>
          <p:cNvSpPr>
            <a:spLocks noGrp="1"/>
          </p:cNvSpPr>
          <p:nvPr>
            <p:ph idx="1"/>
          </p:nvPr>
        </p:nvSpPr>
        <p:spPr>
          <a:xfrm>
            <a:off x="0" y="1228725"/>
            <a:ext cx="9677400" cy="4918075"/>
          </a:xfrm>
        </p:spPr>
        <p:txBody>
          <a:bodyPr>
            <a:normAutofit/>
          </a:bodyPr>
          <a:lstStyle/>
          <a:p>
            <a:pPr algn="just"/>
            <a:r>
              <a:rPr lang="en-US" sz="1800" dirty="0"/>
              <a:t>Data working group is actively working on GSICS products and deliverables dissemination/standardization and acceptance.</a:t>
            </a:r>
          </a:p>
          <a:p>
            <a:pPr algn="just"/>
            <a:r>
              <a:rPr lang="en-US" sz="1800" dirty="0"/>
              <a:t>Tools are being developed to connect with users of GSICS products and deliverables.</a:t>
            </a:r>
          </a:p>
          <a:p>
            <a:pPr algn="just"/>
            <a:r>
              <a:rPr lang="en-US" sz="1800" dirty="0"/>
              <a:t>Collaboration Server/GPRC/Landing Pages are playing a crucial role in communicating the satellite  monitoring to the community.</a:t>
            </a:r>
          </a:p>
          <a:p>
            <a:pPr algn="just"/>
            <a:r>
              <a:rPr lang="en-US" sz="1800" dirty="0"/>
              <a:t>ESA and JMA have made significant progress on Cal/Val portal and Landing Pages and IMD/ISRO are also working on their page.</a:t>
            </a:r>
          </a:p>
          <a:p>
            <a:pPr algn="just"/>
            <a:r>
              <a:rPr lang="en-IN" sz="1800" dirty="0"/>
              <a:t>ESA has introduced CAL/VAL Maturity matrix and CSDA project to evaluate commercial satellite data.</a:t>
            </a:r>
            <a:endParaRPr lang="en-US" sz="1800" dirty="0"/>
          </a:p>
          <a:p>
            <a:pPr algn="just"/>
            <a:r>
              <a:rPr lang="en-US" sz="1800" dirty="0"/>
              <a:t>CMA has built on their GPRC and has developed infrastructure for reprocessing, verification and Validation. They have introduced Data Sharing Scheme based on WMO Unified data policy.</a:t>
            </a:r>
          </a:p>
          <a:p>
            <a:pPr algn="just"/>
            <a:r>
              <a:rPr lang="en-US" sz="1800" dirty="0"/>
              <a:t>NOAA has developed a range of notebooks for processing GSICS data, Inter-comparing Solar Datasets and SOS reports. Now testing with </a:t>
            </a:r>
            <a:r>
              <a:rPr lang="en-US" sz="1800" dirty="0" err="1"/>
              <a:t>GenAI</a:t>
            </a:r>
            <a:r>
              <a:rPr lang="en-US" sz="1800"/>
              <a:t> tools</a:t>
            </a:r>
            <a:endParaRPr lang="en-US" sz="1800" dirty="0"/>
          </a:p>
          <a:p>
            <a:pPr algn="just"/>
            <a:r>
              <a:rPr lang="en-US" sz="1800" dirty="0"/>
              <a:t>Tools, such as Google </a:t>
            </a:r>
            <a:r>
              <a:rPr lang="en-US" sz="1800" dirty="0" err="1"/>
              <a:t>Colab</a:t>
            </a:r>
            <a:r>
              <a:rPr lang="en-US" sz="1800" dirty="0"/>
              <a:t>/Product Status System, empower the users to dive into the products directly from the browser and usher in a collaborative development ecosystem in real time.</a:t>
            </a:r>
          </a:p>
          <a:p>
            <a:pPr algn="just"/>
            <a:endParaRPr lang="en-US" sz="1800" dirty="0"/>
          </a:p>
        </p:txBody>
      </p:sp>
    </p:spTree>
    <p:extLst>
      <p:ext uri="{BB962C8B-B14F-4D97-AF65-F5344CB8AC3E}">
        <p14:creationId xmlns:p14="http://schemas.microsoft.com/office/powerpoint/2010/main" val="3737125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8FD3-0F84-4AD0-9513-AF6435172BE9}"/>
              </a:ext>
            </a:extLst>
          </p:cNvPr>
          <p:cNvSpPr>
            <a:spLocks noGrp="1"/>
          </p:cNvSpPr>
          <p:nvPr>
            <p:ph type="title"/>
          </p:nvPr>
        </p:nvSpPr>
        <p:spPr/>
        <p:txBody>
          <a:bodyPr/>
          <a:lstStyle/>
          <a:p>
            <a:r>
              <a:rPr lang="en-US" dirty="0"/>
              <a:t>Summary of links to GSICS tools</a:t>
            </a:r>
          </a:p>
        </p:txBody>
      </p:sp>
      <p:sp>
        <p:nvSpPr>
          <p:cNvPr id="4" name="Rectangle 2">
            <a:extLst>
              <a:ext uri="{FF2B5EF4-FFF2-40B4-BE49-F238E27FC236}">
                <a16:creationId xmlns:a16="http://schemas.microsoft.com/office/drawing/2014/main" id="{AB7B38BB-7E02-46C9-9AD6-25A3C6B3DD30}"/>
              </a:ext>
            </a:extLst>
          </p:cNvPr>
          <p:cNvSpPr>
            <a:spLocks noChangeArrowheads="1"/>
          </p:cNvSpPr>
          <p:nvPr/>
        </p:nvSpPr>
        <p:spPr bwMode="auto">
          <a:xfrm>
            <a:off x="348951" y="1720840"/>
            <a:ext cx="9208098"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n-US" altLang="en-US" sz="1800" b="0" i="0" u="none" strike="noStrike" cap="none" normalizeH="0" baseline="0" dirty="0">
                <a:ln>
                  <a:noFill/>
                </a:ln>
                <a:solidFill>
                  <a:srgbClr val="222222"/>
                </a:solidFill>
                <a:effectLst/>
                <a:latin typeface="Arial"/>
                <a:cs typeface="Arial"/>
              </a:rPr>
              <a:t>Bash script to download GSICS Data </a:t>
            </a:r>
            <a:r>
              <a:rPr kumimoji="0" lang="en-US" altLang="en-US" sz="1800" b="0" i="0" u="none" strike="noStrike" cap="none" normalizeH="0" baseline="0" dirty="0">
                <a:ln>
                  <a:noFill/>
                </a:ln>
                <a:solidFill>
                  <a:srgbClr val="222222"/>
                </a:solidFill>
                <a:effectLst/>
                <a:latin typeface="Arial"/>
                <a:cs typeface="Arial"/>
                <a:hlinkClick r:id="rId2"/>
              </a:rPr>
              <a:t>http://gsics.atmos.umd.edu/bin/view/Development/DownloadGSICSProducts</a:t>
            </a:r>
            <a:endParaRPr lang="en-US" altLang="en-US" sz="1800" b="0" i="0" u="none" strike="noStrike" cap="none" normalizeH="0" baseline="0" dirty="0">
              <a:ln>
                <a:noFill/>
              </a:ln>
              <a:solidFill>
                <a:srgbClr val="222222"/>
              </a:solidFill>
              <a:effectLst/>
              <a:latin typeface="Arial"/>
              <a:cs typeface="Arial"/>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lang="en-US" altLang="en-US" sz="1800" b="0" dirty="0">
                <a:solidFill>
                  <a:srgbClr val="222222"/>
                </a:solidFill>
                <a:cs typeface="Arial" panose="020B0604020202020204" pitchFamily="34" charset="0"/>
              </a:rPr>
              <a:t>Series of notebooks to read, view and process GSICS Data and Deliverables from the browser in a collaborative ecosystem</a:t>
            </a:r>
            <a:endParaRPr lang="en-US" altLang="en-US" sz="1800" b="0" i="0" u="none" strike="noStrike" cap="none" normalizeH="0" baseline="0">
              <a:ln>
                <a:noFill/>
              </a:ln>
              <a:solidFill>
                <a:srgbClr val="222222"/>
              </a:solidFill>
              <a:effectLs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kumimoji="0" lang="en-US" altLang="en-US" sz="1800" b="0" i="0" u="none" strike="noStrike" cap="none" normalizeH="0" baseline="0" dirty="0">
                <a:ln>
                  <a:noFill/>
                </a:ln>
                <a:solidFill>
                  <a:srgbClr val="222222"/>
                </a:solidFill>
                <a:effectLst/>
                <a:latin typeface="Arial"/>
                <a:cs typeface="Arial"/>
              </a:rPr>
              <a:t>DCC Product  </a:t>
            </a:r>
            <a:r>
              <a:rPr kumimoji="0" lang="en-US" altLang="en-US" sz="1800" b="0" i="0" u="none" strike="noStrike" cap="none" normalizeH="0" baseline="0" dirty="0">
                <a:ln>
                  <a:noFill/>
                </a:ln>
                <a:solidFill>
                  <a:srgbClr val="1155CC"/>
                </a:solidFill>
                <a:effectLst/>
                <a:latin typeface="Arial"/>
                <a:cs typeface="Arial"/>
                <a:hlinkClick r:id="rId3"/>
              </a:rPr>
              <a:t>notebook</a:t>
            </a:r>
            <a:endParaRPr lang="en-US" altLang="en-US" sz="1800" b="0">
              <a:latin typeface="Arial"/>
              <a:cs typeface="Arial"/>
            </a:endParaRPr>
          </a:p>
          <a:p>
            <a:pPr marL="1200150" lvl="2" indent="-285750">
              <a:buFont typeface="Arial" panose="020B0604020202020204" pitchFamily="34" charset="0"/>
              <a:buChar char="•"/>
            </a:pPr>
            <a:r>
              <a:rPr kumimoji="0" lang="en-US" altLang="en-US" sz="1800" b="0" i="0" u="none" strike="noStrike" cap="none" normalizeH="0" baseline="0" dirty="0">
                <a:ln>
                  <a:noFill/>
                </a:ln>
                <a:solidFill>
                  <a:srgbClr val="222222"/>
                </a:solidFill>
                <a:effectLst/>
                <a:latin typeface="Arial"/>
                <a:cs typeface="Arial"/>
              </a:rPr>
              <a:t>This notebook reads DCC products and plots and lists them</a:t>
            </a:r>
            <a:endParaRPr lang="en-US" altLang="en-US" sz="1800" b="0" i="0" u="none" strike="noStrike" cap="none" normalizeH="0" baseline="0">
              <a:ln>
                <a:noFill/>
              </a:ln>
              <a:effectLst/>
              <a:latin typeface="Arial"/>
              <a:cs typeface="Arial"/>
            </a:endParaRPr>
          </a:p>
          <a:p>
            <a:pPr marL="742950" lvl="1" indent="-285750">
              <a:buFont typeface="Arial" panose="020B0604020202020204" pitchFamily="34" charset="0"/>
              <a:buChar char="•"/>
            </a:pPr>
            <a:r>
              <a:rPr kumimoji="0" lang="en-US" altLang="en-US" sz="1800" b="0" i="0" u="none" strike="noStrike" cap="none" normalizeH="0" baseline="0" dirty="0">
                <a:ln>
                  <a:noFill/>
                </a:ln>
                <a:solidFill>
                  <a:srgbClr val="222222"/>
                </a:solidFill>
                <a:effectLst/>
                <a:latin typeface="Arial"/>
                <a:cs typeface="Arial"/>
              </a:rPr>
              <a:t>GIRO SRF </a:t>
            </a:r>
            <a:r>
              <a:rPr lang="en-US" altLang="en-US" sz="1800" b="0" dirty="0">
                <a:solidFill>
                  <a:srgbClr val="222222"/>
                </a:solidFill>
                <a:latin typeface="Arial"/>
                <a:cs typeface="Arial"/>
              </a:rPr>
              <a:t>  </a:t>
            </a:r>
            <a:r>
              <a:rPr lang="en-US" altLang="en-US" sz="1800" b="0" dirty="0">
                <a:solidFill>
                  <a:srgbClr val="1155CC"/>
                </a:solidFill>
                <a:latin typeface="Arial"/>
                <a:cs typeface="Arial"/>
              </a:rPr>
              <a:t> </a:t>
            </a:r>
            <a:r>
              <a:rPr kumimoji="0" lang="en-US" altLang="en-US" sz="1800" b="0" i="0" u="none" strike="noStrike" cap="none" normalizeH="0" baseline="0" dirty="0">
                <a:ln>
                  <a:noFill/>
                </a:ln>
                <a:solidFill>
                  <a:srgbClr val="1155CC"/>
                </a:solidFill>
                <a:effectLst/>
                <a:latin typeface="Arial"/>
                <a:cs typeface="Arial"/>
                <a:hlinkClick r:id="rId4"/>
              </a:rPr>
              <a:t>notebook</a:t>
            </a:r>
            <a:r>
              <a:rPr lang="en-US" altLang="en-US" sz="1800" b="0" dirty="0">
                <a:solidFill>
                  <a:srgbClr val="1155CC"/>
                </a:solidFill>
                <a:latin typeface="Arial"/>
                <a:cs typeface="Arial"/>
              </a:rPr>
              <a:t>      </a:t>
            </a:r>
            <a:endParaRPr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kumimoji="0" lang="en-US" altLang="en-US" sz="1800" b="0" i="0" u="none" strike="noStrike" cap="none" normalizeH="0" baseline="0" dirty="0">
                <a:ln>
                  <a:noFill/>
                </a:ln>
                <a:effectLst/>
                <a:latin typeface="Arial"/>
                <a:cs typeface="Arial"/>
              </a:rPr>
              <a:t>GSICS Product RAC </a:t>
            </a:r>
            <a:r>
              <a:rPr kumimoji="0" lang="en-US" altLang="en-US" sz="1800" b="0" i="0" u="none" strike="noStrike" cap="none" normalizeH="0" baseline="0" dirty="0">
                <a:ln>
                  <a:noFill/>
                </a:ln>
                <a:effectLst/>
                <a:latin typeface="Arial"/>
                <a:cs typeface="Arial"/>
                <a:hlinkClick r:id="rId5"/>
              </a:rPr>
              <a:t>notebook</a:t>
            </a:r>
            <a:r>
              <a:rPr kumimoji="0" lang="en-US" altLang="en-US" sz="1800" b="0" i="0" u="none" strike="noStrike" cap="none" normalizeH="0" baseline="0" dirty="0">
                <a:ln>
                  <a:noFill/>
                </a:ln>
                <a:effectLst/>
                <a:latin typeface="Arial"/>
                <a:cs typeface="Arial"/>
              </a:rPr>
              <a:t> and NRT </a:t>
            </a:r>
            <a:r>
              <a:rPr kumimoji="0" lang="en-US" altLang="en-US" sz="1800" b="0" i="0" u="none" strike="noStrike" cap="none" normalizeH="0" baseline="0" dirty="0">
                <a:ln>
                  <a:noFill/>
                </a:ln>
                <a:effectLst/>
                <a:latin typeface="Arial"/>
                <a:cs typeface="Arial"/>
                <a:hlinkClick r:id="rId6"/>
              </a:rPr>
              <a:t>notebook</a:t>
            </a:r>
            <a:endParaRPr lang="en-US" altLang="en-US" sz="1800" b="0" i="0" u="none" strike="noStrike" cap="none" normalizeH="0" baseline="0" dirty="0">
              <a:ln>
                <a:noFill/>
              </a:ln>
              <a:effectLst/>
              <a:latin typeface="Arial"/>
              <a:cs typeface="Arial"/>
            </a:endParaRPr>
          </a:p>
          <a:p>
            <a:r>
              <a:rPr lang="en-US" altLang="en-US" sz="1800" b="0" dirty="0">
                <a:latin typeface="Arial"/>
                <a:cs typeface="Arial"/>
              </a:rPr>
              <a:t>3. Plotting Tool   </a:t>
            </a:r>
            <a:r>
              <a:rPr lang="en-US" sz="1800" b="0" dirty="0">
                <a:latin typeface="Arial"/>
                <a:cs typeface="Arial"/>
                <a:hlinkClick r:id="rId7"/>
              </a:rPr>
              <a:t>http://gsics.tools.eumetsat.int/plotter</a:t>
            </a:r>
            <a:endParaRPr lang="en-US" altLang="en-US" sz="1800" b="0">
              <a:cs typeface="Arial" panose="020B0604020202020204" pitchFamily="34" charset="0"/>
            </a:endParaRPr>
          </a:p>
          <a:p>
            <a:r>
              <a:rPr lang="en-US" altLang="en-US" sz="1800" b="0" dirty="0">
                <a:latin typeface="Arial"/>
                <a:cs typeface="Arial"/>
              </a:rPr>
              <a:t>4. GSICS Product  Catalog: </a:t>
            </a:r>
            <a:r>
              <a:rPr lang="en-US" altLang="en-US" sz="1800" b="0" dirty="0">
                <a:latin typeface="Arial"/>
                <a:cs typeface="Arial"/>
                <a:hlinkClick r:id="rId8"/>
              </a:rPr>
              <a:t>https://www.star.nesdis.noaa.gov/smcd/GCC/ProductCatalog.php</a:t>
            </a:r>
            <a:endParaRPr lang="en-US" altLang="en-US" sz="1800" b="0">
              <a:latin typeface="Arial"/>
              <a:cs typeface="Arial"/>
            </a:endParaRPr>
          </a:p>
          <a:p>
            <a:r>
              <a:rPr lang="en-US" altLang="en-US" sz="1800" b="0" dirty="0">
                <a:solidFill>
                  <a:srgbClr val="000000"/>
                </a:solidFill>
                <a:latin typeface="Arial"/>
                <a:cs typeface="Arial"/>
              </a:rPr>
              <a:t>5. GSICS Product Status registration: Register </a:t>
            </a:r>
            <a:r>
              <a:rPr lang="en-US" altLang="en-US" sz="1800" b="0" dirty="0">
                <a:solidFill>
                  <a:srgbClr val="000000"/>
                </a:solidFill>
                <a:latin typeface="Arial"/>
                <a:cs typeface="Arial"/>
                <a:hlinkClick r:id="rId9"/>
              </a:rPr>
              <a:t>here</a:t>
            </a:r>
            <a:endParaRPr lang="en-US" sz="1800" b="0">
              <a:solidFill>
                <a:srgbClr val="000000"/>
              </a:solidFill>
              <a:cs typeface="Arial" panose="020B0604020202020204" pitchFamily="34" charset="0"/>
            </a:endParaRPr>
          </a:p>
        </p:txBody>
      </p:sp>
    </p:spTree>
    <p:extLst>
      <p:ext uri="{BB962C8B-B14F-4D97-AF65-F5344CB8AC3E}">
        <p14:creationId xmlns:p14="http://schemas.microsoft.com/office/powerpoint/2010/main" val="1751295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23AF-F2CA-20CB-39D6-B727FB5221D2}"/>
              </a:ext>
            </a:extLst>
          </p:cNvPr>
          <p:cNvSpPr>
            <a:spLocks noGrp="1"/>
          </p:cNvSpPr>
          <p:nvPr>
            <p:ph type="title"/>
          </p:nvPr>
        </p:nvSpPr>
        <p:spPr>
          <a:xfrm>
            <a:off x="332014" y="2474913"/>
            <a:ext cx="8915400" cy="954087"/>
          </a:xfrm>
        </p:spPr>
        <p:txBody>
          <a:bodyPr/>
          <a:lstStyle/>
          <a:p>
            <a:r>
              <a:rPr lang="en-US" dirty="0"/>
              <a:t>Thank You</a:t>
            </a:r>
          </a:p>
        </p:txBody>
      </p:sp>
    </p:spTree>
    <p:extLst>
      <p:ext uri="{BB962C8B-B14F-4D97-AF65-F5344CB8AC3E}">
        <p14:creationId xmlns:p14="http://schemas.microsoft.com/office/powerpoint/2010/main" val="1993624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CD33D793-DEF1-A5BD-06DA-5E19E14686E8}"/>
              </a:ext>
            </a:extLst>
          </p:cNvPr>
          <p:cNvGraphicFramePr>
            <a:graphicFrameLocks noGrp="1"/>
          </p:cNvGraphicFramePr>
          <p:nvPr>
            <p:extLst>
              <p:ext uri="{D42A27DB-BD31-4B8C-83A1-F6EECF244321}">
                <p14:modId xmlns:p14="http://schemas.microsoft.com/office/powerpoint/2010/main" val="612634585"/>
              </p:ext>
            </p:extLst>
          </p:nvPr>
        </p:nvGraphicFramePr>
        <p:xfrm>
          <a:off x="228601" y="0"/>
          <a:ext cx="9568543" cy="4551680"/>
        </p:xfrm>
        <a:graphic>
          <a:graphicData uri="http://schemas.openxmlformats.org/drawingml/2006/table">
            <a:tbl>
              <a:tblPr firstRow="1" bandRow="1">
                <a:tableStyleId>{5C22544A-7EE6-4342-B048-85BDC9FD1C3A}</a:tableStyleId>
              </a:tblPr>
              <a:tblGrid>
                <a:gridCol w="4517571">
                  <a:extLst>
                    <a:ext uri="{9D8B030D-6E8A-4147-A177-3AD203B41FA5}">
                      <a16:colId xmlns:a16="http://schemas.microsoft.com/office/drawing/2014/main" val="3518079341"/>
                    </a:ext>
                  </a:extLst>
                </a:gridCol>
                <a:gridCol w="5050972">
                  <a:extLst>
                    <a:ext uri="{9D8B030D-6E8A-4147-A177-3AD203B41FA5}">
                      <a16:colId xmlns:a16="http://schemas.microsoft.com/office/drawing/2014/main" val="3113810030"/>
                    </a:ext>
                  </a:extLst>
                </a:gridCol>
              </a:tblGrid>
              <a:tr h="370840">
                <a:tc>
                  <a:txBody>
                    <a:bodyPr/>
                    <a:lstStyle/>
                    <a:p>
                      <a:pPr algn="ctr"/>
                      <a:r>
                        <a:rPr lang="en-US" dirty="0"/>
                        <a:t>Agency</a:t>
                      </a:r>
                    </a:p>
                  </a:txBody>
                  <a:tcPr/>
                </a:tc>
                <a:tc>
                  <a:txBody>
                    <a:bodyPr/>
                    <a:lstStyle/>
                    <a:p>
                      <a:pPr algn="ctr"/>
                      <a:r>
                        <a:rPr lang="en-US" dirty="0"/>
                        <a:t>Planned Activities</a:t>
                      </a:r>
                    </a:p>
                  </a:txBody>
                  <a:tcPr/>
                </a:tc>
                <a:extLst>
                  <a:ext uri="{0D108BD9-81ED-4DB2-BD59-A6C34878D82A}">
                    <a16:rowId xmlns:a16="http://schemas.microsoft.com/office/drawing/2014/main" val="3827461823"/>
                  </a:ext>
                </a:extLst>
              </a:tr>
              <a:tr h="370840">
                <a:tc>
                  <a:txBody>
                    <a:bodyPr/>
                    <a:lstStyle/>
                    <a:p>
                      <a:r>
                        <a:rPr kumimoji="1" lang="en-US" sz="1400" b="0" i="0" kern="1200" dirty="0">
                          <a:solidFill>
                            <a:schemeClr val="dk1"/>
                          </a:solidFill>
                          <a:effectLst/>
                          <a:latin typeface="+mn-lt"/>
                          <a:ea typeface="+mn-ea"/>
                          <a:cs typeface="+mn-cs"/>
                        </a:rPr>
                        <a:t>India Meteorological Department ( IMD )  </a:t>
                      </a:r>
                      <a:endParaRPr lang="en-US" sz="1400" dirty="0"/>
                    </a:p>
                  </a:txBody>
                  <a:tcPr/>
                </a:tc>
                <a:tc>
                  <a:txBody>
                    <a:bodyPr/>
                    <a:lstStyle/>
                    <a:p>
                      <a:pPr marL="285750" indent="-285750">
                        <a:buFont typeface="Arial" panose="020B0604020202020204" pitchFamily="34" charset="0"/>
                        <a:buChar char="•"/>
                      </a:pPr>
                      <a:r>
                        <a:rPr kumimoji="1" lang="en-US" sz="1400" b="0" i="0" kern="1200" dirty="0">
                          <a:solidFill>
                            <a:schemeClr val="dk1"/>
                          </a:solidFill>
                          <a:effectLst/>
                          <a:latin typeface="+mn-lt"/>
                          <a:ea typeface="+mn-ea"/>
                          <a:cs typeface="+mn-cs"/>
                        </a:rPr>
                        <a:t>Developed RAPID plotting tool and explore  GSICS data could be integrated </a:t>
                      </a:r>
                      <a:endParaRPr lang="en-US" sz="1400" dirty="0"/>
                    </a:p>
                  </a:txBody>
                  <a:tcPr/>
                </a:tc>
                <a:extLst>
                  <a:ext uri="{0D108BD9-81ED-4DB2-BD59-A6C34878D82A}">
                    <a16:rowId xmlns:a16="http://schemas.microsoft.com/office/drawing/2014/main" val="2558145050"/>
                  </a:ext>
                </a:extLst>
              </a:tr>
              <a:tr h="370840">
                <a:tc>
                  <a:txBody>
                    <a:bodyPr/>
                    <a:lstStyle/>
                    <a:p>
                      <a:r>
                        <a:rPr kumimoji="1" lang="en-US" sz="1400" b="0" i="0" kern="1200" dirty="0">
                          <a:solidFill>
                            <a:schemeClr val="dk1"/>
                          </a:solidFill>
                          <a:effectLst/>
                          <a:latin typeface="+mn-lt"/>
                          <a:ea typeface="+mn-ea"/>
                          <a:cs typeface="+mn-cs"/>
                        </a:rPr>
                        <a:t>Japanese Meteorological Agency  </a:t>
                      </a:r>
                      <a:endParaRPr lang="en-US" sz="1400" dirty="0"/>
                    </a:p>
                  </a:txBody>
                  <a:tcPr/>
                </a:tc>
                <a:tc>
                  <a:txBody>
                    <a:bodyPr/>
                    <a:lstStyle/>
                    <a:p>
                      <a:pPr marL="285750" indent="-285750">
                        <a:buFont typeface="Arial" panose="020B0604020202020204" pitchFamily="34" charset="0"/>
                        <a:buChar char="•"/>
                      </a:pPr>
                      <a:r>
                        <a:rPr kumimoji="1" lang="en-US" sz="1400" b="0" i="0" kern="1200" dirty="0">
                          <a:solidFill>
                            <a:schemeClr val="dk1"/>
                          </a:solidFill>
                          <a:effectLst/>
                          <a:latin typeface="+mn-lt"/>
                          <a:ea typeface="+mn-ea"/>
                          <a:cs typeface="+mn-cs"/>
                        </a:rPr>
                        <a:t> Maintained GPRC and moving towards migrating from IASI-A to IASI-B/C and H9 </a:t>
                      </a:r>
                      <a:endParaRPr lang="en-US" sz="1400" dirty="0"/>
                    </a:p>
                  </a:txBody>
                  <a:tcPr/>
                </a:tc>
                <a:extLst>
                  <a:ext uri="{0D108BD9-81ED-4DB2-BD59-A6C34878D82A}">
                    <a16:rowId xmlns:a16="http://schemas.microsoft.com/office/drawing/2014/main" val="2564424485"/>
                  </a:ext>
                </a:extLst>
              </a:tr>
              <a:tr h="370840">
                <a:tc>
                  <a:txBody>
                    <a:bodyPr/>
                    <a:lstStyle/>
                    <a:p>
                      <a:r>
                        <a:rPr kumimoji="1" lang="en-US" sz="1400" b="0" i="0" kern="1200" dirty="0">
                          <a:solidFill>
                            <a:schemeClr val="dk1"/>
                          </a:solidFill>
                          <a:effectLst/>
                          <a:latin typeface="+mn-lt"/>
                          <a:ea typeface="+mn-ea"/>
                          <a:cs typeface="+mn-cs"/>
                        </a:rPr>
                        <a:t>Chinese Meteorological Administration ( CMA ) </a:t>
                      </a:r>
                      <a:endParaRPr lang="en-US" sz="1400" dirty="0"/>
                    </a:p>
                  </a:txBody>
                  <a:tcPr/>
                </a:tc>
                <a:tc>
                  <a:txBody>
                    <a:bodyPr/>
                    <a:lstStyle/>
                    <a:p>
                      <a:pPr marL="285750" indent="-285750">
                        <a:buFont typeface="Arial" panose="020B0604020202020204" pitchFamily="34" charset="0"/>
                        <a:buChar char="•"/>
                      </a:pPr>
                      <a:r>
                        <a:rPr kumimoji="1" lang="en-US" sz="1400" b="0" i="0" kern="1200" dirty="0">
                          <a:solidFill>
                            <a:schemeClr val="dk1"/>
                          </a:solidFill>
                          <a:effectLst/>
                          <a:latin typeface="+mn-lt"/>
                          <a:ea typeface="+mn-ea"/>
                          <a:cs typeface="+mn-cs"/>
                        </a:rPr>
                        <a:t>RICH-CEOS program for Retrospective Processing and Landing pages for FY Series</a:t>
                      </a:r>
                      <a:endParaRPr lang="en-US" sz="1400" dirty="0"/>
                    </a:p>
                  </a:txBody>
                  <a:tcPr/>
                </a:tc>
                <a:extLst>
                  <a:ext uri="{0D108BD9-81ED-4DB2-BD59-A6C34878D82A}">
                    <a16:rowId xmlns:a16="http://schemas.microsoft.com/office/drawing/2014/main" val="1945077045"/>
                  </a:ext>
                </a:extLst>
              </a:tr>
              <a:tr h="370840">
                <a:tc>
                  <a:txBody>
                    <a:bodyPr/>
                    <a:lstStyle/>
                    <a:p>
                      <a:r>
                        <a:rPr kumimoji="1" lang="en-US" sz="1400" b="0" i="0" kern="1200" dirty="0">
                          <a:solidFill>
                            <a:schemeClr val="dk1"/>
                          </a:solidFill>
                          <a:effectLst/>
                          <a:latin typeface="+mn-lt"/>
                          <a:ea typeface="+mn-ea"/>
                          <a:cs typeface="+mn-cs"/>
                        </a:rPr>
                        <a:t>Indian Space Research Organization (ISRO)  </a:t>
                      </a:r>
                      <a:endParaRPr lang="en-US" sz="1400" dirty="0"/>
                    </a:p>
                  </a:txBody>
                  <a:tcPr/>
                </a:tc>
                <a:tc>
                  <a:txBody>
                    <a:bodyPr/>
                    <a:lstStyle/>
                    <a:p>
                      <a:pPr marL="285750" indent="-285750">
                        <a:buFont typeface="Arial" panose="020B0604020202020204" pitchFamily="34" charset="0"/>
                        <a:buChar char="•"/>
                      </a:pPr>
                      <a:r>
                        <a:rPr kumimoji="1" lang="en-US" sz="1400" b="0" i="0" kern="1200" dirty="0">
                          <a:solidFill>
                            <a:schemeClr val="dk1"/>
                          </a:solidFill>
                          <a:effectLst/>
                          <a:latin typeface="+mn-lt"/>
                          <a:ea typeface="+mn-ea"/>
                          <a:cs typeface="+mn-cs"/>
                        </a:rPr>
                        <a:t>Retrospective processing of GSICS Products </a:t>
                      </a:r>
                      <a:endParaRPr lang="en-US" sz="1400" dirty="0"/>
                    </a:p>
                  </a:txBody>
                  <a:tcPr/>
                </a:tc>
                <a:extLst>
                  <a:ext uri="{0D108BD9-81ED-4DB2-BD59-A6C34878D82A}">
                    <a16:rowId xmlns:a16="http://schemas.microsoft.com/office/drawing/2014/main" val="133577497"/>
                  </a:ext>
                </a:extLst>
              </a:tr>
              <a:tr h="370840">
                <a:tc>
                  <a:txBody>
                    <a:bodyPr/>
                    <a:lstStyle/>
                    <a:p>
                      <a:r>
                        <a:rPr kumimoji="1" lang="en-US" sz="1400" b="0" i="0" kern="1200" dirty="0">
                          <a:solidFill>
                            <a:schemeClr val="dk1"/>
                          </a:solidFill>
                          <a:effectLst/>
                          <a:latin typeface="+mn-lt"/>
                          <a:ea typeface="+mn-ea"/>
                          <a:cs typeface="+mn-cs"/>
                        </a:rPr>
                        <a:t>European Space Agency (ESA) </a:t>
                      </a:r>
                      <a:endParaRPr lang="en-US" sz="1400" dirty="0"/>
                    </a:p>
                  </a:txBody>
                  <a:tcPr/>
                </a:tc>
                <a:tc>
                  <a:txBody>
                    <a:bodyPr/>
                    <a:lstStyle/>
                    <a:p>
                      <a:pPr marL="171450" indent="-171450" rtl="0" fontAlgn="base">
                        <a:buFont typeface="Arial" panose="020B0604020202020204" pitchFamily="34" charset="0"/>
                        <a:buChar char="•"/>
                      </a:pPr>
                      <a:r>
                        <a:rPr kumimoji="1" lang="en-US" sz="1200" b="0" i="0" kern="1200" dirty="0">
                          <a:solidFill>
                            <a:schemeClr val="dk1"/>
                          </a:solidFill>
                          <a:effectLst/>
                          <a:latin typeface="+mn-lt"/>
                          <a:ea typeface="+mn-ea"/>
                          <a:cs typeface="+mn-cs"/>
                        </a:rPr>
                        <a:t>Maintain CEOS Cal/Val portal and Atmospheric Validation Data Center </a:t>
                      </a:r>
                    </a:p>
                    <a:p>
                      <a:pPr marL="171450" indent="-171450" rtl="0" fontAlgn="base">
                        <a:buFont typeface="Arial" panose="020B0604020202020204" pitchFamily="34" charset="0"/>
                        <a:buChar char="•"/>
                      </a:pPr>
                      <a:r>
                        <a:rPr kumimoji="1" lang="en-US" sz="1200" b="0" i="0" kern="1200" dirty="0">
                          <a:solidFill>
                            <a:schemeClr val="dk1"/>
                          </a:solidFill>
                          <a:effectLst/>
                          <a:latin typeface="+mn-lt"/>
                          <a:ea typeface="+mn-ea"/>
                          <a:cs typeface="+mn-cs"/>
                        </a:rPr>
                        <a:t>Building Maturity Matrix for Small Sat and main Satellite L1B products </a:t>
                      </a:r>
                    </a:p>
                    <a:p>
                      <a:endParaRPr lang="en-US" sz="1400" dirty="0"/>
                    </a:p>
                  </a:txBody>
                  <a:tcPr/>
                </a:tc>
                <a:extLst>
                  <a:ext uri="{0D108BD9-81ED-4DB2-BD59-A6C34878D82A}">
                    <a16:rowId xmlns:a16="http://schemas.microsoft.com/office/drawing/2014/main" val="2234987826"/>
                  </a:ext>
                </a:extLst>
              </a:tr>
              <a:tr h="370840">
                <a:tc>
                  <a:txBody>
                    <a:bodyPr/>
                    <a:lstStyle/>
                    <a:p>
                      <a:r>
                        <a:rPr kumimoji="1" lang="en-US" sz="1400" b="0" i="0" kern="1200" dirty="0">
                          <a:solidFill>
                            <a:schemeClr val="dk1"/>
                          </a:solidFill>
                          <a:effectLst/>
                          <a:latin typeface="+mn-lt"/>
                          <a:ea typeface="+mn-ea"/>
                          <a:cs typeface="+mn-cs"/>
                        </a:rPr>
                        <a:t>National Oceanic and Atmospheric Administration ( NOAA ) </a:t>
                      </a:r>
                      <a:endParaRPr lang="en-US" sz="1400" dirty="0"/>
                    </a:p>
                  </a:txBody>
                  <a:tcPr/>
                </a:tc>
                <a:tc>
                  <a:txBody>
                    <a:bodyPr/>
                    <a:lstStyle/>
                    <a:p>
                      <a:pPr marL="285750" indent="-285750" rtl="0" fontAlgn="base">
                        <a:buFont typeface="Arial" panose="020B0604020202020204" pitchFamily="34" charset="0"/>
                        <a:buChar char="•"/>
                      </a:pPr>
                      <a:r>
                        <a:rPr kumimoji="1" lang="en-US" sz="1400" b="0" i="0" kern="1200" dirty="0">
                          <a:solidFill>
                            <a:schemeClr val="dk1"/>
                          </a:solidFill>
                          <a:effectLst/>
                          <a:latin typeface="+mn-lt"/>
                          <a:ea typeface="+mn-ea"/>
                          <a:cs typeface="+mn-cs"/>
                        </a:rPr>
                        <a:t>Maintaining GSICS Wiki, GSICS Product Catalog and Plotting </a:t>
                      </a:r>
                    </a:p>
                    <a:p>
                      <a:pPr marL="285750" indent="-285750" rtl="0" fontAlgn="base">
                        <a:buFont typeface="Arial" panose="020B0604020202020204" pitchFamily="34" charset="0"/>
                        <a:buChar char="•"/>
                      </a:pPr>
                      <a:r>
                        <a:rPr kumimoji="1" lang="en-US" sz="1400" b="0" i="0" kern="1200" dirty="0">
                          <a:solidFill>
                            <a:schemeClr val="dk1"/>
                          </a:solidFill>
                          <a:effectLst/>
                          <a:latin typeface="+mn-lt"/>
                          <a:ea typeface="+mn-ea"/>
                          <a:cs typeface="+mn-cs"/>
                        </a:rPr>
                        <a:t>Developing new class of GSICS Products </a:t>
                      </a:r>
                    </a:p>
                    <a:p>
                      <a:pPr marL="285750" indent="-285750" rtl="0" fontAlgn="base">
                        <a:buFont typeface="Arial" panose="020B0604020202020204" pitchFamily="34" charset="0"/>
                        <a:buChar char="•"/>
                      </a:pPr>
                      <a:r>
                        <a:rPr kumimoji="1" lang="en-US" sz="1400" b="0" i="0" kern="1200" dirty="0">
                          <a:solidFill>
                            <a:schemeClr val="dk1"/>
                          </a:solidFill>
                          <a:effectLst/>
                          <a:latin typeface="+mn-lt"/>
                          <a:ea typeface="+mn-ea"/>
                          <a:cs typeface="+mn-cs"/>
                        </a:rPr>
                        <a:t>Building Notebooks and interoperability tools </a:t>
                      </a:r>
                    </a:p>
                    <a:p>
                      <a:pPr marL="285750" indent="-285750" rtl="0" fontAlgn="base">
                        <a:buFont typeface="Arial" panose="020B0604020202020204" pitchFamily="34" charset="0"/>
                        <a:buChar char="•"/>
                      </a:pPr>
                      <a:r>
                        <a:rPr kumimoji="1" lang="en-US" sz="1400" b="1" i="1" kern="1200" dirty="0">
                          <a:solidFill>
                            <a:srgbClr val="4E0B55"/>
                          </a:solidFill>
                          <a:effectLst/>
                          <a:latin typeface="+mn-lt"/>
                          <a:ea typeface="+mn-ea"/>
                          <a:cs typeface="+mn-cs"/>
                        </a:rPr>
                        <a:t>Generative AI: Demo Inter-Calibration Code generation </a:t>
                      </a:r>
                    </a:p>
                    <a:p>
                      <a:pPr marL="742950" lvl="1" indent="-285750" rtl="0" fontAlgn="base">
                        <a:buFont typeface="Arial" panose="020B0604020202020204" pitchFamily="34" charset="0"/>
                        <a:buChar char="•"/>
                      </a:pPr>
                      <a:r>
                        <a:rPr kumimoji="1" lang="en-US" sz="1400" b="1" i="1" kern="1200" dirty="0">
                          <a:solidFill>
                            <a:srgbClr val="4E0B55"/>
                          </a:solidFill>
                          <a:effectLst/>
                          <a:latin typeface="+mn-lt"/>
                          <a:ea typeface="+mn-ea"/>
                          <a:cs typeface="+mn-cs"/>
                        </a:rPr>
                        <a:t>Generate Code to Read Reference Data (</a:t>
                      </a:r>
                      <a:r>
                        <a:rPr kumimoji="1" lang="en-US" sz="1400" b="1" i="1" kern="1200" dirty="0" err="1">
                          <a:solidFill>
                            <a:srgbClr val="4E0B55"/>
                          </a:solidFill>
                          <a:effectLst/>
                          <a:latin typeface="+mn-lt"/>
                          <a:ea typeface="+mn-ea"/>
                          <a:cs typeface="+mn-cs"/>
                        </a:rPr>
                        <a:t>IASI,CrIS</a:t>
                      </a:r>
                      <a:r>
                        <a:rPr kumimoji="1" lang="en-US" sz="1400" b="1" i="1" kern="1200" dirty="0">
                          <a:solidFill>
                            <a:srgbClr val="4E0B55"/>
                          </a:solidFill>
                          <a:effectLst/>
                          <a:latin typeface="+mn-lt"/>
                          <a:ea typeface="+mn-ea"/>
                          <a:cs typeface="+mn-cs"/>
                        </a:rPr>
                        <a:t>) , Read Monitored Data  </a:t>
                      </a:r>
                    </a:p>
                    <a:p>
                      <a:endParaRPr lang="en-US" sz="1400" dirty="0"/>
                    </a:p>
                  </a:txBody>
                  <a:tcPr/>
                </a:tc>
                <a:extLst>
                  <a:ext uri="{0D108BD9-81ED-4DB2-BD59-A6C34878D82A}">
                    <a16:rowId xmlns:a16="http://schemas.microsoft.com/office/drawing/2014/main" val="2497201847"/>
                  </a:ext>
                </a:extLst>
              </a:tr>
            </a:tbl>
          </a:graphicData>
        </a:graphic>
      </p:graphicFrame>
      <p:sp>
        <p:nvSpPr>
          <p:cNvPr id="17" name="TextBox 16">
            <a:extLst>
              <a:ext uri="{FF2B5EF4-FFF2-40B4-BE49-F238E27FC236}">
                <a16:creationId xmlns:a16="http://schemas.microsoft.com/office/drawing/2014/main" id="{2E3E8BFE-A918-0D3D-C2A4-71E9B4F0BC1A}"/>
              </a:ext>
            </a:extLst>
          </p:cNvPr>
          <p:cNvSpPr txBox="1"/>
          <p:nvPr/>
        </p:nvSpPr>
        <p:spPr>
          <a:xfrm>
            <a:off x="228601" y="5301573"/>
            <a:ext cx="8904514" cy="1384995"/>
          </a:xfrm>
          <a:prstGeom prst="rect">
            <a:avLst/>
          </a:prstGeom>
          <a:noFill/>
        </p:spPr>
        <p:txBody>
          <a:bodyPr wrap="square">
            <a:spAutoFit/>
          </a:bodyPr>
          <a:lstStyle/>
          <a:p>
            <a:r>
              <a:rPr lang="en-US" sz="1050" i="0" dirty="0">
                <a:solidFill>
                  <a:srgbClr val="222222"/>
                </a:solidFill>
                <a:effectLst/>
                <a:latin typeface="Arial" panose="020B0604020202020204" pitchFamily="34" charset="0"/>
              </a:rPr>
              <a:t>Reference</a:t>
            </a:r>
          </a:p>
          <a:p>
            <a:endParaRPr lang="en-US" sz="1050" b="0" i="0" dirty="0">
              <a:solidFill>
                <a:srgbClr val="222222"/>
              </a:solidFill>
              <a:effectLst/>
              <a:latin typeface="Arial" panose="020B0604020202020204" pitchFamily="34" charset="0"/>
            </a:endParaRPr>
          </a:p>
          <a:p>
            <a:pPr lvl="1"/>
            <a:r>
              <a:rPr lang="en-US" sz="1050" b="0" i="0" dirty="0">
                <a:solidFill>
                  <a:srgbClr val="222222"/>
                </a:solidFill>
                <a:effectLst/>
                <a:latin typeface="Arial" panose="020B0604020202020204" pitchFamily="34" charset="0"/>
              </a:rPr>
              <a:t>A.GEP.20220510.6: Manik shared the GDWG workplan for the coming year. This workplan has been shared with WMO and GDWG member agencies. members are requested to mention their GDWG activities in this document.</a:t>
            </a:r>
            <a:br>
              <a:rPr lang="en-US" sz="1050" dirty="0"/>
            </a:br>
            <a:br>
              <a:rPr lang="en-US" sz="1050" dirty="0"/>
            </a:br>
            <a:r>
              <a:rPr lang="en-US" sz="1050" b="0" i="0" dirty="0">
                <a:solidFill>
                  <a:srgbClr val="222222"/>
                </a:solidFill>
                <a:effectLst/>
                <a:latin typeface="Arial" panose="020B0604020202020204" pitchFamily="34" charset="0"/>
              </a:rPr>
              <a:t>A.20221027.04: Members to review the GDWG Workplan and update it with their planned GDWG activities.</a:t>
            </a:r>
          </a:p>
          <a:p>
            <a:pPr lvl="1"/>
            <a:endParaRPr lang="en-US" sz="1050" b="0" dirty="0">
              <a:solidFill>
                <a:srgbClr val="222222"/>
              </a:solidFill>
              <a:latin typeface="Arial" panose="020B0604020202020204" pitchFamily="34" charset="0"/>
            </a:endParaRPr>
          </a:p>
          <a:p>
            <a:pPr lvl="1"/>
            <a:r>
              <a:rPr lang="en-US" sz="1050" b="0" dirty="0">
                <a:solidFill>
                  <a:srgbClr val="222222"/>
                </a:solidFill>
                <a:latin typeface="Arial" panose="020B0604020202020204" pitchFamily="34" charset="0"/>
              </a:rPr>
              <a:t>Detailed work plan is accessible </a:t>
            </a:r>
            <a:r>
              <a:rPr lang="en-US" sz="1050" b="0" i="0" dirty="0">
                <a:solidFill>
                  <a:srgbClr val="1155CC"/>
                </a:solidFill>
                <a:effectLst/>
                <a:latin typeface="Arial" panose="020B0604020202020204" pitchFamily="34" charset="0"/>
                <a:hlinkClick r:id="rId2"/>
              </a:rPr>
              <a:t>here</a:t>
            </a:r>
            <a:r>
              <a:rPr lang="en-US" sz="1050" b="0" i="0" dirty="0">
                <a:solidFill>
                  <a:srgbClr val="1155CC"/>
                </a:solidFill>
                <a:effectLst/>
                <a:latin typeface="Arial" panose="020B0604020202020204" pitchFamily="34" charset="0"/>
              </a:rPr>
              <a:t> </a:t>
            </a:r>
            <a:endParaRPr lang="en-US" sz="1050" dirty="0"/>
          </a:p>
        </p:txBody>
      </p:sp>
      <p:sp>
        <p:nvSpPr>
          <p:cNvPr id="18" name="TextBox 17">
            <a:extLst>
              <a:ext uri="{FF2B5EF4-FFF2-40B4-BE49-F238E27FC236}">
                <a16:creationId xmlns:a16="http://schemas.microsoft.com/office/drawing/2014/main" id="{D75AD3CA-7AF5-D272-7A95-C610FDD91955}"/>
              </a:ext>
            </a:extLst>
          </p:cNvPr>
          <p:cNvSpPr txBox="1"/>
          <p:nvPr/>
        </p:nvSpPr>
        <p:spPr>
          <a:xfrm>
            <a:off x="1686456" y="4728662"/>
            <a:ext cx="5977919" cy="900246"/>
          </a:xfrm>
          <a:prstGeom prst="rect">
            <a:avLst/>
          </a:prstGeom>
          <a:solidFill>
            <a:schemeClr val="bg2"/>
          </a:solidFill>
        </p:spPr>
        <p:txBody>
          <a:bodyPr wrap="none" rtlCol="0">
            <a:spAutoFit/>
          </a:bodyPr>
          <a:lstStyle/>
          <a:p>
            <a:r>
              <a:rPr lang="en-US" sz="105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GDWG working closely with GRWG on reprogramming SLIMED Lunar model from IDL to Python</a:t>
            </a:r>
          </a:p>
          <a:p>
            <a:r>
              <a:rPr lang="en-US" sz="105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GDWG also working closely with GRWG for next generation of GSICS Products</a:t>
            </a:r>
          </a:p>
          <a:p>
            <a:r>
              <a:rPr lang="en-US" sz="105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GDWG Working Closely with WMO on utilizing the OSCAR API in Python scripts</a:t>
            </a:r>
          </a:p>
          <a:p>
            <a:r>
              <a:rPr lang="en-US" sz="105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GDWG working closely with CEOS to utilize inter-operability platforms</a:t>
            </a:r>
          </a:p>
          <a:p>
            <a:r>
              <a:rPr lang="en-US" sz="105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GDWG attempting to build consensus on Data Products for SITSAT missions</a:t>
            </a:r>
          </a:p>
        </p:txBody>
      </p:sp>
      <p:sp>
        <p:nvSpPr>
          <p:cNvPr id="2" name="TextBox 1">
            <a:extLst>
              <a:ext uri="{FF2B5EF4-FFF2-40B4-BE49-F238E27FC236}">
                <a16:creationId xmlns:a16="http://schemas.microsoft.com/office/drawing/2014/main" id="{CB898380-7FF9-8C51-E183-0C1DBEE26D94}"/>
              </a:ext>
            </a:extLst>
          </p:cNvPr>
          <p:cNvSpPr txBox="1"/>
          <p:nvPr/>
        </p:nvSpPr>
        <p:spPr>
          <a:xfrm>
            <a:off x="2153557" y="3195711"/>
            <a:ext cx="7752443" cy="830997"/>
          </a:xfrm>
          <a:prstGeom prst="rect">
            <a:avLst/>
          </a:prstGeom>
          <a:solidFill>
            <a:srgbClr val="00B050"/>
          </a:solidFill>
        </p:spPr>
        <p:txBody>
          <a:bodyPr wrap="none" rtlCol="0">
            <a:spAutoFit/>
          </a:bodyPr>
          <a:lstStyle/>
          <a:p>
            <a:r>
              <a:rPr lang="en-US" sz="2400" dirty="0">
                <a:solidFill>
                  <a:schemeClr val="tx1"/>
                </a:solidFill>
              </a:rPr>
              <a:t>Will update this with the response from agencies</a:t>
            </a:r>
          </a:p>
          <a:p>
            <a:r>
              <a:rPr lang="en-US" sz="2400" dirty="0">
                <a:solidFill>
                  <a:schemeClr val="tx1"/>
                </a:solidFill>
              </a:rPr>
              <a:t>that we get from today</a:t>
            </a:r>
          </a:p>
        </p:txBody>
      </p:sp>
    </p:spTree>
    <p:extLst>
      <p:ext uri="{BB962C8B-B14F-4D97-AF65-F5344CB8AC3E}">
        <p14:creationId xmlns:p14="http://schemas.microsoft.com/office/powerpoint/2010/main" val="48549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2DF3-4A1A-4C72-948F-4CB309C7B40C}"/>
              </a:ext>
            </a:extLst>
          </p:cNvPr>
          <p:cNvSpPr>
            <a:spLocks noGrp="1"/>
          </p:cNvSpPr>
          <p:nvPr>
            <p:ph type="title"/>
          </p:nvPr>
        </p:nvSpPr>
        <p:spPr>
          <a:xfrm>
            <a:off x="495300" y="89581"/>
            <a:ext cx="8915400" cy="954087"/>
          </a:xfrm>
        </p:spPr>
        <p:txBody>
          <a:bodyPr/>
          <a:lstStyle/>
          <a:p>
            <a:r>
              <a:rPr lang="en-US" sz="4000" dirty="0"/>
              <a:t>Introduction</a:t>
            </a:r>
          </a:p>
        </p:txBody>
      </p:sp>
      <p:sp>
        <p:nvSpPr>
          <p:cNvPr id="4" name="TextBox 3">
            <a:extLst>
              <a:ext uri="{FF2B5EF4-FFF2-40B4-BE49-F238E27FC236}">
                <a16:creationId xmlns:a16="http://schemas.microsoft.com/office/drawing/2014/main" id="{AC4BD478-7D5B-4189-8759-329C90E3B5D5}"/>
              </a:ext>
            </a:extLst>
          </p:cNvPr>
          <p:cNvSpPr txBox="1"/>
          <p:nvPr/>
        </p:nvSpPr>
        <p:spPr>
          <a:xfrm>
            <a:off x="728940" y="1346998"/>
            <a:ext cx="8812389" cy="4247317"/>
          </a:xfrm>
          <a:prstGeom prst="rect">
            <a:avLst/>
          </a:prstGeom>
          <a:noFill/>
        </p:spPr>
        <p:txBody>
          <a:bodyPr wrap="square" lIns="91440" tIns="45720" rIns="91440" bIns="45720" rtlCol="0" anchor="t">
            <a:spAutoFit/>
          </a:bodyPr>
          <a:lstStyle/>
          <a:p>
            <a:pPr marL="457200" indent="-45720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Welcome GDWG</a:t>
            </a:r>
          </a:p>
          <a:p>
            <a:pPr marL="457200" indent="-45720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GSICS Data Working Group Membership</a:t>
            </a:r>
          </a:p>
          <a:p>
            <a:pPr marL="457200" indent="-45720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GSICS Data Working Group Actions</a:t>
            </a:r>
          </a:p>
          <a:p>
            <a:pPr marL="457200" indent="-45720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GSICS Data Working Group activities in the past year</a:t>
            </a:r>
          </a:p>
          <a:p>
            <a:pPr marL="457200" indent="-45720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GSICS Data Working Group breakout session</a:t>
            </a:r>
          </a:p>
          <a:p>
            <a:pPr marL="457200" indent="-457200">
              <a:lnSpc>
                <a:spcPct val="150000"/>
              </a:lnSpc>
              <a:buFont typeface="Arial" panose="020B0604020202020204" pitchFamily="34" charset="0"/>
              <a:buChar char="•"/>
            </a:pPr>
            <a:r>
              <a:rPr lang="en-US" sz="2000" dirty="0">
                <a:solidFill>
                  <a:schemeClr val="tx1"/>
                </a:solidFill>
                <a:latin typeface="Arial"/>
                <a:cs typeface="Arial"/>
              </a:rPr>
              <a:t>GDWG Work Plan </a:t>
            </a:r>
          </a:p>
          <a:p>
            <a:pPr marL="457200" indent="-457200">
              <a:lnSpc>
                <a:spcPct val="150000"/>
              </a:lnSpc>
              <a:buFont typeface="Arial" panose="020B0604020202020204" pitchFamily="34" charset="0"/>
              <a:buChar char="•"/>
            </a:pPr>
            <a:r>
              <a:rPr lang="en-US" sz="2000" dirty="0">
                <a:solidFill>
                  <a:schemeClr val="tx1"/>
                </a:solidFill>
                <a:latin typeface="Arial"/>
                <a:cs typeface="Arial"/>
              </a:rPr>
              <a:t>EP Guidance</a:t>
            </a:r>
          </a:p>
          <a:p>
            <a:pPr marL="457200" indent="-457200">
              <a:lnSpc>
                <a:spcPct val="150000"/>
              </a:lnSpc>
              <a:buFont typeface="Arial" panose="020B0604020202020204" pitchFamily="34" charset="0"/>
              <a:buChar char="•"/>
            </a:pPr>
            <a:r>
              <a:rPr lang="en-US" sz="2000" dirty="0">
                <a:solidFill>
                  <a:schemeClr val="tx1"/>
                </a:solidFill>
                <a:latin typeface="Arial"/>
                <a:cs typeface="Arial"/>
              </a:rPr>
              <a:t>Conclusion</a:t>
            </a:r>
          </a:p>
          <a:p>
            <a:pPr marL="457200" indent="-457200">
              <a:lnSpc>
                <a:spcPct val="150000"/>
              </a:lnSpc>
              <a:buFont typeface="Arial" panose="020B0604020202020204" pitchFamily="34" charset="0"/>
              <a:buChar char="•"/>
            </a:pPr>
            <a:r>
              <a:rPr lang="en-US" sz="2000" dirty="0">
                <a:solidFill>
                  <a:schemeClr val="tx1"/>
                </a:solidFill>
                <a:latin typeface="Arial"/>
                <a:cs typeface="Arial"/>
              </a:rPr>
              <a:t>Summary of important links</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6487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742950">
              <a:defRPr/>
            </a:pPr>
            <a:fld id="{DA28AC38-E0E8-49D7-B2FE-71FD7C42C09E}" type="slidenum">
              <a:rPr lang="en-US" b="0">
                <a:solidFill>
                  <a:srgbClr val="000000"/>
                </a:solidFill>
              </a:rPr>
              <a:pPr defTabSz="742950">
                <a:defRPr/>
              </a:pPr>
              <a:t>20</a:t>
            </a:fld>
            <a:endParaRPr lang="en-US" b="0">
              <a:solidFill>
                <a:srgbClr val="000000"/>
              </a:solidFill>
            </a:endParaRPr>
          </a:p>
        </p:txBody>
      </p:sp>
      <p:sp>
        <p:nvSpPr>
          <p:cNvPr id="3" name="Content Placeholder 2">
            <a:extLst>
              <a:ext uri="{FF2B5EF4-FFF2-40B4-BE49-F238E27FC236}">
                <a16:creationId xmlns:a16="http://schemas.microsoft.com/office/drawing/2014/main" id="{AF6E089E-3406-4F94-903D-543554EEC990}"/>
              </a:ext>
            </a:extLst>
          </p:cNvPr>
          <p:cNvSpPr>
            <a:spLocks noGrp="1"/>
          </p:cNvSpPr>
          <p:nvPr>
            <p:ph idx="1"/>
          </p:nvPr>
        </p:nvSpPr>
        <p:spPr>
          <a:xfrm>
            <a:off x="495300" y="1605692"/>
            <a:ext cx="5649503" cy="3646617"/>
          </a:xfrm>
        </p:spPr>
        <p:txBody>
          <a:bodyPr>
            <a:normAutofit/>
          </a:bodyPr>
          <a:lstStyle/>
          <a:p>
            <a:pPr lvl="0"/>
            <a:r>
              <a:rPr lang="en-US" altLang="ja-JP" sz="1788" b="1" dirty="0"/>
              <a:t>Contribution to lunar calibration activities</a:t>
            </a:r>
          </a:p>
          <a:p>
            <a:pPr lvl="1"/>
            <a:r>
              <a:rPr lang="en-US" altLang="ja-JP" sz="1544" dirty="0"/>
              <a:t>LSICS I/O data Convention and versioning</a:t>
            </a:r>
          </a:p>
          <a:p>
            <a:pPr lvl="0"/>
            <a:r>
              <a:rPr lang="en-US" altLang="ja-JP" sz="1788" b="1" dirty="0"/>
              <a:t>JMA GPRC webpage</a:t>
            </a:r>
            <a:endParaRPr lang="en-GB" sz="1788" b="1" dirty="0"/>
          </a:p>
          <a:p>
            <a:pPr lvl="1"/>
            <a:r>
              <a:rPr lang="en-GB" sz="1544" dirty="0"/>
              <a:t>Calibration landing page</a:t>
            </a:r>
          </a:p>
          <a:p>
            <a:pPr lvl="2"/>
            <a:r>
              <a:rPr lang="en-GB" sz="1381" dirty="0"/>
              <a:t>Instrument info (e.g., SRF)</a:t>
            </a:r>
          </a:p>
          <a:p>
            <a:pPr lvl="2"/>
            <a:r>
              <a:rPr lang="en-GB" sz="1381" dirty="0"/>
              <a:t>Event logging</a:t>
            </a:r>
          </a:p>
          <a:p>
            <a:pPr lvl="2"/>
            <a:r>
              <a:rPr lang="en-GB" sz="1381" dirty="0"/>
              <a:t>IR re-calibration info (GMS to MTSAT-2)</a:t>
            </a:r>
          </a:p>
          <a:p>
            <a:pPr lvl="1"/>
            <a:r>
              <a:rPr lang="en-GB" sz="1544" dirty="0"/>
              <a:t>AHI monitoring pages</a:t>
            </a:r>
          </a:p>
          <a:p>
            <a:pPr lvl="2"/>
            <a:r>
              <a:rPr lang="en-GB" sz="1381" dirty="0"/>
              <a:t>VNIR Ray-matching</a:t>
            </a:r>
          </a:p>
          <a:p>
            <a:pPr lvl="2"/>
            <a:r>
              <a:rPr lang="en-GB" sz="1381" dirty="0"/>
              <a:t>VNIR Vicarious cal.</a:t>
            </a:r>
          </a:p>
          <a:p>
            <a:pPr lvl="2"/>
            <a:r>
              <a:rPr lang="en-GB" sz="1381" dirty="0"/>
              <a:t>GEO-LEO-IR</a:t>
            </a:r>
            <a:endParaRPr sz="1381" dirty="0"/>
          </a:p>
        </p:txBody>
      </p:sp>
      <p:sp>
        <p:nvSpPr>
          <p:cNvPr id="10" name="Title 1">
            <a:extLst>
              <a:ext uri="{FF2B5EF4-FFF2-40B4-BE49-F238E27FC236}">
                <a16:creationId xmlns:a16="http://schemas.microsoft.com/office/drawing/2014/main" id="{38CA0AD2-B374-0834-36AE-6DC48788569B}"/>
              </a:ext>
            </a:extLst>
          </p:cNvPr>
          <p:cNvSpPr>
            <a:spLocks noGrp="1"/>
          </p:cNvSpPr>
          <p:nvPr>
            <p:ph type="title"/>
          </p:nvPr>
        </p:nvSpPr>
        <p:spPr>
          <a:xfrm>
            <a:off x="1759903" y="791635"/>
            <a:ext cx="6145764" cy="479006"/>
          </a:xfrm>
        </p:spPr>
        <p:txBody>
          <a:bodyPr/>
          <a:lstStyle/>
          <a:p>
            <a:pPr lvl="0" algn="l"/>
            <a:r>
              <a:rPr lang="en-GB" sz="2275" b="1" dirty="0"/>
              <a:t>JMA GDWG Activities</a:t>
            </a:r>
            <a:endParaRPr lang="en-GB" sz="1950" b="1" dirty="0"/>
          </a:p>
        </p:txBody>
      </p:sp>
      <p:pic>
        <p:nvPicPr>
          <p:cNvPr id="12" name="図 11">
            <a:extLst>
              <a:ext uri="{FF2B5EF4-FFF2-40B4-BE49-F238E27FC236}">
                <a16:creationId xmlns:a16="http://schemas.microsoft.com/office/drawing/2014/main" id="{7C303A69-7DDA-FD91-34EA-E7DC7EBBF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562" y="1270641"/>
            <a:ext cx="4148138" cy="4432907"/>
          </a:xfrm>
          <a:prstGeom prst="rect">
            <a:avLst/>
          </a:prstGeom>
          <a:ln>
            <a:solidFill>
              <a:schemeClr val="tx1"/>
            </a:solidFill>
          </a:ln>
        </p:spPr>
      </p:pic>
    </p:spTree>
    <p:extLst>
      <p:ext uri="{BB962C8B-B14F-4D97-AF65-F5344CB8AC3E}">
        <p14:creationId xmlns:p14="http://schemas.microsoft.com/office/powerpoint/2010/main" val="298267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1183-7CE6-B54C-9BA4-B1ED9EF4E907}"/>
              </a:ext>
            </a:extLst>
          </p:cNvPr>
          <p:cNvSpPr>
            <a:spLocks noGrp="1"/>
          </p:cNvSpPr>
          <p:nvPr>
            <p:ph type="title"/>
          </p:nvPr>
        </p:nvSpPr>
        <p:spPr>
          <a:xfrm>
            <a:off x="874987" y="60694"/>
            <a:ext cx="7678479" cy="1020762"/>
          </a:xfrm>
        </p:spPr>
        <p:txBody>
          <a:bodyPr>
            <a:normAutofit/>
          </a:bodyPr>
          <a:lstStyle/>
          <a:p>
            <a:r>
              <a:rPr lang="en-GB" dirty="0"/>
              <a:t>GDWG ESA Activities</a:t>
            </a:r>
            <a:br>
              <a:rPr lang="en-GB" dirty="0"/>
            </a:br>
            <a:r>
              <a:rPr lang="en-GB" sz="1800" dirty="0"/>
              <a:t>(see P. Castracane presentation GDWG breakout on 31 March)</a:t>
            </a:r>
          </a:p>
        </p:txBody>
      </p:sp>
      <p:sp>
        <p:nvSpPr>
          <p:cNvPr id="3" name="Content Placeholder 2">
            <a:extLst>
              <a:ext uri="{FF2B5EF4-FFF2-40B4-BE49-F238E27FC236}">
                <a16:creationId xmlns:a16="http://schemas.microsoft.com/office/drawing/2014/main" id="{A29908BB-F2AA-A643-83B9-79CC5FDC8F31}"/>
              </a:ext>
            </a:extLst>
          </p:cNvPr>
          <p:cNvSpPr>
            <a:spLocks noGrp="1"/>
          </p:cNvSpPr>
          <p:nvPr>
            <p:ph idx="1"/>
          </p:nvPr>
        </p:nvSpPr>
        <p:spPr>
          <a:xfrm>
            <a:off x="838200" y="1493838"/>
            <a:ext cx="8229600" cy="4525963"/>
          </a:xfrm>
        </p:spPr>
        <p:txBody>
          <a:bodyPr>
            <a:normAutofit fontScale="92500" lnSpcReduction="10000"/>
          </a:bodyPr>
          <a:lstStyle/>
          <a:p>
            <a:r>
              <a:rPr lang="en-GB" dirty="0"/>
              <a:t>ESA Calibration landing page (updated)</a:t>
            </a:r>
          </a:p>
          <a:p>
            <a:pPr marL="400050" lvl="1" indent="0">
              <a:buNone/>
            </a:pPr>
            <a:r>
              <a:rPr lang="en-GB" sz="1600" dirty="0"/>
              <a:t>The WMO OSCAR webpage has been renewed, as consequence all the Instrument Specification links have been also updated. The new ESA Calibration Landing Page is:</a:t>
            </a:r>
            <a:endParaRPr lang="en-GB" dirty="0"/>
          </a:p>
          <a:p>
            <a:pPr marL="400050" lvl="1" indent="0">
              <a:buNone/>
            </a:pPr>
            <a:r>
              <a:rPr lang="en-GB" dirty="0">
                <a:hlinkClick r:id="rId3"/>
              </a:rPr>
              <a:t>https://earth.esa.int/eogateway/activities/esa-satellites-and-instruments-calibration-landing-page</a:t>
            </a:r>
            <a:endParaRPr lang="en-GB" dirty="0"/>
          </a:p>
          <a:p>
            <a:pPr marL="400050" lvl="1" indent="0">
              <a:buNone/>
            </a:pPr>
            <a:endParaRPr lang="en-GB" sz="1600" dirty="0"/>
          </a:p>
          <a:p>
            <a:pPr marL="342900" lvl="1" indent="-342900">
              <a:buFont typeface="Arial" panose="020B0604020202020204" pitchFamily="34" charset="0"/>
              <a:buChar char="•"/>
            </a:pPr>
            <a:r>
              <a:rPr lang="en-GB" sz="2800" dirty="0"/>
              <a:t>Status and updates on </a:t>
            </a:r>
          </a:p>
          <a:p>
            <a:pPr marL="742950" lvl="2" indent="-342900">
              <a:buFont typeface="Wingdings" pitchFamily="2" charset="2"/>
              <a:buChar char="ü"/>
            </a:pPr>
            <a:r>
              <a:rPr lang="en-GB" sz="2400" dirty="0"/>
              <a:t>CEOS Cal/Val Portal (</a:t>
            </a:r>
            <a:r>
              <a:rPr lang="en-GB" sz="2400" dirty="0">
                <a:hlinkClick r:id="rId4"/>
              </a:rPr>
              <a:t>http://calvalportal.ceos.org</a:t>
            </a:r>
            <a:r>
              <a:rPr lang="en-GB" sz="2400" dirty="0"/>
              <a:t>)</a:t>
            </a:r>
          </a:p>
          <a:p>
            <a:pPr marL="742950" lvl="2" indent="-342900">
              <a:buFont typeface="Wingdings" pitchFamily="2" charset="2"/>
              <a:buChar char="ü"/>
            </a:pPr>
            <a:r>
              <a:rPr lang="en-GB" sz="2400" dirty="0"/>
              <a:t>EVDC the ESA Atmospheric Validation Data </a:t>
            </a:r>
            <a:r>
              <a:rPr lang="en-GB" sz="2400" dirty="0" err="1"/>
              <a:t>Center</a:t>
            </a:r>
            <a:r>
              <a:rPr lang="en-GB" sz="2400" dirty="0"/>
              <a:t> (</a:t>
            </a:r>
            <a:r>
              <a:rPr lang="en-GB" sz="2400" dirty="0">
                <a:hlinkClick r:id="rId5"/>
              </a:rPr>
              <a:t>https://evdc.esa.int</a:t>
            </a:r>
            <a:r>
              <a:rPr lang="en-GB" sz="2400" dirty="0"/>
              <a:t>)</a:t>
            </a:r>
          </a:p>
          <a:p>
            <a:pPr marL="742950" lvl="2" indent="-342900">
              <a:buFont typeface="Wingdings" pitchFamily="2" charset="2"/>
              <a:buChar char="ü"/>
            </a:pPr>
            <a:r>
              <a:rPr lang="en-GB" sz="2400" dirty="0"/>
              <a:t>Publication on the GSICS Newsletter: </a:t>
            </a:r>
            <a:r>
              <a:rPr lang="en-GB" sz="1600" dirty="0"/>
              <a:t>"The ESA atmospheric Validation Data Centre (EVDC): the portal updates" has been published on the fall Issue of the GSICS Quarterly Newsletter [DOI: 10.25923/cfag-b381] </a:t>
            </a:r>
            <a:r>
              <a:rPr lang="en-GB" sz="1600" dirty="0">
                <a:hlinkClick r:id="rId6"/>
              </a:rPr>
              <a:t>repository.library.noaa.gov/view/noaa/27561</a:t>
            </a:r>
            <a:endParaRPr lang="en-GB" sz="1600" dirty="0"/>
          </a:p>
          <a:p>
            <a:pPr marL="742950" lvl="2" indent="-342900">
              <a:buFont typeface="Wingdings" pitchFamily="2" charset="2"/>
              <a:buChar char="ü"/>
            </a:pPr>
            <a:r>
              <a:rPr lang="en-GB" sz="2400" dirty="0"/>
              <a:t>EVDC Newsletter April 2021</a:t>
            </a:r>
          </a:p>
        </p:txBody>
      </p:sp>
      <p:sp>
        <p:nvSpPr>
          <p:cNvPr id="6" name="Slide Number Placeholder 5">
            <a:extLst>
              <a:ext uri="{FF2B5EF4-FFF2-40B4-BE49-F238E27FC236}">
                <a16:creationId xmlns:a16="http://schemas.microsoft.com/office/drawing/2014/main" id="{25CE4F5D-C6A2-314D-AF8B-A1735618116B}"/>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912A9D5-BB68-4CBF-AC39-42D45F52C8D7}" type="slidenum">
              <a:rPr lang="en-US" altLang="en-US" smtClean="0">
                <a:solidFill>
                  <a:srgbClr val="000000"/>
                </a:solidFill>
              </a:rPr>
              <a:pPr>
                <a:defRPr/>
              </a:pPr>
              <a:t>21</a:t>
            </a:fld>
            <a:endParaRPr lang="en-US" altLang="en-US">
              <a:solidFill>
                <a:srgbClr val="000000"/>
              </a:solidFill>
            </a:endParaRPr>
          </a:p>
        </p:txBody>
      </p:sp>
      <p:sp>
        <p:nvSpPr>
          <p:cNvPr id="7" name="Date Placeholder 3">
            <a:extLst>
              <a:ext uri="{FF2B5EF4-FFF2-40B4-BE49-F238E27FC236}">
                <a16:creationId xmlns:a16="http://schemas.microsoft.com/office/drawing/2014/main" id="{9FD409FE-6B12-B64F-ACEA-11B0311FA5FE}"/>
              </a:ext>
            </a:extLst>
          </p:cNvPr>
          <p:cNvSpPr>
            <a:spLocks noGrp="1"/>
          </p:cNvSpPr>
          <p:nvPr>
            <p:ph type="dt" sz="half" idx="10"/>
          </p:nvPr>
        </p:nvSpPr>
        <p:spPr>
          <a:xfrm>
            <a:off x="838200" y="6356351"/>
            <a:ext cx="2133600" cy="365125"/>
          </a:xfrm>
        </p:spPr>
        <p:txBody>
          <a:bodyPr/>
          <a:lstStyle/>
          <a:p>
            <a:pPr>
              <a:defRPr/>
            </a:pPr>
            <a:r>
              <a:rPr lang="it-IT" altLang="en-US" dirty="0">
                <a:solidFill>
                  <a:srgbClr val="000000"/>
                </a:solidFill>
              </a:rPr>
              <a:t>10 </a:t>
            </a:r>
            <a:r>
              <a:rPr lang="it-IT" altLang="en-US" dirty="0" err="1">
                <a:solidFill>
                  <a:srgbClr val="000000"/>
                </a:solidFill>
              </a:rPr>
              <a:t>Feb</a:t>
            </a:r>
            <a:r>
              <a:rPr lang="it-IT" altLang="en-US" dirty="0">
                <a:solidFill>
                  <a:srgbClr val="000000"/>
                </a:solidFill>
              </a:rPr>
              <a:t> 2021</a:t>
            </a:r>
            <a:endParaRPr lang="en-US" altLang="en-US" dirty="0">
              <a:solidFill>
                <a:srgbClr val="000000"/>
              </a:solidFill>
            </a:endParaRPr>
          </a:p>
        </p:txBody>
      </p:sp>
      <p:sp>
        <p:nvSpPr>
          <p:cNvPr id="8" name="Footer Placeholder 4">
            <a:extLst>
              <a:ext uri="{FF2B5EF4-FFF2-40B4-BE49-F238E27FC236}">
                <a16:creationId xmlns:a16="http://schemas.microsoft.com/office/drawing/2014/main" id="{94DE74B9-9186-9241-931F-DA928CE80716}"/>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a:solidFill>
                  <a:srgbClr val="000000"/>
                </a:solidFill>
              </a:rPr>
              <a:t>GDWG kick off Online Meeting</a:t>
            </a:r>
            <a:endParaRPr lang="en-US" altLang="en-US" dirty="0">
              <a:solidFill>
                <a:srgbClr val="000000"/>
              </a:solidFill>
            </a:endParaRPr>
          </a:p>
        </p:txBody>
      </p:sp>
    </p:spTree>
    <p:extLst>
      <p:ext uri="{BB962C8B-B14F-4D97-AF65-F5344CB8AC3E}">
        <p14:creationId xmlns:p14="http://schemas.microsoft.com/office/powerpoint/2010/main" val="2751961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8FD3-0F84-4AD0-9513-AF6435172BE9}"/>
              </a:ext>
            </a:extLst>
          </p:cNvPr>
          <p:cNvSpPr>
            <a:spLocks noGrp="1"/>
          </p:cNvSpPr>
          <p:nvPr>
            <p:ph type="title"/>
          </p:nvPr>
        </p:nvSpPr>
        <p:spPr/>
        <p:txBody>
          <a:bodyPr/>
          <a:lstStyle/>
          <a:p>
            <a:r>
              <a:rPr lang="en-US" dirty="0"/>
              <a:t>Summary of links to GSICS tools</a:t>
            </a:r>
          </a:p>
        </p:txBody>
      </p:sp>
      <p:sp>
        <p:nvSpPr>
          <p:cNvPr id="4" name="Rectangle 2">
            <a:extLst>
              <a:ext uri="{FF2B5EF4-FFF2-40B4-BE49-F238E27FC236}">
                <a16:creationId xmlns:a16="http://schemas.microsoft.com/office/drawing/2014/main" id="{AB7B38BB-7E02-46C9-9AD6-25A3C6B3DD30}"/>
              </a:ext>
            </a:extLst>
          </p:cNvPr>
          <p:cNvSpPr>
            <a:spLocks noChangeArrowheads="1"/>
          </p:cNvSpPr>
          <p:nvPr/>
        </p:nvSpPr>
        <p:spPr bwMode="auto">
          <a:xfrm>
            <a:off x="348951" y="1720840"/>
            <a:ext cx="9208098"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n-US" altLang="en-US" sz="1800" b="0" i="0" u="none" strike="noStrike" cap="none" normalizeH="0" baseline="0" dirty="0">
                <a:ln>
                  <a:noFill/>
                </a:ln>
                <a:solidFill>
                  <a:srgbClr val="222222"/>
                </a:solidFill>
                <a:effectLst/>
                <a:latin typeface="Arial"/>
                <a:cs typeface="Arial"/>
              </a:rPr>
              <a:t>Bash script to download GSICS Data </a:t>
            </a:r>
            <a:r>
              <a:rPr kumimoji="0" lang="en-US" altLang="en-US" sz="1800" b="0" i="0" u="none" strike="noStrike" cap="none" normalizeH="0" baseline="0" dirty="0">
                <a:ln>
                  <a:noFill/>
                </a:ln>
                <a:solidFill>
                  <a:srgbClr val="222222"/>
                </a:solidFill>
                <a:effectLst/>
                <a:latin typeface="Arial"/>
                <a:cs typeface="Arial"/>
                <a:hlinkClick r:id="rId2"/>
              </a:rPr>
              <a:t>http://gsics.atmos.umd.edu/bin/view/Development/DownloadGSICSProducts</a:t>
            </a:r>
            <a:endParaRPr lang="en-US" altLang="en-US" sz="1800" b="0" i="0" u="none" strike="noStrike" cap="none" normalizeH="0" baseline="0" dirty="0">
              <a:ln>
                <a:noFill/>
              </a:ln>
              <a:solidFill>
                <a:srgbClr val="222222"/>
              </a:solidFill>
              <a:effectLst/>
              <a:latin typeface="Arial"/>
              <a:cs typeface="Arial"/>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lang="en-US" altLang="en-US" sz="1800" b="0" dirty="0">
                <a:solidFill>
                  <a:srgbClr val="222222"/>
                </a:solidFill>
                <a:cs typeface="Arial" panose="020B0604020202020204" pitchFamily="34" charset="0"/>
              </a:rPr>
              <a:t>Series of notebooks to read, view and process GSICS Data and Deliverables from the browser in a collaborative ecosystem</a:t>
            </a:r>
            <a:endParaRPr lang="en-US" altLang="en-US" sz="1800" b="0" i="0" u="none" strike="noStrike" cap="none" normalizeH="0" baseline="0">
              <a:ln>
                <a:noFill/>
              </a:ln>
              <a:solidFill>
                <a:srgbClr val="222222"/>
              </a:solidFill>
              <a:effectLs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kumimoji="0" lang="en-US" altLang="en-US" sz="1800" b="0" i="0" u="none" strike="noStrike" cap="none" normalizeH="0" baseline="0" dirty="0">
                <a:ln>
                  <a:noFill/>
                </a:ln>
                <a:solidFill>
                  <a:srgbClr val="222222"/>
                </a:solidFill>
                <a:effectLst/>
                <a:latin typeface="Arial"/>
                <a:cs typeface="Arial"/>
              </a:rPr>
              <a:t>DCC Product  </a:t>
            </a:r>
            <a:r>
              <a:rPr kumimoji="0" lang="en-US" altLang="en-US" sz="1800" b="0" i="0" u="none" strike="noStrike" cap="none" normalizeH="0" baseline="0" dirty="0">
                <a:ln>
                  <a:noFill/>
                </a:ln>
                <a:solidFill>
                  <a:srgbClr val="1155CC"/>
                </a:solidFill>
                <a:effectLst/>
                <a:latin typeface="Arial"/>
                <a:cs typeface="Arial"/>
                <a:hlinkClick r:id="rId3"/>
              </a:rPr>
              <a:t>notebook</a:t>
            </a:r>
            <a:endParaRPr lang="en-US" altLang="en-US" sz="1800" b="0">
              <a:latin typeface="Arial"/>
              <a:cs typeface="Arial"/>
            </a:endParaRPr>
          </a:p>
          <a:p>
            <a:pPr marL="1200150" lvl="2" indent="-285750">
              <a:buFont typeface="Arial" panose="020B0604020202020204" pitchFamily="34" charset="0"/>
              <a:buChar char="•"/>
            </a:pPr>
            <a:r>
              <a:rPr kumimoji="0" lang="en-US" altLang="en-US" sz="1800" b="0" i="0" u="none" strike="noStrike" cap="none" normalizeH="0" baseline="0" dirty="0">
                <a:ln>
                  <a:noFill/>
                </a:ln>
                <a:solidFill>
                  <a:srgbClr val="222222"/>
                </a:solidFill>
                <a:effectLst/>
                <a:latin typeface="Arial"/>
                <a:cs typeface="Arial"/>
              </a:rPr>
              <a:t>This notebook reads DCC products and plots and lists them</a:t>
            </a:r>
            <a:endParaRPr lang="en-US" altLang="en-US" sz="1800" b="0" i="0" u="none" strike="noStrike" cap="none" normalizeH="0" baseline="0">
              <a:ln>
                <a:noFill/>
              </a:ln>
              <a:effectLst/>
              <a:latin typeface="Arial"/>
              <a:cs typeface="Arial"/>
            </a:endParaRPr>
          </a:p>
          <a:p>
            <a:pPr marL="742950" lvl="1" indent="-285750">
              <a:buFont typeface="Arial" panose="020B0604020202020204" pitchFamily="34" charset="0"/>
              <a:buChar char="•"/>
            </a:pPr>
            <a:r>
              <a:rPr kumimoji="0" lang="en-US" altLang="en-US" sz="1800" b="0" i="0" u="none" strike="noStrike" cap="none" normalizeH="0" baseline="0" dirty="0">
                <a:ln>
                  <a:noFill/>
                </a:ln>
                <a:solidFill>
                  <a:srgbClr val="222222"/>
                </a:solidFill>
                <a:effectLst/>
                <a:latin typeface="Arial"/>
                <a:cs typeface="Arial"/>
              </a:rPr>
              <a:t>GIRO SRF </a:t>
            </a:r>
            <a:r>
              <a:rPr lang="en-US" altLang="en-US" sz="1800" b="0" dirty="0">
                <a:solidFill>
                  <a:srgbClr val="222222"/>
                </a:solidFill>
                <a:latin typeface="Arial"/>
                <a:cs typeface="Arial"/>
              </a:rPr>
              <a:t>  </a:t>
            </a:r>
            <a:r>
              <a:rPr lang="en-US" altLang="en-US" sz="1800" b="0" dirty="0">
                <a:solidFill>
                  <a:srgbClr val="1155CC"/>
                </a:solidFill>
                <a:latin typeface="Arial"/>
                <a:cs typeface="Arial"/>
              </a:rPr>
              <a:t> </a:t>
            </a:r>
            <a:r>
              <a:rPr kumimoji="0" lang="en-US" altLang="en-US" sz="1800" b="0" i="0" u="none" strike="noStrike" cap="none" normalizeH="0" baseline="0" dirty="0">
                <a:ln>
                  <a:noFill/>
                </a:ln>
                <a:solidFill>
                  <a:srgbClr val="1155CC"/>
                </a:solidFill>
                <a:effectLst/>
                <a:latin typeface="Arial"/>
                <a:cs typeface="Arial"/>
                <a:hlinkClick r:id="rId4"/>
              </a:rPr>
              <a:t>notebook</a:t>
            </a:r>
            <a:r>
              <a:rPr lang="en-US" altLang="en-US" sz="1800" b="0" dirty="0">
                <a:solidFill>
                  <a:srgbClr val="1155CC"/>
                </a:solidFill>
                <a:latin typeface="Arial"/>
                <a:cs typeface="Arial"/>
              </a:rPr>
              <a:t>      </a:t>
            </a:r>
            <a:endParaRPr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kumimoji="0" lang="en-US" altLang="en-US" sz="1800" b="0" i="0" u="none" strike="noStrike" cap="none" normalizeH="0" baseline="0" dirty="0">
                <a:ln>
                  <a:noFill/>
                </a:ln>
                <a:effectLst/>
                <a:latin typeface="Arial"/>
                <a:cs typeface="Arial"/>
              </a:rPr>
              <a:t>GSICS Product RAC </a:t>
            </a:r>
            <a:r>
              <a:rPr kumimoji="0" lang="en-US" altLang="en-US" sz="1800" b="0" i="0" u="none" strike="noStrike" cap="none" normalizeH="0" baseline="0" dirty="0">
                <a:ln>
                  <a:noFill/>
                </a:ln>
                <a:effectLst/>
                <a:latin typeface="Arial"/>
                <a:cs typeface="Arial"/>
                <a:hlinkClick r:id="rId5"/>
              </a:rPr>
              <a:t>notebook</a:t>
            </a:r>
            <a:r>
              <a:rPr kumimoji="0" lang="en-US" altLang="en-US" sz="1800" b="0" i="0" u="none" strike="noStrike" cap="none" normalizeH="0" baseline="0" dirty="0">
                <a:ln>
                  <a:noFill/>
                </a:ln>
                <a:effectLst/>
                <a:latin typeface="Arial"/>
                <a:cs typeface="Arial"/>
              </a:rPr>
              <a:t> and NRT </a:t>
            </a:r>
            <a:r>
              <a:rPr kumimoji="0" lang="en-US" altLang="en-US" sz="1800" b="0" i="0" u="none" strike="noStrike" cap="none" normalizeH="0" baseline="0" dirty="0">
                <a:ln>
                  <a:noFill/>
                </a:ln>
                <a:effectLst/>
                <a:latin typeface="Arial"/>
                <a:cs typeface="Arial"/>
                <a:hlinkClick r:id="rId6"/>
              </a:rPr>
              <a:t>notebook</a:t>
            </a:r>
            <a:endParaRPr lang="en-US" altLang="en-US" sz="1800" b="0" i="0" u="none" strike="noStrike" cap="none" normalizeH="0" baseline="0" dirty="0">
              <a:ln>
                <a:noFill/>
              </a:ln>
              <a:effectLst/>
              <a:latin typeface="Arial"/>
              <a:cs typeface="Arial"/>
            </a:endParaRPr>
          </a:p>
          <a:p>
            <a:r>
              <a:rPr lang="en-US" altLang="en-US" sz="1800" b="0" dirty="0">
                <a:latin typeface="Arial"/>
                <a:cs typeface="Arial"/>
              </a:rPr>
              <a:t>3. Plotting Tool   </a:t>
            </a:r>
            <a:r>
              <a:rPr lang="en-US" sz="1800" b="0" dirty="0">
                <a:latin typeface="Arial"/>
                <a:cs typeface="Arial"/>
                <a:hlinkClick r:id="rId7"/>
              </a:rPr>
              <a:t>http://gsics.tools.eumetsat.int/plotter</a:t>
            </a:r>
            <a:endParaRPr lang="en-US" altLang="en-US" sz="1800" b="0">
              <a:cs typeface="Arial" panose="020B0604020202020204" pitchFamily="34" charset="0"/>
            </a:endParaRPr>
          </a:p>
          <a:p>
            <a:r>
              <a:rPr lang="en-US" altLang="en-US" sz="1800" b="0" dirty="0">
                <a:latin typeface="Arial"/>
                <a:cs typeface="Arial"/>
              </a:rPr>
              <a:t>4. GSICS Product  Catalog: </a:t>
            </a:r>
            <a:r>
              <a:rPr lang="en-US" altLang="en-US" sz="1800" b="0" dirty="0">
                <a:latin typeface="Arial"/>
                <a:cs typeface="Arial"/>
                <a:hlinkClick r:id="rId8"/>
              </a:rPr>
              <a:t>https://www.star.nesdis.noaa.gov/smcd/GCC/ProductCatalog.php</a:t>
            </a:r>
            <a:endParaRPr lang="en-US" altLang="en-US" sz="1800" b="0">
              <a:latin typeface="Arial"/>
              <a:cs typeface="Arial"/>
            </a:endParaRPr>
          </a:p>
          <a:p>
            <a:r>
              <a:rPr lang="en-US" altLang="en-US" sz="1800" b="0" dirty="0">
                <a:solidFill>
                  <a:srgbClr val="000000"/>
                </a:solidFill>
                <a:latin typeface="Arial"/>
                <a:cs typeface="Arial"/>
              </a:rPr>
              <a:t>5. GSICS Product Status registration: Register </a:t>
            </a:r>
            <a:r>
              <a:rPr lang="en-US" altLang="en-US" sz="1800" b="0" dirty="0">
                <a:solidFill>
                  <a:srgbClr val="000000"/>
                </a:solidFill>
                <a:latin typeface="Arial"/>
                <a:cs typeface="Arial"/>
                <a:hlinkClick r:id="rId9"/>
              </a:rPr>
              <a:t>here</a:t>
            </a:r>
            <a:endParaRPr lang="en-US" sz="1800" b="0">
              <a:solidFill>
                <a:srgbClr val="000000"/>
              </a:solidFill>
              <a:cs typeface="Arial" panose="020B0604020202020204" pitchFamily="34" charset="0"/>
            </a:endParaRPr>
          </a:p>
        </p:txBody>
      </p:sp>
      <p:sp>
        <p:nvSpPr>
          <p:cNvPr id="3" name="TextBox 2">
            <a:extLst>
              <a:ext uri="{FF2B5EF4-FFF2-40B4-BE49-F238E27FC236}">
                <a16:creationId xmlns:a16="http://schemas.microsoft.com/office/drawing/2014/main" id="{F2D18663-805F-7BD0-A898-2870FE2A09E6}"/>
              </a:ext>
            </a:extLst>
          </p:cNvPr>
          <p:cNvSpPr txBox="1"/>
          <p:nvPr/>
        </p:nvSpPr>
        <p:spPr>
          <a:xfrm>
            <a:off x="2177143" y="5649686"/>
            <a:ext cx="5824030" cy="338554"/>
          </a:xfrm>
          <a:prstGeom prst="rect">
            <a:avLst/>
          </a:prstGeom>
          <a:noFill/>
        </p:spPr>
        <p:txBody>
          <a:bodyPr wrap="none" rtlCol="0">
            <a:spAutoFit/>
          </a:bodyPr>
          <a:lstStyle/>
          <a:p>
            <a:r>
              <a:rPr lang="en-US" sz="1600" dirty="0">
                <a:solidFill>
                  <a:schemeClr val="tx1"/>
                </a:solidFill>
              </a:rPr>
              <a:t>Members are welcome to use the tools build by GSICS </a:t>
            </a:r>
          </a:p>
        </p:txBody>
      </p:sp>
    </p:spTree>
    <p:extLst>
      <p:ext uri="{BB962C8B-B14F-4D97-AF65-F5344CB8AC3E}">
        <p14:creationId xmlns:p14="http://schemas.microsoft.com/office/powerpoint/2010/main" val="968107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DF8A1-F238-DAF2-53DE-1D81F17F61AA}"/>
              </a:ext>
            </a:extLst>
          </p:cNvPr>
          <p:cNvSpPr>
            <a:spLocks noGrp="1"/>
          </p:cNvSpPr>
          <p:nvPr>
            <p:ph type="title"/>
          </p:nvPr>
        </p:nvSpPr>
        <p:spPr>
          <a:xfrm>
            <a:off x="3881438" y="2378984"/>
            <a:ext cx="3205162" cy="1325563"/>
          </a:xfrm>
        </p:spPr>
        <p:txBody>
          <a:bodyPr/>
          <a:lstStyle/>
          <a:p>
            <a:r>
              <a:rPr lang="en-US" dirty="0"/>
              <a:t>THANK YOU</a:t>
            </a:r>
          </a:p>
        </p:txBody>
      </p:sp>
    </p:spTree>
    <p:extLst>
      <p:ext uri="{BB962C8B-B14F-4D97-AF65-F5344CB8AC3E}">
        <p14:creationId xmlns:p14="http://schemas.microsoft.com/office/powerpoint/2010/main" val="880411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5876-8B81-164B-9DB8-FEDE698AF44F}"/>
              </a:ext>
            </a:extLst>
          </p:cNvPr>
          <p:cNvSpPr>
            <a:spLocks noGrp="1"/>
          </p:cNvSpPr>
          <p:nvPr>
            <p:ph type="title"/>
          </p:nvPr>
        </p:nvSpPr>
        <p:spPr>
          <a:xfrm>
            <a:off x="2933700" y="743252"/>
            <a:ext cx="4819650" cy="542321"/>
          </a:xfrm>
        </p:spPr>
        <p:txBody>
          <a:bodyPr>
            <a:normAutofit fontScale="90000"/>
          </a:bodyPr>
          <a:lstStyle/>
          <a:p>
            <a:pPr>
              <a:defRPr/>
            </a:pPr>
            <a:r>
              <a:rPr lang="en-GB" sz="2925" b="1" dirty="0">
                <a:solidFill>
                  <a:srgbClr val="4F81BD">
                    <a:lumMod val="75000"/>
                  </a:srgbClr>
                </a:solidFill>
                <a:latin typeface="Calibri"/>
              </a:rPr>
              <a:t>GDWG ESA Activities</a:t>
            </a:r>
            <a:br>
              <a:rPr lang="en-GB" sz="3900" b="1" dirty="0">
                <a:solidFill>
                  <a:srgbClr val="4F81BD">
                    <a:lumMod val="75000"/>
                  </a:srgbClr>
                </a:solidFill>
                <a:latin typeface="Calibri"/>
              </a:rPr>
            </a:br>
            <a:endParaRPr lang="en-GB" sz="1950" dirty="0"/>
          </a:p>
        </p:txBody>
      </p:sp>
      <p:sp>
        <p:nvSpPr>
          <p:cNvPr id="4" name="Slide Number Placeholder 3">
            <a:extLst>
              <a:ext uri="{FF2B5EF4-FFF2-40B4-BE49-F238E27FC236}">
                <a16:creationId xmlns:a16="http://schemas.microsoft.com/office/drawing/2014/main" id="{F54E768B-4DD7-5842-8075-91FE4CA91851}"/>
              </a:ext>
            </a:extLst>
          </p:cNvPr>
          <p:cNvSpPr>
            <a:spLocks noGrp="1"/>
          </p:cNvSpPr>
          <p:nvPr>
            <p:ph type="sldNum" sz="quarter" idx="10"/>
          </p:nvPr>
        </p:nvSpPr>
        <p:spPr/>
        <p:txBody>
          <a:bodyPr/>
          <a:lstStyle/>
          <a:p>
            <a:pPr>
              <a:defRPr/>
            </a:pPr>
            <a:fld id="{DA28AC38-E0E8-49D7-B2FE-71FD7C42C09E}" type="slidenum">
              <a:rPr lang="en-US" smtClean="0"/>
              <a:pPr>
                <a:defRPr/>
              </a:pPr>
              <a:t>24</a:t>
            </a:fld>
            <a:endParaRPr lang="en-US"/>
          </a:p>
        </p:txBody>
      </p:sp>
      <p:sp>
        <p:nvSpPr>
          <p:cNvPr id="3" name="Content Placeholder 2">
            <a:extLst>
              <a:ext uri="{FF2B5EF4-FFF2-40B4-BE49-F238E27FC236}">
                <a16:creationId xmlns:a16="http://schemas.microsoft.com/office/drawing/2014/main" id="{C2201673-1786-C941-A3FA-B2435701A655}"/>
              </a:ext>
            </a:extLst>
          </p:cNvPr>
          <p:cNvSpPr>
            <a:spLocks noGrp="1"/>
          </p:cNvSpPr>
          <p:nvPr>
            <p:ph idx="1"/>
          </p:nvPr>
        </p:nvSpPr>
        <p:spPr>
          <a:xfrm>
            <a:off x="222573" y="1392822"/>
            <a:ext cx="5890307" cy="2400658"/>
          </a:xfrm>
          <a:solidFill>
            <a:schemeClr val="bg1"/>
          </a:solidFill>
        </p:spPr>
        <p:txBody>
          <a:bodyPr>
            <a:normAutofit lnSpcReduction="10000"/>
          </a:bodyPr>
          <a:lstStyle/>
          <a:p>
            <a:pPr marL="278606" lvl="1" indent="-278606">
              <a:defRPr/>
            </a:pPr>
            <a:r>
              <a:rPr lang="en-GB" sz="1950" dirty="0">
                <a:solidFill>
                  <a:sysClr val="windowText" lastClr="000000"/>
                </a:solidFill>
                <a:latin typeface="Calibri"/>
              </a:rPr>
              <a:t>Status and updates on </a:t>
            </a:r>
          </a:p>
          <a:p>
            <a:pPr marL="603647" lvl="2" indent="-278606">
              <a:buFont typeface="Wingdings" pitchFamily="2" charset="2"/>
              <a:buChar char="ü"/>
              <a:defRPr/>
            </a:pPr>
            <a:r>
              <a:rPr lang="en-GB" kern="1200" dirty="0">
                <a:solidFill>
                  <a:sysClr val="windowText" lastClr="000000"/>
                </a:solidFill>
                <a:latin typeface="Calibri"/>
              </a:rPr>
              <a:t>CEOS Cal/Val Portal (</a:t>
            </a:r>
            <a:r>
              <a:rPr lang="en-GB" kern="1200" dirty="0">
                <a:solidFill>
                  <a:sysClr val="windowText" lastClr="000000"/>
                </a:solidFill>
                <a:latin typeface="Calibri"/>
                <a:hlinkClick r:id="rId3"/>
              </a:rPr>
              <a:t>https://calvalportal.ceos.org/</a:t>
            </a:r>
            <a:r>
              <a:rPr lang="en-GB" kern="1200" dirty="0">
                <a:solidFill>
                  <a:sysClr val="windowText" lastClr="000000"/>
                </a:solidFill>
                <a:latin typeface="Calibri"/>
              </a:rPr>
              <a:t>)</a:t>
            </a:r>
          </a:p>
          <a:p>
            <a:pPr marL="603647" lvl="2" indent="-278606">
              <a:buFont typeface="Wingdings" pitchFamily="2" charset="2"/>
              <a:buChar char="ü"/>
              <a:defRPr/>
            </a:pPr>
            <a:r>
              <a:rPr lang="en-GB" kern="1200" dirty="0">
                <a:solidFill>
                  <a:sysClr val="windowText" lastClr="000000"/>
                </a:solidFill>
                <a:latin typeface="Calibri"/>
              </a:rPr>
              <a:t>EVDC the ESA Atmospheric Validation Data </a:t>
            </a:r>
            <a:r>
              <a:rPr lang="en-GB" kern="1200" dirty="0" err="1">
                <a:solidFill>
                  <a:sysClr val="windowText" lastClr="000000"/>
                </a:solidFill>
                <a:latin typeface="Calibri"/>
              </a:rPr>
              <a:t>Center</a:t>
            </a:r>
            <a:r>
              <a:rPr lang="en-GB" kern="1200" dirty="0">
                <a:solidFill>
                  <a:sysClr val="windowText" lastClr="000000"/>
                </a:solidFill>
                <a:latin typeface="Calibri"/>
              </a:rPr>
              <a:t> (</a:t>
            </a:r>
            <a:r>
              <a:rPr lang="en-GB" kern="1200" dirty="0">
                <a:solidFill>
                  <a:sysClr val="windowText" lastClr="000000"/>
                </a:solidFill>
                <a:latin typeface="Calibri"/>
                <a:hlinkClick r:id="rId4"/>
              </a:rPr>
              <a:t>https://evdc.esa.int</a:t>
            </a:r>
            <a:r>
              <a:rPr lang="en-GB" kern="1200" dirty="0">
                <a:solidFill>
                  <a:sysClr val="windowText" lastClr="000000"/>
                </a:solidFill>
                <a:latin typeface="Calibri"/>
              </a:rPr>
              <a:t>)</a:t>
            </a:r>
          </a:p>
          <a:p>
            <a:pPr marL="603647" lvl="2" indent="-278606">
              <a:buFont typeface="Wingdings" pitchFamily="2" charset="2"/>
              <a:buChar char="ü"/>
              <a:defRPr/>
            </a:pPr>
            <a:r>
              <a:rPr lang="en-US" kern="1200" dirty="0">
                <a:solidFill>
                  <a:sysClr val="windowText" lastClr="000000"/>
                </a:solidFill>
                <a:latin typeface="Calibri"/>
              </a:rPr>
              <a:t>Pi-MEP Salinity (</a:t>
            </a:r>
            <a:r>
              <a:rPr lang="en-US" kern="1200" dirty="0">
                <a:solidFill>
                  <a:sysClr val="windowText" lastClr="000000"/>
                </a:solidFill>
                <a:latin typeface="Calibri"/>
                <a:hlinkClick r:id="rId5"/>
              </a:rPr>
              <a:t>https://www.salinity-pimep.org/</a:t>
            </a:r>
            <a:r>
              <a:rPr lang="en-US" kern="1200" dirty="0">
                <a:solidFill>
                  <a:sysClr val="windowText" lastClr="000000"/>
                </a:solidFill>
                <a:latin typeface="Calibri"/>
              </a:rPr>
              <a:t>)– an ESA-NASA Platform for sustained satellite surface salinity validation.</a:t>
            </a:r>
            <a:endParaRPr lang="en-GB" sz="1950" dirty="0">
              <a:solidFill>
                <a:sysClr val="windowText" lastClr="000000"/>
              </a:solidFill>
              <a:latin typeface="Calibri"/>
            </a:endParaRPr>
          </a:p>
          <a:p>
            <a:pPr marL="0" indent="0">
              <a:buNone/>
            </a:pPr>
            <a:endParaRPr lang="en-GB" dirty="0"/>
          </a:p>
        </p:txBody>
      </p:sp>
      <p:pic>
        <p:nvPicPr>
          <p:cNvPr id="5" name="Picture 4">
            <a:extLst>
              <a:ext uri="{FF2B5EF4-FFF2-40B4-BE49-F238E27FC236}">
                <a16:creationId xmlns:a16="http://schemas.microsoft.com/office/drawing/2014/main" id="{C5EB97D9-D633-3042-8965-ECA49BDD99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02" r="12565"/>
          <a:stretch/>
        </p:blipFill>
        <p:spPr>
          <a:xfrm>
            <a:off x="6595441" y="1322779"/>
            <a:ext cx="2667724" cy="2540744"/>
          </a:xfrm>
          <a:prstGeom prst="rect">
            <a:avLst/>
          </a:prstGeom>
          <a:solidFill>
            <a:schemeClr val="bg1">
              <a:alpha val="41000"/>
            </a:schemeClr>
          </a:solidFill>
          <a:effectLst>
            <a:outerShdw blurRad="228600" dist="50800" dir="9480000" sx="103000" sy="103000" algn="ctr" rotWithShape="0">
              <a:srgbClr val="000000">
                <a:alpha val="70000"/>
              </a:srgbClr>
            </a:outerShdw>
          </a:effectLst>
        </p:spPr>
      </p:pic>
      <p:sp>
        <p:nvSpPr>
          <p:cNvPr id="6" name="TextBox 5">
            <a:extLst>
              <a:ext uri="{FF2B5EF4-FFF2-40B4-BE49-F238E27FC236}">
                <a16:creationId xmlns:a16="http://schemas.microsoft.com/office/drawing/2014/main" id="{1ECB3CF1-64A7-A649-AE76-D2832ED5BC1A}"/>
              </a:ext>
            </a:extLst>
          </p:cNvPr>
          <p:cNvSpPr txBox="1"/>
          <p:nvPr/>
        </p:nvSpPr>
        <p:spPr>
          <a:xfrm>
            <a:off x="222572" y="3773116"/>
            <a:ext cx="9341733" cy="1705210"/>
          </a:xfrm>
          <a:prstGeom prst="rect">
            <a:avLst/>
          </a:prstGeom>
          <a:noFill/>
        </p:spPr>
        <p:txBody>
          <a:bodyPr wrap="square" rtlCol="0">
            <a:spAutoFit/>
          </a:bodyPr>
          <a:lstStyle/>
          <a:p>
            <a:pPr fontAlgn="auto">
              <a:spcAft>
                <a:spcPts val="0"/>
              </a:spcAft>
              <a:buFont typeface="Arial" panose="020B0604020202020204" pitchFamily="34" charset="0"/>
              <a:buChar char="•"/>
              <a:defRPr/>
            </a:pPr>
            <a:r>
              <a:rPr lang="en-GB" sz="1950" dirty="0">
                <a:solidFill>
                  <a:sysClr val="windowText" lastClr="000000"/>
                </a:solidFill>
                <a:latin typeface="Calibri"/>
              </a:rPr>
              <a:t>    ESA Calibration landing page</a:t>
            </a:r>
          </a:p>
          <a:p>
            <a:pPr marL="325041" lvl="1" fontAlgn="auto">
              <a:spcAft>
                <a:spcPts val="0"/>
              </a:spcAft>
              <a:defRPr/>
            </a:pPr>
            <a:r>
              <a:rPr lang="en-GB" sz="1950" dirty="0">
                <a:solidFill>
                  <a:sysClr val="windowText" lastClr="000000"/>
                </a:solidFill>
                <a:latin typeface="Calibri"/>
              </a:rPr>
              <a:t>The update ESA Calibration Landing Page is:</a:t>
            </a:r>
          </a:p>
          <a:p>
            <a:pPr marL="325041" lvl="1" fontAlgn="auto">
              <a:spcAft>
                <a:spcPts val="0"/>
              </a:spcAft>
              <a:defRPr/>
            </a:pPr>
            <a:r>
              <a:rPr lang="en-GB" sz="1950" dirty="0">
                <a:solidFill>
                  <a:sysClr val="windowText" lastClr="000000"/>
                </a:solidFill>
                <a:latin typeface="Calibri"/>
                <a:hlinkClick r:id="rId7"/>
              </a:rPr>
              <a:t>https://earth.esa.int/eogateway/activities/esa-satellites-and-instruments-calibration-landing-page</a:t>
            </a:r>
            <a:endParaRPr lang="en-GB" sz="1950" dirty="0">
              <a:solidFill>
                <a:sysClr val="windowText" lastClr="000000"/>
              </a:solidFill>
              <a:latin typeface="Calibri"/>
            </a:endParaRPr>
          </a:p>
          <a:p>
            <a:pPr algn="ctr" fontAlgn="auto">
              <a:spcAft>
                <a:spcPts val="0"/>
              </a:spcAft>
              <a:defRPr/>
            </a:pPr>
            <a:endParaRPr lang="en-GB" sz="1950" dirty="0">
              <a:solidFill>
                <a:sysClr val="windowText" lastClr="000000"/>
              </a:solidFill>
              <a:latin typeface="Calibri"/>
            </a:endParaRPr>
          </a:p>
          <a:p>
            <a:endParaRPr lang="en-GB" sz="731" dirty="0"/>
          </a:p>
        </p:txBody>
      </p:sp>
    </p:spTree>
    <p:extLst>
      <p:ext uri="{BB962C8B-B14F-4D97-AF65-F5344CB8AC3E}">
        <p14:creationId xmlns:p14="http://schemas.microsoft.com/office/powerpoint/2010/main" val="1051356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CB9F47-7BAE-BB0F-BEC5-4F294563BF84}"/>
              </a:ext>
            </a:extLst>
          </p:cNvPr>
          <p:cNvSpPr>
            <a:spLocks noGrp="1"/>
          </p:cNvSpPr>
          <p:nvPr>
            <p:ph type="sldNum" sz="quarter" idx="10"/>
          </p:nvPr>
        </p:nvSpPr>
        <p:spPr/>
        <p:txBody>
          <a:bodyPr/>
          <a:lstStyle/>
          <a:p>
            <a:pPr>
              <a:defRPr/>
            </a:pPr>
            <a:fld id="{DA28AC38-E0E8-49D7-B2FE-71FD7C42C09E}" type="slidenum">
              <a:rPr lang="en-US" smtClean="0"/>
              <a:pPr>
                <a:defRPr/>
              </a:pPr>
              <a:t>25</a:t>
            </a:fld>
            <a:endParaRPr lang="en-US"/>
          </a:p>
        </p:txBody>
      </p:sp>
      <p:sp>
        <p:nvSpPr>
          <p:cNvPr id="7" name="Google Shape;80;p9">
            <a:extLst>
              <a:ext uri="{FF2B5EF4-FFF2-40B4-BE49-F238E27FC236}">
                <a16:creationId xmlns:a16="http://schemas.microsoft.com/office/drawing/2014/main" id="{F27C0A18-A940-77E0-9820-DF940106AC48}"/>
              </a:ext>
            </a:extLst>
          </p:cNvPr>
          <p:cNvSpPr txBox="1">
            <a:spLocks/>
          </p:cNvSpPr>
          <p:nvPr/>
        </p:nvSpPr>
        <p:spPr>
          <a:xfrm>
            <a:off x="2156014" y="144970"/>
            <a:ext cx="5019796" cy="779100"/>
          </a:xfrm>
          <a:prstGeom prst="rect">
            <a:avLst/>
          </a:prstGeom>
        </p:spPr>
        <p:txBody>
          <a:bodyPr spcFirstLastPara="1" vert="horz" wrap="square" lIns="91425" tIns="45700" rIns="91425" bIns="45700" rtlCol="0" anchor="t" anchorCtr="0">
            <a:noAutofit/>
          </a:bodyPr>
          <a:lstStyle>
            <a:lvl1pPr algn="ctr" defTabSz="914400" rtl="0" eaLnBrk="1" latinLnBrk="0" hangingPunct="1">
              <a:spcBef>
                <a:spcPct val="0"/>
              </a:spcBef>
              <a:buNone/>
              <a:defRPr sz="4800" b="1" kern="1200" baseline="30000">
                <a:solidFill>
                  <a:schemeClr val="tx1"/>
                </a:solidFill>
                <a:latin typeface="+mj-lt"/>
                <a:ea typeface="+mj-ea"/>
                <a:cs typeface="+mj-cs"/>
              </a:defRPr>
            </a:lvl1pPr>
          </a:lstStyle>
          <a:p>
            <a:pPr algn="l">
              <a:spcBef>
                <a:spcPts val="0"/>
              </a:spcBef>
            </a:pPr>
            <a:r>
              <a:rPr lang="en-GB" sz="3600" dirty="0">
                <a:latin typeface="Georgia" panose="02040502050405020303" pitchFamily="18" charset="0"/>
              </a:rPr>
              <a:t>CEOS Cal/Val Portal Overview</a:t>
            </a:r>
          </a:p>
          <a:p>
            <a:pPr algn="l">
              <a:spcBef>
                <a:spcPts val="0"/>
              </a:spcBef>
            </a:pPr>
            <a:r>
              <a:rPr lang="en-GB" sz="3600" b="0" dirty="0">
                <a:latin typeface="Georgia" panose="02040502050405020303" pitchFamily="18" charset="0"/>
                <a:cs typeface="Arial" panose="020B0604020202020204" pitchFamily="34" charset="0"/>
                <a:hlinkClick r:id="rId2"/>
              </a:rPr>
              <a:t>https://calvalportal.ceos.org</a:t>
            </a:r>
            <a:r>
              <a:rPr lang="en-GB" sz="3600" b="0" dirty="0">
                <a:latin typeface="Georgia" panose="02040502050405020303" pitchFamily="18" charset="0"/>
              </a:rPr>
              <a:t> </a:t>
            </a:r>
          </a:p>
        </p:txBody>
      </p:sp>
      <p:sp>
        <p:nvSpPr>
          <p:cNvPr id="10" name="Google Shape;79;p9">
            <a:extLst>
              <a:ext uri="{FF2B5EF4-FFF2-40B4-BE49-F238E27FC236}">
                <a16:creationId xmlns:a16="http://schemas.microsoft.com/office/drawing/2014/main" id="{0D301383-5F97-3C81-6AAA-46A7D493F16C}"/>
              </a:ext>
            </a:extLst>
          </p:cNvPr>
          <p:cNvSpPr txBox="1">
            <a:spLocks noGrp="1"/>
          </p:cNvSpPr>
          <p:nvPr/>
        </p:nvSpPr>
        <p:spPr>
          <a:xfrm>
            <a:off x="61912" y="1161889"/>
            <a:ext cx="3997132" cy="48911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9525" indent="0" algn="just">
              <a:buSzPts val="1800"/>
              <a:buNone/>
            </a:pPr>
            <a:r>
              <a:rPr lang="en-GB" sz="1800" dirty="0">
                <a:effectLst/>
                <a:latin typeface="Georgia" panose="02040502050405020303" pitchFamily="18" charset="0"/>
                <a:cs typeface="Arial" panose="020B0604020202020204" pitchFamily="34" charset="0"/>
              </a:rPr>
              <a:t>The CEOS </a:t>
            </a:r>
            <a:r>
              <a:rPr lang="en-GB" sz="1800" dirty="0" err="1">
                <a:effectLst/>
                <a:latin typeface="Georgia" panose="02040502050405020303" pitchFamily="18" charset="0"/>
                <a:cs typeface="Arial" panose="020B0604020202020204" pitchFamily="34" charset="0"/>
              </a:rPr>
              <a:t>CalVal</a:t>
            </a:r>
            <a:r>
              <a:rPr lang="en-GB" sz="1800" dirty="0">
                <a:effectLst/>
                <a:latin typeface="Georgia" panose="02040502050405020303" pitchFamily="18" charset="0"/>
                <a:cs typeface="Arial" panose="020B0604020202020204" pitchFamily="34" charset="0"/>
              </a:rPr>
              <a:t> portal serves as the main forum for exchange and information sharing for the CEOS Working Group on Calibration and Validation (</a:t>
            </a:r>
            <a:r>
              <a:rPr lang="en-GB" sz="1800" b="1" dirty="0">
                <a:effectLst/>
                <a:latin typeface="Georgia" panose="02040502050405020303" pitchFamily="18" charset="0"/>
                <a:cs typeface="Arial" panose="020B0604020202020204" pitchFamily="34" charset="0"/>
              </a:rPr>
              <a:t>CEOS WGCV</a:t>
            </a:r>
            <a:r>
              <a:rPr lang="en-GB" sz="1800" dirty="0">
                <a:effectLst/>
                <a:latin typeface="Georgia" panose="02040502050405020303" pitchFamily="18" charset="0"/>
                <a:cs typeface="Arial" panose="020B0604020202020204" pitchFamily="34" charset="0"/>
              </a:rPr>
              <a:t>). </a:t>
            </a:r>
          </a:p>
          <a:p>
            <a:pPr marL="9525" indent="0" algn="just">
              <a:buSzPts val="1800"/>
              <a:buNone/>
            </a:pPr>
            <a:r>
              <a:rPr lang="en-GB" sz="1800" dirty="0">
                <a:effectLst/>
                <a:latin typeface="Georgia" panose="02040502050405020303" pitchFamily="18" charset="0"/>
                <a:cs typeface="Arial" panose="020B0604020202020204" pitchFamily="34" charset="0"/>
              </a:rPr>
              <a:t>it provides access to agreed </a:t>
            </a:r>
            <a:r>
              <a:rPr lang="en-GB" sz="1800" b="1" dirty="0">
                <a:effectLst/>
                <a:latin typeface="Georgia" panose="02040502050405020303" pitchFamily="18" charset="0"/>
                <a:cs typeface="Arial" panose="020B0604020202020204" pitchFamily="34" charset="0"/>
              </a:rPr>
              <a:t>good practices </a:t>
            </a:r>
            <a:r>
              <a:rPr lang="en-GB" sz="1800" dirty="0">
                <a:effectLst/>
                <a:latin typeface="Georgia" panose="02040502050405020303" pitchFamily="18" charset="0"/>
                <a:cs typeface="Arial" panose="020B0604020202020204" pitchFamily="34" charset="0"/>
              </a:rPr>
              <a:t>and Cal/Val </a:t>
            </a:r>
            <a:r>
              <a:rPr lang="en-GB" sz="1800" b="1" dirty="0">
                <a:effectLst/>
                <a:latin typeface="Georgia" panose="02040502050405020303" pitchFamily="18" charset="0"/>
                <a:cs typeface="Arial" panose="020B0604020202020204" pitchFamily="34" charset="0"/>
              </a:rPr>
              <a:t>protocols</a:t>
            </a:r>
            <a:r>
              <a:rPr lang="en-GB" sz="1800" dirty="0">
                <a:effectLst/>
                <a:latin typeface="Georgia" panose="02040502050405020303" pitchFamily="18" charset="0"/>
                <a:cs typeface="Arial" panose="020B0604020202020204" pitchFamily="34" charset="0"/>
              </a:rPr>
              <a:t> to the wider Earth Observation community within CEOS and beyond. </a:t>
            </a:r>
          </a:p>
          <a:p>
            <a:pPr marL="9525" indent="0" algn="just">
              <a:buSzPts val="1800"/>
              <a:buNone/>
            </a:pPr>
            <a:r>
              <a:rPr lang="en-GB" sz="1800" dirty="0">
                <a:effectLst/>
                <a:latin typeface="Georgia" panose="02040502050405020303" pitchFamily="18" charset="0"/>
                <a:cs typeface="Arial" panose="020B0604020202020204" pitchFamily="34" charset="0"/>
              </a:rPr>
              <a:t>It connects users to </a:t>
            </a:r>
            <a:r>
              <a:rPr lang="en-GB" sz="1800" b="1" dirty="0">
                <a:effectLst/>
                <a:latin typeface="Georgia" panose="02040502050405020303" pitchFamily="18" charset="0"/>
                <a:cs typeface="Arial" panose="020B0604020202020204" pitchFamily="34" charset="0"/>
              </a:rPr>
              <a:t>reference data</a:t>
            </a:r>
            <a:r>
              <a:rPr lang="en-GB" sz="1800" dirty="0">
                <a:effectLst/>
                <a:latin typeface="Georgia" panose="02040502050405020303" pitchFamily="18" charset="0"/>
                <a:cs typeface="Arial" panose="020B0604020202020204" pitchFamily="34" charset="0"/>
              </a:rPr>
              <a:t> and </a:t>
            </a:r>
            <a:r>
              <a:rPr lang="en-GB" sz="1800" b="1" dirty="0">
                <a:effectLst/>
                <a:latin typeface="Georgia" panose="02040502050405020303" pitchFamily="18" charset="0"/>
                <a:cs typeface="Arial" panose="020B0604020202020204" pitchFamily="34" charset="0"/>
              </a:rPr>
              <a:t>networks</a:t>
            </a:r>
            <a:r>
              <a:rPr lang="en-GB" sz="1800" dirty="0">
                <a:effectLst/>
                <a:latin typeface="Georgia" panose="02040502050405020303" pitchFamily="18" charset="0"/>
                <a:cs typeface="Arial" panose="020B0604020202020204" pitchFamily="34" charset="0"/>
              </a:rPr>
              <a:t> and provides reliable, up-to-date and user-friendly information useful for Cal/Val tasks, facilitating data </a:t>
            </a:r>
            <a:r>
              <a:rPr lang="en-GB" sz="1800" b="1" dirty="0">
                <a:effectLst/>
                <a:latin typeface="Georgia" panose="02040502050405020303" pitchFamily="18" charset="0"/>
                <a:cs typeface="Arial" panose="020B0604020202020204" pitchFamily="34" charset="0"/>
              </a:rPr>
              <a:t>interoperability </a:t>
            </a:r>
            <a:r>
              <a:rPr lang="en-GB" sz="1800" dirty="0">
                <a:effectLst/>
                <a:latin typeface="Georgia" panose="02040502050405020303" pitchFamily="18" charset="0"/>
                <a:cs typeface="Arial" panose="020B0604020202020204" pitchFamily="34" charset="0"/>
              </a:rPr>
              <a:t>and performance assessment through an operational CEOS coordinated and  internationally harmonised Cal/Val infrastructure consistent with </a:t>
            </a:r>
            <a:r>
              <a:rPr lang="en-GB" sz="1800" b="1" dirty="0">
                <a:effectLst/>
                <a:latin typeface="Georgia" panose="02040502050405020303" pitchFamily="18" charset="0"/>
                <a:cs typeface="Arial" panose="020B0604020202020204" pitchFamily="34" charset="0"/>
              </a:rPr>
              <a:t>QA4EO</a:t>
            </a:r>
            <a:r>
              <a:rPr lang="en-GB" sz="1800" dirty="0">
                <a:effectLst/>
                <a:latin typeface="Georgia" panose="02040502050405020303" pitchFamily="18" charset="0"/>
                <a:cs typeface="Arial" panose="020B0604020202020204" pitchFamily="34" charset="0"/>
              </a:rPr>
              <a:t> principles.</a:t>
            </a:r>
          </a:p>
          <a:p>
            <a:pPr marL="457200" lvl="0" indent="-342900" algn="l" rtl="0">
              <a:spcBef>
                <a:spcPts val="1000"/>
              </a:spcBef>
              <a:spcAft>
                <a:spcPts val="0"/>
              </a:spcAft>
              <a:buSzPts val="1800"/>
              <a:buChar char="❖"/>
            </a:pPr>
            <a:endParaRPr dirty="0"/>
          </a:p>
        </p:txBody>
      </p:sp>
      <p:pic>
        <p:nvPicPr>
          <p:cNvPr id="11" name="Picture 10" descr="Graphical user interface, website&#10;&#10;Description automatically generated">
            <a:extLst>
              <a:ext uri="{FF2B5EF4-FFF2-40B4-BE49-F238E27FC236}">
                <a16:creationId xmlns:a16="http://schemas.microsoft.com/office/drawing/2014/main" id="{EC693755-1B2B-15DF-549B-1375DBA05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8003" y="1236301"/>
            <a:ext cx="4374646" cy="4891199"/>
          </a:xfrm>
          <a:prstGeom prst="rect">
            <a:avLst/>
          </a:prstGeom>
        </p:spPr>
      </p:pic>
    </p:spTree>
    <p:extLst>
      <p:ext uri="{BB962C8B-B14F-4D97-AF65-F5344CB8AC3E}">
        <p14:creationId xmlns:p14="http://schemas.microsoft.com/office/powerpoint/2010/main" val="3627573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DF3059-4F17-AAAC-4B5B-F0F4E3407FA9}"/>
              </a:ext>
            </a:extLst>
          </p:cNvPr>
          <p:cNvSpPr>
            <a:spLocks noGrp="1"/>
          </p:cNvSpPr>
          <p:nvPr>
            <p:ph type="sldNum" sz="quarter" idx="4294967295"/>
          </p:nvPr>
        </p:nvSpPr>
        <p:spPr>
          <a:xfrm>
            <a:off x="5324475" y="6400800"/>
            <a:ext cx="17335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smtClean="0"/>
              <a:pPr/>
              <a:t>26</a:t>
            </a:fld>
            <a:endParaRPr lang="en-US" dirty="0"/>
          </a:p>
        </p:txBody>
      </p:sp>
      <p:sp>
        <p:nvSpPr>
          <p:cNvPr id="5" name="Title 2">
            <a:extLst>
              <a:ext uri="{FF2B5EF4-FFF2-40B4-BE49-F238E27FC236}">
                <a16:creationId xmlns:a16="http://schemas.microsoft.com/office/drawing/2014/main" id="{5BA93E29-C76C-66D7-6BFF-4C22DBD3F324}"/>
              </a:ext>
            </a:extLst>
          </p:cNvPr>
          <p:cNvSpPr>
            <a:spLocks noGrp="1"/>
          </p:cNvSpPr>
          <p:nvPr/>
        </p:nvSpPr>
        <p:spPr>
          <a:xfrm>
            <a:off x="3051106" y="359348"/>
            <a:ext cx="4551425" cy="7790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x-none" sz="2000" b="1" dirty="0">
                <a:solidFill>
                  <a:schemeClr val="tx1"/>
                </a:solidFill>
                <a:latin typeface="Georgia" panose="02040502050405020303" pitchFamily="18" charset="0"/>
              </a:rPr>
              <a:t>Maturity Matrix</a:t>
            </a:r>
          </a:p>
        </p:txBody>
      </p:sp>
      <p:sp>
        <p:nvSpPr>
          <p:cNvPr id="2" name="Text Placeholder 1">
            <a:extLst>
              <a:ext uri="{FF2B5EF4-FFF2-40B4-BE49-F238E27FC236}">
                <a16:creationId xmlns:a16="http://schemas.microsoft.com/office/drawing/2014/main" id="{846B1320-2068-2772-1D6B-8BBF87B201E5}"/>
              </a:ext>
            </a:extLst>
          </p:cNvPr>
          <p:cNvSpPr>
            <a:spLocks noGrp="1"/>
          </p:cNvSpPr>
          <p:nvPr/>
        </p:nvSpPr>
        <p:spPr>
          <a:xfrm>
            <a:off x="1088864" y="1295400"/>
            <a:ext cx="7817475" cy="377923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50800" indent="0" algn="just">
              <a:buNone/>
            </a:pPr>
            <a:r>
              <a:rPr lang="x-none" sz="1800" dirty="0">
                <a:latin typeface="Georgia" panose="02040502050405020303" pitchFamily="18" charset="0"/>
              </a:rPr>
              <a:t>Mission success is dependent upon quality assurance. Data Quality adds significantly to the values of datasets.</a:t>
            </a:r>
          </a:p>
          <a:p>
            <a:pPr marL="50800" indent="0" algn="just">
              <a:buNone/>
            </a:pPr>
            <a:r>
              <a:rPr lang="x-none" sz="1800" dirty="0">
                <a:latin typeface="Georgia" panose="02040502050405020303" pitchFamily="18" charset="0"/>
              </a:rPr>
              <a:t>Because the commercial satellite sector grow, space agencies identified the need for systematic evaluation of commercial satellite data to understand how it may be integrated into their programmes.</a:t>
            </a:r>
          </a:p>
          <a:p>
            <a:pPr marL="50800" indent="0" algn="just">
              <a:buNone/>
            </a:pPr>
            <a:endParaRPr lang="x-none" sz="1800" dirty="0">
              <a:latin typeface="Georgia" panose="02040502050405020303" pitchFamily="18" charset="0"/>
            </a:endParaRPr>
          </a:p>
          <a:p>
            <a:pPr marL="50800" indent="0" algn="just">
              <a:buNone/>
            </a:pPr>
            <a:r>
              <a:rPr lang="x-none" sz="1800" dirty="0">
                <a:latin typeface="Georgia" panose="02040502050405020303" pitchFamily="18" charset="0"/>
              </a:rPr>
              <a:t>NASA launched the CSDA Project and ESA the EDAP project to meet this need.</a:t>
            </a:r>
          </a:p>
          <a:p>
            <a:pPr marL="50800" indent="0" algn="just">
              <a:buNone/>
            </a:pPr>
            <a:r>
              <a:rPr lang="en-US" sz="1800" dirty="0">
                <a:latin typeface="Georgia" panose="02040502050405020303" pitchFamily="18" charset="0"/>
                <a:ea typeface="Verdana"/>
              </a:rPr>
              <a:t>NASA and ESA are working toward a comprehensive ESA-NASA Evaluation Framework that will include the utility of these data for Earth science research and applications </a:t>
            </a:r>
            <a:endParaRPr lang="en-US" sz="1800" dirty="0">
              <a:latin typeface="Georgia" panose="02040502050405020303" pitchFamily="18" charset="0"/>
            </a:endParaRPr>
          </a:p>
          <a:p>
            <a:pPr marL="50800" indent="0" algn="just">
              <a:buNone/>
            </a:pPr>
            <a:r>
              <a:rPr lang="x-none" sz="2000" dirty="0"/>
              <a:t> </a:t>
            </a:r>
          </a:p>
        </p:txBody>
      </p:sp>
      <p:grpSp>
        <p:nvGrpSpPr>
          <p:cNvPr id="3" name="Group 2">
            <a:extLst>
              <a:ext uri="{FF2B5EF4-FFF2-40B4-BE49-F238E27FC236}">
                <a16:creationId xmlns:a16="http://schemas.microsoft.com/office/drawing/2014/main" id="{6E5E283C-AD4C-CAB2-B242-159CB4297457}"/>
              </a:ext>
            </a:extLst>
          </p:cNvPr>
          <p:cNvGrpSpPr/>
          <p:nvPr/>
        </p:nvGrpSpPr>
        <p:grpSpPr>
          <a:xfrm>
            <a:off x="1670739" y="4874940"/>
            <a:ext cx="6630984" cy="907105"/>
            <a:chOff x="931594" y="760288"/>
            <a:chExt cx="7983922" cy="772321"/>
          </a:xfrm>
        </p:grpSpPr>
        <p:sp>
          <p:nvSpPr>
            <p:cNvPr id="6" name="Rounded Rectangle 5">
              <a:extLst>
                <a:ext uri="{FF2B5EF4-FFF2-40B4-BE49-F238E27FC236}">
                  <a16:creationId xmlns:a16="http://schemas.microsoft.com/office/drawing/2014/main" id="{2225D770-E35B-7821-848B-FFC84B8ABBCE}"/>
                </a:ext>
              </a:extLst>
            </p:cNvPr>
            <p:cNvSpPr/>
            <p:nvPr/>
          </p:nvSpPr>
          <p:spPr>
            <a:xfrm>
              <a:off x="4695843" y="781623"/>
              <a:ext cx="4192436" cy="667916"/>
            </a:xfrm>
            <a:prstGeom prst="round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291782F0-28A9-98C8-A3FA-B8ED04C6F04E}"/>
                </a:ext>
              </a:extLst>
            </p:cNvPr>
            <p:cNvSpPr/>
            <p:nvPr/>
          </p:nvSpPr>
          <p:spPr>
            <a:xfrm>
              <a:off x="1162268" y="760288"/>
              <a:ext cx="2862668" cy="689919"/>
            </a:xfrm>
            <a:prstGeom prst="roundRect">
              <a:avLst/>
            </a:prstGeom>
            <a:solidFill>
              <a:schemeClr val="bg1"/>
            </a:solidFill>
            <a:ln>
              <a:solidFill>
                <a:srgbClr val="6F91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4811A48-006E-09E8-6D7D-A06DF8FBEA3A}"/>
                </a:ext>
              </a:extLst>
            </p:cNvPr>
            <p:cNvPicPr/>
            <p:nvPr/>
          </p:nvPicPr>
          <p:blipFill rotWithShape="1">
            <a:blip r:embed="rId2" cstate="email">
              <a:extLst>
                <a:ext uri="{28A0092B-C50C-407E-A947-70E740481C1C}">
                  <a14:useLocalDpi xmlns:a14="http://schemas.microsoft.com/office/drawing/2010/main" val="0"/>
                </a:ext>
              </a:extLst>
            </a:blip>
            <a:srcRect l="15764" t="23801" r="15350" b="24658"/>
            <a:stretch/>
          </p:blipFill>
          <p:spPr bwMode="auto">
            <a:xfrm>
              <a:off x="2719058" y="787772"/>
              <a:ext cx="1305878" cy="613410"/>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7CF7B507-33FE-7D2F-199F-BDA58BD76D75}"/>
                </a:ext>
              </a:extLst>
            </p:cNvPr>
            <p:cNvPicPr/>
            <p:nvPr/>
          </p:nvPicPr>
          <p:blipFill rotWithShape="1">
            <a:blip r:embed="rId3" cstate="email">
              <a:extLst>
                <a:ext uri="{28A0092B-C50C-407E-A947-70E740481C1C}">
                  <a14:useLocalDpi xmlns:a14="http://schemas.microsoft.com/office/drawing/2010/main" val="0"/>
                </a:ext>
              </a:extLst>
            </a:blip>
            <a:srcRect l="25392" t="8918" r="25388" b="8132"/>
            <a:stretch/>
          </p:blipFill>
          <p:spPr bwMode="auto">
            <a:xfrm>
              <a:off x="4812224" y="807704"/>
              <a:ext cx="773568" cy="623771"/>
            </a:xfrm>
            <a:prstGeom prst="rect">
              <a:avLst/>
            </a:prstGeom>
            <a:noFill/>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F861941C-2B3E-E9AD-B353-44BAC2B20CAC}"/>
                </a:ext>
              </a:extLst>
            </p:cNvPr>
            <p:cNvSpPr/>
            <p:nvPr/>
          </p:nvSpPr>
          <p:spPr>
            <a:xfrm>
              <a:off x="5543515" y="825087"/>
              <a:ext cx="3372001" cy="707522"/>
            </a:xfrm>
            <a:prstGeom prst="rect">
              <a:avLst/>
            </a:prstGeom>
          </p:spPr>
          <p:txBody>
            <a:bodyPr wrap="square">
              <a:spAutoFit/>
            </a:bodyPr>
            <a:lstStyle/>
            <a:p>
              <a:r>
                <a:rPr lang="en-GB" sz="1600" b="1" i="1" dirty="0">
                  <a:solidFill>
                    <a:srgbClr val="0B3D91"/>
                  </a:solidFill>
                  <a:latin typeface="Arial" panose="020B0604020202020204" pitchFamily="34" charset="0"/>
                  <a:cs typeface="Arial" panose="020B0604020202020204" pitchFamily="34" charset="0"/>
                </a:rPr>
                <a:t>NASA Commercial Smallsat Data Acquisition (CSDA) Program</a:t>
              </a:r>
            </a:p>
          </p:txBody>
        </p:sp>
        <p:sp>
          <p:nvSpPr>
            <p:cNvPr id="11" name="Rectangle 10">
              <a:extLst>
                <a:ext uri="{FF2B5EF4-FFF2-40B4-BE49-F238E27FC236}">
                  <a16:creationId xmlns:a16="http://schemas.microsoft.com/office/drawing/2014/main" id="{7A32CD1B-0017-35E3-4A65-DB78AD295D2E}"/>
                </a:ext>
              </a:extLst>
            </p:cNvPr>
            <p:cNvSpPr/>
            <p:nvPr/>
          </p:nvSpPr>
          <p:spPr>
            <a:xfrm>
              <a:off x="931594" y="909468"/>
              <a:ext cx="1830875" cy="288249"/>
            </a:xfrm>
            <a:prstGeom prst="rect">
              <a:avLst/>
            </a:prstGeom>
          </p:spPr>
          <p:txBody>
            <a:bodyPr wrap="square">
              <a:spAutoFit/>
            </a:bodyPr>
            <a:lstStyle/>
            <a:p>
              <a:pPr algn="r"/>
              <a:r>
                <a:rPr lang="en-GB" sz="1600" b="1" i="1" dirty="0">
                  <a:solidFill>
                    <a:srgbClr val="5B7723"/>
                  </a:solidFill>
                  <a:latin typeface="Arial" panose="020B0604020202020204" pitchFamily="34" charset="0"/>
                  <a:cs typeface="Arial" panose="020B0604020202020204" pitchFamily="34" charset="0"/>
                </a:rPr>
                <a:t>ESA Earthnet</a:t>
              </a:r>
            </a:p>
          </p:txBody>
        </p:sp>
        <p:sp>
          <p:nvSpPr>
            <p:cNvPr id="12" name="Left-Right Arrow 3">
              <a:extLst>
                <a:ext uri="{FF2B5EF4-FFF2-40B4-BE49-F238E27FC236}">
                  <a16:creationId xmlns:a16="http://schemas.microsoft.com/office/drawing/2014/main" id="{85B6240B-8A47-018D-B8E2-CADD8EA8096F}"/>
                </a:ext>
              </a:extLst>
            </p:cNvPr>
            <p:cNvSpPr/>
            <p:nvPr/>
          </p:nvSpPr>
          <p:spPr>
            <a:xfrm>
              <a:off x="4156245" y="998080"/>
              <a:ext cx="481407" cy="212998"/>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72633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214" y="343528"/>
            <a:ext cx="6863056" cy="757989"/>
          </a:xfrm>
        </p:spPr>
        <p:txBody>
          <a:bodyPr anchor="ctr"/>
          <a:lstStyle/>
          <a:p>
            <a:pPr lvl="0" algn="l"/>
            <a:r>
              <a:rPr lang="en-GB" sz="2400" b="1" dirty="0"/>
              <a:t>CMA GDWG TASK: CMA GPRC Website </a:t>
            </a:r>
            <a:r>
              <a:rPr lang="en-US" altLang="zh-CN" sz="2400" b="1" dirty="0"/>
              <a:t>Operation</a:t>
            </a:r>
            <a:endParaRPr lang="en-GB" sz="1600" b="1" dirty="0"/>
          </a:p>
        </p:txBody>
      </p:sp>
      <p:sp>
        <p:nvSpPr>
          <p:cNvPr id="3" name="Content Placeholder 2"/>
          <p:cNvSpPr>
            <a:spLocks noGrp="1"/>
          </p:cNvSpPr>
          <p:nvPr>
            <p:ph idx="1"/>
          </p:nvPr>
        </p:nvSpPr>
        <p:spPr>
          <a:xfrm>
            <a:off x="274834" y="1101518"/>
            <a:ext cx="6989795" cy="1505213"/>
          </a:xfrm>
        </p:spPr>
        <p:txBody>
          <a:bodyPr>
            <a:normAutofit lnSpcReduction="10000"/>
          </a:bodyPr>
          <a:lstStyle/>
          <a:p>
            <a:pPr lvl="0"/>
            <a:r>
              <a:rPr lang="en-US" sz="2000" dirty="0"/>
              <a:t>Keep CMA GPRC Website Content updating: </a:t>
            </a:r>
          </a:p>
          <a:p>
            <a:pPr lvl="1"/>
            <a:r>
              <a:rPr lang="en-US" sz="1600" dirty="0"/>
              <a:t>GPRC Information</a:t>
            </a:r>
          </a:p>
          <a:p>
            <a:pPr lvl="1"/>
            <a:r>
              <a:rPr lang="en-US" sz="1600" dirty="0"/>
              <a:t>CMA GSICS product sharing (</a:t>
            </a:r>
            <a:r>
              <a:rPr lang="en-US" sz="1600" dirty="0" err="1"/>
              <a:t>Thredds</a:t>
            </a:r>
            <a:r>
              <a:rPr lang="en-US" sz="1600" dirty="0"/>
              <a:t>)</a:t>
            </a:r>
          </a:p>
          <a:p>
            <a:pPr lvl="1"/>
            <a:r>
              <a:rPr lang="en-US" sz="1600" dirty="0" err="1"/>
              <a:t>FengYun</a:t>
            </a:r>
            <a:r>
              <a:rPr lang="en-US" sz="1600" dirty="0"/>
              <a:t> Satellites Instrument Operation Status (L</a:t>
            </a:r>
            <a:r>
              <a:rPr lang="en-US" altLang="zh-CN" sz="1600" dirty="0"/>
              <a:t>anding Pages</a:t>
            </a:r>
            <a:r>
              <a:rPr lang="zh-CN" altLang="en-US" sz="1600" dirty="0"/>
              <a:t>）</a:t>
            </a:r>
            <a:endParaRPr lang="en-US" sz="1600" dirty="0"/>
          </a:p>
          <a:p>
            <a:pPr lvl="0"/>
            <a:r>
              <a:rPr lang="en-GB" sz="2000" dirty="0"/>
              <a:t>CMA GDWG: Website construction and maintain</a:t>
            </a:r>
            <a:endParaRPr lang="en-GB" sz="2000" i="1" dirty="0"/>
          </a:p>
          <a:p>
            <a:pPr marL="0" indent="0">
              <a:buNone/>
            </a:pPr>
            <a:endParaRPr lang="en-GB" sz="2000" dirty="0"/>
          </a:p>
          <a:p>
            <a:pPr marL="0" indent="0">
              <a:buNone/>
            </a:pPr>
            <a:endParaRPr lang="en-GB" sz="2800" dirty="0"/>
          </a:p>
        </p:txBody>
      </p:sp>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27</a:t>
            </a:fld>
            <a:endParaRPr lang="en-US"/>
          </a:p>
        </p:txBody>
      </p:sp>
      <p:sp>
        <p:nvSpPr>
          <p:cNvPr id="7" name="幻灯片编号占位符 3"/>
          <p:cNvSpPr txBox="1">
            <a:spLocks/>
          </p:cNvSpPr>
          <p:nvPr/>
        </p:nvSpPr>
        <p:spPr bwMode="auto">
          <a:xfrm>
            <a:off x="6562729" y="6245225"/>
            <a:ext cx="1733550" cy="476250"/>
          </a:xfrm>
          <a:prstGeom prst="rect">
            <a:avLst/>
          </a:prstGeom>
          <a:noFill/>
          <a:ln w="9525">
            <a:noFill/>
            <a:miter lim="800000"/>
            <a:headEnd/>
            <a:tailEnd/>
          </a:ln>
          <a:effectLst/>
        </p:spPr>
        <p:txBody>
          <a:bodyPr vert="horz" wrap="square" lIns="91349" tIns="45675" rIns="91349" bIns="45675"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300" kern="1200">
                <a:solidFill>
                  <a:srgbClr val="000000"/>
                </a:solidFill>
                <a:latin typeface="Arial" charset="0"/>
                <a:ea typeface="宋体" pitchFamily="2" charset="-122"/>
                <a:cs typeface="+mn-cs"/>
              </a:defRPr>
            </a:lvl1pPr>
            <a:lvl2pPr marL="456850"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2pPr>
            <a:lvl3pPr marL="913705"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3pPr>
            <a:lvl4pPr marL="1370557"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4pPr>
            <a:lvl5pPr marL="1827408"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5pPr>
            <a:lvl6pPr marL="2284261" algn="l" defTabSz="913705" rtl="0" eaLnBrk="1" latinLnBrk="0" hangingPunct="1">
              <a:defRPr sz="1800" kern="1200">
                <a:solidFill>
                  <a:schemeClr val="tx1"/>
                </a:solidFill>
                <a:latin typeface="Arial" pitchFamily="34" charset="0"/>
                <a:ea typeface="宋体" pitchFamily="2" charset="-122"/>
                <a:cs typeface="+mn-cs"/>
              </a:defRPr>
            </a:lvl6pPr>
            <a:lvl7pPr marL="2741112" algn="l" defTabSz="913705" rtl="0" eaLnBrk="1" latinLnBrk="0" hangingPunct="1">
              <a:defRPr sz="1800" kern="1200">
                <a:solidFill>
                  <a:schemeClr val="tx1"/>
                </a:solidFill>
                <a:latin typeface="Arial" pitchFamily="34" charset="0"/>
                <a:ea typeface="宋体" pitchFamily="2" charset="-122"/>
                <a:cs typeface="+mn-cs"/>
              </a:defRPr>
            </a:lvl7pPr>
            <a:lvl8pPr marL="3197963" algn="l" defTabSz="913705" rtl="0" eaLnBrk="1" latinLnBrk="0" hangingPunct="1">
              <a:defRPr sz="1800" kern="1200">
                <a:solidFill>
                  <a:schemeClr val="tx1"/>
                </a:solidFill>
                <a:latin typeface="Arial" pitchFamily="34" charset="0"/>
                <a:ea typeface="宋体" pitchFamily="2" charset="-122"/>
                <a:cs typeface="+mn-cs"/>
              </a:defRPr>
            </a:lvl8pPr>
            <a:lvl9pPr marL="3654816" algn="l" defTabSz="913705" rtl="0" eaLnBrk="1" latinLnBrk="0" hangingPunct="1">
              <a:defRPr sz="1800" kern="1200">
                <a:solidFill>
                  <a:schemeClr val="tx1"/>
                </a:solidFill>
                <a:latin typeface="Arial" pitchFamily="34" charset="0"/>
                <a:ea typeface="宋体" pitchFamily="2" charset="-122"/>
                <a:cs typeface="+mn-cs"/>
              </a:defRPr>
            </a:lvl9pPr>
          </a:lstStyle>
          <a:p>
            <a:pPr fontAlgn="auto">
              <a:spcBef>
                <a:spcPts val="0"/>
              </a:spcBef>
              <a:spcAft>
                <a:spcPts val="0"/>
              </a:spcAft>
            </a:pPr>
            <a:fld id="{8FB21048-D770-4E17-A88F-BB1F565A0EC2}" type="slidenum">
              <a:rPr lang="zh-CN" altLang="en-US"/>
              <a:pPr fontAlgn="auto">
                <a:spcBef>
                  <a:spcPts val="0"/>
                </a:spcBef>
                <a:spcAft>
                  <a:spcPts val="0"/>
                </a:spcAft>
              </a:pPr>
              <a:t>27</a:t>
            </a:fld>
            <a:endParaRPr lang="zh-CN" alt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64" y="2824480"/>
            <a:ext cx="4127385" cy="334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739" y="2870200"/>
            <a:ext cx="4418663" cy="334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332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126" y="151616"/>
            <a:ext cx="8300402" cy="757989"/>
          </a:xfrm>
        </p:spPr>
        <p:txBody>
          <a:bodyPr anchor="ctr"/>
          <a:lstStyle/>
          <a:p>
            <a:pPr lvl="0" algn="l"/>
            <a:r>
              <a:rPr lang="en-GB" sz="2400" b="1" dirty="0"/>
              <a:t>CMA GDWG TASK: New satellite data sharing scheme</a:t>
            </a:r>
            <a:endParaRPr lang="en-GB" sz="1600" b="1" dirty="0"/>
          </a:p>
        </p:txBody>
      </p:sp>
      <p:sp>
        <p:nvSpPr>
          <p:cNvPr id="3" name="Content Placeholder 2"/>
          <p:cNvSpPr>
            <a:spLocks noGrp="1"/>
          </p:cNvSpPr>
          <p:nvPr>
            <p:ph idx="1"/>
          </p:nvPr>
        </p:nvSpPr>
        <p:spPr>
          <a:xfrm>
            <a:off x="66040" y="998399"/>
            <a:ext cx="6574076" cy="1505213"/>
          </a:xfrm>
        </p:spPr>
        <p:txBody>
          <a:bodyPr>
            <a:normAutofit fontScale="85000" lnSpcReduction="10000"/>
          </a:bodyPr>
          <a:lstStyle/>
          <a:p>
            <a:pPr lvl="0"/>
            <a:r>
              <a:rPr lang="en-US" sz="2000" dirty="0" err="1"/>
              <a:t>WMO</a:t>
            </a:r>
            <a:r>
              <a:rPr lang="en-US" sz="2000" dirty="0"/>
              <a:t> released the new </a:t>
            </a:r>
            <a:r>
              <a:rPr lang="en-US" altLang="zh-CN" sz="2000" dirty="0"/>
              <a:t>data policy “</a:t>
            </a:r>
            <a:r>
              <a:rPr lang="en-US" sz="2000" dirty="0" err="1"/>
              <a:t>WMO</a:t>
            </a:r>
            <a:r>
              <a:rPr lang="en-US" sz="2000" dirty="0"/>
              <a:t> UNIFIED DATA POLICY”;</a:t>
            </a:r>
            <a:endParaRPr lang="en-GB" sz="2000" dirty="0"/>
          </a:p>
          <a:p>
            <a:r>
              <a:rPr lang="en-GB" sz="2000" dirty="0"/>
              <a:t>Following the “</a:t>
            </a:r>
            <a:r>
              <a:rPr lang="en-US" altLang="zh-CN" sz="2000" dirty="0" err="1"/>
              <a:t>WMO</a:t>
            </a:r>
            <a:r>
              <a:rPr lang="en-US" altLang="zh-CN" sz="2000" dirty="0"/>
              <a:t> UNIFIED DATA POLICY”, the FY-</a:t>
            </a:r>
            <a:r>
              <a:rPr lang="en-US" altLang="zh-CN" sz="2000" dirty="0" err="1"/>
              <a:t>3E</a:t>
            </a:r>
            <a:r>
              <a:rPr lang="en-US" altLang="zh-CN" sz="2000" dirty="0"/>
              <a:t> and FY-</a:t>
            </a:r>
            <a:r>
              <a:rPr lang="en-US" altLang="zh-CN" sz="2000" dirty="0" err="1"/>
              <a:t>4B</a:t>
            </a:r>
            <a:r>
              <a:rPr lang="en-US" altLang="zh-CN" sz="2000" dirty="0"/>
              <a:t> satellite data sharing scheme was drawn up;</a:t>
            </a:r>
          </a:p>
          <a:p>
            <a:r>
              <a:rPr lang="en-US" altLang="zh-CN" sz="2000" dirty="0"/>
              <a:t>International users were informed through the website of the National Satellite Meteorological Center, </a:t>
            </a:r>
            <a:r>
              <a:rPr lang="en-US" altLang="zh-CN" sz="2000" dirty="0" err="1"/>
              <a:t>CMACast</a:t>
            </a:r>
            <a:r>
              <a:rPr lang="en-US" altLang="zh-CN" sz="2000" dirty="0"/>
              <a:t> and e-mail.</a:t>
            </a:r>
            <a:endParaRPr lang="en-GB" sz="2000" dirty="0"/>
          </a:p>
        </p:txBody>
      </p:sp>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28</a:t>
            </a:fld>
            <a:endParaRPr lang="en-US"/>
          </a:p>
        </p:txBody>
      </p:sp>
      <p:sp>
        <p:nvSpPr>
          <p:cNvPr id="7" name="幻灯片编号占位符 3"/>
          <p:cNvSpPr txBox="1">
            <a:spLocks/>
          </p:cNvSpPr>
          <p:nvPr/>
        </p:nvSpPr>
        <p:spPr bwMode="auto">
          <a:xfrm>
            <a:off x="6562729" y="6245225"/>
            <a:ext cx="1733550" cy="476250"/>
          </a:xfrm>
          <a:prstGeom prst="rect">
            <a:avLst/>
          </a:prstGeom>
          <a:noFill/>
          <a:ln w="9525">
            <a:noFill/>
            <a:miter lim="800000"/>
            <a:headEnd/>
            <a:tailEnd/>
          </a:ln>
          <a:effectLst/>
        </p:spPr>
        <p:txBody>
          <a:bodyPr vert="horz" wrap="square" lIns="91349" tIns="45675" rIns="91349" bIns="45675" numCol="1" anchor="t" anchorCtr="0" compatLnSpc="1">
            <a:prstTxWarp prst="textNoShape">
              <a:avLst/>
            </a:prstTxWarp>
          </a:bodyPr>
          <a:lstStyle>
            <a:defPPr>
              <a:defRPr lang="zh-CN"/>
            </a:defPPr>
            <a:lvl1pPr marL="0" algn="r" defTabSz="914400" rtl="0" eaLnBrk="1" fontAlgn="base" latinLnBrk="0" hangingPunct="1">
              <a:spcBef>
                <a:spcPct val="0"/>
              </a:spcBef>
              <a:spcAft>
                <a:spcPct val="0"/>
              </a:spcAft>
              <a:defRPr sz="1300" kern="1200">
                <a:solidFill>
                  <a:srgbClr val="000000"/>
                </a:solidFill>
                <a:latin typeface="Arial" charset="0"/>
                <a:ea typeface="宋体" pitchFamily="2" charset="-122"/>
                <a:cs typeface="+mn-cs"/>
              </a:defRPr>
            </a:lvl1pPr>
            <a:lvl2pPr marL="456850"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2pPr>
            <a:lvl3pPr marL="913705"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3pPr>
            <a:lvl4pPr marL="1370557"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4pPr>
            <a:lvl5pPr marL="1827408" algn="l" defTabSz="914400" rtl="0" eaLnBrk="1" fontAlgn="base" latinLnBrk="0" hangingPunct="1">
              <a:spcBef>
                <a:spcPct val="0"/>
              </a:spcBef>
              <a:spcAft>
                <a:spcPct val="0"/>
              </a:spcAft>
              <a:defRPr sz="1800" kern="1200">
                <a:solidFill>
                  <a:schemeClr val="tx1"/>
                </a:solidFill>
                <a:latin typeface="Arial" pitchFamily="34" charset="0"/>
                <a:ea typeface="宋体" pitchFamily="2" charset="-122"/>
                <a:cs typeface="+mn-cs"/>
              </a:defRPr>
            </a:lvl5pPr>
            <a:lvl6pPr marL="2284261" algn="l" defTabSz="913705" rtl="0" eaLnBrk="1" latinLnBrk="0" hangingPunct="1">
              <a:defRPr sz="1800" kern="1200">
                <a:solidFill>
                  <a:schemeClr val="tx1"/>
                </a:solidFill>
                <a:latin typeface="Arial" pitchFamily="34" charset="0"/>
                <a:ea typeface="宋体" pitchFamily="2" charset="-122"/>
                <a:cs typeface="+mn-cs"/>
              </a:defRPr>
            </a:lvl6pPr>
            <a:lvl7pPr marL="2741112" algn="l" defTabSz="913705" rtl="0" eaLnBrk="1" latinLnBrk="0" hangingPunct="1">
              <a:defRPr sz="1800" kern="1200">
                <a:solidFill>
                  <a:schemeClr val="tx1"/>
                </a:solidFill>
                <a:latin typeface="Arial" pitchFamily="34" charset="0"/>
                <a:ea typeface="宋体" pitchFamily="2" charset="-122"/>
                <a:cs typeface="+mn-cs"/>
              </a:defRPr>
            </a:lvl7pPr>
            <a:lvl8pPr marL="3197963" algn="l" defTabSz="913705" rtl="0" eaLnBrk="1" latinLnBrk="0" hangingPunct="1">
              <a:defRPr sz="1800" kern="1200">
                <a:solidFill>
                  <a:schemeClr val="tx1"/>
                </a:solidFill>
                <a:latin typeface="Arial" pitchFamily="34" charset="0"/>
                <a:ea typeface="宋体" pitchFamily="2" charset="-122"/>
                <a:cs typeface="+mn-cs"/>
              </a:defRPr>
            </a:lvl8pPr>
            <a:lvl9pPr marL="3654816" algn="l" defTabSz="913705" rtl="0" eaLnBrk="1" latinLnBrk="0" hangingPunct="1">
              <a:defRPr sz="1800" kern="1200">
                <a:solidFill>
                  <a:schemeClr val="tx1"/>
                </a:solidFill>
                <a:latin typeface="Arial" pitchFamily="34" charset="0"/>
                <a:ea typeface="宋体" pitchFamily="2" charset="-122"/>
                <a:cs typeface="+mn-cs"/>
              </a:defRPr>
            </a:lvl9pPr>
          </a:lstStyle>
          <a:p>
            <a:pPr fontAlgn="auto">
              <a:spcBef>
                <a:spcPts val="0"/>
              </a:spcBef>
              <a:spcAft>
                <a:spcPts val="0"/>
              </a:spcAft>
            </a:pPr>
            <a:fld id="{8FB21048-D770-4E17-A88F-BB1F565A0EC2}" type="slidenum">
              <a:rPr lang="zh-CN" altLang="en-US"/>
              <a:pPr fontAlgn="auto">
                <a:spcBef>
                  <a:spcPts val="0"/>
                </a:spcBef>
                <a:spcAft>
                  <a:spcPts val="0"/>
                </a:spcAft>
              </a:pPr>
              <a:t>28</a:t>
            </a:fld>
            <a:endParaRPr lang="zh-CN" altLang="en-US"/>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25" y="2825225"/>
            <a:ext cx="1980798" cy="34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174" y="2826177"/>
            <a:ext cx="3706548" cy="341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a:extLst>
              <a:ext uri="{FF2B5EF4-FFF2-40B4-BE49-F238E27FC236}">
                <a16:creationId xmlns:a16="http://schemas.microsoft.com/office/drawing/2014/main" id="{A41AD962-6753-39E2-4767-F679F358525D}"/>
              </a:ext>
            </a:extLst>
          </p:cNvPr>
          <p:cNvPicPr>
            <a:picLocks noChangeAspect="1"/>
          </p:cNvPicPr>
          <p:nvPr/>
        </p:nvPicPr>
        <p:blipFill>
          <a:blip r:embed="rId5" cstate="print"/>
          <a:stretch>
            <a:fillRect/>
          </a:stretch>
        </p:blipFill>
        <p:spPr>
          <a:xfrm>
            <a:off x="6470251" y="1101518"/>
            <a:ext cx="3430358" cy="2630225"/>
          </a:xfrm>
          <a:prstGeom prst="rect">
            <a:avLst/>
          </a:prstGeom>
        </p:spPr>
      </p:pic>
      <p:pic>
        <p:nvPicPr>
          <p:cNvPr id="9" name="图片 8">
            <a:extLst>
              <a:ext uri="{FF2B5EF4-FFF2-40B4-BE49-F238E27FC236}">
                <a16:creationId xmlns:a16="http://schemas.microsoft.com/office/drawing/2014/main" id="{464B62D8-225C-82FE-D02E-CAA6D24D84A3}"/>
              </a:ext>
            </a:extLst>
          </p:cNvPr>
          <p:cNvPicPr>
            <a:picLocks noChangeAspect="1"/>
          </p:cNvPicPr>
          <p:nvPr/>
        </p:nvPicPr>
        <p:blipFill>
          <a:blip r:embed="rId6" cstate="print"/>
          <a:stretch>
            <a:fillRect/>
          </a:stretch>
        </p:blipFill>
        <p:spPr>
          <a:xfrm>
            <a:off x="6470250" y="3828945"/>
            <a:ext cx="3431025" cy="2377992"/>
          </a:xfrm>
          <a:prstGeom prst="rect">
            <a:avLst/>
          </a:prstGeom>
        </p:spPr>
      </p:pic>
    </p:spTree>
    <p:extLst>
      <p:ext uri="{BB962C8B-B14F-4D97-AF65-F5344CB8AC3E}">
        <p14:creationId xmlns:p14="http://schemas.microsoft.com/office/powerpoint/2010/main" val="4176019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4034" y="4239001"/>
            <a:ext cx="2926151" cy="507831"/>
          </a:xfrm>
          <a:prstGeom prst="rect">
            <a:avLst/>
          </a:prstGeom>
        </p:spPr>
        <p:txBody>
          <a:bodyPr wrap="square">
            <a:spAutoFit/>
          </a:bodyPr>
          <a:lstStyle/>
          <a:p>
            <a:pPr fontAlgn="auto">
              <a:spcBef>
                <a:spcPts val="0"/>
              </a:spcBef>
              <a:spcAft>
                <a:spcPts val="0"/>
              </a:spcAft>
            </a:pPr>
            <a:r>
              <a:rPr lang="en-US" altLang="zh-CN" b="1" kern="0" dirty="0">
                <a:solidFill>
                  <a:srgbClr val="FF0000"/>
                </a:solidFill>
                <a:latin typeface="Calibri" panose="020F0502020204030204" pitchFamily="34" charset="0"/>
                <a:ea typeface="宋体"/>
                <a:cs typeface="Calibri" panose="020F0502020204030204" pitchFamily="34" charset="0"/>
              </a:rPr>
              <a:t>RICH-FY </a:t>
            </a:r>
            <a:r>
              <a:rPr lang="zh-CN" altLang="en-US" b="1" kern="0" dirty="0">
                <a:solidFill>
                  <a:srgbClr val="FF0000"/>
                </a:solidFill>
                <a:latin typeface="Calibri" panose="020F0502020204030204" pitchFamily="34" charset="0"/>
                <a:ea typeface="宋体"/>
                <a:cs typeface="Calibri" panose="020F0502020204030204" pitchFamily="34" charset="0"/>
              </a:rPr>
              <a:t>： </a:t>
            </a:r>
            <a:r>
              <a:rPr lang="en-US" altLang="zh-CN" b="1" kern="0" dirty="0">
                <a:solidFill>
                  <a:srgbClr val="3366CC"/>
                </a:solidFill>
                <a:latin typeface="Calibri" panose="020F0502020204030204" pitchFamily="34" charset="0"/>
                <a:ea typeface="宋体"/>
                <a:cs typeface="Calibri" panose="020F0502020204030204" pitchFamily="34" charset="0"/>
              </a:rPr>
              <a:t>Chinese Meteorological Satellites</a:t>
            </a:r>
          </a:p>
          <a:p>
            <a:pPr algn="just" fontAlgn="auto">
              <a:spcBef>
                <a:spcPts val="0"/>
              </a:spcBef>
              <a:spcAft>
                <a:spcPts val="0"/>
              </a:spcAft>
            </a:pPr>
            <a:r>
              <a:rPr lang="en-US" altLang="zh-CN" b="1" kern="0" dirty="0">
                <a:solidFill>
                  <a:srgbClr val="FF0000"/>
                </a:solidFill>
                <a:latin typeface="Calibri" panose="020F0502020204030204" pitchFamily="34" charset="0"/>
                <a:ea typeface="宋体"/>
                <a:cs typeface="Calibri" panose="020F0502020204030204" pitchFamily="34" charset="0"/>
              </a:rPr>
              <a:t>RICH-ZY :    </a:t>
            </a:r>
            <a:r>
              <a:rPr lang="en-US" altLang="zh-CN" b="1" kern="0" dirty="0">
                <a:solidFill>
                  <a:srgbClr val="3366CC"/>
                </a:solidFill>
                <a:latin typeface="Calibri" panose="020F0502020204030204" pitchFamily="34" charset="0"/>
                <a:ea typeface="宋体"/>
                <a:cs typeface="Calibri" panose="020F0502020204030204" pitchFamily="34" charset="0"/>
              </a:rPr>
              <a:t>Chinese Land Resources Satellites</a:t>
            </a:r>
          </a:p>
          <a:p>
            <a:pPr fontAlgn="auto">
              <a:spcBef>
                <a:spcPts val="0"/>
              </a:spcBef>
              <a:spcAft>
                <a:spcPts val="0"/>
              </a:spcAft>
            </a:pPr>
            <a:r>
              <a:rPr lang="en-US" altLang="zh-CN" b="1" kern="0" dirty="0">
                <a:solidFill>
                  <a:srgbClr val="FF0000"/>
                </a:solidFill>
                <a:latin typeface="Calibri" panose="020F0502020204030204" pitchFamily="34" charset="0"/>
                <a:ea typeface="宋体"/>
                <a:cs typeface="Calibri" panose="020F0502020204030204" pitchFamily="34" charset="0"/>
              </a:rPr>
              <a:t>RICH-HY :   </a:t>
            </a:r>
            <a:r>
              <a:rPr lang="en-US" altLang="zh-CN" b="1" kern="0" dirty="0">
                <a:solidFill>
                  <a:srgbClr val="3366CC"/>
                </a:solidFill>
                <a:latin typeface="Calibri" panose="020F0502020204030204" pitchFamily="34" charset="0"/>
                <a:ea typeface="宋体"/>
                <a:cs typeface="Calibri" panose="020F0502020204030204" pitchFamily="34" charset="0"/>
              </a:rPr>
              <a:t>Chinese Marine Satellites</a:t>
            </a:r>
          </a:p>
        </p:txBody>
      </p:sp>
      <p:sp>
        <p:nvSpPr>
          <p:cNvPr id="5" name="矩形 4"/>
          <p:cNvSpPr/>
          <p:nvPr/>
        </p:nvSpPr>
        <p:spPr>
          <a:xfrm>
            <a:off x="7234886" y="3128227"/>
            <a:ext cx="1570378" cy="584775"/>
          </a:xfrm>
          <a:prstGeom prst="rect">
            <a:avLst/>
          </a:prstGeom>
        </p:spPr>
        <p:txBody>
          <a:bodyPr wrap="square">
            <a:spAutoFit/>
          </a:bodyPr>
          <a:lstStyle/>
          <a:p>
            <a:pPr fontAlgn="auto">
              <a:spcBef>
                <a:spcPts val="0"/>
              </a:spcBef>
              <a:spcAft>
                <a:spcPts val="0"/>
              </a:spcAft>
            </a:pPr>
            <a:r>
              <a:rPr lang="en-US" altLang="zh-CN" sz="1600" b="1" dirty="0">
                <a:solidFill>
                  <a:srgbClr val="0000FF"/>
                </a:solidFill>
                <a:latin typeface="Calibri" pitchFamily="34" charset="0"/>
                <a:ea typeface="宋体"/>
              </a:rPr>
              <a:t>18 Institutions Involved</a:t>
            </a:r>
            <a:endParaRPr lang="zh-CN" altLang="en-US" sz="1600" b="1" dirty="0">
              <a:solidFill>
                <a:srgbClr val="0000FF"/>
              </a:solidFill>
              <a:latin typeface="Calibri" pitchFamily="34" charset="0"/>
              <a:ea typeface="宋体"/>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1001" y="2414431"/>
            <a:ext cx="2285236" cy="129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https://ss3.bdstatic.com/70cFv8Sh_Q1YnxGkpoWK1HF6hhy/it/u=2816341330,3471477975&amp;fm=27&amp;gp=0.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882" y="2390027"/>
            <a:ext cx="2086501" cy="1156757"/>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570676" y="3585153"/>
            <a:ext cx="2691299" cy="584775"/>
          </a:xfrm>
          <a:prstGeom prst="rect">
            <a:avLst/>
          </a:prstGeom>
        </p:spPr>
        <p:txBody>
          <a:bodyPr wrap="square">
            <a:spAutoFit/>
          </a:bodyPr>
          <a:lstStyle/>
          <a:p>
            <a:pPr fontAlgn="auto">
              <a:spcBef>
                <a:spcPts val="0"/>
              </a:spcBef>
              <a:spcAft>
                <a:spcPts val="0"/>
              </a:spcAft>
            </a:pPr>
            <a:r>
              <a:rPr lang="en-US" altLang="zh-CN" sz="1600" b="1" dirty="0">
                <a:solidFill>
                  <a:srgbClr val="0000FF"/>
                </a:solidFill>
                <a:latin typeface="Calibri" pitchFamily="34" charset="0"/>
                <a:ea typeface="宋体"/>
              </a:rPr>
              <a:t>National Key R&amp;D Program of China Founded since 2018</a:t>
            </a:r>
          </a:p>
        </p:txBody>
      </p:sp>
      <p:pic>
        <p:nvPicPr>
          <p:cNvPr id="9" name="Picture 8"/>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550" y="4141267"/>
            <a:ext cx="438750"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Users\panda\Desktop\tubiao\国家卫星海洋应用中心.jpg"/>
          <p:cNvPicPr preferRelativeResize="0">
            <a:picLocks noChangeArrowheads="1"/>
          </p:cNvPicPr>
          <p:nvPr/>
        </p:nvPicPr>
        <p:blipFill>
          <a:blip r:embed="rId6" cstate="print">
            <a:extLst>
              <a:ext uri="{28A0092B-C50C-407E-A947-70E740481C1C}">
                <a14:useLocalDpi xmlns:a14="http://schemas.microsoft.com/office/drawing/2010/main" val="0"/>
              </a:ext>
            </a:extLst>
          </a:blip>
          <a:srcRect l="11134" t="7745" r="16019" b="5606"/>
          <a:stretch>
            <a:fillRect/>
          </a:stretch>
        </p:blipFill>
        <p:spPr bwMode="auto">
          <a:xfrm>
            <a:off x="4980563" y="4845892"/>
            <a:ext cx="438750"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5828" y="5548387"/>
            <a:ext cx="438750"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5479549" y="4851744"/>
            <a:ext cx="2879087" cy="584775"/>
          </a:xfrm>
          <a:prstGeom prst="rect">
            <a:avLst/>
          </a:prstGeom>
        </p:spPr>
        <p:txBody>
          <a:bodyPr wrap="square">
            <a:spAutoFit/>
          </a:bodyPr>
          <a:lstStyle/>
          <a:p>
            <a:pPr fontAlgn="auto">
              <a:spcBef>
                <a:spcPts val="0"/>
              </a:spcBef>
              <a:spcAft>
                <a:spcPts val="0"/>
              </a:spcAft>
              <a:defRPr/>
            </a:pPr>
            <a:r>
              <a:rPr lang="en-US" altLang="zh-CN" sz="1600" b="1" kern="0" dirty="0">
                <a:solidFill>
                  <a:srgbClr val="000000"/>
                </a:solidFill>
                <a:latin typeface="Calibri" panose="020F0502020204030204" pitchFamily="34" charset="0"/>
                <a:ea typeface="Calibri" panose="020F0502020204030204" pitchFamily="34" charset="0"/>
                <a:cs typeface="Calibri" panose="020F0502020204030204" pitchFamily="34" charset="0"/>
              </a:rPr>
              <a:t>National Satellite Ocean Application Center (NSOAC)</a:t>
            </a:r>
          </a:p>
        </p:txBody>
      </p:sp>
      <p:sp>
        <p:nvSpPr>
          <p:cNvPr id="13" name="矩形 12"/>
          <p:cNvSpPr/>
          <p:nvPr/>
        </p:nvSpPr>
        <p:spPr>
          <a:xfrm>
            <a:off x="5479556" y="4140375"/>
            <a:ext cx="2718023" cy="584775"/>
          </a:xfrm>
          <a:prstGeom prst="rect">
            <a:avLst/>
          </a:prstGeom>
        </p:spPr>
        <p:txBody>
          <a:bodyPr wrap="square">
            <a:spAutoFit/>
          </a:bodyPr>
          <a:lstStyle/>
          <a:p>
            <a:pPr fontAlgn="auto">
              <a:spcBef>
                <a:spcPts val="0"/>
              </a:spcBef>
              <a:spcAft>
                <a:spcPts val="0"/>
              </a:spcAft>
              <a:defRPr/>
            </a:pPr>
            <a:r>
              <a:rPr lang="en-US" altLang="zh-CN" sz="1600" b="1" kern="0" dirty="0">
                <a:solidFill>
                  <a:srgbClr val="000000"/>
                </a:solidFill>
                <a:latin typeface="Calibri" panose="020F0502020204030204" pitchFamily="34" charset="0"/>
                <a:ea typeface="Calibri" panose="020F0502020204030204" pitchFamily="34" charset="0"/>
                <a:cs typeface="Calibri" panose="020F0502020204030204" pitchFamily="34" charset="0"/>
              </a:rPr>
              <a:t>National Satellite Meteorological Centre (NSMC)</a:t>
            </a:r>
          </a:p>
        </p:txBody>
      </p:sp>
      <p:sp>
        <p:nvSpPr>
          <p:cNvPr id="14" name="矩形 13"/>
          <p:cNvSpPr/>
          <p:nvPr/>
        </p:nvSpPr>
        <p:spPr>
          <a:xfrm>
            <a:off x="5479549" y="5508527"/>
            <a:ext cx="2749806" cy="830997"/>
          </a:xfrm>
          <a:prstGeom prst="rect">
            <a:avLst/>
          </a:prstGeom>
        </p:spPr>
        <p:txBody>
          <a:bodyPr wrap="square">
            <a:spAutoFit/>
          </a:bodyPr>
          <a:lstStyle/>
          <a:p>
            <a:pPr fontAlgn="auto">
              <a:spcBef>
                <a:spcPts val="0"/>
              </a:spcBef>
              <a:spcAft>
                <a:spcPts val="0"/>
              </a:spcAft>
              <a:defRPr/>
            </a:pPr>
            <a:r>
              <a:rPr lang="en-US" altLang="zh-CN" sz="1600" b="1" kern="0" dirty="0">
                <a:solidFill>
                  <a:srgbClr val="000000"/>
                </a:solidFill>
                <a:latin typeface="Calibri" panose="020F0502020204030204" pitchFamily="34" charset="0"/>
                <a:ea typeface="Calibri" panose="020F0502020204030204" pitchFamily="34" charset="0"/>
                <a:cs typeface="Calibri" panose="020F0502020204030204" pitchFamily="34" charset="0"/>
              </a:rPr>
              <a:t>China Center for Resources Satellite Date and Application (CRESDA)</a:t>
            </a:r>
          </a:p>
        </p:txBody>
      </p:sp>
      <p:sp>
        <p:nvSpPr>
          <p:cNvPr id="15" name="矩形 14"/>
          <p:cNvSpPr/>
          <p:nvPr/>
        </p:nvSpPr>
        <p:spPr>
          <a:xfrm>
            <a:off x="1037773" y="1369301"/>
            <a:ext cx="5733637" cy="1200329"/>
          </a:xfrm>
          <a:prstGeom prst="rect">
            <a:avLst/>
          </a:prstGeom>
          <a:solidFill>
            <a:srgbClr val="DAEDEF"/>
          </a:solidFill>
          <a:ln>
            <a:solidFill>
              <a:srgbClr val="C00000"/>
            </a:solidFill>
          </a:ln>
        </p:spPr>
        <p:txBody>
          <a:bodyPr wrap="square">
            <a:spAutoFit/>
          </a:bodyPr>
          <a:lstStyle/>
          <a:p>
            <a:pPr fontAlgn="auto">
              <a:spcBef>
                <a:spcPts val="0"/>
              </a:spcBef>
              <a:spcAft>
                <a:spcPts val="0"/>
              </a:spcAft>
              <a:defRPr/>
            </a:pPr>
            <a:r>
              <a:rPr lang="en-US" altLang="zh-CN" sz="2400" b="1" kern="0" dirty="0" err="1">
                <a:solidFill>
                  <a:srgbClr val="FF0000"/>
                </a:solidFill>
                <a:latin typeface="Calibri" panose="020F0502020204030204" pitchFamily="34" charset="0"/>
                <a:ea typeface="宋体"/>
                <a:cs typeface="Calibri" panose="020F0502020204030204" pitchFamily="34" charset="0"/>
                <a:sym typeface="Arial" pitchFamily="34" charset="0"/>
              </a:rPr>
              <a:t>R</a:t>
            </a:r>
            <a:r>
              <a:rPr lang="en-US" altLang="zh-CN" sz="2400" b="1" kern="0" dirty="0" err="1">
                <a:solidFill>
                  <a:srgbClr val="3366CC"/>
                </a:solidFill>
                <a:latin typeface="Calibri" panose="020F0502020204030204" pitchFamily="34" charset="0"/>
                <a:ea typeface="宋体"/>
                <a:cs typeface="Calibri" panose="020F0502020204030204" pitchFamily="34" charset="0"/>
                <a:sym typeface="Arial" pitchFamily="34" charset="0"/>
              </a:rPr>
              <a:t>etrospect</a:t>
            </a:r>
            <a:r>
              <a:rPr lang="en-US" altLang="zh-CN" sz="2400" b="1" kern="0" dirty="0" err="1">
                <a:solidFill>
                  <a:srgbClr val="FF0000"/>
                </a:solidFill>
                <a:latin typeface="Calibri" panose="020F0502020204030204" pitchFamily="34" charset="0"/>
                <a:ea typeface="宋体"/>
                <a:cs typeface="Calibri" panose="020F0502020204030204" pitchFamily="34" charset="0"/>
                <a:sym typeface="Arial" pitchFamily="34" charset="0"/>
              </a:rPr>
              <a:t>I</a:t>
            </a:r>
            <a:r>
              <a:rPr lang="en-US" altLang="zh-CN" sz="2400" b="1" kern="0" dirty="0" err="1">
                <a:solidFill>
                  <a:srgbClr val="3366CC"/>
                </a:solidFill>
                <a:latin typeface="Calibri" panose="020F0502020204030204" pitchFamily="34" charset="0"/>
                <a:ea typeface="宋体"/>
                <a:cs typeface="Calibri" panose="020F0502020204030204" pitchFamily="34" charset="0"/>
                <a:sym typeface="Arial" pitchFamily="34" charset="0"/>
              </a:rPr>
              <a:t>ve</a:t>
            </a:r>
            <a:r>
              <a:rPr lang="en-US" altLang="zh-CN" sz="2400" b="1" kern="0" dirty="0">
                <a:solidFill>
                  <a:srgbClr val="0000FF"/>
                </a:solidFill>
                <a:latin typeface="Calibri" panose="020F0502020204030204" pitchFamily="34" charset="0"/>
                <a:ea typeface="宋体"/>
                <a:cs typeface="Calibri" panose="020F0502020204030204" pitchFamily="34" charset="0"/>
                <a:sym typeface="Arial" pitchFamily="34" charset="0"/>
              </a:rPr>
              <a:t> </a:t>
            </a:r>
            <a:r>
              <a:rPr lang="en-US" altLang="zh-CN" sz="2400" b="1" kern="0" dirty="0">
                <a:solidFill>
                  <a:srgbClr val="FF0000"/>
                </a:solidFill>
                <a:latin typeface="Calibri" panose="020F0502020204030204" pitchFamily="34" charset="0"/>
                <a:ea typeface="宋体"/>
                <a:cs typeface="Calibri" panose="020F0502020204030204" pitchFamily="34" charset="0"/>
                <a:sym typeface="Arial" pitchFamily="34" charset="0"/>
              </a:rPr>
              <a:t>C</a:t>
            </a:r>
            <a:r>
              <a:rPr lang="en-US" altLang="zh-CN" sz="2400" b="1" kern="0" dirty="0">
                <a:solidFill>
                  <a:srgbClr val="3366CC"/>
                </a:solidFill>
                <a:latin typeface="Calibri" panose="020F0502020204030204" pitchFamily="34" charset="0"/>
                <a:ea typeface="宋体"/>
                <a:cs typeface="Calibri" panose="020F0502020204030204" pitchFamily="34" charset="0"/>
                <a:sym typeface="Arial" pitchFamily="34" charset="0"/>
              </a:rPr>
              <a:t>alibration of</a:t>
            </a:r>
            <a:r>
              <a:rPr lang="en-US" altLang="zh-CN" sz="2400" b="1" kern="0" dirty="0">
                <a:solidFill>
                  <a:srgbClr val="0000FF"/>
                </a:solidFill>
                <a:latin typeface="Calibri" panose="020F0502020204030204" pitchFamily="34" charset="0"/>
                <a:ea typeface="宋体"/>
                <a:cs typeface="Calibri" panose="020F0502020204030204" pitchFamily="34" charset="0"/>
                <a:sym typeface="Arial" pitchFamily="34" charset="0"/>
              </a:rPr>
              <a:t> </a:t>
            </a:r>
            <a:r>
              <a:rPr lang="en-US" altLang="zh-CN" sz="2400" b="1" kern="0" dirty="0">
                <a:solidFill>
                  <a:srgbClr val="FF0000"/>
                </a:solidFill>
                <a:latin typeface="Calibri" panose="020F0502020204030204" pitchFamily="34" charset="0"/>
                <a:ea typeface="宋体"/>
                <a:cs typeface="Calibri" panose="020F0502020204030204" pitchFamily="34" charset="0"/>
                <a:sym typeface="Arial" pitchFamily="34" charset="0"/>
              </a:rPr>
              <a:t>H</a:t>
            </a:r>
            <a:r>
              <a:rPr lang="en-US" altLang="zh-CN" sz="2400" b="1" kern="0" dirty="0">
                <a:solidFill>
                  <a:srgbClr val="3366CC"/>
                </a:solidFill>
                <a:latin typeface="Calibri" panose="020F0502020204030204" pitchFamily="34" charset="0"/>
                <a:ea typeface="宋体"/>
                <a:cs typeface="Calibri" panose="020F0502020204030204" pitchFamily="34" charset="0"/>
                <a:sym typeface="Arial" pitchFamily="34" charset="0"/>
              </a:rPr>
              <a:t>istorical </a:t>
            </a:r>
            <a:r>
              <a:rPr lang="en-US" altLang="zh-CN" sz="2400" b="1" kern="0" dirty="0">
                <a:solidFill>
                  <a:srgbClr val="FF0000"/>
                </a:solidFill>
                <a:latin typeface="Calibri" panose="020F0502020204030204" pitchFamily="34" charset="0"/>
                <a:ea typeface="宋体"/>
                <a:cs typeface="Calibri" panose="020F0502020204030204" pitchFamily="34" charset="0"/>
                <a:sym typeface="Arial" pitchFamily="34" charset="0"/>
              </a:rPr>
              <a:t>C</a:t>
            </a:r>
            <a:r>
              <a:rPr lang="en-US" altLang="zh-CN" sz="2400" b="1" kern="0" dirty="0">
                <a:solidFill>
                  <a:srgbClr val="3366CC"/>
                </a:solidFill>
                <a:latin typeface="Calibri" panose="020F0502020204030204" pitchFamily="34" charset="0"/>
                <a:ea typeface="宋体"/>
                <a:cs typeface="Calibri" panose="020F0502020204030204" pitchFamily="34" charset="0"/>
                <a:sym typeface="Arial" pitchFamily="34" charset="0"/>
              </a:rPr>
              <a:t>hinese</a:t>
            </a:r>
            <a:r>
              <a:rPr lang="en-US" altLang="zh-CN" sz="2400" b="1" kern="0" dirty="0">
                <a:solidFill>
                  <a:srgbClr val="0000FF"/>
                </a:solidFill>
                <a:latin typeface="Calibri" panose="020F0502020204030204" pitchFamily="34" charset="0"/>
                <a:ea typeface="宋体"/>
                <a:cs typeface="Calibri" panose="020F0502020204030204" pitchFamily="34" charset="0"/>
                <a:sym typeface="Arial" pitchFamily="34" charset="0"/>
              </a:rPr>
              <a:t> </a:t>
            </a:r>
            <a:r>
              <a:rPr lang="en-US" altLang="zh-CN" sz="2400" b="1" kern="0" dirty="0" err="1">
                <a:solidFill>
                  <a:srgbClr val="FF0000"/>
                </a:solidFill>
                <a:latin typeface="Calibri" panose="020F0502020204030204" pitchFamily="34" charset="0"/>
                <a:ea typeface="宋体"/>
                <a:cs typeface="Calibri" panose="020F0502020204030204" pitchFamily="34" charset="0"/>
                <a:sym typeface="Arial" pitchFamily="34" charset="0"/>
              </a:rPr>
              <a:t>E</a:t>
            </a:r>
            <a:r>
              <a:rPr lang="en-US" altLang="zh-CN" sz="2400" b="1" kern="0" dirty="0" err="1">
                <a:solidFill>
                  <a:srgbClr val="3366CC"/>
                </a:solidFill>
                <a:latin typeface="Calibri" panose="020F0502020204030204" pitchFamily="34" charset="0"/>
                <a:ea typeface="宋体"/>
                <a:cs typeface="Calibri" panose="020F0502020204030204" pitchFamily="34" charset="0"/>
                <a:sym typeface="Arial" pitchFamily="34" charset="0"/>
              </a:rPr>
              <a:t>erth</a:t>
            </a:r>
            <a:r>
              <a:rPr lang="en-US" altLang="zh-CN" sz="2400" b="1" kern="0" dirty="0">
                <a:solidFill>
                  <a:srgbClr val="0000FF"/>
                </a:solidFill>
                <a:latin typeface="Calibri" panose="020F0502020204030204" pitchFamily="34" charset="0"/>
                <a:ea typeface="宋体"/>
                <a:cs typeface="Calibri" panose="020F0502020204030204" pitchFamily="34" charset="0"/>
                <a:sym typeface="Arial" pitchFamily="34" charset="0"/>
              </a:rPr>
              <a:t> </a:t>
            </a:r>
            <a:r>
              <a:rPr lang="en-US" altLang="zh-CN" sz="2400" b="1" kern="0" dirty="0">
                <a:solidFill>
                  <a:srgbClr val="FF0000"/>
                </a:solidFill>
                <a:latin typeface="Calibri" panose="020F0502020204030204" pitchFamily="34" charset="0"/>
                <a:ea typeface="宋体"/>
                <a:cs typeface="Calibri" panose="020F0502020204030204" pitchFamily="34" charset="0"/>
                <a:sym typeface="Arial" pitchFamily="34" charset="0"/>
              </a:rPr>
              <a:t>O</a:t>
            </a:r>
            <a:r>
              <a:rPr lang="en-US" altLang="zh-CN" sz="2400" b="1" kern="0" dirty="0">
                <a:solidFill>
                  <a:srgbClr val="3366CC"/>
                </a:solidFill>
                <a:latin typeface="Calibri" panose="020F0502020204030204" pitchFamily="34" charset="0"/>
                <a:ea typeface="宋体"/>
                <a:cs typeface="Calibri" panose="020F0502020204030204" pitchFamily="34" charset="0"/>
                <a:sym typeface="Arial" pitchFamily="34" charset="0"/>
              </a:rPr>
              <a:t>bservation</a:t>
            </a:r>
            <a:r>
              <a:rPr lang="en-US" altLang="zh-CN" sz="2400" b="1" kern="0" dirty="0">
                <a:solidFill>
                  <a:srgbClr val="0000FF"/>
                </a:solidFill>
                <a:latin typeface="Calibri" panose="020F0502020204030204" pitchFamily="34" charset="0"/>
                <a:ea typeface="宋体"/>
                <a:cs typeface="Calibri" panose="020F0502020204030204" pitchFamily="34" charset="0"/>
                <a:sym typeface="Arial" pitchFamily="34" charset="0"/>
              </a:rPr>
              <a:t> </a:t>
            </a:r>
            <a:r>
              <a:rPr lang="en-US" altLang="zh-CN" sz="2400" b="1" kern="0" dirty="0">
                <a:solidFill>
                  <a:srgbClr val="3366CC"/>
                </a:solidFill>
                <a:latin typeface="Calibri" panose="020F0502020204030204" pitchFamily="34" charset="0"/>
                <a:ea typeface="宋体"/>
                <a:cs typeface="Calibri" panose="020F0502020204030204" pitchFamily="34" charset="0"/>
                <a:sym typeface="Arial" pitchFamily="34" charset="0"/>
              </a:rPr>
              <a:t>Satellite Data (</a:t>
            </a:r>
            <a:r>
              <a:rPr lang="en-US" altLang="zh-CN" sz="2400" b="1" kern="0" dirty="0">
                <a:solidFill>
                  <a:srgbClr val="FF0000"/>
                </a:solidFill>
                <a:latin typeface="Calibri" panose="020F0502020204030204" pitchFamily="34" charset="0"/>
                <a:ea typeface="宋体"/>
                <a:cs typeface="Calibri" panose="020F0502020204030204" pitchFamily="34" charset="0"/>
                <a:sym typeface="Arial" pitchFamily="34" charset="0"/>
              </a:rPr>
              <a:t>RICH-CEOS</a:t>
            </a:r>
            <a:r>
              <a:rPr lang="en-US" altLang="zh-CN" sz="2400" b="1" kern="0" dirty="0">
                <a:solidFill>
                  <a:srgbClr val="3366CC"/>
                </a:solidFill>
                <a:latin typeface="Calibri" panose="020F0502020204030204" pitchFamily="34" charset="0"/>
                <a:ea typeface="宋体"/>
                <a:cs typeface="Calibri" panose="020F0502020204030204" pitchFamily="34" charset="0"/>
                <a:sym typeface="Arial" pitchFamily="34" charset="0"/>
              </a:rPr>
              <a:t>)</a:t>
            </a:r>
          </a:p>
        </p:txBody>
      </p:sp>
      <p:sp>
        <p:nvSpPr>
          <p:cNvPr id="17" name="Title 1">
            <a:extLst>
              <a:ext uri="{FF2B5EF4-FFF2-40B4-BE49-F238E27FC236}">
                <a16:creationId xmlns:a16="http://schemas.microsoft.com/office/drawing/2014/main" id="{90C0B65F-C0F3-4837-9AAD-9298DD4E274D}"/>
              </a:ext>
            </a:extLst>
          </p:cNvPr>
          <p:cNvSpPr>
            <a:spLocks noGrp="1"/>
          </p:cNvSpPr>
          <p:nvPr>
            <p:ph type="title"/>
          </p:nvPr>
        </p:nvSpPr>
        <p:spPr>
          <a:xfrm>
            <a:off x="1950244" y="343528"/>
            <a:ext cx="6617470" cy="757989"/>
          </a:xfrm>
        </p:spPr>
        <p:txBody>
          <a:bodyPr anchor="ctr"/>
          <a:lstStyle/>
          <a:p>
            <a:pPr lvl="0" algn="l"/>
            <a:r>
              <a:rPr lang="en-GB" sz="2400" b="1" dirty="0"/>
              <a:t>CMA GDWG TASK: S</a:t>
            </a:r>
            <a:r>
              <a:rPr lang="en-US" altLang="zh-CN" sz="2400" b="1" dirty="0" err="1"/>
              <a:t>upporting</a:t>
            </a:r>
            <a:r>
              <a:rPr lang="en-US" altLang="zh-CN" sz="2400" b="1" dirty="0"/>
              <a:t> RICH-CEOS Program</a:t>
            </a:r>
            <a:endParaRPr lang="en-GB" sz="1600" b="1" dirty="0"/>
          </a:p>
        </p:txBody>
      </p:sp>
      <p:sp>
        <p:nvSpPr>
          <p:cNvPr id="16" name="幻灯片编号占位符 3"/>
          <p:cNvSpPr>
            <a:spLocks noGrp="1"/>
          </p:cNvSpPr>
          <p:nvPr>
            <p:ph type="sldNum" sz="quarter" idx="4294967295"/>
          </p:nvPr>
        </p:nvSpPr>
        <p:spPr bwMode="auto">
          <a:xfrm>
            <a:off x="6562729" y="6245225"/>
            <a:ext cx="1733550" cy="476250"/>
          </a:xfrm>
          <a:prstGeom prst="rect">
            <a:avLst/>
          </a:prstGeom>
          <a:noFill/>
          <a:ln w="9525">
            <a:noFill/>
            <a:miter lim="800000"/>
            <a:headEnd/>
            <a:tailEnd/>
          </a:ln>
          <a:effectLst/>
        </p:spPr>
        <p:txBody>
          <a:bodyPr vert="horz" wrap="square" lIns="91349" tIns="45675" rIns="91349" bIns="45675" numCol="1" anchor="t" anchorCtr="0" compatLnSpc="1">
            <a:prstTxWarp prst="textNoShape">
              <a:avLst/>
            </a:prstTxWarp>
          </a:bodyPr>
          <a:lstStyle>
            <a:defPPr>
              <a:defRPr lang="zh-CN"/>
            </a:defPPr>
            <a:lvl1pPr algn="r" rtl="0" fontAlgn="base">
              <a:spcBef>
                <a:spcPct val="0"/>
              </a:spcBef>
              <a:spcAft>
                <a:spcPct val="0"/>
              </a:spcAft>
              <a:defRPr sz="1300" kern="1200">
                <a:solidFill>
                  <a:srgbClr val="000000"/>
                </a:solidFill>
                <a:latin typeface="Arial" charset="0"/>
                <a:ea typeface="宋体" pitchFamily="2" charset="-122"/>
                <a:cs typeface="+mn-cs"/>
              </a:defRPr>
            </a:lvl1pPr>
            <a:lvl2pPr marL="456850" algn="l" rtl="0" fontAlgn="base">
              <a:spcBef>
                <a:spcPct val="0"/>
              </a:spcBef>
              <a:spcAft>
                <a:spcPct val="0"/>
              </a:spcAft>
              <a:defRPr kern="1200">
                <a:solidFill>
                  <a:schemeClr val="tx1"/>
                </a:solidFill>
                <a:latin typeface="Arial" pitchFamily="34" charset="0"/>
                <a:ea typeface="宋体" pitchFamily="2" charset="-122"/>
                <a:cs typeface="+mn-cs"/>
              </a:defRPr>
            </a:lvl2pPr>
            <a:lvl3pPr marL="913705" algn="l" rtl="0" fontAlgn="base">
              <a:spcBef>
                <a:spcPct val="0"/>
              </a:spcBef>
              <a:spcAft>
                <a:spcPct val="0"/>
              </a:spcAft>
              <a:defRPr kern="1200">
                <a:solidFill>
                  <a:schemeClr val="tx1"/>
                </a:solidFill>
                <a:latin typeface="Arial" pitchFamily="34" charset="0"/>
                <a:ea typeface="宋体" pitchFamily="2" charset="-122"/>
                <a:cs typeface="+mn-cs"/>
              </a:defRPr>
            </a:lvl3pPr>
            <a:lvl4pPr marL="1370557" algn="l" rtl="0" fontAlgn="base">
              <a:spcBef>
                <a:spcPct val="0"/>
              </a:spcBef>
              <a:spcAft>
                <a:spcPct val="0"/>
              </a:spcAft>
              <a:defRPr kern="1200">
                <a:solidFill>
                  <a:schemeClr val="tx1"/>
                </a:solidFill>
                <a:latin typeface="Arial" pitchFamily="34" charset="0"/>
                <a:ea typeface="宋体" pitchFamily="2" charset="-122"/>
                <a:cs typeface="+mn-cs"/>
              </a:defRPr>
            </a:lvl4pPr>
            <a:lvl5pPr marL="1827408" algn="l" rtl="0" fontAlgn="base">
              <a:spcBef>
                <a:spcPct val="0"/>
              </a:spcBef>
              <a:spcAft>
                <a:spcPct val="0"/>
              </a:spcAft>
              <a:defRPr kern="1200">
                <a:solidFill>
                  <a:schemeClr val="tx1"/>
                </a:solidFill>
                <a:latin typeface="Arial" pitchFamily="34" charset="0"/>
                <a:ea typeface="宋体" pitchFamily="2" charset="-122"/>
                <a:cs typeface="+mn-cs"/>
              </a:defRPr>
            </a:lvl5pPr>
            <a:lvl6pPr marL="2284261" algn="l" defTabSz="913705" rtl="0" eaLnBrk="1" latinLnBrk="0" hangingPunct="1">
              <a:defRPr kern="1200">
                <a:solidFill>
                  <a:schemeClr val="tx1"/>
                </a:solidFill>
                <a:latin typeface="Arial" pitchFamily="34" charset="0"/>
                <a:ea typeface="宋体" pitchFamily="2" charset="-122"/>
                <a:cs typeface="+mn-cs"/>
              </a:defRPr>
            </a:lvl6pPr>
            <a:lvl7pPr marL="2741112" algn="l" defTabSz="913705" rtl="0" eaLnBrk="1" latinLnBrk="0" hangingPunct="1">
              <a:defRPr kern="1200">
                <a:solidFill>
                  <a:schemeClr val="tx1"/>
                </a:solidFill>
                <a:latin typeface="Arial" pitchFamily="34" charset="0"/>
                <a:ea typeface="宋体" pitchFamily="2" charset="-122"/>
                <a:cs typeface="+mn-cs"/>
              </a:defRPr>
            </a:lvl7pPr>
            <a:lvl8pPr marL="3197963" algn="l" defTabSz="913705" rtl="0" eaLnBrk="1" latinLnBrk="0" hangingPunct="1">
              <a:defRPr kern="1200">
                <a:solidFill>
                  <a:schemeClr val="tx1"/>
                </a:solidFill>
                <a:latin typeface="Arial" pitchFamily="34" charset="0"/>
                <a:ea typeface="宋体" pitchFamily="2" charset="-122"/>
                <a:cs typeface="+mn-cs"/>
              </a:defRPr>
            </a:lvl8pPr>
            <a:lvl9pPr marL="3654816" algn="l" defTabSz="913705" rtl="0" eaLnBrk="1" latinLnBrk="0" hangingPunct="1">
              <a:defRPr kern="1200">
                <a:solidFill>
                  <a:schemeClr val="tx1"/>
                </a:solidFill>
                <a:latin typeface="Arial" pitchFamily="34" charset="0"/>
                <a:ea typeface="宋体" pitchFamily="2" charset="-122"/>
                <a:cs typeface="+mn-cs"/>
              </a:defRPr>
            </a:lvl9pPr>
          </a:lstStyle>
          <a:p>
            <a:pPr fontAlgn="auto">
              <a:spcBef>
                <a:spcPts val="0"/>
              </a:spcBef>
              <a:spcAft>
                <a:spcPts val="0"/>
              </a:spcAft>
            </a:pPr>
            <a:fld id="{8FB21048-D770-4E17-A88F-BB1F565A0EC2}" type="slidenum">
              <a:rPr lang="zh-CN" altLang="en-US" smtClean="0"/>
              <a:pPr fontAlgn="auto">
                <a:spcBef>
                  <a:spcPts val="0"/>
                </a:spcBef>
                <a:spcAft>
                  <a:spcPts val="0"/>
                </a:spcAft>
              </a:pPr>
              <a:t>29</a:t>
            </a:fld>
            <a:endParaRPr lang="zh-CN" altLang="en-US"/>
          </a:p>
        </p:txBody>
      </p:sp>
    </p:spTree>
    <p:extLst>
      <p:ext uri="{BB962C8B-B14F-4D97-AF65-F5344CB8AC3E}">
        <p14:creationId xmlns:p14="http://schemas.microsoft.com/office/powerpoint/2010/main" val="2584370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E6C6-37E4-4CAA-8F54-454BAFE6B3EB}"/>
              </a:ext>
            </a:extLst>
          </p:cNvPr>
          <p:cNvSpPr>
            <a:spLocks noGrp="1"/>
          </p:cNvSpPr>
          <p:nvPr>
            <p:ph type="title"/>
          </p:nvPr>
        </p:nvSpPr>
        <p:spPr/>
        <p:txBody>
          <a:bodyPr/>
          <a:lstStyle/>
          <a:p>
            <a:r>
              <a:rPr lang="en-US" dirty="0"/>
              <a:t>GDWG in the GSICS Framework</a:t>
            </a:r>
          </a:p>
        </p:txBody>
      </p:sp>
      <p:pic>
        <p:nvPicPr>
          <p:cNvPr id="1028" name="Picture 4" descr="GSICS Structure &amp; Partnerships GSICS Exec Panel CGMS GSICS Coordination Centre VIS/NIR Sub-Group WGCV">
            <a:extLst>
              <a:ext uri="{FF2B5EF4-FFF2-40B4-BE49-F238E27FC236}">
                <a16:creationId xmlns:a16="http://schemas.microsoft.com/office/drawing/2014/main" id="{DE0EE15A-ACC6-4D52-AADA-C59DA0DC02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321"/>
          <a:stretch/>
        </p:blipFill>
        <p:spPr bwMode="auto">
          <a:xfrm>
            <a:off x="-1" y="1228724"/>
            <a:ext cx="9906001" cy="53772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DFCAD1-2C5B-428C-A94D-F195E42BD312}"/>
              </a:ext>
            </a:extLst>
          </p:cNvPr>
          <p:cNvSpPr txBox="1"/>
          <p:nvPr/>
        </p:nvSpPr>
        <p:spPr>
          <a:xfrm>
            <a:off x="4278489" y="2833511"/>
            <a:ext cx="1761067" cy="954087"/>
          </a:xfrm>
          <a:prstGeom prst="rect">
            <a:avLst/>
          </a:prstGeom>
          <a:noFill/>
          <a:ln w="57150">
            <a:solidFill>
              <a:schemeClr val="accent2"/>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id="{46776372-1C76-4C73-9147-8C9987559ACF}"/>
              </a:ext>
            </a:extLst>
          </p:cNvPr>
          <p:cNvSpPr txBox="1"/>
          <p:nvPr/>
        </p:nvSpPr>
        <p:spPr>
          <a:xfrm>
            <a:off x="7432246" y="6665698"/>
            <a:ext cx="2473754" cy="230832"/>
          </a:xfrm>
          <a:prstGeom prst="rect">
            <a:avLst/>
          </a:prstGeom>
          <a:noFill/>
        </p:spPr>
        <p:txBody>
          <a:bodyPr wrap="none" rtlCol="0">
            <a:spAutoFit/>
          </a:bodyPr>
          <a:lstStyle/>
          <a:p>
            <a:r>
              <a:rPr lang="en-US" dirty="0">
                <a:solidFill>
                  <a:schemeClr val="tx1"/>
                </a:solidFill>
              </a:rPr>
              <a:t>Slide curtesy Tim </a:t>
            </a:r>
            <a:r>
              <a:rPr lang="en-US" dirty="0" err="1">
                <a:solidFill>
                  <a:schemeClr val="tx1"/>
                </a:solidFill>
              </a:rPr>
              <a:t>Hewison</a:t>
            </a:r>
            <a:r>
              <a:rPr lang="en-US" dirty="0">
                <a:solidFill>
                  <a:schemeClr val="tx1"/>
                </a:solidFill>
              </a:rPr>
              <a:t> (EUMETSAT)</a:t>
            </a:r>
          </a:p>
        </p:txBody>
      </p:sp>
      <p:sp>
        <p:nvSpPr>
          <p:cNvPr id="5" name="TextBox 4">
            <a:extLst>
              <a:ext uri="{FF2B5EF4-FFF2-40B4-BE49-F238E27FC236}">
                <a16:creationId xmlns:a16="http://schemas.microsoft.com/office/drawing/2014/main" id="{70C1E5D7-FAC6-42A5-8178-58A7D59F0258}"/>
              </a:ext>
            </a:extLst>
          </p:cNvPr>
          <p:cNvSpPr txBox="1"/>
          <p:nvPr/>
        </p:nvSpPr>
        <p:spPr>
          <a:xfrm>
            <a:off x="0" y="6139259"/>
            <a:ext cx="4278490" cy="646331"/>
          </a:xfrm>
          <a:prstGeom prst="rect">
            <a:avLst/>
          </a:prstGeom>
          <a:solidFill>
            <a:schemeClr val="bg1">
              <a:lumMod val="50000"/>
            </a:schemeClr>
          </a:solidFill>
        </p:spPr>
        <p:txBody>
          <a:bodyPr wrap="square" rtlCol="0">
            <a:spAutoFit/>
          </a:bodyPr>
          <a:lstStyle/>
          <a:p>
            <a:r>
              <a:rPr lang="en-US" sz="1200" dirty="0">
                <a:latin typeface="Arial" panose="020B0604020202020204" pitchFamily="34" charset="0"/>
                <a:cs typeface="Arial" panose="020B0604020202020204" pitchFamily="34" charset="0"/>
              </a:rPr>
              <a:t>GDWG actively supports all aspects of GSICS activities </a:t>
            </a:r>
          </a:p>
          <a:p>
            <a:r>
              <a:rPr lang="en-US" sz="1200" dirty="0" err="1">
                <a:latin typeface="Arial" panose="020B0604020202020204" pitchFamily="34" charset="0"/>
                <a:cs typeface="Arial" panose="020B0604020202020204" pitchFamily="34" charset="0"/>
              </a:rPr>
              <a:t>e.g</a:t>
            </a:r>
            <a:r>
              <a:rPr lang="en-US" sz="1200" dirty="0">
                <a:latin typeface="Arial" panose="020B0604020202020204" pitchFamily="34" charset="0"/>
                <a:cs typeface="Arial" panose="020B0604020202020204" pitchFamily="34" charset="0"/>
              </a:rPr>
              <a:t> . systems/metadata/products/wiki/GPPA</a:t>
            </a:r>
          </a:p>
          <a:p>
            <a:r>
              <a:rPr lang="en-US" sz="1200" dirty="0">
                <a:latin typeface="Arial" panose="020B0604020202020204" pitchFamily="34" charset="0"/>
                <a:cs typeface="Arial" panose="020B0604020202020204" pitchFamily="34" charset="0"/>
              </a:rPr>
              <a:t>Detailed TOR </a:t>
            </a:r>
            <a:r>
              <a:rPr lang="en-US" sz="1200" dirty="0">
                <a:solidFill>
                  <a:srgbClr val="FFC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here</a:t>
            </a:r>
            <a:endParaRPr lang="en-US" sz="1200" dirty="0">
              <a:solidFill>
                <a:srgbClr val="FFC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CB6504B-7862-425E-8DEF-426EBC6D4064}"/>
              </a:ext>
            </a:extLst>
          </p:cNvPr>
          <p:cNvSpPr/>
          <p:nvPr/>
        </p:nvSpPr>
        <p:spPr>
          <a:xfrm>
            <a:off x="4476830" y="6139259"/>
            <a:ext cx="5230830" cy="600164"/>
          </a:xfrm>
          <a:prstGeom prst="rect">
            <a:avLst/>
          </a:prstGeom>
        </p:spPr>
        <p:txBody>
          <a:bodyPr wrap="square">
            <a:spAutoFit/>
          </a:bodyPr>
          <a:lstStyle/>
          <a:p>
            <a:pPr algn="just"/>
            <a:r>
              <a:rPr lang="en-US" sz="1100" dirty="0">
                <a:solidFill>
                  <a:schemeClr val="tx1"/>
                </a:solidFill>
                <a:highlight>
                  <a:srgbClr val="C0C0C0"/>
                </a:highlight>
              </a:rPr>
              <a:t>Oversee and coordinate the data management activities of GSICS and advise the EP on questions related to GSICS data management including information delivery services; </a:t>
            </a:r>
          </a:p>
        </p:txBody>
      </p:sp>
    </p:spTree>
    <p:extLst>
      <p:ext uri="{BB962C8B-B14F-4D97-AF65-F5344CB8AC3E}">
        <p14:creationId xmlns:p14="http://schemas.microsoft.com/office/powerpoint/2010/main" val="4203001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noChangeAspect="1"/>
          </p:cNvSpPr>
          <p:nvPr>
            <p:ph type="sldNum" sz="quarter" idx="4294967295"/>
          </p:nvPr>
        </p:nvSpPr>
        <p:spPr bwMode="auto">
          <a:xfrm>
            <a:off x="6562729" y="6245225"/>
            <a:ext cx="1733550" cy="476250"/>
          </a:xfrm>
          <a:prstGeom prst="rect">
            <a:avLst/>
          </a:prstGeom>
          <a:noFill/>
          <a:ln w="9525">
            <a:noFill/>
            <a:miter lim="800000"/>
            <a:headEnd/>
            <a:tailEnd/>
          </a:ln>
          <a:effectLst/>
        </p:spPr>
        <p:txBody>
          <a:bodyPr vert="horz" wrap="square" lIns="91349" tIns="45675" rIns="91349" bIns="45675" numCol="1" anchor="t" anchorCtr="0" compatLnSpc="1">
            <a:prstTxWarp prst="textNoShape">
              <a:avLst/>
            </a:prstTxWarp>
          </a:bodyPr>
          <a:lstStyle>
            <a:defPPr>
              <a:defRPr lang="zh-CN"/>
            </a:defPPr>
            <a:lvl1pPr algn="r" rtl="0" fontAlgn="base">
              <a:spcBef>
                <a:spcPct val="0"/>
              </a:spcBef>
              <a:spcAft>
                <a:spcPct val="0"/>
              </a:spcAft>
              <a:defRPr sz="1300" kern="1200">
                <a:solidFill>
                  <a:srgbClr val="000000"/>
                </a:solidFill>
                <a:latin typeface="Arial" charset="0"/>
                <a:ea typeface="宋体" pitchFamily="2" charset="-122"/>
                <a:cs typeface="+mn-cs"/>
              </a:defRPr>
            </a:lvl1pPr>
            <a:lvl2pPr marL="456850" algn="l" rtl="0" fontAlgn="base">
              <a:spcBef>
                <a:spcPct val="0"/>
              </a:spcBef>
              <a:spcAft>
                <a:spcPct val="0"/>
              </a:spcAft>
              <a:defRPr kern="1200">
                <a:solidFill>
                  <a:schemeClr val="tx1"/>
                </a:solidFill>
                <a:latin typeface="Arial" pitchFamily="34" charset="0"/>
                <a:ea typeface="宋体" pitchFamily="2" charset="-122"/>
                <a:cs typeface="+mn-cs"/>
              </a:defRPr>
            </a:lvl2pPr>
            <a:lvl3pPr marL="913705" algn="l" rtl="0" fontAlgn="base">
              <a:spcBef>
                <a:spcPct val="0"/>
              </a:spcBef>
              <a:spcAft>
                <a:spcPct val="0"/>
              </a:spcAft>
              <a:defRPr kern="1200">
                <a:solidFill>
                  <a:schemeClr val="tx1"/>
                </a:solidFill>
                <a:latin typeface="Arial" pitchFamily="34" charset="0"/>
                <a:ea typeface="宋体" pitchFamily="2" charset="-122"/>
                <a:cs typeface="+mn-cs"/>
              </a:defRPr>
            </a:lvl3pPr>
            <a:lvl4pPr marL="1370557" algn="l" rtl="0" fontAlgn="base">
              <a:spcBef>
                <a:spcPct val="0"/>
              </a:spcBef>
              <a:spcAft>
                <a:spcPct val="0"/>
              </a:spcAft>
              <a:defRPr kern="1200">
                <a:solidFill>
                  <a:schemeClr val="tx1"/>
                </a:solidFill>
                <a:latin typeface="Arial" pitchFamily="34" charset="0"/>
                <a:ea typeface="宋体" pitchFamily="2" charset="-122"/>
                <a:cs typeface="+mn-cs"/>
              </a:defRPr>
            </a:lvl4pPr>
            <a:lvl5pPr marL="1827408" algn="l" rtl="0" fontAlgn="base">
              <a:spcBef>
                <a:spcPct val="0"/>
              </a:spcBef>
              <a:spcAft>
                <a:spcPct val="0"/>
              </a:spcAft>
              <a:defRPr kern="1200">
                <a:solidFill>
                  <a:schemeClr val="tx1"/>
                </a:solidFill>
                <a:latin typeface="Arial" pitchFamily="34" charset="0"/>
                <a:ea typeface="宋体" pitchFamily="2" charset="-122"/>
                <a:cs typeface="+mn-cs"/>
              </a:defRPr>
            </a:lvl5pPr>
            <a:lvl6pPr marL="2284261" algn="l" defTabSz="913705" rtl="0" eaLnBrk="1" latinLnBrk="0" hangingPunct="1">
              <a:defRPr kern="1200">
                <a:solidFill>
                  <a:schemeClr val="tx1"/>
                </a:solidFill>
                <a:latin typeface="Arial" pitchFamily="34" charset="0"/>
                <a:ea typeface="宋体" pitchFamily="2" charset="-122"/>
                <a:cs typeface="+mn-cs"/>
              </a:defRPr>
            </a:lvl6pPr>
            <a:lvl7pPr marL="2741112" algn="l" defTabSz="913705" rtl="0" eaLnBrk="1" latinLnBrk="0" hangingPunct="1">
              <a:defRPr kern="1200">
                <a:solidFill>
                  <a:schemeClr val="tx1"/>
                </a:solidFill>
                <a:latin typeface="Arial" pitchFamily="34" charset="0"/>
                <a:ea typeface="宋体" pitchFamily="2" charset="-122"/>
                <a:cs typeface="+mn-cs"/>
              </a:defRPr>
            </a:lvl7pPr>
            <a:lvl8pPr marL="3197963" algn="l" defTabSz="913705" rtl="0" eaLnBrk="1" latinLnBrk="0" hangingPunct="1">
              <a:defRPr kern="1200">
                <a:solidFill>
                  <a:schemeClr val="tx1"/>
                </a:solidFill>
                <a:latin typeface="Arial" pitchFamily="34" charset="0"/>
                <a:ea typeface="宋体" pitchFamily="2" charset="-122"/>
                <a:cs typeface="+mn-cs"/>
              </a:defRPr>
            </a:lvl8pPr>
            <a:lvl9pPr marL="3654816" algn="l" defTabSz="913705" rtl="0" eaLnBrk="1" latinLnBrk="0" hangingPunct="1">
              <a:defRPr kern="1200">
                <a:solidFill>
                  <a:schemeClr val="tx1"/>
                </a:solidFill>
                <a:latin typeface="Arial" pitchFamily="34" charset="0"/>
                <a:ea typeface="宋体" pitchFamily="2" charset="-122"/>
                <a:cs typeface="+mn-cs"/>
              </a:defRPr>
            </a:lvl9pPr>
          </a:lstStyle>
          <a:p>
            <a:pPr fontAlgn="auto">
              <a:spcBef>
                <a:spcPts val="0"/>
              </a:spcBef>
              <a:spcAft>
                <a:spcPts val="0"/>
              </a:spcAft>
            </a:pPr>
            <a:fld id="{8FB21048-D770-4E17-A88F-BB1F565A0EC2}" type="slidenum">
              <a:rPr lang="zh-CN" altLang="en-US" smtClean="0"/>
              <a:pPr fontAlgn="auto">
                <a:spcBef>
                  <a:spcPts val="0"/>
                </a:spcBef>
                <a:spcAft>
                  <a:spcPts val="0"/>
                </a:spcAft>
              </a:pPr>
              <a:t>30</a:t>
            </a:fld>
            <a:endParaRPr lang="zh-CN" altLang="en-US" dirty="0"/>
          </a:p>
        </p:txBody>
      </p:sp>
      <p:sp>
        <p:nvSpPr>
          <p:cNvPr id="15" name="Title 1">
            <a:extLst>
              <a:ext uri="{FF2B5EF4-FFF2-40B4-BE49-F238E27FC236}">
                <a16:creationId xmlns:a16="http://schemas.microsoft.com/office/drawing/2014/main" id="{89A46DB2-C24F-4888-9C46-BF9B57F9A479}"/>
              </a:ext>
            </a:extLst>
          </p:cNvPr>
          <p:cNvSpPr>
            <a:spLocks noGrp="1"/>
          </p:cNvSpPr>
          <p:nvPr>
            <p:ph type="title"/>
          </p:nvPr>
        </p:nvSpPr>
        <p:spPr>
          <a:xfrm>
            <a:off x="745067" y="343528"/>
            <a:ext cx="8985955" cy="757989"/>
          </a:xfrm>
        </p:spPr>
        <p:txBody>
          <a:bodyPr anchor="ctr"/>
          <a:lstStyle/>
          <a:p>
            <a:pPr lvl="0" algn="l"/>
            <a:r>
              <a:rPr lang="en-GB" sz="2400" b="1" dirty="0"/>
              <a:t>Reprocessing Dataset: Validation – Microwave instruments</a:t>
            </a:r>
            <a:endParaRPr lang="en-GB" sz="1600" b="1" dirty="0"/>
          </a:p>
        </p:txBody>
      </p:sp>
      <p:sp>
        <p:nvSpPr>
          <p:cNvPr id="27" name="矩形 26"/>
          <p:cNvSpPr/>
          <p:nvPr/>
        </p:nvSpPr>
        <p:spPr bwMode="auto">
          <a:xfrm>
            <a:off x="85060" y="2321239"/>
            <a:ext cx="3795232" cy="2976664"/>
          </a:xfrm>
          <a:prstGeom prst="rect">
            <a:avLst/>
          </a:prstGeom>
          <a:noFill/>
          <a:ln w="9525" cap="flat" cmpd="sng" algn="ctr">
            <a:solidFill>
              <a:schemeClr val="tx1"/>
            </a:solidFill>
            <a:prstDash val="dash"/>
            <a:round/>
            <a:headEnd type="none" w="med" len="med"/>
            <a:tailEnd type="none" w="med" len="med"/>
          </a:ln>
        </p:spPr>
        <p:txBody>
          <a:bodyPr vert="horz" wrap="square" lIns="91440" tIns="45720" rIns="91440" bIns="45720" numCol="1" rtlCol="0" anchor="t" anchorCtr="0" compatLnSpc="1"/>
          <a:lstStyle/>
          <a:p>
            <a:pPr>
              <a:defRPr/>
            </a:pPr>
            <a:endParaRPr lang="zh-CN" altLang="en-US" sz="1400" b="1">
              <a:solidFill>
                <a:srgbClr val="000000"/>
              </a:solidFill>
              <a:latin typeface="Times New Roman" panose="02020603050405020304" pitchFamily="18" charset="0"/>
              <a:ea typeface="微软雅黑" panose="020B0503020204020204" charset="-122"/>
            </a:endParaRPr>
          </a:p>
        </p:txBody>
      </p:sp>
      <p:pic>
        <p:nvPicPr>
          <p:cNvPr id="28" name="图片 27" descr="blob:http://10.25.16.2:7000/b7d0b420-c094-4ebb-81bb-29427439d86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1176" y="3470382"/>
            <a:ext cx="1685015" cy="1831689"/>
          </a:xfrm>
          <a:prstGeom prst="rect">
            <a:avLst/>
          </a:prstGeom>
          <a:noFill/>
          <a:ln>
            <a:noFill/>
          </a:ln>
        </p:spPr>
      </p:pic>
      <p:pic>
        <p:nvPicPr>
          <p:cNvPr id="29" name="图片 28" descr="blob:http://10.25.16.2:7000/bd9b4c90-db45-41ba-95c8-f80892d2093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674" y="3476374"/>
            <a:ext cx="1937870" cy="1821531"/>
          </a:xfrm>
          <a:prstGeom prst="rect">
            <a:avLst/>
          </a:prstGeom>
          <a:noFill/>
          <a:ln>
            <a:noFill/>
          </a:ln>
        </p:spPr>
      </p:pic>
      <p:pic>
        <p:nvPicPr>
          <p:cNvPr id="30" name="图片 29" descr="blob:http://10.25.16.2:7000/7ad01208-1f4d-41fc-8e97-88e480d76e05"/>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140264" y="2637461"/>
            <a:ext cx="1783592" cy="1200481"/>
          </a:xfrm>
          <a:prstGeom prst="rect">
            <a:avLst/>
          </a:prstGeom>
          <a:noFill/>
          <a:ln>
            <a:noFill/>
          </a:ln>
        </p:spPr>
      </p:pic>
      <p:pic>
        <p:nvPicPr>
          <p:cNvPr id="32" name="图片 31" descr="blob:http://10.25.16.2:7000/7f0a1fbc-16fe-44dd-9de3-4d82b70d67da"/>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2032599" y="2637462"/>
            <a:ext cx="1757777" cy="1224449"/>
          </a:xfrm>
          <a:prstGeom prst="rect">
            <a:avLst/>
          </a:prstGeom>
          <a:noFill/>
          <a:ln>
            <a:noFill/>
          </a:ln>
        </p:spPr>
      </p:pic>
      <p:sp>
        <p:nvSpPr>
          <p:cNvPr id="33" name="文本框 2"/>
          <p:cNvSpPr txBox="1">
            <a:spLocks noChangeArrowheads="1"/>
          </p:cNvSpPr>
          <p:nvPr/>
        </p:nvSpPr>
        <p:spPr bwMode="auto">
          <a:xfrm>
            <a:off x="2231290" y="2770786"/>
            <a:ext cx="769344" cy="153888"/>
          </a:xfrm>
          <a:prstGeom prst="rect">
            <a:avLst/>
          </a:prstGeom>
          <a:noFill/>
          <a:ln w="9525">
            <a:noFill/>
            <a:miter lim="800000"/>
          </a:ln>
        </p:spPr>
        <p:txBody>
          <a:bodyPr rot="0" vert="horz" wrap="square" lIns="0" tIns="0" rIns="0" bIns="0" anchor="ctr" anchorCtr="0">
            <a:spAutoFit/>
          </a:bodyPr>
          <a:lstStyle/>
          <a:p>
            <a:pPr algn="r" fontAlgn="auto">
              <a:spcBef>
                <a:spcPts val="0"/>
              </a:spcBef>
              <a:spcAft>
                <a:spcPts val="0"/>
              </a:spcAft>
              <a:defRPr/>
            </a:pPr>
            <a:r>
              <a:rPr lang="en-US" altLang="zh-CN" sz="10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10.7GHz V</a:t>
            </a:r>
            <a:endParaRPr lang="zh-CN" altLang="en-US" sz="1000"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4" name="文本框 2"/>
          <p:cNvSpPr txBox="1">
            <a:spLocks noChangeArrowheads="1"/>
          </p:cNvSpPr>
          <p:nvPr/>
        </p:nvSpPr>
        <p:spPr bwMode="auto">
          <a:xfrm>
            <a:off x="1952083" y="4057515"/>
            <a:ext cx="1111624" cy="153888"/>
          </a:xfrm>
          <a:prstGeom prst="rect">
            <a:avLst/>
          </a:prstGeom>
          <a:noFill/>
          <a:ln w="9525">
            <a:noFill/>
            <a:miter lim="800000"/>
          </a:ln>
        </p:spPr>
        <p:txBody>
          <a:bodyPr rot="0" vert="horz" wrap="square" lIns="0" tIns="0" rIns="0" bIns="0" anchor="ctr" anchorCtr="0">
            <a:spAutoFit/>
          </a:bodyPr>
          <a:lstStyle/>
          <a:p>
            <a:pPr algn="r" fontAlgn="auto">
              <a:spcBef>
                <a:spcPts val="0"/>
              </a:spcBef>
              <a:spcAft>
                <a:spcPts val="0"/>
              </a:spcAft>
              <a:defRPr/>
            </a:pPr>
            <a:r>
              <a:rPr lang="en-US" altLang="zh-CN" sz="10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36.5GHz</a:t>
            </a:r>
            <a:r>
              <a:rPr lang="en-US" altLang="zh-CN" sz="1000"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 </a:t>
            </a:r>
            <a:r>
              <a:rPr lang="en-US" altLang="zh-CN" sz="10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H</a:t>
            </a:r>
            <a:endParaRPr lang="zh-CN" altLang="en-US" sz="1000"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p:txBody>
      </p:sp>
      <p:pic>
        <p:nvPicPr>
          <p:cNvPr id="55" name="图片 54" descr="http://10.25.16.2:7000/cross/img_8"/>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4211733" y="2600028"/>
            <a:ext cx="2749806" cy="1465207"/>
          </a:xfrm>
          <a:prstGeom prst="rect">
            <a:avLst/>
          </a:prstGeom>
          <a:noFill/>
          <a:ln>
            <a:noFill/>
          </a:ln>
        </p:spPr>
      </p:pic>
      <p:pic>
        <p:nvPicPr>
          <p:cNvPr id="56" name="图片 55" descr="http://10.25.16.2:7000/cross/img_0"/>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4198381" y="3880752"/>
            <a:ext cx="2749806" cy="1446265"/>
          </a:xfrm>
          <a:prstGeom prst="rect">
            <a:avLst/>
          </a:prstGeom>
          <a:noFill/>
          <a:ln>
            <a:noFill/>
          </a:ln>
        </p:spPr>
      </p:pic>
      <p:sp>
        <p:nvSpPr>
          <p:cNvPr id="59" name="文本框 2"/>
          <p:cNvSpPr txBox="1">
            <a:spLocks noChangeArrowheads="1"/>
          </p:cNvSpPr>
          <p:nvPr/>
        </p:nvSpPr>
        <p:spPr bwMode="auto">
          <a:xfrm>
            <a:off x="5926408" y="4751103"/>
            <a:ext cx="932876" cy="184666"/>
          </a:xfrm>
          <a:prstGeom prst="rect">
            <a:avLst/>
          </a:prstGeom>
          <a:noFill/>
          <a:ln w="9525">
            <a:noFill/>
            <a:miter lim="800000"/>
          </a:ln>
        </p:spPr>
        <p:txBody>
          <a:bodyPr rot="0" vert="horz" wrap="square" lIns="0" tIns="0" rIns="0" bIns="0" anchor="ctr" anchorCtr="0">
            <a:spAutoFit/>
          </a:bodyPr>
          <a:lstStyle/>
          <a:p>
            <a:pPr algn="just" fontAlgn="auto">
              <a:spcBef>
                <a:spcPts val="0"/>
              </a:spcBef>
              <a:spcAft>
                <a:spcPts val="0"/>
              </a:spcAft>
              <a:defRPr/>
            </a:pPr>
            <a:r>
              <a:rPr lang="en-US" sz="1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183.31</a:t>
            </a:r>
            <a:r>
              <a:rPr lang="en-US" sz="1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sym typeface="Symbol" panose="05050102010706020507" pitchFamily="18" charset="2"/>
              </a:rPr>
              <a:t></a:t>
            </a:r>
            <a:r>
              <a:rPr lang="en-US" sz="12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1GHz</a:t>
            </a:r>
            <a:endParaRPr lang="zh-CN" altLang="en-US" sz="1200"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p:txBody>
      </p:sp>
      <p:pic>
        <p:nvPicPr>
          <p:cNvPr id="60" name="图片 1" descr="说明: D:\·2021年工作任务\任务二 微波温度计\课题5\V0精度\新建文件夹\ABCD1-BIAS.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90259" y="3425912"/>
            <a:ext cx="2836751" cy="189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 descr="ABCD1-BIAS"/>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a:fillRect/>
          </a:stretch>
        </p:blipFill>
        <p:spPr bwMode="auto">
          <a:xfrm>
            <a:off x="7102367" y="2617129"/>
            <a:ext cx="2791003" cy="1253171"/>
          </a:xfrm>
          <a:prstGeom prst="rect">
            <a:avLst/>
          </a:prstGeom>
          <a:noFill/>
          <a:ln w="9525">
            <a:noFill/>
            <a:miter lim="800000"/>
            <a:headEnd/>
            <a:tailEnd/>
          </a:ln>
        </p:spPr>
      </p:pic>
      <p:sp>
        <p:nvSpPr>
          <p:cNvPr id="65" name="矩形 64"/>
          <p:cNvSpPr/>
          <p:nvPr/>
        </p:nvSpPr>
        <p:spPr bwMode="auto">
          <a:xfrm>
            <a:off x="3978870" y="2342250"/>
            <a:ext cx="3029172" cy="2984767"/>
          </a:xfrm>
          <a:prstGeom prst="rect">
            <a:avLst/>
          </a:prstGeom>
          <a:noFill/>
          <a:ln w="9525" cap="flat" cmpd="sng" algn="ctr">
            <a:solidFill>
              <a:schemeClr val="tx1"/>
            </a:solidFill>
            <a:prstDash val="dash"/>
            <a:round/>
            <a:headEnd type="none" w="med" len="med"/>
            <a:tailEnd type="none" w="med" len="med"/>
          </a:ln>
        </p:spPr>
        <p:txBody>
          <a:bodyPr vert="horz" wrap="square" lIns="91440" tIns="45720" rIns="91440" bIns="45720" numCol="1" rtlCol="0" anchor="t" anchorCtr="0" compatLnSpc="1"/>
          <a:lstStyle/>
          <a:p>
            <a:pPr>
              <a:defRPr/>
            </a:pPr>
            <a:endParaRPr lang="zh-CN" altLang="en-US" sz="1400" b="1">
              <a:solidFill>
                <a:srgbClr val="000000"/>
              </a:solidFill>
              <a:latin typeface="Times New Roman" panose="02020603050405020304" pitchFamily="18" charset="0"/>
              <a:ea typeface="微软雅黑" panose="020B0503020204020204" charset="-122"/>
            </a:endParaRPr>
          </a:p>
        </p:txBody>
      </p:sp>
      <p:sp>
        <p:nvSpPr>
          <p:cNvPr id="66" name="矩形 65"/>
          <p:cNvSpPr/>
          <p:nvPr/>
        </p:nvSpPr>
        <p:spPr bwMode="auto">
          <a:xfrm>
            <a:off x="7069972" y="2332803"/>
            <a:ext cx="2784581" cy="2983761"/>
          </a:xfrm>
          <a:prstGeom prst="rect">
            <a:avLst/>
          </a:prstGeom>
          <a:noFill/>
          <a:ln w="9525" cap="flat" cmpd="sng" algn="ctr">
            <a:solidFill>
              <a:schemeClr val="tx1"/>
            </a:solidFill>
            <a:prstDash val="dash"/>
            <a:round/>
            <a:headEnd type="none" w="med" len="med"/>
            <a:tailEnd type="none" w="med" len="med"/>
          </a:ln>
        </p:spPr>
        <p:txBody>
          <a:bodyPr vert="horz" wrap="square" lIns="91440" tIns="45720" rIns="91440" bIns="45720" numCol="1" rtlCol="0" anchor="t" anchorCtr="0" compatLnSpc="1"/>
          <a:lstStyle/>
          <a:p>
            <a:pPr>
              <a:defRPr/>
            </a:pPr>
            <a:endParaRPr lang="zh-CN" altLang="en-US" sz="1400" b="1">
              <a:solidFill>
                <a:srgbClr val="000000"/>
              </a:solidFill>
              <a:latin typeface="Times New Roman" panose="02020603050405020304" pitchFamily="18" charset="0"/>
              <a:ea typeface="微软雅黑" panose="020B0503020204020204" charset="-122"/>
            </a:endParaRPr>
          </a:p>
        </p:txBody>
      </p:sp>
      <p:sp>
        <p:nvSpPr>
          <p:cNvPr id="67" name="文本框 24"/>
          <p:cNvSpPr txBox="1"/>
          <p:nvPr/>
        </p:nvSpPr>
        <p:spPr>
          <a:xfrm>
            <a:off x="99039" y="2305060"/>
            <a:ext cx="755335" cy="338554"/>
          </a:xfrm>
          <a:prstGeom prst="rect">
            <a:avLst/>
          </a:prstGeom>
          <a:solidFill>
            <a:schemeClr val="accent2">
              <a:lumMod val="40000"/>
              <a:lumOff val="60000"/>
            </a:schemeClr>
          </a:solidFill>
        </p:spPr>
        <p:txBody>
          <a:bodyPr wrap="none" rtlCol="0">
            <a:spAutoFit/>
          </a:bodyPr>
          <a:lstStyle/>
          <a:p>
            <a:pPr fontAlgn="auto">
              <a:spcBef>
                <a:spcPts val="0"/>
              </a:spcBef>
              <a:spcAft>
                <a:spcPts val="0"/>
              </a:spcAft>
              <a:defRPr/>
            </a:pPr>
            <a:r>
              <a:rPr lang="en-US" altLang="zh-CN" sz="1600" dirty="0">
                <a:solidFill>
                  <a:srgbClr val="000000"/>
                </a:solidFill>
                <a:latin typeface="Arial"/>
                <a:ea typeface="黑体"/>
              </a:rPr>
              <a:t>MWRI</a:t>
            </a:r>
            <a:endParaRPr lang="zh-CN" altLang="en-US" sz="1600" dirty="0">
              <a:solidFill>
                <a:srgbClr val="000000"/>
              </a:solidFill>
              <a:latin typeface="Arial"/>
              <a:ea typeface="黑体"/>
            </a:endParaRPr>
          </a:p>
        </p:txBody>
      </p:sp>
      <p:sp>
        <p:nvSpPr>
          <p:cNvPr id="68" name="文本框 25"/>
          <p:cNvSpPr txBox="1"/>
          <p:nvPr/>
        </p:nvSpPr>
        <p:spPr>
          <a:xfrm>
            <a:off x="3987611" y="2311957"/>
            <a:ext cx="833883" cy="338554"/>
          </a:xfrm>
          <a:prstGeom prst="rect">
            <a:avLst/>
          </a:prstGeom>
          <a:solidFill>
            <a:schemeClr val="accent2">
              <a:lumMod val="40000"/>
              <a:lumOff val="60000"/>
            </a:schemeClr>
          </a:solidFill>
        </p:spPr>
        <p:txBody>
          <a:bodyPr wrap="none" rtlCol="0">
            <a:spAutoFit/>
          </a:bodyPr>
          <a:lstStyle/>
          <a:p>
            <a:pPr fontAlgn="auto">
              <a:spcBef>
                <a:spcPts val="0"/>
              </a:spcBef>
              <a:spcAft>
                <a:spcPts val="0"/>
              </a:spcAft>
              <a:defRPr/>
            </a:pPr>
            <a:r>
              <a:rPr lang="en-US" altLang="zh-CN" sz="1600" dirty="0">
                <a:solidFill>
                  <a:srgbClr val="000000"/>
                </a:solidFill>
                <a:latin typeface="Arial"/>
                <a:ea typeface="黑体"/>
              </a:rPr>
              <a:t>MWHS</a:t>
            </a:r>
            <a:endParaRPr lang="zh-CN" altLang="en-US" sz="1600" dirty="0">
              <a:solidFill>
                <a:srgbClr val="000000"/>
              </a:solidFill>
              <a:latin typeface="Arial"/>
              <a:ea typeface="黑体"/>
            </a:endParaRPr>
          </a:p>
        </p:txBody>
      </p:sp>
      <p:sp>
        <p:nvSpPr>
          <p:cNvPr id="69" name="文本框 26"/>
          <p:cNvSpPr txBox="1"/>
          <p:nvPr/>
        </p:nvSpPr>
        <p:spPr>
          <a:xfrm>
            <a:off x="7102368" y="2339899"/>
            <a:ext cx="811441" cy="338554"/>
          </a:xfrm>
          <a:prstGeom prst="rect">
            <a:avLst/>
          </a:prstGeom>
          <a:solidFill>
            <a:schemeClr val="accent2">
              <a:lumMod val="40000"/>
              <a:lumOff val="60000"/>
            </a:schemeClr>
          </a:solidFill>
        </p:spPr>
        <p:txBody>
          <a:bodyPr wrap="none" rtlCol="0">
            <a:spAutoFit/>
          </a:bodyPr>
          <a:lstStyle/>
          <a:p>
            <a:pPr fontAlgn="auto">
              <a:spcBef>
                <a:spcPts val="0"/>
              </a:spcBef>
              <a:spcAft>
                <a:spcPts val="0"/>
              </a:spcAft>
              <a:defRPr/>
            </a:pPr>
            <a:r>
              <a:rPr lang="en-US" altLang="zh-CN" sz="1600" dirty="0">
                <a:solidFill>
                  <a:srgbClr val="000000"/>
                </a:solidFill>
                <a:latin typeface="Arial"/>
                <a:ea typeface="黑体"/>
              </a:rPr>
              <a:t>MWTS</a:t>
            </a:r>
            <a:endParaRPr lang="zh-CN" altLang="en-US" sz="1600" dirty="0">
              <a:solidFill>
                <a:srgbClr val="000000"/>
              </a:solidFill>
              <a:latin typeface="Arial"/>
              <a:ea typeface="黑体"/>
            </a:endParaRPr>
          </a:p>
        </p:txBody>
      </p:sp>
      <p:sp>
        <p:nvSpPr>
          <p:cNvPr id="70" name="TextBox 18"/>
          <p:cNvSpPr txBox="1">
            <a:spLocks noChangeAspect="1" noChangeArrowheads="1"/>
          </p:cNvSpPr>
          <p:nvPr/>
        </p:nvSpPr>
        <p:spPr bwMode="auto">
          <a:xfrm>
            <a:off x="221876" y="2904817"/>
            <a:ext cx="1989016" cy="246221"/>
          </a:xfrm>
          <a:prstGeom prst="rect">
            <a:avLst/>
          </a:prstGeom>
          <a:noFill/>
          <a:ln w="9525">
            <a:noFill/>
            <a:miter lim="800000"/>
          </a:ln>
        </p:spPr>
        <p:txBody>
          <a:bodyPr wrap="square">
            <a:spAutoFit/>
          </a:bodyPr>
          <a:lstStyle/>
          <a:p>
            <a:pPr defTabSz="457200">
              <a:defRPr/>
            </a:pPr>
            <a:r>
              <a:rPr lang="en-US" altLang="zh-CN" sz="1000" b="1" dirty="0">
                <a:solidFill>
                  <a:srgbClr val="000000"/>
                </a:solidFill>
                <a:latin typeface="微软雅黑" panose="020B0503020204020204" charset="-122"/>
                <a:ea typeface="微软雅黑" panose="020B0503020204020204" charset="-122"/>
              </a:rPr>
              <a:t>Before reprocessing</a:t>
            </a:r>
            <a:endParaRPr lang="zh-CN" altLang="en-US" sz="1000" b="1" dirty="0">
              <a:solidFill>
                <a:srgbClr val="000000"/>
              </a:solidFill>
              <a:latin typeface="微软雅黑" panose="020B0503020204020204" charset="-122"/>
              <a:ea typeface="微软雅黑" panose="020B0503020204020204" charset="-122"/>
            </a:endParaRPr>
          </a:p>
        </p:txBody>
      </p:sp>
      <p:sp>
        <p:nvSpPr>
          <p:cNvPr id="71" name="TextBox 17"/>
          <p:cNvSpPr txBox="1">
            <a:spLocks noChangeAspect="1" noChangeArrowheads="1"/>
          </p:cNvSpPr>
          <p:nvPr/>
        </p:nvSpPr>
        <p:spPr bwMode="auto">
          <a:xfrm>
            <a:off x="394212" y="4105678"/>
            <a:ext cx="1275695" cy="246221"/>
          </a:xfrm>
          <a:prstGeom prst="rect">
            <a:avLst/>
          </a:prstGeom>
          <a:noFill/>
          <a:ln w="9525">
            <a:noFill/>
            <a:miter lim="800000"/>
          </a:ln>
        </p:spPr>
        <p:txBody>
          <a:bodyPr wrap="square">
            <a:spAutoFit/>
          </a:bodyPr>
          <a:lstStyle/>
          <a:p>
            <a:pPr defTabSz="457200">
              <a:defRPr/>
            </a:pPr>
            <a:r>
              <a:rPr lang="en-US" altLang="zh-CN" sz="1000" b="1" dirty="0">
                <a:solidFill>
                  <a:srgbClr val="000000"/>
                </a:solidFill>
                <a:latin typeface="微软雅黑" panose="020B0503020204020204" charset="-122"/>
                <a:ea typeface="微软雅黑" panose="020B0503020204020204" charset="-122"/>
              </a:rPr>
              <a:t>reprocessed</a:t>
            </a:r>
            <a:endParaRPr lang="zh-CN" altLang="en-US" sz="1000" b="1" dirty="0">
              <a:solidFill>
                <a:srgbClr val="000000"/>
              </a:solidFill>
              <a:latin typeface="微软雅黑" panose="020B0503020204020204" charset="-122"/>
              <a:ea typeface="微软雅黑" panose="020B0503020204020204" charset="-122"/>
            </a:endParaRPr>
          </a:p>
        </p:txBody>
      </p:sp>
      <p:sp>
        <p:nvSpPr>
          <p:cNvPr id="72" name="TextBox 18"/>
          <p:cNvSpPr txBox="1">
            <a:spLocks noChangeAspect="1" noChangeArrowheads="1"/>
          </p:cNvSpPr>
          <p:nvPr/>
        </p:nvSpPr>
        <p:spPr bwMode="auto">
          <a:xfrm>
            <a:off x="5101242" y="3541298"/>
            <a:ext cx="1989016" cy="246221"/>
          </a:xfrm>
          <a:prstGeom prst="rect">
            <a:avLst/>
          </a:prstGeom>
          <a:noFill/>
          <a:ln w="9525">
            <a:noFill/>
            <a:miter lim="800000"/>
          </a:ln>
        </p:spPr>
        <p:txBody>
          <a:bodyPr wrap="square">
            <a:spAutoFit/>
          </a:bodyPr>
          <a:lstStyle/>
          <a:p>
            <a:pPr defTabSz="457200">
              <a:defRPr/>
            </a:pPr>
            <a:r>
              <a:rPr lang="en-US" altLang="zh-CN" sz="1000" b="1" dirty="0">
                <a:solidFill>
                  <a:srgbClr val="000000"/>
                </a:solidFill>
                <a:latin typeface="微软雅黑" panose="020B0503020204020204" charset="-122"/>
                <a:ea typeface="微软雅黑" panose="020B0503020204020204" charset="-122"/>
              </a:rPr>
              <a:t>Before reprocessing</a:t>
            </a:r>
            <a:endParaRPr lang="zh-CN" altLang="en-US" sz="1000" b="1" dirty="0">
              <a:solidFill>
                <a:srgbClr val="000000"/>
              </a:solidFill>
              <a:latin typeface="微软雅黑" panose="020B0503020204020204" charset="-122"/>
              <a:ea typeface="微软雅黑" panose="020B0503020204020204" charset="-122"/>
            </a:endParaRPr>
          </a:p>
        </p:txBody>
      </p:sp>
      <p:sp>
        <p:nvSpPr>
          <p:cNvPr id="73" name="TextBox 17"/>
          <p:cNvSpPr txBox="1">
            <a:spLocks noChangeAspect="1" noChangeArrowheads="1"/>
          </p:cNvSpPr>
          <p:nvPr/>
        </p:nvSpPr>
        <p:spPr bwMode="auto">
          <a:xfrm>
            <a:off x="4447392" y="4548957"/>
            <a:ext cx="1275695" cy="246221"/>
          </a:xfrm>
          <a:prstGeom prst="rect">
            <a:avLst/>
          </a:prstGeom>
          <a:noFill/>
          <a:ln w="9525">
            <a:noFill/>
            <a:miter lim="800000"/>
          </a:ln>
        </p:spPr>
        <p:txBody>
          <a:bodyPr wrap="square">
            <a:spAutoFit/>
          </a:bodyPr>
          <a:lstStyle/>
          <a:p>
            <a:pPr defTabSz="457200">
              <a:defRPr/>
            </a:pPr>
            <a:r>
              <a:rPr lang="en-US" altLang="zh-CN" sz="1000" b="1" dirty="0">
                <a:solidFill>
                  <a:srgbClr val="000000"/>
                </a:solidFill>
                <a:latin typeface="微软雅黑" panose="020B0503020204020204" charset="-122"/>
                <a:ea typeface="微软雅黑" panose="020B0503020204020204" charset="-122"/>
              </a:rPr>
              <a:t>reprocessed</a:t>
            </a:r>
            <a:endParaRPr lang="zh-CN" altLang="en-US" sz="1000" b="1" dirty="0">
              <a:solidFill>
                <a:srgbClr val="000000"/>
              </a:solidFill>
              <a:latin typeface="微软雅黑" panose="020B0503020204020204" charset="-122"/>
              <a:ea typeface="微软雅黑" panose="020B0503020204020204" charset="-122"/>
            </a:endParaRPr>
          </a:p>
        </p:txBody>
      </p:sp>
      <p:sp>
        <p:nvSpPr>
          <p:cNvPr id="74" name="TextBox 18"/>
          <p:cNvSpPr txBox="1">
            <a:spLocks noChangeAspect="1" noChangeArrowheads="1"/>
          </p:cNvSpPr>
          <p:nvPr/>
        </p:nvSpPr>
        <p:spPr bwMode="auto">
          <a:xfrm>
            <a:off x="7291465" y="2678453"/>
            <a:ext cx="1989016" cy="246221"/>
          </a:xfrm>
          <a:prstGeom prst="rect">
            <a:avLst/>
          </a:prstGeom>
          <a:noFill/>
          <a:ln w="9525">
            <a:noFill/>
            <a:miter lim="800000"/>
          </a:ln>
        </p:spPr>
        <p:txBody>
          <a:bodyPr wrap="square">
            <a:spAutoFit/>
          </a:bodyPr>
          <a:lstStyle/>
          <a:p>
            <a:pPr defTabSz="457200">
              <a:defRPr/>
            </a:pPr>
            <a:r>
              <a:rPr lang="en-US" altLang="zh-CN" sz="1000" b="1" dirty="0">
                <a:solidFill>
                  <a:srgbClr val="000000"/>
                </a:solidFill>
                <a:latin typeface="微软雅黑" panose="020B0503020204020204" charset="-122"/>
                <a:ea typeface="微软雅黑" panose="020B0503020204020204" charset="-122"/>
              </a:rPr>
              <a:t>Before reprocessing</a:t>
            </a:r>
            <a:endParaRPr lang="zh-CN" altLang="en-US" sz="1000" b="1" dirty="0">
              <a:solidFill>
                <a:srgbClr val="000000"/>
              </a:solidFill>
              <a:latin typeface="微软雅黑" panose="020B0503020204020204" charset="-122"/>
              <a:ea typeface="微软雅黑" panose="020B0503020204020204" charset="-122"/>
            </a:endParaRPr>
          </a:p>
        </p:txBody>
      </p:sp>
      <p:sp>
        <p:nvSpPr>
          <p:cNvPr id="75" name="TextBox 17"/>
          <p:cNvSpPr txBox="1">
            <a:spLocks noChangeAspect="1" noChangeArrowheads="1"/>
          </p:cNvSpPr>
          <p:nvPr/>
        </p:nvSpPr>
        <p:spPr bwMode="auto">
          <a:xfrm>
            <a:off x="7316069" y="3922502"/>
            <a:ext cx="1275695" cy="246221"/>
          </a:xfrm>
          <a:prstGeom prst="rect">
            <a:avLst/>
          </a:prstGeom>
          <a:noFill/>
          <a:ln w="9525">
            <a:noFill/>
            <a:miter lim="800000"/>
          </a:ln>
        </p:spPr>
        <p:txBody>
          <a:bodyPr wrap="square">
            <a:spAutoFit/>
          </a:bodyPr>
          <a:lstStyle/>
          <a:p>
            <a:pPr defTabSz="457200">
              <a:defRPr/>
            </a:pPr>
            <a:r>
              <a:rPr lang="en-US" altLang="zh-CN" sz="1000" b="1" dirty="0">
                <a:solidFill>
                  <a:srgbClr val="000000"/>
                </a:solidFill>
                <a:latin typeface="微软雅黑" panose="020B0503020204020204" charset="-122"/>
                <a:ea typeface="微软雅黑" panose="020B0503020204020204" charset="-122"/>
              </a:rPr>
              <a:t>reprocessed</a:t>
            </a:r>
            <a:endParaRPr lang="zh-CN" altLang="en-US" sz="1000" b="1" dirty="0">
              <a:solidFill>
                <a:srgbClr val="00000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988176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223158" y="1689697"/>
            <a:ext cx="3683557" cy="3649970"/>
          </a:xfrm>
        </p:spPr>
        <p:txBody>
          <a:bodyPr/>
          <a:lstStyle/>
          <a:p>
            <a:r>
              <a:rPr lang="en-GB" altLang="ko-KR" sz="2000" dirty="0"/>
              <a:t>Landing page (Cal/Val portal)</a:t>
            </a:r>
          </a:p>
          <a:p>
            <a:pPr lvl="1"/>
            <a:r>
              <a:rPr lang="en-GB" altLang="ko-KR" sz="1800" dirty="0">
                <a:solidFill>
                  <a:srgbClr val="0000FF"/>
                </a:solidFill>
              </a:rPr>
              <a:t>Instrument Status (new)</a:t>
            </a:r>
          </a:p>
          <a:p>
            <a:pPr lvl="1">
              <a:lnSpc>
                <a:spcPct val="80000"/>
              </a:lnSpc>
            </a:pPr>
            <a:r>
              <a:rPr lang="en-GB" altLang="ko-KR" sz="1800" dirty="0">
                <a:solidFill>
                  <a:srgbClr val="0000FF"/>
                </a:solidFill>
              </a:rPr>
              <a:t>Radiometric Validation (new)</a:t>
            </a:r>
          </a:p>
          <a:p>
            <a:pPr lvl="1">
              <a:lnSpc>
                <a:spcPct val="80000"/>
              </a:lnSpc>
            </a:pPr>
            <a:r>
              <a:rPr lang="en-GB" altLang="ko-KR" sz="1800" dirty="0">
                <a:solidFill>
                  <a:srgbClr val="0000FF"/>
                </a:solidFill>
              </a:rPr>
              <a:t>INR Validation (new)</a:t>
            </a:r>
          </a:p>
          <a:p>
            <a:pPr lvl="1">
              <a:lnSpc>
                <a:spcPct val="80000"/>
              </a:lnSpc>
            </a:pPr>
            <a:r>
              <a:rPr lang="en-US" altLang="ko-KR" sz="1800" dirty="0"/>
              <a:t>GSICS P</a:t>
            </a:r>
            <a:r>
              <a:rPr lang="en-GB" altLang="ko-KR" sz="1800" dirty="0" err="1"/>
              <a:t>erformance</a:t>
            </a:r>
            <a:endParaRPr lang="en-GB" altLang="ko-KR" sz="1800" dirty="0"/>
          </a:p>
          <a:p>
            <a:pPr lvl="1">
              <a:lnSpc>
                <a:spcPct val="80000"/>
              </a:lnSpc>
            </a:pPr>
            <a:endParaRPr lang="en-GB" altLang="ko-KR" sz="1800" dirty="0"/>
          </a:p>
          <a:p>
            <a:pPr marL="971550" lvl="2" indent="0">
              <a:buFontTx/>
              <a:buNone/>
            </a:pPr>
            <a:r>
              <a:rPr lang="ja-JP" altLang="en-US" sz="1100" dirty="0"/>
              <a:t> </a:t>
            </a:r>
            <a:endParaRPr lang="en-GB" altLang="ko-KR" sz="1800" dirty="0"/>
          </a:p>
          <a:p>
            <a:pPr>
              <a:lnSpc>
                <a:spcPct val="80000"/>
              </a:lnSpc>
            </a:pPr>
            <a:r>
              <a:rPr lang="en-GB" altLang="ko-KR" sz="2000" dirty="0"/>
              <a:t>Event logs</a:t>
            </a:r>
          </a:p>
          <a:p>
            <a:pPr lvl="1">
              <a:lnSpc>
                <a:spcPct val="80000"/>
              </a:lnSpc>
            </a:pPr>
            <a:r>
              <a:rPr lang="en-GB" altLang="ko-KR" sz="1800" dirty="0"/>
              <a:t>Information of incomplete imagery</a:t>
            </a:r>
          </a:p>
          <a:p>
            <a:pPr lvl="1">
              <a:lnSpc>
                <a:spcPct val="80000"/>
              </a:lnSpc>
            </a:pPr>
            <a:r>
              <a:rPr lang="en-GB" altLang="ko-KR" sz="1800" dirty="0"/>
              <a:t>Processing Events</a:t>
            </a:r>
          </a:p>
          <a:p>
            <a:pPr lvl="1">
              <a:lnSpc>
                <a:spcPct val="80000"/>
              </a:lnSpc>
            </a:pPr>
            <a:r>
              <a:rPr lang="en-GB" altLang="ko-KR" sz="1800" dirty="0"/>
              <a:t>Data Outage</a:t>
            </a:r>
            <a:endParaRPr lang="en-GB" altLang="ko-KR" sz="1600" dirty="0"/>
          </a:p>
        </p:txBody>
      </p:sp>
      <p:sp>
        <p:nvSpPr>
          <p:cNvPr id="4" name="슬라이드 번호 개체 틀 3"/>
          <p:cNvSpPr>
            <a:spLocks noGrp="1"/>
          </p:cNvSpPr>
          <p:nvPr>
            <p:ph type="sldNum" sz="quarter" idx="10"/>
          </p:nvPr>
        </p:nvSpPr>
        <p:spPr/>
        <p:txBody>
          <a:bodyPr/>
          <a:lstStyle/>
          <a:p>
            <a:pPr>
              <a:defRPr/>
            </a:pPr>
            <a:fld id="{DA28AC38-E0E8-49D7-B2FE-71FD7C42C09E}" type="slidenum">
              <a:rPr lang="en-US" smtClean="0"/>
              <a:pPr>
                <a:defRPr/>
              </a:pPr>
              <a:t>31</a:t>
            </a:fld>
            <a:endParaRPr lang="en-US"/>
          </a:p>
        </p:txBody>
      </p:sp>
      <p:pic>
        <p:nvPicPr>
          <p:cNvPr id="6" name="그림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314386" y="1567839"/>
            <a:ext cx="5207886" cy="4574199"/>
          </a:xfrm>
          <a:prstGeom prst="rect">
            <a:avLst/>
          </a:prstGeom>
        </p:spPr>
      </p:pic>
      <p:sp>
        <p:nvSpPr>
          <p:cNvPr id="9" name="正方形/長方形 4"/>
          <p:cNvSpPr/>
          <p:nvPr/>
        </p:nvSpPr>
        <p:spPr>
          <a:xfrm>
            <a:off x="2327054" y="6284925"/>
            <a:ext cx="5115254" cy="577081"/>
          </a:xfrm>
          <a:prstGeom prst="rect">
            <a:avLst/>
          </a:prstGeom>
          <a:solidFill>
            <a:schemeClr val="bg1">
              <a:alpha val="71000"/>
            </a:schemeClr>
          </a:solidFill>
        </p:spPr>
        <p:txBody>
          <a:bodyPr wrap="square">
            <a:spAutoFit/>
          </a:bodyPr>
          <a:lstStyle/>
          <a:p>
            <a:r>
              <a:rPr lang="en-US" sz="1050" dirty="0">
                <a:hlinkClick r:id="rId6"/>
              </a:rPr>
              <a:t>http://nmsc.kma.go.kr/enhome/html/main/main.do</a:t>
            </a:r>
            <a:r>
              <a:rPr lang="en-US" sz="1050" dirty="0"/>
              <a:t> v</a:t>
            </a:r>
          </a:p>
          <a:p>
            <a:r>
              <a:rPr lang="en-US" sz="1050" dirty="0" err="1"/>
              <a:t>ent</a:t>
            </a:r>
            <a:r>
              <a:rPr lang="en-US" sz="1050" dirty="0"/>
              <a:t> logging:</a:t>
            </a:r>
          </a:p>
          <a:p>
            <a:r>
              <a:rPr lang="en-US" sz="1050" dirty="0">
                <a:hlinkClick r:id="rId7"/>
              </a:rPr>
              <a:t>http://nmsc.kma.go.kr/enhome/html/bbs/listNotice.do?bbsCd=00026</a:t>
            </a:r>
            <a:r>
              <a:rPr lang="en-US" sz="1050" dirty="0"/>
              <a:t> </a:t>
            </a:r>
          </a:p>
        </p:txBody>
      </p:sp>
      <p:sp>
        <p:nvSpPr>
          <p:cNvPr id="8" name="제목 1"/>
          <p:cNvSpPr>
            <a:spLocks noGrp="1"/>
          </p:cNvSpPr>
          <p:nvPr>
            <p:ph type="title"/>
          </p:nvPr>
        </p:nvSpPr>
        <p:spPr>
          <a:xfrm>
            <a:off x="2064416" y="288845"/>
            <a:ext cx="5640529" cy="667472"/>
          </a:xfrm>
        </p:spPr>
        <p:txBody>
          <a:bodyPr>
            <a:normAutofit fontScale="90000"/>
          </a:bodyPr>
          <a:lstStyle/>
          <a:p>
            <a:r>
              <a:rPr lang="en-GB" altLang="ko-KR" sz="3200" b="1" dirty="0"/>
              <a:t>KMA’s Support to GDWG Activities</a:t>
            </a:r>
            <a:endParaRPr lang="ko-KR" altLang="en-US" sz="3200" dirty="0"/>
          </a:p>
        </p:txBody>
      </p:sp>
      <p:pic>
        <p:nvPicPr>
          <p:cNvPr id="5" name="오디오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9324281" y="6142038"/>
            <a:ext cx="395982" cy="487362"/>
          </a:xfrm>
          <a:prstGeom prst="rect">
            <a:avLst/>
          </a:prstGeom>
        </p:spPr>
      </p:pic>
    </p:spTree>
    <p:extLst>
      <p:ext uri="{BB962C8B-B14F-4D97-AF65-F5344CB8AC3E}">
        <p14:creationId xmlns:p14="http://schemas.microsoft.com/office/powerpoint/2010/main" val="4055358615"/>
      </p:ext>
    </p:extLst>
  </p:cSld>
  <p:clrMapOvr>
    <a:masterClrMapping/>
  </p:clrMapOvr>
  <mc:AlternateContent xmlns:mc="http://schemas.openxmlformats.org/markup-compatibility/2006" xmlns:p14="http://schemas.microsoft.com/office/powerpoint/2010/main">
    <mc:Choice Requires="p14">
      <p:transition spd="slow" p14:dur="2000" advTm="66654"/>
    </mc:Choice>
    <mc:Fallback xmlns="">
      <p:transition spd="slow" advTm="66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Title 1"/>
          <p:cNvSpPr>
            <a:spLocks noGrp="1"/>
          </p:cNvSpPr>
          <p:nvPr>
            <p:ph type="title"/>
          </p:nvPr>
        </p:nvSpPr>
        <p:spPr>
          <a:xfrm>
            <a:off x="3291775" y="277103"/>
            <a:ext cx="2847767" cy="589546"/>
          </a:xfrm>
        </p:spPr>
        <p:txBody>
          <a:bodyPr>
            <a:normAutofit/>
          </a:bodyPr>
          <a:lstStyle/>
          <a:p>
            <a:pPr lvl="0"/>
            <a:r>
              <a:rPr lang="en-GB" sz="2000" b="1" dirty="0"/>
              <a:t>JMA GSICS Corrections</a:t>
            </a:r>
          </a:p>
        </p:txBody>
      </p:sp>
      <p:sp>
        <p:nvSpPr>
          <p:cNvPr id="1062" name="Slide Number Placeholder 3"/>
          <p:cNvSpPr>
            <a:spLocks noGrp="1"/>
          </p:cNvSpPr>
          <p:nvPr>
            <p:ph type="sldNum" sz="quarter" idx="10"/>
          </p:nvPr>
        </p:nvSpPr>
        <p:spPr/>
        <p:txBody>
          <a:bodyPr/>
          <a:lstStyle/>
          <a:p>
            <a:pPr>
              <a:defRPr/>
            </a:pPr>
            <a:fld id="{DA28AC38-E0E8-49D7-B2FE-71FD7C42C09E}" type="slidenum">
              <a:rPr lang="en-US" smtClean="0"/>
              <a:pPr>
                <a:defRPr/>
              </a:pPr>
              <a:t>32</a:t>
            </a:fld>
            <a:endParaRPr lang="en-US"/>
          </a:p>
        </p:txBody>
      </p:sp>
      <p:sp>
        <p:nvSpPr>
          <p:cNvPr id="1063" name="Content Placeholder 2"/>
          <p:cNvSpPr>
            <a:spLocks noGrp="1"/>
          </p:cNvSpPr>
          <p:nvPr>
            <p:ph idx="1"/>
          </p:nvPr>
        </p:nvSpPr>
        <p:spPr>
          <a:xfrm>
            <a:off x="476680" y="1299782"/>
            <a:ext cx="8796907" cy="2654386"/>
          </a:xfrm>
        </p:spPr>
        <p:txBody>
          <a:bodyPr/>
          <a:lstStyle/>
          <a:p>
            <a:pPr lvl="0"/>
            <a:r>
              <a:rPr lang="en-GB" altLang="ja-JP" sz="2000" i="1" dirty="0"/>
              <a:t>Status of GSICS Correction by JMA</a:t>
            </a:r>
          </a:p>
          <a:p>
            <a:pPr lvl="1"/>
            <a:r>
              <a:rPr lang="en-GB" altLang="ja-JP" sz="1600" i="1" dirty="0"/>
              <a:t>The following Corrections are available from the GSICS server in EUMETSAT</a:t>
            </a:r>
          </a:p>
          <a:p>
            <a:pPr lvl="1"/>
            <a:r>
              <a:rPr lang="en-GB" altLang="ja-JP" sz="1600" i="1" dirty="0"/>
              <a:t>Near-Real Time Correction</a:t>
            </a:r>
          </a:p>
          <a:p>
            <a:pPr lvl="2"/>
            <a:r>
              <a:rPr lang="en-GB" altLang="ja-JP" sz="1400" i="1" dirty="0"/>
              <a:t>Himawari-8 </a:t>
            </a:r>
            <a:r>
              <a:rPr lang="en-GB" altLang="ja-JP" sz="1400" b="1" i="1" u="sng" dirty="0"/>
              <a:t>and 9</a:t>
            </a:r>
            <a:r>
              <a:rPr lang="en-GB" altLang="ja-JP" sz="1400" i="1" dirty="0"/>
              <a:t> / AHI / IR with reference to IASI-A/-B, AIRS: Demo. phase</a:t>
            </a:r>
          </a:p>
          <a:p>
            <a:pPr lvl="2"/>
            <a:r>
              <a:rPr lang="en-GB" altLang="ja-JP" sz="1400" i="1" dirty="0"/>
              <a:t>MTSAT-2 / IMAGER / IR with reference to AIRS, IASI-A: Demo. phase</a:t>
            </a:r>
            <a:endParaRPr lang="en-GB" altLang="ja-JP" sz="1800" i="1" dirty="0"/>
          </a:p>
          <a:p>
            <a:pPr lvl="1"/>
            <a:r>
              <a:rPr lang="en-GB" altLang="ja-JP" sz="1600" i="1" dirty="0"/>
              <a:t>Re-analysis Correction</a:t>
            </a:r>
          </a:p>
          <a:p>
            <a:pPr lvl="2"/>
            <a:r>
              <a:rPr lang="en-GB" altLang="ja-JP" sz="1400" i="1" dirty="0"/>
              <a:t>Himawari-8 </a:t>
            </a:r>
            <a:r>
              <a:rPr lang="en-GB" altLang="ja-JP" sz="1400" b="1" i="1" u="sng" dirty="0"/>
              <a:t>and 9</a:t>
            </a:r>
            <a:r>
              <a:rPr lang="en-GB" altLang="ja-JP" sz="1400" i="1" dirty="0"/>
              <a:t>  / AHI / IR with reference to IASI-A/-B, AIRS: Demo. phase</a:t>
            </a:r>
          </a:p>
          <a:p>
            <a:pPr lvl="2"/>
            <a:r>
              <a:rPr lang="en-GB" altLang="ja-JP" sz="1400" i="1" dirty="0"/>
              <a:t>MTSAT-2 / IMAGER / IR with reference to AIRS, IASI-A: Demo. phase</a:t>
            </a:r>
          </a:p>
          <a:p>
            <a:pPr marL="685800" lvl="1"/>
            <a:r>
              <a:rPr lang="en-GB" altLang="ja-JP" sz="1400" i="1" dirty="0"/>
              <a:t>IASI-A had been supported until Oct. 2021. Implementation of IASI-C and CrIS is ongoing.</a:t>
            </a:r>
            <a:endParaRPr lang="en-GB" sz="1600" i="1" dirty="0"/>
          </a:p>
        </p:txBody>
      </p:sp>
      <p:pic>
        <p:nvPicPr>
          <p:cNvPr id="1089" name="図 30"/>
          <p:cNvPicPr>
            <a:picLocks noChangeAspect="1"/>
          </p:cNvPicPr>
          <p:nvPr/>
        </p:nvPicPr>
        <p:blipFill>
          <a:blip r:embed="rId3"/>
          <a:stretch>
            <a:fillRect/>
          </a:stretch>
        </p:blipFill>
        <p:spPr>
          <a:xfrm>
            <a:off x="1845479" y="3984894"/>
            <a:ext cx="5948356" cy="2301230"/>
          </a:xfrm>
          <a:prstGeom prst="rect">
            <a:avLst/>
          </a:prstGeom>
        </p:spPr>
      </p:pic>
    </p:spTree>
    <p:extLst>
      <p:ext uri="{BB962C8B-B14F-4D97-AF65-F5344CB8AC3E}">
        <p14:creationId xmlns:p14="http://schemas.microsoft.com/office/powerpoint/2010/main" val="1030537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0" name="図 31"/>
          <p:cNvPicPr>
            <a:picLocks noChangeAspect="1"/>
          </p:cNvPicPr>
          <p:nvPr/>
        </p:nvPicPr>
        <p:blipFill>
          <a:blip r:embed="rId3"/>
          <a:srcRect r="35739"/>
          <a:stretch>
            <a:fillRect/>
          </a:stretch>
        </p:blipFill>
        <p:spPr>
          <a:xfrm>
            <a:off x="6335485" y="1024405"/>
            <a:ext cx="3486599" cy="5264628"/>
          </a:xfrm>
          <a:prstGeom prst="rect">
            <a:avLst/>
          </a:prstGeom>
          <a:ln>
            <a:solidFill>
              <a:schemeClr val="tx2"/>
            </a:solidFill>
          </a:ln>
        </p:spPr>
      </p:pic>
      <p:sp>
        <p:nvSpPr>
          <p:cNvPr id="1070" name="Title 1"/>
          <p:cNvSpPr>
            <a:spLocks noGrp="1"/>
          </p:cNvSpPr>
          <p:nvPr>
            <p:ph type="title"/>
          </p:nvPr>
        </p:nvSpPr>
        <p:spPr>
          <a:xfrm>
            <a:off x="1726249" y="286381"/>
            <a:ext cx="6145764" cy="589546"/>
          </a:xfrm>
        </p:spPr>
        <p:txBody>
          <a:bodyPr/>
          <a:lstStyle/>
          <a:p>
            <a:pPr lvl="0"/>
            <a:r>
              <a:rPr lang="en-GB" sz="3600" dirty="0"/>
              <a:t>JMA GPRC web pages </a:t>
            </a:r>
            <a:endParaRPr lang="en-GB" sz="2400" dirty="0"/>
          </a:p>
        </p:txBody>
      </p:sp>
      <p:sp>
        <p:nvSpPr>
          <p:cNvPr id="1071" name="Content Placeholder 2"/>
          <p:cNvSpPr>
            <a:spLocks noGrp="1"/>
          </p:cNvSpPr>
          <p:nvPr>
            <p:ph idx="1"/>
          </p:nvPr>
        </p:nvSpPr>
        <p:spPr>
          <a:xfrm>
            <a:off x="420275" y="1184459"/>
            <a:ext cx="5745168" cy="5070084"/>
          </a:xfrm>
        </p:spPr>
        <p:txBody>
          <a:bodyPr/>
          <a:lstStyle/>
          <a:p>
            <a:pPr lvl="0"/>
            <a:r>
              <a:rPr lang="en-GB" sz="1800" i="1" dirty="0"/>
              <a:t>Landing page (cal. portal)</a:t>
            </a:r>
          </a:p>
          <a:p>
            <a:pPr lvl="1"/>
            <a:r>
              <a:rPr lang="en-GB" sz="1600" i="1" dirty="0"/>
              <a:t>Calibration monitoring </a:t>
            </a:r>
          </a:p>
          <a:p>
            <a:pPr lvl="2"/>
            <a:r>
              <a:rPr lang="ja-JP" altLang="en-US" sz="1400" i="1" dirty="0"/>
              <a:t>The monitoring web page started to post Himawari-9 full operational observation data in Dec. 2022.</a:t>
            </a:r>
            <a:endParaRPr lang="en-GB" altLang="ja-JP" sz="1400" i="1" dirty="0"/>
          </a:p>
          <a:p>
            <a:pPr lvl="2"/>
            <a:r>
              <a:rPr lang="en-GB" altLang="ja-JP" sz="1400" i="1" dirty="0"/>
              <a:t>The page based on the ray-matching approach started to support NOAA20/VIIRS in May</a:t>
            </a:r>
            <a:r>
              <a:rPr lang="en-GB" sz="1400" i="1" dirty="0"/>
              <a:t> 2022.</a:t>
            </a:r>
          </a:p>
          <a:p>
            <a:pPr lvl="1"/>
            <a:r>
              <a:rPr lang="en-GB" sz="1600" i="1" dirty="0"/>
              <a:t>Navigation monitoring</a:t>
            </a:r>
          </a:p>
          <a:p>
            <a:pPr marL="1200150" lvl="2"/>
            <a:r>
              <a:rPr lang="en-GB" sz="1600" i="1" dirty="0"/>
              <a:t>The page started to support Himawari-9 in Sep. 2022.</a:t>
            </a:r>
          </a:p>
          <a:p>
            <a:pPr lvl="1"/>
            <a:r>
              <a:rPr lang="en-GB" sz="1600" i="1" dirty="0"/>
              <a:t>Event logging</a:t>
            </a:r>
          </a:p>
          <a:p>
            <a:pPr lvl="1"/>
            <a:r>
              <a:rPr lang="en-GB" sz="1600" i="1" dirty="0"/>
              <a:t>Instrument information</a:t>
            </a:r>
          </a:p>
          <a:p>
            <a:pPr marL="971550" lvl="2" indent="0">
              <a:buNone/>
            </a:pPr>
            <a:r>
              <a:rPr lang="ja-JP" altLang="en-US" sz="1050" i="1" dirty="0"/>
              <a:t> </a:t>
            </a:r>
            <a:endParaRPr lang="en-GB" sz="1600" i="1" dirty="0"/>
          </a:p>
          <a:p>
            <a:r>
              <a:rPr lang="en-GB" sz="1800" i="1" dirty="0"/>
              <a:t>Event logging</a:t>
            </a:r>
          </a:p>
          <a:p>
            <a:pPr lvl="1"/>
            <a:r>
              <a:rPr lang="en-GB" sz="1600" i="1" dirty="0"/>
              <a:t>Information of incomplete imagery</a:t>
            </a:r>
          </a:p>
          <a:p>
            <a:pPr lvl="1"/>
            <a:r>
              <a:rPr lang="en-GB" sz="1600" i="1" dirty="0"/>
              <a:t>Processing Events</a:t>
            </a:r>
          </a:p>
          <a:p>
            <a:pPr lvl="1"/>
            <a:r>
              <a:rPr lang="en-GB" sz="1600" i="1" dirty="0"/>
              <a:t>Data Outage</a:t>
            </a:r>
            <a:endParaRPr lang="en-GB" sz="1400" i="1" dirty="0"/>
          </a:p>
        </p:txBody>
      </p:sp>
      <p:sp>
        <p:nvSpPr>
          <p:cNvPr id="1072" name="Slide Number Placeholder 3"/>
          <p:cNvSpPr>
            <a:spLocks noGrp="1"/>
          </p:cNvSpPr>
          <p:nvPr>
            <p:ph type="sldNum" sz="quarter" idx="10"/>
          </p:nvPr>
        </p:nvSpPr>
        <p:spPr/>
        <p:txBody>
          <a:bodyPr/>
          <a:lstStyle/>
          <a:p>
            <a:pPr>
              <a:defRPr/>
            </a:pPr>
            <a:fld id="{DA28AC38-E0E8-49D7-B2FE-71FD7C42C09E}" type="slidenum">
              <a:rPr lang="en-US" smtClean="0"/>
              <a:pPr>
                <a:defRPr/>
              </a:pPr>
              <a:t>33</a:t>
            </a:fld>
            <a:endParaRPr lang="en-US"/>
          </a:p>
        </p:txBody>
      </p:sp>
      <p:sp>
        <p:nvSpPr>
          <p:cNvPr id="1076" name="四角形 33"/>
          <p:cNvSpPr/>
          <p:nvPr/>
        </p:nvSpPr>
        <p:spPr>
          <a:xfrm>
            <a:off x="7247977" y="2201967"/>
            <a:ext cx="865086" cy="2106213"/>
          </a:xfrm>
          <a:prstGeom prst="rect">
            <a:avLst/>
          </a:prstGeom>
          <a:noFill/>
          <a:ln w="28575"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091" name="四角形 32"/>
          <p:cNvSpPr/>
          <p:nvPr/>
        </p:nvSpPr>
        <p:spPr>
          <a:xfrm>
            <a:off x="6449464" y="6074839"/>
            <a:ext cx="865086" cy="179705"/>
          </a:xfrm>
          <a:prstGeom prst="rect">
            <a:avLst/>
          </a:prstGeom>
          <a:noFill/>
          <a:ln w="28575"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Tree>
    <p:extLst>
      <p:ext uri="{BB962C8B-B14F-4D97-AF65-F5344CB8AC3E}">
        <p14:creationId xmlns:p14="http://schemas.microsoft.com/office/powerpoint/2010/main" val="1702038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434F3-AD0C-5578-25A6-6A5BED265D59}"/>
              </a:ext>
            </a:extLst>
          </p:cNvPr>
          <p:cNvSpPr>
            <a:spLocks noGrp="1"/>
          </p:cNvSpPr>
          <p:nvPr>
            <p:ph type="title"/>
          </p:nvPr>
        </p:nvSpPr>
        <p:spPr>
          <a:xfrm>
            <a:off x="647171" y="139350"/>
            <a:ext cx="8543925" cy="1325563"/>
          </a:xfrm>
          <a:solidFill>
            <a:srgbClr val="00B050"/>
          </a:solidFill>
        </p:spPr>
        <p:txBody>
          <a:bodyPr/>
          <a:lstStyle/>
          <a:p>
            <a:r>
              <a:rPr lang="en-US" dirty="0">
                <a:solidFill>
                  <a:schemeClr val="bg1"/>
                </a:solidFill>
              </a:rPr>
              <a:t>Platform for building new Class of GSICS Products</a:t>
            </a:r>
          </a:p>
        </p:txBody>
      </p:sp>
      <p:sp>
        <p:nvSpPr>
          <p:cNvPr id="3" name="TextBox 2">
            <a:extLst>
              <a:ext uri="{FF2B5EF4-FFF2-40B4-BE49-F238E27FC236}">
                <a16:creationId xmlns:a16="http://schemas.microsoft.com/office/drawing/2014/main" id="{14582965-3ADB-7F53-69F1-FB2C9630C053}"/>
              </a:ext>
            </a:extLst>
          </p:cNvPr>
          <p:cNvSpPr txBox="1"/>
          <p:nvPr/>
        </p:nvSpPr>
        <p:spPr>
          <a:xfrm>
            <a:off x="1303251" y="1507625"/>
            <a:ext cx="7582525" cy="3170099"/>
          </a:xfrm>
          <a:prstGeom prst="rect">
            <a:avLst/>
          </a:prstGeom>
          <a:noFill/>
        </p:spPr>
        <p:txBody>
          <a:bodyPr wrap="none" rtlCol="0">
            <a:spAutoFit/>
          </a:bodyPr>
          <a:lstStyle/>
          <a:p>
            <a:r>
              <a:rPr lang="en-US" sz="2000" dirty="0">
                <a:solidFill>
                  <a:schemeClr val="tx1"/>
                </a:solidFill>
              </a:rPr>
              <a:t>Provided GRWG a Prototype product</a:t>
            </a:r>
          </a:p>
          <a:p>
            <a:r>
              <a:rPr lang="en-US" sz="2000" dirty="0">
                <a:solidFill>
                  <a:schemeClr val="tx1"/>
                </a:solidFill>
              </a:rPr>
              <a:t>Built and interactive platform to kick start the discussion.</a:t>
            </a:r>
          </a:p>
          <a:p>
            <a:endParaRPr lang="en-US" sz="2000" dirty="0">
              <a:solidFill>
                <a:schemeClr val="tx1"/>
              </a:solidFill>
            </a:endParaRPr>
          </a:p>
          <a:p>
            <a:r>
              <a:rPr lang="en-US" sz="2000" dirty="0">
                <a:solidFill>
                  <a:schemeClr val="tx1"/>
                </a:solidFill>
              </a:rPr>
              <a:t>This is built on the Google </a:t>
            </a:r>
            <a:r>
              <a:rPr lang="en-US" sz="2000" dirty="0" err="1">
                <a:solidFill>
                  <a:schemeClr val="tx1"/>
                </a:solidFill>
              </a:rPr>
              <a:t>Colab</a:t>
            </a:r>
            <a:r>
              <a:rPr lang="en-US" sz="2000" dirty="0">
                <a:solidFill>
                  <a:schemeClr val="tx1"/>
                </a:solidFill>
              </a:rPr>
              <a:t> </a:t>
            </a:r>
            <a:r>
              <a:rPr lang="en-US" sz="2000" dirty="0">
                <a:solidFill>
                  <a:schemeClr val="tx1"/>
                </a:solidFill>
                <a:hlinkClick r:id="rId2"/>
              </a:rPr>
              <a:t>here  </a:t>
            </a:r>
            <a:endParaRPr lang="en-US" sz="2000" dirty="0">
              <a:solidFill>
                <a:schemeClr val="tx1"/>
              </a:solidFill>
            </a:endParaRPr>
          </a:p>
          <a:p>
            <a:endParaRPr lang="en-US" sz="2000" dirty="0">
              <a:solidFill>
                <a:schemeClr val="tx1"/>
              </a:solidFill>
            </a:endParaRPr>
          </a:p>
          <a:p>
            <a:r>
              <a:rPr lang="en-US" sz="2000" dirty="0">
                <a:solidFill>
                  <a:schemeClr val="tx1"/>
                </a:solidFill>
              </a:rPr>
              <a:t>Features</a:t>
            </a:r>
          </a:p>
          <a:p>
            <a:endParaRPr lang="en-US" sz="2000" dirty="0">
              <a:solidFill>
                <a:schemeClr val="tx1"/>
              </a:solidFill>
            </a:endParaRPr>
          </a:p>
          <a:p>
            <a:pPr marL="914400" lvl="1" indent="-457200">
              <a:buAutoNum type="arabicPeriod"/>
            </a:pPr>
            <a:r>
              <a:rPr lang="en-US" sz="2000" dirty="0">
                <a:solidFill>
                  <a:schemeClr val="tx1"/>
                </a:solidFill>
              </a:rPr>
              <a:t>Review variables in the classical GSICS products</a:t>
            </a:r>
          </a:p>
          <a:p>
            <a:pPr marL="914400" lvl="1" indent="-457200">
              <a:buAutoNum type="arabicPeriod"/>
            </a:pPr>
            <a:r>
              <a:rPr lang="en-US" sz="2000" dirty="0">
                <a:solidFill>
                  <a:schemeClr val="tx1"/>
                </a:solidFill>
              </a:rPr>
              <a:t>Add/Remove/Edit new variables</a:t>
            </a:r>
          </a:p>
          <a:p>
            <a:pPr marL="914400" lvl="1" indent="-457200">
              <a:buAutoNum type="arabicPeriod"/>
            </a:pPr>
            <a:r>
              <a:rPr lang="en-US" sz="2000" dirty="0">
                <a:solidFill>
                  <a:schemeClr val="tx1"/>
                </a:solidFill>
              </a:rPr>
              <a:t>Edit Meta Data and ensure CF1.6 standards</a:t>
            </a:r>
          </a:p>
        </p:txBody>
      </p:sp>
      <p:sp>
        <p:nvSpPr>
          <p:cNvPr id="4" name="Rectangle 1">
            <a:extLst>
              <a:ext uri="{FF2B5EF4-FFF2-40B4-BE49-F238E27FC236}">
                <a16:creationId xmlns:a16="http://schemas.microsoft.com/office/drawing/2014/main" id="{083E1740-D1DC-34C3-4102-F5F4BC8360FE}"/>
              </a:ext>
            </a:extLst>
          </p:cNvPr>
          <p:cNvSpPr>
            <a:spLocks noChangeArrowheads="1"/>
          </p:cNvSpPr>
          <p:nvPr/>
        </p:nvSpPr>
        <p:spPr bwMode="auto">
          <a:xfrm>
            <a:off x="204071" y="5196466"/>
            <a:ext cx="9497856"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1155CC"/>
                </a:solidFill>
                <a:effectLst/>
                <a:cs typeface="Arial" panose="020B0604020202020204" pitchFamily="34" charset="0"/>
                <a:hlinkClick r:id="rId2"/>
              </a:rPr>
              <a:t>Platform: https://colab.research.google.com/drive/1qq-ogt47PtGaSobm11oRJbjp7iruKrhZ</a:t>
            </a:r>
            <a:r>
              <a:rPr kumimoji="0" lang="en-US" altLang="en-US" sz="1400" b="0" i="0" u="none" strike="noStrike" cap="none" normalizeH="0" baseline="0" dirty="0">
                <a:ln>
                  <a:noFill/>
                </a:ln>
                <a:solidFill>
                  <a:srgbClr val="222222"/>
                </a:solidFill>
                <a:effectLst/>
                <a:cs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1155CC"/>
                </a:solidFill>
                <a:effectLst/>
                <a:cs typeface="Arial" panose="020B0604020202020204" pitchFamily="34" charset="0"/>
                <a:hlinkClick r:id="rId3"/>
              </a:rPr>
              <a:t>Prototype Product:  https://drive.google.com/drive/folders/1-7IBvZexns2Mq-aY10yisCQmTiYyY0fP?usp=share_link</a:t>
            </a:r>
            <a:endParaRPr kumimoji="0" lang="en-US" altLang="en-US" sz="1400" b="0" i="0" u="none" strike="noStrike" cap="none" normalizeH="0" baseline="0" dirty="0">
              <a:ln>
                <a:noFill/>
              </a:ln>
              <a:solidFill>
                <a:schemeClr val="tx1"/>
              </a:solidFill>
              <a:effectLst/>
            </a:endParaRPr>
          </a:p>
        </p:txBody>
      </p:sp>
      <p:sp>
        <p:nvSpPr>
          <p:cNvPr id="6" name="TextBox 5">
            <a:extLst>
              <a:ext uri="{FF2B5EF4-FFF2-40B4-BE49-F238E27FC236}">
                <a16:creationId xmlns:a16="http://schemas.microsoft.com/office/drawing/2014/main" id="{F32F95E7-142D-176E-586F-C3F128E5A874}"/>
              </a:ext>
            </a:extLst>
          </p:cNvPr>
          <p:cNvSpPr txBox="1"/>
          <p:nvPr/>
        </p:nvSpPr>
        <p:spPr>
          <a:xfrm>
            <a:off x="495300" y="6214030"/>
            <a:ext cx="8390476" cy="369332"/>
          </a:xfrm>
          <a:prstGeom prst="rect">
            <a:avLst/>
          </a:prstGeom>
          <a:noFill/>
        </p:spPr>
        <p:txBody>
          <a:bodyPr wrap="square">
            <a:spAutoFit/>
          </a:bodyPr>
          <a:lstStyle/>
          <a:p>
            <a:r>
              <a:rPr lang="en-US" b="0" i="0" dirty="0">
                <a:solidFill>
                  <a:srgbClr val="212121"/>
                </a:solidFill>
                <a:effectLst/>
                <a:latin typeface="Roboto" pitchFamily="2" charset="0"/>
              </a:rPr>
              <a:t>Reference: A.GIR.12082022: (GDWG) to Manik Bali to and work with Tim and provide a prototype new class of the products before the annual meeting, and report back to the team.</a:t>
            </a:r>
            <a:endParaRPr lang="en-US" dirty="0"/>
          </a:p>
        </p:txBody>
      </p:sp>
    </p:spTree>
    <p:extLst>
      <p:ext uri="{BB962C8B-B14F-4D97-AF65-F5344CB8AC3E}">
        <p14:creationId xmlns:p14="http://schemas.microsoft.com/office/powerpoint/2010/main" val="812410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184419-FDCB-5724-F033-EA1D453AECBA}"/>
              </a:ext>
            </a:extLst>
          </p:cNvPr>
          <p:cNvSpPr>
            <a:spLocks noGrp="1"/>
          </p:cNvSpPr>
          <p:nvPr>
            <p:ph type="title"/>
          </p:nvPr>
        </p:nvSpPr>
        <p:spPr>
          <a:xfrm>
            <a:off x="495300" y="274638"/>
            <a:ext cx="8915400" cy="954087"/>
          </a:xfrm>
        </p:spPr>
        <p:txBody>
          <a:bodyPr/>
          <a:lstStyle/>
          <a:p>
            <a:r>
              <a:rPr lang="en-US" dirty="0"/>
              <a:t>Action Status  [ 2022 ]</a:t>
            </a:r>
          </a:p>
        </p:txBody>
      </p:sp>
      <p:graphicFrame>
        <p:nvGraphicFramePr>
          <p:cNvPr id="3" name="Table 2">
            <a:extLst>
              <a:ext uri="{FF2B5EF4-FFF2-40B4-BE49-F238E27FC236}">
                <a16:creationId xmlns:a16="http://schemas.microsoft.com/office/drawing/2014/main" id="{2AB071BA-EF27-7DEA-D175-B59EC7A64D54}"/>
              </a:ext>
            </a:extLst>
          </p:cNvPr>
          <p:cNvGraphicFramePr>
            <a:graphicFrameLocks noGrp="1"/>
          </p:cNvGraphicFramePr>
          <p:nvPr>
            <p:extLst>
              <p:ext uri="{D42A27DB-BD31-4B8C-83A1-F6EECF244321}">
                <p14:modId xmlns:p14="http://schemas.microsoft.com/office/powerpoint/2010/main" val="1664992418"/>
              </p:ext>
            </p:extLst>
          </p:nvPr>
        </p:nvGraphicFramePr>
        <p:xfrm>
          <a:off x="370114" y="1328057"/>
          <a:ext cx="9454243" cy="5050972"/>
        </p:xfrm>
        <a:graphic>
          <a:graphicData uri="http://schemas.openxmlformats.org/drawingml/2006/table">
            <a:tbl>
              <a:tblPr firstRow="1" bandRow="1">
                <a:solidFill>
                  <a:schemeClr val="bg1">
                    <a:lumMod val="95000"/>
                  </a:schemeClr>
                </a:solidFill>
              </a:tblPr>
              <a:tblGrid>
                <a:gridCol w="1923086">
                  <a:extLst>
                    <a:ext uri="{9D8B030D-6E8A-4147-A177-3AD203B41FA5}">
                      <a16:colId xmlns:a16="http://schemas.microsoft.com/office/drawing/2014/main" val="662869372"/>
                    </a:ext>
                  </a:extLst>
                </a:gridCol>
                <a:gridCol w="6182894">
                  <a:extLst>
                    <a:ext uri="{9D8B030D-6E8A-4147-A177-3AD203B41FA5}">
                      <a16:colId xmlns:a16="http://schemas.microsoft.com/office/drawing/2014/main" val="3808863691"/>
                    </a:ext>
                  </a:extLst>
                </a:gridCol>
                <a:gridCol w="1348263">
                  <a:extLst>
                    <a:ext uri="{9D8B030D-6E8A-4147-A177-3AD203B41FA5}">
                      <a16:colId xmlns:a16="http://schemas.microsoft.com/office/drawing/2014/main" val="4069061333"/>
                    </a:ext>
                  </a:extLst>
                </a:gridCol>
              </a:tblGrid>
              <a:tr h="529224">
                <a:tc>
                  <a:txBody>
                    <a:bodyPr/>
                    <a:lstStyle/>
                    <a:p>
                      <a:pPr algn="ctr" fontAlgn="t"/>
                      <a:r>
                        <a:rPr lang="en-US" sz="1300" b="0" cap="none" spc="0" dirty="0">
                          <a:solidFill>
                            <a:schemeClr val="bg1"/>
                          </a:solidFill>
                          <a:effectLst/>
                        </a:rPr>
                        <a:t>Action ID</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t"/>
                      <a:r>
                        <a:rPr lang="en-US" sz="1300" b="0" cap="none" spc="0" dirty="0">
                          <a:solidFill>
                            <a:schemeClr val="bg1"/>
                          </a:solidFill>
                          <a:effectLst/>
                        </a:rPr>
                        <a:t>Action</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t"/>
                      <a:r>
                        <a:rPr lang="en-US" sz="1300" b="0" cap="none" spc="0" dirty="0">
                          <a:solidFill>
                            <a:schemeClr val="bg1"/>
                          </a:solidFill>
                          <a:effectLst/>
                        </a:rPr>
                        <a:t>Status</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4014818163"/>
                  </a:ext>
                </a:extLst>
              </a:tr>
              <a:tr h="529224">
                <a:tc>
                  <a:txBody>
                    <a:bodyPr/>
                    <a:lstStyle/>
                    <a:p>
                      <a:pPr fontAlgn="t"/>
                      <a:r>
                        <a:rPr lang="en-US" sz="1200" b="0" cap="none" spc="0" dirty="0">
                          <a:solidFill>
                            <a:schemeClr val="tx1"/>
                          </a:solidFill>
                          <a:effectLst/>
                        </a:rPr>
                        <a:t>A.GDWG.2022031.8  </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b="0" cap="none" spc="0" dirty="0">
                          <a:solidFill>
                            <a:schemeClr val="tx1"/>
                          </a:solidFill>
                          <a:effectLst/>
                        </a:rPr>
                        <a:t>GDWG to contact GRWG/Tim </a:t>
                      </a:r>
                      <a:r>
                        <a:rPr lang="en-US" sz="1200" b="0" cap="none" spc="0" dirty="0" err="1">
                          <a:solidFill>
                            <a:schemeClr val="tx1"/>
                          </a:solidFill>
                          <a:effectLst/>
                        </a:rPr>
                        <a:t>Hewison</a:t>
                      </a:r>
                      <a:r>
                        <a:rPr lang="en-US" sz="1200" b="0" cap="none" spc="0" dirty="0">
                          <a:solidFill>
                            <a:schemeClr val="tx1"/>
                          </a:solidFill>
                          <a:effectLst/>
                        </a:rPr>
                        <a:t> to get information on Combing products  </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b="0" cap="none" spc="0" dirty="0">
                          <a:solidFill>
                            <a:schemeClr val="tx1"/>
                          </a:solidFill>
                          <a:effectLst/>
                        </a:rPr>
                        <a:t>Ongoing</a:t>
                      </a:r>
                    </a:p>
                  </a:txBody>
                  <a:tcPr marL="13051" marR="13051" marT="77120" marB="10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3691722"/>
                  </a:ext>
                </a:extLst>
              </a:tr>
              <a:tr h="426492">
                <a:tc>
                  <a:txBody>
                    <a:bodyPr/>
                    <a:lstStyle/>
                    <a:p>
                      <a:pPr fontAlgn="t"/>
                      <a:r>
                        <a:rPr lang="en-US" sz="1200" cap="none" spc="0" dirty="0">
                          <a:solidFill>
                            <a:schemeClr val="tx1"/>
                          </a:solidFill>
                          <a:effectLst/>
                        </a:rPr>
                        <a:t>A.GDWG.20220316..9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GDWG to organize a </a:t>
                      </a:r>
                      <a:r>
                        <a:rPr lang="en-US" sz="1200" cap="none" spc="0" dirty="0" err="1">
                          <a:solidFill>
                            <a:schemeClr val="tx1"/>
                          </a:solidFill>
                          <a:effectLst/>
                        </a:rPr>
                        <a:t>webmeeting</a:t>
                      </a:r>
                      <a:r>
                        <a:rPr lang="en-US" sz="1200" cap="none" spc="0" dirty="0">
                          <a:solidFill>
                            <a:schemeClr val="tx1"/>
                          </a:solidFill>
                          <a:effectLst/>
                        </a:rPr>
                        <a:t> to discuss combined products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864829358"/>
                  </a:ext>
                </a:extLst>
              </a:tr>
              <a:tr h="426492">
                <a:tc>
                  <a:txBody>
                    <a:bodyPr/>
                    <a:lstStyle/>
                    <a:p>
                      <a:pPr fontAlgn="t"/>
                      <a:r>
                        <a:rPr lang="en-US" sz="1200" cap="none" spc="0" dirty="0">
                          <a:solidFill>
                            <a:schemeClr val="tx1"/>
                          </a:solidFill>
                          <a:effectLst/>
                        </a:rPr>
                        <a:t>A.GDWG.20220316.1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IMD and ISRO to work on enhancing capabilities of RAPID to use visualize GSICS data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Open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0961549"/>
                  </a:ext>
                </a:extLst>
              </a:tr>
              <a:tr h="426492">
                <a:tc>
                  <a:txBody>
                    <a:bodyPr/>
                    <a:lstStyle/>
                    <a:p>
                      <a:pPr fontAlgn="t"/>
                      <a:r>
                        <a:rPr lang="en-US" sz="1200" cap="none" spc="0" dirty="0">
                          <a:solidFill>
                            <a:schemeClr val="tx1"/>
                          </a:solidFill>
                          <a:effectLst/>
                        </a:rPr>
                        <a:t>A.GDWG.20220316.2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Discuss with GRWG if reprocessed data should be designated as a GSICS deliverable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Open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3282157"/>
                  </a:ext>
                </a:extLst>
              </a:tr>
              <a:tr h="426492">
                <a:tc>
                  <a:txBody>
                    <a:bodyPr/>
                    <a:lstStyle/>
                    <a:p>
                      <a:pPr fontAlgn="t"/>
                      <a:r>
                        <a:rPr lang="en-US" sz="1200" cap="none" spc="0" dirty="0">
                          <a:solidFill>
                            <a:schemeClr val="tx1"/>
                          </a:solidFill>
                          <a:effectLst/>
                        </a:rPr>
                        <a:t>A.GDWG.20220316.3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GDWG members to inform GCC about the latest membership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Concurrent</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417339866"/>
                  </a:ext>
                </a:extLst>
              </a:tr>
              <a:tr h="426492">
                <a:tc>
                  <a:txBody>
                    <a:bodyPr/>
                    <a:lstStyle/>
                    <a:p>
                      <a:pPr fontAlgn="t"/>
                      <a:r>
                        <a:rPr lang="en-US" sz="1200" cap="none" spc="0">
                          <a:solidFill>
                            <a:schemeClr val="tx1"/>
                          </a:solidFill>
                          <a:effectLst/>
                        </a:rPr>
                        <a:t>A.GDWG.20220316.4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CMA to reveal use of GSICS coefficients in NWP processing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Open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05666310"/>
                  </a:ext>
                </a:extLst>
              </a:tr>
              <a:tr h="426492">
                <a:tc>
                  <a:txBody>
                    <a:bodyPr/>
                    <a:lstStyle/>
                    <a:p>
                      <a:pPr fontAlgn="t"/>
                      <a:r>
                        <a:rPr lang="en-US" sz="1200" cap="none" spc="0">
                          <a:solidFill>
                            <a:schemeClr val="tx1"/>
                          </a:solidFill>
                          <a:effectLst/>
                        </a:rPr>
                        <a:t>A.GDWG.20220316.5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GDWG to contact GRWG to gather requirements for combined product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85801344"/>
                  </a:ext>
                </a:extLst>
              </a:tr>
              <a:tr h="426492">
                <a:tc>
                  <a:txBody>
                    <a:bodyPr/>
                    <a:lstStyle/>
                    <a:p>
                      <a:pPr fontAlgn="t"/>
                      <a:r>
                        <a:rPr lang="en-US" sz="1200" cap="none" spc="0" dirty="0">
                          <a:solidFill>
                            <a:schemeClr val="tx1"/>
                          </a:solidFill>
                          <a:effectLst/>
                        </a:rPr>
                        <a:t>A.GDWG.20220316.6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GSICS members to contact Paolo (ESA) and provide feedback to EVDC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38128159"/>
                  </a:ext>
                </a:extLst>
              </a:tr>
              <a:tr h="580588">
                <a:tc>
                  <a:txBody>
                    <a:bodyPr/>
                    <a:lstStyle/>
                    <a:p>
                      <a:pPr fontAlgn="t"/>
                      <a:r>
                        <a:rPr lang="en-US" sz="1200" cap="none" spc="0" dirty="0">
                          <a:solidFill>
                            <a:schemeClr val="tx1"/>
                          </a:solidFill>
                          <a:effectLst/>
                        </a:rPr>
                        <a:t>A.GDWG.20220316.6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GSICS-GDWG(Manik) to work closely with ESA ( Paolo) to integrate GSICS notebooks into the ESA metrology notebooks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775176803"/>
                  </a:ext>
                </a:extLst>
              </a:tr>
              <a:tr h="426492">
                <a:tc>
                  <a:txBody>
                    <a:bodyPr/>
                    <a:lstStyle/>
                    <a:p>
                      <a:pPr fontAlgn="t"/>
                      <a:r>
                        <a:rPr lang="en-US" sz="1200" cap="none" spc="0" dirty="0">
                          <a:solidFill>
                            <a:schemeClr val="tx1"/>
                          </a:solidFill>
                          <a:effectLst/>
                        </a:rPr>
                        <a:t>A.GDWG.20220316.7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fontAlgn="t"/>
                      <a:r>
                        <a:rPr lang="en-US" sz="1200" cap="none" spc="0" dirty="0">
                          <a:solidFill>
                            <a:schemeClr val="tx1"/>
                          </a:solidFill>
                          <a:effectLst/>
                        </a:rPr>
                        <a:t>IMD/ISRO Cal/Val portal link to be provided to ESA to be included in the CEOS Cal/Val portal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200" cap="none" spc="0" dirty="0">
                          <a:solidFill>
                            <a:schemeClr val="tx1"/>
                          </a:solidFill>
                          <a:effectLst/>
                        </a:rPr>
                        <a:t>Closed  </a:t>
                      </a:r>
                    </a:p>
                  </a:txBody>
                  <a:tcPr marL="13051" marR="13051" marT="77120" marB="10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546002022"/>
                  </a:ext>
                </a:extLst>
              </a:tr>
            </a:tbl>
          </a:graphicData>
        </a:graphic>
      </p:graphicFrame>
    </p:spTree>
    <p:extLst>
      <p:ext uri="{BB962C8B-B14F-4D97-AF65-F5344CB8AC3E}">
        <p14:creationId xmlns:p14="http://schemas.microsoft.com/office/powerpoint/2010/main" val="240709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74" y="2890521"/>
            <a:ext cx="8915400" cy="954087"/>
          </a:xfrm>
          <a:solidFill>
            <a:schemeClr val="bg1"/>
          </a:solidFill>
        </p:spPr>
        <p:txBody>
          <a:bodyPr/>
          <a:lstStyle/>
          <a:p>
            <a:r>
              <a:rPr lang="en-US" dirty="0"/>
              <a:t>THANK YOU</a:t>
            </a:r>
          </a:p>
        </p:txBody>
      </p:sp>
    </p:spTree>
    <p:extLst>
      <p:ext uri="{BB962C8B-B14F-4D97-AF65-F5344CB8AC3E}">
        <p14:creationId xmlns:p14="http://schemas.microsoft.com/office/powerpoint/2010/main" val="36698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Activities</a:t>
            </a:r>
            <a:endParaRPr lang="en-US" dirty="0"/>
          </a:p>
        </p:txBody>
      </p:sp>
      <p:sp>
        <p:nvSpPr>
          <p:cNvPr id="3" name="Content Placeholder 2"/>
          <p:cNvSpPr>
            <a:spLocks noGrp="1"/>
          </p:cNvSpPr>
          <p:nvPr>
            <p:ph idx="1"/>
          </p:nvPr>
        </p:nvSpPr>
        <p:spPr>
          <a:xfrm>
            <a:off x="658460" y="1396647"/>
            <a:ext cx="9095140" cy="5038019"/>
          </a:xfrm>
        </p:spPr>
        <p:txBody>
          <a:bodyPr>
            <a:noAutofit/>
          </a:bodyPr>
          <a:lstStyle/>
          <a:p>
            <a:pPr marL="342900" indent="-342900">
              <a:lnSpc>
                <a:spcPct val="150000"/>
              </a:lnSpc>
            </a:pPr>
            <a:r>
              <a:rPr lang="en-US" sz="2000" dirty="0"/>
              <a:t>Data working group is actively working on GSICS products and deliverables, dissemination/standardization and acceptance.</a:t>
            </a:r>
          </a:p>
          <a:p>
            <a:pPr marL="342900" indent="-342900">
              <a:lnSpc>
                <a:spcPct val="150000"/>
              </a:lnSpc>
            </a:pPr>
            <a:r>
              <a:rPr lang="en-US" sz="2000" dirty="0"/>
              <a:t>It continues to support the GSICS CAL/VAL activities by building tools and best practices for the community.</a:t>
            </a:r>
          </a:p>
          <a:p>
            <a:pPr marL="342900" indent="-342900">
              <a:lnSpc>
                <a:spcPct val="150000"/>
              </a:lnSpc>
            </a:pPr>
            <a:r>
              <a:rPr lang="en-US" sz="2000" dirty="0"/>
              <a:t>Tools are being developed to connect with users of GSICS products and deliverables. </a:t>
            </a:r>
          </a:p>
          <a:p>
            <a:pPr marL="342900" indent="-342900">
              <a:lnSpc>
                <a:spcPct val="150000"/>
              </a:lnSpc>
            </a:pPr>
            <a:r>
              <a:rPr lang="en-US" sz="2000" dirty="0"/>
              <a:t>New actions have been picked up to support collaborative ecosystem of development.</a:t>
            </a:r>
          </a:p>
          <a:p>
            <a:pPr marL="342900" indent="-342900">
              <a:lnSpc>
                <a:spcPct val="150000"/>
              </a:lnSpc>
            </a:pPr>
            <a:r>
              <a:rPr lang="en-US" sz="2000" dirty="0"/>
              <a:t>All agencies shared development efforts, significant data management efforts, infrastructure, test data sets, and the availability of calibration references.</a:t>
            </a:r>
          </a:p>
          <a:p>
            <a:pPr marL="342900" indent="-342900">
              <a:lnSpc>
                <a:spcPct val="150000"/>
              </a:lnSpc>
            </a:pPr>
            <a:endParaRPr lang="en-US" sz="2000" dirty="0"/>
          </a:p>
          <a:p>
            <a:endParaRPr lang="en-US"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9563C9D1-BB65-CA41-94F7-56464B35CE7E}"/>
              </a:ext>
            </a:extLst>
          </p:cNvPr>
          <p:cNvSpPr/>
          <p:nvPr/>
        </p:nvSpPr>
        <p:spPr>
          <a:xfrm>
            <a:off x="3740140" y="5165414"/>
            <a:ext cx="2907784" cy="307777"/>
          </a:xfrm>
          <a:prstGeom prst="rect">
            <a:avLst/>
          </a:prstGeom>
        </p:spPr>
        <p:txBody>
          <a:bodyPr wrap="none">
            <a:spAutoFit/>
          </a:bodyPr>
          <a:lstStyle/>
          <a:p>
            <a:pPr defTabSz="457200" fontAlgn="auto">
              <a:spcBef>
                <a:spcPts val="0"/>
              </a:spcBef>
              <a:spcAft>
                <a:spcPts val="0"/>
              </a:spcAft>
            </a:pPr>
            <a:r>
              <a:rPr lang="ja-JP" altLang="en-US" sz="1400" b="0" dirty="0">
                <a:solidFill>
                  <a:prstClr val="black"/>
                </a:solidFill>
                <a:latin typeface="Calibri" panose="020F0502020204030204"/>
                <a:ea typeface="游ゴシック" panose="020B0400000000000000" pitchFamily="34" charset="-128"/>
              </a:rPr>
              <a:t>https://gsics.wmo.int/en/focal-points</a:t>
            </a:r>
          </a:p>
        </p:txBody>
      </p:sp>
      <p:sp>
        <p:nvSpPr>
          <p:cNvPr id="8" name="Title 1">
            <a:extLst>
              <a:ext uri="{FF2B5EF4-FFF2-40B4-BE49-F238E27FC236}">
                <a16:creationId xmlns:a16="http://schemas.microsoft.com/office/drawing/2014/main" id="{9E153FA9-362D-4A91-B241-7635AC5737F9}"/>
              </a:ext>
            </a:extLst>
          </p:cNvPr>
          <p:cNvSpPr txBox="1">
            <a:spLocks/>
          </p:cNvSpPr>
          <p:nvPr/>
        </p:nvSpPr>
        <p:spPr>
          <a:xfrm>
            <a:off x="3430648" y="159065"/>
            <a:ext cx="3044703" cy="66567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sz="2800" dirty="0"/>
              <a:t>GDWG Membership</a:t>
            </a:r>
          </a:p>
        </p:txBody>
      </p:sp>
      <p:graphicFrame>
        <p:nvGraphicFramePr>
          <p:cNvPr id="3" name="Table 2">
            <a:extLst>
              <a:ext uri="{FF2B5EF4-FFF2-40B4-BE49-F238E27FC236}">
                <a16:creationId xmlns:a16="http://schemas.microsoft.com/office/drawing/2014/main" id="{5864B10D-335E-2C81-6B5E-2F04A0BBAE30}"/>
              </a:ext>
            </a:extLst>
          </p:cNvPr>
          <p:cNvGraphicFramePr>
            <a:graphicFrameLocks noGrp="1"/>
          </p:cNvGraphicFramePr>
          <p:nvPr>
            <p:extLst>
              <p:ext uri="{D42A27DB-BD31-4B8C-83A1-F6EECF244321}">
                <p14:modId xmlns:p14="http://schemas.microsoft.com/office/powerpoint/2010/main" val="4134837482"/>
              </p:ext>
            </p:extLst>
          </p:nvPr>
        </p:nvGraphicFramePr>
        <p:xfrm>
          <a:off x="1712402" y="835990"/>
          <a:ext cx="5765468" cy="4077869"/>
        </p:xfrm>
        <a:graphic>
          <a:graphicData uri="http://schemas.openxmlformats.org/drawingml/2006/table">
            <a:tbl>
              <a:tblPr/>
              <a:tblGrid>
                <a:gridCol w="2008615">
                  <a:extLst>
                    <a:ext uri="{9D8B030D-6E8A-4147-A177-3AD203B41FA5}">
                      <a16:colId xmlns:a16="http://schemas.microsoft.com/office/drawing/2014/main" val="1665192262"/>
                    </a:ext>
                  </a:extLst>
                </a:gridCol>
                <a:gridCol w="1339076">
                  <a:extLst>
                    <a:ext uri="{9D8B030D-6E8A-4147-A177-3AD203B41FA5}">
                      <a16:colId xmlns:a16="http://schemas.microsoft.com/office/drawing/2014/main" val="1924369441"/>
                    </a:ext>
                  </a:extLst>
                </a:gridCol>
                <a:gridCol w="2417777">
                  <a:extLst>
                    <a:ext uri="{9D8B030D-6E8A-4147-A177-3AD203B41FA5}">
                      <a16:colId xmlns:a16="http://schemas.microsoft.com/office/drawing/2014/main" val="1975126462"/>
                    </a:ext>
                  </a:extLst>
                </a:gridCol>
              </a:tblGrid>
              <a:tr h="323319">
                <a:tc>
                  <a:txBody>
                    <a:bodyPr/>
                    <a:lstStyle/>
                    <a:p>
                      <a:pPr algn="l"/>
                      <a:r>
                        <a:rPr lang="en-US" sz="1600" b="1" dirty="0">
                          <a:solidFill>
                            <a:schemeClr val="bg1"/>
                          </a:solidFill>
                          <a:effectLst/>
                        </a:rPr>
                        <a:t>Affiliation</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a:r>
                        <a:rPr lang="en-US" sz="1600" b="1" dirty="0">
                          <a:solidFill>
                            <a:schemeClr val="bg1"/>
                          </a:solidFill>
                          <a:effectLst/>
                        </a:rPr>
                        <a:t>First Name</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a:r>
                        <a:rPr lang="en-US" sz="1600" b="1" dirty="0">
                          <a:solidFill>
                            <a:schemeClr val="bg1"/>
                          </a:solidFill>
                          <a:effectLst/>
                        </a:rPr>
                        <a:t>Last Name</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33394475"/>
                  </a:ext>
                </a:extLst>
              </a:tr>
              <a:tr h="323319">
                <a:tc>
                  <a:txBody>
                    <a:bodyPr/>
                    <a:lstStyle/>
                    <a:p>
                      <a:r>
                        <a:rPr lang="en-US" sz="1600">
                          <a:effectLst/>
                        </a:rPr>
                        <a:t>CMA</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effectLst/>
                        </a:rPr>
                        <a:t>Lin</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u="sng" dirty="0">
                          <a:solidFill>
                            <a:srgbClr val="0074D0"/>
                          </a:solidFill>
                          <a:effectLst/>
                          <a:latin typeface="opbold"/>
                          <a:hlinkClick r:id="rId2"/>
                        </a:rPr>
                        <a:t>Tian</a:t>
                      </a:r>
                      <a:endParaRPr lang="en-US" sz="1600" dirty="0">
                        <a:effectLst/>
                      </a:endParaRP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6800386"/>
                  </a:ext>
                </a:extLst>
              </a:tr>
              <a:tr h="323319">
                <a:tc>
                  <a:txBody>
                    <a:bodyPr/>
                    <a:lstStyle/>
                    <a:p>
                      <a:r>
                        <a:rPr lang="en-US" sz="1600">
                          <a:effectLst/>
                        </a:rPr>
                        <a:t>ESA</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effectLst/>
                        </a:rPr>
                        <a:t>Paolo</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u="sng" dirty="0" err="1">
                          <a:solidFill>
                            <a:srgbClr val="0074D0"/>
                          </a:solidFill>
                          <a:effectLst/>
                          <a:latin typeface="opbold"/>
                          <a:hlinkClick r:id="rId3"/>
                        </a:rPr>
                        <a:t>Castracane</a:t>
                      </a:r>
                      <a:endParaRPr lang="en-US" sz="1600" dirty="0">
                        <a:effectLst/>
                      </a:endParaRP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6794424"/>
                  </a:ext>
                </a:extLst>
              </a:tr>
              <a:tr h="323319">
                <a:tc>
                  <a:txBody>
                    <a:bodyPr/>
                    <a:lstStyle/>
                    <a:p>
                      <a:r>
                        <a:rPr lang="en-US" sz="1600">
                          <a:effectLst/>
                        </a:rPr>
                        <a:t>EUMETSAT</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effectLst/>
                        </a:rPr>
                        <a:t>Simon</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u="sng" dirty="0">
                          <a:solidFill>
                            <a:srgbClr val="0074D0"/>
                          </a:solidFill>
                          <a:effectLst/>
                          <a:latin typeface="opbold"/>
                          <a:hlinkClick r:id="rId4"/>
                        </a:rPr>
                        <a:t>Elliott</a:t>
                      </a:r>
                      <a:endParaRPr lang="en-US" sz="1600" dirty="0">
                        <a:effectLst/>
                      </a:endParaRP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4920162"/>
                  </a:ext>
                </a:extLst>
              </a:tr>
              <a:tr h="323319">
                <a:tc>
                  <a:txBody>
                    <a:bodyPr/>
                    <a:lstStyle/>
                    <a:p>
                      <a:r>
                        <a:rPr lang="en-US" sz="1600">
                          <a:effectLst/>
                        </a:rPr>
                        <a:t>IMD</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effectLst/>
                        </a:rPr>
                        <a:t>R.K.</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u="sng" dirty="0">
                          <a:solidFill>
                            <a:srgbClr val="0074D0"/>
                          </a:solidFill>
                          <a:effectLst/>
                          <a:latin typeface="opbold"/>
                          <a:hlinkClick r:id="rId5"/>
                        </a:rPr>
                        <a:t>Giri</a:t>
                      </a:r>
                      <a:endParaRPr lang="en-US" sz="1600" dirty="0">
                        <a:effectLst/>
                      </a:endParaRP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0676043"/>
                  </a:ext>
                </a:extLst>
              </a:tr>
              <a:tr h="518658">
                <a:tc>
                  <a:txBody>
                    <a:bodyPr/>
                    <a:lstStyle/>
                    <a:p>
                      <a:r>
                        <a:rPr lang="en-US" sz="1600">
                          <a:effectLst/>
                        </a:rPr>
                        <a:t>IMD/Ministry of Earth Sciences</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effectLst/>
                        </a:rPr>
                        <a:t>Kamaljit</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u="sng" dirty="0">
                          <a:solidFill>
                            <a:srgbClr val="0074D0"/>
                          </a:solidFill>
                          <a:effectLst/>
                          <a:latin typeface="opbold"/>
                          <a:hlinkClick r:id="rId6"/>
                        </a:rPr>
                        <a:t>Ray</a:t>
                      </a:r>
                      <a:r>
                        <a:rPr lang="en-US" sz="1600" dirty="0">
                          <a:effectLst/>
                        </a:rPr>
                        <a:t> </a:t>
                      </a:r>
                      <a:r>
                        <a:rPr lang="en-US" sz="1600" b="0" dirty="0">
                          <a:effectLst/>
                          <a:latin typeface="opbold"/>
                        </a:rPr>
                        <a:t>(Chair)</a:t>
                      </a:r>
                      <a:endParaRPr lang="en-US" sz="1600" dirty="0">
                        <a:effectLst/>
                      </a:endParaRP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0526809"/>
                  </a:ext>
                </a:extLst>
              </a:tr>
              <a:tr h="323319">
                <a:tc>
                  <a:txBody>
                    <a:bodyPr/>
                    <a:lstStyle/>
                    <a:p>
                      <a:r>
                        <a:rPr lang="en-US" sz="1600">
                          <a:effectLst/>
                        </a:rPr>
                        <a:t>ISRO</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effectLst/>
                        </a:rPr>
                        <a:t>Nitant</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u="sng" dirty="0">
                          <a:solidFill>
                            <a:srgbClr val="0074D0"/>
                          </a:solidFill>
                          <a:effectLst/>
                          <a:latin typeface="opbold"/>
                          <a:hlinkClick r:id="rId7"/>
                        </a:rPr>
                        <a:t>Dube</a:t>
                      </a:r>
                      <a:endParaRPr lang="en-US" sz="1600" dirty="0">
                        <a:effectLst/>
                      </a:endParaRP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3918889"/>
                  </a:ext>
                </a:extLst>
              </a:tr>
              <a:tr h="323319">
                <a:tc>
                  <a:txBody>
                    <a:bodyPr/>
                    <a:lstStyle/>
                    <a:p>
                      <a:r>
                        <a:rPr lang="en-US" sz="1600">
                          <a:effectLst/>
                        </a:rPr>
                        <a:t>JMA</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effectLst/>
                        </a:rPr>
                        <a:t>Masaya</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u="sng" dirty="0">
                          <a:solidFill>
                            <a:srgbClr val="0074D0"/>
                          </a:solidFill>
                          <a:effectLst/>
                          <a:latin typeface="opbold"/>
                          <a:hlinkClick r:id="rId8"/>
                        </a:rPr>
                        <a:t>Takahashi</a:t>
                      </a:r>
                      <a:endParaRPr lang="en-US" sz="1600" dirty="0">
                        <a:effectLst/>
                      </a:endParaRP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8082355"/>
                  </a:ext>
                </a:extLst>
              </a:tr>
              <a:tr h="323319">
                <a:tc>
                  <a:txBody>
                    <a:bodyPr/>
                    <a:lstStyle/>
                    <a:p>
                      <a:r>
                        <a:rPr lang="en-US" sz="1600">
                          <a:effectLst/>
                        </a:rPr>
                        <a:t>KMA</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600">
                          <a:effectLst/>
                        </a:rPr>
                        <a:t>Hanbyul</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600" u="sng" dirty="0">
                          <a:solidFill>
                            <a:srgbClr val="0074D0"/>
                          </a:solidFill>
                          <a:effectLst/>
                          <a:latin typeface="opbold"/>
                          <a:hlinkClick r:id="rId9"/>
                        </a:rPr>
                        <a:t>Lee</a:t>
                      </a:r>
                      <a:endParaRPr lang="en-US" sz="1600" dirty="0">
                        <a:effectLst/>
                      </a:endParaRP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786164339"/>
                  </a:ext>
                </a:extLst>
              </a:tr>
              <a:tr h="323319">
                <a:tc>
                  <a:txBody>
                    <a:bodyPr/>
                    <a:lstStyle/>
                    <a:p>
                      <a:r>
                        <a:rPr lang="en-US" sz="1600">
                          <a:effectLst/>
                        </a:rPr>
                        <a:t>NOAA</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effectLst/>
                        </a:rPr>
                        <a:t>Manik</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u="sng" dirty="0">
                          <a:solidFill>
                            <a:srgbClr val="0074D0"/>
                          </a:solidFill>
                          <a:effectLst/>
                          <a:latin typeface="opbold"/>
                          <a:hlinkClick r:id="rId10"/>
                        </a:rPr>
                        <a:t>Bali</a:t>
                      </a:r>
                      <a:r>
                        <a:rPr lang="en-US" sz="1600" u="sng" dirty="0">
                          <a:solidFill>
                            <a:srgbClr val="0074D0"/>
                          </a:solidFill>
                          <a:effectLst/>
                          <a:latin typeface="opbold"/>
                        </a:rPr>
                        <a:t> </a:t>
                      </a:r>
                      <a:endParaRPr lang="en-US" sz="1600" dirty="0">
                        <a:effectLst/>
                      </a:endParaRP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813379"/>
                  </a:ext>
                </a:extLst>
              </a:tr>
              <a:tr h="323319">
                <a:tc>
                  <a:txBody>
                    <a:bodyPr/>
                    <a:lstStyle/>
                    <a:p>
                      <a:r>
                        <a:rPr lang="en-US" sz="1600">
                          <a:effectLst/>
                        </a:rPr>
                        <a:t>ROSHYDROMET</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effectLst/>
                        </a:rPr>
                        <a:t>Sergey</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u="sng" dirty="0" err="1">
                          <a:solidFill>
                            <a:srgbClr val="0074D0"/>
                          </a:solidFill>
                          <a:effectLst/>
                          <a:latin typeface="opbold"/>
                          <a:hlinkClick r:id="rId11"/>
                        </a:rPr>
                        <a:t>Uspensky</a:t>
                      </a:r>
                      <a:endParaRPr lang="en-US" sz="1600" dirty="0">
                        <a:effectLst/>
                      </a:endParaRP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8723317"/>
                  </a:ext>
                </a:extLst>
              </a:tr>
              <a:tr h="323319">
                <a:tc>
                  <a:txBody>
                    <a:bodyPr/>
                    <a:lstStyle/>
                    <a:p>
                      <a:r>
                        <a:rPr lang="en-US" sz="1600">
                          <a:effectLst/>
                        </a:rPr>
                        <a:t>WMO</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effectLst/>
                        </a:rPr>
                        <a:t>Heikki</a:t>
                      </a: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u="sng" dirty="0">
                          <a:solidFill>
                            <a:srgbClr val="0074D0"/>
                          </a:solidFill>
                          <a:effectLst/>
                          <a:latin typeface="opbold"/>
                          <a:hlinkClick r:id="rId12"/>
                        </a:rPr>
                        <a:t>Pohjola</a:t>
                      </a:r>
                      <a:r>
                        <a:rPr lang="en-US" sz="1600" b="0" dirty="0">
                          <a:effectLst/>
                          <a:latin typeface="opbold"/>
                        </a:rPr>
                        <a:t> </a:t>
                      </a:r>
                      <a:endParaRPr lang="en-US" sz="1600" dirty="0">
                        <a:effectLst/>
                      </a:endParaRPr>
                    </a:p>
                  </a:txBody>
                  <a:tcPr marL="16840" marR="16840" marT="16840" marB="16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3817122"/>
                  </a:ext>
                </a:extLst>
              </a:tr>
            </a:tbl>
          </a:graphicData>
        </a:graphic>
      </p:graphicFrame>
      <p:sp>
        <p:nvSpPr>
          <p:cNvPr id="4" name="TextBox 3">
            <a:extLst>
              <a:ext uri="{FF2B5EF4-FFF2-40B4-BE49-F238E27FC236}">
                <a16:creationId xmlns:a16="http://schemas.microsoft.com/office/drawing/2014/main" id="{3A7EF468-6E77-2357-1C9E-213BE82D4DCC}"/>
              </a:ext>
            </a:extLst>
          </p:cNvPr>
          <p:cNvSpPr txBox="1"/>
          <p:nvPr/>
        </p:nvSpPr>
        <p:spPr>
          <a:xfrm>
            <a:off x="287677" y="5704696"/>
            <a:ext cx="1965603" cy="461665"/>
          </a:xfrm>
          <a:prstGeom prst="rect">
            <a:avLst/>
          </a:prstGeom>
          <a:solidFill>
            <a:schemeClr val="bg1">
              <a:lumMod val="75000"/>
            </a:schemeClr>
          </a:solidFill>
        </p:spPr>
        <p:txBody>
          <a:bodyPr wrap="none" rtlCol="0">
            <a:spAutoFit/>
          </a:bodyPr>
          <a:lstStyle/>
          <a:p>
            <a:r>
              <a:rPr lang="en-US" sz="1200" dirty="0">
                <a:solidFill>
                  <a:schemeClr val="tx1"/>
                </a:solidFill>
              </a:rPr>
              <a:t>Welcome New Member</a:t>
            </a:r>
          </a:p>
          <a:p>
            <a:r>
              <a:rPr lang="en-US" sz="1200" dirty="0" err="1">
                <a:solidFill>
                  <a:schemeClr val="tx1"/>
                </a:solidFill>
              </a:rPr>
              <a:t>Hanbyul</a:t>
            </a:r>
            <a:r>
              <a:rPr lang="en-US" sz="1200" dirty="0">
                <a:solidFill>
                  <a:schemeClr val="tx1"/>
                </a:solidFill>
              </a:rPr>
              <a:t> Lee from KMA</a:t>
            </a:r>
          </a:p>
        </p:txBody>
      </p:sp>
    </p:spTree>
    <p:extLst>
      <p:ext uri="{BB962C8B-B14F-4D97-AF65-F5344CB8AC3E}">
        <p14:creationId xmlns:p14="http://schemas.microsoft.com/office/powerpoint/2010/main" val="263312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95BB1D3-DB1C-E68F-9F3E-7A8DD26EB735}"/>
              </a:ext>
            </a:extLst>
          </p:cNvPr>
          <p:cNvGraphicFramePr>
            <a:graphicFrameLocks noGrp="1"/>
          </p:cNvGraphicFramePr>
          <p:nvPr>
            <p:ph idx="1"/>
            <p:extLst>
              <p:ext uri="{D42A27DB-BD31-4B8C-83A1-F6EECF244321}">
                <p14:modId xmlns:p14="http://schemas.microsoft.com/office/powerpoint/2010/main" val="1711267496"/>
              </p:ext>
            </p:extLst>
          </p:nvPr>
        </p:nvGraphicFramePr>
        <p:xfrm>
          <a:off x="178925" y="479109"/>
          <a:ext cx="9525001" cy="6101852"/>
        </p:xfrm>
        <a:graphic>
          <a:graphicData uri="http://schemas.openxmlformats.org/drawingml/2006/table">
            <a:tbl>
              <a:tblPr/>
              <a:tblGrid>
                <a:gridCol w="1664148">
                  <a:extLst>
                    <a:ext uri="{9D8B030D-6E8A-4147-A177-3AD203B41FA5}">
                      <a16:colId xmlns:a16="http://schemas.microsoft.com/office/drawing/2014/main" val="4231515975"/>
                    </a:ext>
                  </a:extLst>
                </a:gridCol>
                <a:gridCol w="4402618">
                  <a:extLst>
                    <a:ext uri="{9D8B030D-6E8A-4147-A177-3AD203B41FA5}">
                      <a16:colId xmlns:a16="http://schemas.microsoft.com/office/drawing/2014/main" val="1122809343"/>
                    </a:ext>
                  </a:extLst>
                </a:gridCol>
                <a:gridCol w="981735">
                  <a:extLst>
                    <a:ext uri="{9D8B030D-6E8A-4147-A177-3AD203B41FA5}">
                      <a16:colId xmlns:a16="http://schemas.microsoft.com/office/drawing/2014/main" val="2704944666"/>
                    </a:ext>
                  </a:extLst>
                </a:gridCol>
                <a:gridCol w="1282770">
                  <a:extLst>
                    <a:ext uri="{9D8B030D-6E8A-4147-A177-3AD203B41FA5}">
                      <a16:colId xmlns:a16="http://schemas.microsoft.com/office/drawing/2014/main" val="2890465359"/>
                    </a:ext>
                  </a:extLst>
                </a:gridCol>
                <a:gridCol w="1193730">
                  <a:extLst>
                    <a:ext uri="{9D8B030D-6E8A-4147-A177-3AD203B41FA5}">
                      <a16:colId xmlns:a16="http://schemas.microsoft.com/office/drawing/2014/main" val="2020335202"/>
                    </a:ext>
                  </a:extLst>
                </a:gridCol>
              </a:tblGrid>
              <a:tr h="628653">
                <a:tc>
                  <a:txBody>
                    <a:bodyPr/>
                    <a:lstStyle/>
                    <a:p>
                      <a:pPr fontAlgn="t"/>
                      <a:r>
                        <a:rPr lang="en-US" sz="1400" dirty="0">
                          <a:effectLst/>
                        </a:rPr>
                        <a:t>A.GDWG.20230301.1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400">
                          <a:effectLst/>
                        </a:rPr>
                        <a:t>Manik Bali (NOAA) to add option in tracking tool to label actions as no longer relevant, and ensure a lead is clearly identified for each action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1400" dirty="0">
                          <a:effectLst/>
                        </a:rPr>
                        <a:t>Manik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200" dirty="0">
                          <a:effectLst/>
                        </a:rPr>
                        <a:t>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400" dirty="0">
                          <a:effectLst/>
                        </a:rPr>
                        <a:t>Closed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val="786043732"/>
                  </a:ext>
                </a:extLst>
              </a:tr>
              <a:tr h="424548">
                <a:tc>
                  <a:txBody>
                    <a:bodyPr/>
                    <a:lstStyle/>
                    <a:p>
                      <a:pPr fontAlgn="t"/>
                      <a:r>
                        <a:rPr lang="en-US" sz="1400" dirty="0">
                          <a:effectLst/>
                        </a:rPr>
                        <a:t>A.GDWG.20230301.2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400" dirty="0">
                          <a:effectLst/>
                        </a:rPr>
                        <a:t>Kamaljit Ray to invite nominations as incoming chair to propose to EP.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effectLst/>
                        </a:rPr>
                        <a:t>Kamaljit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a:effectLst/>
                        </a:rPr>
                        <a:t>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400" dirty="0">
                          <a:effectLst/>
                        </a:rPr>
                        <a:t>Closed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val="3876054008"/>
                  </a:ext>
                </a:extLst>
              </a:tr>
              <a:tr h="424548">
                <a:tc>
                  <a:txBody>
                    <a:bodyPr/>
                    <a:lstStyle/>
                    <a:p>
                      <a:pPr fontAlgn="t"/>
                      <a:r>
                        <a:rPr lang="en-US" sz="1400">
                          <a:effectLst/>
                        </a:rPr>
                        <a:t>A.GDWG.20230301.3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400" dirty="0">
                          <a:effectLst/>
                        </a:rPr>
                        <a:t>Paolo (ESA) to get directions from ESA Management if he can take up the Chair GDWG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1400">
                          <a:effectLst/>
                        </a:rPr>
                        <a:t>Paolo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200">
                          <a:effectLst/>
                        </a:rPr>
                        <a:t>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400" dirty="0">
                          <a:effectLst/>
                        </a:rPr>
                        <a:t>Closed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val="1397630984"/>
                  </a:ext>
                </a:extLst>
              </a:tr>
              <a:tr h="453706">
                <a:tc>
                  <a:txBody>
                    <a:bodyPr/>
                    <a:lstStyle/>
                    <a:p>
                      <a:pPr fontAlgn="t"/>
                      <a:r>
                        <a:rPr lang="en-US" sz="1400">
                          <a:effectLst/>
                        </a:rPr>
                        <a:t>A.GDWG.20230301.4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400">
                          <a:effectLst/>
                        </a:rPr>
                        <a:t>Paolo to give a talk on Overpass tool to GSICS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effectLst/>
                        </a:rPr>
                        <a:t>Paolo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000" dirty="0">
                          <a:effectLst/>
                        </a:rPr>
                        <a:t>http://gsics.atmos.umd.edu/bin/view/Development/Gdwgweb932023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400" dirty="0">
                          <a:effectLst/>
                        </a:rPr>
                        <a:t>Closed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val="890521005"/>
                  </a:ext>
                </a:extLst>
              </a:tr>
              <a:tr h="628653">
                <a:tc>
                  <a:txBody>
                    <a:bodyPr/>
                    <a:lstStyle/>
                    <a:p>
                      <a:pPr fontAlgn="t"/>
                      <a:r>
                        <a:rPr lang="en-US" sz="1400">
                          <a:effectLst/>
                        </a:rPr>
                        <a:t>A.GDWG.20230904.1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400" dirty="0">
                          <a:effectLst/>
                        </a:rPr>
                        <a:t>GDWG to contact the product producers to learn about their views on making their products discoverable in the WIS system on a test basis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1400" dirty="0">
                          <a:effectLst/>
                        </a:rPr>
                        <a:t>Manik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000" dirty="0">
                          <a:effectLst/>
                        </a:rPr>
                        <a:t>Discussions  with WMO, Simon and NOAA Taking place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400" dirty="0">
                          <a:effectLst/>
                        </a:rPr>
                        <a:t>Ongoing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BF6A"/>
                    </a:solidFill>
                  </a:tcPr>
                </a:tc>
                <a:extLst>
                  <a:ext uri="{0D108BD9-81ED-4DB2-BD59-A6C34878D82A}">
                    <a16:rowId xmlns:a16="http://schemas.microsoft.com/office/drawing/2014/main" val="372042076"/>
                  </a:ext>
                </a:extLst>
              </a:tr>
              <a:tr h="424548">
                <a:tc>
                  <a:txBody>
                    <a:bodyPr/>
                    <a:lstStyle/>
                    <a:p>
                      <a:pPr fontAlgn="t"/>
                      <a:r>
                        <a:rPr lang="en-US" sz="1400">
                          <a:effectLst/>
                        </a:rPr>
                        <a:t>A.GDWG.20230904.2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400" dirty="0">
                          <a:effectLst/>
                        </a:rPr>
                        <a:t>GDWG so share lessons learnt with GRWG, Simon and the WIS team.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Manik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000" dirty="0">
                          <a:effectLst/>
                        </a:rPr>
                        <a:t>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400" dirty="0">
                          <a:effectLst/>
                        </a:rPr>
                        <a:t>Ongoing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val="243100294"/>
                  </a:ext>
                </a:extLst>
              </a:tr>
              <a:tr h="628653">
                <a:tc>
                  <a:txBody>
                    <a:bodyPr/>
                    <a:lstStyle/>
                    <a:p>
                      <a:pPr fontAlgn="t"/>
                      <a:r>
                        <a:rPr lang="en-US" sz="1400">
                          <a:effectLst/>
                        </a:rPr>
                        <a:t>A.GEP.20230630.2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400" dirty="0">
                          <a:effectLst/>
                        </a:rPr>
                        <a:t>GSICS EP representatives to identify their agency’s GDWG point of contact and report back to GSICS rapporteur. WMO to update that information on the GSICS website.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1400">
                          <a:effectLst/>
                        </a:rPr>
                        <a:t>EP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000" dirty="0">
                          <a:effectLst/>
                        </a:rPr>
                        <a:t>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400" dirty="0">
                          <a:effectLst/>
                        </a:rPr>
                        <a:t>Closed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val="3854774755"/>
                  </a:ext>
                </a:extLst>
              </a:tr>
              <a:tr h="832758">
                <a:tc>
                  <a:txBody>
                    <a:bodyPr/>
                    <a:lstStyle/>
                    <a:p>
                      <a:pPr fontAlgn="t"/>
                      <a:r>
                        <a:rPr lang="en-US" sz="1400">
                          <a:effectLst/>
                        </a:rPr>
                        <a:t>A.GEP.20230630.3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400" dirty="0">
                          <a:effectLst/>
                        </a:rPr>
                        <a:t>GDWG to prepare a proposal for a Standard Operating procedure for the dissemination of GSICS corrected data products and how the GSICS coefficients are to be embedded in the corrected data files.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200" dirty="0">
                          <a:effectLst/>
                        </a:rPr>
                        <a:t>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400" dirty="0">
                          <a:effectLst/>
                        </a:rPr>
                        <a:t>Ongoing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C000"/>
                    </a:solidFill>
                  </a:tcPr>
                </a:tc>
                <a:extLst>
                  <a:ext uri="{0D108BD9-81ED-4DB2-BD59-A6C34878D82A}">
                    <a16:rowId xmlns:a16="http://schemas.microsoft.com/office/drawing/2014/main" val="2397942108"/>
                  </a:ext>
                </a:extLst>
              </a:tr>
              <a:tr h="424548">
                <a:tc>
                  <a:txBody>
                    <a:bodyPr/>
                    <a:lstStyle/>
                    <a:p>
                      <a:pPr fontAlgn="t"/>
                      <a:r>
                        <a:rPr lang="en-US" sz="1400">
                          <a:effectLst/>
                        </a:rPr>
                        <a:t>A.GEP.20230630.4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400">
                          <a:effectLst/>
                        </a:rPr>
                        <a:t>WMO to organize WIS 2.0 presentation in GDWG subgroup meeting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1400" dirty="0">
                          <a:effectLst/>
                        </a:rPr>
                        <a:t>WMO/Manik Bali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200" dirty="0">
                          <a:effectLst/>
                        </a:rPr>
                        <a:t>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400" dirty="0">
                          <a:effectLst/>
                        </a:rPr>
                        <a:t>Closed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val="2653425670"/>
                  </a:ext>
                </a:extLst>
              </a:tr>
              <a:tr h="1010390">
                <a:tc>
                  <a:txBody>
                    <a:bodyPr/>
                    <a:lstStyle/>
                    <a:p>
                      <a:pPr fontAlgn="t"/>
                      <a:r>
                        <a:rPr lang="en-US" sz="1400" dirty="0">
                          <a:effectLst/>
                        </a:rPr>
                        <a:t>R.GDWG.20230301.5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EAEAEA"/>
                    </a:solidFill>
                  </a:tcPr>
                </a:tc>
                <a:tc>
                  <a:txBody>
                    <a:bodyPr/>
                    <a:lstStyle/>
                    <a:p>
                      <a:pPr fontAlgn="t"/>
                      <a:r>
                        <a:rPr lang="en-US" sz="1400" dirty="0">
                          <a:effectLst/>
                        </a:rPr>
                        <a:t>Manik Work closely to develop to utilize OSCAR API for retrieving information of interest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6F6F6"/>
                    </a:solidFill>
                  </a:tcPr>
                </a:tc>
                <a:tc>
                  <a:txBody>
                    <a:bodyPr/>
                    <a:lstStyle/>
                    <a:p>
                      <a:pPr fontAlgn="t"/>
                      <a:r>
                        <a:rPr lang="en-US" sz="1400" dirty="0">
                          <a:effectLst/>
                        </a:rPr>
                        <a:t>Manik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6F6F6"/>
                    </a:solidFill>
                  </a:tcPr>
                </a:tc>
                <a:tc>
                  <a:txBody>
                    <a:bodyPr/>
                    <a:lstStyle/>
                    <a:p>
                      <a:pPr algn="ctr" fontAlgn="t"/>
                      <a:r>
                        <a:rPr lang="en-US" sz="1200" dirty="0">
                          <a:effectLst/>
                        </a:rPr>
                        <a:t> </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6F6F6"/>
                    </a:solidFill>
                  </a:tcPr>
                </a:tc>
                <a:tc>
                  <a:txBody>
                    <a:bodyPr/>
                    <a:lstStyle/>
                    <a:p>
                      <a:pPr algn="ctr" fontAlgn="t"/>
                      <a:r>
                        <a:rPr lang="en-US" sz="1400" dirty="0">
                          <a:solidFill>
                            <a:srgbClr val="000000"/>
                          </a:solidFill>
                          <a:effectLst/>
                        </a:rPr>
                        <a:t>Closed</a:t>
                      </a:r>
                    </a:p>
                  </a:txBody>
                  <a:tcPr marL="10673" marR="10673" marT="8539" marB="8539">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92D050"/>
                    </a:solidFill>
                  </a:tcPr>
                </a:tc>
                <a:extLst>
                  <a:ext uri="{0D108BD9-81ED-4DB2-BD59-A6C34878D82A}">
                    <a16:rowId xmlns:a16="http://schemas.microsoft.com/office/drawing/2014/main" val="4147199788"/>
                  </a:ext>
                </a:extLst>
              </a:tr>
            </a:tbl>
          </a:graphicData>
        </a:graphic>
      </p:graphicFrame>
      <p:sp>
        <p:nvSpPr>
          <p:cNvPr id="4" name="Title 1">
            <a:extLst>
              <a:ext uri="{FF2B5EF4-FFF2-40B4-BE49-F238E27FC236}">
                <a16:creationId xmlns:a16="http://schemas.microsoft.com/office/drawing/2014/main" id="{CC869A1B-7F38-14D8-4946-C0C08BF7CB3F}"/>
              </a:ext>
            </a:extLst>
          </p:cNvPr>
          <p:cNvSpPr txBox="1">
            <a:spLocks/>
          </p:cNvSpPr>
          <p:nvPr/>
        </p:nvSpPr>
        <p:spPr>
          <a:xfrm>
            <a:off x="2767173" y="-98290"/>
            <a:ext cx="4371654" cy="75950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Action Status  [ 2023 ]</a:t>
            </a:r>
          </a:p>
        </p:txBody>
      </p:sp>
    </p:spTree>
    <p:extLst>
      <p:ext uri="{BB962C8B-B14F-4D97-AF65-F5344CB8AC3E}">
        <p14:creationId xmlns:p14="http://schemas.microsoft.com/office/powerpoint/2010/main" val="2602443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091" y="219920"/>
            <a:ext cx="8796759" cy="4401205"/>
          </a:xfrm>
          <a:prstGeom prst="rect">
            <a:avLst/>
          </a:prstGeom>
        </p:spPr>
        <p:txBody>
          <a:bodyPr wrap="square">
            <a:spAutoFit/>
          </a:bodyPr>
          <a:lstStyle/>
          <a:p>
            <a:pPr algn="just"/>
            <a:r>
              <a:rPr lang="en-US" sz="2000" b="0" dirty="0">
                <a:solidFill>
                  <a:schemeClr val="tx1"/>
                </a:solidFill>
              </a:rPr>
              <a:t>Meetings held in 2023 (September)</a:t>
            </a:r>
          </a:p>
          <a:p>
            <a:pPr algn="just"/>
            <a:endParaRPr lang="en-US" sz="2000" b="0" dirty="0">
              <a:solidFill>
                <a:schemeClr val="tx1"/>
              </a:solidFill>
            </a:endParaRPr>
          </a:p>
          <a:p>
            <a:pPr marL="342900" indent="-342900" algn="just">
              <a:buAutoNum type="arabicParenR"/>
            </a:pPr>
            <a:r>
              <a:rPr lang="en-US" sz="2000" dirty="0">
                <a:solidFill>
                  <a:schemeClr val="tx1"/>
                </a:solidFill>
              </a:rPr>
              <a:t>5 September 2023 we had a </a:t>
            </a:r>
            <a:r>
              <a:rPr lang="en-US" sz="2000" dirty="0" err="1">
                <a:solidFill>
                  <a:schemeClr val="tx1"/>
                </a:solidFill>
              </a:rPr>
              <a:t>webmeeting</a:t>
            </a:r>
            <a:r>
              <a:rPr lang="en-US" sz="2000" dirty="0">
                <a:solidFill>
                  <a:schemeClr val="tx1"/>
                </a:solidFill>
              </a:rPr>
              <a:t> to discuss the inclusion of GSICS Data into the WMO WIS system which is expected to replace the existing GTS system of data dissemination and is extensively used by Meteorological data users. </a:t>
            </a:r>
            <a:r>
              <a:rPr lang="en-US" sz="2000" b="0" dirty="0">
                <a:solidFill>
                  <a:schemeClr val="tx1"/>
                </a:solidFill>
              </a:rPr>
              <a:t>Simon gave a talk about the WIS system and if GSICS products can contribute to this futuristic system.  GSICS has 86 inter-calibration products and it was a crucial meeting to decide on outreach of GSICS data into the next generation of data dissemination systems.</a:t>
            </a:r>
          </a:p>
          <a:p>
            <a:pPr marL="342900" indent="-342900" algn="just">
              <a:buAutoNum type="arabicParenR"/>
            </a:pPr>
            <a:r>
              <a:rPr lang="en-US" sz="2000" b="0" dirty="0">
                <a:solidFill>
                  <a:schemeClr val="tx1"/>
                </a:solidFill>
              </a:rPr>
              <a:t>Paolo </a:t>
            </a:r>
            <a:r>
              <a:rPr lang="en-US" sz="2000" b="0" dirty="0" err="1">
                <a:solidFill>
                  <a:schemeClr val="tx1"/>
                </a:solidFill>
              </a:rPr>
              <a:t>Castracane</a:t>
            </a:r>
            <a:r>
              <a:rPr lang="en-US" sz="2000" b="0" dirty="0">
                <a:solidFill>
                  <a:schemeClr val="tx1"/>
                </a:solidFill>
              </a:rPr>
              <a:t> from ESA, gave a talk about the ESA Overpass tool </a:t>
            </a:r>
            <a:r>
              <a:rPr lang="en-US" sz="2000" b="0" dirty="0">
                <a:solidFill>
                  <a:schemeClr val="tx1"/>
                </a:solidFill>
                <a:hlinkClick r:id="rId2"/>
              </a:rPr>
              <a:t>https://evdc.esa.int/orbit/</a:t>
            </a:r>
            <a:r>
              <a:rPr lang="en-US" sz="2000" b="0" dirty="0">
                <a:solidFill>
                  <a:schemeClr val="tx1"/>
                </a:solidFill>
              </a:rPr>
              <a:t> . This tool can directly help the GSICS community in Search for overpasses by satellite/instrument, as well as for joint overpasses between two satellites.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7369-7261-105B-41E9-AF225BEC4E05}"/>
              </a:ext>
            </a:extLst>
          </p:cNvPr>
          <p:cNvSpPr>
            <a:spLocks noGrp="1"/>
          </p:cNvSpPr>
          <p:nvPr>
            <p:ph type="title"/>
          </p:nvPr>
        </p:nvSpPr>
        <p:spPr>
          <a:xfrm>
            <a:off x="2939679" y="261017"/>
            <a:ext cx="4461881" cy="262508"/>
          </a:xfrm>
        </p:spPr>
        <p:txBody>
          <a:bodyPr>
            <a:noAutofit/>
          </a:bodyPr>
          <a:lstStyle/>
          <a:p>
            <a:r>
              <a:rPr lang="en-US" sz="3600" b="1" dirty="0">
                <a:latin typeface="Heading"/>
              </a:rPr>
              <a:t>GDWG Activities</a:t>
            </a:r>
          </a:p>
        </p:txBody>
      </p:sp>
      <p:sp>
        <p:nvSpPr>
          <p:cNvPr id="8" name="TextBox 7">
            <a:extLst>
              <a:ext uri="{FF2B5EF4-FFF2-40B4-BE49-F238E27FC236}">
                <a16:creationId xmlns:a16="http://schemas.microsoft.com/office/drawing/2014/main" id="{DC15BDFB-D352-3E98-6744-C6CD62DE41B0}"/>
              </a:ext>
            </a:extLst>
          </p:cNvPr>
          <p:cNvSpPr txBox="1"/>
          <p:nvPr/>
        </p:nvSpPr>
        <p:spPr>
          <a:xfrm>
            <a:off x="5261239" y="4158968"/>
            <a:ext cx="4461881" cy="2632003"/>
          </a:xfrm>
          <a:prstGeom prst="rect">
            <a:avLst/>
          </a:prstGeom>
          <a:noFill/>
        </p:spPr>
        <p:txBody>
          <a:bodyPr wrap="square" rtlCol="0">
            <a:spAutoFit/>
          </a:bodyPr>
          <a:lstStyle/>
          <a:p>
            <a:pPr>
              <a:lnSpc>
                <a:spcPct val="150000"/>
              </a:lnSpc>
            </a:pPr>
            <a:r>
              <a:rPr lang="en-US" sz="1600" dirty="0">
                <a:solidFill>
                  <a:schemeClr val="tx1"/>
                </a:solidFill>
                <a:latin typeface="Arial" panose="020B0604020202020204" pitchFamily="34" charset="0"/>
                <a:cs typeface="Arial" panose="020B0604020202020204" pitchFamily="34" charset="0"/>
              </a:rPr>
              <a:t>Additionally ..</a:t>
            </a:r>
          </a:p>
          <a:p>
            <a:pPr marL="171450" indent="-171450">
              <a:lnSpc>
                <a:spcPct val="150000"/>
              </a:lnSpc>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Supported Acceptance of GSICS Products</a:t>
            </a:r>
          </a:p>
          <a:p>
            <a:pPr marL="171450" indent="-171450">
              <a:lnSpc>
                <a:spcPct val="150000"/>
              </a:lnSpc>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Worked towards building consensus on SITSAT mission Data formats</a:t>
            </a:r>
          </a:p>
          <a:p>
            <a:pPr marL="171450" indent="-171450">
              <a:lnSpc>
                <a:spcPct val="150000"/>
              </a:lnSpc>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Testing </a:t>
            </a:r>
            <a:r>
              <a:rPr lang="en-US" sz="1600" dirty="0" err="1">
                <a:solidFill>
                  <a:schemeClr val="tx1"/>
                </a:solidFill>
                <a:latin typeface="Arial" panose="020B0604020202020204" pitchFamily="34" charset="0"/>
                <a:cs typeface="Arial" panose="020B0604020202020204" pitchFamily="34" charset="0"/>
              </a:rPr>
              <a:t>GenAI</a:t>
            </a:r>
            <a:r>
              <a:rPr lang="en-US" sz="1600" dirty="0">
                <a:solidFill>
                  <a:schemeClr val="tx1"/>
                </a:solidFill>
                <a:latin typeface="Arial" panose="020B0604020202020204" pitchFamily="34" charset="0"/>
                <a:cs typeface="Arial" panose="020B0604020202020204" pitchFamily="34" charset="0"/>
              </a:rPr>
              <a:t> tools for Article and Code generation</a:t>
            </a:r>
          </a:p>
          <a:p>
            <a:pPr>
              <a:lnSpc>
                <a:spcPct val="150000"/>
              </a:lnSpc>
            </a:pPr>
            <a:endParaRPr lang="en-US" sz="16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28D5D24-3C1F-E10E-CE29-E0C4C6FE61F6}"/>
              </a:ext>
            </a:extLst>
          </p:cNvPr>
          <p:cNvSpPr txBox="1"/>
          <p:nvPr/>
        </p:nvSpPr>
        <p:spPr>
          <a:xfrm>
            <a:off x="0" y="1197973"/>
            <a:ext cx="6244210" cy="3785652"/>
          </a:xfrm>
          <a:prstGeom prst="rect">
            <a:avLst/>
          </a:prstGeom>
          <a:noFill/>
        </p:spPr>
        <p:txBody>
          <a:bodyPr wrap="none" rtlCol="0">
            <a:spAutoFit/>
          </a:bodyPr>
          <a:lstStyle/>
          <a:p>
            <a:pPr marL="285750" indent="-285750">
              <a:lnSpc>
                <a:spcPct val="200000"/>
              </a:lnSpc>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Automate GPPA Review: Developed </a:t>
            </a:r>
            <a:r>
              <a:rPr lang="en-US" sz="1600" dirty="0" err="1">
                <a:solidFill>
                  <a:schemeClr val="tx1"/>
                </a:solidFill>
                <a:latin typeface="Arial" panose="020B0604020202020204" pitchFamily="34" charset="0"/>
                <a:cs typeface="Arial" panose="020B0604020202020204" pitchFamily="34" charset="0"/>
              </a:rPr>
              <a:t>Colab</a:t>
            </a:r>
            <a:r>
              <a:rPr lang="en-US" sz="1600" dirty="0">
                <a:solidFill>
                  <a:schemeClr val="tx1"/>
                </a:solidFill>
                <a:latin typeface="Arial" panose="020B0604020202020204" pitchFamily="34" charset="0"/>
                <a:cs typeface="Arial" panose="020B0604020202020204" pitchFamily="34" charset="0"/>
              </a:rPr>
              <a:t> Files </a:t>
            </a:r>
          </a:p>
          <a:p>
            <a:pPr marL="285750" lvl="0" indent="-285750">
              <a:lnSpc>
                <a:spcPct val="200000"/>
              </a:lnSpc>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Collaborative code Development (LSICS on </a:t>
            </a:r>
            <a:r>
              <a:rPr lang="en-US" sz="1600" dirty="0" err="1">
                <a:solidFill>
                  <a:schemeClr val="tx1"/>
                </a:solidFill>
                <a:latin typeface="Arial" panose="020B0604020202020204" pitchFamily="34" charset="0"/>
                <a:cs typeface="Arial" panose="020B0604020202020204" pitchFamily="34" charset="0"/>
              </a:rPr>
              <a:t>github</a:t>
            </a:r>
            <a:r>
              <a:rPr lang="en-US" sz="1600" dirty="0">
                <a:solidFill>
                  <a:schemeClr val="tx1"/>
                </a:solidFill>
                <a:latin typeface="Arial" panose="020B0604020202020204" pitchFamily="34" charset="0"/>
                <a:cs typeface="Arial" panose="020B0604020202020204" pitchFamily="34" charset="0"/>
              </a:rPr>
              <a:t>)</a:t>
            </a:r>
          </a:p>
          <a:p>
            <a:pPr marL="285750" indent="-285750">
              <a:lnSpc>
                <a:spcPct val="200000"/>
              </a:lnSpc>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SOS Report: </a:t>
            </a:r>
            <a:r>
              <a:rPr lang="en-US" sz="1600" dirty="0" err="1">
                <a:solidFill>
                  <a:schemeClr val="tx1"/>
                </a:solidFill>
                <a:latin typeface="Arial" panose="020B0604020202020204" pitchFamily="34" charset="0"/>
                <a:cs typeface="Arial" panose="020B0604020202020204" pitchFamily="34" charset="0"/>
              </a:rPr>
              <a:t>Coalb</a:t>
            </a:r>
            <a:r>
              <a:rPr lang="en-US" sz="1600" dirty="0">
                <a:solidFill>
                  <a:schemeClr val="tx1"/>
                </a:solidFill>
                <a:latin typeface="Arial" panose="020B0604020202020204" pitchFamily="34" charset="0"/>
                <a:cs typeface="Arial" panose="020B0604020202020204" pitchFamily="34" charset="0"/>
              </a:rPr>
              <a:t> Notebook</a:t>
            </a:r>
          </a:p>
          <a:p>
            <a:pPr marL="285750" indent="-285750">
              <a:lnSpc>
                <a:spcPct val="200000"/>
              </a:lnSpc>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Overpass Tool/Code: Online and inhouse</a:t>
            </a:r>
          </a:p>
          <a:p>
            <a:pPr marL="285750" indent="-285750">
              <a:lnSpc>
                <a:spcPct val="200000"/>
              </a:lnSpc>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Maintained d Product Catalog/ Wiki/Product Alert/THREDDS</a:t>
            </a:r>
          </a:p>
          <a:p>
            <a:pPr marL="285750" indent="-285750">
              <a:lnSpc>
                <a:spcPct val="200000"/>
              </a:lnSpc>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Reprocessing: Used GSICS Correction coefficients</a:t>
            </a:r>
          </a:p>
          <a:p>
            <a:pPr marL="285750" indent="-285750">
              <a:lnSpc>
                <a:spcPct val="200000"/>
              </a:lnSpc>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Started dialog on integration with WIS2</a:t>
            </a:r>
          </a:p>
          <a:p>
            <a:pPr marL="285750" indent="-285750">
              <a:buFont typeface="Wingdings" panose="05000000000000000000" pitchFamily="2" charset="2"/>
              <a:buChar char="§"/>
            </a:pPr>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6332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7945-120C-4388-BB31-C2619AA82E9E}"/>
              </a:ext>
            </a:extLst>
          </p:cNvPr>
          <p:cNvPicPr>
            <a:picLocks noChangeAspect="1"/>
          </p:cNvPicPr>
          <p:nvPr/>
        </p:nvPicPr>
        <p:blipFill>
          <a:blip r:embed="rId3"/>
          <a:stretch>
            <a:fillRect/>
          </a:stretch>
        </p:blipFill>
        <p:spPr>
          <a:xfrm>
            <a:off x="593442" y="73445"/>
            <a:ext cx="4359558" cy="3414295"/>
          </a:xfrm>
          <a:prstGeom prst="rect">
            <a:avLst/>
          </a:prstGeom>
        </p:spPr>
      </p:pic>
      <p:sp>
        <p:nvSpPr>
          <p:cNvPr id="2" name="TextBox 1">
            <a:extLst>
              <a:ext uri="{FF2B5EF4-FFF2-40B4-BE49-F238E27FC236}">
                <a16:creationId xmlns:a16="http://schemas.microsoft.com/office/drawing/2014/main" id="{F9CF4531-A356-467C-AB93-8EF5DCCB8F8F}"/>
              </a:ext>
            </a:extLst>
          </p:cNvPr>
          <p:cNvSpPr txBox="1"/>
          <p:nvPr/>
        </p:nvSpPr>
        <p:spPr>
          <a:xfrm>
            <a:off x="3581400" y="3200400"/>
            <a:ext cx="274319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8" name="TextBox 7">
            <a:extLst>
              <a:ext uri="{FF2B5EF4-FFF2-40B4-BE49-F238E27FC236}">
                <a16:creationId xmlns:a16="http://schemas.microsoft.com/office/drawing/2014/main" id="{FE5B8E7D-83B9-4B0F-A965-0159F5DB2DED}"/>
              </a:ext>
            </a:extLst>
          </p:cNvPr>
          <p:cNvSpPr txBox="1"/>
          <p:nvPr/>
        </p:nvSpPr>
        <p:spPr>
          <a:xfrm>
            <a:off x="593442" y="3206044"/>
            <a:ext cx="1656223" cy="246221"/>
          </a:xfrm>
          <a:prstGeom prst="rect">
            <a:avLst/>
          </a:prstGeom>
          <a:solidFill>
            <a:schemeClr val="bg1">
              <a:lumMod val="50000"/>
            </a:schemeClr>
          </a:solidFill>
        </p:spPr>
        <p:txBody>
          <a:bodyPr wrap="none" lIns="91440" tIns="45720" rIns="91440" bIns="45720" rtlCol="0" anchor="t">
            <a:spAutoFit/>
          </a:bodyPr>
          <a:lstStyle/>
          <a:p>
            <a:r>
              <a:rPr lang="en-US" sz="1000" u="sng" dirty="0">
                <a:solidFill>
                  <a:srgbClr val="FFFFFF"/>
                </a:solidFill>
                <a:latin typeface="Tahoma"/>
                <a:ea typeface="Tahoma"/>
                <a:cs typeface="Tahoma"/>
                <a:hlinkClick r:id="rId4">
                  <a:extLst>
                    <a:ext uri="{A12FA001-AC4F-418D-AE19-62706E023703}">
                      <ahyp:hlinkClr xmlns:ahyp="http://schemas.microsoft.com/office/drawing/2018/hyperlinkcolor" val="tx"/>
                    </a:ext>
                  </a:extLst>
                </a:hlinkClick>
              </a:rPr>
              <a:t>GSICS Product Catalog</a:t>
            </a:r>
            <a:endParaRPr lang="en-US" sz="1000" u="sng" dirty="0">
              <a:solidFill>
                <a:srgbClr val="FFFFFF"/>
              </a:solidFill>
            </a:endParaRPr>
          </a:p>
        </p:txBody>
      </p:sp>
      <p:pic>
        <p:nvPicPr>
          <p:cNvPr id="9" name="図 2">
            <a:extLst>
              <a:ext uri="{FF2B5EF4-FFF2-40B4-BE49-F238E27FC236}">
                <a16:creationId xmlns:a16="http://schemas.microsoft.com/office/drawing/2014/main" id="{0F988CAC-0A01-49A5-ABB0-F5EB1BDD25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53000" y="39758"/>
            <a:ext cx="4546716" cy="3386130"/>
          </a:xfrm>
          <a:prstGeom prst="rect">
            <a:avLst/>
          </a:prstGeom>
          <a:ln>
            <a:solidFill>
              <a:schemeClr val="tx1">
                <a:lumMod val="50000"/>
                <a:lumOff val="50000"/>
              </a:schemeClr>
            </a:solidFill>
          </a:ln>
        </p:spPr>
      </p:pic>
      <p:pic>
        <p:nvPicPr>
          <p:cNvPr id="12" name="Picture 11">
            <a:extLst>
              <a:ext uri="{FF2B5EF4-FFF2-40B4-BE49-F238E27FC236}">
                <a16:creationId xmlns:a16="http://schemas.microsoft.com/office/drawing/2014/main" id="{B410505C-A308-4BAA-B322-B1252010A104}"/>
              </a:ext>
            </a:extLst>
          </p:cNvPr>
          <p:cNvPicPr>
            <a:picLocks noChangeAspect="1"/>
          </p:cNvPicPr>
          <p:nvPr/>
        </p:nvPicPr>
        <p:blipFill>
          <a:blip r:embed="rId6"/>
          <a:stretch>
            <a:fillRect/>
          </a:stretch>
        </p:blipFill>
        <p:spPr>
          <a:xfrm>
            <a:off x="4952998" y="3425888"/>
            <a:ext cx="4665135" cy="2915875"/>
          </a:xfrm>
          <a:prstGeom prst="rect">
            <a:avLst/>
          </a:prstGeom>
        </p:spPr>
      </p:pic>
      <p:sp>
        <p:nvSpPr>
          <p:cNvPr id="14" name="TextBox 13">
            <a:hlinkClick r:id="rId7"/>
            <a:extLst>
              <a:ext uri="{FF2B5EF4-FFF2-40B4-BE49-F238E27FC236}">
                <a16:creationId xmlns:a16="http://schemas.microsoft.com/office/drawing/2014/main" id="{2565E2EE-D880-40C0-91A5-764CB231B539}"/>
              </a:ext>
            </a:extLst>
          </p:cNvPr>
          <p:cNvSpPr txBox="1"/>
          <p:nvPr/>
        </p:nvSpPr>
        <p:spPr>
          <a:xfrm>
            <a:off x="4952999" y="3010619"/>
            <a:ext cx="3754523" cy="461665"/>
          </a:xfrm>
          <a:prstGeom prst="rect">
            <a:avLst/>
          </a:prstGeom>
          <a:solidFill>
            <a:schemeClr val="bg1">
              <a:lumMod val="50000"/>
            </a:schemeClr>
          </a:solidFill>
        </p:spPr>
        <p:txBody>
          <a:bodyPr wrap="square" rtlCol="0">
            <a:spAutoFit/>
          </a:bodyPr>
          <a:lstStyle/>
          <a:p>
            <a:r>
              <a:rPr lang="en-US" sz="1200" dirty="0"/>
              <a:t>Access GSICS Wiki to exchange ideas meetings/best practices and much more</a:t>
            </a:r>
          </a:p>
        </p:txBody>
      </p:sp>
      <p:sp>
        <p:nvSpPr>
          <p:cNvPr id="15" name="TextBox 14">
            <a:hlinkClick r:id="rId8"/>
            <a:extLst>
              <a:ext uri="{FF2B5EF4-FFF2-40B4-BE49-F238E27FC236}">
                <a16:creationId xmlns:a16="http://schemas.microsoft.com/office/drawing/2014/main" id="{018B3082-2FED-4C46-904C-E97259CD9C6D}"/>
              </a:ext>
            </a:extLst>
          </p:cNvPr>
          <p:cNvSpPr txBox="1"/>
          <p:nvPr/>
        </p:nvSpPr>
        <p:spPr>
          <a:xfrm>
            <a:off x="5043311" y="6363062"/>
            <a:ext cx="4731012" cy="276999"/>
          </a:xfrm>
          <a:prstGeom prst="rect">
            <a:avLst/>
          </a:prstGeom>
          <a:solidFill>
            <a:schemeClr val="bg1">
              <a:lumMod val="75000"/>
            </a:schemeClr>
          </a:solidFill>
        </p:spPr>
        <p:txBody>
          <a:bodyPr wrap="square" rtlCol="0">
            <a:spAutoFit/>
          </a:bodyPr>
          <a:lstStyle/>
          <a:p>
            <a:r>
              <a:rPr lang="en-US" sz="1200" dirty="0"/>
              <a:t>Track GSICS products by registering in Status System</a:t>
            </a:r>
          </a:p>
        </p:txBody>
      </p:sp>
      <p:pic>
        <p:nvPicPr>
          <p:cNvPr id="4" name="Picture 3">
            <a:extLst>
              <a:ext uri="{FF2B5EF4-FFF2-40B4-BE49-F238E27FC236}">
                <a16:creationId xmlns:a16="http://schemas.microsoft.com/office/drawing/2014/main" id="{FC8DD677-C61D-4D63-3CA6-D420D3A3B2CE}"/>
              </a:ext>
            </a:extLst>
          </p:cNvPr>
          <p:cNvPicPr>
            <a:picLocks noChangeAspect="1"/>
          </p:cNvPicPr>
          <p:nvPr/>
        </p:nvPicPr>
        <p:blipFill>
          <a:blip r:embed="rId9"/>
          <a:stretch>
            <a:fillRect/>
          </a:stretch>
        </p:blipFill>
        <p:spPr>
          <a:xfrm>
            <a:off x="352404" y="3735437"/>
            <a:ext cx="4510286" cy="2904624"/>
          </a:xfrm>
          <a:prstGeom prst="rect">
            <a:avLst/>
          </a:prstGeom>
        </p:spPr>
      </p:pic>
      <p:sp>
        <p:nvSpPr>
          <p:cNvPr id="5" name="TextBox 4">
            <a:extLst>
              <a:ext uri="{FF2B5EF4-FFF2-40B4-BE49-F238E27FC236}">
                <a16:creationId xmlns:a16="http://schemas.microsoft.com/office/drawing/2014/main" id="{DFF927C4-D690-60B3-1270-921D0CDEDA11}"/>
              </a:ext>
            </a:extLst>
          </p:cNvPr>
          <p:cNvSpPr txBox="1"/>
          <p:nvPr/>
        </p:nvSpPr>
        <p:spPr>
          <a:xfrm>
            <a:off x="1779435" y="6218652"/>
            <a:ext cx="1561646" cy="246221"/>
          </a:xfrm>
          <a:prstGeom prst="rect">
            <a:avLst/>
          </a:prstGeom>
          <a:solidFill>
            <a:schemeClr val="bg1">
              <a:lumMod val="50000"/>
            </a:schemeClr>
          </a:solidFill>
        </p:spPr>
        <p:txBody>
          <a:bodyPr wrap="none" lIns="91440" tIns="45720" rIns="91440" bIns="45720" rtlCol="0" anchor="t">
            <a:spAutoFit/>
          </a:bodyPr>
          <a:lstStyle/>
          <a:p>
            <a:r>
              <a:rPr lang="en-US" sz="1000" u="sng" dirty="0">
                <a:solidFill>
                  <a:srgbClr val="FFFFFF"/>
                </a:solidFill>
                <a:latin typeface="Tahoma"/>
                <a:ea typeface="Tahoma"/>
                <a:cs typeface="Tahoma"/>
              </a:rPr>
              <a:t>GSICS Action Tracker</a:t>
            </a:r>
            <a:endParaRPr lang="en-US" sz="1000" u="sng" dirty="0">
              <a:solidFill>
                <a:srgbClr val="FFFFFF"/>
              </a:solidFill>
            </a:endParaRPr>
          </a:p>
        </p:txBody>
      </p:sp>
      <p:pic>
        <p:nvPicPr>
          <p:cNvPr id="1026" name="Picture 2" descr="National Oceanic and Atmospheric Administration – Wikipedia">
            <a:extLst>
              <a:ext uri="{FF2B5EF4-FFF2-40B4-BE49-F238E27FC236}">
                <a16:creationId xmlns:a16="http://schemas.microsoft.com/office/drawing/2014/main" id="{8B66D529-4603-88E0-B2E5-06D5867E86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631" y="39758"/>
            <a:ext cx="668791" cy="66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90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98736</TotalTime>
  <Words>3801</Words>
  <Application>Microsoft Office PowerPoint</Application>
  <PresentationFormat>A4 Paper (210x297 mm)</PresentationFormat>
  <Paragraphs>533</Paragraphs>
  <Slides>36</Slides>
  <Notes>13</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36</vt:i4>
      </vt:variant>
    </vt:vector>
  </HeadingPairs>
  <TitlesOfParts>
    <vt:vector size="53" baseType="lpstr">
      <vt:lpstr>微软雅黑</vt:lpstr>
      <vt:lpstr>黑体</vt:lpstr>
      <vt:lpstr>Arial</vt:lpstr>
      <vt:lpstr>Arial Black</vt:lpstr>
      <vt:lpstr>Calibri</vt:lpstr>
      <vt:lpstr>Calibri Light</vt:lpstr>
      <vt:lpstr>Georgia</vt:lpstr>
      <vt:lpstr>Heading</vt:lpstr>
      <vt:lpstr>Helvetica</vt:lpstr>
      <vt:lpstr>opbold</vt:lpstr>
      <vt:lpstr>Roboto</vt:lpstr>
      <vt:lpstr>Tahoma</vt:lpstr>
      <vt:lpstr>Times New Roman</vt:lpstr>
      <vt:lpstr>Wingdings</vt:lpstr>
      <vt:lpstr>Office Theme</vt:lpstr>
      <vt:lpstr>Office テーマ</vt:lpstr>
      <vt:lpstr>Default Design</vt:lpstr>
      <vt:lpstr>GSICS Data Working Group 11/03/2024</vt:lpstr>
      <vt:lpstr>Introduction</vt:lpstr>
      <vt:lpstr>GDWG in the GSICS Framework</vt:lpstr>
      <vt:lpstr>Activities</vt:lpstr>
      <vt:lpstr>PowerPoint Presentation</vt:lpstr>
      <vt:lpstr>PowerPoint Presentation</vt:lpstr>
      <vt:lpstr>PowerPoint Presentation</vt:lpstr>
      <vt:lpstr>GDWG Activities</vt:lpstr>
      <vt:lpstr>PowerPoint Presentation</vt:lpstr>
      <vt:lpstr>PowerPoint Presentation</vt:lpstr>
      <vt:lpstr>  ESA GDWG Activities </vt:lpstr>
      <vt:lpstr>JMA GDWG Activities</vt:lpstr>
      <vt:lpstr>PowerPoint Presentation</vt:lpstr>
      <vt:lpstr>GDWG Breakout Session Talks</vt:lpstr>
      <vt:lpstr>EP Guidance </vt:lpstr>
      <vt:lpstr>Conclusion</vt:lpstr>
      <vt:lpstr>Summary of links to GSICS tools</vt:lpstr>
      <vt:lpstr>Thank You</vt:lpstr>
      <vt:lpstr>PowerPoint Presentation</vt:lpstr>
      <vt:lpstr>JMA GDWG Activities</vt:lpstr>
      <vt:lpstr>GDWG ESA Activities (see P. Castracane presentation GDWG breakout on 31 March)</vt:lpstr>
      <vt:lpstr>Summary of links to GSICS tools</vt:lpstr>
      <vt:lpstr>THANK YOU</vt:lpstr>
      <vt:lpstr>GDWG ESA Activities </vt:lpstr>
      <vt:lpstr>PowerPoint Presentation</vt:lpstr>
      <vt:lpstr>PowerPoint Presentation</vt:lpstr>
      <vt:lpstr>CMA GDWG TASK: CMA GPRC Website Operation</vt:lpstr>
      <vt:lpstr>CMA GDWG TASK: New satellite data sharing scheme</vt:lpstr>
      <vt:lpstr>CMA GDWG TASK: Supporting RICH-CEOS Program</vt:lpstr>
      <vt:lpstr>Reprocessing Dataset: Validation – Microwave instruments</vt:lpstr>
      <vt:lpstr>KMA’s Support to GDWG Activities</vt:lpstr>
      <vt:lpstr>JMA GSICS Corrections</vt:lpstr>
      <vt:lpstr>JMA GPRC web pages </vt:lpstr>
      <vt:lpstr>Platform for building new Class of GSICS Products</vt:lpstr>
      <vt:lpstr>Action Status  [ 2022 ]</vt:lpstr>
      <vt:lpstr>THANK YOU</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Thomas Staudte</dc:creator>
  <cp:lastModifiedBy>Manik Bali</cp:lastModifiedBy>
  <cp:revision>2401</cp:revision>
  <cp:lastPrinted>2006-03-06T14:11:17Z</cp:lastPrinted>
  <dcterms:created xsi:type="dcterms:W3CDTF">2010-09-10T00:53:07Z</dcterms:created>
  <dcterms:modified xsi:type="dcterms:W3CDTF">2024-03-11T11:13:04Z</dcterms:modified>
</cp:coreProperties>
</file>