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70" r:id="rId4"/>
    <p:sldMasterId id="2147484092" r:id="rId5"/>
  </p:sldMasterIdLst>
  <p:notesMasterIdLst>
    <p:notesMasterId r:id="rId13"/>
  </p:notesMasterIdLst>
  <p:handoutMasterIdLst>
    <p:handoutMasterId r:id="rId14"/>
  </p:handoutMasterIdLst>
  <p:sldIdLst>
    <p:sldId id="682" r:id="rId6"/>
    <p:sldId id="796" r:id="rId7"/>
    <p:sldId id="798" r:id="rId8"/>
    <p:sldId id="258" r:id="rId9"/>
    <p:sldId id="876" r:id="rId10"/>
    <p:sldId id="877" r:id="rId11"/>
    <p:sldId id="690" r:id="rId12"/>
  </p:sldIdLst>
  <p:sldSz cx="9906000" cy="6858000" type="A4"/>
  <p:notesSz cx="7010400" cy="92964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64">
          <p15:clr>
            <a:srgbClr val="A4A3A4"/>
          </p15:clr>
        </p15:guide>
        <p15:guide id="2" orient="horz" pos="1410">
          <p15:clr>
            <a:srgbClr val="A4A3A4"/>
          </p15:clr>
        </p15:guide>
        <p15:guide id="3" orient="horz" pos="2715">
          <p15:clr>
            <a:srgbClr val="A4A3A4"/>
          </p15:clr>
        </p15:guide>
        <p15:guide id="4" orient="horz" pos="2389">
          <p15:clr>
            <a:srgbClr val="A4A3A4"/>
          </p15:clr>
        </p15:guide>
        <p15:guide id="5" orient="horz" pos="2064">
          <p15:clr>
            <a:srgbClr val="A4A3A4"/>
          </p15:clr>
        </p15:guide>
        <p15:guide id="6" orient="horz" pos="1735">
          <p15:clr>
            <a:srgbClr val="A4A3A4"/>
          </p15:clr>
        </p15:guide>
        <p15:guide id="7" orient="horz" pos="3369">
          <p15:clr>
            <a:srgbClr val="A4A3A4"/>
          </p15:clr>
        </p15:guide>
        <p15:guide id="8" orient="horz" pos="3698">
          <p15:clr>
            <a:srgbClr val="A4A3A4"/>
          </p15:clr>
        </p15:guide>
        <p15:guide id="9" pos="4214">
          <p15:clr>
            <a:srgbClr val="A4A3A4"/>
          </p15:clr>
        </p15:guide>
        <p15:guide id="10" pos="358">
          <p15:clr>
            <a:srgbClr val="A4A3A4"/>
          </p15:clr>
        </p15:guide>
        <p15:guide id="11" pos="912">
          <p15:clr>
            <a:srgbClr val="A4A3A4"/>
          </p15:clr>
        </p15:guide>
        <p15:guide id="12" pos="4879">
          <p15:clr>
            <a:srgbClr val="A4A3A4"/>
          </p15:clr>
        </p15:guide>
        <p15:guide id="13" pos="5556">
          <p15:clr>
            <a:srgbClr val="A4A3A4"/>
          </p15:clr>
        </p15:guide>
        <p15:guide id="14" pos="1424">
          <p15:clr>
            <a:srgbClr val="A4A3A4"/>
          </p15:clr>
        </p15:guide>
        <p15:guide id="15" pos="402">
          <p15:clr>
            <a:srgbClr val="A4A3A4"/>
          </p15:clr>
        </p15:guide>
        <p15:guide id="16" pos="17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0B55"/>
    <a:srgbClr val="777777"/>
    <a:srgbClr val="A2DADE"/>
    <a:srgbClr val="3333FF"/>
    <a:srgbClr val="009900"/>
    <a:srgbClr val="FF9900"/>
    <a:srgbClr val="EE2D24"/>
    <a:srgbClr val="C7A775"/>
    <a:srgbClr val="00B5EF"/>
    <a:srgbClr val="CDE3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2" autoAdjust="0"/>
    <p:restoredTop sz="81517" autoAdjust="0"/>
  </p:normalViewPr>
  <p:slideViewPr>
    <p:cSldViewPr snapToGrid="0">
      <p:cViewPr varScale="1">
        <p:scale>
          <a:sx n="70" d="100"/>
          <a:sy n="70" d="100"/>
        </p:scale>
        <p:origin x="1090" y="62"/>
      </p:cViewPr>
      <p:guideLst>
        <p:guide orient="horz" pos="1164"/>
        <p:guide orient="horz" pos="1410"/>
        <p:guide orient="horz" pos="2715"/>
        <p:guide orient="horz" pos="2389"/>
        <p:guide orient="horz" pos="2064"/>
        <p:guide orient="horz" pos="1735"/>
        <p:guide orient="horz" pos="3369"/>
        <p:guide orient="horz" pos="3698"/>
        <p:guide pos="4214"/>
        <p:guide pos="358"/>
        <p:guide pos="912"/>
        <p:guide pos="4879"/>
        <p:guide pos="5556"/>
        <p:guide pos="1424"/>
        <p:guide pos="402"/>
        <p:guide pos="17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1968" y="72"/>
      </p:cViewPr>
      <p:guideLst>
        <p:guide orient="horz" pos="2928"/>
        <p:guide pos="22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6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024396" y="0"/>
            <a:ext cx="102271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9BDA86A5-C3F8-4600-8CE3-C04B72EF9C2F}" type="datetime4">
              <a:rPr lang="en-GB" smtClean="0"/>
              <a:pPr>
                <a:defRPr/>
              </a:pPr>
              <a:t>13 March 2024</a:t>
            </a:fld>
            <a:endParaRPr lang="de-DE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4302"/>
            <a:ext cx="6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859562" y="9104302"/>
            <a:ext cx="18755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173C6697-A4F6-43B0-B68C-324E1280CAF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578080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117" cy="46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283" y="0"/>
            <a:ext cx="3037117" cy="46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AF3C147A-0D2F-4A49-8F4F-33980B94F1F7}" type="datetime4">
              <a:rPr lang="en-GB" smtClean="0"/>
              <a:pPr>
                <a:defRPr/>
              </a:pPr>
              <a:t>13 March 2024</a:t>
            </a:fld>
            <a:endParaRPr lang="de-DE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7425" y="695325"/>
            <a:ext cx="503555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2829" y="4414824"/>
            <a:ext cx="5144742" cy="4185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135"/>
            <a:ext cx="3037117" cy="465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283" y="8831135"/>
            <a:ext cx="3037117" cy="465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123812D3-E89D-4B71-A037-BF846B8DE29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049707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FB869D-7AE8-45BD-AD5A-D0DA05E60C73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7425" y="695325"/>
            <a:ext cx="5035550" cy="3486150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84E8CFAD-6A94-4CB7-B32D-926ACF4E508E}" type="datetime4">
              <a:rPr lang="en-GB" smtClean="0"/>
              <a:pPr>
                <a:defRPr/>
              </a:pPr>
              <a:t>13 March 2024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3701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693991"/>
            <a:ext cx="84201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429125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57346" name="Picture 2" descr="H:\MY DOCUMENTS\GSICS\logo\GSICS500px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50" y="185739"/>
            <a:ext cx="4762500" cy="1933575"/>
          </a:xfrm>
          <a:prstGeom prst="rect">
            <a:avLst/>
          </a:prstGeom>
          <a:noFill/>
        </p:spPr>
      </p:pic>
    </p:spTree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5"/>
            <a:ext cx="2414588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45"/>
            <a:ext cx="707866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721725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85900" y="4429125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lick to edit Master subtitle style</a:t>
            </a:r>
            <a:endParaRPr lang="en-GB" dirty="0"/>
          </a:p>
        </p:txBody>
      </p:sp>
      <p:pic>
        <p:nvPicPr>
          <p:cNvPr id="57346" name="Picture 2" descr="H:\MY DOCUMENTS\GSICS\logo\GSICS500px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50" y="185743"/>
            <a:ext cx="4762500" cy="19335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81664258"/>
      </p:ext>
    </p:extLst>
  </p:cSld>
  <p:clrMapOvr>
    <a:masterClrMapping/>
  </p:clrMapOvr>
  <p:hf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1DDB4-A1EA-D34D-A54D-6A3040BE37A8}" type="datetimeFigureOut">
              <a:rPr kumimoji="1" lang="ja-JP" altLang="en-US" smtClean="0"/>
              <a:pPr/>
              <a:t>2024/3/13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B8A12-C1B3-254F-982E-E2BF8D647DD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30225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1DDB4-A1EA-D34D-A54D-6A3040BE37A8}" type="datetimeFigureOut">
              <a:rPr kumimoji="1" lang="ja-JP" altLang="en-US" smtClean="0"/>
              <a:pPr/>
              <a:t>2024/3/13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B8A12-C1B3-254F-982E-E2BF8D647DD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54911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1DDB4-A1EA-D34D-A54D-6A3040BE37A8}" type="datetimeFigureOut">
              <a:rPr kumimoji="1" lang="ja-JP" altLang="en-US" smtClean="0"/>
              <a:pPr/>
              <a:t>2024/3/13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B8A12-C1B3-254F-982E-E2BF8D647DD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67167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1DDB4-A1EA-D34D-A54D-6A3040BE37A8}" type="datetimeFigureOut">
              <a:rPr kumimoji="1" lang="ja-JP" altLang="en-US" smtClean="0"/>
              <a:pPr/>
              <a:t>2024/3/13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B8A12-C1B3-254F-982E-E2BF8D647DD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6000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1DDB4-A1EA-D34D-A54D-6A3040BE37A8}" type="datetimeFigureOut">
              <a:rPr kumimoji="1" lang="ja-JP" altLang="en-US" smtClean="0"/>
              <a:pPr/>
              <a:t>2024/3/13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B8A12-C1B3-254F-982E-E2BF8D647DD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79434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1DDB4-A1EA-D34D-A54D-6A3040BE37A8}" type="datetimeFigureOut">
              <a:rPr kumimoji="1" lang="ja-JP" altLang="en-US" smtClean="0"/>
              <a:pPr/>
              <a:t>2024/3/13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B8A12-C1B3-254F-982E-E2BF8D647DD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318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2"/>
          <p:cNvGrpSpPr>
            <a:grpSpLocks/>
          </p:cNvGrpSpPr>
          <p:nvPr userDrawn="1"/>
        </p:nvGrpSpPr>
        <p:grpSpPr bwMode="auto">
          <a:xfrm>
            <a:off x="4773" y="1090633"/>
            <a:ext cx="9901237" cy="128587"/>
            <a:chOff x="3" y="2044"/>
            <a:chExt cx="6237" cy="179"/>
          </a:xfrm>
        </p:grpSpPr>
        <p:sp>
          <p:nvSpPr>
            <p:cNvPr id="5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9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 b="1"/>
            </a:lvl1pPr>
            <a:lvl2pPr>
              <a:defRPr sz="2000" b="1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1DDB4-A1EA-D34D-A54D-6A3040BE37A8}" type="datetimeFigureOut">
              <a:rPr kumimoji="1" lang="ja-JP" altLang="en-US" smtClean="0"/>
              <a:pPr/>
              <a:t>2024/3/13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B8A12-C1B3-254F-982E-E2BF8D647DD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27718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1DDB4-A1EA-D34D-A54D-6A3040BE37A8}" type="datetimeFigureOut">
              <a:rPr kumimoji="1" lang="ja-JP" altLang="en-US" smtClean="0"/>
              <a:pPr/>
              <a:t>2024/3/13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B8A12-C1B3-254F-982E-E2BF8D647DD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5452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1DDB4-A1EA-D34D-A54D-6A3040BE37A8}" type="datetimeFigureOut">
              <a:rPr kumimoji="1" lang="ja-JP" altLang="en-US" smtClean="0"/>
              <a:pPr/>
              <a:t>2024/3/13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B8A12-C1B3-254F-982E-E2BF8D647DD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6650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1DDB4-A1EA-D34D-A54D-6A3040BE37A8}" type="datetimeFigureOut">
              <a:rPr kumimoji="1" lang="ja-JP" altLang="en-US" smtClean="0"/>
              <a:pPr/>
              <a:t>2024/3/13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B8A12-C1B3-254F-982E-E2BF8D647DD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23199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1DDB4-A1EA-D34D-A54D-6A3040BE37A8}" type="datetimeFigureOut">
              <a:rPr kumimoji="1" lang="ja-JP" altLang="en-US" smtClean="0"/>
              <a:pPr/>
              <a:t>2024/3/13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B8A12-C1B3-254F-982E-E2BF8D647DD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767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27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95408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2" y="1600206"/>
            <a:ext cx="39719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2"/>
          <p:cNvGrpSpPr>
            <a:grpSpLocks/>
          </p:cNvGrpSpPr>
          <p:nvPr userDrawn="1"/>
        </p:nvGrpSpPr>
        <p:grpSpPr bwMode="auto">
          <a:xfrm>
            <a:off x="4773" y="1090633"/>
            <a:ext cx="9901237" cy="128587"/>
            <a:chOff x="3" y="2044"/>
            <a:chExt cx="6237" cy="179"/>
          </a:xfrm>
        </p:grpSpPr>
        <p:sp>
          <p:nvSpPr>
            <p:cNvPr id="4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2"/>
          <p:cNvGrpSpPr>
            <a:grpSpLocks/>
          </p:cNvGrpSpPr>
          <p:nvPr userDrawn="1"/>
        </p:nvGrpSpPr>
        <p:grpSpPr bwMode="auto">
          <a:xfrm>
            <a:off x="4773" y="1090633"/>
            <a:ext cx="9901237" cy="128587"/>
            <a:chOff x="3" y="2044"/>
            <a:chExt cx="6237" cy="179"/>
          </a:xfrm>
        </p:grpSpPr>
        <p:sp>
          <p:nvSpPr>
            <p:cNvPr id="3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4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7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4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9" name="Line 8"/>
          <p:cNvSpPr>
            <a:spLocks noChangeShapeType="1"/>
          </p:cNvSpPr>
          <p:nvPr userDrawn="1"/>
        </p:nvSpPr>
        <p:spPr bwMode="auto">
          <a:xfrm>
            <a:off x="571499" y="1206500"/>
            <a:ext cx="8839201" cy="0"/>
          </a:xfrm>
          <a:prstGeom prst="line">
            <a:avLst/>
          </a:prstGeom>
          <a:noFill/>
          <a:ln w="57150" cmpd="thinThick">
            <a:solidFill>
              <a:srgbClr val="3333FF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pic>
        <p:nvPicPr>
          <p:cNvPr id="2056" name="Picture 8" descr="H:\MY DOCUMENTS\GSICS\logo\GSICS180px.png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191505" y="6162695"/>
            <a:ext cx="1714500" cy="6953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77" r:id="rId1"/>
    <p:sldLayoutId id="2147484087" r:id="rId2"/>
    <p:sldLayoutId id="2147484078" r:id="rId3"/>
    <p:sldLayoutId id="2147484080" r:id="rId4"/>
    <p:sldLayoutId id="2147484079" r:id="rId5"/>
    <p:sldLayoutId id="2147484088" r:id="rId6"/>
    <p:sldLayoutId id="2147484089" r:id="rId7"/>
    <p:sldLayoutId id="2147484081" r:id="rId8"/>
    <p:sldLayoutId id="2147484082" r:id="rId9"/>
    <p:sldLayoutId id="2147484083" r:id="rId10"/>
    <p:sldLayoutId id="2147484084" r:id="rId11"/>
    <p:sldLayoutId id="2147484090" r:id="rId12"/>
    <p:sldLayoutId id="2147484091" r:id="rId13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1DDB4-A1EA-D34D-A54D-6A3040BE37A8}" type="datetimeFigureOut">
              <a:rPr kumimoji="1" lang="ja-JP" altLang="en-US" smtClean="0"/>
              <a:pPr/>
              <a:t>2024/3/13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B8A12-C1B3-254F-982E-E2BF8D647DD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9068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gsics.atmos.umd.edu/bin/view/Development/RolesAndResponsibilities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mailto:m_takahashi@met.kishou.go.jp" TargetMode="External"/><Relationship Id="rId3" Type="http://schemas.openxmlformats.org/officeDocument/2006/relationships/hyperlink" Target="mailto:paolo.castracane(at)esa.int" TargetMode="External"/><Relationship Id="rId7" Type="http://schemas.openxmlformats.org/officeDocument/2006/relationships/hyperlink" Target="mailto:nitant(at)sac.isro.gov.in" TargetMode="External"/><Relationship Id="rId12" Type="http://schemas.openxmlformats.org/officeDocument/2006/relationships/hyperlink" Target="mailto:hpohjola(at)wmo.int" TargetMode="External"/><Relationship Id="rId2" Type="http://schemas.openxmlformats.org/officeDocument/2006/relationships/hyperlink" Target="mailto:tianl@cma.gov.cn" TargetMode="External"/><Relationship Id="rId1" Type="http://schemas.openxmlformats.org/officeDocument/2006/relationships/slideLayout" Target="../slideLayouts/slideLayout20.xml"/><Relationship Id="rId6" Type="http://schemas.openxmlformats.org/officeDocument/2006/relationships/hyperlink" Target="mailto:kamal.ray(at)nic.in" TargetMode="External"/><Relationship Id="rId11" Type="http://schemas.openxmlformats.org/officeDocument/2006/relationships/hyperlink" Target="mailto:uspenskys@planet.iitp.ru" TargetMode="External"/><Relationship Id="rId5" Type="http://schemas.openxmlformats.org/officeDocument/2006/relationships/hyperlink" Target="mailto:rkgiri_ccs(at)rediffmail.com" TargetMode="External"/><Relationship Id="rId10" Type="http://schemas.openxmlformats.org/officeDocument/2006/relationships/hyperlink" Target="mailto:manik.bali(at)noaa.gov" TargetMode="External"/><Relationship Id="rId4" Type="http://schemas.openxmlformats.org/officeDocument/2006/relationships/hyperlink" Target="mailto:simon.elliott(at)eumetsat.int" TargetMode="External"/><Relationship Id="rId9" Type="http://schemas.openxmlformats.org/officeDocument/2006/relationships/hyperlink" Target="mailto:twoonestar(at)korea.kr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4"/>
          <p:cNvSpPr>
            <a:spLocks noGrp="1" noChangeArrowheads="1"/>
          </p:cNvSpPr>
          <p:nvPr>
            <p:ph type="ctrTitle" idx="4294967295"/>
          </p:nvPr>
        </p:nvSpPr>
        <p:spPr>
          <a:xfrm>
            <a:off x="267148" y="2681975"/>
            <a:ext cx="9229912" cy="1981354"/>
          </a:xfrm>
          <a:noFill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en-GB" sz="3000" dirty="0">
                <a:solidFill>
                  <a:schemeClr val="tx1"/>
                </a:solidFill>
              </a:rPr>
              <a:t>GSICS Data Working Group</a:t>
            </a:r>
            <a:br>
              <a:rPr lang="en-GB" sz="3000" dirty="0">
                <a:solidFill>
                  <a:schemeClr val="tx1"/>
                </a:solidFill>
              </a:rPr>
            </a:br>
            <a:r>
              <a:rPr lang="en-GB" sz="1500" dirty="0">
                <a:solidFill>
                  <a:schemeClr val="tx1"/>
                </a:solidFill>
              </a:rPr>
              <a:t>13/03/2024</a:t>
            </a:r>
            <a:endParaRPr lang="en-GB" sz="1500" b="1" dirty="0">
              <a:solidFill>
                <a:schemeClr val="tx1"/>
              </a:solidFill>
            </a:endParaRP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ubTitle" idx="1"/>
          </p:nvPr>
        </p:nvSpPr>
        <p:spPr>
          <a:xfrm>
            <a:off x="5460327" y="4931443"/>
            <a:ext cx="3162300" cy="620272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l" eaLnBrk="1" hangingPunct="1">
              <a:defRPr/>
            </a:pPr>
            <a:r>
              <a:rPr lang="en-US" sz="1600" dirty="0">
                <a:solidFill>
                  <a:schemeClr val="tx1"/>
                </a:solidFill>
              </a:rPr>
              <a:t>Paolo </a:t>
            </a:r>
            <a:r>
              <a:rPr lang="en-US" sz="1600" dirty="0" err="1">
                <a:solidFill>
                  <a:schemeClr val="tx1"/>
                </a:solidFill>
              </a:rPr>
              <a:t>Castracane</a:t>
            </a:r>
            <a:r>
              <a:rPr lang="en-US" sz="1600" dirty="0">
                <a:solidFill>
                  <a:schemeClr val="tx1"/>
                </a:solidFill>
              </a:rPr>
              <a:t>  (ESA)</a:t>
            </a:r>
          </a:p>
          <a:p>
            <a:pPr algn="l" eaLnBrk="1" hangingPunct="1">
              <a:defRPr/>
            </a:pPr>
            <a:r>
              <a:rPr lang="en-US" sz="1600" dirty="0">
                <a:solidFill>
                  <a:schemeClr val="tx1"/>
                </a:solidFill>
              </a:rPr>
              <a:t>Kamaljit Ray (MOES)</a:t>
            </a:r>
          </a:p>
          <a:p>
            <a:pPr algn="l" eaLnBrk="1" hangingPunct="1">
              <a:defRPr/>
            </a:pPr>
            <a:r>
              <a:rPr lang="en-US" sz="1600" dirty="0">
                <a:solidFill>
                  <a:schemeClr val="tx1"/>
                </a:solidFill>
              </a:rPr>
              <a:t>Manik Bali (NOAA/UMD)</a:t>
            </a:r>
          </a:p>
          <a:p>
            <a:pPr algn="l" eaLnBrk="1" hangingPunct="1">
              <a:buFont typeface="Arial" pitchFamily="34" charset="0"/>
              <a:buNone/>
              <a:defRPr/>
            </a:pP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5351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52DF3-4A1A-4C72-948F-4CB309C7B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2474913"/>
            <a:ext cx="8915400" cy="954087"/>
          </a:xfrm>
        </p:spPr>
        <p:txBody>
          <a:bodyPr/>
          <a:lstStyle/>
          <a:p>
            <a:r>
              <a:rPr lang="en-US" sz="4000" dirty="0"/>
              <a:t>WELCOME TO GDWG BREAKOUT SESSION </a:t>
            </a:r>
          </a:p>
        </p:txBody>
      </p:sp>
    </p:spTree>
    <p:extLst>
      <p:ext uri="{BB962C8B-B14F-4D97-AF65-F5344CB8AC3E}">
        <p14:creationId xmlns:p14="http://schemas.microsoft.com/office/powerpoint/2010/main" val="3816487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4E6C6-37E4-4CAA-8F54-454BAFE6B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GDWG in the GSICS Framework</a:t>
            </a:r>
          </a:p>
        </p:txBody>
      </p:sp>
      <p:pic>
        <p:nvPicPr>
          <p:cNvPr id="1028" name="Picture 4" descr="GSICS Structure &amp; Partnerships GSICS Exec Panel CGMS GSICS Coordination Centre VIS/NIR Sub-Group WGCV">
            <a:extLst>
              <a:ext uri="{FF2B5EF4-FFF2-40B4-BE49-F238E27FC236}">
                <a16:creationId xmlns:a16="http://schemas.microsoft.com/office/drawing/2014/main" id="{DE0EE15A-ACC6-4D52-AADA-C59DA0DC020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321"/>
          <a:stretch/>
        </p:blipFill>
        <p:spPr bwMode="auto">
          <a:xfrm>
            <a:off x="-1" y="1228724"/>
            <a:ext cx="9906001" cy="5377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1DFCAD1-2C5B-428C-A94D-F195E42BD312}"/>
              </a:ext>
            </a:extLst>
          </p:cNvPr>
          <p:cNvSpPr txBox="1"/>
          <p:nvPr/>
        </p:nvSpPr>
        <p:spPr>
          <a:xfrm>
            <a:off x="4278489" y="2833511"/>
            <a:ext cx="1761067" cy="954087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776372-1C76-4C73-9147-8C9987559ACF}"/>
              </a:ext>
            </a:extLst>
          </p:cNvPr>
          <p:cNvSpPr txBox="1"/>
          <p:nvPr/>
        </p:nvSpPr>
        <p:spPr>
          <a:xfrm>
            <a:off x="7432246" y="6665698"/>
            <a:ext cx="247375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Slide curtesy Tim </a:t>
            </a:r>
            <a:r>
              <a:rPr lang="en-US" dirty="0" err="1">
                <a:solidFill>
                  <a:schemeClr val="tx1"/>
                </a:solidFill>
              </a:rPr>
              <a:t>Hewison</a:t>
            </a:r>
            <a:r>
              <a:rPr lang="en-US" dirty="0">
                <a:solidFill>
                  <a:schemeClr val="tx1"/>
                </a:solidFill>
              </a:rPr>
              <a:t> (EUMETSAT)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0C1E5D7-FAC6-42A5-8178-58A7D59F0258}"/>
              </a:ext>
            </a:extLst>
          </p:cNvPr>
          <p:cNvSpPr txBox="1"/>
          <p:nvPr/>
        </p:nvSpPr>
        <p:spPr>
          <a:xfrm>
            <a:off x="0" y="6139259"/>
            <a:ext cx="4278490" cy="64633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GDWG actively supports all aspects of GSICS activities </a:t>
            </a:r>
          </a:p>
          <a:p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e.g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. systems/metadata/products/wiki/GPPA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Detailed TOR </a:t>
            </a:r>
            <a:r>
              <a:rPr lang="en-US" sz="1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here</a:t>
            </a:r>
            <a:endParaRPr lang="en-US" sz="12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CB6504B-7862-425E-8DEF-426EBC6D4064}"/>
              </a:ext>
            </a:extLst>
          </p:cNvPr>
          <p:cNvSpPr/>
          <p:nvPr/>
        </p:nvSpPr>
        <p:spPr>
          <a:xfrm>
            <a:off x="4476830" y="6139259"/>
            <a:ext cx="523083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100" dirty="0">
                <a:solidFill>
                  <a:schemeClr val="tx1"/>
                </a:solidFill>
                <a:highlight>
                  <a:srgbClr val="C0C0C0"/>
                </a:highlight>
              </a:rPr>
              <a:t>Oversee and coordinate the data management activities of GSICS and advise the EP on questions related to GSICS data management including information delivery services; </a:t>
            </a:r>
          </a:p>
        </p:txBody>
      </p:sp>
    </p:spTree>
    <p:extLst>
      <p:ext uri="{BB962C8B-B14F-4D97-AF65-F5344CB8AC3E}">
        <p14:creationId xmlns:p14="http://schemas.microsoft.com/office/powerpoint/2010/main" val="4203001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563C9D1-BB65-CA41-94F7-56464B35CE7E}"/>
              </a:ext>
            </a:extLst>
          </p:cNvPr>
          <p:cNvSpPr/>
          <p:nvPr/>
        </p:nvSpPr>
        <p:spPr>
          <a:xfrm>
            <a:off x="3740140" y="5165414"/>
            <a:ext cx="29077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400" b="0" dirty="0">
                <a:solidFill>
                  <a:prstClr val="black"/>
                </a:solidFill>
                <a:latin typeface="Calibri" panose="020F0502020204030204"/>
                <a:ea typeface="游ゴシック" panose="020B0400000000000000" pitchFamily="34" charset="-128"/>
              </a:rPr>
              <a:t>https://gsics.wmo.int/en/focal-points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E153FA9-362D-4A91-B241-7635AC5737F9}"/>
              </a:ext>
            </a:extLst>
          </p:cNvPr>
          <p:cNvSpPr txBox="1">
            <a:spLocks/>
          </p:cNvSpPr>
          <p:nvPr/>
        </p:nvSpPr>
        <p:spPr>
          <a:xfrm>
            <a:off x="3430648" y="159065"/>
            <a:ext cx="3044703" cy="6656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800" dirty="0"/>
              <a:t>GDWG Membership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864B10D-335E-2C81-6B5E-2F04A0BBAE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4837482"/>
              </p:ext>
            </p:extLst>
          </p:nvPr>
        </p:nvGraphicFramePr>
        <p:xfrm>
          <a:off x="1712402" y="835990"/>
          <a:ext cx="5765468" cy="4077869"/>
        </p:xfrm>
        <a:graphic>
          <a:graphicData uri="http://schemas.openxmlformats.org/drawingml/2006/table">
            <a:tbl>
              <a:tblPr/>
              <a:tblGrid>
                <a:gridCol w="2008615">
                  <a:extLst>
                    <a:ext uri="{9D8B030D-6E8A-4147-A177-3AD203B41FA5}">
                      <a16:colId xmlns:a16="http://schemas.microsoft.com/office/drawing/2014/main" val="1665192262"/>
                    </a:ext>
                  </a:extLst>
                </a:gridCol>
                <a:gridCol w="1339076">
                  <a:extLst>
                    <a:ext uri="{9D8B030D-6E8A-4147-A177-3AD203B41FA5}">
                      <a16:colId xmlns:a16="http://schemas.microsoft.com/office/drawing/2014/main" val="1924369441"/>
                    </a:ext>
                  </a:extLst>
                </a:gridCol>
                <a:gridCol w="2417777">
                  <a:extLst>
                    <a:ext uri="{9D8B030D-6E8A-4147-A177-3AD203B41FA5}">
                      <a16:colId xmlns:a16="http://schemas.microsoft.com/office/drawing/2014/main" val="1975126462"/>
                    </a:ext>
                  </a:extLst>
                </a:gridCol>
              </a:tblGrid>
              <a:tr h="32331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Affiliation</a:t>
                      </a:r>
                    </a:p>
                  </a:txBody>
                  <a:tcPr marL="16840" marR="16840" marT="16840" marB="168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First Name</a:t>
                      </a:r>
                    </a:p>
                  </a:txBody>
                  <a:tcPr marL="16840" marR="16840" marT="16840" marB="168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Last Name</a:t>
                      </a:r>
                    </a:p>
                  </a:txBody>
                  <a:tcPr marL="16840" marR="16840" marT="16840" marB="168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3394475"/>
                  </a:ext>
                </a:extLst>
              </a:tr>
              <a:tr h="323319"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CMA</a:t>
                      </a:r>
                    </a:p>
                  </a:txBody>
                  <a:tcPr marL="16840" marR="16840" marT="16840" marB="168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Lin</a:t>
                      </a:r>
                    </a:p>
                  </a:txBody>
                  <a:tcPr marL="16840" marR="16840" marT="16840" marB="168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u="sng" dirty="0">
                          <a:solidFill>
                            <a:srgbClr val="0074D0"/>
                          </a:solidFill>
                          <a:effectLst/>
                          <a:latin typeface="opbold"/>
                          <a:hlinkClick r:id="rId2"/>
                        </a:rPr>
                        <a:t>Tian</a:t>
                      </a:r>
                      <a:endParaRPr lang="en-US" sz="1600" dirty="0">
                        <a:effectLst/>
                      </a:endParaRPr>
                    </a:p>
                  </a:txBody>
                  <a:tcPr marL="16840" marR="16840" marT="16840" marB="168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6800386"/>
                  </a:ext>
                </a:extLst>
              </a:tr>
              <a:tr h="323319"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ESA</a:t>
                      </a:r>
                    </a:p>
                  </a:txBody>
                  <a:tcPr marL="16840" marR="16840" marT="16840" marB="168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effectLst/>
                        </a:rPr>
                        <a:t>Paolo</a:t>
                      </a:r>
                    </a:p>
                  </a:txBody>
                  <a:tcPr marL="16840" marR="16840" marT="16840" marB="168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u="sng" dirty="0" err="1">
                          <a:solidFill>
                            <a:srgbClr val="0074D0"/>
                          </a:solidFill>
                          <a:effectLst/>
                          <a:latin typeface="opbold"/>
                          <a:hlinkClick r:id="rId3"/>
                        </a:rPr>
                        <a:t>Castracane</a:t>
                      </a:r>
                      <a:endParaRPr lang="en-US" sz="1600" dirty="0">
                        <a:effectLst/>
                      </a:endParaRPr>
                    </a:p>
                  </a:txBody>
                  <a:tcPr marL="16840" marR="16840" marT="16840" marB="168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6794424"/>
                  </a:ext>
                </a:extLst>
              </a:tr>
              <a:tr h="323319"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EUMETSAT</a:t>
                      </a:r>
                    </a:p>
                  </a:txBody>
                  <a:tcPr marL="16840" marR="16840" marT="16840" marB="168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Simon</a:t>
                      </a:r>
                    </a:p>
                  </a:txBody>
                  <a:tcPr marL="16840" marR="16840" marT="16840" marB="168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u="sng" dirty="0">
                          <a:solidFill>
                            <a:srgbClr val="0074D0"/>
                          </a:solidFill>
                          <a:effectLst/>
                          <a:latin typeface="opbold"/>
                          <a:hlinkClick r:id="rId4"/>
                        </a:rPr>
                        <a:t>Elliott</a:t>
                      </a:r>
                      <a:endParaRPr lang="en-US" sz="1600" dirty="0">
                        <a:effectLst/>
                      </a:endParaRPr>
                    </a:p>
                  </a:txBody>
                  <a:tcPr marL="16840" marR="16840" marT="16840" marB="168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4920162"/>
                  </a:ext>
                </a:extLst>
              </a:tr>
              <a:tr h="323319"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IMD</a:t>
                      </a:r>
                    </a:p>
                  </a:txBody>
                  <a:tcPr marL="16840" marR="16840" marT="16840" marB="168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R.K.</a:t>
                      </a:r>
                    </a:p>
                  </a:txBody>
                  <a:tcPr marL="16840" marR="16840" marT="16840" marB="168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u="sng" dirty="0">
                          <a:solidFill>
                            <a:srgbClr val="0074D0"/>
                          </a:solidFill>
                          <a:effectLst/>
                          <a:latin typeface="opbold"/>
                          <a:hlinkClick r:id="rId5"/>
                        </a:rPr>
                        <a:t>Giri</a:t>
                      </a:r>
                      <a:endParaRPr lang="en-US" sz="1600" dirty="0">
                        <a:effectLst/>
                      </a:endParaRPr>
                    </a:p>
                  </a:txBody>
                  <a:tcPr marL="16840" marR="16840" marT="16840" marB="168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0676043"/>
                  </a:ext>
                </a:extLst>
              </a:tr>
              <a:tr h="518658"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IMD/Ministry of Earth Sciences</a:t>
                      </a:r>
                    </a:p>
                  </a:txBody>
                  <a:tcPr marL="16840" marR="16840" marT="16840" marB="168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Kamaljit</a:t>
                      </a:r>
                    </a:p>
                  </a:txBody>
                  <a:tcPr marL="16840" marR="16840" marT="16840" marB="168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u="sng" dirty="0">
                          <a:solidFill>
                            <a:srgbClr val="0074D0"/>
                          </a:solidFill>
                          <a:effectLst/>
                          <a:latin typeface="opbold"/>
                          <a:hlinkClick r:id="rId6"/>
                        </a:rPr>
                        <a:t>Ray</a:t>
                      </a:r>
                      <a:r>
                        <a:rPr lang="en-US" sz="1600" dirty="0">
                          <a:effectLst/>
                        </a:rPr>
                        <a:t> </a:t>
                      </a:r>
                      <a:r>
                        <a:rPr lang="en-US" sz="1600" b="0" dirty="0">
                          <a:effectLst/>
                          <a:latin typeface="opbold"/>
                        </a:rPr>
                        <a:t>(Chair)</a:t>
                      </a:r>
                      <a:endParaRPr lang="en-US" sz="1600" dirty="0">
                        <a:effectLst/>
                      </a:endParaRPr>
                    </a:p>
                  </a:txBody>
                  <a:tcPr marL="16840" marR="16840" marT="16840" marB="168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0526809"/>
                  </a:ext>
                </a:extLst>
              </a:tr>
              <a:tr h="323319"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ISRO</a:t>
                      </a:r>
                    </a:p>
                  </a:txBody>
                  <a:tcPr marL="16840" marR="16840" marT="16840" marB="168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Nitant</a:t>
                      </a:r>
                    </a:p>
                  </a:txBody>
                  <a:tcPr marL="16840" marR="16840" marT="16840" marB="168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u="sng" dirty="0">
                          <a:solidFill>
                            <a:srgbClr val="0074D0"/>
                          </a:solidFill>
                          <a:effectLst/>
                          <a:latin typeface="opbold"/>
                          <a:hlinkClick r:id="rId7"/>
                        </a:rPr>
                        <a:t>Dube</a:t>
                      </a:r>
                      <a:endParaRPr lang="en-US" sz="1600" dirty="0">
                        <a:effectLst/>
                      </a:endParaRPr>
                    </a:p>
                  </a:txBody>
                  <a:tcPr marL="16840" marR="16840" marT="16840" marB="168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3918889"/>
                  </a:ext>
                </a:extLst>
              </a:tr>
              <a:tr h="323319"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JMA</a:t>
                      </a:r>
                    </a:p>
                  </a:txBody>
                  <a:tcPr marL="16840" marR="16840" marT="16840" marB="168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Masaya</a:t>
                      </a:r>
                    </a:p>
                  </a:txBody>
                  <a:tcPr marL="16840" marR="16840" marT="16840" marB="168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u="sng" dirty="0">
                          <a:solidFill>
                            <a:srgbClr val="0074D0"/>
                          </a:solidFill>
                          <a:effectLst/>
                          <a:latin typeface="opbold"/>
                          <a:hlinkClick r:id="rId8"/>
                        </a:rPr>
                        <a:t>Takahashi</a:t>
                      </a:r>
                      <a:endParaRPr lang="en-US" sz="1600" dirty="0">
                        <a:effectLst/>
                      </a:endParaRPr>
                    </a:p>
                  </a:txBody>
                  <a:tcPr marL="16840" marR="16840" marT="16840" marB="168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8082355"/>
                  </a:ext>
                </a:extLst>
              </a:tr>
              <a:tr h="323319"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KMA</a:t>
                      </a:r>
                    </a:p>
                  </a:txBody>
                  <a:tcPr marL="16840" marR="16840" marT="16840" marB="168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Hanbyul</a:t>
                      </a:r>
                    </a:p>
                  </a:txBody>
                  <a:tcPr marL="16840" marR="16840" marT="16840" marB="168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u="sng" dirty="0">
                          <a:solidFill>
                            <a:srgbClr val="0074D0"/>
                          </a:solidFill>
                          <a:effectLst/>
                          <a:latin typeface="opbold"/>
                          <a:hlinkClick r:id="rId9"/>
                        </a:rPr>
                        <a:t>Lee</a:t>
                      </a:r>
                      <a:endParaRPr lang="en-US" sz="1600" dirty="0">
                        <a:effectLst/>
                      </a:endParaRPr>
                    </a:p>
                  </a:txBody>
                  <a:tcPr marL="16840" marR="16840" marT="16840" marB="168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6164339"/>
                  </a:ext>
                </a:extLst>
              </a:tr>
              <a:tr h="323319"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NOAA</a:t>
                      </a:r>
                    </a:p>
                  </a:txBody>
                  <a:tcPr marL="16840" marR="16840" marT="16840" marB="168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Manik</a:t>
                      </a:r>
                    </a:p>
                  </a:txBody>
                  <a:tcPr marL="16840" marR="16840" marT="16840" marB="168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u="sng" dirty="0">
                          <a:solidFill>
                            <a:srgbClr val="0074D0"/>
                          </a:solidFill>
                          <a:effectLst/>
                          <a:latin typeface="opbold"/>
                          <a:hlinkClick r:id="rId10"/>
                        </a:rPr>
                        <a:t>Bali</a:t>
                      </a:r>
                      <a:r>
                        <a:rPr lang="en-US" sz="1600" u="sng" dirty="0">
                          <a:solidFill>
                            <a:srgbClr val="0074D0"/>
                          </a:solidFill>
                          <a:effectLst/>
                          <a:latin typeface="opbold"/>
                        </a:rPr>
                        <a:t> </a:t>
                      </a:r>
                      <a:endParaRPr lang="en-US" sz="1600" dirty="0">
                        <a:effectLst/>
                      </a:endParaRPr>
                    </a:p>
                  </a:txBody>
                  <a:tcPr marL="16840" marR="16840" marT="16840" marB="168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3813379"/>
                  </a:ext>
                </a:extLst>
              </a:tr>
              <a:tr h="323319"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ROSHYDROMET</a:t>
                      </a:r>
                    </a:p>
                  </a:txBody>
                  <a:tcPr marL="16840" marR="16840" marT="16840" marB="168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Sergey</a:t>
                      </a:r>
                    </a:p>
                  </a:txBody>
                  <a:tcPr marL="16840" marR="16840" marT="16840" marB="168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u="sng" dirty="0" err="1">
                          <a:solidFill>
                            <a:srgbClr val="0074D0"/>
                          </a:solidFill>
                          <a:effectLst/>
                          <a:latin typeface="opbold"/>
                          <a:hlinkClick r:id="rId11"/>
                        </a:rPr>
                        <a:t>Uspensky</a:t>
                      </a:r>
                      <a:endParaRPr lang="en-US" sz="1600" dirty="0">
                        <a:effectLst/>
                      </a:endParaRPr>
                    </a:p>
                  </a:txBody>
                  <a:tcPr marL="16840" marR="16840" marT="16840" marB="168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8723317"/>
                  </a:ext>
                </a:extLst>
              </a:tr>
              <a:tr h="323319"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WMO</a:t>
                      </a:r>
                    </a:p>
                  </a:txBody>
                  <a:tcPr marL="16840" marR="16840" marT="16840" marB="168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Heikki</a:t>
                      </a:r>
                    </a:p>
                  </a:txBody>
                  <a:tcPr marL="16840" marR="16840" marT="16840" marB="168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u="sng" dirty="0">
                          <a:solidFill>
                            <a:srgbClr val="0074D0"/>
                          </a:solidFill>
                          <a:effectLst/>
                          <a:latin typeface="opbold"/>
                          <a:hlinkClick r:id="rId12"/>
                        </a:rPr>
                        <a:t>Pohjola</a:t>
                      </a:r>
                      <a:r>
                        <a:rPr lang="en-US" sz="1600" b="0" dirty="0">
                          <a:effectLst/>
                          <a:latin typeface="opbold"/>
                        </a:rPr>
                        <a:t> </a:t>
                      </a:r>
                      <a:endParaRPr lang="en-US" sz="1600" dirty="0">
                        <a:effectLst/>
                      </a:endParaRPr>
                    </a:p>
                  </a:txBody>
                  <a:tcPr marL="16840" marR="16840" marT="16840" marB="168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381712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3A7EF468-6E77-2357-1C9E-213BE82D4DCC}"/>
              </a:ext>
            </a:extLst>
          </p:cNvPr>
          <p:cNvSpPr txBox="1"/>
          <p:nvPr/>
        </p:nvSpPr>
        <p:spPr>
          <a:xfrm>
            <a:off x="287677" y="5704696"/>
            <a:ext cx="1965603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Welcome New Member</a:t>
            </a:r>
          </a:p>
          <a:p>
            <a:r>
              <a:rPr lang="en-US" sz="1200" dirty="0" err="1">
                <a:solidFill>
                  <a:schemeClr val="tx1"/>
                </a:solidFill>
              </a:rPr>
              <a:t>Hanbyul</a:t>
            </a:r>
            <a:r>
              <a:rPr lang="en-US" sz="1200" dirty="0">
                <a:solidFill>
                  <a:schemeClr val="tx1"/>
                </a:solidFill>
              </a:rPr>
              <a:t> Lee from KMA</a:t>
            </a:r>
          </a:p>
        </p:txBody>
      </p:sp>
    </p:spTree>
    <p:extLst>
      <p:ext uri="{BB962C8B-B14F-4D97-AF65-F5344CB8AC3E}">
        <p14:creationId xmlns:p14="http://schemas.microsoft.com/office/powerpoint/2010/main" val="2633121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595BB1D3-DB1C-E68F-9F3E-7A8DD26EB7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1267496"/>
              </p:ext>
            </p:extLst>
          </p:nvPr>
        </p:nvGraphicFramePr>
        <p:xfrm>
          <a:off x="190499" y="1208314"/>
          <a:ext cx="9525001" cy="6101852"/>
        </p:xfrm>
        <a:graphic>
          <a:graphicData uri="http://schemas.openxmlformats.org/drawingml/2006/table">
            <a:tbl>
              <a:tblPr/>
              <a:tblGrid>
                <a:gridCol w="1664148">
                  <a:extLst>
                    <a:ext uri="{9D8B030D-6E8A-4147-A177-3AD203B41FA5}">
                      <a16:colId xmlns:a16="http://schemas.microsoft.com/office/drawing/2014/main" val="4231515975"/>
                    </a:ext>
                  </a:extLst>
                </a:gridCol>
                <a:gridCol w="4402618">
                  <a:extLst>
                    <a:ext uri="{9D8B030D-6E8A-4147-A177-3AD203B41FA5}">
                      <a16:colId xmlns:a16="http://schemas.microsoft.com/office/drawing/2014/main" val="1122809343"/>
                    </a:ext>
                  </a:extLst>
                </a:gridCol>
                <a:gridCol w="981735">
                  <a:extLst>
                    <a:ext uri="{9D8B030D-6E8A-4147-A177-3AD203B41FA5}">
                      <a16:colId xmlns:a16="http://schemas.microsoft.com/office/drawing/2014/main" val="2704944666"/>
                    </a:ext>
                  </a:extLst>
                </a:gridCol>
                <a:gridCol w="1282770">
                  <a:extLst>
                    <a:ext uri="{9D8B030D-6E8A-4147-A177-3AD203B41FA5}">
                      <a16:colId xmlns:a16="http://schemas.microsoft.com/office/drawing/2014/main" val="2890465359"/>
                    </a:ext>
                  </a:extLst>
                </a:gridCol>
                <a:gridCol w="1193730">
                  <a:extLst>
                    <a:ext uri="{9D8B030D-6E8A-4147-A177-3AD203B41FA5}">
                      <a16:colId xmlns:a16="http://schemas.microsoft.com/office/drawing/2014/main" val="2020335202"/>
                    </a:ext>
                  </a:extLst>
                </a:gridCol>
              </a:tblGrid>
              <a:tr h="628653"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>
                          <a:effectLst/>
                        </a:rPr>
                        <a:t>A.GDWG.20230301.1  </a:t>
                      </a:r>
                    </a:p>
                  </a:txBody>
                  <a:tcPr marL="10673" marR="10673" marT="8539" marB="8539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>
                          <a:effectLst/>
                        </a:rPr>
                        <a:t>Manik Bali (NOAA) to add option in tracking tool to label actions as no longer relevant, and ensure a lead is clearly identified for each action  </a:t>
                      </a:r>
                    </a:p>
                  </a:txBody>
                  <a:tcPr marL="10673" marR="10673" marT="8539" marB="8539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>
                          <a:effectLst/>
                        </a:rPr>
                        <a:t>Manik  </a:t>
                      </a:r>
                    </a:p>
                  </a:txBody>
                  <a:tcPr marL="10673" marR="10673" marT="8539" marB="8539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</a:txBody>
                  <a:tcPr marL="10673" marR="10673" marT="8539" marB="8539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>
                          <a:effectLst/>
                        </a:rPr>
                        <a:t>Closed  </a:t>
                      </a:r>
                    </a:p>
                  </a:txBody>
                  <a:tcPr marL="10673" marR="10673" marT="8539" marB="8539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6043732"/>
                  </a:ext>
                </a:extLst>
              </a:tr>
              <a:tr h="424548"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>
                          <a:effectLst/>
                        </a:rPr>
                        <a:t>A.GDWG.20230301.2  </a:t>
                      </a:r>
                    </a:p>
                  </a:txBody>
                  <a:tcPr marL="10673" marR="10673" marT="8539" marB="8539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>
                          <a:effectLst/>
                        </a:rPr>
                        <a:t>Kamaljit Ray to invite nominations as incoming chair to propose to EP.  </a:t>
                      </a:r>
                    </a:p>
                  </a:txBody>
                  <a:tcPr marL="10673" marR="10673" marT="8539" marB="8539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>
                          <a:effectLst/>
                        </a:rPr>
                        <a:t>Kamaljit  </a:t>
                      </a:r>
                    </a:p>
                  </a:txBody>
                  <a:tcPr marL="10673" marR="10673" marT="8539" marB="8539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</a:rPr>
                        <a:t> </a:t>
                      </a:r>
                    </a:p>
                  </a:txBody>
                  <a:tcPr marL="10673" marR="10673" marT="8539" marB="8539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>
                          <a:effectLst/>
                        </a:rPr>
                        <a:t>Closed  </a:t>
                      </a:r>
                    </a:p>
                  </a:txBody>
                  <a:tcPr marL="10673" marR="10673" marT="8539" marB="8539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6054008"/>
                  </a:ext>
                </a:extLst>
              </a:tr>
              <a:tr h="424548">
                <a:tc>
                  <a:txBody>
                    <a:bodyPr/>
                    <a:lstStyle/>
                    <a:p>
                      <a:pPr fontAlgn="t"/>
                      <a:r>
                        <a:rPr lang="en-US" sz="1400">
                          <a:effectLst/>
                        </a:rPr>
                        <a:t>A.GDWG.20230301.3  </a:t>
                      </a:r>
                    </a:p>
                  </a:txBody>
                  <a:tcPr marL="10673" marR="10673" marT="8539" marB="8539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>
                          <a:effectLst/>
                        </a:rPr>
                        <a:t>Paolo (ESA) to get directions from ESA Management if he can take up the Chair GDWG  </a:t>
                      </a:r>
                    </a:p>
                  </a:txBody>
                  <a:tcPr marL="10673" marR="10673" marT="8539" marB="8539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>
                          <a:effectLst/>
                        </a:rPr>
                        <a:t>Paolo  </a:t>
                      </a:r>
                    </a:p>
                  </a:txBody>
                  <a:tcPr marL="10673" marR="10673" marT="8539" marB="8539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</a:rPr>
                        <a:t> </a:t>
                      </a:r>
                    </a:p>
                  </a:txBody>
                  <a:tcPr marL="10673" marR="10673" marT="8539" marB="8539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>
                          <a:effectLst/>
                        </a:rPr>
                        <a:t>Closed  </a:t>
                      </a:r>
                    </a:p>
                  </a:txBody>
                  <a:tcPr marL="10673" marR="10673" marT="8539" marB="8539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7630984"/>
                  </a:ext>
                </a:extLst>
              </a:tr>
              <a:tr h="453706">
                <a:tc>
                  <a:txBody>
                    <a:bodyPr/>
                    <a:lstStyle/>
                    <a:p>
                      <a:pPr fontAlgn="t"/>
                      <a:r>
                        <a:rPr lang="en-US" sz="1400">
                          <a:effectLst/>
                        </a:rPr>
                        <a:t>A.GDWG.20230301.4  </a:t>
                      </a:r>
                    </a:p>
                  </a:txBody>
                  <a:tcPr marL="10673" marR="10673" marT="8539" marB="8539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>
                          <a:effectLst/>
                        </a:rPr>
                        <a:t>Paolo to give a talk on Overpass tool to GSICS  </a:t>
                      </a:r>
                    </a:p>
                  </a:txBody>
                  <a:tcPr marL="10673" marR="10673" marT="8539" marB="8539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>
                          <a:effectLst/>
                        </a:rPr>
                        <a:t>Paolo  </a:t>
                      </a:r>
                    </a:p>
                  </a:txBody>
                  <a:tcPr marL="10673" marR="10673" marT="8539" marB="8539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dirty="0">
                          <a:effectLst/>
                        </a:rPr>
                        <a:t>http://gsics.atmos.umd.edu/bin/view/Development/Gdwgweb932023 </a:t>
                      </a:r>
                    </a:p>
                  </a:txBody>
                  <a:tcPr marL="10673" marR="10673" marT="8539" marB="8539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>
                          <a:effectLst/>
                        </a:rPr>
                        <a:t>Closed  </a:t>
                      </a:r>
                    </a:p>
                  </a:txBody>
                  <a:tcPr marL="10673" marR="10673" marT="8539" marB="8539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0521005"/>
                  </a:ext>
                </a:extLst>
              </a:tr>
              <a:tr h="628653">
                <a:tc>
                  <a:txBody>
                    <a:bodyPr/>
                    <a:lstStyle/>
                    <a:p>
                      <a:pPr fontAlgn="t"/>
                      <a:r>
                        <a:rPr lang="en-US" sz="1400">
                          <a:effectLst/>
                        </a:rPr>
                        <a:t>A.GDWG.20230904.1  </a:t>
                      </a:r>
                    </a:p>
                  </a:txBody>
                  <a:tcPr marL="10673" marR="10673" marT="8539" marB="8539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>
                          <a:effectLst/>
                        </a:rPr>
                        <a:t>GDWG to contact the product producers to learn about their views on making their products discoverable in the WIS system on a test basis  </a:t>
                      </a:r>
                    </a:p>
                  </a:txBody>
                  <a:tcPr marL="10673" marR="10673" marT="8539" marB="8539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>
                          <a:effectLst/>
                        </a:rPr>
                        <a:t>Manik  </a:t>
                      </a:r>
                    </a:p>
                  </a:txBody>
                  <a:tcPr marL="10673" marR="10673" marT="8539" marB="8539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dirty="0">
                          <a:effectLst/>
                        </a:rPr>
                        <a:t>Discussions  with WMO, Simon and NOAA Taking place </a:t>
                      </a:r>
                    </a:p>
                  </a:txBody>
                  <a:tcPr marL="10673" marR="10673" marT="8539" marB="8539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>
                          <a:effectLst/>
                        </a:rPr>
                        <a:t>Ongoing  </a:t>
                      </a:r>
                    </a:p>
                  </a:txBody>
                  <a:tcPr marL="10673" marR="10673" marT="8539" marB="8539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F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042076"/>
                  </a:ext>
                </a:extLst>
              </a:tr>
              <a:tr h="424548">
                <a:tc>
                  <a:txBody>
                    <a:bodyPr/>
                    <a:lstStyle/>
                    <a:p>
                      <a:pPr fontAlgn="t"/>
                      <a:r>
                        <a:rPr lang="en-US" sz="1400">
                          <a:effectLst/>
                        </a:rPr>
                        <a:t>A.GDWG.20230904.2  </a:t>
                      </a:r>
                    </a:p>
                  </a:txBody>
                  <a:tcPr marL="10673" marR="10673" marT="8539" marB="8539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>
                          <a:effectLst/>
                        </a:rPr>
                        <a:t>GDWG so share lessons learnt with GRWG, Simon and the WIS team.  </a:t>
                      </a:r>
                    </a:p>
                  </a:txBody>
                  <a:tcPr marL="10673" marR="10673" marT="8539" marB="8539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>
                          <a:effectLst/>
                        </a:rPr>
                        <a:t>Manik  </a:t>
                      </a:r>
                    </a:p>
                  </a:txBody>
                  <a:tcPr marL="10673" marR="10673" marT="8539" marB="8539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</a:txBody>
                  <a:tcPr marL="10673" marR="10673" marT="8539" marB="8539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>
                          <a:effectLst/>
                        </a:rPr>
                        <a:t>Ongoing  </a:t>
                      </a:r>
                    </a:p>
                  </a:txBody>
                  <a:tcPr marL="10673" marR="10673" marT="8539" marB="8539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100294"/>
                  </a:ext>
                </a:extLst>
              </a:tr>
              <a:tr h="628653">
                <a:tc>
                  <a:txBody>
                    <a:bodyPr/>
                    <a:lstStyle/>
                    <a:p>
                      <a:pPr fontAlgn="t"/>
                      <a:r>
                        <a:rPr lang="en-US" sz="1400">
                          <a:effectLst/>
                        </a:rPr>
                        <a:t>A.GEP.20230630.2  </a:t>
                      </a:r>
                    </a:p>
                  </a:txBody>
                  <a:tcPr marL="10673" marR="10673" marT="8539" marB="8539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>
                          <a:effectLst/>
                        </a:rPr>
                        <a:t>GSICS EP representatives to identify their agency’s GDWG point of contact and report back to GSICS rapporteur. WMO to update that information on the GSICS website.  </a:t>
                      </a:r>
                    </a:p>
                  </a:txBody>
                  <a:tcPr marL="10673" marR="10673" marT="8539" marB="8539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>
                          <a:effectLst/>
                        </a:rPr>
                        <a:t>EP  </a:t>
                      </a:r>
                    </a:p>
                  </a:txBody>
                  <a:tcPr marL="10673" marR="10673" marT="8539" marB="8539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</a:txBody>
                  <a:tcPr marL="10673" marR="10673" marT="8539" marB="8539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>
                          <a:effectLst/>
                        </a:rPr>
                        <a:t>Closed  </a:t>
                      </a:r>
                    </a:p>
                  </a:txBody>
                  <a:tcPr marL="10673" marR="10673" marT="8539" marB="8539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774755"/>
                  </a:ext>
                </a:extLst>
              </a:tr>
              <a:tr h="832758">
                <a:tc>
                  <a:txBody>
                    <a:bodyPr/>
                    <a:lstStyle/>
                    <a:p>
                      <a:pPr fontAlgn="t"/>
                      <a:r>
                        <a:rPr lang="en-US" sz="1400">
                          <a:effectLst/>
                        </a:rPr>
                        <a:t>A.GEP.20230630.3  </a:t>
                      </a:r>
                    </a:p>
                  </a:txBody>
                  <a:tcPr marL="10673" marR="10673" marT="8539" marB="8539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>
                          <a:effectLst/>
                        </a:rPr>
                        <a:t>GDWG to prepare a proposal for a Standard Operating procedure for the dissemination of GSICS corrected data products and how the GSICS coefficients are to be embedded in the corrected data files.  </a:t>
                      </a:r>
                    </a:p>
                  </a:txBody>
                  <a:tcPr marL="10673" marR="10673" marT="8539" marB="8539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</a:txBody>
                  <a:tcPr marL="10673" marR="10673" marT="8539" marB="8539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</a:txBody>
                  <a:tcPr marL="10673" marR="10673" marT="8539" marB="8539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>
                          <a:effectLst/>
                        </a:rPr>
                        <a:t>Ongoing </a:t>
                      </a:r>
                    </a:p>
                  </a:txBody>
                  <a:tcPr marL="10673" marR="10673" marT="8539" marB="8539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7942108"/>
                  </a:ext>
                </a:extLst>
              </a:tr>
              <a:tr h="424548">
                <a:tc>
                  <a:txBody>
                    <a:bodyPr/>
                    <a:lstStyle/>
                    <a:p>
                      <a:pPr fontAlgn="t"/>
                      <a:r>
                        <a:rPr lang="en-US" sz="1400">
                          <a:effectLst/>
                        </a:rPr>
                        <a:t>A.GEP.20230630.4  </a:t>
                      </a:r>
                    </a:p>
                  </a:txBody>
                  <a:tcPr marL="10673" marR="10673" marT="8539" marB="8539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>
                          <a:effectLst/>
                        </a:rPr>
                        <a:t>WMO to organize WIS 2.0 presentation in GDWG subgroup meeting  </a:t>
                      </a:r>
                    </a:p>
                  </a:txBody>
                  <a:tcPr marL="10673" marR="10673" marT="8539" marB="8539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>
                          <a:effectLst/>
                        </a:rPr>
                        <a:t>WMO/Manik Bali  </a:t>
                      </a:r>
                    </a:p>
                  </a:txBody>
                  <a:tcPr marL="10673" marR="10673" marT="8539" marB="8539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</a:txBody>
                  <a:tcPr marL="10673" marR="10673" marT="8539" marB="8539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>
                          <a:effectLst/>
                        </a:rPr>
                        <a:t>Closed  </a:t>
                      </a:r>
                    </a:p>
                  </a:txBody>
                  <a:tcPr marL="10673" marR="10673" marT="8539" marB="8539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3425670"/>
                  </a:ext>
                </a:extLst>
              </a:tr>
              <a:tr h="1010390"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>
                          <a:effectLst/>
                        </a:rPr>
                        <a:t>R.GDWG.20230301.5  </a:t>
                      </a:r>
                    </a:p>
                  </a:txBody>
                  <a:tcPr marL="10673" marR="10673" marT="8539" marB="8539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>
                          <a:effectLst/>
                        </a:rPr>
                        <a:t>Manik Work closely to develop to utilize OSCAR API for retrieving information of interest  </a:t>
                      </a:r>
                    </a:p>
                  </a:txBody>
                  <a:tcPr marL="10673" marR="10673" marT="8539" marB="8539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>
                          <a:effectLst/>
                        </a:rPr>
                        <a:t>Manik  </a:t>
                      </a:r>
                    </a:p>
                  </a:txBody>
                  <a:tcPr marL="10673" marR="10673" marT="8539" marB="8539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</a:txBody>
                  <a:tcPr marL="10673" marR="10673" marT="8539" marB="8539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Closed</a:t>
                      </a:r>
                    </a:p>
                  </a:txBody>
                  <a:tcPr marL="10673" marR="10673" marT="8539" marB="8539">
                    <a:lnL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5DBE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111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7199788"/>
                  </a:ext>
                </a:extLst>
              </a:tr>
            </a:tbl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CC869A1B-7F38-14D8-4946-C0C08BF7CB3F}"/>
              </a:ext>
            </a:extLst>
          </p:cNvPr>
          <p:cNvSpPr txBox="1">
            <a:spLocks/>
          </p:cNvSpPr>
          <p:nvPr/>
        </p:nvSpPr>
        <p:spPr>
          <a:xfrm>
            <a:off x="2767173" y="-98290"/>
            <a:ext cx="4371654" cy="7595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Action Status  [ 2023 ]</a:t>
            </a:r>
          </a:p>
        </p:txBody>
      </p:sp>
    </p:spTree>
    <p:extLst>
      <p:ext uri="{BB962C8B-B14F-4D97-AF65-F5344CB8AC3E}">
        <p14:creationId xmlns:p14="http://schemas.microsoft.com/office/powerpoint/2010/main" val="2602443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05626" y="-253670"/>
            <a:ext cx="1484955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724458" y="422146"/>
            <a:ext cx="524361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160329" y="655140"/>
            <a:ext cx="558571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7602272" y="0"/>
            <a:ext cx="2303728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80779" y="6115501"/>
            <a:ext cx="1214292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78315" y="6453143"/>
            <a:ext cx="662108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E6EC50C-8D49-37A6-A9B0-941C0FAAD4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8927008"/>
              </p:ext>
            </p:extLst>
          </p:nvPr>
        </p:nvGraphicFramePr>
        <p:xfrm>
          <a:off x="522816" y="882952"/>
          <a:ext cx="8860368" cy="5130539"/>
        </p:xfrm>
        <a:graphic>
          <a:graphicData uri="http://schemas.openxmlformats.org/drawingml/2006/table">
            <a:tbl>
              <a:tblPr firstRow="1" bandRow="1"/>
              <a:tblGrid>
                <a:gridCol w="776337">
                  <a:extLst>
                    <a:ext uri="{9D8B030D-6E8A-4147-A177-3AD203B41FA5}">
                      <a16:colId xmlns:a16="http://schemas.microsoft.com/office/drawing/2014/main" val="3312171850"/>
                    </a:ext>
                  </a:extLst>
                </a:gridCol>
                <a:gridCol w="4489253">
                  <a:extLst>
                    <a:ext uri="{9D8B030D-6E8A-4147-A177-3AD203B41FA5}">
                      <a16:colId xmlns:a16="http://schemas.microsoft.com/office/drawing/2014/main" val="213843721"/>
                    </a:ext>
                  </a:extLst>
                </a:gridCol>
                <a:gridCol w="3594778">
                  <a:extLst>
                    <a:ext uri="{9D8B030D-6E8A-4147-A177-3AD203B41FA5}">
                      <a16:colId xmlns:a16="http://schemas.microsoft.com/office/drawing/2014/main" val="1729570003"/>
                    </a:ext>
                  </a:extLst>
                </a:gridCol>
              </a:tblGrid>
              <a:tr h="362516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GDWG Breakout Session (Day 3, Wed 13 March)</a:t>
                      </a:r>
                    </a:p>
                  </a:txBody>
                  <a:tcPr marL="10126" marR="10126" marT="10126" marB="6075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546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4421965"/>
                  </a:ext>
                </a:extLst>
              </a:tr>
              <a:tr h="32201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Chair: Kamaljit Ray /Co-Chair Manik Bali Minutes: Manik Bali</a:t>
                      </a:r>
                    </a:p>
                  </a:txBody>
                  <a:tcPr marL="10126" marR="10126" marT="10126" marB="6075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126" marR="10126" marT="10126" marB="60757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6631001"/>
                  </a:ext>
                </a:extLst>
              </a:tr>
              <a:tr h="3220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Time </a:t>
                      </a:r>
                    </a:p>
                  </a:txBody>
                  <a:tcPr marL="10126" marR="10126" marT="10126" marB="6075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Title</a:t>
                      </a:r>
                    </a:p>
                  </a:txBody>
                  <a:tcPr marL="10126" marR="10126" marT="10126" marB="6075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Presenter</a:t>
                      </a:r>
                    </a:p>
                  </a:txBody>
                  <a:tcPr marL="10126" marR="10126" marT="10126" marB="6075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408542"/>
                  </a:ext>
                </a:extLst>
              </a:tr>
              <a:tr h="340914">
                <a:tc>
                  <a:txBody>
                    <a:bodyPr/>
                    <a:lstStyle/>
                    <a:p>
                      <a:pPr algn="ctr" fontAlgn="ctr"/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126" marR="10126" marT="10126" marB="6075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126" marR="10126" marT="10126" marB="60757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126" marR="10126" marT="10126" marB="6075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451045"/>
                  </a:ext>
                </a:extLst>
              </a:tr>
              <a:tr h="3220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9:00</a:t>
                      </a:r>
                    </a:p>
                  </a:txBody>
                  <a:tcPr marL="10126" marR="10126" marT="10126" marB="6075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Welcome remarks from   GDWG Chair </a:t>
                      </a:r>
                    </a:p>
                  </a:txBody>
                  <a:tcPr marL="10126" marR="10126" marT="10126" marB="60757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Kamaljit Ray [ In Person]</a:t>
                      </a:r>
                    </a:p>
                  </a:txBody>
                  <a:tcPr marL="10126" marR="10126" marT="10126" marB="6075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8951242"/>
                  </a:ext>
                </a:extLst>
              </a:tr>
              <a:tr h="3220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9:15</a:t>
                      </a:r>
                    </a:p>
                  </a:txBody>
                  <a:tcPr marL="10126" marR="10126" marT="10126" marB="6075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ESA GDWG Activities</a:t>
                      </a:r>
                    </a:p>
                  </a:txBody>
                  <a:tcPr marL="10126" marR="10126" marT="10126" marB="60757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[Paolo Castracane [In-Person]</a:t>
                      </a:r>
                    </a:p>
                  </a:txBody>
                  <a:tcPr marL="10126" marR="10126" marT="10126" marB="6075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3676844"/>
                  </a:ext>
                </a:extLst>
              </a:tr>
              <a:tr h="3220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9:30</a:t>
                      </a:r>
                    </a:p>
                  </a:txBody>
                  <a:tcPr marL="10126" marR="10126" marT="10126" marB="6075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KMA  GDWG Activities</a:t>
                      </a:r>
                    </a:p>
                  </a:txBody>
                  <a:tcPr marL="10126" marR="10126" marT="10126" marB="60757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Hanbyul [ Remote]</a:t>
                      </a:r>
                    </a:p>
                  </a:txBody>
                  <a:tcPr marL="10126" marR="10126" marT="10126" marB="60757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9931264"/>
                  </a:ext>
                </a:extLst>
              </a:tr>
              <a:tr h="3220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9:45</a:t>
                      </a:r>
                    </a:p>
                  </a:txBody>
                  <a:tcPr marL="10126" marR="10126" marT="10126" marB="6075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CMA GDWG Activities</a:t>
                      </a:r>
                    </a:p>
                  </a:txBody>
                  <a:tcPr marL="10126" marR="10126" marT="10126" marB="60757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Tian lin</a:t>
                      </a:r>
                    </a:p>
                  </a:txBody>
                  <a:tcPr marL="10126" marR="10126" marT="10126" marB="6075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447528"/>
                  </a:ext>
                </a:extLst>
              </a:tr>
              <a:tr h="3220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</a:t>
                      </a:r>
                    </a:p>
                  </a:txBody>
                  <a:tcPr marL="10126" marR="10126" marT="10126" marB="6075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IMD  GDWG Activities</a:t>
                      </a:r>
                    </a:p>
                  </a:txBody>
                  <a:tcPr marL="10126" marR="10126" marT="10126" marB="60757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R. K Giri / Kamaljit Ray</a:t>
                      </a:r>
                    </a:p>
                  </a:txBody>
                  <a:tcPr marL="10126" marR="10126" marT="10126" marB="6075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4571260"/>
                  </a:ext>
                </a:extLst>
              </a:tr>
              <a:tr h="3220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10:15</a:t>
                      </a:r>
                    </a:p>
                  </a:txBody>
                  <a:tcPr marL="10126" marR="10126" marT="10126" marB="6075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ISRO GDWG Activities</a:t>
                      </a:r>
                    </a:p>
                  </a:txBody>
                  <a:tcPr marL="10126" marR="10126" marT="10126" marB="60757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Pradeep Thapliyal [ In-Person]</a:t>
                      </a:r>
                    </a:p>
                  </a:txBody>
                  <a:tcPr marL="10126" marR="10126" marT="10126" marB="6075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2562478"/>
                  </a:ext>
                </a:extLst>
              </a:tr>
              <a:tr h="3220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</a:t>
                      </a:r>
                    </a:p>
                  </a:txBody>
                  <a:tcPr marL="10126" marR="10126" marT="10126" marB="6075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NOAA GDWG Activities</a:t>
                      </a:r>
                    </a:p>
                  </a:txBody>
                  <a:tcPr marL="10126" marR="10126" marT="10126" marB="60757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Manik Bali [ in-Person ]</a:t>
                      </a:r>
                    </a:p>
                  </a:txBody>
                  <a:tcPr marL="10126" marR="10126" marT="10126" marB="6075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1894666"/>
                  </a:ext>
                </a:extLst>
              </a:tr>
              <a:tr h="3220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10:45</a:t>
                      </a:r>
                    </a:p>
                  </a:txBody>
                  <a:tcPr marL="10126" marR="10126" marT="10126" marB="6075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Landing Pages</a:t>
                      </a:r>
                    </a:p>
                  </a:txBody>
                  <a:tcPr marL="10126" marR="10126" marT="10126" marB="60757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Rob Roebeling</a:t>
                      </a:r>
                    </a:p>
                  </a:txBody>
                  <a:tcPr marL="10126" marR="10126" marT="10126" marB="6075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6362359"/>
                  </a:ext>
                </a:extLst>
              </a:tr>
              <a:tr h="3220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10:45</a:t>
                      </a:r>
                    </a:p>
                  </a:txBody>
                  <a:tcPr marL="10126" marR="10126" marT="10126" marB="6075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LSICS Data Conventions and  Versioning</a:t>
                      </a:r>
                    </a:p>
                  </a:txBody>
                  <a:tcPr marL="10126" marR="10126" marT="10126" marB="60757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Masaya Takahashi [ In-Person]</a:t>
                      </a:r>
                    </a:p>
                  </a:txBody>
                  <a:tcPr marL="10126" marR="10126" marT="10126" marB="6075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6502792"/>
                  </a:ext>
                </a:extLst>
              </a:tr>
              <a:tr h="3220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</a:t>
                      </a:r>
                    </a:p>
                  </a:txBody>
                  <a:tcPr marL="10126" marR="10126" marT="10126" marB="6075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G-SOS Report Genration[ Data and Code ] </a:t>
                      </a:r>
                    </a:p>
                  </a:txBody>
                  <a:tcPr marL="10126" marR="10126" marT="10126" marB="60757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Manik Bali [ in-Person ]</a:t>
                      </a:r>
                    </a:p>
                  </a:txBody>
                  <a:tcPr marL="10126" marR="10126" marT="10126" marB="6075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6775445"/>
                  </a:ext>
                </a:extLst>
              </a:tr>
              <a:tr h="5245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</a:t>
                      </a:r>
                    </a:p>
                  </a:txBody>
                  <a:tcPr marL="10126" marR="10126" marT="10126" marB="6075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Discussion GDWG Cross Cutting Topics[ WIS, Lunar, Standard Operating Procedure, GenAI]</a:t>
                      </a:r>
                    </a:p>
                  </a:txBody>
                  <a:tcPr marL="10126" marR="10126" marT="10126" marB="60757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</a:t>
                      </a:r>
                    </a:p>
                  </a:txBody>
                  <a:tcPr marL="10126" marR="10126" marT="10126" marB="6075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58044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6484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174" y="2890521"/>
            <a:ext cx="8915400" cy="954087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66987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50ED32F0F53544A36ED467363813C6" ma:contentTypeVersion="18" ma:contentTypeDescription="Create a new document." ma:contentTypeScope="" ma:versionID="5395ca24266a9085d5a33a97288de7aa">
  <xsd:schema xmlns:xsd="http://www.w3.org/2001/XMLSchema" xmlns:xs="http://www.w3.org/2001/XMLSchema" xmlns:p="http://schemas.microsoft.com/office/2006/metadata/properties" xmlns:ns3="4bb23abe-0450-4f51-8c6f-b2e3a34c1641" xmlns:ns4="f950f2a2-677a-4f60-aa11-1816004dd361" targetNamespace="http://schemas.microsoft.com/office/2006/metadata/properties" ma:root="true" ma:fieldsID="d5671206b0fcbbc5f8b9b7d8081c7669" ns3:_="" ns4:_="">
    <xsd:import namespace="4bb23abe-0450-4f51-8c6f-b2e3a34c1641"/>
    <xsd:import namespace="f950f2a2-677a-4f60-aa11-1816004dd36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MediaServiceSearchProperties" minOccurs="0"/>
                <xsd:element ref="ns3:_activity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b23abe-0450-4f51-8c6f-b2e3a34c16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3" nillable="true" ma:displayName="_activity" ma:hidden="true" ma:internalName="_activity">
      <xsd:simpleType>
        <xsd:restriction base="dms:Note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5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50f2a2-677a-4f60-aa11-1816004dd36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bb23abe-0450-4f51-8c6f-b2e3a34c1641" xsi:nil="true"/>
  </documentManagement>
</p:properties>
</file>

<file path=customXml/itemProps1.xml><?xml version="1.0" encoding="utf-8"?>
<ds:datastoreItem xmlns:ds="http://schemas.openxmlformats.org/officeDocument/2006/customXml" ds:itemID="{5064ED78-BBE9-49AC-9D72-8E7D155BDB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b23abe-0450-4f51-8c6f-b2e3a34c1641"/>
    <ds:schemaRef ds:uri="f950f2a2-677a-4f60-aa11-1816004dd3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D171ADE-22F1-4B7A-BF21-8A86E9CEB0E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B7B3E24-0CE3-473E-BAC0-FD77D78F5C1C}">
  <ds:schemaRefs>
    <ds:schemaRef ds:uri="http://purl.org/dc/dcmitype/"/>
    <ds:schemaRef ds:uri="http://purl.org/dc/elements/1.1/"/>
    <ds:schemaRef ds:uri="http://schemas.microsoft.com/office/infopath/2007/PartnerControls"/>
    <ds:schemaRef ds:uri="http://www.w3.org/XML/1998/namespace"/>
    <ds:schemaRef ds:uri="4bb23abe-0450-4f51-8c6f-b2e3a34c1641"/>
    <ds:schemaRef ds:uri="http://schemas.microsoft.com/office/2006/metadata/properties"/>
    <ds:schemaRef ds:uri="f950f2a2-677a-4f60-aa11-1816004dd361"/>
    <ds:schemaRef ds:uri="http://schemas.microsoft.com/office/2006/documentManagement/type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98548</TotalTime>
  <Words>632</Words>
  <Application>Microsoft Office PowerPoint</Application>
  <PresentationFormat>A4 Paper (210x297 mm)</PresentationFormat>
  <Paragraphs>143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Arial</vt:lpstr>
      <vt:lpstr>Arial Black</vt:lpstr>
      <vt:lpstr>Calibri</vt:lpstr>
      <vt:lpstr>Calibri Light</vt:lpstr>
      <vt:lpstr>Helvetica</vt:lpstr>
      <vt:lpstr>opbold</vt:lpstr>
      <vt:lpstr>Tahoma</vt:lpstr>
      <vt:lpstr>Times New Roman</vt:lpstr>
      <vt:lpstr>Office Theme</vt:lpstr>
      <vt:lpstr>Office テーマ</vt:lpstr>
      <vt:lpstr>GSICS Data Working Group 13/03/2024</vt:lpstr>
      <vt:lpstr>WELCOME TO GDWG BREAKOUT SESSION </vt:lpstr>
      <vt:lpstr>GDWG in the GSICS Framework</vt:lpstr>
      <vt:lpstr>PowerPoint Presentation</vt:lpstr>
      <vt:lpstr>PowerPoint Presentation</vt:lpstr>
      <vt:lpstr>PowerPoint Presentation</vt:lpstr>
      <vt:lpstr>THANK YOU</vt:lpstr>
    </vt:vector>
  </TitlesOfParts>
  <Company>Eumetsat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Thomas Staudte</dc:creator>
  <cp:lastModifiedBy>Manik Bali</cp:lastModifiedBy>
  <cp:revision>2388</cp:revision>
  <cp:lastPrinted>2006-03-06T14:11:17Z</cp:lastPrinted>
  <dcterms:created xsi:type="dcterms:W3CDTF">2010-09-10T00:53:07Z</dcterms:created>
  <dcterms:modified xsi:type="dcterms:W3CDTF">2024-03-13T08:06:16Z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0x0101002550ED32F0F53544A36ED467363813C6</vt:lpwstr>
  </property>
</Properties>
</file>