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70" r:id="rId1"/>
  </p:sldMasterIdLst>
  <p:notesMasterIdLst>
    <p:notesMasterId r:id="rId14"/>
  </p:notesMasterIdLst>
  <p:handoutMasterIdLst>
    <p:handoutMasterId r:id="rId15"/>
  </p:handoutMasterIdLst>
  <p:sldIdLst>
    <p:sldId id="682" r:id="rId2"/>
    <p:sldId id="683" r:id="rId3"/>
    <p:sldId id="692" r:id="rId4"/>
    <p:sldId id="687" r:id="rId5"/>
    <p:sldId id="805" r:id="rId6"/>
    <p:sldId id="800" r:id="rId7"/>
    <p:sldId id="802" r:id="rId8"/>
    <p:sldId id="806" r:id="rId9"/>
    <p:sldId id="807" r:id="rId10"/>
    <p:sldId id="804" r:id="rId11"/>
    <p:sldId id="705" r:id="rId12"/>
    <p:sldId id="690" r:id="rId13"/>
  </p:sldIdLst>
  <p:sldSz cx="9906000" cy="6858000" type="A4"/>
  <p:notesSz cx="7010400" cy="9296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4">
          <p15:clr>
            <a:srgbClr val="A4A3A4"/>
          </p15:clr>
        </p15:guide>
        <p15:guide id="2" orient="horz" pos="1410">
          <p15:clr>
            <a:srgbClr val="A4A3A4"/>
          </p15:clr>
        </p15:guide>
        <p15:guide id="3" orient="horz" pos="2715">
          <p15:clr>
            <a:srgbClr val="A4A3A4"/>
          </p15:clr>
        </p15:guide>
        <p15:guide id="4" orient="horz" pos="2389">
          <p15:clr>
            <a:srgbClr val="A4A3A4"/>
          </p15:clr>
        </p15:guide>
        <p15:guide id="5" orient="horz" pos="2064">
          <p15:clr>
            <a:srgbClr val="A4A3A4"/>
          </p15:clr>
        </p15:guide>
        <p15:guide id="6" orient="horz" pos="1735">
          <p15:clr>
            <a:srgbClr val="A4A3A4"/>
          </p15:clr>
        </p15:guide>
        <p15:guide id="7" orient="horz" pos="3369">
          <p15:clr>
            <a:srgbClr val="A4A3A4"/>
          </p15:clr>
        </p15:guide>
        <p15:guide id="8" orient="horz" pos="3698">
          <p15:clr>
            <a:srgbClr val="A4A3A4"/>
          </p15:clr>
        </p15:guide>
        <p15:guide id="9" pos="4214">
          <p15:clr>
            <a:srgbClr val="A4A3A4"/>
          </p15:clr>
        </p15:guide>
        <p15:guide id="10" pos="358">
          <p15:clr>
            <a:srgbClr val="A4A3A4"/>
          </p15:clr>
        </p15:guide>
        <p15:guide id="11" pos="912">
          <p15:clr>
            <a:srgbClr val="A4A3A4"/>
          </p15:clr>
        </p15:guide>
        <p15:guide id="12" pos="4879">
          <p15:clr>
            <a:srgbClr val="A4A3A4"/>
          </p15:clr>
        </p15:guide>
        <p15:guide id="13" pos="5556">
          <p15:clr>
            <a:srgbClr val="A4A3A4"/>
          </p15:clr>
        </p15:guide>
        <p15:guide id="14" pos="1424">
          <p15:clr>
            <a:srgbClr val="A4A3A4"/>
          </p15:clr>
        </p15:guide>
        <p15:guide id="15" pos="402">
          <p15:clr>
            <a:srgbClr val="A4A3A4"/>
          </p15:clr>
        </p15:guide>
        <p15:guide id="16" pos="17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DADE"/>
    <a:srgbClr val="3333FF"/>
    <a:srgbClr val="4E0B55"/>
    <a:srgbClr val="009900"/>
    <a:srgbClr val="FF9900"/>
    <a:srgbClr val="EE2D24"/>
    <a:srgbClr val="C7A775"/>
    <a:srgbClr val="00B5EF"/>
    <a:srgbClr val="CDE3A0"/>
    <a:srgbClr val="EFC8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6E9EBD-5F2A-4DBC-BE89-75AFD5E4BB00}" v="68" dt="2024-03-13T05:33:07.1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77" autoAdjust="0"/>
    <p:restoredTop sz="81517" autoAdjust="0"/>
  </p:normalViewPr>
  <p:slideViewPr>
    <p:cSldViewPr snapToGrid="0">
      <p:cViewPr varScale="1">
        <p:scale>
          <a:sx n="70" d="100"/>
          <a:sy n="70" d="100"/>
        </p:scale>
        <p:origin x="125" y="72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358"/>
        <p:guide pos="912"/>
        <p:guide pos="4879"/>
        <p:guide pos="5556"/>
        <p:guide pos="1424"/>
        <p:guide pos="402"/>
        <p:guide pos="17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1968" y="72"/>
      </p:cViewPr>
      <p:guideLst>
        <p:guide orient="horz" pos="2928"/>
        <p:guide pos="2207"/>
      </p:guideLst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ik Bali" userId="4a755868-38a8-4d7f-ad2e-0f6e6fc839b4" providerId="ADAL" clId="{ED6E9EBD-5F2A-4DBC-BE89-75AFD5E4BB00}"/>
    <pc:docChg chg="undo custSel addSld modSld">
      <pc:chgData name="Manik Bali" userId="4a755868-38a8-4d7f-ad2e-0f6e6fc839b4" providerId="ADAL" clId="{ED6E9EBD-5F2A-4DBC-BE89-75AFD5E4BB00}" dt="2024-03-13T05:33:26.393" v="1656" actId="1076"/>
      <pc:docMkLst>
        <pc:docMk/>
      </pc:docMkLst>
      <pc:sldChg chg="modSp mod">
        <pc:chgData name="Manik Bali" userId="4a755868-38a8-4d7f-ad2e-0f6e6fc839b4" providerId="ADAL" clId="{ED6E9EBD-5F2A-4DBC-BE89-75AFD5E4BB00}" dt="2024-03-12T10:51:32.192" v="8" actId="6549"/>
        <pc:sldMkLst>
          <pc:docMk/>
          <pc:sldMk cId="143453519" sldId="682"/>
        </pc:sldMkLst>
        <pc:spChg chg="mod">
          <ac:chgData name="Manik Bali" userId="4a755868-38a8-4d7f-ad2e-0f6e6fc839b4" providerId="ADAL" clId="{ED6E9EBD-5F2A-4DBC-BE89-75AFD5E4BB00}" dt="2024-03-12T10:51:32.192" v="8" actId="6549"/>
          <ac:spMkLst>
            <pc:docMk/>
            <pc:sldMk cId="143453519" sldId="682"/>
            <ac:spMk id="5" creationId="{00000000-0000-0000-0000-000000000000}"/>
          </ac:spMkLst>
        </pc:spChg>
        <pc:spChg chg="mod">
          <ac:chgData name="Manik Bali" userId="4a755868-38a8-4d7f-ad2e-0f6e6fc839b4" providerId="ADAL" clId="{ED6E9EBD-5F2A-4DBC-BE89-75AFD5E4BB00}" dt="2024-03-12T10:51:15.110" v="5" actId="20577"/>
          <ac:spMkLst>
            <pc:docMk/>
            <pc:sldMk cId="143453519" sldId="682"/>
            <ac:spMk id="6146" creationId="{00000000-0000-0000-0000-000000000000}"/>
          </ac:spMkLst>
        </pc:spChg>
      </pc:sldChg>
      <pc:sldChg chg="modSp mod">
        <pc:chgData name="Manik Bali" userId="4a755868-38a8-4d7f-ad2e-0f6e6fc839b4" providerId="ADAL" clId="{ED6E9EBD-5F2A-4DBC-BE89-75AFD5E4BB00}" dt="2024-03-12T11:38:57.511" v="54" actId="14100"/>
        <pc:sldMkLst>
          <pc:docMk/>
          <pc:sldMk cId="856289480" sldId="802"/>
        </pc:sldMkLst>
        <pc:picChg chg="mod">
          <ac:chgData name="Manik Bali" userId="4a755868-38a8-4d7f-ad2e-0f6e6fc839b4" providerId="ADAL" clId="{ED6E9EBD-5F2A-4DBC-BE89-75AFD5E4BB00}" dt="2024-03-12T11:38:57.511" v="54" actId="14100"/>
          <ac:picMkLst>
            <pc:docMk/>
            <pc:sldMk cId="856289480" sldId="802"/>
            <ac:picMk id="15" creationId="{256388CB-4B71-4F81-A584-E6B1FA255D15}"/>
          </ac:picMkLst>
        </pc:picChg>
      </pc:sldChg>
      <pc:sldChg chg="addSp delSp modSp new mod">
        <pc:chgData name="Manik Bali" userId="4a755868-38a8-4d7f-ad2e-0f6e6fc839b4" providerId="ADAL" clId="{ED6E9EBD-5F2A-4DBC-BE89-75AFD5E4BB00}" dt="2024-03-12T10:57:42.157" v="53" actId="20577"/>
        <pc:sldMkLst>
          <pc:docMk/>
          <pc:sldMk cId="3740084319" sldId="805"/>
        </pc:sldMkLst>
        <pc:spChg chg="mod">
          <ac:chgData name="Manik Bali" userId="4a755868-38a8-4d7f-ad2e-0f6e6fc839b4" providerId="ADAL" clId="{ED6E9EBD-5F2A-4DBC-BE89-75AFD5E4BB00}" dt="2024-03-12T10:57:42.157" v="53" actId="20577"/>
          <ac:spMkLst>
            <pc:docMk/>
            <pc:sldMk cId="3740084319" sldId="805"/>
            <ac:spMk id="2" creationId="{5C80418C-2D11-D240-713E-5E1E4361931F}"/>
          </ac:spMkLst>
        </pc:spChg>
        <pc:spChg chg="add mod">
          <ac:chgData name="Manik Bali" userId="4a755868-38a8-4d7f-ad2e-0f6e6fc839b4" providerId="ADAL" clId="{ED6E9EBD-5F2A-4DBC-BE89-75AFD5E4BB00}" dt="2024-03-12T10:53:50.649" v="13" actId="1076"/>
          <ac:spMkLst>
            <pc:docMk/>
            <pc:sldMk cId="3740084319" sldId="805"/>
            <ac:spMk id="4" creationId="{4A9818BF-DA14-95C6-0578-742F5BD6A740}"/>
          </ac:spMkLst>
        </pc:spChg>
        <pc:spChg chg="add mod">
          <ac:chgData name="Manik Bali" userId="4a755868-38a8-4d7f-ad2e-0f6e6fc839b4" providerId="ADAL" clId="{ED6E9EBD-5F2A-4DBC-BE89-75AFD5E4BB00}" dt="2024-03-12T10:53:58.817" v="14"/>
          <ac:spMkLst>
            <pc:docMk/>
            <pc:sldMk cId="3740084319" sldId="805"/>
            <ac:spMk id="6" creationId="{C89485D8-A73C-C124-9CB6-EE82B1529F82}"/>
          </ac:spMkLst>
        </pc:spChg>
        <pc:graphicFrameChg chg="add del mod">
          <ac:chgData name="Manik Bali" userId="4a755868-38a8-4d7f-ad2e-0f6e6fc839b4" providerId="ADAL" clId="{ED6E9EBD-5F2A-4DBC-BE89-75AFD5E4BB00}" dt="2024-03-12T10:54:06.645" v="15" actId="478"/>
          <ac:graphicFrameMkLst>
            <pc:docMk/>
            <pc:sldMk cId="3740084319" sldId="805"/>
            <ac:graphicFrameMk id="3" creationId="{56BF4D26-B608-9DDF-3DF2-78E72CB1E059}"/>
          </ac:graphicFrameMkLst>
        </pc:graphicFrameChg>
        <pc:graphicFrameChg chg="add mod modGraphic">
          <ac:chgData name="Manik Bali" userId="4a755868-38a8-4d7f-ad2e-0f6e6fc839b4" providerId="ADAL" clId="{ED6E9EBD-5F2A-4DBC-BE89-75AFD5E4BB00}" dt="2024-03-12T10:57:12.094" v="37" actId="122"/>
          <ac:graphicFrameMkLst>
            <pc:docMk/>
            <pc:sldMk cId="3740084319" sldId="805"/>
            <ac:graphicFrameMk id="5" creationId="{A4BD08DE-D578-6F04-1348-87C030E76635}"/>
          </ac:graphicFrameMkLst>
        </pc:graphicFrameChg>
      </pc:sldChg>
      <pc:sldChg chg="addSp modSp new mod">
        <pc:chgData name="Manik Bali" userId="4a755868-38a8-4d7f-ad2e-0f6e6fc839b4" providerId="ADAL" clId="{ED6E9EBD-5F2A-4DBC-BE89-75AFD5E4BB00}" dt="2024-03-12T12:01:11.641" v="302" actId="1076"/>
        <pc:sldMkLst>
          <pc:docMk/>
          <pc:sldMk cId="2161451230" sldId="806"/>
        </pc:sldMkLst>
        <pc:spChg chg="add mod">
          <ac:chgData name="Manik Bali" userId="4a755868-38a8-4d7f-ad2e-0f6e6fc839b4" providerId="ADAL" clId="{ED6E9EBD-5F2A-4DBC-BE89-75AFD5E4BB00}" dt="2024-03-12T12:01:11.641" v="302" actId="1076"/>
          <ac:spMkLst>
            <pc:docMk/>
            <pc:sldMk cId="2161451230" sldId="806"/>
            <ac:spMk id="2" creationId="{9CB8C460-0819-549F-924C-C1C2C014DE75}"/>
          </ac:spMkLst>
        </pc:spChg>
        <pc:spChg chg="add mod">
          <ac:chgData name="Manik Bali" userId="4a755868-38a8-4d7f-ad2e-0f6e6fc839b4" providerId="ADAL" clId="{ED6E9EBD-5F2A-4DBC-BE89-75AFD5E4BB00}" dt="2024-03-12T12:01:06.487" v="301" actId="1076"/>
          <ac:spMkLst>
            <pc:docMk/>
            <pc:sldMk cId="2161451230" sldId="806"/>
            <ac:spMk id="3" creationId="{E2743A52-02DA-6140-113E-C3BDE7889D22}"/>
          </ac:spMkLst>
        </pc:spChg>
        <pc:spChg chg="add mod">
          <ac:chgData name="Manik Bali" userId="4a755868-38a8-4d7f-ad2e-0f6e6fc839b4" providerId="ADAL" clId="{ED6E9EBD-5F2A-4DBC-BE89-75AFD5E4BB00}" dt="2024-03-12T11:56:30.402" v="299" actId="12"/>
          <ac:spMkLst>
            <pc:docMk/>
            <pc:sldMk cId="2161451230" sldId="806"/>
            <ac:spMk id="4" creationId="{64479BE8-22BF-A2D9-436D-7EFC90900B90}"/>
          </ac:spMkLst>
        </pc:spChg>
      </pc:sldChg>
      <pc:sldChg chg="addSp delSp modSp new mod">
        <pc:chgData name="Manik Bali" userId="4a755868-38a8-4d7f-ad2e-0f6e6fc839b4" providerId="ADAL" clId="{ED6E9EBD-5F2A-4DBC-BE89-75AFD5E4BB00}" dt="2024-03-13T05:33:26.393" v="1656" actId="1076"/>
        <pc:sldMkLst>
          <pc:docMk/>
          <pc:sldMk cId="454883948" sldId="807"/>
        </pc:sldMkLst>
        <pc:spChg chg="add del mod">
          <ac:chgData name="Manik Bali" userId="4a755868-38a8-4d7f-ad2e-0f6e6fc839b4" providerId="ADAL" clId="{ED6E9EBD-5F2A-4DBC-BE89-75AFD5E4BB00}" dt="2024-03-12T12:01:52.159" v="307"/>
          <ac:spMkLst>
            <pc:docMk/>
            <pc:sldMk cId="454883948" sldId="807"/>
            <ac:spMk id="2" creationId="{DE2DB2DF-28F3-7591-633B-C5F31780F526}"/>
          </ac:spMkLst>
        </pc:spChg>
        <pc:spChg chg="add mod">
          <ac:chgData name="Manik Bali" userId="4a755868-38a8-4d7f-ad2e-0f6e6fc839b4" providerId="ADAL" clId="{ED6E9EBD-5F2A-4DBC-BE89-75AFD5E4BB00}" dt="2024-03-13T05:10:00.702" v="1470" actId="1076"/>
          <ac:spMkLst>
            <pc:docMk/>
            <pc:sldMk cId="454883948" sldId="807"/>
            <ac:spMk id="3" creationId="{02B08A1A-5FD0-D97A-CC01-BB6BDC3A491D}"/>
          </ac:spMkLst>
        </pc:spChg>
        <pc:spChg chg="add mod">
          <ac:chgData name="Manik Bali" userId="4a755868-38a8-4d7f-ad2e-0f6e6fc839b4" providerId="ADAL" clId="{ED6E9EBD-5F2A-4DBC-BE89-75AFD5E4BB00}" dt="2024-03-13T05:19:05.321" v="1630" actId="1076"/>
          <ac:spMkLst>
            <pc:docMk/>
            <pc:sldMk cId="454883948" sldId="807"/>
            <ac:spMk id="6" creationId="{ED6E5E72-56BB-B482-B84E-A7B8EE760684}"/>
          </ac:spMkLst>
        </pc:spChg>
        <pc:spChg chg="add mod ord">
          <ac:chgData name="Manik Bali" userId="4a755868-38a8-4d7f-ad2e-0f6e6fc839b4" providerId="ADAL" clId="{ED6E9EBD-5F2A-4DBC-BE89-75AFD5E4BB00}" dt="2024-03-13T05:10:51.783" v="1479" actId="1076"/>
          <ac:spMkLst>
            <pc:docMk/>
            <pc:sldMk cId="454883948" sldId="807"/>
            <ac:spMk id="9" creationId="{7F88BB02-F534-CA61-99F5-C0F934791739}"/>
          </ac:spMkLst>
        </pc:spChg>
        <pc:spChg chg="add mod">
          <ac:chgData name="Manik Bali" userId="4a755868-38a8-4d7f-ad2e-0f6e6fc839b4" providerId="ADAL" clId="{ED6E9EBD-5F2A-4DBC-BE89-75AFD5E4BB00}" dt="2024-03-13T05:32:49.710" v="1651" actId="1076"/>
          <ac:spMkLst>
            <pc:docMk/>
            <pc:sldMk cId="454883948" sldId="807"/>
            <ac:spMk id="10" creationId="{73F34E55-98AD-8B3F-4C24-A260BC9FAFBD}"/>
          </ac:spMkLst>
        </pc:spChg>
        <pc:spChg chg="add mod">
          <ac:chgData name="Manik Bali" userId="4a755868-38a8-4d7f-ad2e-0f6e6fc839b4" providerId="ADAL" clId="{ED6E9EBD-5F2A-4DBC-BE89-75AFD5E4BB00}" dt="2024-03-13T05:10:19.300" v="1474" actId="1076"/>
          <ac:spMkLst>
            <pc:docMk/>
            <pc:sldMk cId="454883948" sldId="807"/>
            <ac:spMk id="11" creationId="{AEBB0422-D254-1451-36D0-2C2D00134336}"/>
          </ac:spMkLst>
        </pc:spChg>
        <pc:spChg chg="add mod">
          <ac:chgData name="Manik Bali" userId="4a755868-38a8-4d7f-ad2e-0f6e6fc839b4" providerId="ADAL" clId="{ED6E9EBD-5F2A-4DBC-BE89-75AFD5E4BB00}" dt="2024-03-13T05:16:37.745" v="1551" actId="14100"/>
          <ac:spMkLst>
            <pc:docMk/>
            <pc:sldMk cId="454883948" sldId="807"/>
            <ac:spMk id="12" creationId="{AA0E8520-7B47-0E0B-0403-EB5D35A1C664}"/>
          </ac:spMkLst>
        </pc:spChg>
        <pc:spChg chg="add del">
          <ac:chgData name="Manik Bali" userId="4a755868-38a8-4d7f-ad2e-0f6e6fc839b4" providerId="ADAL" clId="{ED6E9EBD-5F2A-4DBC-BE89-75AFD5E4BB00}" dt="2024-03-13T05:09:11.593" v="1465" actId="22"/>
          <ac:spMkLst>
            <pc:docMk/>
            <pc:sldMk cId="454883948" sldId="807"/>
            <ac:spMk id="14" creationId="{F4216176-07E2-5A21-1414-04D093E1D8E6}"/>
          </ac:spMkLst>
        </pc:spChg>
        <pc:spChg chg="add mod">
          <ac:chgData name="Manik Bali" userId="4a755868-38a8-4d7f-ad2e-0f6e6fc839b4" providerId="ADAL" clId="{ED6E9EBD-5F2A-4DBC-BE89-75AFD5E4BB00}" dt="2024-03-13T05:13:54.227" v="1500" actId="767"/>
          <ac:spMkLst>
            <pc:docMk/>
            <pc:sldMk cId="454883948" sldId="807"/>
            <ac:spMk id="18" creationId="{0364B620-3AF8-937D-DB42-5BF3B6F32230}"/>
          </ac:spMkLst>
        </pc:spChg>
        <pc:spChg chg="add del mod">
          <ac:chgData name="Manik Bali" userId="4a755868-38a8-4d7f-ad2e-0f6e6fc839b4" providerId="ADAL" clId="{ED6E9EBD-5F2A-4DBC-BE89-75AFD5E4BB00}" dt="2024-03-13T05:17:37.055" v="1622"/>
          <ac:spMkLst>
            <pc:docMk/>
            <pc:sldMk cId="454883948" sldId="807"/>
            <ac:spMk id="19" creationId="{F64DF53D-CA25-79A5-85D4-7E3A13CE53A9}"/>
          </ac:spMkLst>
        </pc:spChg>
        <pc:spChg chg="add mod">
          <ac:chgData name="Manik Bali" userId="4a755868-38a8-4d7f-ad2e-0f6e6fc839b4" providerId="ADAL" clId="{ED6E9EBD-5F2A-4DBC-BE89-75AFD5E4BB00}" dt="2024-03-13T05:20:17.117" v="1631" actId="207"/>
          <ac:spMkLst>
            <pc:docMk/>
            <pc:sldMk cId="454883948" sldId="807"/>
            <ac:spMk id="20" creationId="{4E11F5AB-2F1C-34BC-E31F-F7B2E884D6F0}"/>
          </ac:spMkLst>
        </pc:spChg>
        <pc:picChg chg="add del mod">
          <ac:chgData name="Manik Bali" userId="4a755868-38a8-4d7f-ad2e-0f6e6fc839b4" providerId="ADAL" clId="{ED6E9EBD-5F2A-4DBC-BE89-75AFD5E4BB00}" dt="2024-03-13T04:39:46.546" v="353" actId="21"/>
          <ac:picMkLst>
            <pc:docMk/>
            <pc:sldMk cId="454883948" sldId="807"/>
            <ac:picMk id="4" creationId="{631BD6BB-C416-501D-3AE9-6BEDF27E73E0}"/>
          </ac:picMkLst>
        </pc:picChg>
        <pc:picChg chg="add mod modCrop">
          <ac:chgData name="Manik Bali" userId="4a755868-38a8-4d7f-ad2e-0f6e6fc839b4" providerId="ADAL" clId="{ED6E9EBD-5F2A-4DBC-BE89-75AFD5E4BB00}" dt="2024-03-13T05:33:19.639" v="1655" actId="1076"/>
          <ac:picMkLst>
            <pc:docMk/>
            <pc:sldMk cId="454883948" sldId="807"/>
            <ac:picMk id="8" creationId="{067731A6-404E-CA1E-8A46-240098C46F66}"/>
          </ac:picMkLst>
        </pc:picChg>
        <pc:picChg chg="add mod">
          <ac:chgData name="Manik Bali" userId="4a755868-38a8-4d7f-ad2e-0f6e6fc839b4" providerId="ADAL" clId="{ED6E9EBD-5F2A-4DBC-BE89-75AFD5E4BB00}" dt="2024-03-13T05:11:10.375" v="1483" actId="1076"/>
          <ac:picMkLst>
            <pc:docMk/>
            <pc:sldMk cId="454883948" sldId="807"/>
            <ac:picMk id="16" creationId="{87A63712-66D0-8625-7605-E9BF647E4173}"/>
          </ac:picMkLst>
        </pc:picChg>
        <pc:picChg chg="add del mod">
          <ac:chgData name="Manik Bali" userId="4a755868-38a8-4d7f-ad2e-0f6e6fc839b4" providerId="ADAL" clId="{ED6E9EBD-5F2A-4DBC-BE89-75AFD5E4BB00}" dt="2024-03-13T05:14:29.704" v="1505" actId="21"/>
          <ac:picMkLst>
            <pc:docMk/>
            <pc:sldMk cId="454883948" sldId="807"/>
            <ac:picMk id="17" creationId="{098E0AA4-448D-7199-D6A1-BE4620D90904}"/>
          </ac:picMkLst>
        </pc:picChg>
        <pc:picChg chg="add mod">
          <ac:chgData name="Manik Bali" userId="4a755868-38a8-4d7f-ad2e-0f6e6fc839b4" providerId="ADAL" clId="{ED6E9EBD-5F2A-4DBC-BE89-75AFD5E4BB00}" dt="2024-03-13T05:33:26.393" v="1656" actId="1076"/>
          <ac:picMkLst>
            <pc:docMk/>
            <pc:sldMk cId="454883948" sldId="807"/>
            <ac:picMk id="22" creationId="{213CD500-3328-57AE-D82E-380B66FB137F}"/>
          </ac:picMkLst>
        </pc:picChg>
        <pc:picChg chg="add del mod">
          <ac:chgData name="Manik Bali" userId="4a755868-38a8-4d7f-ad2e-0f6e6fc839b4" providerId="ADAL" clId="{ED6E9EBD-5F2A-4DBC-BE89-75AFD5E4BB00}" dt="2024-03-13T04:56:56.912" v="417" actId="21"/>
          <ac:picMkLst>
            <pc:docMk/>
            <pc:sldMk cId="454883948" sldId="807"/>
            <ac:picMk id="3074" creationId="{69E69223-E0C3-B4D0-E2A8-4E0E68771775}"/>
          </ac:picMkLst>
        </pc:picChg>
        <pc:picChg chg="add del mod">
          <ac:chgData name="Manik Bali" userId="4a755868-38a8-4d7f-ad2e-0f6e6fc839b4" providerId="ADAL" clId="{ED6E9EBD-5F2A-4DBC-BE89-75AFD5E4BB00}" dt="2024-03-13T05:33:07.186" v="1654" actId="1076"/>
          <ac:picMkLst>
            <pc:docMk/>
            <pc:sldMk cId="454883948" sldId="807"/>
            <ac:picMk id="3076" creationId="{4C0E8B76-9BB5-EC2B-1FB1-94B9E7A08E69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7AE745-36CB-43C4-94A7-FB779051AA0D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7B696C-2415-45A1-9196-2B5F9DB5B27A}">
      <dgm:prSet phldrT="[Text]"/>
      <dgm:spPr/>
      <dgm:t>
        <a:bodyPr/>
        <a:lstStyle/>
        <a:p>
          <a:r>
            <a:rPr lang="en-US" dirty="0"/>
            <a:t>GCC</a:t>
          </a:r>
        </a:p>
      </dgm:t>
    </dgm:pt>
    <dgm:pt modelId="{86A835B5-B84A-4A9E-B82E-9FB41205AEAF}" type="parTrans" cxnId="{609B28DE-F7D2-451C-83C4-40492F141CA0}">
      <dgm:prSet/>
      <dgm:spPr/>
      <dgm:t>
        <a:bodyPr/>
        <a:lstStyle/>
        <a:p>
          <a:endParaRPr lang="en-US"/>
        </a:p>
      </dgm:t>
    </dgm:pt>
    <dgm:pt modelId="{6EBD7326-F422-4404-BB07-75EF2425C5C6}" type="sibTrans" cxnId="{609B28DE-F7D2-451C-83C4-40492F141CA0}">
      <dgm:prSet/>
      <dgm:spPr/>
      <dgm:t>
        <a:bodyPr/>
        <a:lstStyle/>
        <a:p>
          <a:endParaRPr lang="en-US"/>
        </a:p>
      </dgm:t>
    </dgm:pt>
    <dgm:pt modelId="{39B892DE-7A15-4515-82F6-4E80415A1CDB}">
      <dgm:prSet phldrT="[Text]"/>
      <dgm:spPr/>
      <dgm:t>
        <a:bodyPr/>
        <a:lstStyle/>
        <a:p>
          <a:r>
            <a:rPr lang="en-US" dirty="0"/>
            <a:t>NOAA/GDWG</a:t>
          </a:r>
        </a:p>
      </dgm:t>
    </dgm:pt>
    <dgm:pt modelId="{FA814127-CE5C-48F7-BE72-8BC2E0DED1C6}" type="parTrans" cxnId="{9482F085-FD15-427C-BFC3-9050AA37D331}">
      <dgm:prSet/>
      <dgm:spPr/>
      <dgm:t>
        <a:bodyPr/>
        <a:lstStyle/>
        <a:p>
          <a:endParaRPr lang="en-US"/>
        </a:p>
      </dgm:t>
    </dgm:pt>
    <dgm:pt modelId="{405BB1A3-1055-41BF-A397-92882A016531}" type="sibTrans" cxnId="{9482F085-FD15-427C-BFC3-9050AA37D331}">
      <dgm:prSet/>
      <dgm:spPr/>
      <dgm:t>
        <a:bodyPr/>
        <a:lstStyle/>
        <a:p>
          <a:endParaRPr lang="en-US"/>
        </a:p>
      </dgm:t>
    </dgm:pt>
    <dgm:pt modelId="{8118AFD3-9DD6-489C-8B23-C1A90994397E}" type="pres">
      <dgm:prSet presAssocID="{4B7AE745-36CB-43C4-94A7-FB779051AA0D}" presName="Name0" presStyleCnt="0">
        <dgm:presLayoutVars>
          <dgm:dir/>
          <dgm:resizeHandles val="exact"/>
        </dgm:presLayoutVars>
      </dgm:prSet>
      <dgm:spPr/>
    </dgm:pt>
    <dgm:pt modelId="{D290996B-3094-4AD2-85FD-60288BD87EC0}" type="pres">
      <dgm:prSet presAssocID="{467B696C-2415-45A1-9196-2B5F9DB5B27A}" presName="Name5" presStyleLbl="vennNode1" presStyleIdx="0" presStyleCnt="2">
        <dgm:presLayoutVars>
          <dgm:bulletEnabled val="1"/>
        </dgm:presLayoutVars>
      </dgm:prSet>
      <dgm:spPr/>
    </dgm:pt>
    <dgm:pt modelId="{31DCB1AF-0A8D-4BF9-8CEF-EE7E30A79F0D}" type="pres">
      <dgm:prSet presAssocID="{6EBD7326-F422-4404-BB07-75EF2425C5C6}" presName="space" presStyleCnt="0"/>
      <dgm:spPr/>
    </dgm:pt>
    <dgm:pt modelId="{1C4F0CFC-7003-4072-A33D-9C8E8BA1B6D0}" type="pres">
      <dgm:prSet presAssocID="{39B892DE-7A15-4515-82F6-4E80415A1CDB}" presName="Name5" presStyleLbl="vennNode1" presStyleIdx="1" presStyleCnt="2">
        <dgm:presLayoutVars>
          <dgm:bulletEnabled val="1"/>
        </dgm:presLayoutVars>
      </dgm:prSet>
      <dgm:spPr/>
    </dgm:pt>
  </dgm:ptLst>
  <dgm:cxnLst>
    <dgm:cxn modelId="{F41B6F37-E58F-480C-B8EC-EF29720E6613}" type="presOf" srcId="{467B696C-2415-45A1-9196-2B5F9DB5B27A}" destId="{D290996B-3094-4AD2-85FD-60288BD87EC0}" srcOrd="0" destOrd="0" presId="urn:microsoft.com/office/officeart/2005/8/layout/venn3"/>
    <dgm:cxn modelId="{98ED4F40-D5B0-412A-A849-2E508034C745}" type="presOf" srcId="{39B892DE-7A15-4515-82F6-4E80415A1CDB}" destId="{1C4F0CFC-7003-4072-A33D-9C8E8BA1B6D0}" srcOrd="0" destOrd="0" presId="urn:microsoft.com/office/officeart/2005/8/layout/venn3"/>
    <dgm:cxn modelId="{254B5A4A-7630-49A7-8926-55D11CAF54E5}" type="presOf" srcId="{4B7AE745-36CB-43C4-94A7-FB779051AA0D}" destId="{8118AFD3-9DD6-489C-8B23-C1A90994397E}" srcOrd="0" destOrd="0" presId="urn:microsoft.com/office/officeart/2005/8/layout/venn3"/>
    <dgm:cxn modelId="{9482F085-FD15-427C-BFC3-9050AA37D331}" srcId="{4B7AE745-36CB-43C4-94A7-FB779051AA0D}" destId="{39B892DE-7A15-4515-82F6-4E80415A1CDB}" srcOrd="1" destOrd="0" parTransId="{FA814127-CE5C-48F7-BE72-8BC2E0DED1C6}" sibTransId="{405BB1A3-1055-41BF-A397-92882A016531}"/>
    <dgm:cxn modelId="{609B28DE-F7D2-451C-83C4-40492F141CA0}" srcId="{4B7AE745-36CB-43C4-94A7-FB779051AA0D}" destId="{467B696C-2415-45A1-9196-2B5F9DB5B27A}" srcOrd="0" destOrd="0" parTransId="{86A835B5-B84A-4A9E-B82E-9FB41205AEAF}" sibTransId="{6EBD7326-F422-4404-BB07-75EF2425C5C6}"/>
    <dgm:cxn modelId="{8876FA68-6845-4E4A-8682-27854B12DFB1}" type="presParOf" srcId="{8118AFD3-9DD6-489C-8B23-C1A90994397E}" destId="{D290996B-3094-4AD2-85FD-60288BD87EC0}" srcOrd="0" destOrd="0" presId="urn:microsoft.com/office/officeart/2005/8/layout/venn3"/>
    <dgm:cxn modelId="{72B1FEE9-8E30-462A-852B-37C8EE631094}" type="presParOf" srcId="{8118AFD3-9DD6-489C-8B23-C1A90994397E}" destId="{31DCB1AF-0A8D-4BF9-8CEF-EE7E30A79F0D}" srcOrd="1" destOrd="0" presId="urn:microsoft.com/office/officeart/2005/8/layout/venn3"/>
    <dgm:cxn modelId="{20F5332D-9E4D-420F-ADC4-DC20B0F8C1E6}" type="presParOf" srcId="{8118AFD3-9DD6-489C-8B23-C1A90994397E}" destId="{1C4F0CFC-7003-4072-A33D-9C8E8BA1B6D0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90996B-3094-4AD2-85FD-60288BD87EC0}">
      <dsp:nvSpPr>
        <dsp:cNvPr id="0" name=""/>
        <dsp:cNvSpPr/>
      </dsp:nvSpPr>
      <dsp:spPr>
        <a:xfrm>
          <a:off x="2794" y="8969"/>
          <a:ext cx="1984444" cy="19844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9211" tIns="20320" rIns="109211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GCC</a:t>
          </a:r>
        </a:p>
      </dsp:txBody>
      <dsp:txXfrm>
        <a:off x="293409" y="299584"/>
        <a:ext cx="1403214" cy="1403214"/>
      </dsp:txXfrm>
    </dsp:sp>
    <dsp:sp modelId="{1C4F0CFC-7003-4072-A33D-9C8E8BA1B6D0}">
      <dsp:nvSpPr>
        <dsp:cNvPr id="0" name=""/>
        <dsp:cNvSpPr/>
      </dsp:nvSpPr>
      <dsp:spPr>
        <a:xfrm>
          <a:off x="1590350" y="8969"/>
          <a:ext cx="1984444" cy="19844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9211" tIns="20320" rIns="109211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NOAA/GDWG</a:t>
          </a:r>
        </a:p>
      </dsp:txBody>
      <dsp:txXfrm>
        <a:off x="1880965" y="299584"/>
        <a:ext cx="1403214" cy="14032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024396" y="0"/>
            <a:ext cx="102271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9BDA86A5-C3F8-4600-8CE3-C04B72EF9C2F}" type="datetime4">
              <a:rPr lang="en-GB" smtClean="0"/>
              <a:pPr>
                <a:defRPr/>
              </a:pPr>
              <a:t>12 March 2024</a:t>
            </a:fld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4302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859562" y="9104302"/>
            <a:ext cx="18755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173C6697-A4F6-43B0-B68C-324E1280CAF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578080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117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283" y="0"/>
            <a:ext cx="3037117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F3C147A-0D2F-4A49-8F4F-33980B94F1F7}" type="datetime4">
              <a:rPr lang="en-GB" smtClean="0"/>
              <a:pPr>
                <a:defRPr/>
              </a:pPr>
              <a:t>12 March 2024</a:t>
            </a:fld>
            <a:endParaRPr lang="de-DE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7425" y="695325"/>
            <a:ext cx="503555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2829" y="4414824"/>
            <a:ext cx="5144742" cy="418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135"/>
            <a:ext cx="3037117" cy="46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283" y="8831135"/>
            <a:ext cx="3037117" cy="46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23812D3-E89D-4B71-A037-BF846B8DE29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049707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B869D-7AE8-45BD-AD5A-D0DA05E60C73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7425" y="695325"/>
            <a:ext cx="5035550" cy="348615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4E8CFAD-6A94-4CB7-B32D-926ACF4E508E}" type="datetime4">
              <a:rPr lang="en-GB" smtClean="0"/>
              <a:pPr>
                <a:defRPr/>
              </a:pPr>
              <a:t>12 March 2024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3701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F3C147A-0D2F-4A49-8F4F-33980B94F1F7}" type="datetime4">
              <a:rPr lang="en-GB" smtClean="0"/>
              <a:pPr>
                <a:defRPr/>
              </a:pPr>
              <a:t>12 March 2024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3812D3-E89D-4B71-A037-BF846B8DE299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9180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693991"/>
            <a:ext cx="84201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429125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57346" name="Picture 2" descr="H:\MY DOCUMENTS\GSICS\logo\GSICS500px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185739"/>
            <a:ext cx="4762500" cy="1933575"/>
          </a:xfrm>
          <a:prstGeom prst="rect">
            <a:avLst/>
          </a:prstGeom>
          <a:noFill/>
        </p:spPr>
      </p:pic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45"/>
            <a:ext cx="2414588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8" y="274645"/>
            <a:ext cx="707866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2172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85900" y="4429125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lick to edit Master subtitle style</a:t>
            </a:r>
            <a:endParaRPr lang="en-GB" dirty="0"/>
          </a:p>
        </p:txBody>
      </p:sp>
      <p:pic>
        <p:nvPicPr>
          <p:cNvPr id="57346" name="Picture 2" descr="H:\MY DOCUMENTS\GSICS\logo\GSICS500px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185743"/>
            <a:ext cx="4762500" cy="1933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1664258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2"/>
          <p:cNvGrpSpPr>
            <a:grpSpLocks/>
          </p:cNvGrpSpPr>
          <p:nvPr userDrawn="1"/>
        </p:nvGrpSpPr>
        <p:grpSpPr bwMode="auto">
          <a:xfrm>
            <a:off x="4773" y="1090633"/>
            <a:ext cx="9901237" cy="128587"/>
            <a:chOff x="3" y="2044"/>
            <a:chExt cx="6237" cy="179"/>
          </a:xfrm>
        </p:grpSpPr>
        <p:sp>
          <p:nvSpPr>
            <p:cNvPr id="5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9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="1"/>
            </a:lvl1pPr>
            <a:lvl2pPr>
              <a:defRPr sz="2000" b="1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2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9540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2" y="1600206"/>
            <a:ext cx="39719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2"/>
          <p:cNvGrpSpPr>
            <a:grpSpLocks/>
          </p:cNvGrpSpPr>
          <p:nvPr userDrawn="1"/>
        </p:nvGrpSpPr>
        <p:grpSpPr bwMode="auto">
          <a:xfrm>
            <a:off x="4773" y="1090633"/>
            <a:ext cx="9901237" cy="128587"/>
            <a:chOff x="3" y="2044"/>
            <a:chExt cx="6237" cy="179"/>
          </a:xfrm>
        </p:grpSpPr>
        <p:sp>
          <p:nvSpPr>
            <p:cNvPr id="4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 userDrawn="1"/>
        </p:nvGrpSpPr>
        <p:grpSpPr bwMode="auto">
          <a:xfrm>
            <a:off x="4773" y="1090633"/>
            <a:ext cx="9901237" cy="128587"/>
            <a:chOff x="3" y="2044"/>
            <a:chExt cx="6237" cy="179"/>
          </a:xfrm>
        </p:grpSpPr>
        <p:sp>
          <p:nvSpPr>
            <p:cNvPr id="3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4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4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Line 8"/>
          <p:cNvSpPr>
            <a:spLocks noChangeShapeType="1"/>
          </p:cNvSpPr>
          <p:nvPr userDrawn="1"/>
        </p:nvSpPr>
        <p:spPr bwMode="auto">
          <a:xfrm>
            <a:off x="571499" y="1206500"/>
            <a:ext cx="8839201" cy="0"/>
          </a:xfrm>
          <a:prstGeom prst="line">
            <a:avLst/>
          </a:prstGeom>
          <a:noFill/>
          <a:ln w="57150" cmpd="thinThick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/>
          </a:p>
        </p:txBody>
      </p:sp>
      <p:pic>
        <p:nvPicPr>
          <p:cNvPr id="2056" name="Picture 8" descr="H:\MY DOCUMENTS\GSICS\logo\GSICS180px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191505" y="6162695"/>
            <a:ext cx="1714500" cy="6953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87" r:id="rId2"/>
    <p:sldLayoutId id="2147484078" r:id="rId3"/>
    <p:sldLayoutId id="2147484080" r:id="rId4"/>
    <p:sldLayoutId id="2147484079" r:id="rId5"/>
    <p:sldLayoutId id="2147484088" r:id="rId6"/>
    <p:sldLayoutId id="2147484089" r:id="rId7"/>
    <p:sldLayoutId id="2147484081" r:id="rId8"/>
    <p:sldLayoutId id="2147484082" r:id="rId9"/>
    <p:sldLayoutId id="2147484083" r:id="rId10"/>
    <p:sldLayoutId id="2147484084" r:id="rId11"/>
    <p:sldLayoutId id="2147484090" r:id="rId12"/>
    <p:sldLayoutId id="2147484091" r:id="rId13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spreadsheets/d/15ZXTXwQENop0ARed7zrl43cLJB84Jg5_gY6036tuXyE/edit#gid=560953114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://gsics.atmos.umd.edu/bin/view/System/UserRegistration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www.star.nesdis.noaa.gov/smcd/GCC/ProductCatalog.php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colab.research.google.com/drive/1AbQklydiBgSk3gWe14FcLBe69HiSciJC" TargetMode="External"/><Relationship Id="rId7" Type="http://schemas.openxmlformats.org/officeDocument/2006/relationships/hyperlink" Target="https://colab.research.google.com/drive/1xBNKpAIh42A80h6SkuisM6uOcQ2YaYTe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olab.research.google.com/drive/1-nMyJ4z-D2vTqfyI6wqQj1DgRCRfQW-h" TargetMode="External"/><Relationship Id="rId5" Type="http://schemas.openxmlformats.org/officeDocument/2006/relationships/hyperlink" Target="https://colab.research.google.com/drive/1ENBFgZ1IOgXNw6bS-0X14AshT729yIf2?usp=sharing" TargetMode="External"/><Relationship Id="rId4" Type="http://schemas.openxmlformats.org/officeDocument/2006/relationships/hyperlink" Target="https://colab.research.google.com/drive/13Icapoogf0FUkYpfnynFJQm0H68uDNy3" TargetMode="External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colab.research.google.com/drive/1C-ATZTfbyzRqQOsNTdVbd6KMGLVIv2C6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hyperlink" Target="https://colab.research.google.com/drive/1d5YQzi2UYmCOXWsFrfzJTfVdjbgtaX4k" TargetMode="External"/><Relationship Id="rId2" Type="http://schemas.openxmlformats.org/officeDocument/2006/relationships/hyperlink" Target="https://www.cgms-info.org/Agendas/PPT/CGMS-47-GSICS-WP-0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hyperlink" Target="https://repository.library.noaa.gov/view/noaa/30722" TargetMode="Externa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4"/>
          <p:cNvSpPr>
            <a:spLocks noGrp="1" noChangeArrowheads="1"/>
          </p:cNvSpPr>
          <p:nvPr>
            <p:ph type="ctrTitle" idx="4294967295"/>
          </p:nvPr>
        </p:nvSpPr>
        <p:spPr>
          <a:xfrm>
            <a:off x="401272" y="2701131"/>
            <a:ext cx="9229912" cy="198135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GB" sz="3000" dirty="0"/>
              <a:t> NOAA GDWG</a:t>
            </a:r>
            <a:br>
              <a:rPr lang="en-GB" sz="3000" b="1" dirty="0">
                <a:cs typeface="Calibri"/>
              </a:rPr>
            </a:br>
            <a:r>
              <a:rPr lang="en-GB" sz="1500" dirty="0">
                <a:cs typeface="Calibri"/>
              </a:rPr>
              <a:t>GDWG Breakout Session</a:t>
            </a:r>
            <a:br>
              <a:rPr lang="en-GB" sz="1500" dirty="0">
                <a:cs typeface="Calibri"/>
              </a:rPr>
            </a:br>
            <a:r>
              <a:rPr lang="en-GB" sz="1000" dirty="0">
                <a:cs typeface="Calibri"/>
              </a:rPr>
              <a:t>GSICS Annual Meeting 2024</a:t>
            </a:r>
            <a:br>
              <a:rPr lang="en-GB" sz="1000" dirty="0"/>
            </a:br>
            <a:r>
              <a:rPr lang="en-GB" sz="1500" dirty="0"/>
              <a:t>13 March 2024</a:t>
            </a:r>
            <a:endParaRPr lang="en-GB" sz="1500" b="1" dirty="0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ubTitle" idx="1"/>
          </p:nvPr>
        </p:nvSpPr>
        <p:spPr>
          <a:xfrm>
            <a:off x="6426200" y="5384800"/>
            <a:ext cx="3162300" cy="96910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600" dirty="0">
                <a:solidFill>
                  <a:schemeClr val="bg1"/>
                </a:solidFill>
              </a:rPr>
              <a:t>Manik Bali</a:t>
            </a:r>
          </a:p>
          <a:p>
            <a:pPr eaLnBrk="1" hangingPunct="1">
              <a:defRPr/>
            </a:pPr>
            <a:r>
              <a:rPr lang="en-US" sz="1600" b="1" dirty="0">
                <a:solidFill>
                  <a:schemeClr val="bg1"/>
                </a:solidFill>
              </a:rPr>
              <a:t>NOAA GDWG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5351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Image result for multiple us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Image result for multiple user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2580232" y="3447207"/>
            <a:ext cx="805265" cy="6779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6160427" y="3513821"/>
            <a:ext cx="805265" cy="6779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8877" y="2731359"/>
            <a:ext cx="2555391" cy="1954060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 bwMode="auto">
          <a:xfrm>
            <a:off x="628868" y="18530"/>
            <a:ext cx="8915400" cy="618727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vert="horz" wrap="square" lIns="91366" tIns="45682" rIns="91366" bIns="4568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5pPr>
            <a:lvl6pPr marL="456837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6pPr>
            <a:lvl7pPr marL="913673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7pPr>
            <a:lvl8pPr marL="1370508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8pPr>
            <a:lvl9pPr marL="1827346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Approach - Google Cloud + Web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5915" y="1511820"/>
            <a:ext cx="2597514" cy="19825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575" y="2731359"/>
            <a:ext cx="2300244" cy="2129662"/>
          </a:xfrm>
          <a:prstGeom prst="rect">
            <a:avLst/>
          </a:prstGeom>
        </p:spPr>
      </p:pic>
      <p:sp>
        <p:nvSpPr>
          <p:cNvPr id="21" name="Right Arrow 20"/>
          <p:cNvSpPr/>
          <p:nvPr/>
        </p:nvSpPr>
        <p:spPr>
          <a:xfrm>
            <a:off x="3978526" y="2834600"/>
            <a:ext cx="185946" cy="205086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A7E9A9-5129-4996-A06F-CAFFEF98F60B}"/>
              </a:ext>
            </a:extLst>
          </p:cNvPr>
          <p:cNvSpPr txBox="1"/>
          <p:nvPr/>
        </p:nvSpPr>
        <p:spPr>
          <a:xfrm>
            <a:off x="4289221" y="1172898"/>
            <a:ext cx="13516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Google Cloud/Sheet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4DA715-ED71-4BB4-A18D-EC5C07CA27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5497" y="4211284"/>
            <a:ext cx="3177563" cy="145653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2B8ED8F-3610-4236-87BA-D0EFD4B0E6C8}"/>
              </a:ext>
            </a:extLst>
          </p:cNvPr>
          <p:cNvSpPr txBox="1"/>
          <p:nvPr/>
        </p:nvSpPr>
        <p:spPr>
          <a:xfrm>
            <a:off x="4310903" y="3737433"/>
            <a:ext cx="11496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Office 365 Sheet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05D22E-4AED-430F-8D9A-C2F228B8472F}"/>
              </a:ext>
            </a:extLst>
          </p:cNvPr>
          <p:cNvSpPr txBox="1"/>
          <p:nvPr/>
        </p:nvSpPr>
        <p:spPr>
          <a:xfrm>
            <a:off x="6792126" y="5013059"/>
            <a:ext cx="3177562" cy="11695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Actions can be read from</a:t>
            </a:r>
          </a:p>
          <a:p>
            <a:pPr marL="685800" lvl="1" indent="-228600"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Word Documents</a:t>
            </a:r>
          </a:p>
          <a:p>
            <a:pPr marL="685800" lvl="1" indent="-228600"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Google Sheet</a:t>
            </a:r>
          </a:p>
          <a:p>
            <a:pPr marL="685800" lvl="1" indent="-228600"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Office 365/Sheet</a:t>
            </a:r>
          </a:p>
          <a:p>
            <a:pPr marL="685800" lvl="1" indent="-228600"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Published via GCC website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F0550D-9B7C-4984-A5E6-1E0B58EE02E7}"/>
              </a:ext>
            </a:extLst>
          </p:cNvPr>
          <p:cNvSpPr txBox="1"/>
          <p:nvPr/>
        </p:nvSpPr>
        <p:spPr>
          <a:xfrm>
            <a:off x="0" y="6285472"/>
            <a:ext cx="6211358" cy="55399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Automatically reads the Annual Meeting report </a:t>
            </a:r>
            <a:r>
              <a:rPr lang="en-US" sz="1000" dirty="0" err="1"/>
              <a:t>Goodle</a:t>
            </a:r>
            <a:r>
              <a:rPr lang="en-US" sz="1000" dirty="0"/>
              <a:t> Doc  and extracts Actions/Recommendations/Decisions and puts them onto Google Sheet ( Direct Reduction of Overhead by 50% as compared to Wiki)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18F456-6AD7-4A4E-88AD-4167817065DA}"/>
              </a:ext>
            </a:extLst>
          </p:cNvPr>
          <p:cNvSpPr txBox="1"/>
          <p:nvPr/>
        </p:nvSpPr>
        <p:spPr>
          <a:xfrm>
            <a:off x="6890501" y="2271160"/>
            <a:ext cx="2980811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Adapted for Virtual Annual Meeting and enhanced</a:t>
            </a:r>
          </a:p>
        </p:txBody>
      </p:sp>
    </p:spTree>
    <p:extLst>
      <p:ext uri="{BB962C8B-B14F-4D97-AF65-F5344CB8AC3E}">
        <p14:creationId xmlns:p14="http://schemas.microsoft.com/office/powerpoint/2010/main" val="3143898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5300" y="1153049"/>
            <a:ext cx="8915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chemeClr val="tx1"/>
                </a:solidFill>
              </a:rPr>
              <a:t>Past year supported 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b="0" dirty="0">
                <a:solidFill>
                  <a:schemeClr val="tx1"/>
                </a:solidFill>
              </a:rPr>
              <a:t>Design the State of Observing System presentation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b="0" dirty="0">
                <a:solidFill>
                  <a:schemeClr val="tx1"/>
                </a:solidFill>
              </a:rPr>
              <a:t>Develop script for generating State of Observing System Content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b="0" dirty="0">
                <a:solidFill>
                  <a:schemeClr val="tx1"/>
                </a:solidFill>
              </a:rPr>
              <a:t>Migration of GSICS Wiki completed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b="0" dirty="0">
                <a:solidFill>
                  <a:schemeClr val="tx1"/>
                </a:solidFill>
              </a:rPr>
              <a:t>Developed of Product Alert/Status System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b="0" dirty="0">
                <a:solidFill>
                  <a:schemeClr val="tx1"/>
                </a:solidFill>
              </a:rPr>
              <a:t>Update the Action Tracker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b="0" dirty="0">
                <a:solidFill>
                  <a:schemeClr val="tx1"/>
                </a:solidFill>
              </a:rPr>
              <a:t>Built Google </a:t>
            </a:r>
            <a:r>
              <a:rPr lang="en-US" sz="1500" b="0" dirty="0" err="1">
                <a:solidFill>
                  <a:schemeClr val="tx1"/>
                </a:solidFill>
              </a:rPr>
              <a:t>Colab</a:t>
            </a:r>
            <a:r>
              <a:rPr lang="en-US" sz="1500" b="0" dirty="0">
                <a:solidFill>
                  <a:schemeClr val="tx1"/>
                </a:solidFill>
              </a:rPr>
              <a:t> sheets for Products and Deliverables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b="0" dirty="0">
                <a:solidFill>
                  <a:schemeClr val="tx1"/>
                </a:solidFill>
              </a:rPr>
              <a:t>Support landing of new NOAA products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5300" y="3738372"/>
            <a:ext cx="89154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chemeClr val="tx1"/>
                </a:solidFill>
              </a:rPr>
              <a:t>Planned activities next year  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b="0" dirty="0">
                <a:solidFill>
                  <a:schemeClr val="tx1"/>
                </a:solidFill>
              </a:rPr>
              <a:t>Add new Analytical features to Alert system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b="0" dirty="0">
                <a:solidFill>
                  <a:schemeClr val="tx1"/>
                </a:solidFill>
              </a:rPr>
              <a:t>Machine Learning technique for Landing Pages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b="0" dirty="0">
                <a:solidFill>
                  <a:schemeClr val="tx1"/>
                </a:solidFill>
              </a:rPr>
              <a:t>Support landing of new NOAA products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b="0" dirty="0">
                <a:solidFill>
                  <a:schemeClr val="tx1"/>
                </a:solidFill>
              </a:rPr>
              <a:t>Sync GSICS Wiki to GitHub/New H/W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b="0" dirty="0">
                <a:solidFill>
                  <a:schemeClr val="tx1"/>
                </a:solidFill>
              </a:rPr>
              <a:t>Support combining GSICS products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b="0" dirty="0">
                <a:solidFill>
                  <a:schemeClr val="tx1"/>
                </a:solidFill>
              </a:rPr>
              <a:t>Develop New tools  to help users of Deliverables </a:t>
            </a:r>
            <a:r>
              <a:rPr lang="en-US" sz="1500" b="0">
                <a:solidFill>
                  <a:schemeClr val="tx1"/>
                </a:solidFill>
              </a:rPr>
              <a:t>and Products</a:t>
            </a:r>
            <a:endParaRPr lang="en-US" sz="1500" b="0" dirty="0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1EAF122-FD86-4B9D-A1E8-4ED696537E53}"/>
              </a:ext>
            </a:extLst>
          </p:cNvPr>
          <p:cNvSpPr txBox="1">
            <a:spLocks/>
          </p:cNvSpPr>
          <p:nvPr/>
        </p:nvSpPr>
        <p:spPr bwMode="auto">
          <a:xfrm>
            <a:off x="495300" y="-10821"/>
            <a:ext cx="8915400" cy="618727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vert="horz" wrap="square" lIns="91366" tIns="45682" rIns="91366" bIns="4568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5pPr>
            <a:lvl6pPr marL="456837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6pPr>
            <a:lvl7pPr marL="913673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7pPr>
            <a:lvl8pPr marL="1370508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8pPr>
            <a:lvl9pPr marL="1827346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565656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174" y="2890521"/>
            <a:ext cx="8915400" cy="954087"/>
          </a:xfrm>
          <a:solidFill>
            <a:schemeClr val="accent6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66987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43"/>
            <a:ext cx="8915400" cy="70920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200" dirty="0"/>
              <a:t>TABLE OF CONTENT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74823" y="2750687"/>
            <a:ext cx="65741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Introduction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NOAA/GDWG Action Status and new actions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Action Tracker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Alert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Product Catalog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Moving on to next year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B9DC13-B355-4A00-BEB7-8B08908ED46A}"/>
              </a:ext>
            </a:extLst>
          </p:cNvPr>
          <p:cNvSpPr txBox="1"/>
          <p:nvPr/>
        </p:nvSpPr>
        <p:spPr>
          <a:xfrm>
            <a:off x="7115556" y="5103351"/>
            <a:ext cx="2790444" cy="1754326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1800" dirty="0"/>
              <a:t>Maintained existing tools + added new notebooks to bring our products and deliverables closer to users</a:t>
            </a:r>
          </a:p>
        </p:txBody>
      </p:sp>
    </p:spTree>
    <p:extLst>
      <p:ext uri="{BB962C8B-B14F-4D97-AF65-F5344CB8AC3E}">
        <p14:creationId xmlns:p14="http://schemas.microsoft.com/office/powerpoint/2010/main" val="3219581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27710" y="112871"/>
            <a:ext cx="8915400" cy="954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95300" y="274643"/>
            <a:ext cx="8915400" cy="70920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Introduction</a:t>
            </a:r>
          </a:p>
        </p:txBody>
      </p:sp>
      <p:pic>
        <p:nvPicPr>
          <p:cNvPr id="1026" name="Picture 2" descr="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29" y="2646050"/>
            <a:ext cx="4522471" cy="279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36479316"/>
              </p:ext>
            </p:extLst>
          </p:nvPr>
        </p:nvGraphicFramePr>
        <p:xfrm>
          <a:off x="5581650" y="2912517"/>
          <a:ext cx="3577590" cy="2002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289DED3-D238-4DA6-A6B2-6400EC7346BD}"/>
              </a:ext>
            </a:extLst>
          </p:cNvPr>
          <p:cNvSpPr txBox="1"/>
          <p:nvPr/>
        </p:nvSpPr>
        <p:spPr>
          <a:xfrm>
            <a:off x="0" y="6197238"/>
            <a:ext cx="9223248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1800" dirty="0"/>
              <a:t>NOAA GDWG Unique.</a:t>
            </a:r>
          </a:p>
          <a:p>
            <a:r>
              <a:rPr lang="en-US" sz="1800" dirty="0"/>
              <a:t>Its goals overlaps with GSICS Coordination Center</a:t>
            </a:r>
          </a:p>
        </p:txBody>
      </p:sp>
    </p:spTree>
    <p:extLst>
      <p:ext uri="{BB962C8B-B14F-4D97-AF65-F5344CB8AC3E}">
        <p14:creationId xmlns:p14="http://schemas.microsoft.com/office/powerpoint/2010/main" val="3606330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Actions on GCC and NOAA/GDWG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713763"/>
              </p:ext>
            </p:extLst>
          </p:nvPr>
        </p:nvGraphicFramePr>
        <p:xfrm>
          <a:off x="92467" y="2033646"/>
          <a:ext cx="9739902" cy="2453743"/>
        </p:xfrm>
        <a:graphic>
          <a:graphicData uri="http://schemas.openxmlformats.org/drawingml/2006/table">
            <a:tbl>
              <a:tblPr/>
              <a:tblGrid>
                <a:gridCol w="1736333">
                  <a:extLst>
                    <a:ext uri="{9D8B030D-6E8A-4147-A177-3AD203B41FA5}">
                      <a16:colId xmlns:a16="http://schemas.microsoft.com/office/drawing/2014/main" val="2163369308"/>
                    </a:ext>
                  </a:extLst>
                </a:gridCol>
                <a:gridCol w="4497495">
                  <a:extLst>
                    <a:ext uri="{9D8B030D-6E8A-4147-A177-3AD203B41FA5}">
                      <a16:colId xmlns:a16="http://schemas.microsoft.com/office/drawing/2014/main" val="2947563053"/>
                    </a:ext>
                  </a:extLst>
                </a:gridCol>
                <a:gridCol w="1089830">
                  <a:extLst>
                    <a:ext uri="{9D8B030D-6E8A-4147-A177-3AD203B41FA5}">
                      <a16:colId xmlns:a16="http://schemas.microsoft.com/office/drawing/2014/main" val="2531361947"/>
                    </a:ext>
                  </a:extLst>
                </a:gridCol>
                <a:gridCol w="1119304">
                  <a:extLst>
                    <a:ext uri="{9D8B030D-6E8A-4147-A177-3AD203B41FA5}">
                      <a16:colId xmlns:a16="http://schemas.microsoft.com/office/drawing/2014/main" val="2345863236"/>
                    </a:ext>
                  </a:extLst>
                </a:gridCol>
                <a:gridCol w="1296940">
                  <a:extLst>
                    <a:ext uri="{9D8B030D-6E8A-4147-A177-3AD203B41FA5}">
                      <a16:colId xmlns:a16="http://schemas.microsoft.com/office/drawing/2014/main" val="3636369533"/>
                    </a:ext>
                  </a:extLst>
                </a:gridCol>
              </a:tblGrid>
              <a:tr h="628903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rgbClr val="2E6E9E"/>
                          </a:solidFill>
                          <a:effectLst/>
                        </a:rPr>
                        <a:t>Action Id</a:t>
                      </a:r>
                    </a:p>
                  </a:txBody>
                  <a:tcPr marL="60150" marR="60150" marT="33417" marB="33417" anchor="ctr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F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rgbClr val="2E6E9E"/>
                          </a:solidFill>
                          <a:effectLst/>
                        </a:rPr>
                        <a:t>Summary</a:t>
                      </a:r>
                    </a:p>
                  </a:txBody>
                  <a:tcPr marL="60150" marR="60150" marT="33417" marB="33417" anchor="ctr">
                    <a:lnL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F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rgbClr val="2E6E9E"/>
                          </a:solidFill>
                          <a:effectLst/>
                        </a:rPr>
                        <a:t>Expected Completion</a:t>
                      </a:r>
                    </a:p>
                  </a:txBody>
                  <a:tcPr marL="60150" marR="60150" marT="33417" marB="33417" anchor="ctr">
                    <a:lnL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F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rgbClr val="2E6E9E"/>
                          </a:solidFill>
                          <a:effectLst/>
                        </a:rPr>
                        <a:t>Deliverable Usage</a:t>
                      </a:r>
                    </a:p>
                  </a:txBody>
                  <a:tcPr marL="60150" marR="60150" marT="33417" marB="33417" anchor="ctr">
                    <a:lnL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F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>
                          <a:solidFill>
                            <a:srgbClr val="2E6E9E"/>
                          </a:solidFill>
                          <a:effectLst/>
                        </a:rPr>
                        <a:t>Status</a:t>
                      </a:r>
                    </a:p>
                  </a:txBody>
                  <a:tcPr marL="60150" marR="60150" marT="33417" marB="33417" anchor="ctr">
                    <a:lnL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F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291155"/>
                  </a:ext>
                </a:extLst>
              </a:tr>
              <a:tr h="427967">
                <a:tc>
                  <a:txBody>
                    <a:bodyPr/>
                    <a:lstStyle/>
                    <a:p>
                      <a:pPr fontAlgn="t"/>
                      <a:r>
                        <a:rPr lang="en-US" sz="1500" dirty="0">
                          <a:effectLst/>
                        </a:rPr>
                        <a:t>A.GCC.2020.1b.1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dirty="0">
                          <a:effectLst/>
                        </a:rPr>
                        <a:t>GCC to organize a web meeting to bring GSCIS Developers and users together. We need to learn how we can make the products better and more accessible. 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dirty="0">
                          <a:effectLst/>
                        </a:rPr>
                        <a:t>3/1/2021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dirty="0">
                          <a:effectLst/>
                        </a:rPr>
                        <a:t>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</a:rPr>
                        <a:t>Closed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433323"/>
                  </a:ext>
                </a:extLst>
              </a:tr>
              <a:tr h="1085574">
                <a:tc>
                  <a:txBody>
                    <a:bodyPr/>
                    <a:lstStyle/>
                    <a:p>
                      <a:pPr fontAlgn="t"/>
                      <a:r>
                        <a:rPr lang="en-US" sz="1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A.GDWG.20200416.1</a:t>
                      </a:r>
                      <a:r>
                        <a:rPr lang="en-US" sz="1500" dirty="0">
                          <a:effectLst/>
                        </a:rPr>
                        <a:t>  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Manik Bali (NOAA) to coordinate GDWG to investigate developing scripts to generate contents of Annual Calibration Reports from GSICS Corrections.</a:t>
                      </a:r>
                      <a:endParaRPr lang="en-US" sz="1500" dirty="0">
                        <a:effectLst/>
                      </a:endParaRP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dirty="0">
                          <a:effectLst/>
                        </a:rPr>
                        <a:t>3/1/2021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500" dirty="0">
                        <a:effectLst/>
                      </a:endParaRP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</a:rPr>
                        <a:t>Closed</a:t>
                      </a:r>
                    </a:p>
                  </a:txBody>
                  <a:tcPr marL="33417" marR="33417" marT="26733" marB="2673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88004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2467" y="4630590"/>
            <a:ext cx="9493321" cy="132343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Actions Aim to:</a:t>
            </a:r>
          </a:p>
          <a:p>
            <a:endParaRPr lang="en-US" sz="1600" dirty="0"/>
          </a:p>
          <a:p>
            <a:pPr marL="342900" indent="-342900">
              <a:buAutoNum type="arabicPeriod"/>
            </a:pPr>
            <a:r>
              <a:rPr lang="en-US" sz="1600" dirty="0"/>
              <a:t>Develop consensus on producing class of GSICS products that are user friendly.</a:t>
            </a:r>
          </a:p>
          <a:p>
            <a:pPr marL="342900" indent="-342900">
              <a:buAutoNum type="arabicPeriod"/>
            </a:pPr>
            <a:r>
              <a:rPr lang="en-US" sz="1600" dirty="0"/>
              <a:t>To simplify creation of State of Observing report / Calibration reports by agencies and harmonize the tables and plot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17226B-D7B9-4C8E-9A5A-5C8DFF06D99F}"/>
              </a:ext>
            </a:extLst>
          </p:cNvPr>
          <p:cNvSpPr txBox="1"/>
          <p:nvPr/>
        </p:nvSpPr>
        <p:spPr>
          <a:xfrm>
            <a:off x="215757" y="6519446"/>
            <a:ext cx="3679587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No new Actions picked up in 2021</a:t>
            </a:r>
          </a:p>
        </p:txBody>
      </p:sp>
    </p:spTree>
    <p:extLst>
      <p:ext uri="{BB962C8B-B14F-4D97-AF65-F5344CB8AC3E}">
        <p14:creationId xmlns:p14="http://schemas.microsoft.com/office/powerpoint/2010/main" val="2375948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0418C-2D11-D240-713E-5E1E43619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Actions 2023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A9818BF-DA14-95C6-0578-742F5BD6A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8077" y="1726457"/>
            <a:ext cx="3246971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4BD08DE-D578-6F04-1348-87C030E766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801725"/>
              </p:ext>
            </p:extLst>
          </p:nvPr>
        </p:nvGraphicFramePr>
        <p:xfrm>
          <a:off x="854427" y="1314618"/>
          <a:ext cx="8197146" cy="5117306"/>
        </p:xfrm>
        <a:graphic>
          <a:graphicData uri="http://schemas.openxmlformats.org/drawingml/2006/table">
            <a:tbl>
              <a:tblPr/>
              <a:tblGrid>
                <a:gridCol w="1608180">
                  <a:extLst>
                    <a:ext uri="{9D8B030D-6E8A-4147-A177-3AD203B41FA5}">
                      <a16:colId xmlns:a16="http://schemas.microsoft.com/office/drawing/2014/main" val="2519189979"/>
                    </a:ext>
                  </a:extLst>
                </a:gridCol>
                <a:gridCol w="2196322">
                  <a:extLst>
                    <a:ext uri="{9D8B030D-6E8A-4147-A177-3AD203B41FA5}">
                      <a16:colId xmlns:a16="http://schemas.microsoft.com/office/drawing/2014/main" val="2800234425"/>
                    </a:ext>
                  </a:extLst>
                </a:gridCol>
                <a:gridCol w="2196322">
                  <a:extLst>
                    <a:ext uri="{9D8B030D-6E8A-4147-A177-3AD203B41FA5}">
                      <a16:colId xmlns:a16="http://schemas.microsoft.com/office/drawing/2014/main" val="2533668825"/>
                    </a:ext>
                  </a:extLst>
                </a:gridCol>
                <a:gridCol w="2196322">
                  <a:extLst>
                    <a:ext uri="{9D8B030D-6E8A-4147-A177-3AD203B41FA5}">
                      <a16:colId xmlns:a16="http://schemas.microsoft.com/office/drawing/2014/main" val="236647761"/>
                    </a:ext>
                  </a:extLst>
                </a:gridCol>
              </a:tblGrid>
              <a:tr h="84971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17842" marR="17842" marT="8921" marB="8921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17842" marR="17842" marT="8921" marB="8921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17842" marR="17842" marT="8921" marB="8921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17842" marR="17842" marT="8921" marB="8921"/>
                </a:tc>
                <a:extLst>
                  <a:ext uri="{0D108BD9-81ED-4DB2-BD59-A6C34878D82A}">
                    <a16:rowId xmlns:a16="http://schemas.microsoft.com/office/drawing/2014/main" val="2893001739"/>
                  </a:ext>
                </a:extLst>
              </a:tr>
              <a:tr h="1219110"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A.GDWG.20230301.1  </a:t>
                      </a:r>
                    </a:p>
                  </a:txBody>
                  <a:tcPr marL="14868" marR="14868" marT="11895" marB="11895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Manik Bali (NOAA) to add option in tracking tool to label actions as no longer relevant, and ensure a lead is clearly identified for each action  </a:t>
                      </a:r>
                    </a:p>
                  </a:txBody>
                  <a:tcPr marL="14868" marR="14868" marT="11895" marB="11895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Manik  </a:t>
                      </a:r>
                    </a:p>
                  </a:txBody>
                  <a:tcPr marL="14868" marR="14868" marT="11895" marB="11895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Closed  </a:t>
                      </a:r>
                    </a:p>
                  </a:txBody>
                  <a:tcPr marL="14868" marR="14868" marT="11895" marB="11895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E9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52942"/>
                  </a:ext>
                </a:extLst>
              </a:tr>
              <a:tr h="1332809"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A.GDWG.20230904.1  </a:t>
                      </a:r>
                    </a:p>
                  </a:txBody>
                  <a:tcPr marL="14868" marR="14868" marT="11895" marB="11895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GDWG to contact the product producers to learn about their views on making their products discoverable in the WIS system on a test basis  </a:t>
                      </a:r>
                    </a:p>
                  </a:txBody>
                  <a:tcPr marL="14868" marR="14868" marT="11895" marB="11895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</a:rPr>
                        <a:t>Manik  </a:t>
                      </a:r>
                    </a:p>
                  </a:txBody>
                  <a:tcPr marL="14868" marR="14868" marT="11895" marB="11895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Ongoing  </a:t>
                      </a:r>
                    </a:p>
                  </a:txBody>
                  <a:tcPr marL="14868" marR="14868" marT="11895" marB="11895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F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380567"/>
                  </a:ext>
                </a:extLst>
              </a:tr>
              <a:tr h="593764"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A.GDWG.20230904.2  </a:t>
                      </a:r>
                    </a:p>
                  </a:txBody>
                  <a:tcPr marL="14868" marR="14868" marT="11895" marB="11895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GDWG so share lessons learnt with GRWG, Simon and the WIS team.  </a:t>
                      </a:r>
                    </a:p>
                  </a:txBody>
                  <a:tcPr marL="14868" marR="14868" marT="11895" marB="11895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Manik  </a:t>
                      </a:r>
                    </a:p>
                  </a:txBody>
                  <a:tcPr marL="14868" marR="14868" marT="11895" marB="11895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Ongoing  </a:t>
                      </a:r>
                    </a:p>
                  </a:txBody>
                  <a:tcPr marL="14868" marR="14868" marT="11895" marB="11895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031558"/>
                  </a:ext>
                </a:extLst>
              </a:tr>
              <a:tr h="707463"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A.GEP.20230630.4  </a:t>
                      </a:r>
                    </a:p>
                  </a:txBody>
                  <a:tcPr marL="14868" marR="14868" marT="11895" marB="11895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WMO to organize WIS 2.0 presentation in GDWG subgroup meeting  </a:t>
                      </a:r>
                    </a:p>
                  </a:txBody>
                  <a:tcPr marL="14868" marR="14868" marT="11895" marB="11895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WMO/Manik Bali  </a:t>
                      </a:r>
                    </a:p>
                  </a:txBody>
                  <a:tcPr marL="14868" marR="14868" marT="11895" marB="11895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Closed  </a:t>
                      </a:r>
                    </a:p>
                  </a:txBody>
                  <a:tcPr marL="14868" marR="14868" marT="11895" marB="11895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E9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596932"/>
                  </a:ext>
                </a:extLst>
              </a:tr>
              <a:tr h="878012"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R.GDWG.20230301.5  </a:t>
                      </a:r>
                    </a:p>
                  </a:txBody>
                  <a:tcPr marL="14868" marR="14868" marT="11895" marB="11895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</a:rPr>
                        <a:t>Manik Work closely to develop to utilize OSCAR API for retrieving information of interest  </a:t>
                      </a:r>
                    </a:p>
                  </a:txBody>
                  <a:tcPr marL="14868" marR="14868" marT="11895" marB="11895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Manik  </a:t>
                      </a:r>
                    </a:p>
                  </a:txBody>
                  <a:tcPr marL="14868" marR="14868" marT="11895" marB="11895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Ongoing</a:t>
                      </a:r>
                    </a:p>
                  </a:txBody>
                  <a:tcPr marL="17842" marR="17842" marT="8921" marB="8921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966167"/>
                  </a:ext>
                </a:extLst>
              </a:tr>
            </a:tbl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C89485D8-A73C-C124-9CB6-EE82B1529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00" y="1020763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084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F8F29D-9CC9-45EA-9E13-BF66B3AEA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529" y="3534235"/>
            <a:ext cx="4242329" cy="2862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BD7945-120C-4388-BB31-C2619AA82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42" y="73445"/>
            <a:ext cx="4359558" cy="3414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CF4531-A356-467C-AB93-8EF5DCCB8F8F}"/>
              </a:ext>
            </a:extLst>
          </p:cNvPr>
          <p:cNvSpPr txBox="1"/>
          <p:nvPr/>
        </p:nvSpPr>
        <p:spPr>
          <a:xfrm>
            <a:off x="3581400" y="3200400"/>
            <a:ext cx="2743199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5B8E7D-83B9-4B0F-A965-0159F5DB2DED}"/>
              </a:ext>
            </a:extLst>
          </p:cNvPr>
          <p:cNvSpPr txBox="1"/>
          <p:nvPr/>
        </p:nvSpPr>
        <p:spPr>
          <a:xfrm>
            <a:off x="593442" y="3206044"/>
            <a:ext cx="1656223" cy="24622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000" u="sng" dirty="0">
                <a:solidFill>
                  <a:srgbClr val="FFFFFF"/>
                </a:solidFill>
                <a:latin typeface="Tahoma"/>
                <a:ea typeface="Tahoma"/>
                <a:cs typeface="Tahom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GSICS Product Catalog</a:t>
            </a:r>
            <a:endParaRPr lang="en-US" sz="1000" u="sng" dirty="0">
              <a:solidFill>
                <a:srgbClr val="FFFFFF"/>
              </a:solidFill>
            </a:endParaRPr>
          </a:p>
        </p:txBody>
      </p:sp>
      <p:pic>
        <p:nvPicPr>
          <p:cNvPr id="9" name="図 2">
            <a:extLst>
              <a:ext uri="{FF2B5EF4-FFF2-40B4-BE49-F238E27FC236}">
                <a16:creationId xmlns:a16="http://schemas.microsoft.com/office/drawing/2014/main" id="{0F988CAC-0A01-49A5-ABB0-F5EB1BDD25C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3000" y="39758"/>
            <a:ext cx="4546716" cy="338613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410505C-A308-4BAA-B322-B1252010A1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2998" y="3425888"/>
            <a:ext cx="4665135" cy="2915875"/>
          </a:xfrm>
          <a:prstGeom prst="rect">
            <a:avLst/>
          </a:prstGeom>
        </p:spPr>
      </p:pic>
      <p:sp>
        <p:nvSpPr>
          <p:cNvPr id="14" name="TextBox 13">
            <a:hlinkClick r:id="rId7"/>
            <a:extLst>
              <a:ext uri="{FF2B5EF4-FFF2-40B4-BE49-F238E27FC236}">
                <a16:creationId xmlns:a16="http://schemas.microsoft.com/office/drawing/2014/main" id="{2565E2EE-D880-40C0-91A5-764CB231B539}"/>
              </a:ext>
            </a:extLst>
          </p:cNvPr>
          <p:cNvSpPr txBox="1"/>
          <p:nvPr/>
        </p:nvSpPr>
        <p:spPr>
          <a:xfrm>
            <a:off x="4952999" y="3010619"/>
            <a:ext cx="3754523" cy="4616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Access GSICS Wiki to exchange ideas meetings/best practices and much more</a:t>
            </a:r>
          </a:p>
        </p:txBody>
      </p:sp>
      <p:sp>
        <p:nvSpPr>
          <p:cNvPr id="15" name="TextBox 14">
            <a:hlinkClick r:id="rId8"/>
            <a:extLst>
              <a:ext uri="{FF2B5EF4-FFF2-40B4-BE49-F238E27FC236}">
                <a16:creationId xmlns:a16="http://schemas.microsoft.com/office/drawing/2014/main" id="{018B3082-2FED-4C46-904C-E97259CD9C6D}"/>
              </a:ext>
            </a:extLst>
          </p:cNvPr>
          <p:cNvSpPr txBox="1"/>
          <p:nvPr/>
        </p:nvSpPr>
        <p:spPr>
          <a:xfrm>
            <a:off x="5043311" y="6363062"/>
            <a:ext cx="4731012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Track GSICS products by registering in Status System</a:t>
            </a:r>
          </a:p>
        </p:txBody>
      </p:sp>
    </p:spTree>
    <p:extLst>
      <p:ext uri="{BB962C8B-B14F-4D97-AF65-F5344CB8AC3E}">
        <p14:creationId xmlns:p14="http://schemas.microsoft.com/office/powerpoint/2010/main" val="111936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56388CB-4B71-4F81-A584-E6B1FA255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8" y="446314"/>
            <a:ext cx="5917516" cy="5206021"/>
          </a:xfrm>
          <a:prstGeom prst="rect">
            <a:avLst/>
          </a:prstGeom>
        </p:spPr>
      </p:pic>
      <p:sp>
        <p:nvSpPr>
          <p:cNvPr id="17" name="Rectangle 2">
            <a:extLst>
              <a:ext uri="{FF2B5EF4-FFF2-40B4-BE49-F238E27FC236}">
                <a16:creationId xmlns:a16="http://schemas.microsoft.com/office/drawing/2014/main" id="{955122DF-2D64-4847-9135-6C3561254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98" y="5652335"/>
            <a:ext cx="5369600" cy="116955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DCC Product  </a:t>
            </a: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notebook</a:t>
            </a:r>
            <a:endParaRPr lang="en-US" altLang="en-US" sz="1400" dirty="0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notebook reads DCC products and plots and lists them</a:t>
            </a:r>
            <a:endParaRPr kumimoji="0" lang="en-US" altLang="en-US" sz="14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GIRO SRF   </a:t>
            </a:r>
            <a:r>
              <a:rPr lang="en-US" alt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 </a:t>
            </a: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notebook</a:t>
            </a: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GSICS Product RAC </a:t>
            </a: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notebook</a:t>
            </a: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 and NRT notebook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D338BE-9F50-415A-9A12-6DA99EFAD40F}"/>
              </a:ext>
            </a:extLst>
          </p:cNvPr>
          <p:cNvSpPr txBox="1"/>
          <p:nvPr/>
        </p:nvSpPr>
        <p:spPr>
          <a:xfrm>
            <a:off x="6010655" y="1421398"/>
            <a:ext cx="38801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>
                <a:solidFill>
                  <a:schemeClr val="tx1"/>
                </a:solidFill>
              </a:rPr>
              <a:t>Notebooks</a:t>
            </a:r>
            <a:r>
              <a:rPr lang="en-US" sz="1400" dirty="0">
                <a:solidFill>
                  <a:schemeClr val="tx1"/>
                </a:solidFill>
              </a:rPr>
              <a:t>: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From the browser access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Python Environment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Processors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Reader Code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Correction Code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rgbClr val="FFC000"/>
                </a:solidFill>
              </a:rPr>
              <a:t>Provide Collaborative ecosystem</a:t>
            </a:r>
          </a:p>
          <a:p>
            <a:r>
              <a:rPr lang="en-US" sz="1400" dirty="0">
                <a:solidFill>
                  <a:schemeClr val="tx1"/>
                </a:solidFill>
              </a:rPr>
              <a:t>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FF32F5-D835-47A6-9E9B-58D061A29191}"/>
              </a:ext>
            </a:extLst>
          </p:cNvPr>
          <p:cNvSpPr txBox="1"/>
          <p:nvPr/>
        </p:nvSpPr>
        <p:spPr>
          <a:xfrm>
            <a:off x="6193536" y="3871959"/>
            <a:ext cx="3712464" cy="1138773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1800" dirty="0"/>
              <a:t>New Notebooks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hlinkClick r:id="rId6"/>
              </a:rPr>
              <a:t>Generate SOS Report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hlinkClick r:id="rId7"/>
              </a:rPr>
              <a:t>Compare Solar Data Sets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hlinkClick r:id="rId4"/>
              </a:rPr>
              <a:t>GIRO SRF</a:t>
            </a:r>
            <a:r>
              <a:rPr lang="en-US" sz="1200" dirty="0">
                <a:hlinkClick r:id="rId7"/>
              </a:rPr>
              <a:t> 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Process GEMS data**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A50789-85EC-453B-A443-623A503FA9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9996" y="5671956"/>
            <a:ext cx="2103174" cy="96926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FB80F20-54C4-4F30-9C35-3712D11B3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15401" y="5671956"/>
            <a:ext cx="2311806" cy="108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289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8C460-0819-549F-924C-C1C2C014DE75}"/>
              </a:ext>
            </a:extLst>
          </p:cNvPr>
          <p:cNvSpPr txBox="1">
            <a:spLocks/>
          </p:cNvSpPr>
          <p:nvPr/>
        </p:nvSpPr>
        <p:spPr>
          <a:xfrm>
            <a:off x="435183" y="263752"/>
            <a:ext cx="8915400" cy="95408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Product Review </a:t>
            </a:r>
            <a:r>
              <a:rPr lang="en-US" dirty="0" err="1"/>
              <a:t>Colab</a:t>
            </a:r>
            <a:endParaRPr lang="en-US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E2743A52-02DA-6140-113E-C3BDE7889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7628" y="2314192"/>
            <a:ext cx="4310743" cy="9233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Review NRT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Colab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file is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here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Review RAC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Colab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file is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 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here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479BE8-22BF-A2D9-436D-7EFC90900B90}"/>
              </a:ext>
            </a:extLst>
          </p:cNvPr>
          <p:cNvSpPr txBox="1"/>
          <p:nvPr/>
        </p:nvSpPr>
        <p:spPr>
          <a:xfrm>
            <a:off x="566057" y="3973286"/>
            <a:ext cx="43268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</a:p>
          <a:p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 can be run from browser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Checks metadata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Checks correction equation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Plots uncorrected and corrected biases</a:t>
            </a:r>
          </a:p>
        </p:txBody>
      </p:sp>
    </p:spTree>
    <p:extLst>
      <p:ext uri="{BB962C8B-B14F-4D97-AF65-F5344CB8AC3E}">
        <p14:creationId xmlns:p14="http://schemas.microsoft.com/office/powerpoint/2010/main" val="2161451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2B08A1A-5FD0-D97A-CC01-BB6BDC3A491D}"/>
              </a:ext>
            </a:extLst>
          </p:cNvPr>
          <p:cNvSpPr txBox="1">
            <a:spLocks/>
          </p:cNvSpPr>
          <p:nvPr/>
        </p:nvSpPr>
        <p:spPr>
          <a:xfrm>
            <a:off x="495300" y="2143"/>
            <a:ext cx="8915400" cy="53176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State of Observing System Report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6E5E72-56BB-B482-B84E-A7B8EE760684}"/>
              </a:ext>
            </a:extLst>
          </p:cNvPr>
          <p:cNvSpPr txBox="1"/>
          <p:nvPr/>
        </p:nvSpPr>
        <p:spPr>
          <a:xfrm>
            <a:off x="166824" y="696138"/>
            <a:ext cx="3123955" cy="461665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Initial Concept GCC EP-Report 2016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7731A6-404E-CA1E-8A46-240098C46F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14" r="4778"/>
          <a:stretch/>
        </p:blipFill>
        <p:spPr>
          <a:xfrm>
            <a:off x="0" y="1304322"/>
            <a:ext cx="3337371" cy="21866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3F34E55-98AD-8B3F-4C24-A260BC9FAFBD}"/>
              </a:ext>
            </a:extLst>
          </p:cNvPr>
          <p:cNvSpPr txBox="1"/>
          <p:nvPr/>
        </p:nvSpPr>
        <p:spPr>
          <a:xfrm>
            <a:off x="4027585" y="533907"/>
            <a:ext cx="47844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Contemporary SOS Report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EP-18.A03: </a:t>
            </a:r>
          </a:p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Goal was to expand the set of instruments</a:t>
            </a:r>
          </a:p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give a comprehensive view of the Instrument performance</a:t>
            </a:r>
          </a:p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across  wide range of space agencies </a:t>
            </a:r>
          </a:p>
          <a:p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While the report was widely appreciated but involved significant efforts  on GRWG as well as agencies to collect bias summaries from agencies.</a:t>
            </a:r>
          </a:p>
          <a:p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Instruments performance summaries of  taking measurements in multiple wavelengths across agencies were difficult to present, follow and provide conclusions.</a:t>
            </a:r>
          </a:p>
          <a:p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BB0422-D254-1451-36D0-2C2D00134336}"/>
              </a:ext>
            </a:extLst>
          </p:cNvPr>
          <p:cNvSpPr txBox="1"/>
          <p:nvPr/>
        </p:nvSpPr>
        <p:spPr>
          <a:xfrm>
            <a:off x="108858" y="3490947"/>
            <a:ext cx="37064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Instruments picked up from Product Catalog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0E8520-7B47-0E0B-0403-EB5D35A1C664}"/>
              </a:ext>
            </a:extLst>
          </p:cNvPr>
          <p:cNvSpPr txBox="1"/>
          <p:nvPr/>
        </p:nvSpPr>
        <p:spPr>
          <a:xfrm>
            <a:off x="65199" y="3997907"/>
            <a:ext cx="3750123" cy="52322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Simplify charts and automate the process of bias collection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7A63712-66D0-8625-7605-E9BF647E41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17" y="4504868"/>
            <a:ext cx="3609853" cy="20761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F88BB02-F534-CA61-99F5-C0F934791739}"/>
              </a:ext>
            </a:extLst>
          </p:cNvPr>
          <p:cNvSpPr txBox="1"/>
          <p:nvPr/>
        </p:nvSpPr>
        <p:spPr>
          <a:xfrm>
            <a:off x="108858" y="6581001"/>
            <a:ext cx="365566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Ideas in SOS Special Issue of GSICS Newsletter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4C0E8B76-9BB5-EC2B-1FB1-94B9E7A08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46" y="4639889"/>
            <a:ext cx="5245796" cy="194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E11F5AB-2F1C-34BC-E31F-F7B2E884D6F0}"/>
              </a:ext>
            </a:extLst>
          </p:cNvPr>
          <p:cNvSpPr txBox="1"/>
          <p:nvPr/>
        </p:nvSpPr>
        <p:spPr>
          <a:xfrm>
            <a:off x="4332184" y="4238206"/>
            <a:ext cx="5464958" cy="307777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Python script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collects biases from GPRC and Product Catalog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13CD500-3328-57AE-D82E-380B66FB13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22629" y="763768"/>
            <a:ext cx="2674513" cy="47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883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96134</TotalTime>
  <Words>750</Words>
  <Application>Microsoft Office PowerPoint</Application>
  <PresentationFormat>A4 Paper (210x297 mm)</PresentationFormat>
  <Paragraphs>141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Helvetica</vt:lpstr>
      <vt:lpstr>Tahoma</vt:lpstr>
      <vt:lpstr>Times New Roman</vt:lpstr>
      <vt:lpstr>Office Theme</vt:lpstr>
      <vt:lpstr> NOAA GDWG GDWG Breakout Session GSICS Annual Meeting 2024 13 March 2024</vt:lpstr>
      <vt:lpstr>TABLE OF CONTENT</vt:lpstr>
      <vt:lpstr>PowerPoint Presentation</vt:lpstr>
      <vt:lpstr>Recent Actions on GCC and NOAA/GDWG </vt:lpstr>
      <vt:lpstr>Actions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Eumetsat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Thomas Staudte</dc:creator>
  <cp:lastModifiedBy>Manik Bali</cp:lastModifiedBy>
  <cp:revision>2266</cp:revision>
  <cp:lastPrinted>2006-03-06T14:11:17Z</cp:lastPrinted>
  <dcterms:created xsi:type="dcterms:W3CDTF">2010-09-10T00:53:07Z</dcterms:created>
  <dcterms:modified xsi:type="dcterms:W3CDTF">2024-03-13T05:33:29Z</dcterms:modified>
</cp:coreProperties>
</file>