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52" r:id="rId2"/>
    <p:sldId id="434" r:id="rId3"/>
    <p:sldId id="444" r:id="rId4"/>
    <p:sldId id="446" r:id="rId5"/>
    <p:sldId id="442" r:id="rId6"/>
    <p:sldId id="445" r:id="rId7"/>
    <p:sldId id="447" r:id="rId8"/>
    <p:sldId id="457" r:id="rId9"/>
    <p:sldId id="294" r:id="rId10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강민아" initials="강" lastIdx="1" clrIdx="1">
    <p:extLst>
      <p:ext uri="{19B8F6BF-5375-455C-9EA6-DF929625EA0E}">
        <p15:presenceInfo xmlns:p15="http://schemas.microsoft.com/office/powerpoint/2012/main" userId="강민아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238D23"/>
    <a:srgbClr val="0101FF"/>
    <a:srgbClr val="548235"/>
    <a:srgbClr val="005D00"/>
    <a:srgbClr val="385723"/>
    <a:srgbClr val="C40F0F"/>
    <a:srgbClr val="B8B9D1"/>
    <a:srgbClr val="4400C2"/>
    <a:srgbClr val="9F7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7" autoAdjust="0"/>
    <p:restoredTop sz="81619" autoAdjust="0"/>
  </p:normalViewPr>
  <p:slideViewPr>
    <p:cSldViewPr snapToGrid="0">
      <p:cViewPr varScale="1">
        <p:scale>
          <a:sx n="82" d="100"/>
          <a:sy n="82" d="100"/>
        </p:scale>
        <p:origin x="228" y="90"/>
      </p:cViewPr>
      <p:guideLst>
        <p:guide orient="horz" pos="2092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25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CC977-10E5-4CBE-9B4C-6F9C6DD6A5C4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F595E-5D70-4377-A449-DC729013FF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06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93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32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73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379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5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140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186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417" indent="-228417"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442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4863"/>
            <a:ext cx="7189788" cy="40449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0038-1AC5-4221-8290-5EF378C0F1B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117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7D21-07B8-42DF-B834-EEC08CC4531C}" type="datetime1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26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D908-1EC7-49CD-A014-6C569A0B90A8}" type="datetime1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84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3903-C5A9-4C75-8AA6-183655F48EBB}" type="datetime1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76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EBCE-8F46-4DA1-943F-34C8275D8479}" type="datetime1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296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4889FB-04ED-4B08-AD64-28191BD968D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01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2617812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itchFamily="34" charset="0"/>
                <a:ea typeface="돋움체" pitchFamily="49" charset="-127"/>
                <a:cs typeface="Arial" pitchFamily="34" charset="0"/>
              </a:rPr>
              <a:t>Evaluation of High-Resolution Solar Reference Spectrum</a:t>
            </a:r>
            <a:endParaRPr lang="en-US" altLang="ko-KR" sz="2800" b="1" dirty="0">
              <a:latin typeface="Arial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6" name="직선 연결선 15"/>
          <p:cNvCxnSpPr>
            <a:cxnSpLocks noChangeShapeType="1"/>
          </p:cNvCxnSpPr>
          <p:nvPr/>
        </p:nvCxnSpPr>
        <p:spPr bwMode="auto">
          <a:xfrm>
            <a:off x="0" y="3357563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2192216" y="357409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Mina Kang, </a:t>
            </a:r>
            <a:r>
              <a:rPr lang="en-US" altLang="ko-KR" sz="2000" dirty="0" err="1" smtClean="0"/>
              <a:t>Myoungh</a:t>
            </a:r>
            <a:r>
              <a:rPr lang="en-US" altLang="ko-KR" sz="2000" dirty="0" smtClean="0"/>
              <a:t> Hwan </a:t>
            </a:r>
            <a:r>
              <a:rPr lang="en-US" altLang="ko-KR" sz="2000" dirty="0" err="1" smtClean="0"/>
              <a:t>Ahn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Xiong</a:t>
            </a:r>
            <a:r>
              <a:rPr lang="en-US" altLang="ko-KR" sz="2000" dirty="0" smtClean="0"/>
              <a:t> Liu, </a:t>
            </a:r>
            <a:r>
              <a:rPr lang="en-US" altLang="ko-KR" sz="2000" dirty="0" err="1" smtClean="0"/>
              <a:t>Yeeun</a:t>
            </a:r>
            <a:r>
              <a:rPr lang="en-US" altLang="ko-KR" sz="2000" dirty="0" smtClean="0"/>
              <a:t> Lee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569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43946"/>
            <a:ext cx="1203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Comparison btw Reference </a:t>
            </a:r>
            <a:r>
              <a:rPr lang="en-US" altLang="ko-KR" sz="2800" b="1" dirty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S</a:t>
            </a:r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pectra</a:t>
            </a:r>
            <a:endParaRPr lang="en-US" altLang="ko-KR" sz="2800" b="1" dirty="0">
              <a:latin typeface="Arial" panose="020B0604020202020204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5" name="직선 연결선 14"/>
          <p:cNvCxnSpPr>
            <a:cxnSpLocks noChangeShapeType="1"/>
          </p:cNvCxnSpPr>
          <p:nvPr/>
        </p:nvCxnSpPr>
        <p:spPr bwMode="auto">
          <a:xfrm>
            <a:off x="0" y="554974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5" b="14238"/>
          <a:stretch/>
        </p:blipFill>
        <p:spPr>
          <a:xfrm>
            <a:off x="2311121" y="1135496"/>
            <a:ext cx="7230031" cy="3943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12219" y="5386529"/>
            <a:ext cx="4411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difference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less than 1.4%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0061" y="5694306"/>
            <a:ext cx="583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differences of up to 8% at shorter wavelengths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03811" y="1556272"/>
            <a:ext cx="211758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(TSIS-KNMI)/KNMI*100</a:t>
            </a:r>
          </a:p>
          <a:p>
            <a:r>
              <a:rPr lang="en-US" altLang="ko-KR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(SAO-KNMI)/KNMI*100</a:t>
            </a:r>
          </a:p>
          <a:p>
            <a:endParaRPr lang="ko-KR" altLang="en-US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86108" y="1631788"/>
            <a:ext cx="21102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(TSIS-SAO)/SAO*100</a:t>
            </a:r>
          </a:p>
          <a:p>
            <a:r>
              <a:rPr lang="en-US" altLang="ko-KR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(KNMI-SAO)/SAO*100</a:t>
            </a:r>
          </a:p>
        </p:txBody>
      </p:sp>
    </p:spTree>
    <p:extLst>
      <p:ext uri="{BB962C8B-B14F-4D97-AF65-F5344CB8AC3E}">
        <p14:creationId xmlns:p14="http://schemas.microsoft.com/office/powerpoint/2010/main" val="29653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43946"/>
            <a:ext cx="1203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Selection of High-Resolution Solar Reference Spectrum</a:t>
            </a:r>
            <a:endParaRPr lang="en-US" altLang="ko-KR" sz="2800" b="1" dirty="0">
              <a:latin typeface="Arial" panose="020B0604020202020204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5" name="직선 연결선 14"/>
          <p:cNvCxnSpPr>
            <a:cxnSpLocks noChangeShapeType="1"/>
          </p:cNvCxnSpPr>
          <p:nvPr/>
        </p:nvCxnSpPr>
        <p:spPr bwMode="auto">
          <a:xfrm>
            <a:off x="0" y="554974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78619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Low resolution solar reference spectra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2696104" y="1100807"/>
            <a:ext cx="6647391" cy="5620668"/>
            <a:chOff x="2696104" y="1100807"/>
            <a:chExt cx="6647391" cy="5620668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6104" y="1403563"/>
              <a:ext cx="6647391" cy="5317912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" t="59518" r="93433"/>
            <a:stretch/>
          </p:blipFill>
          <p:spPr>
            <a:xfrm>
              <a:off x="2696104" y="1100807"/>
              <a:ext cx="423333" cy="2020606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9562139" y="5521146"/>
            <a:ext cx="2477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Coddington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et al  2016</a:t>
            </a:r>
          </a:p>
          <a:p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Guey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et al 2003</a:t>
            </a:r>
          </a:p>
          <a:p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Thuiller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et al 2004</a:t>
            </a:r>
          </a:p>
          <a:p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Weber et al 2014</a:t>
            </a:r>
          </a:p>
          <a:p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Skupin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et al 2005</a:t>
            </a:r>
          </a:p>
          <a:p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Woods et al 2009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43946"/>
            <a:ext cx="1203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Selection of High-Resolution Solar Reference Spectrum</a:t>
            </a:r>
            <a:endParaRPr lang="en-US" altLang="ko-KR" sz="2800" b="1" dirty="0">
              <a:latin typeface="Arial" panose="020B0604020202020204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5" name="직선 연결선 14"/>
          <p:cNvCxnSpPr>
            <a:cxnSpLocks noChangeShapeType="1"/>
          </p:cNvCxnSpPr>
          <p:nvPr/>
        </p:nvCxnSpPr>
        <p:spPr bwMode="auto">
          <a:xfrm>
            <a:off x="0" y="554974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78619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vs. KNMI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88" y="1333500"/>
            <a:ext cx="6905623" cy="5524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42646" y="1948190"/>
            <a:ext cx="202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GEMS Radiometric uncertainty: &lt; 4%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 flipV="1">
            <a:off x="3104941" y="2150347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3115826" y="3990870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V="1">
            <a:off x="3161883" y="5841944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6623271" y="2140298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6603174" y="4001422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6613222" y="5842953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9675690" y="1948190"/>
            <a:ext cx="6668" cy="383530"/>
          </a:xfrm>
          <a:prstGeom prst="straightConnector1">
            <a:avLst/>
          </a:prstGeom>
          <a:ln w="28575">
            <a:solidFill>
              <a:srgbClr val="4400C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2522445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1.10 %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5452" y="4364003"/>
            <a:ext cx="1782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0.65 %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3406" y="6205028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2.25 %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26206" y="2535094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0.74 %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31575" y="4372080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0.35 %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22579" y="6205580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0.32 %</a:t>
            </a:r>
          </a:p>
        </p:txBody>
      </p:sp>
    </p:spTree>
    <p:extLst>
      <p:ext uri="{BB962C8B-B14F-4D97-AF65-F5344CB8AC3E}">
        <p14:creationId xmlns:p14="http://schemas.microsoft.com/office/powerpoint/2010/main" val="419892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43946"/>
            <a:ext cx="1203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Selection of High-Resolution Solar Reference Spectrum</a:t>
            </a:r>
            <a:endParaRPr lang="en-US" altLang="ko-KR" sz="2800" b="1" dirty="0">
              <a:latin typeface="Arial" panose="020B0604020202020204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5" name="직선 연결선 14"/>
          <p:cNvCxnSpPr>
            <a:cxnSpLocks noChangeShapeType="1"/>
          </p:cNvCxnSpPr>
          <p:nvPr/>
        </p:nvCxnSpPr>
        <p:spPr bwMode="auto">
          <a:xfrm>
            <a:off x="0" y="554974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78619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vs. SAO2010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88" y="1333500"/>
            <a:ext cx="6905624" cy="55244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42646" y="1948190"/>
            <a:ext cx="202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GEMS Radiometric uncertainty: &lt; 4%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V="1">
            <a:off x="3104941" y="2150347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3115826" y="3990870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3161883" y="5841944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6623271" y="2140298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V="1">
            <a:off x="6603174" y="4001422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V="1">
            <a:off x="6613222" y="5842953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9675690" y="1948190"/>
            <a:ext cx="6668" cy="383530"/>
          </a:xfrm>
          <a:prstGeom prst="straightConnector1">
            <a:avLst/>
          </a:prstGeom>
          <a:ln w="28575">
            <a:solidFill>
              <a:srgbClr val="4400C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62400" y="2522445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0.29 %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5452" y="4364003"/>
            <a:ext cx="1782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2.02 %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3406" y="6205028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0.85 %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26206" y="2535094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2.09 %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31575" y="4372080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1.02 %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22579" y="6205580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1.06 %</a:t>
            </a:r>
          </a:p>
        </p:txBody>
      </p:sp>
    </p:spTree>
    <p:extLst>
      <p:ext uri="{BB962C8B-B14F-4D97-AF65-F5344CB8AC3E}">
        <p14:creationId xmlns:p14="http://schemas.microsoft.com/office/powerpoint/2010/main" val="13914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43946"/>
            <a:ext cx="1203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Selection of High-Resolution Solar Reference Spectrum</a:t>
            </a:r>
            <a:endParaRPr lang="en-US" altLang="ko-KR" sz="2800" b="1" dirty="0">
              <a:latin typeface="Arial" panose="020B0604020202020204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5" name="직선 연결선 14"/>
          <p:cNvCxnSpPr>
            <a:cxnSpLocks noChangeShapeType="1"/>
          </p:cNvCxnSpPr>
          <p:nvPr/>
        </p:nvCxnSpPr>
        <p:spPr bwMode="auto">
          <a:xfrm>
            <a:off x="0" y="554974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78619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vs.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TSIS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88" y="1333500"/>
            <a:ext cx="6905623" cy="5524499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>
            <a:off x="9675690" y="1948190"/>
            <a:ext cx="6668" cy="383530"/>
          </a:xfrm>
          <a:prstGeom prst="straightConnector1">
            <a:avLst/>
          </a:prstGeom>
          <a:ln w="28575">
            <a:solidFill>
              <a:srgbClr val="4400C2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42646" y="1948190"/>
            <a:ext cx="202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GEMS Radiometric uncertainty: &lt; 4%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 flipV="1">
            <a:off x="3104941" y="2150347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115826" y="3990870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3161883" y="5841944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6623271" y="2140298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6603174" y="4001422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6613222" y="5842953"/>
            <a:ext cx="2903973" cy="10049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2400" y="2522445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0.90 %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45452" y="4364003"/>
            <a:ext cx="1782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0.85 %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73406" y="6205028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2.04 %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26206" y="2535094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0.94 %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1575" y="4372080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0.15 %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2579" y="6205580"/>
            <a:ext cx="1862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Difference: 0.12 %</a:t>
            </a:r>
          </a:p>
        </p:txBody>
      </p:sp>
    </p:spTree>
    <p:extLst>
      <p:ext uri="{BB962C8B-B14F-4D97-AF65-F5344CB8AC3E}">
        <p14:creationId xmlns:p14="http://schemas.microsoft.com/office/powerpoint/2010/main" val="169659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43946"/>
            <a:ext cx="1203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Selection of High-Resolution Solar Reference Spectrum</a:t>
            </a:r>
            <a:endParaRPr lang="en-US" altLang="ko-KR" sz="2800" b="1" dirty="0">
              <a:latin typeface="Arial" panose="020B0604020202020204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5" name="직선 연결선 14"/>
          <p:cNvCxnSpPr>
            <a:cxnSpLocks noChangeShapeType="1"/>
          </p:cNvCxnSpPr>
          <p:nvPr/>
        </p:nvCxnSpPr>
        <p:spPr bwMode="auto">
          <a:xfrm>
            <a:off x="0" y="554974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78619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Solar measurements vs. Candidate spectrum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71425" y="2117756"/>
            <a:ext cx="11938980" cy="3420000"/>
            <a:chOff x="100620" y="1799839"/>
            <a:chExt cx="11938980" cy="34200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49"/>
            <a:stretch/>
          </p:blipFill>
          <p:spPr>
            <a:xfrm>
              <a:off x="100620" y="1799839"/>
              <a:ext cx="4054867" cy="3420000"/>
            </a:xfrm>
            <a:prstGeom prst="rect">
              <a:avLst/>
            </a:prstGeom>
          </p:spPr>
        </p:pic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36"/>
            <a:stretch/>
          </p:blipFill>
          <p:spPr>
            <a:xfrm>
              <a:off x="4125383" y="1799839"/>
              <a:ext cx="4063999" cy="3420000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2" r="3564"/>
            <a:stretch/>
          </p:blipFill>
          <p:spPr>
            <a:xfrm>
              <a:off x="8144932" y="1799839"/>
              <a:ext cx="3894668" cy="3420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43467" y="1799839"/>
              <a:ext cx="3253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Comparison with OMPS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13861" y="1799839"/>
              <a:ext cx="3253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Comparison with TROPOMI (UV) 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633410" y="1799839"/>
              <a:ext cx="3253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Comparison with OMI (UV)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80573" y="1328346"/>
            <a:ext cx="7678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De-trended OMPS, TROPOMI, and OMI solar irradiances are used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590" y="6004193"/>
            <a:ext cx="21372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OMPS (20120301 to 20200921)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590" y="6229392"/>
            <a:ext cx="21372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OMI     (20120101 to 20200921)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590" y="6439416"/>
            <a:ext cx="24126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TROPOMI (20180701 to 20200921)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75159" y="4413723"/>
            <a:ext cx="158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ratio</a:t>
            </a:r>
          </a:p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1.04, </a:t>
            </a:r>
            <a:r>
              <a:rPr lang="en-US" altLang="ko-KR" sz="1200" b="1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1.02</a:t>
            </a:r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200" b="1" dirty="0" smtClean="0">
                <a:solidFill>
                  <a:srgbClr val="00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1.04</a:t>
            </a:r>
            <a:endParaRPr lang="ko-KR" altLang="en-US" sz="1200" b="1" dirty="0">
              <a:solidFill>
                <a:srgbClr val="00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1436" y="4413724"/>
            <a:ext cx="158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ratio</a:t>
            </a:r>
          </a:p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1.04, </a:t>
            </a:r>
            <a:r>
              <a:rPr lang="en-US" altLang="ko-KR" sz="1200" b="1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1.03</a:t>
            </a:r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200" b="1" dirty="0" smtClean="0">
                <a:solidFill>
                  <a:srgbClr val="00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1.05</a:t>
            </a:r>
            <a:endParaRPr lang="ko-KR" altLang="en-US" sz="1200" b="1" dirty="0">
              <a:solidFill>
                <a:srgbClr val="00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967" y="4413722"/>
            <a:ext cx="158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ratio</a:t>
            </a:r>
          </a:p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1.01, </a:t>
            </a:r>
            <a:r>
              <a:rPr lang="en-US" altLang="ko-KR" sz="1200" b="1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200" b="1" dirty="0" smtClean="0">
                <a:solidFill>
                  <a:srgbClr val="00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0.98</a:t>
            </a:r>
            <a:endParaRPr lang="ko-KR" altLang="en-US" sz="1200" b="1" dirty="0">
              <a:solidFill>
                <a:srgbClr val="00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051" y="2773398"/>
            <a:ext cx="9228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TSIS</a:t>
            </a:r>
          </a:p>
          <a:p>
            <a:r>
              <a:rPr lang="en-US" altLang="ko-KR" sz="1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KNMI</a:t>
            </a:r>
          </a:p>
          <a:p>
            <a:r>
              <a:rPr lang="en-US" altLang="ko-KR" sz="1400" b="1" dirty="0" smtClean="0">
                <a:solidFill>
                  <a:srgbClr val="238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endParaRPr lang="ko-KR" altLang="en-US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2169" y="2845611"/>
            <a:ext cx="9228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ko-KR" sz="1400" b="1" dirty="0" smtClean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53057" y="2818535"/>
            <a:ext cx="9228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ko-KR" sz="1400" b="1" dirty="0" smtClean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43946"/>
            <a:ext cx="1203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2800" b="1" dirty="0" smtClean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Selection of High-Resolution Solar Reference Spectrum</a:t>
            </a:r>
            <a:endParaRPr lang="en-US" altLang="ko-KR" sz="2800" b="1" dirty="0">
              <a:latin typeface="Arial" panose="020B0604020202020204" pitchFamily="34" charset="0"/>
              <a:ea typeface="돋움체" pitchFamily="49" charset="-127"/>
              <a:cs typeface="Arial" pitchFamily="34" charset="0"/>
            </a:endParaRPr>
          </a:p>
        </p:txBody>
      </p:sp>
      <p:cxnSp>
        <p:nvCxnSpPr>
          <p:cNvPr id="15" name="직선 연결선 14"/>
          <p:cNvCxnSpPr>
            <a:cxnSpLocks noChangeShapeType="1"/>
          </p:cNvCxnSpPr>
          <p:nvPr/>
        </p:nvCxnSpPr>
        <p:spPr bwMode="auto">
          <a:xfrm>
            <a:off x="0" y="554974"/>
            <a:ext cx="12192000" cy="0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78619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Solar measurements vs. Candidate spectrum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64600" y="2117757"/>
            <a:ext cx="12084834" cy="3420000"/>
            <a:chOff x="107166" y="2255661"/>
            <a:chExt cx="12084834" cy="34200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49"/>
            <a:stretch/>
          </p:blipFill>
          <p:spPr>
            <a:xfrm>
              <a:off x="107166" y="2255661"/>
              <a:ext cx="4054867" cy="3420000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40"/>
            <a:stretch/>
          </p:blipFill>
          <p:spPr>
            <a:xfrm>
              <a:off x="4109117" y="2255661"/>
              <a:ext cx="4080932" cy="342000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96"/>
            <a:stretch/>
          </p:blipFill>
          <p:spPr>
            <a:xfrm>
              <a:off x="8130586" y="2255661"/>
              <a:ext cx="4061414" cy="3420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50013" y="2255661"/>
              <a:ext cx="3253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Comparison with OMPS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25112" y="2271322"/>
              <a:ext cx="3253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Comparison with TROPOMI (Vis) 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53128" y="2265529"/>
              <a:ext cx="3253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Comparison with OMI (Vis)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80573" y="1328346"/>
            <a:ext cx="7678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De-trended OMPS, TROPOMI, and OMI solar irradiances are used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590" y="6004193"/>
            <a:ext cx="21372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OMPS (20120301 to 20200915)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590" y="6229392"/>
            <a:ext cx="21372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OMI     (20120101 to 20200915)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590" y="6439416"/>
            <a:ext cx="24126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TROPOMI (20180701 to 20200915)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75159" y="4413723"/>
            <a:ext cx="158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ratio</a:t>
            </a:r>
          </a:p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1.02, </a:t>
            </a:r>
            <a:r>
              <a:rPr lang="en-US" altLang="ko-KR" sz="1200" b="1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1.01</a:t>
            </a:r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200" b="1" dirty="0" smtClean="0">
                <a:solidFill>
                  <a:srgbClr val="00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1.02</a:t>
            </a:r>
            <a:endParaRPr lang="ko-KR" altLang="en-US" sz="1200" b="1" dirty="0">
              <a:solidFill>
                <a:srgbClr val="00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71436" y="4413724"/>
            <a:ext cx="158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ratio</a:t>
            </a:r>
          </a:p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1.06, </a:t>
            </a:r>
            <a:r>
              <a:rPr lang="en-US" altLang="ko-KR" sz="1200" b="1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1.05</a:t>
            </a:r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200" b="1" dirty="0" smtClean="0">
                <a:solidFill>
                  <a:srgbClr val="00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1.06</a:t>
            </a:r>
            <a:endParaRPr lang="ko-KR" altLang="en-US" sz="1200" b="1" dirty="0">
              <a:solidFill>
                <a:srgbClr val="00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9967" y="4413722"/>
            <a:ext cx="158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ratio</a:t>
            </a:r>
          </a:p>
          <a:p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1.01, </a:t>
            </a:r>
            <a:r>
              <a:rPr lang="en-US" altLang="ko-KR" sz="1200" b="1" dirty="0" smtClean="0">
                <a:solidFill>
                  <a:srgbClr val="010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  <a:r>
              <a:rPr lang="en-US" altLang="ko-K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200" b="1" dirty="0" smtClean="0">
                <a:solidFill>
                  <a:srgbClr val="00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0.98</a:t>
            </a:r>
            <a:endParaRPr lang="ko-KR" altLang="en-US" sz="1200" b="1" dirty="0">
              <a:solidFill>
                <a:srgbClr val="00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9051" y="2773398"/>
            <a:ext cx="9228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TSIS</a:t>
            </a:r>
          </a:p>
          <a:p>
            <a:r>
              <a:rPr lang="en-US" altLang="ko-KR" sz="1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KNMI</a:t>
            </a:r>
          </a:p>
          <a:p>
            <a:r>
              <a:rPr lang="en-US" altLang="ko-KR" sz="1400" b="1" dirty="0" smtClean="0">
                <a:solidFill>
                  <a:srgbClr val="238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endParaRPr lang="ko-KR" altLang="en-US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09439" y="2811808"/>
            <a:ext cx="9228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ko-KR" sz="1400" b="1" dirty="0" smtClean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61588" y="2855481"/>
            <a:ext cx="9228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ko-KR" sz="1400" b="1" dirty="0" smtClean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sz="1400" b="1" dirty="0">
              <a:solidFill>
                <a:srgbClr val="238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775520" y="2821715"/>
            <a:ext cx="83105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0"/>
            <a:r>
              <a:rPr lang="en-US" altLang="ko-KR" sz="4400" b="1" dirty="0">
                <a:latin typeface="Arial" panose="020B0604020202020204" pitchFamily="34" charset="0"/>
                <a:ea typeface="돋움체" pitchFamily="49" charset="-127"/>
                <a:cs typeface="Arial" pitchFamily="34" charset="0"/>
              </a:rPr>
              <a:t>Thank you for your attention</a:t>
            </a:r>
          </a:p>
        </p:txBody>
      </p:sp>
      <p:pic>
        <p:nvPicPr>
          <p:cNvPr id="23" name="Picture 8" descr="ECMWF에 대한 이미지 검색결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434" y="13948636"/>
            <a:ext cx="432787" cy="7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89FB-04ED-4B08-AD64-28191BD968D3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9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48770</TotalTime>
  <Words>414</Words>
  <Application>Microsoft Office PowerPoint</Application>
  <PresentationFormat>와이드스크린</PresentationFormat>
  <Paragraphs>104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돋움체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for the improvement of spectral accuracy observed from Geostationary Environment Monitoring Spectrometer (GEMS) : Use of wavelength calibration &amp; SRF retrieval algorithm</dc:title>
  <dc:creator>user</dc:creator>
  <cp:lastModifiedBy>강민아</cp:lastModifiedBy>
  <cp:revision>1332</cp:revision>
  <cp:lastPrinted>2020-10-06T00:50:02Z</cp:lastPrinted>
  <dcterms:created xsi:type="dcterms:W3CDTF">2020-07-06T02:05:27Z</dcterms:created>
  <dcterms:modified xsi:type="dcterms:W3CDTF">2022-03-10T08:14:38Z</dcterms:modified>
</cp:coreProperties>
</file>