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31"/>
  </p:notesMasterIdLst>
  <p:handoutMasterIdLst>
    <p:handoutMasterId r:id="rId32"/>
  </p:handoutMasterIdLst>
  <p:sldIdLst>
    <p:sldId id="278" r:id="rId2"/>
    <p:sldId id="301" r:id="rId3"/>
    <p:sldId id="293" r:id="rId4"/>
    <p:sldId id="303" r:id="rId5"/>
    <p:sldId id="279" r:id="rId6"/>
    <p:sldId id="304" r:id="rId7"/>
    <p:sldId id="256" r:id="rId8"/>
    <p:sldId id="257" r:id="rId9"/>
    <p:sldId id="271" r:id="rId10"/>
    <p:sldId id="259" r:id="rId11"/>
    <p:sldId id="300" r:id="rId12"/>
    <p:sldId id="261" r:id="rId13"/>
    <p:sldId id="262" r:id="rId14"/>
    <p:sldId id="264" r:id="rId15"/>
    <p:sldId id="265" r:id="rId16"/>
    <p:sldId id="266" r:id="rId17"/>
    <p:sldId id="272" r:id="rId18"/>
    <p:sldId id="305" r:id="rId19"/>
    <p:sldId id="306" r:id="rId20"/>
    <p:sldId id="307" r:id="rId21"/>
    <p:sldId id="308" r:id="rId22"/>
    <p:sldId id="310" r:id="rId23"/>
    <p:sldId id="311" r:id="rId24"/>
    <p:sldId id="312" r:id="rId25"/>
    <p:sldId id="315" r:id="rId26"/>
    <p:sldId id="316" r:id="rId27"/>
    <p:sldId id="318" r:id="rId28"/>
    <p:sldId id="317" r:id="rId29"/>
    <p:sldId id="309" r:id="rId30"/>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600"/>
    <a:srgbClr val="FE5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9" autoAdjust="0"/>
    <p:restoredTop sz="94660"/>
  </p:normalViewPr>
  <p:slideViewPr>
    <p:cSldViewPr snapToGrid="0">
      <p:cViewPr varScale="1">
        <p:scale>
          <a:sx n="127" d="100"/>
          <a:sy n="127" d="100"/>
        </p:scale>
        <p:origin x="30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07A036E6-6D54-4B78-9ABB-4FE2E18E96D0}" type="datetimeFigureOut">
              <a:rPr lang="en-US" smtClean="0"/>
              <a:t>3/17/22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8B128B93-BF90-4BB9-B0C9-762176D455CF}" type="slidenum">
              <a:rPr lang="en-US" smtClean="0"/>
              <a:t>‹#›</a:t>
            </a:fld>
            <a:endParaRPr lang="en-US"/>
          </a:p>
        </p:txBody>
      </p:sp>
    </p:spTree>
    <p:extLst>
      <p:ext uri="{BB962C8B-B14F-4D97-AF65-F5344CB8AC3E}">
        <p14:creationId xmlns:p14="http://schemas.microsoft.com/office/powerpoint/2010/main" val="75755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322F5E1-5195-4792-A0E3-42DC695AF7AF}" type="datetimeFigureOut">
              <a:rPr lang="en-US" smtClean="0"/>
              <a:t>3/17/22</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0D5600F-4168-42E9-9FE7-11DD5B8FE0E3}" type="slidenum">
              <a:rPr lang="en-US" smtClean="0"/>
              <a:t>‹#›</a:t>
            </a:fld>
            <a:endParaRPr lang="en-US"/>
          </a:p>
        </p:txBody>
      </p:sp>
    </p:spTree>
    <p:extLst>
      <p:ext uri="{BB962C8B-B14F-4D97-AF65-F5344CB8AC3E}">
        <p14:creationId xmlns:p14="http://schemas.microsoft.com/office/powerpoint/2010/main" val="26235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7646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32804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47433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1591C9-1069-47C8-BF2F-DC125323CA97}" type="slidenum">
              <a:rPr lang="en-US" smtClean="0"/>
              <a:t>‹#›</a:t>
            </a:fld>
            <a:endParaRPr lang="en-US"/>
          </a:p>
        </p:txBody>
      </p:sp>
      <p:pic>
        <p:nvPicPr>
          <p:cNvPr id="10" name="ceos_logo.png"/>
          <p:cNvPicPr/>
          <p:nvPr userDrawn="1"/>
        </p:nvPicPr>
        <p:blipFill>
          <a:blip r:embed="rId2"/>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4395"/>
          <a:stretch/>
        </p:blipFill>
        <p:spPr>
          <a:xfrm>
            <a:off x="0" y="-68240"/>
            <a:ext cx="12192000" cy="6926239"/>
          </a:xfrm>
          <a:prstGeom prst="rect">
            <a:avLst/>
          </a:prstGeom>
        </p:spPr>
      </p:pic>
      <p:pic>
        <p:nvPicPr>
          <p:cNvPr id="12" name="ceos_logo.png"/>
          <p:cNvPicPr/>
          <p:nvPr userDrawn="1"/>
        </p:nvPicPr>
        <p:blipFill>
          <a:blip r:embed="rId2"/>
          <a:stretch>
            <a:fillRect/>
          </a:stretch>
        </p:blipFill>
        <p:spPr>
          <a:xfrm>
            <a:off x="622789" y="230378"/>
            <a:ext cx="2507906" cy="993132"/>
          </a:xfrm>
          <a:prstGeom prst="rect">
            <a:avLst/>
          </a:prstGeom>
          <a:ln w="12700">
            <a:miter lim="400000"/>
          </a:ln>
        </p:spPr>
      </p:pic>
      <p:sp>
        <p:nvSpPr>
          <p:cNvPr id="13" name="Shape 10"/>
          <p:cNvSpPr txBox="1">
            <a:spLocks/>
          </p:cNvSpPr>
          <p:nvPr userDrawn="1"/>
        </p:nvSpPr>
        <p:spPr>
          <a:xfrm>
            <a:off x="622789" y="1259607"/>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175309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0909165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3"/>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en-US">
                <a:solidFill>
                  <a:srgbClr val="1F497D"/>
                </a:solidFill>
              </a:rPr>
              <a:pPr defTabSz="914400"/>
              <a:t>‹#›</a:t>
            </a:fld>
            <a:endParaRPr lang="en-US" dirty="0">
              <a:solidFill>
                <a:srgbClr val="1F497D"/>
              </a:solidFill>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340339981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461A81-4E4C-4AC6-AFBF-B98D4C7235A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32A0C9A-26F0-4361-A6FA-62F2C1D7055D}"/>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868197-64B3-4879-AE23-262AC1AE8998}"/>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5931B0C2-5417-4350-80B7-940A655450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E58D02-46A6-4A25-BD45-E77E8DD98D84}"/>
              </a:ext>
            </a:extLst>
          </p:cNvPr>
          <p:cNvSpPr>
            <a:spLocks noGrp="1"/>
          </p:cNvSpPr>
          <p:nvPr>
            <p:ph type="sldNum" sz="quarter" idx="12"/>
          </p:nvPr>
        </p:nvSpPr>
        <p:spPr/>
        <p:txBody>
          <a:bodyPr/>
          <a:lstStyle/>
          <a:p>
            <a:fld id="{31BDC2DD-73DD-4F6A-85E0-F47918A6400A}" type="slidenum">
              <a:rPr lang="zh-CN" altLang="en-US" smtClean="0"/>
              <a:t>‹#›</a:t>
            </a:fld>
            <a:endParaRPr lang="zh-CN" altLang="en-US"/>
          </a:p>
        </p:txBody>
      </p:sp>
    </p:spTree>
    <p:extLst>
      <p:ext uri="{BB962C8B-B14F-4D97-AF65-F5344CB8AC3E}">
        <p14:creationId xmlns:p14="http://schemas.microsoft.com/office/powerpoint/2010/main" val="321591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p:txBody>
          <a:bodyPr/>
          <a:lstStyle/>
          <a:p>
            <a:fld id="{EC7C08C4-FF83-C84A-8984-FF7F58E1FB83}" type="slidenum">
              <a:rPr kumimoji="1" lang="zh-CN" altLang="en-US" smtClean="0"/>
              <a:t>‹#›</a:t>
            </a:fld>
            <a:endParaRPr kumimoji="1" lang="zh-CN" altLang="en-US"/>
          </a:p>
        </p:txBody>
      </p:sp>
    </p:spTree>
    <p:extLst>
      <p:ext uri="{BB962C8B-B14F-4D97-AF65-F5344CB8AC3E}">
        <p14:creationId xmlns:p14="http://schemas.microsoft.com/office/powerpoint/2010/main" val="238477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52"/>
            <a:ext cx="2540000" cy="369332"/>
          </a:xfrm>
          <a:prstGeom prst="rect">
            <a:avLst/>
          </a:prstGeom>
          <a:ln w="12700">
            <a:miter lim="400000"/>
          </a:ln>
        </p:spPr>
        <p:txBody>
          <a:bodyPr lIns="45719" rIns="45719">
            <a:spAutoFit/>
          </a:bodyPr>
          <a:lstStyle>
            <a:lvl1pPr algn="r">
              <a:spcBef>
                <a:spcPts val="600"/>
              </a:spcBef>
              <a:defRPr sz="1800">
                <a:latin typeface="Calibri"/>
                <a:ea typeface="Calibri"/>
                <a:cs typeface="Calibri"/>
                <a:sym typeface="Calibri"/>
              </a:defRPr>
            </a:lvl1p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8">
              <a:extLst>
                <a:ext uri="{28A0092B-C50C-407E-A947-70E740481C1C}">
                  <a14:useLocalDpi xmlns:a14="http://schemas.microsoft.com/office/drawing/2010/main" val="0"/>
                </a:ext>
              </a:extLst>
            </a:blip>
            <a:srcRect r="17922"/>
            <a:stretch/>
          </p:blipFill>
          <p:spPr>
            <a:xfrm>
              <a:off x="0" y="1156447"/>
              <a:ext cx="8364071" cy="1266667"/>
            </a:xfrm>
            <a:prstGeom prst="rect">
              <a:avLst/>
            </a:prstGeom>
          </p:spPr>
        </p:pic>
        <p:pic>
          <p:nvPicPr>
            <p:cNvPr id="4" name="Picture 3"/>
            <p:cNvPicPr>
              <a:picLocks noChangeAspect="1"/>
            </p:cNvPicPr>
            <p:nvPr userDrawn="1"/>
          </p:nvPicPr>
          <p:blipFill rotWithShape="1">
            <a:blip r:embed="rId8">
              <a:extLst>
                <a:ext uri="{28A0092B-C50C-407E-A947-70E740481C1C}">
                  <a14:useLocalDpi xmlns:a14="http://schemas.microsoft.com/office/drawing/2010/main" val="0"/>
                </a:ext>
              </a:extLst>
            </a:blip>
            <a:srcRect l="58457"/>
            <a:stretch/>
          </p:blipFill>
          <p:spPr>
            <a:xfrm>
              <a:off x="7958571" y="1156447"/>
              <a:ext cx="4233429" cy="1266667"/>
            </a:xfrm>
            <a:prstGeom prst="rect">
              <a:avLst/>
            </a:prstGeom>
          </p:spPr>
        </p:pic>
      </p:grpSp>
      <p:sp>
        <p:nvSpPr>
          <p:cNvPr id="9" name="Shape 3"/>
          <p:cNvSpPr/>
          <p:nvPr userDrawn="1"/>
        </p:nvSpPr>
        <p:spPr>
          <a:xfrm>
            <a:off x="101600" y="6629401"/>
            <a:ext cx="3149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b="1" i="0" baseline="0" dirty="0">
                <a:solidFill>
                  <a:schemeClr val="tx2"/>
                </a:solidFill>
                <a:latin typeface="+mj-ea"/>
                <a:ea typeface="+mj-ea"/>
                <a:cs typeface="Proxima Nova Regular"/>
                <a:sym typeface="Proxima Nova Regular"/>
              </a:rPr>
              <a:t>GSICS meeting March 17, 2022</a:t>
            </a:r>
            <a:endParaRPr sz="1100" b="1" i="0"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7419952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68"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www.wmo-sat.info/oscar/satellites/view/metop_sg_b2" TargetMode="External"/><Relationship Id="rId13" Type="http://schemas.openxmlformats.org/officeDocument/2006/relationships/hyperlink" Target="https://www.wmo-sat.info/oscar/instruments/view/scat_cfosat" TargetMode="External"/><Relationship Id="rId18" Type="http://schemas.openxmlformats.org/officeDocument/2006/relationships/hyperlink" Target="https://www.wmo-sat.info/oscar/satellites/view/hy_2b" TargetMode="External"/><Relationship Id="rId3" Type="http://schemas.openxmlformats.org/officeDocument/2006/relationships/hyperlink" Target="https://www.wmo-sat.info/oscar/satellites/view/metop_a" TargetMode="External"/><Relationship Id="rId21" Type="http://schemas.openxmlformats.org/officeDocument/2006/relationships/hyperlink" Target="https://www.wmo-sat.info/oscar/satellites/view/hy_2e" TargetMode="External"/><Relationship Id="rId7" Type="http://schemas.openxmlformats.org/officeDocument/2006/relationships/hyperlink" Target="https://www.wmo-sat.info/oscar/satellites/view/metop_sg_b1" TargetMode="External"/><Relationship Id="rId12" Type="http://schemas.openxmlformats.org/officeDocument/2006/relationships/hyperlink" Target="https://www.wmo-sat.info/oscar/satellites/view/fy_3i" TargetMode="External"/><Relationship Id="rId17" Type="http://schemas.openxmlformats.org/officeDocument/2006/relationships/hyperlink" Target="https://www.wmo-sat.info/oscar/satellites/view/hy_2a" TargetMode="External"/><Relationship Id="rId25" Type="http://schemas.openxmlformats.org/officeDocument/2006/relationships/hyperlink" Target="https://www.wmo-sat.info/oscar/satellites/view/scatsat_1" TargetMode="External"/><Relationship Id="rId2" Type="http://schemas.openxmlformats.org/officeDocument/2006/relationships/hyperlink" Target="https://www.wmo-sat.info/oscar/instruments/view/ascat" TargetMode="External"/><Relationship Id="rId16" Type="http://schemas.openxmlformats.org/officeDocument/2006/relationships/hyperlink" Target="https://www.wmo-sat.info/oscar/instruments/view/scat_hy_2a" TargetMode="External"/><Relationship Id="rId20" Type="http://schemas.openxmlformats.org/officeDocument/2006/relationships/hyperlink" Target="https://www.wmo-sat.info/oscar/satellites/view/hy_2d" TargetMode="External"/><Relationship Id="rId1" Type="http://schemas.openxmlformats.org/officeDocument/2006/relationships/slideLayout" Target="../slideLayouts/slideLayout3.xml"/><Relationship Id="rId6" Type="http://schemas.openxmlformats.org/officeDocument/2006/relationships/hyperlink" Target="https://www.wmo-sat.info/oscar/instruments/view/sca_scatterometer" TargetMode="External"/><Relationship Id="rId11" Type="http://schemas.openxmlformats.org/officeDocument/2006/relationships/hyperlink" Target="https://www.wmo-sat.info/oscar/satellites/view/fy_3e" TargetMode="External"/><Relationship Id="rId24" Type="http://schemas.openxmlformats.org/officeDocument/2006/relationships/hyperlink" Target="https://www.wmo-sat.info/oscar/satellites/view/oceansat_3" TargetMode="External"/><Relationship Id="rId5" Type="http://schemas.openxmlformats.org/officeDocument/2006/relationships/hyperlink" Target="https://www.wmo-sat.info/oscar/satellites/view/metop_c" TargetMode="External"/><Relationship Id="rId15" Type="http://schemas.openxmlformats.org/officeDocument/2006/relationships/hyperlink" Target="https://www.wmo-sat.info/oscar/satellites/view/cfosat_follow_on" TargetMode="External"/><Relationship Id="rId23" Type="http://schemas.openxmlformats.org/officeDocument/2006/relationships/hyperlink" Target="https://www.wmo-sat.info/oscar/instruments/view/oscat" TargetMode="External"/><Relationship Id="rId10" Type="http://schemas.openxmlformats.org/officeDocument/2006/relationships/hyperlink" Target="https://www.wmo-sat.info/oscar/instruments/view/windrad" TargetMode="External"/><Relationship Id="rId19" Type="http://schemas.openxmlformats.org/officeDocument/2006/relationships/hyperlink" Target="https://www.wmo-sat.info/oscar/satellites/view/hy_2c" TargetMode="External"/><Relationship Id="rId4" Type="http://schemas.openxmlformats.org/officeDocument/2006/relationships/hyperlink" Target="https://www.wmo-sat.info/oscar/satellites/view/metop_b" TargetMode="External"/><Relationship Id="rId9" Type="http://schemas.openxmlformats.org/officeDocument/2006/relationships/hyperlink" Target="https://www.wmo-sat.info/oscar/satellites/view/metop_sg_b3" TargetMode="External"/><Relationship Id="rId14" Type="http://schemas.openxmlformats.org/officeDocument/2006/relationships/hyperlink" Target="https://www.wmo-sat.info/oscar/satellites/view/cfosat" TargetMode="External"/><Relationship Id="rId22" Type="http://schemas.openxmlformats.org/officeDocument/2006/relationships/hyperlink" Target="https://www.wmo-sat.info/oscar/satellites/view/hy_2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ceos.org/ourwork/virtual-constellations/p-vc/" TargetMode="External"/><Relationship Id="rId3" Type="http://schemas.openxmlformats.org/officeDocument/2006/relationships/hyperlink" Target="https://ceos.org/ourwork/virtual-constellations/acc/" TargetMode="External"/><Relationship Id="rId7" Type="http://schemas.openxmlformats.org/officeDocument/2006/relationships/hyperlink" Target="https://ceos.org/ourwork/virtual-constellations/osvw/" TargetMode="External"/><Relationship Id="rId2"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hyperlink" Target="https://ceos.org/ourwork/virtual-constellations/ost/" TargetMode="External"/><Relationship Id="rId5" Type="http://schemas.openxmlformats.org/officeDocument/2006/relationships/hyperlink" Target="https://ceos.org/ourwork/virtual-constellations/ocr/" TargetMode="External"/><Relationship Id="rId4" Type="http://schemas.openxmlformats.org/officeDocument/2006/relationships/hyperlink" Target="https://ceos.org/ourwork/virtual-constellations/lsi/" TargetMode="External"/><Relationship Id="rId9" Type="http://schemas.openxmlformats.org/officeDocument/2006/relationships/hyperlink" Target="https://ceos.org/ourwork/virtual-constellations/ss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eos.org/?p=80" TargetMode="External"/><Relationship Id="rId7" Type="http://schemas.openxmlformats.org/officeDocument/2006/relationships/hyperlink" Target="https://ceos.org/?p=78"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ceos.org/?p=72" TargetMode="External"/><Relationship Id="rId5" Type="http://schemas.openxmlformats.org/officeDocument/2006/relationships/hyperlink" Target="https://ceos.org/?p=76" TargetMode="External"/><Relationship Id="rId4" Type="http://schemas.openxmlformats.org/officeDocument/2006/relationships/hyperlink" Target="https://ceos.org/?p=82"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ceos.org/ourwork/workinggroups/wgcv/subgroups/tmsg/" TargetMode="External"/><Relationship Id="rId3" Type="http://schemas.openxmlformats.org/officeDocument/2006/relationships/hyperlink" Target="https://ceos.org/ourwork/workinggroups/wgcv/subgroups/acsg/" TargetMode="External"/><Relationship Id="rId7" Type="http://schemas.openxmlformats.org/officeDocument/2006/relationships/hyperlink" Target="https://ceos.org/ourwork/workinggroups/wgcv/subgroups/sa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ceos.org/ourwork/workinggroups/wgcv/subgroups/mssg/" TargetMode="External"/><Relationship Id="rId5" Type="http://schemas.openxmlformats.org/officeDocument/2006/relationships/hyperlink" Target="https://ceos.org/ourwork/workinggroups/wgcv/subgroups/lpv/" TargetMode="External"/><Relationship Id="rId4" Type="http://schemas.openxmlformats.org/officeDocument/2006/relationships/hyperlink" Target="https://ceos.org/ourwork/workinggroups/wgcv/subgroups/ivo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01027" y="3667649"/>
            <a:ext cx="8698494" cy="2942530"/>
          </a:xfrm>
        </p:spPr>
        <p:txBody>
          <a:bodyPr>
            <a:normAutofit/>
          </a:bodyPr>
          <a:lstStyle/>
          <a:p>
            <a:r>
              <a:rPr lang="en-US" sz="2400" b="1" dirty="0">
                <a:solidFill>
                  <a:srgbClr val="FFFF00"/>
                </a:solidFill>
              </a:rPr>
              <a:t>Xiaolong DONG </a:t>
            </a:r>
          </a:p>
          <a:p>
            <a:r>
              <a:rPr lang="en-US" sz="1800" dirty="0"/>
              <a:t>(National Space Science Center, Chinese Academy of Sciences)</a:t>
            </a:r>
            <a:br>
              <a:rPr lang="en-US" dirty="0"/>
            </a:br>
            <a:endParaRPr lang="en-US" dirty="0"/>
          </a:p>
          <a:p>
            <a:r>
              <a:rPr lang="en-US" dirty="0">
                <a:latin typeface="+mj-lt"/>
              </a:rPr>
              <a:t>Microwave Sensors Subgroup</a:t>
            </a:r>
          </a:p>
          <a:p>
            <a:r>
              <a:rPr lang="en-US" dirty="0">
                <a:latin typeface="+mj-lt"/>
              </a:rPr>
              <a:t>CEOS Working Group on Calibration and Validation</a:t>
            </a:r>
          </a:p>
          <a:p>
            <a:endParaRPr lang="en-US" dirty="0">
              <a:latin typeface="+mj-lt"/>
            </a:endParaRPr>
          </a:p>
          <a:p>
            <a:r>
              <a:rPr lang="en-US" dirty="0">
                <a:latin typeface="+mj-lt"/>
              </a:rPr>
              <a:t>GSICS Annual Meeting-Microwave Subgroup Breakout Meeting (Virtual)</a:t>
            </a:r>
          </a:p>
          <a:p>
            <a:r>
              <a:rPr lang="en-US" dirty="0">
                <a:latin typeface="+mj-lt"/>
              </a:rPr>
              <a:t>March 17</a:t>
            </a:r>
            <a:r>
              <a:rPr lang="en-US" baseline="30000" dirty="0">
                <a:latin typeface="+mj-lt"/>
              </a:rPr>
              <a:t>th</a:t>
            </a:r>
            <a:r>
              <a:rPr lang="en-US" dirty="0">
                <a:latin typeface="+mj-lt"/>
              </a:rPr>
              <a:t> , 2022</a:t>
            </a:r>
          </a:p>
          <a:p>
            <a:endParaRPr lang="en-US" dirty="0">
              <a:latin typeface="+mj-lt"/>
            </a:endParaRPr>
          </a:p>
        </p:txBody>
      </p:sp>
      <p:sp>
        <p:nvSpPr>
          <p:cNvPr id="8" name="Shape 10"/>
          <p:cNvSpPr txBox="1">
            <a:spLocks/>
          </p:cNvSpPr>
          <p:nvPr/>
        </p:nvSpPr>
        <p:spPr>
          <a:xfrm>
            <a:off x="588575" y="1456829"/>
            <a:ext cx="8776489" cy="23012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r>
              <a:rPr lang="en-US" altLang="zh-CN" sz="3200" dirty="0">
                <a:solidFill>
                  <a:schemeClr val="bg1"/>
                </a:solidFill>
                <a:latin typeface="Arial Black" panose="020B0604020202020204" pitchFamily="34" charset="0"/>
                <a:cs typeface="Arial Black" panose="020B0604020202020204" pitchFamily="34" charset="0"/>
              </a:rPr>
              <a:t>Toward the Consolidation of Standards and Metrics for Optimized Applications: Efforts for Microwave Sensors in CEOS WGCV</a:t>
            </a:r>
            <a:endParaRPr lang="en-US" sz="4800" kern="0" dirty="0">
              <a:solidFill>
                <a:schemeClr val="bg1"/>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670166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3341E5-34A9-446D-A139-B8DD9B7FA04B}"/>
              </a:ext>
            </a:extLst>
          </p:cNvPr>
          <p:cNvSpPr>
            <a:spLocks noGrp="1"/>
          </p:cNvSpPr>
          <p:nvPr>
            <p:ph type="title"/>
          </p:nvPr>
        </p:nvSpPr>
        <p:spPr/>
        <p:txBody>
          <a:bodyPr/>
          <a:lstStyle/>
          <a:p>
            <a:r>
              <a:rPr lang="en-US" altLang="zh-CN" dirty="0"/>
              <a:t>Main Tasks</a:t>
            </a:r>
            <a:endParaRPr lang="zh-CN" altLang="en-US" dirty="0"/>
          </a:p>
        </p:txBody>
      </p:sp>
      <p:sp>
        <p:nvSpPr>
          <p:cNvPr id="10" name="内容占位符 2">
            <a:extLst>
              <a:ext uri="{FF2B5EF4-FFF2-40B4-BE49-F238E27FC236}">
                <a16:creationId xmlns:a16="http://schemas.microsoft.com/office/drawing/2014/main" id="{55A31A61-E8A0-46E7-9427-2B06A74FB1B8}"/>
              </a:ext>
            </a:extLst>
          </p:cNvPr>
          <p:cNvSpPr>
            <a:spLocks noGrp="1"/>
          </p:cNvSpPr>
          <p:nvPr>
            <p:ph idx="1"/>
          </p:nvPr>
        </p:nvSpPr>
        <p:spPr>
          <a:xfrm>
            <a:off x="1434420" y="1748809"/>
            <a:ext cx="9659677" cy="4195214"/>
          </a:xfrm>
        </p:spPr>
        <p:txBody>
          <a:bodyPr>
            <a:normAutofit/>
          </a:bodyPr>
          <a:lstStyle/>
          <a:p>
            <a:r>
              <a:rPr lang="en-US" altLang="zh-CN" dirty="0"/>
              <a:t>To develop the standard and metrics of spaceborne radar </a:t>
            </a:r>
            <a:r>
              <a:rPr lang="en-US" altLang="zh-CN" dirty="0" err="1"/>
              <a:t>scatterometer</a:t>
            </a:r>
            <a:r>
              <a:rPr lang="en-US" altLang="zh-CN" dirty="0"/>
              <a:t> backscattering measurement calibration, wind retrieval approaches, wind data validation and assessment for ocean surface vector winds. </a:t>
            </a:r>
            <a:endParaRPr lang="en-US" altLang="zh-CN" sz="2000" dirty="0"/>
          </a:p>
          <a:p>
            <a:pPr algn="just"/>
            <a:r>
              <a:rPr lang="en-US" altLang="zh-CN" dirty="0"/>
              <a:t>The main scope of the standard and metrics cover:</a:t>
            </a:r>
            <a:endParaRPr lang="zh-CN" altLang="zh-CN" dirty="0"/>
          </a:p>
          <a:p>
            <a:pPr lvl="2"/>
            <a:r>
              <a:rPr lang="en-US" altLang="zh-CN" dirty="0"/>
              <a:t>Calibration, including cross-calibration of L1 and L2 data;</a:t>
            </a:r>
            <a:endParaRPr lang="zh-CN" altLang="zh-CN" dirty="0"/>
          </a:p>
          <a:p>
            <a:pPr lvl="2"/>
            <a:r>
              <a:rPr lang="en-US" altLang="zh-CN" dirty="0"/>
              <a:t>Validation of </a:t>
            </a:r>
            <a:r>
              <a:rPr lang="en-US" altLang="zh-CN" dirty="0" err="1"/>
              <a:t>scatterometer</a:t>
            </a:r>
            <a:r>
              <a:rPr lang="en-US" altLang="zh-CN" dirty="0"/>
              <a:t> wind data;</a:t>
            </a:r>
            <a:endParaRPr lang="zh-CN" altLang="zh-CN" dirty="0"/>
          </a:p>
          <a:p>
            <a:pPr lvl="2"/>
            <a:r>
              <a:rPr lang="en-US" altLang="zh-CN" dirty="0"/>
              <a:t>Quality indices of L1 and L2 data.</a:t>
            </a:r>
            <a:endParaRPr lang="zh-CN" altLang="en-US" dirty="0"/>
          </a:p>
          <a:p>
            <a:r>
              <a:rPr lang="en-US" altLang="zh-CN" dirty="0"/>
              <a:t>Identifying and organizing collocation data </a:t>
            </a:r>
            <a:endParaRPr lang="zh-CN" altLang="en-US" dirty="0"/>
          </a:p>
          <a:p>
            <a:r>
              <a:rPr lang="en-US" altLang="zh-CN" dirty="0"/>
              <a:t>Demonstration of applications and establishment of portal</a:t>
            </a:r>
          </a:p>
          <a:p>
            <a:endParaRPr lang="en-US" altLang="zh-CN" dirty="0"/>
          </a:p>
          <a:p>
            <a:pPr lvl="2"/>
            <a:endParaRPr lang="en-US" altLang="zh-CN" dirty="0"/>
          </a:p>
        </p:txBody>
      </p:sp>
      <p:sp>
        <p:nvSpPr>
          <p:cNvPr id="3" name="灯片编号占位符 2">
            <a:extLst>
              <a:ext uri="{FF2B5EF4-FFF2-40B4-BE49-F238E27FC236}">
                <a16:creationId xmlns:a16="http://schemas.microsoft.com/office/drawing/2014/main" id="{F86F2793-87CF-5649-A70A-CDCC809AAED6}"/>
              </a:ext>
            </a:extLst>
          </p:cNvPr>
          <p:cNvSpPr>
            <a:spLocks noGrp="1"/>
          </p:cNvSpPr>
          <p:nvPr>
            <p:ph type="sldNum" sz="quarter" idx="12"/>
          </p:nvPr>
        </p:nvSpPr>
        <p:spPr/>
        <p:txBody>
          <a:bodyPr/>
          <a:lstStyle/>
          <a:p>
            <a:fld id="{31BDC2DD-73DD-4F6A-85E0-F47918A6400A}" type="slidenum">
              <a:rPr lang="zh-CN" altLang="en-US" smtClean="0"/>
              <a:t>9</a:t>
            </a:fld>
            <a:endParaRPr lang="zh-CN" altLang="en-US"/>
          </a:p>
        </p:txBody>
      </p:sp>
    </p:spTree>
    <p:extLst>
      <p:ext uri="{BB962C8B-B14F-4D97-AF65-F5344CB8AC3E}">
        <p14:creationId xmlns:p14="http://schemas.microsoft.com/office/powerpoint/2010/main" val="220125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1655804" y="128213"/>
            <a:ext cx="9186121" cy="533400"/>
          </a:xfrm>
        </p:spPr>
        <p:txBody>
          <a:bodyPr/>
          <a:lstStyle/>
          <a:p>
            <a:pPr algn="ctr"/>
            <a:r>
              <a:rPr lang="en-US" sz="3200" b="1" dirty="0">
                <a:solidFill>
                  <a:srgbClr val="FFFFFF"/>
                </a:solidFill>
                <a:latin typeface="Arial Bold"/>
              </a:rPr>
              <a:t>The </a:t>
            </a:r>
            <a:r>
              <a:rPr lang="en-US" sz="3200" b="1" dirty="0" err="1">
                <a:solidFill>
                  <a:srgbClr val="FFFFFF"/>
                </a:solidFill>
                <a:latin typeface="Arial Bold"/>
              </a:rPr>
              <a:t>Scatterometer</a:t>
            </a:r>
            <a:r>
              <a:rPr lang="en-US" sz="3200" b="1" dirty="0">
                <a:solidFill>
                  <a:srgbClr val="FFFFFF"/>
                </a:solidFill>
                <a:latin typeface="Arial Bold"/>
              </a:rPr>
              <a:t> Virtual Constellation for</a:t>
            </a:r>
          </a:p>
          <a:p>
            <a:pPr algn="ctr"/>
            <a:r>
              <a:rPr lang="en-US" sz="3200" b="1" dirty="0">
                <a:solidFill>
                  <a:srgbClr val="FFFFFF"/>
                </a:solidFill>
                <a:latin typeface="Arial Bold"/>
              </a:rPr>
              <a:t>Ocean Surface Vector Wind</a:t>
            </a:r>
          </a:p>
        </p:txBody>
      </p:sp>
      <p:graphicFrame>
        <p:nvGraphicFramePr>
          <p:cNvPr id="6" name="Table 5"/>
          <p:cNvGraphicFramePr>
            <a:graphicFrameLocks noGrp="1"/>
          </p:cNvGraphicFramePr>
          <p:nvPr/>
        </p:nvGraphicFramePr>
        <p:xfrm>
          <a:off x="11" y="1470210"/>
          <a:ext cx="12191995" cy="4176201"/>
        </p:xfrm>
        <a:graphic>
          <a:graphicData uri="http://schemas.openxmlformats.org/drawingml/2006/table">
            <a:tbl>
              <a:tblPr/>
              <a:tblGrid>
                <a:gridCol w="624513">
                  <a:extLst>
                    <a:ext uri="{9D8B030D-6E8A-4147-A177-3AD203B41FA5}">
                      <a16:colId xmlns:a16="http://schemas.microsoft.com/office/drawing/2014/main" val="2723642511"/>
                    </a:ext>
                  </a:extLst>
                </a:gridCol>
                <a:gridCol w="969393">
                  <a:extLst>
                    <a:ext uri="{9D8B030D-6E8A-4147-A177-3AD203B41FA5}">
                      <a16:colId xmlns:a16="http://schemas.microsoft.com/office/drawing/2014/main" val="569613052"/>
                    </a:ext>
                  </a:extLst>
                </a:gridCol>
                <a:gridCol w="1146495">
                  <a:extLst>
                    <a:ext uri="{9D8B030D-6E8A-4147-A177-3AD203B41FA5}">
                      <a16:colId xmlns:a16="http://schemas.microsoft.com/office/drawing/2014/main" val="243693508"/>
                    </a:ext>
                  </a:extLst>
                </a:gridCol>
                <a:gridCol w="810935">
                  <a:extLst>
                    <a:ext uri="{9D8B030D-6E8A-4147-A177-3AD203B41FA5}">
                      <a16:colId xmlns:a16="http://schemas.microsoft.com/office/drawing/2014/main" val="2355729194"/>
                    </a:ext>
                  </a:extLst>
                </a:gridCol>
                <a:gridCol w="810935">
                  <a:extLst>
                    <a:ext uri="{9D8B030D-6E8A-4147-A177-3AD203B41FA5}">
                      <a16:colId xmlns:a16="http://schemas.microsoft.com/office/drawing/2014/main" val="3540225373"/>
                    </a:ext>
                  </a:extLst>
                </a:gridCol>
                <a:gridCol w="372844">
                  <a:extLst>
                    <a:ext uri="{9D8B030D-6E8A-4147-A177-3AD203B41FA5}">
                      <a16:colId xmlns:a16="http://schemas.microsoft.com/office/drawing/2014/main" val="3499756886"/>
                    </a:ext>
                  </a:extLst>
                </a:gridCol>
                <a:gridCol w="372844">
                  <a:extLst>
                    <a:ext uri="{9D8B030D-6E8A-4147-A177-3AD203B41FA5}">
                      <a16:colId xmlns:a16="http://schemas.microsoft.com/office/drawing/2014/main" val="3630138680"/>
                    </a:ext>
                  </a:extLst>
                </a:gridCol>
                <a:gridCol w="372844">
                  <a:extLst>
                    <a:ext uri="{9D8B030D-6E8A-4147-A177-3AD203B41FA5}">
                      <a16:colId xmlns:a16="http://schemas.microsoft.com/office/drawing/2014/main" val="3499434155"/>
                    </a:ext>
                  </a:extLst>
                </a:gridCol>
                <a:gridCol w="377375">
                  <a:extLst>
                    <a:ext uri="{9D8B030D-6E8A-4147-A177-3AD203B41FA5}">
                      <a16:colId xmlns:a16="http://schemas.microsoft.com/office/drawing/2014/main" val="1317056279"/>
                    </a:ext>
                  </a:extLst>
                </a:gridCol>
                <a:gridCol w="368313">
                  <a:extLst>
                    <a:ext uri="{9D8B030D-6E8A-4147-A177-3AD203B41FA5}">
                      <a16:colId xmlns:a16="http://schemas.microsoft.com/office/drawing/2014/main" val="4003536256"/>
                    </a:ext>
                  </a:extLst>
                </a:gridCol>
                <a:gridCol w="372844">
                  <a:extLst>
                    <a:ext uri="{9D8B030D-6E8A-4147-A177-3AD203B41FA5}">
                      <a16:colId xmlns:a16="http://schemas.microsoft.com/office/drawing/2014/main" val="2683939378"/>
                    </a:ext>
                  </a:extLst>
                </a:gridCol>
                <a:gridCol w="372844">
                  <a:extLst>
                    <a:ext uri="{9D8B030D-6E8A-4147-A177-3AD203B41FA5}">
                      <a16:colId xmlns:a16="http://schemas.microsoft.com/office/drawing/2014/main" val="2983074145"/>
                    </a:ext>
                  </a:extLst>
                </a:gridCol>
                <a:gridCol w="372844">
                  <a:extLst>
                    <a:ext uri="{9D8B030D-6E8A-4147-A177-3AD203B41FA5}">
                      <a16:colId xmlns:a16="http://schemas.microsoft.com/office/drawing/2014/main" val="1056996373"/>
                    </a:ext>
                  </a:extLst>
                </a:gridCol>
                <a:gridCol w="372844">
                  <a:extLst>
                    <a:ext uri="{9D8B030D-6E8A-4147-A177-3AD203B41FA5}">
                      <a16:colId xmlns:a16="http://schemas.microsoft.com/office/drawing/2014/main" val="1079246852"/>
                    </a:ext>
                  </a:extLst>
                </a:gridCol>
                <a:gridCol w="372844">
                  <a:extLst>
                    <a:ext uri="{9D8B030D-6E8A-4147-A177-3AD203B41FA5}">
                      <a16:colId xmlns:a16="http://schemas.microsoft.com/office/drawing/2014/main" val="2255304647"/>
                    </a:ext>
                  </a:extLst>
                </a:gridCol>
                <a:gridCol w="372844">
                  <a:extLst>
                    <a:ext uri="{9D8B030D-6E8A-4147-A177-3AD203B41FA5}">
                      <a16:colId xmlns:a16="http://schemas.microsoft.com/office/drawing/2014/main" val="3805102469"/>
                    </a:ext>
                  </a:extLst>
                </a:gridCol>
                <a:gridCol w="372844">
                  <a:extLst>
                    <a:ext uri="{9D8B030D-6E8A-4147-A177-3AD203B41FA5}">
                      <a16:colId xmlns:a16="http://schemas.microsoft.com/office/drawing/2014/main" val="3284859085"/>
                    </a:ext>
                  </a:extLst>
                </a:gridCol>
                <a:gridCol w="372844">
                  <a:extLst>
                    <a:ext uri="{9D8B030D-6E8A-4147-A177-3AD203B41FA5}">
                      <a16:colId xmlns:a16="http://schemas.microsoft.com/office/drawing/2014/main" val="105239603"/>
                    </a:ext>
                  </a:extLst>
                </a:gridCol>
                <a:gridCol w="372844">
                  <a:extLst>
                    <a:ext uri="{9D8B030D-6E8A-4147-A177-3AD203B41FA5}">
                      <a16:colId xmlns:a16="http://schemas.microsoft.com/office/drawing/2014/main" val="4000025708"/>
                    </a:ext>
                  </a:extLst>
                </a:gridCol>
                <a:gridCol w="372844">
                  <a:extLst>
                    <a:ext uri="{9D8B030D-6E8A-4147-A177-3AD203B41FA5}">
                      <a16:colId xmlns:a16="http://schemas.microsoft.com/office/drawing/2014/main" val="1026318686"/>
                    </a:ext>
                  </a:extLst>
                </a:gridCol>
                <a:gridCol w="372844">
                  <a:extLst>
                    <a:ext uri="{9D8B030D-6E8A-4147-A177-3AD203B41FA5}">
                      <a16:colId xmlns:a16="http://schemas.microsoft.com/office/drawing/2014/main" val="2223994628"/>
                    </a:ext>
                  </a:extLst>
                </a:gridCol>
                <a:gridCol w="372844">
                  <a:extLst>
                    <a:ext uri="{9D8B030D-6E8A-4147-A177-3AD203B41FA5}">
                      <a16:colId xmlns:a16="http://schemas.microsoft.com/office/drawing/2014/main" val="1021805127"/>
                    </a:ext>
                  </a:extLst>
                </a:gridCol>
                <a:gridCol w="372844">
                  <a:extLst>
                    <a:ext uri="{9D8B030D-6E8A-4147-A177-3AD203B41FA5}">
                      <a16:colId xmlns:a16="http://schemas.microsoft.com/office/drawing/2014/main" val="1201068172"/>
                    </a:ext>
                  </a:extLst>
                </a:gridCol>
                <a:gridCol w="372844">
                  <a:extLst>
                    <a:ext uri="{9D8B030D-6E8A-4147-A177-3AD203B41FA5}">
                      <a16:colId xmlns:a16="http://schemas.microsoft.com/office/drawing/2014/main" val="441118125"/>
                    </a:ext>
                  </a:extLst>
                </a:gridCol>
                <a:gridCol w="372844">
                  <a:extLst>
                    <a:ext uri="{9D8B030D-6E8A-4147-A177-3AD203B41FA5}">
                      <a16:colId xmlns:a16="http://schemas.microsoft.com/office/drawing/2014/main" val="3887959264"/>
                    </a:ext>
                  </a:extLst>
                </a:gridCol>
                <a:gridCol w="372844">
                  <a:extLst>
                    <a:ext uri="{9D8B030D-6E8A-4147-A177-3AD203B41FA5}">
                      <a16:colId xmlns:a16="http://schemas.microsoft.com/office/drawing/2014/main" val="2687513198"/>
                    </a:ext>
                  </a:extLst>
                </a:gridCol>
              </a:tblGrid>
              <a:tr h="211734">
                <a:tc>
                  <a:txBody>
                    <a:bodyPr/>
                    <a:lstStyle/>
                    <a:p>
                      <a:pPr algn="l" fontAlgn="b"/>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Instrument</a:t>
                      </a:r>
                    </a:p>
                  </a:txBody>
                  <a:tcPr marL="36000" marR="8898" marT="88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Satellite</a:t>
                      </a:r>
                    </a:p>
                  </a:txBody>
                  <a:tcPr marL="36000" marR="8898" marT="889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System</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Orbit</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2018</a:t>
                      </a:r>
                    </a:p>
                  </a:txBody>
                  <a:tcPr marL="36000" marR="8898" marT="88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2019</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2020</a:t>
                      </a:r>
                    </a:p>
                  </a:txBody>
                  <a:tcPr marL="36000" marR="8898" marT="889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FFFFFF"/>
                          </a:solidFill>
                          <a:effectLst/>
                          <a:latin typeface="Calibri" panose="020F0502020204030204" pitchFamily="34" charset="0"/>
                        </a:rPr>
                        <a:t>2021</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GB" sz="1100" b="1" i="0" u="none" strike="noStrike">
                          <a:solidFill>
                            <a:srgbClr val="000000"/>
                          </a:solidFill>
                          <a:effectLst/>
                          <a:latin typeface="Calibri" panose="020F0502020204030204" pitchFamily="34" charset="0"/>
                        </a:rPr>
                        <a:t>2022</a:t>
                      </a:r>
                    </a:p>
                  </a:txBody>
                  <a:tcPr marL="36000" marR="8898" marT="88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2023</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2024</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2025</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2026</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2027</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2028</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2029</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2030</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2031</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2032</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2033</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2034</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2035</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2036</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2037</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2038</a:t>
                      </a:r>
                    </a:p>
                  </a:txBody>
                  <a:tcPr marL="36000" marR="8898" marT="88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443933"/>
                  </a:ext>
                </a:extLst>
              </a:tr>
              <a:tr h="211734">
                <a:tc rowSpan="6">
                  <a:txBody>
                    <a:bodyPr/>
                    <a:lstStyle/>
                    <a:p>
                      <a:pPr algn="ctr" fontAlgn="ctr"/>
                      <a:r>
                        <a:rPr lang="en-GB" sz="1000" b="1" i="0" u="none" strike="noStrike">
                          <a:solidFill>
                            <a:srgbClr val="000000"/>
                          </a:solidFill>
                          <a:effectLst/>
                          <a:latin typeface="Calibri" panose="020F0502020204030204" pitchFamily="34" charset="0"/>
                        </a:rPr>
                        <a:t>C-band</a:t>
                      </a:r>
                    </a:p>
                  </a:txBody>
                  <a:tcPr marL="36000" marR="8898" marT="8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hlinkClick r:id="rId2"/>
                        </a:rPr>
                        <a:t>ASCAT</a:t>
                      </a:r>
                      <a:endParaRPr lang="en-GB" sz="11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hlinkClick r:id="rId3"/>
                        </a:rPr>
                        <a:t>Metop-A</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6">
                  <a:txBody>
                    <a:bodyPr/>
                    <a:lstStyle/>
                    <a:p>
                      <a:pPr algn="ctr" fontAlgn="ctr"/>
                      <a:r>
                        <a:rPr lang="en-GB" sz="1100" b="0" i="0" u="none" strike="noStrike">
                          <a:solidFill>
                            <a:srgbClr val="000000"/>
                          </a:solidFill>
                          <a:effectLst/>
                          <a:latin typeface="Calibri" panose="020F0502020204030204" pitchFamily="34" charset="0"/>
                        </a:rPr>
                        <a:t>fixed fan beam</a:t>
                      </a:r>
                    </a:p>
                  </a:txBody>
                  <a:tcPr marL="36000" marR="8898" marT="8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08:46 desc</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l" fontAlgn="b"/>
                      <a:r>
                        <a:rPr lang="en-GB" sz="1000" b="1" i="0" u="none" strike="noStrike">
                          <a:solidFill>
                            <a:srgbClr val="FFFFFF"/>
                          </a:solidFill>
                          <a:effectLst/>
                          <a:latin typeface="Calibri" panose="020F0502020204030204" pitchFamily="34" charset="0"/>
                        </a:rPr>
                        <a:t>launch 19 Oct 2006</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05496"/>
                    </a:solidFill>
                  </a:tcPr>
                </a:tc>
                <a:tc hMerge="1">
                  <a:txBody>
                    <a:bodyPr/>
                    <a:lstStyle/>
                    <a:p>
                      <a:endParaRPr lang="en-GB"/>
                    </a:p>
                  </a:txBody>
                  <a:tcPr/>
                </a:tc>
                <a:tc hMerge="1">
                  <a:txBody>
                    <a:bodyPr/>
                    <a:lstStyle/>
                    <a:p>
                      <a:endParaRPr lang="en-GB"/>
                    </a:p>
                  </a:txBody>
                  <a:tcPr/>
                </a:tc>
                <a:tc>
                  <a:txBody>
                    <a:bodyPr/>
                    <a:lstStyle/>
                    <a:p>
                      <a:pPr algn="ctr" fontAlgn="b"/>
                      <a:r>
                        <a:rPr lang="en-GB" sz="1000" b="0" i="0" u="none" strike="noStrike">
                          <a:solidFill>
                            <a:srgbClr val="FFFFFF"/>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88194601"/>
                  </a:ext>
                </a:extLst>
              </a:tr>
              <a:tr h="211734">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hlinkClick r:id="rId2"/>
                        </a:rPr>
                        <a:t>ASCAT</a:t>
                      </a:r>
                      <a:endParaRPr lang="en-GB" sz="11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hlinkClick r:id="rId4"/>
                        </a:rPr>
                        <a:t>Metop-B</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09:30 desc</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GB" sz="1000" b="1" i="0" u="none" strike="noStrike">
                          <a:solidFill>
                            <a:srgbClr val="FFFFFF"/>
                          </a:solidFill>
                          <a:effectLst/>
                          <a:latin typeface="Calibri" panose="020F0502020204030204" pitchFamily="34" charset="0"/>
                        </a:rPr>
                        <a:t>launch 17 Sep 2012</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05496"/>
                    </a:solidFill>
                  </a:tcPr>
                </a:tc>
                <a:tc hMerge="1">
                  <a:txBody>
                    <a:bodyPr/>
                    <a:lstStyle/>
                    <a:p>
                      <a:endParaRPr lang="en-GB"/>
                    </a:p>
                  </a:txBody>
                  <a:tcPr/>
                </a:tc>
                <a:tc hMerge="1">
                  <a:txBody>
                    <a:bodyPr/>
                    <a:lstStyle/>
                    <a:p>
                      <a:endParaRPr lang="en-GB"/>
                    </a:p>
                  </a:txBody>
                  <a:tcPr/>
                </a:tc>
                <a:tc>
                  <a:txBody>
                    <a:bodyPr/>
                    <a:lstStyle/>
                    <a:p>
                      <a:pPr algn="ctr" fontAlgn="b"/>
                      <a:r>
                        <a:rPr lang="en-GB" sz="1000" b="1" i="0" u="none" strike="noStrike">
                          <a:solidFill>
                            <a:srgbClr val="FFFFFF"/>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05496"/>
                    </a:solidFill>
                  </a:tcPr>
                </a:tc>
                <a:tc>
                  <a:txBody>
                    <a:bodyPr/>
                    <a:lstStyle/>
                    <a:p>
                      <a:pPr algn="ctr" fontAlgn="b"/>
                      <a:r>
                        <a:rPr lang="en-GB" sz="1000" b="1" i="0" u="none" strike="noStrike">
                          <a:solidFill>
                            <a:srgbClr val="FFFFFF"/>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solidFill>
                      <a:srgbClr val="305496"/>
                    </a:solidFill>
                  </a:tcPr>
                </a:tc>
                <a:tc>
                  <a:txBody>
                    <a:bodyPr/>
                    <a:lstStyle/>
                    <a:p>
                      <a:pPr algn="ctr" fontAlgn="b"/>
                      <a:r>
                        <a:rPr lang="en-GB" sz="1000" b="1" i="0" u="none" strike="noStrike">
                          <a:solidFill>
                            <a:srgbClr val="FFFFFF"/>
                          </a:solidFill>
                          <a:effectLst/>
                          <a:latin typeface="Calibri" panose="020F0502020204030204" pitchFamily="34" charset="0"/>
                        </a:rPr>
                        <a:t> </a:t>
                      </a:r>
                    </a:p>
                  </a:txBody>
                  <a:tcPr marL="36000" marR="8898" marT="8898" marB="0" anchor="b">
                    <a:lnL>
                      <a:noFill/>
                    </a:lnL>
                    <a:lnR>
                      <a:noFill/>
                    </a:lnR>
                    <a:lnT>
                      <a:noFill/>
                    </a:lnT>
                    <a:lnB>
                      <a:noFill/>
                    </a:lnB>
                    <a:solidFill>
                      <a:srgbClr val="305496"/>
                    </a:solidFill>
                  </a:tcPr>
                </a:tc>
                <a:tc>
                  <a:txBody>
                    <a:bodyPr/>
                    <a:lstStyle/>
                    <a:p>
                      <a:pPr algn="ctr" fontAlgn="b"/>
                      <a:r>
                        <a:rPr lang="en-GB" sz="1000" b="1" i="0" u="none" strike="noStrike">
                          <a:solidFill>
                            <a:srgbClr val="FFFFFF"/>
                          </a:solidFill>
                          <a:effectLst/>
                          <a:latin typeface="Calibri" panose="020F0502020204030204" pitchFamily="34" charset="0"/>
                        </a:rPr>
                        <a:t> </a:t>
                      </a:r>
                    </a:p>
                  </a:txBody>
                  <a:tcPr marL="36000" marR="8898" marT="8898" marB="0" anchor="b">
                    <a:lnL>
                      <a:noFill/>
                    </a:lnL>
                    <a:lnR>
                      <a:noFill/>
                    </a:lnR>
                    <a:lnT>
                      <a:noFill/>
                    </a:lnT>
                    <a:lnB>
                      <a:noFill/>
                    </a:lnB>
                    <a:solidFill>
                      <a:srgbClr val="305496"/>
                    </a:solidFill>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extLst>
                  <a:ext uri="{0D108BD9-81ED-4DB2-BD59-A6C34878D82A}">
                    <a16:rowId xmlns:a16="http://schemas.microsoft.com/office/drawing/2014/main" val="763414522"/>
                  </a:ext>
                </a:extLst>
              </a:tr>
              <a:tr h="211734">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hlinkClick r:id="rId2"/>
                        </a:rPr>
                        <a:t>ASCAT</a:t>
                      </a:r>
                      <a:endParaRPr lang="en-GB" sz="11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hlinkClick r:id="rId5"/>
                        </a:rPr>
                        <a:t>Metop-C</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09:30 desc</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305496"/>
                    </a:solidFill>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extLst>
                  <a:ext uri="{0D108BD9-81ED-4DB2-BD59-A6C34878D82A}">
                    <a16:rowId xmlns:a16="http://schemas.microsoft.com/office/drawing/2014/main" val="1532590972"/>
                  </a:ext>
                </a:extLst>
              </a:tr>
              <a:tr h="211734">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hlinkClick r:id="rId6"/>
                        </a:rPr>
                        <a:t>SCA</a:t>
                      </a:r>
                      <a:endParaRPr lang="en-GB" sz="11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hlinkClick r:id="rId7"/>
                        </a:rPr>
                        <a:t>Metop-SG-B1</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09:30 desc</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extLst>
                  <a:ext uri="{0D108BD9-81ED-4DB2-BD59-A6C34878D82A}">
                    <a16:rowId xmlns:a16="http://schemas.microsoft.com/office/drawing/2014/main" val="344303987"/>
                  </a:ext>
                </a:extLst>
              </a:tr>
              <a:tr h="211734">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hlinkClick r:id="rId6"/>
                        </a:rPr>
                        <a:t>SCA</a:t>
                      </a:r>
                      <a:endParaRPr lang="en-GB" sz="11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hlinkClick r:id="rId8"/>
                        </a:rPr>
                        <a:t>Metop-SG-B2</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09:30 desc</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extLst>
                  <a:ext uri="{0D108BD9-81ED-4DB2-BD59-A6C34878D82A}">
                    <a16:rowId xmlns:a16="http://schemas.microsoft.com/office/drawing/2014/main" val="3953818729"/>
                  </a:ext>
                </a:extLst>
              </a:tr>
              <a:tr h="211734">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hlinkClick r:id="rId6"/>
                        </a:rPr>
                        <a:t>SCA </a:t>
                      </a:r>
                      <a:endParaRPr lang="en-GB" sz="11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hlinkClick r:id="rId9"/>
                        </a:rPr>
                        <a:t>Metop-SG-B3</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09:30 desc</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282809556"/>
                  </a:ext>
                </a:extLst>
              </a:tr>
              <a:tr h="211734">
                <a:tc rowSpan="2">
                  <a:txBody>
                    <a:bodyPr/>
                    <a:lstStyle/>
                    <a:p>
                      <a:pPr algn="ctr" fontAlgn="ctr"/>
                      <a:r>
                        <a:rPr lang="en-GB" sz="1000" b="1" i="0" u="none" strike="noStrike">
                          <a:solidFill>
                            <a:srgbClr val="000000"/>
                          </a:solidFill>
                          <a:effectLst/>
                          <a:latin typeface="Calibri" panose="020F0502020204030204" pitchFamily="34" charset="0"/>
                        </a:rPr>
                        <a:t>C-/Ku-band</a:t>
                      </a:r>
                    </a:p>
                  </a:txBody>
                  <a:tcPr marL="36000" marR="8898" marT="8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hlinkClick r:id="rId10"/>
                        </a:rPr>
                        <a:t>WindRAD</a:t>
                      </a:r>
                      <a:endParaRPr lang="en-GB" sz="11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hlinkClick r:id="rId11"/>
                        </a:rPr>
                        <a:t>FY-3E</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GB" sz="1100" b="0" i="0" u="none" strike="noStrike">
                          <a:solidFill>
                            <a:srgbClr val="000000"/>
                          </a:solidFill>
                          <a:effectLst/>
                          <a:latin typeface="Calibri" panose="020F0502020204030204" pitchFamily="34" charset="0"/>
                        </a:rPr>
                        <a:t>conical scanning</a:t>
                      </a:r>
                    </a:p>
                  </a:txBody>
                  <a:tcPr marL="36000" marR="8898" marT="8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05:30 desc</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L="0" algn="ctr" defTabSz="1125444" rtl="0" eaLnBrk="1" fontAlgn="b" latinLnBrk="0" hangingPunct="1"/>
                      <a:r>
                        <a:rPr lang="en-GB" sz="1000" b="0" i="0" u="none" strike="noStrike" kern="1200" dirty="0">
                          <a:solidFill>
                            <a:srgbClr val="000000"/>
                          </a:solidFill>
                          <a:effectLst/>
                          <a:latin typeface="Calibri" panose="020F0502020204030204" pitchFamily="34" charset="0"/>
                          <a:ea typeface="+mn-ea"/>
                          <a:cs typeface="+mn-cs"/>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solidFill>
                  </a:tcPr>
                </a:tc>
                <a:tc>
                  <a:txBody>
                    <a:bodyPr/>
                    <a:lstStyle/>
                    <a:p>
                      <a:pPr marL="0" algn="ctr" defTabSz="1125444" rtl="0" eaLnBrk="1" fontAlgn="b" latinLnBrk="0" hangingPunct="1"/>
                      <a:r>
                        <a:rPr lang="en-GB" sz="1000" b="0" i="0" u="none" strike="noStrike" kern="1200" dirty="0">
                          <a:solidFill>
                            <a:srgbClr val="000000"/>
                          </a:solidFill>
                          <a:effectLst/>
                          <a:latin typeface="Calibri" panose="020F0502020204030204" pitchFamily="34" charset="0"/>
                          <a:ea typeface="+mn-ea"/>
                          <a:cs typeface="+mn-cs"/>
                        </a:rPr>
                        <a:t> </a:t>
                      </a:r>
                    </a:p>
                  </a:txBody>
                  <a:tcPr marL="36000" marR="8898" marT="88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2"/>
                    </a:solidFill>
                  </a:tcPr>
                </a:tc>
                <a:tc>
                  <a:txBody>
                    <a:bodyPr/>
                    <a:lstStyle/>
                    <a:p>
                      <a:pPr marL="0" algn="ctr" defTabSz="1125444" rtl="0" eaLnBrk="1" fontAlgn="b" latinLnBrk="0" hangingPunct="1"/>
                      <a:r>
                        <a:rPr lang="en-GB" sz="1000" b="0" i="0" u="none" strike="noStrike" kern="1200" dirty="0">
                          <a:solidFill>
                            <a:srgbClr val="000000"/>
                          </a:solidFill>
                          <a:effectLst/>
                          <a:latin typeface="Calibri" panose="020F0502020204030204" pitchFamily="34" charset="0"/>
                          <a:ea typeface="+mn-ea"/>
                          <a:cs typeface="+mn-cs"/>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solidFill>
                      <a:schemeClr val="tx2"/>
                    </a:solidFill>
                  </a:tcPr>
                </a:tc>
                <a:tc>
                  <a:txBody>
                    <a:bodyPr/>
                    <a:lstStyle/>
                    <a:p>
                      <a:pPr marL="0" algn="ctr" defTabSz="1125444" rtl="0" eaLnBrk="1" fontAlgn="b" latinLnBrk="0" hangingPunct="1"/>
                      <a:r>
                        <a:rPr lang="en-GB" sz="1000" b="0" i="0" u="none" strike="noStrike" kern="1200" dirty="0">
                          <a:solidFill>
                            <a:srgbClr val="000000"/>
                          </a:solidFill>
                          <a:effectLst/>
                          <a:latin typeface="Calibri" panose="020F0502020204030204" pitchFamily="34" charset="0"/>
                          <a:ea typeface="+mn-ea"/>
                          <a:cs typeface="+mn-cs"/>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solidFill>
                      <a:schemeClr val="tx2"/>
                    </a:solidFill>
                  </a:tcPr>
                </a:tc>
                <a:tc>
                  <a:txBody>
                    <a:bodyPr/>
                    <a:lstStyle/>
                    <a:p>
                      <a:pPr marL="0" algn="ctr" defTabSz="1125444" rtl="0" eaLnBrk="1" fontAlgn="b" latinLnBrk="0" hangingPunct="1"/>
                      <a:r>
                        <a:rPr lang="en-GB" sz="1000" b="0" i="0" u="none" strike="noStrike" kern="1200" dirty="0">
                          <a:solidFill>
                            <a:srgbClr val="000000"/>
                          </a:solidFill>
                          <a:effectLst/>
                          <a:latin typeface="Calibri" panose="020F0502020204030204" pitchFamily="34" charset="0"/>
                          <a:ea typeface="+mn-ea"/>
                          <a:cs typeface="+mn-cs"/>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solidFill>
                      <a:schemeClr val="tx2"/>
                    </a:solidFill>
                  </a:tcPr>
                </a:tc>
                <a:tc>
                  <a:txBody>
                    <a:bodyPr/>
                    <a:lstStyle/>
                    <a:p>
                      <a:pPr marL="0" algn="ctr" defTabSz="1125444" rtl="0" eaLnBrk="1" fontAlgn="b" latinLnBrk="0" hangingPunct="1"/>
                      <a:r>
                        <a:rPr lang="en-GB" sz="1000" b="0" i="0" u="none" strike="noStrike" kern="1200" dirty="0">
                          <a:solidFill>
                            <a:srgbClr val="000000"/>
                          </a:solidFill>
                          <a:effectLst/>
                          <a:latin typeface="Calibri" panose="020F0502020204030204" pitchFamily="34" charset="0"/>
                          <a:ea typeface="+mn-ea"/>
                          <a:cs typeface="+mn-cs"/>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solidFill>
                      <a:schemeClr val="tx2"/>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85195008"/>
                  </a:ext>
                </a:extLst>
              </a:tr>
              <a:tr h="211734">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hlinkClick r:id="rId10"/>
                        </a:rPr>
                        <a:t>WindRAD</a:t>
                      </a:r>
                      <a:endParaRPr lang="en-GB" sz="11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hlinkClick r:id="rId12"/>
                        </a:rPr>
                        <a:t>FY-3I</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05:30 desc</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943616"/>
                  </a:ext>
                </a:extLst>
              </a:tr>
              <a:tr h="211734">
                <a:tc rowSpan="10">
                  <a:txBody>
                    <a:bodyPr/>
                    <a:lstStyle/>
                    <a:p>
                      <a:pPr algn="ctr" fontAlgn="ctr"/>
                      <a:r>
                        <a:rPr lang="en-GB" sz="1000" b="1" i="0" u="none" strike="noStrike">
                          <a:solidFill>
                            <a:srgbClr val="000000"/>
                          </a:solidFill>
                          <a:effectLst/>
                          <a:latin typeface="Calibri" panose="020F0502020204030204" pitchFamily="34" charset="0"/>
                        </a:rPr>
                        <a:t>Ku-band</a:t>
                      </a:r>
                    </a:p>
                  </a:txBody>
                  <a:tcPr marL="36000" marR="8898" marT="8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hlinkClick r:id="rId13"/>
                        </a:rPr>
                        <a:t>SCAT (CFOSAT)</a:t>
                      </a:r>
                      <a:endParaRPr lang="en-GB" sz="11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hlinkClick r:id="rId14"/>
                        </a:rPr>
                        <a:t>CFOSAT</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GB" sz="1100" b="0" i="0" u="none" strike="noStrike">
                          <a:solidFill>
                            <a:srgbClr val="000000"/>
                          </a:solidFill>
                          <a:effectLst/>
                          <a:latin typeface="Calibri" panose="020F0502020204030204" pitchFamily="34" charset="0"/>
                        </a:rPr>
                        <a:t>rotating fan beam</a:t>
                      </a:r>
                    </a:p>
                  </a:txBody>
                  <a:tcPr marL="36000" marR="8898" marT="8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07:00 desc</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2"/>
                    </a:solidFill>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solidFill>
                      <a:schemeClr val="tx2"/>
                    </a:solidFill>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1389533"/>
                  </a:ext>
                </a:extLst>
              </a:tr>
              <a:tr h="211734">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hlinkClick r:id="rId13"/>
                        </a:rPr>
                        <a:t>SCAT (CFOSAT)</a:t>
                      </a:r>
                      <a:endParaRPr lang="en-GB" sz="11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hlinkClick r:id="rId15"/>
                        </a:rPr>
                        <a:t>CFOSAT follow-on</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07:00 desc</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a:noFill/>
                    </a:lnL>
                    <a:lnR>
                      <a:noFill/>
                    </a:lnR>
                    <a:lnT>
                      <a:noFill/>
                    </a:lnT>
                    <a:lnB>
                      <a:noFill/>
                    </a:lnB>
                    <a:noFill/>
                  </a:tcPr>
                </a:tc>
                <a:tc>
                  <a:txBody>
                    <a:bodyPr/>
                    <a:lstStyle/>
                    <a:p>
                      <a:pPr algn="ctr" defTabSz="457200" fontAlgn="b">
                        <a:spcBef>
                          <a:spcPts val="600"/>
                        </a:spcBef>
                      </a:pPr>
                      <a:r>
                        <a:rPr lang="en-GB" sz="1000" b="0" i="0" u="none" strike="noStrike" dirty="0">
                          <a:solidFill>
                            <a:srgbClr val="000000"/>
                          </a:solidFill>
                          <a:effectLst/>
                          <a:latin typeface="Calibri" panose="020F0502020204030204" pitchFamily="34" charset="0"/>
                          <a:ea typeface="+mn-ea"/>
                          <a:cs typeface="+mn-cs"/>
                          <a:sym typeface="Calibri"/>
                        </a:rPr>
                        <a:t> </a:t>
                      </a:r>
                    </a:p>
                  </a:txBody>
                  <a:tcPr marL="36000" marR="8898" marT="8898" marB="0" anchor="b">
                    <a:lnL>
                      <a:noFill/>
                    </a:lnL>
                    <a:lnR>
                      <a:noFill/>
                    </a:lnR>
                    <a:lnT>
                      <a:noFill/>
                    </a:lnT>
                    <a:lnB>
                      <a:noFill/>
                    </a:lnB>
                    <a:solidFill>
                      <a:schemeClr val="accent1"/>
                    </a:solidFill>
                  </a:tcPr>
                </a:tc>
                <a:tc>
                  <a:txBody>
                    <a:bodyPr/>
                    <a:lstStyle/>
                    <a:p>
                      <a:pPr algn="ctr" defTabSz="457200" fontAlgn="b">
                        <a:spcBef>
                          <a:spcPts val="600"/>
                        </a:spcBef>
                      </a:pPr>
                      <a:r>
                        <a:rPr lang="en-GB" sz="1000" b="0" i="0" u="none" strike="noStrike" dirty="0">
                          <a:solidFill>
                            <a:srgbClr val="000000"/>
                          </a:solidFill>
                          <a:effectLst/>
                          <a:latin typeface="Calibri" panose="020F0502020204030204" pitchFamily="34" charset="0"/>
                          <a:ea typeface="+mn-ea"/>
                          <a:cs typeface="+mn-cs"/>
                          <a:sym typeface="Calibri"/>
                        </a:rPr>
                        <a:t> </a:t>
                      </a:r>
                    </a:p>
                  </a:txBody>
                  <a:tcPr marL="36000" marR="8898" marT="8898" marB="0" anchor="b">
                    <a:lnL>
                      <a:noFill/>
                    </a:lnL>
                    <a:lnR>
                      <a:noFill/>
                    </a:lnR>
                    <a:lnT>
                      <a:noFill/>
                    </a:lnT>
                    <a:lnB>
                      <a:noFill/>
                    </a:lnB>
                    <a:solidFill>
                      <a:schemeClr val="accent1"/>
                    </a:solidFill>
                  </a:tcPr>
                </a:tc>
                <a:tc>
                  <a:txBody>
                    <a:bodyPr/>
                    <a:lstStyle/>
                    <a:p>
                      <a:pPr algn="ctr" defTabSz="457200" fontAlgn="b">
                        <a:spcBef>
                          <a:spcPts val="600"/>
                        </a:spcBef>
                      </a:pPr>
                      <a:r>
                        <a:rPr lang="en-GB" sz="1000" b="0" i="0" u="none" strike="noStrike" dirty="0">
                          <a:solidFill>
                            <a:srgbClr val="000000"/>
                          </a:solidFill>
                          <a:effectLst/>
                          <a:latin typeface="Calibri" panose="020F0502020204030204" pitchFamily="34" charset="0"/>
                          <a:ea typeface="+mn-ea"/>
                          <a:cs typeface="+mn-cs"/>
                          <a:sym typeface="Calibri"/>
                        </a:rPr>
                        <a:t> </a:t>
                      </a:r>
                    </a:p>
                  </a:txBody>
                  <a:tcPr marL="36000" marR="8898" marT="8898" marB="0" anchor="b">
                    <a:lnL>
                      <a:noFill/>
                    </a:lnL>
                    <a:lnR>
                      <a:noFill/>
                    </a:lnR>
                    <a:lnT>
                      <a:noFill/>
                    </a:lnT>
                    <a:lnB>
                      <a:noFill/>
                    </a:lnB>
                    <a:solidFill>
                      <a:schemeClr val="accent1"/>
                    </a:solidFill>
                  </a:tcPr>
                </a:tc>
                <a:tc>
                  <a:txBody>
                    <a:bodyPr/>
                    <a:lstStyle/>
                    <a:p>
                      <a:pPr algn="ctr" defTabSz="457200" fontAlgn="b">
                        <a:spcBef>
                          <a:spcPts val="600"/>
                        </a:spcBef>
                      </a:pPr>
                      <a:r>
                        <a:rPr lang="en-GB" sz="1000" b="0" i="0" u="none" strike="noStrike" dirty="0">
                          <a:solidFill>
                            <a:srgbClr val="000000"/>
                          </a:solidFill>
                          <a:effectLst/>
                          <a:latin typeface="Calibri" panose="020F0502020204030204" pitchFamily="34" charset="0"/>
                          <a:ea typeface="+mn-ea"/>
                          <a:cs typeface="+mn-cs"/>
                          <a:sym typeface="Calibri"/>
                        </a:rPr>
                        <a:t> </a:t>
                      </a:r>
                    </a:p>
                  </a:txBody>
                  <a:tcPr marL="36000" marR="8898" marT="8898" marB="0" anchor="b">
                    <a:lnL>
                      <a:noFill/>
                    </a:lnL>
                    <a:lnR>
                      <a:noFill/>
                    </a:lnR>
                    <a:lnT>
                      <a:noFill/>
                    </a:lnT>
                    <a:lnB>
                      <a:noFill/>
                    </a:lnB>
                    <a:solidFill>
                      <a:schemeClr val="accent1"/>
                    </a:solidFill>
                  </a:tcPr>
                </a:tc>
                <a:tc>
                  <a:txBody>
                    <a:bodyPr/>
                    <a:lstStyle/>
                    <a:p>
                      <a:pPr algn="ctr" defTabSz="457200" fontAlgn="b">
                        <a:spcBef>
                          <a:spcPts val="600"/>
                        </a:spcBef>
                      </a:pPr>
                      <a:endParaRPr lang="en-GB" sz="1000" b="0" i="0" u="none" strike="noStrike" dirty="0">
                        <a:solidFill>
                          <a:srgbClr val="000000"/>
                        </a:solidFill>
                        <a:effectLst/>
                        <a:latin typeface="Calibri" panose="020F0502020204030204" pitchFamily="34" charset="0"/>
                        <a:ea typeface="+mn-ea"/>
                        <a:cs typeface="+mn-cs"/>
                        <a:sym typeface="Calibri"/>
                      </a:endParaRPr>
                    </a:p>
                  </a:txBody>
                  <a:tcPr marL="36000" marR="8898" marT="8898" marB="0" anchor="b">
                    <a:lnL>
                      <a:noFill/>
                    </a:lnL>
                    <a:lnR>
                      <a:noFill/>
                    </a:lnR>
                    <a:lnT>
                      <a:noFill/>
                    </a:lnT>
                    <a:lnB>
                      <a:noFill/>
                    </a:lnB>
                    <a:solidFill>
                      <a:schemeClr val="accent1"/>
                    </a:solidFill>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extLst>
                  <a:ext uri="{0D108BD9-81ED-4DB2-BD59-A6C34878D82A}">
                    <a16:rowId xmlns:a16="http://schemas.microsoft.com/office/drawing/2014/main" val="2790510992"/>
                  </a:ext>
                </a:extLst>
              </a:tr>
              <a:tr h="364989">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hlinkClick r:id="rId16"/>
                        </a:rPr>
                        <a:t>SCAT (HY-2)</a:t>
                      </a:r>
                      <a:endParaRPr lang="en-GB" sz="1100" b="0" i="0" u="none" strike="noStrike" dirty="0">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hlinkClick r:id="rId17"/>
                        </a:rPr>
                        <a:t>HY-2A</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rowSpan="8">
                  <a:txBody>
                    <a:bodyPr/>
                    <a:lstStyle/>
                    <a:p>
                      <a:pPr algn="ctr" fontAlgn="ctr"/>
                      <a:r>
                        <a:rPr lang="en-GB" sz="1100" b="0" i="0" u="none" strike="noStrike">
                          <a:solidFill>
                            <a:srgbClr val="000000"/>
                          </a:solidFill>
                          <a:effectLst/>
                          <a:latin typeface="Calibri" panose="020F0502020204030204" pitchFamily="34" charset="0"/>
                        </a:rPr>
                        <a:t>conical scanning</a:t>
                      </a:r>
                    </a:p>
                  </a:txBody>
                  <a:tcPr marL="36000" marR="8898" marT="8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06:00 desc</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GB" sz="1000" b="1" i="0" u="none" strike="noStrike">
                          <a:solidFill>
                            <a:srgbClr val="FFFFFF"/>
                          </a:solidFill>
                          <a:effectLst/>
                          <a:latin typeface="Calibri" panose="020F0502020204030204" pitchFamily="34" charset="0"/>
                        </a:rPr>
                        <a:t>launch 15 Aug 2011</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05496"/>
                    </a:solidFill>
                  </a:tcPr>
                </a:tc>
                <a:tc hMerge="1">
                  <a:txBody>
                    <a:bodyPr/>
                    <a:lstStyle/>
                    <a:p>
                      <a:endParaRPr lang="en-GB"/>
                    </a:p>
                  </a:txBody>
                  <a:tcPr/>
                </a:tc>
                <a:tc hMerge="1">
                  <a:txBody>
                    <a:bodyPr/>
                    <a:lstStyle/>
                    <a:p>
                      <a:endParaRPr lang="en-GB"/>
                    </a:p>
                  </a:txBody>
                  <a:tcPr/>
                </a:tc>
                <a:tc>
                  <a:txBody>
                    <a:bodyPr/>
                    <a:lstStyle/>
                    <a:p>
                      <a:pPr algn="ctr" fontAlgn="b"/>
                      <a:r>
                        <a:rPr lang="en-GB" sz="1000" b="1" i="0" u="none" strike="noStrike" dirty="0">
                          <a:solidFill>
                            <a:srgbClr val="FFFFFF"/>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05496"/>
                    </a:solidFill>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extLst>
                  <a:ext uri="{0D108BD9-81ED-4DB2-BD59-A6C34878D82A}">
                    <a16:rowId xmlns:a16="http://schemas.microsoft.com/office/drawing/2014/main" val="2309975403"/>
                  </a:ext>
                </a:extLst>
              </a:tr>
              <a:tr h="211734">
                <a:tc vMerge="1">
                  <a:txBody>
                    <a:bodyPr/>
                    <a:lstStyle/>
                    <a:p>
                      <a:endParaRPr lang="en-GB"/>
                    </a:p>
                  </a:txBody>
                  <a:tcPr>
                    <a:lnT w="6350" cap="flat" cmpd="sng" algn="ctr">
                      <a:solidFill>
                        <a:srgbClr val="000000"/>
                      </a:solidFill>
                      <a:prstDash val="solid"/>
                      <a:round/>
                      <a:headEnd type="none" w="med" len="med"/>
                      <a:tailEnd type="none" w="med" len="med"/>
                    </a:lnT>
                  </a:tcPr>
                </a:tc>
                <a:tc>
                  <a:txBody>
                    <a:bodyPr/>
                    <a:lstStyle/>
                    <a:p>
                      <a:pPr algn="l" fontAlgn="b"/>
                      <a:r>
                        <a:rPr lang="en-GB" sz="1100" b="0" i="0" u="none" strike="noStrike" dirty="0">
                          <a:solidFill>
                            <a:srgbClr val="000000"/>
                          </a:solidFill>
                          <a:effectLst/>
                          <a:latin typeface="Calibri" panose="020F0502020204030204" pitchFamily="34" charset="0"/>
                          <a:hlinkClick r:id="rId16"/>
                        </a:rPr>
                        <a:t>SCAT (HY-2)</a:t>
                      </a:r>
                      <a:endParaRPr lang="en-GB" sz="1100" b="0" i="0" u="none" strike="noStrike" dirty="0">
                        <a:solidFill>
                          <a:srgbClr val="000000"/>
                        </a:solidFill>
                        <a:effectLst/>
                        <a:latin typeface="Calibri" panose="020F0502020204030204" pitchFamily="34" charset="0"/>
                      </a:endParaRPr>
                    </a:p>
                  </a:txBody>
                  <a:tcPr marL="36000" marR="8898" marT="8898" marB="0" anchor="b">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hlinkClick r:id="rId18"/>
                        </a:rPr>
                        <a:t>HY-2B</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l" fontAlgn="b"/>
                      <a:r>
                        <a:rPr lang="en-GB" sz="1100" b="0" i="0" u="none" strike="noStrike">
                          <a:solidFill>
                            <a:srgbClr val="000000"/>
                          </a:solidFill>
                          <a:effectLst/>
                          <a:latin typeface="Calibri" panose="020F0502020204030204" pitchFamily="34" charset="0"/>
                        </a:rPr>
                        <a:t>06:00 desc</a:t>
                      </a:r>
                    </a:p>
                  </a:txBody>
                  <a:tcPr marL="36000" marR="8898" marT="8898" marB="0" anchor="b">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000" b="1" i="0" u="none" strike="noStrike">
                          <a:solidFill>
                            <a:srgbClr val="FFFFFF"/>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solidFill>
                      <a:srgbClr val="305496"/>
                    </a:solidFill>
                  </a:tcPr>
                </a:tc>
                <a:tc>
                  <a:txBody>
                    <a:bodyPr/>
                    <a:lstStyle/>
                    <a:p>
                      <a:pPr algn="ctr" fontAlgn="b"/>
                      <a:r>
                        <a:rPr lang="en-GB" sz="1000" b="1" i="0" u="none" strike="noStrike">
                          <a:solidFill>
                            <a:srgbClr val="FFFFFF"/>
                          </a:solidFill>
                          <a:effectLst/>
                          <a:latin typeface="Calibri" panose="020F0502020204030204" pitchFamily="34" charset="0"/>
                        </a:rPr>
                        <a:t> </a:t>
                      </a:r>
                    </a:p>
                  </a:txBody>
                  <a:tcPr marL="36000" marR="8898" marT="8898" marB="0" anchor="b">
                    <a:lnL>
                      <a:noFill/>
                    </a:lnL>
                    <a:lnR>
                      <a:noFill/>
                    </a:lnR>
                    <a:lnT>
                      <a:noFill/>
                    </a:lnT>
                    <a:lnB>
                      <a:noFill/>
                    </a:lnB>
                    <a:solidFill>
                      <a:srgbClr val="305496"/>
                    </a:solidFill>
                  </a:tcPr>
                </a:tc>
                <a:tc>
                  <a:txBody>
                    <a:bodyPr/>
                    <a:lstStyle/>
                    <a:p>
                      <a:pPr algn="ctr" fontAlgn="b"/>
                      <a:r>
                        <a:rPr lang="en-GB" sz="1000" b="1" i="0" u="none" strike="noStrike">
                          <a:solidFill>
                            <a:srgbClr val="FFFFFF"/>
                          </a:solidFill>
                          <a:effectLst/>
                          <a:latin typeface="Calibri" panose="020F0502020204030204" pitchFamily="34" charset="0"/>
                        </a:rPr>
                        <a:t> </a:t>
                      </a: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solidFill>
                      <a:srgbClr val="305496"/>
                    </a:solidFill>
                  </a:tcPr>
                </a:tc>
                <a:tc>
                  <a:txBody>
                    <a:bodyPr/>
                    <a:lstStyle/>
                    <a:p>
                      <a:pPr algn="ctr" fontAlgn="b"/>
                      <a:r>
                        <a:rPr lang="en-GB" sz="1000" b="1" i="0" u="none" strike="noStrike">
                          <a:solidFill>
                            <a:srgbClr val="FFFFFF"/>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305496"/>
                    </a:solidFill>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extLst>
                  <a:ext uri="{0D108BD9-81ED-4DB2-BD59-A6C34878D82A}">
                    <a16:rowId xmlns:a16="http://schemas.microsoft.com/office/drawing/2014/main" val="3133542271"/>
                  </a:ext>
                </a:extLst>
              </a:tr>
              <a:tr h="211734">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hlinkClick r:id="rId16"/>
                        </a:rPr>
                        <a:t>SCAT (HY-2)</a:t>
                      </a:r>
                      <a:endParaRPr lang="en-GB" sz="1100" b="0" i="0" u="none" strike="noStrike" dirty="0">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hlinkClick r:id="rId19"/>
                        </a:rPr>
                        <a:t>HY-2C</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66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05496"/>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solidFill>
                      <a:srgbClr val="305496"/>
                    </a:solidFill>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305496"/>
                    </a:solidFill>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305496"/>
                    </a:solidFill>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305496"/>
                    </a:solidFill>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extLst>
                  <a:ext uri="{0D108BD9-81ED-4DB2-BD59-A6C34878D82A}">
                    <a16:rowId xmlns:a16="http://schemas.microsoft.com/office/drawing/2014/main" val="3978050548"/>
                  </a:ext>
                </a:extLst>
              </a:tr>
              <a:tr h="211734">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hlinkClick r:id="rId16"/>
                        </a:rPr>
                        <a:t>SCAT (HY-2)</a:t>
                      </a:r>
                      <a:endParaRPr lang="en-GB" sz="1100" b="0" i="0" u="none" strike="noStrike" dirty="0">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hlinkClick r:id="rId20"/>
                        </a:rPr>
                        <a:t>HY-2D</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66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chemeClr val="tx2"/>
                    </a:solidFill>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chemeClr val="tx2"/>
                    </a:solidFill>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chemeClr val="tx2"/>
                    </a:solidFill>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chemeClr val="tx2"/>
                    </a:solidFill>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extLst>
                  <a:ext uri="{0D108BD9-81ED-4DB2-BD59-A6C34878D82A}">
                    <a16:rowId xmlns:a16="http://schemas.microsoft.com/office/drawing/2014/main" val="1519172450"/>
                  </a:ext>
                </a:extLst>
              </a:tr>
              <a:tr h="211734">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hlinkClick r:id="rId16"/>
                        </a:rPr>
                        <a:t>SCAT (HY-2)</a:t>
                      </a:r>
                      <a:endParaRPr lang="en-GB" sz="1100" b="0" i="0" u="none" strike="noStrike" dirty="0">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hlinkClick r:id="rId21"/>
                        </a:rPr>
                        <a:t>HY-2E</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06:00 desc</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defTabSz="457200" fontAlgn="b">
                        <a:spcBef>
                          <a:spcPts val="600"/>
                        </a:spcBef>
                      </a:pPr>
                      <a:r>
                        <a:rPr lang="en-GB" sz="1000" b="0" i="0" u="none" strike="noStrike" dirty="0">
                          <a:solidFill>
                            <a:srgbClr val="000000"/>
                          </a:solidFill>
                          <a:effectLst/>
                          <a:latin typeface="Calibri" panose="020F0502020204030204" pitchFamily="34" charset="0"/>
                          <a:ea typeface="+mn-ea"/>
                          <a:cs typeface="+mn-cs"/>
                          <a:sym typeface="Calibri"/>
                        </a:rPr>
                        <a:t> </a:t>
                      </a:r>
                    </a:p>
                  </a:txBody>
                  <a:tcPr marL="36000" marR="8898" marT="8898" marB="0" anchor="b">
                    <a:lnL>
                      <a:noFill/>
                    </a:lnL>
                    <a:lnR>
                      <a:noFill/>
                    </a:lnR>
                    <a:lnT>
                      <a:noFill/>
                    </a:lnT>
                    <a:lnB>
                      <a:noFill/>
                    </a:lnB>
                    <a:solidFill>
                      <a:srgbClr val="8EA9DB"/>
                    </a:solidFill>
                  </a:tcPr>
                </a:tc>
                <a:tc>
                  <a:txBody>
                    <a:bodyPr/>
                    <a:lstStyle/>
                    <a:p>
                      <a:pPr algn="ctr" defTabSz="457200" fontAlgn="b">
                        <a:spcBef>
                          <a:spcPts val="600"/>
                        </a:spcBef>
                      </a:pPr>
                      <a:r>
                        <a:rPr lang="en-GB" sz="1000" b="0" i="0" u="none" strike="noStrike" dirty="0">
                          <a:solidFill>
                            <a:srgbClr val="000000"/>
                          </a:solidFill>
                          <a:effectLst/>
                          <a:latin typeface="Calibri" panose="020F0502020204030204" pitchFamily="34" charset="0"/>
                          <a:ea typeface="+mn-ea"/>
                          <a:cs typeface="+mn-cs"/>
                          <a:sym typeface="Calibri"/>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extLst>
                  <a:ext uri="{0D108BD9-81ED-4DB2-BD59-A6C34878D82A}">
                    <a16:rowId xmlns:a16="http://schemas.microsoft.com/office/drawing/2014/main" val="1466604624"/>
                  </a:ext>
                </a:extLst>
              </a:tr>
              <a:tr h="211734">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hlinkClick r:id="rId16"/>
                        </a:rPr>
                        <a:t>SCAT (HY-2)</a:t>
                      </a:r>
                      <a:endParaRPr lang="en-GB" sz="1100" b="0" i="0" u="none" strike="noStrike" dirty="0">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hlinkClick r:id="rId22"/>
                        </a:rPr>
                        <a:t>HY-2F</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66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extLst>
                  <a:ext uri="{0D108BD9-81ED-4DB2-BD59-A6C34878D82A}">
                    <a16:rowId xmlns:a16="http://schemas.microsoft.com/office/drawing/2014/main" val="1066814910"/>
                  </a:ext>
                </a:extLst>
              </a:tr>
              <a:tr h="211734">
                <a:tc vMerge="1">
                  <a:txBody>
                    <a:bodyPr/>
                    <a:lstStyle/>
                    <a:p>
                      <a:endParaRPr lang="en-GB"/>
                    </a:p>
                  </a:txBody>
                  <a:tcPr>
                    <a:lnT w="6350" cap="flat" cmpd="sng" algn="ctr">
                      <a:solidFill>
                        <a:srgbClr val="000000"/>
                      </a:solidFill>
                      <a:prstDash val="solid"/>
                      <a:round/>
                      <a:headEnd type="none" w="med" len="med"/>
                      <a:tailEnd type="none" w="med" len="med"/>
                    </a:lnT>
                  </a:tcPr>
                </a:tc>
                <a:tc>
                  <a:txBody>
                    <a:bodyPr/>
                    <a:lstStyle/>
                    <a:p>
                      <a:pPr algn="l" fontAlgn="b"/>
                      <a:r>
                        <a:rPr lang="en-GB" sz="1100" b="0" i="0" u="none" strike="noStrike">
                          <a:solidFill>
                            <a:srgbClr val="000000"/>
                          </a:solidFill>
                          <a:effectLst/>
                          <a:latin typeface="Calibri" panose="020F0502020204030204" pitchFamily="34" charset="0"/>
                          <a:hlinkClick r:id="rId23"/>
                        </a:rPr>
                        <a:t>OSCAT</a:t>
                      </a:r>
                      <a:endParaRPr lang="en-GB" sz="1100" b="0" i="0" u="none" strike="noStrike">
                        <a:solidFill>
                          <a:srgbClr val="000000"/>
                        </a:solidFill>
                        <a:effectLst/>
                        <a:latin typeface="Calibri" panose="020F0502020204030204" pitchFamily="34" charset="0"/>
                      </a:endParaRPr>
                    </a:p>
                  </a:txBody>
                  <a:tcPr marL="36000" marR="8898" marT="8898" marB="0" anchor="b">
                    <a:lnR>
                      <a:noFill/>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hlinkClick r:id="rId24"/>
                        </a:rPr>
                        <a:t>OceanSat-3</a:t>
                      </a:r>
                      <a:endParaRPr lang="en-GB" sz="1100" b="0" i="0" u="none" strike="noStrike" dirty="0">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l" fontAlgn="b"/>
                      <a:r>
                        <a:rPr lang="en-GB" sz="1100" b="0" i="0" u="none" strike="noStrike">
                          <a:solidFill>
                            <a:srgbClr val="000000"/>
                          </a:solidFill>
                          <a:effectLst/>
                          <a:latin typeface="Calibri" panose="020F0502020204030204" pitchFamily="34" charset="0"/>
                        </a:rPr>
                        <a:t>12:00 desc</a:t>
                      </a:r>
                    </a:p>
                  </a:txBody>
                  <a:tcPr marL="36000" marR="8898" marT="8898" marB="0" anchor="b">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a:noFill/>
                    </a:lnL>
                    <a:lnR>
                      <a:noFill/>
                    </a:lnR>
                    <a:lnT>
                      <a:noFill/>
                    </a:lnT>
                    <a:lnB>
                      <a:noFill/>
                    </a:lnB>
                    <a:solidFill>
                      <a:srgbClr val="8EA9DB"/>
                    </a:solidFill>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36000" marR="8898" marT="8898" marB="0" anchor="b">
                    <a:lnL>
                      <a:noFill/>
                    </a:lnL>
                    <a:lnR>
                      <a:noFill/>
                    </a:lnR>
                    <a:lnT>
                      <a:noFill/>
                    </a:lnT>
                    <a:lnB>
                      <a:noFill/>
                    </a:lnB>
                  </a:tcPr>
                </a:tc>
                <a:extLst>
                  <a:ext uri="{0D108BD9-81ED-4DB2-BD59-A6C34878D82A}">
                    <a16:rowId xmlns:a16="http://schemas.microsoft.com/office/drawing/2014/main" val="966990086"/>
                  </a:ext>
                </a:extLst>
              </a:tr>
              <a:tr h="211734">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hlinkClick r:id="rId23"/>
                        </a:rPr>
                        <a:t>OSCAT</a:t>
                      </a:r>
                      <a:endParaRPr lang="en-GB" sz="1100" b="0" i="0" u="none" strike="noStrike">
                        <a:solidFill>
                          <a:srgbClr val="000000"/>
                        </a:solidFill>
                        <a:effectLst/>
                        <a:latin typeface="Calibri" panose="020F0502020204030204" pitchFamily="34" charset="0"/>
                      </a:endParaRPr>
                    </a:p>
                  </a:txBody>
                  <a:tcPr marL="36000" marR="8898" marT="889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hlinkClick r:id="rId25"/>
                        </a:rPr>
                        <a:t>ScatSat-1</a:t>
                      </a:r>
                      <a:endParaRPr lang="en-GB" sz="1100" b="0" i="0" u="none" strike="noStrike">
                        <a:solidFill>
                          <a:srgbClr val="000000"/>
                        </a:solidFill>
                        <a:effectLst/>
                        <a:latin typeface="Calibri" panose="020F0502020204030204" pitchFamily="34" charset="0"/>
                      </a:endParaRPr>
                    </a:p>
                  </a:txBody>
                  <a:tcPr marL="36000" marR="8898" marT="889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08:45 desc</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l" fontAlgn="b"/>
                      <a:r>
                        <a:rPr lang="en-GB" sz="1000" b="1" i="0" u="none" strike="noStrike">
                          <a:solidFill>
                            <a:srgbClr val="FFFFFF"/>
                          </a:solidFill>
                          <a:effectLst/>
                          <a:latin typeface="Calibri" panose="020F0502020204030204" pitchFamily="34" charset="0"/>
                        </a:rPr>
                        <a:t>launch 26 Sep 2016</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a:solidFill>
                            <a:srgbClr val="FFFFFF"/>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l" fontAlgn="b"/>
                      <a:r>
                        <a:rPr lang="en-GB" sz="1000" b="1" i="0" u="none" strike="noStrike">
                          <a:solidFill>
                            <a:srgbClr val="FFFFFF"/>
                          </a:solidFill>
                          <a:effectLst/>
                          <a:latin typeface="Calibri" panose="020F0502020204030204" pitchFamily="34" charset="0"/>
                        </a:rPr>
                        <a:t> </a:t>
                      </a:r>
                    </a:p>
                  </a:txBody>
                  <a:tcPr marL="36000" marR="8898" marT="889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Calibri" panose="020F0502020204030204" pitchFamily="34" charset="0"/>
                        </a:rPr>
                        <a:t> </a:t>
                      </a:r>
                    </a:p>
                  </a:txBody>
                  <a:tcPr marL="36000" marR="8898" marT="889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687802"/>
                  </a:ext>
                </a:extLst>
              </a:tr>
            </a:tbl>
          </a:graphicData>
        </a:graphic>
      </p:graphicFrame>
      <p:graphicFrame>
        <p:nvGraphicFramePr>
          <p:cNvPr id="9" name="Table 8"/>
          <p:cNvGraphicFramePr>
            <a:graphicFrameLocks noGrp="1"/>
          </p:cNvGraphicFramePr>
          <p:nvPr/>
        </p:nvGraphicFramePr>
        <p:xfrm>
          <a:off x="10534743" y="4096731"/>
          <a:ext cx="1524000" cy="762000"/>
        </p:xfrm>
        <a:graphic>
          <a:graphicData uri="http://schemas.openxmlformats.org/drawingml/2006/table">
            <a:tbl>
              <a:tblPr/>
              <a:tblGrid>
                <a:gridCol w="381000">
                  <a:extLst>
                    <a:ext uri="{9D8B030D-6E8A-4147-A177-3AD203B41FA5}">
                      <a16:colId xmlns:a16="http://schemas.microsoft.com/office/drawing/2014/main" val="4213449276"/>
                    </a:ext>
                  </a:extLst>
                </a:gridCol>
                <a:gridCol w="762000">
                  <a:extLst>
                    <a:ext uri="{9D8B030D-6E8A-4147-A177-3AD203B41FA5}">
                      <a16:colId xmlns:a16="http://schemas.microsoft.com/office/drawing/2014/main" val="2245975800"/>
                    </a:ext>
                  </a:extLst>
                </a:gridCol>
                <a:gridCol w="381000">
                  <a:extLst>
                    <a:ext uri="{9D8B030D-6E8A-4147-A177-3AD203B41FA5}">
                      <a16:colId xmlns:a16="http://schemas.microsoft.com/office/drawing/2014/main" val="3903511255"/>
                    </a:ext>
                  </a:extLst>
                </a:gridCol>
              </a:tblGrid>
              <a:tr h="190500">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305496"/>
                    </a:solidFill>
                  </a:tcPr>
                </a:tc>
                <a:tc>
                  <a:txBody>
                    <a:bodyPr/>
                    <a:lstStyle/>
                    <a:p>
                      <a:pPr algn="l" fontAlgn="b"/>
                      <a:r>
                        <a:rPr lang="en-GB" sz="1100" b="0" i="0" u="none" strike="noStrike">
                          <a:solidFill>
                            <a:srgbClr val="000000"/>
                          </a:solidFill>
                          <a:effectLst/>
                          <a:latin typeface="Calibri" panose="020F0502020204030204" pitchFamily="34" charset="0"/>
                        </a:rPr>
                        <a:t> operational</a:t>
                      </a: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6633998"/>
                  </a:ext>
                </a:extLst>
              </a:tr>
              <a:tr h="190500">
                <a:tc>
                  <a:txBody>
                    <a:bodyPr/>
                    <a:lstStyle/>
                    <a:p>
                      <a:pPr algn="ctr" fontAlgn="b"/>
                      <a:r>
                        <a:rPr lang="en-GB"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0070C0"/>
                    </a:solidFill>
                  </a:tcPr>
                </a:tc>
                <a:tc gridSpan="2">
                  <a:txBody>
                    <a:bodyPr/>
                    <a:lstStyle/>
                    <a:p>
                      <a:pPr algn="l" fontAlgn="b"/>
                      <a:r>
                        <a:rPr lang="en-GB" sz="1100" b="0" i="0" u="none" strike="noStrike">
                          <a:solidFill>
                            <a:srgbClr val="000000"/>
                          </a:solidFill>
                          <a:effectLst/>
                          <a:latin typeface="Calibri" panose="020F0502020204030204" pitchFamily="34" charset="0"/>
                        </a:rPr>
                        <a:t> commissioning</a:t>
                      </a:r>
                    </a:p>
                  </a:txBody>
                  <a:tcPr marL="0" marR="0" marT="0" marB="0" anchor="b">
                    <a:lnL>
                      <a:noFill/>
                    </a:lnL>
                    <a:lnR>
                      <a:noFill/>
                    </a:lnR>
                    <a:lnT>
                      <a:noFill/>
                    </a:lnT>
                    <a:lnB>
                      <a:noFill/>
                    </a:lnB>
                  </a:tcPr>
                </a:tc>
                <a:tc hMerge="1">
                  <a:txBody>
                    <a:bodyPr/>
                    <a:lstStyle/>
                    <a:p>
                      <a:endParaRPr lang="en-GB"/>
                    </a:p>
                  </a:txBody>
                  <a:tcPr/>
                </a:tc>
                <a:extLst>
                  <a:ext uri="{0D108BD9-81ED-4DB2-BD59-A6C34878D82A}">
                    <a16:rowId xmlns:a16="http://schemas.microsoft.com/office/drawing/2014/main" val="741485508"/>
                  </a:ext>
                </a:extLst>
              </a:tr>
              <a:tr h="190500">
                <a:tc>
                  <a:txBody>
                    <a:bodyPr/>
                    <a:lstStyle/>
                    <a:p>
                      <a:pPr algn="ctr" fontAlgn="b"/>
                      <a:r>
                        <a:rPr lang="en-GB"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8EA9DB"/>
                    </a:solidFill>
                  </a:tcPr>
                </a:tc>
                <a:tc>
                  <a:txBody>
                    <a:bodyPr/>
                    <a:lstStyle/>
                    <a:p>
                      <a:pPr algn="l" fontAlgn="b"/>
                      <a:r>
                        <a:rPr lang="en-GB" sz="1100" b="0" i="0" u="none" strike="noStrike">
                          <a:solidFill>
                            <a:srgbClr val="000000"/>
                          </a:solidFill>
                          <a:effectLst/>
                          <a:latin typeface="Calibri" panose="020F0502020204030204" pitchFamily="34" charset="0"/>
                        </a:rPr>
                        <a:t> planned</a:t>
                      </a: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070829905"/>
                  </a:ext>
                </a:extLst>
              </a:tr>
              <a:tr h="190500">
                <a:tc>
                  <a:txBody>
                    <a:bodyPr/>
                    <a:lstStyle/>
                    <a:p>
                      <a:pPr algn="ctr" fontAlgn="b"/>
                      <a:r>
                        <a:rPr lang="en-GB"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BDD7EE"/>
                    </a:solidFill>
                  </a:tcPr>
                </a:tc>
                <a:tc>
                  <a:txBody>
                    <a:bodyPr/>
                    <a:lstStyle/>
                    <a:p>
                      <a:pPr algn="l" fontAlgn="b"/>
                      <a:r>
                        <a:rPr lang="en-GB" sz="1100" b="0" i="0" u="none" strike="noStrike">
                          <a:solidFill>
                            <a:srgbClr val="000000"/>
                          </a:solidFill>
                          <a:effectLst/>
                          <a:latin typeface="Calibri" panose="020F0502020204030204" pitchFamily="34" charset="0"/>
                        </a:rPr>
                        <a:t> considered</a:t>
                      </a:r>
                    </a:p>
                  </a:txBody>
                  <a:tcPr marL="0" marR="0" marT="0" marB="0" anchor="b">
                    <a:lnL>
                      <a:noFill/>
                    </a:lnL>
                    <a:lnR>
                      <a:noFill/>
                    </a:lnR>
                    <a:lnT>
                      <a:noFill/>
                    </a:lnT>
                    <a:lnB>
                      <a:noFill/>
                    </a:lnB>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504326714"/>
                  </a:ext>
                </a:extLst>
              </a:tr>
            </a:tbl>
          </a:graphicData>
        </a:graphic>
      </p:graphicFrame>
      <p:sp>
        <p:nvSpPr>
          <p:cNvPr id="10" name="Rectangle 9"/>
          <p:cNvSpPr/>
          <p:nvPr/>
        </p:nvSpPr>
        <p:spPr>
          <a:xfrm>
            <a:off x="10394650" y="4038410"/>
            <a:ext cx="1647825" cy="904875"/>
          </a:xfrm>
          <a:prstGeom prst="rect">
            <a:avLst/>
          </a:prstGeom>
          <a:noFill/>
          <a:ln w="317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Tahoma"/>
              <a:ea typeface="+mn-ea"/>
              <a:cs typeface="+mn-cs"/>
            </a:endParaRPr>
          </a:p>
        </p:txBody>
      </p:sp>
      <p:sp>
        <p:nvSpPr>
          <p:cNvPr id="3" name="矩形 2">
            <a:extLst>
              <a:ext uri="{FF2B5EF4-FFF2-40B4-BE49-F238E27FC236}">
                <a16:creationId xmlns:a16="http://schemas.microsoft.com/office/drawing/2014/main" id="{DEF7207E-95AD-FE42-B807-414E96B63908}"/>
              </a:ext>
            </a:extLst>
          </p:cNvPr>
          <p:cNvSpPr/>
          <p:nvPr/>
        </p:nvSpPr>
        <p:spPr>
          <a:xfrm>
            <a:off x="6913360" y="6093755"/>
            <a:ext cx="4867679" cy="369332"/>
          </a:xfrm>
          <a:prstGeom prst="rect">
            <a:avLst/>
          </a:prstGeom>
        </p:spPr>
        <p:txBody>
          <a:bodyPr wrap="none">
            <a:spAutoFit/>
          </a:bodyPr>
          <a:lstStyle/>
          <a:p>
            <a:r>
              <a:rPr lang="en-US" altLang="zh-CN" dirty="0"/>
              <a:t>(Revised from Paul Chang </a:t>
            </a:r>
            <a:r>
              <a:rPr lang="en-US" altLang="zh-CN" dirty="0" err="1"/>
              <a:t>etal</a:t>
            </a:r>
            <a:r>
              <a:rPr lang="en-US" altLang="zh-CN" dirty="0"/>
              <a:t>, IGARSS 2021)</a:t>
            </a:r>
            <a:endParaRPr lang="en-US" dirty="0"/>
          </a:p>
        </p:txBody>
      </p:sp>
      <p:sp>
        <p:nvSpPr>
          <p:cNvPr id="5" name="灯片编号占位符 4">
            <a:extLst>
              <a:ext uri="{FF2B5EF4-FFF2-40B4-BE49-F238E27FC236}">
                <a16:creationId xmlns:a16="http://schemas.microsoft.com/office/drawing/2014/main" id="{2ED29568-345C-7C4F-86DE-F8E343733EBD}"/>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10</a:t>
            </a:fld>
            <a:endParaRPr lang="en-US" dirty="0">
              <a:solidFill>
                <a:srgbClr val="1F497D"/>
              </a:solidFill>
            </a:endParaRPr>
          </a:p>
        </p:txBody>
      </p:sp>
    </p:spTree>
    <p:extLst>
      <p:ext uri="{BB962C8B-B14F-4D97-AF65-F5344CB8AC3E}">
        <p14:creationId xmlns:p14="http://schemas.microsoft.com/office/powerpoint/2010/main" val="20144380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3341E5-34A9-446D-A139-B8DD9B7FA04B}"/>
              </a:ext>
            </a:extLst>
          </p:cNvPr>
          <p:cNvSpPr>
            <a:spLocks noGrp="1"/>
          </p:cNvSpPr>
          <p:nvPr>
            <p:ph type="title"/>
          </p:nvPr>
        </p:nvSpPr>
        <p:spPr>
          <a:xfrm>
            <a:off x="838200" y="243678"/>
            <a:ext cx="10515600" cy="790137"/>
          </a:xfrm>
        </p:spPr>
        <p:txBody>
          <a:bodyPr/>
          <a:lstStyle/>
          <a:p>
            <a:pPr algn="ctr">
              <a:spcBef>
                <a:spcPts val="500"/>
              </a:spcBef>
              <a:buSzPct val="100000"/>
            </a:pPr>
            <a:r>
              <a:rPr lang="en-US" altLang="zh-CN" b="1" dirty="0"/>
              <a:t>Characterization of the Instruments</a:t>
            </a:r>
          </a:p>
        </p:txBody>
      </p:sp>
      <p:pic>
        <p:nvPicPr>
          <p:cNvPr id="7" name="图片 6">
            <a:extLst>
              <a:ext uri="{FF2B5EF4-FFF2-40B4-BE49-F238E27FC236}">
                <a16:creationId xmlns:a16="http://schemas.microsoft.com/office/drawing/2014/main" id="{3E73ABF4-723F-4A13-A1B7-503E7852F028}"/>
              </a:ext>
            </a:extLst>
          </p:cNvPr>
          <p:cNvPicPr>
            <a:picLocks noChangeAspect="1"/>
          </p:cNvPicPr>
          <p:nvPr/>
        </p:nvPicPr>
        <p:blipFill>
          <a:blip r:embed="rId2"/>
          <a:stretch>
            <a:fillRect/>
          </a:stretch>
        </p:blipFill>
        <p:spPr>
          <a:xfrm>
            <a:off x="10464660" y="365125"/>
            <a:ext cx="1498361" cy="668690"/>
          </a:xfrm>
          <a:prstGeom prst="rect">
            <a:avLst/>
          </a:prstGeom>
        </p:spPr>
      </p:pic>
      <p:sp>
        <p:nvSpPr>
          <p:cNvPr id="4" name="内容占位符 3">
            <a:extLst>
              <a:ext uri="{FF2B5EF4-FFF2-40B4-BE49-F238E27FC236}">
                <a16:creationId xmlns:a16="http://schemas.microsoft.com/office/drawing/2014/main" id="{E309688A-3891-49B0-8427-33AFFE49EDE0}"/>
              </a:ext>
            </a:extLst>
          </p:cNvPr>
          <p:cNvSpPr>
            <a:spLocks noGrp="1"/>
          </p:cNvSpPr>
          <p:nvPr>
            <p:ph idx="1"/>
          </p:nvPr>
        </p:nvSpPr>
        <p:spPr>
          <a:xfrm>
            <a:off x="838200" y="1757551"/>
            <a:ext cx="11042376" cy="4444073"/>
          </a:xfrm>
        </p:spPr>
        <p:txBody>
          <a:bodyPr>
            <a:normAutofit fontScale="92500" lnSpcReduction="20000"/>
          </a:bodyPr>
          <a:lstStyle/>
          <a:p>
            <a:r>
              <a:rPr lang="en-US" altLang="zh-CN" dirty="0"/>
              <a:t>Data sets contributed by the member groups for implementation of the task: </a:t>
            </a:r>
          </a:p>
          <a:p>
            <a:pPr lvl="1"/>
            <a:r>
              <a:rPr lang="en-US" altLang="zh-CN" dirty="0"/>
              <a:t> Type: </a:t>
            </a:r>
          </a:p>
          <a:p>
            <a:pPr marL="914400" lvl="2" indent="0">
              <a:buNone/>
            </a:pPr>
            <a:r>
              <a:rPr lang="en-US" altLang="zh-CN" dirty="0"/>
              <a:t>- Long term L2 wind products; </a:t>
            </a:r>
          </a:p>
          <a:p>
            <a:pPr marL="914400" lvl="2" indent="0">
              <a:buNone/>
            </a:pPr>
            <a:r>
              <a:rPr lang="en-US" altLang="zh-CN" dirty="0"/>
              <a:t>- L1 NRCS data products; </a:t>
            </a:r>
          </a:p>
          <a:p>
            <a:pPr marL="914400" lvl="2" indent="0">
              <a:buNone/>
            </a:pPr>
            <a:r>
              <a:rPr lang="en-US" altLang="zh-CN" dirty="0"/>
              <a:t>- Buoy data.</a:t>
            </a:r>
            <a:endParaRPr lang="zh-CN" altLang="en-US" dirty="0"/>
          </a:p>
          <a:p>
            <a:pPr lvl="1"/>
            <a:r>
              <a:rPr lang="en-US" altLang="zh-CN" dirty="0"/>
              <a:t> Data Contribution: </a:t>
            </a:r>
          </a:p>
          <a:p>
            <a:pPr marL="457200" lvl="1" indent="0">
              <a:buNone/>
            </a:pPr>
            <a:r>
              <a:rPr lang="en-US" altLang="zh-CN" dirty="0"/>
              <a:t>   	</a:t>
            </a:r>
            <a:r>
              <a:rPr lang="en-US" altLang="zh-CN" sz="2100" dirty="0"/>
              <a:t>- Global climate data record of L2 winds</a:t>
            </a:r>
            <a:r>
              <a:rPr lang="zh-CN" altLang="en-US" sz="2100" dirty="0"/>
              <a:t>：</a:t>
            </a:r>
            <a:endParaRPr lang="en-US" altLang="zh-CN" sz="2100" dirty="0"/>
          </a:p>
          <a:p>
            <a:pPr marL="914400" lvl="2" indent="0">
              <a:buNone/>
            </a:pPr>
            <a:r>
              <a:rPr lang="en-US" altLang="zh-CN" dirty="0"/>
              <a:t>   ESCAT (ERS), QSCAT(</a:t>
            </a:r>
            <a:r>
              <a:rPr lang="en-US" altLang="zh-CN" dirty="0" err="1"/>
              <a:t>Seawinds</a:t>
            </a:r>
            <a:r>
              <a:rPr lang="en-US" altLang="zh-CN" dirty="0"/>
              <a:t>), ASCAT(</a:t>
            </a:r>
            <a:r>
              <a:rPr lang="en-US" altLang="zh-CN" dirty="0" err="1"/>
              <a:t>Metop</a:t>
            </a:r>
            <a:r>
              <a:rPr lang="en-US" altLang="zh-CN" dirty="0"/>
              <a:t>-A), OSCAT-2(Oceansat-2);</a:t>
            </a:r>
          </a:p>
          <a:p>
            <a:pPr marL="914400" lvl="2" indent="0">
              <a:buNone/>
            </a:pPr>
            <a:r>
              <a:rPr lang="en-US" altLang="zh-CN" dirty="0"/>
              <a:t>- Global Near Real Time L2 winds;</a:t>
            </a:r>
          </a:p>
          <a:p>
            <a:pPr marL="914400" lvl="2" indent="0">
              <a:buNone/>
            </a:pPr>
            <a:r>
              <a:rPr lang="en-US" altLang="zh-CN" dirty="0"/>
              <a:t>   OSCAT (Scatsat-1), HSCAT(HY-2B), CSCAT(CFOSAT);</a:t>
            </a:r>
          </a:p>
          <a:p>
            <a:pPr lvl="2">
              <a:buFontTx/>
              <a:buChar char="-"/>
            </a:pPr>
            <a:r>
              <a:rPr lang="en-US" altLang="zh-CN" dirty="0"/>
              <a:t>Global in situ buoy winds;</a:t>
            </a:r>
          </a:p>
          <a:p>
            <a:pPr lvl="2">
              <a:buFontTx/>
              <a:buChar char="-"/>
            </a:pPr>
            <a:r>
              <a:rPr lang="en-US" altLang="zh-CN" dirty="0"/>
              <a:t>Global L1 data for specified period:</a:t>
            </a:r>
          </a:p>
          <a:p>
            <a:pPr marL="914400" lvl="2" indent="0">
              <a:buNone/>
            </a:pPr>
            <a:r>
              <a:rPr lang="en-US" altLang="zh-CN" dirty="0"/>
              <a:t>   CSCAT L1B data; HY-2B/HSCAT-2 L1A</a:t>
            </a:r>
          </a:p>
          <a:p>
            <a:pPr lvl="1"/>
            <a:endParaRPr lang="zh-CN" altLang="en-US" dirty="0"/>
          </a:p>
        </p:txBody>
      </p:sp>
      <p:sp>
        <p:nvSpPr>
          <p:cNvPr id="3" name="灯片编号占位符 2">
            <a:extLst>
              <a:ext uri="{FF2B5EF4-FFF2-40B4-BE49-F238E27FC236}">
                <a16:creationId xmlns:a16="http://schemas.microsoft.com/office/drawing/2014/main" id="{35DA475F-F798-EA4F-92EE-640C39BABDCC}"/>
              </a:ext>
            </a:extLst>
          </p:cNvPr>
          <p:cNvSpPr>
            <a:spLocks noGrp="1"/>
          </p:cNvSpPr>
          <p:nvPr>
            <p:ph type="sldNum" sz="quarter" idx="12"/>
          </p:nvPr>
        </p:nvSpPr>
        <p:spPr/>
        <p:txBody>
          <a:bodyPr/>
          <a:lstStyle/>
          <a:p>
            <a:fld id="{31BDC2DD-73DD-4F6A-85E0-F47918A6400A}" type="slidenum">
              <a:rPr lang="zh-CN" altLang="en-US" smtClean="0"/>
              <a:t>11</a:t>
            </a:fld>
            <a:endParaRPr lang="zh-CN" altLang="en-US"/>
          </a:p>
        </p:txBody>
      </p:sp>
    </p:spTree>
    <p:extLst>
      <p:ext uri="{BB962C8B-B14F-4D97-AF65-F5344CB8AC3E}">
        <p14:creationId xmlns:p14="http://schemas.microsoft.com/office/powerpoint/2010/main" val="415587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3341E5-34A9-446D-A139-B8DD9B7FA04B}"/>
              </a:ext>
            </a:extLst>
          </p:cNvPr>
          <p:cNvSpPr>
            <a:spLocks noGrp="1"/>
          </p:cNvSpPr>
          <p:nvPr>
            <p:ph type="title"/>
          </p:nvPr>
        </p:nvSpPr>
        <p:spPr>
          <a:xfrm>
            <a:off x="2866768" y="228923"/>
            <a:ext cx="5980670" cy="771974"/>
          </a:xfrm>
        </p:spPr>
        <p:txBody>
          <a:bodyPr/>
          <a:lstStyle/>
          <a:p>
            <a:pPr algn="ctr"/>
            <a:r>
              <a:rPr lang="en-US" altLang="zh-CN" b="1" dirty="0"/>
              <a:t>Expected Outcomes</a:t>
            </a:r>
          </a:p>
        </p:txBody>
      </p:sp>
      <p:sp>
        <p:nvSpPr>
          <p:cNvPr id="4" name="内容占位符 3">
            <a:extLst>
              <a:ext uri="{FF2B5EF4-FFF2-40B4-BE49-F238E27FC236}">
                <a16:creationId xmlns:a16="http://schemas.microsoft.com/office/drawing/2014/main" id="{E309688A-3891-49B0-8427-33AFFE49EDE0}"/>
              </a:ext>
            </a:extLst>
          </p:cNvPr>
          <p:cNvSpPr>
            <a:spLocks noGrp="1"/>
          </p:cNvSpPr>
          <p:nvPr>
            <p:ph idx="1"/>
          </p:nvPr>
        </p:nvSpPr>
        <p:spPr>
          <a:xfrm>
            <a:off x="352425" y="1890518"/>
            <a:ext cx="11487150" cy="2730910"/>
          </a:xfrm>
        </p:spPr>
        <p:txBody>
          <a:bodyPr>
            <a:normAutofit/>
          </a:bodyPr>
          <a:lstStyle/>
          <a:p>
            <a:r>
              <a:rPr lang="en-US" altLang="zh-CN" sz="2800" b="1" dirty="0"/>
              <a:t>Expected Outcomes :</a:t>
            </a:r>
            <a:endParaRPr lang="en-US" altLang="zh-CN" sz="3200" dirty="0"/>
          </a:p>
          <a:p>
            <a:pPr marL="914400" lvl="2" indent="0">
              <a:buNone/>
            </a:pPr>
            <a:r>
              <a:rPr lang="en-US" altLang="zh-CN" sz="2400" dirty="0"/>
              <a:t>- The CEOS guidelines/international standards for calibration (L1)</a:t>
            </a:r>
          </a:p>
          <a:p>
            <a:pPr marL="914400" lvl="2" indent="0">
              <a:buNone/>
            </a:pPr>
            <a:r>
              <a:rPr lang="en-US" altLang="zh-CN" sz="2400" dirty="0"/>
              <a:t>- Validation retrieval guidelines (L1 and L2);</a:t>
            </a:r>
          </a:p>
          <a:p>
            <a:pPr marL="914400" lvl="2" indent="0">
              <a:buNone/>
            </a:pPr>
            <a:r>
              <a:rPr lang="en-US" altLang="zh-CN" sz="2400" dirty="0"/>
              <a:t>- Best practices of calibration and validation data sharing and collaborations.</a:t>
            </a:r>
          </a:p>
          <a:p>
            <a:pPr lvl="1"/>
            <a:endParaRPr lang="en-US" altLang="zh-CN" dirty="0"/>
          </a:p>
          <a:p>
            <a:pPr marL="457200" lvl="1" indent="0">
              <a:buNone/>
            </a:pPr>
            <a:endParaRPr lang="en-US" altLang="zh-CN" sz="2000" dirty="0">
              <a:latin typeface="Tahoma" charset="0"/>
              <a:ea typeface="宋体" charset="0"/>
            </a:endParaRPr>
          </a:p>
          <a:p>
            <a:pPr lvl="1"/>
            <a:endParaRPr lang="zh-CN" altLang="en-US" dirty="0"/>
          </a:p>
        </p:txBody>
      </p:sp>
      <p:sp>
        <p:nvSpPr>
          <p:cNvPr id="3" name="灯片编号占位符 2">
            <a:extLst>
              <a:ext uri="{FF2B5EF4-FFF2-40B4-BE49-F238E27FC236}">
                <a16:creationId xmlns:a16="http://schemas.microsoft.com/office/drawing/2014/main" id="{D8C1D198-2155-6E4C-B2BD-AB511350E3F4}"/>
              </a:ext>
            </a:extLst>
          </p:cNvPr>
          <p:cNvSpPr>
            <a:spLocks noGrp="1"/>
          </p:cNvSpPr>
          <p:nvPr>
            <p:ph type="sldNum" sz="quarter" idx="12"/>
          </p:nvPr>
        </p:nvSpPr>
        <p:spPr/>
        <p:txBody>
          <a:bodyPr/>
          <a:lstStyle/>
          <a:p>
            <a:fld id="{31BDC2DD-73DD-4F6A-85E0-F47918A6400A}" type="slidenum">
              <a:rPr lang="zh-CN" altLang="en-US" smtClean="0"/>
              <a:t>12</a:t>
            </a:fld>
            <a:endParaRPr lang="zh-CN" altLang="en-US"/>
          </a:p>
        </p:txBody>
      </p:sp>
    </p:spTree>
    <p:extLst>
      <p:ext uri="{BB962C8B-B14F-4D97-AF65-F5344CB8AC3E}">
        <p14:creationId xmlns:p14="http://schemas.microsoft.com/office/powerpoint/2010/main" val="229135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a:extLst>
              <a:ext uri="{FF2B5EF4-FFF2-40B4-BE49-F238E27FC236}">
                <a16:creationId xmlns:a16="http://schemas.microsoft.com/office/drawing/2014/main" id="{0E3711D6-56C8-4804-8A8B-1F564DD636C2}"/>
              </a:ext>
            </a:extLst>
          </p:cNvPr>
          <p:cNvSpPr txBox="1">
            <a:spLocks/>
          </p:cNvSpPr>
          <p:nvPr/>
        </p:nvSpPr>
        <p:spPr>
          <a:xfrm>
            <a:off x="325839" y="1459481"/>
            <a:ext cx="11450149" cy="52625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t>Sub-task 1: </a:t>
            </a:r>
          </a:p>
          <a:p>
            <a:pPr marL="0" indent="0">
              <a:buNone/>
            </a:pPr>
            <a:r>
              <a:rPr lang="en-US" altLang="zh-CN" sz="2400" b="1" dirty="0"/>
              <a:t>Development and validation of algorithms and methods for calibration of Sigma 0 using different reference or metrics</a:t>
            </a:r>
          </a:p>
          <a:p>
            <a:pPr marL="0" lvl="1" indent="0">
              <a:lnSpc>
                <a:spcPct val="130000"/>
              </a:lnSpc>
              <a:buNone/>
            </a:pPr>
            <a:r>
              <a:rPr lang="en-GB" altLang="nl-NL" sz="2000" dirty="0">
                <a:latin typeface="Calibri" panose="020F0502020204030204" pitchFamily="34" charset="0"/>
              </a:rPr>
              <a:t>(1)  Documentation of the calibration process and the data properties;</a:t>
            </a:r>
          </a:p>
          <a:p>
            <a:pPr marL="0" lvl="1" indent="0">
              <a:lnSpc>
                <a:spcPct val="130000"/>
              </a:lnSpc>
              <a:buNone/>
            </a:pPr>
            <a:r>
              <a:rPr lang="en-GB" altLang="nl-NL" sz="2000" dirty="0">
                <a:latin typeface="Calibri" panose="020F0502020204030204" pitchFamily="34" charset="0"/>
              </a:rPr>
              <a:t>(2) Evaluation and assessment:</a:t>
            </a:r>
          </a:p>
          <a:p>
            <a:pPr marL="800100" lvl="2" indent="-342900"/>
            <a:r>
              <a:rPr lang="en-GB" altLang="nl-NL" dirty="0">
                <a:latin typeface="Calibri" panose="020F0502020204030204" pitchFamily="34" charset="0"/>
              </a:rPr>
              <a:t>Active calibrator (EUMETSAT): </a:t>
            </a:r>
          </a:p>
          <a:p>
            <a:pPr marL="0" lvl="1" indent="0">
              <a:buFont typeface="Arial" panose="020B0604020202020204" pitchFamily="34" charset="0"/>
              <a:buNone/>
            </a:pPr>
            <a:r>
              <a:rPr lang="en-GB" altLang="nl-NL" sz="1800" dirty="0">
                <a:latin typeface="Calibri" panose="020F0502020204030204" pitchFamily="34" charset="0"/>
              </a:rPr>
              <a:t>                 -calibration requirements, methodology and procedure;</a:t>
            </a:r>
          </a:p>
          <a:p>
            <a:pPr marL="800100" lvl="2" indent="-342900"/>
            <a:r>
              <a:rPr lang="en-GB" altLang="nl-NL" dirty="0">
                <a:latin typeface="Calibri" panose="020F0502020204030204" pitchFamily="34" charset="0"/>
              </a:rPr>
              <a:t>Global ocean data methodology and procedure, quality control</a:t>
            </a:r>
          </a:p>
          <a:p>
            <a:pPr marL="0" indent="0">
              <a:buFont typeface="Arial" panose="020B0604020202020204" pitchFamily="34" charset="0"/>
              <a:buNone/>
            </a:pPr>
            <a:r>
              <a:rPr lang="en-GB" altLang="nl-NL" sz="1800" dirty="0">
                <a:latin typeface="Calibri" panose="020F0502020204030204" pitchFamily="34" charset="0"/>
              </a:rPr>
              <a:t>                 -Cone metrics: fixed fan-beam and rotating beam (KNMI);</a:t>
            </a:r>
          </a:p>
          <a:p>
            <a:pPr marL="0" indent="0">
              <a:buFont typeface="Arial" panose="020B0604020202020204" pitchFamily="34" charset="0"/>
              <a:buNone/>
            </a:pPr>
            <a:r>
              <a:rPr lang="en-GB" altLang="nl-NL" sz="1800" dirty="0">
                <a:latin typeface="Calibri" panose="020F0502020204030204" pitchFamily="34" charset="0"/>
              </a:rPr>
              <a:t>                 -NWP (KNMI, NUIST);</a:t>
            </a:r>
          </a:p>
          <a:p>
            <a:pPr marL="800100" lvl="2" indent="-342900"/>
            <a:r>
              <a:rPr lang="en-GB" altLang="nl-NL" dirty="0">
                <a:latin typeface="Calibri" panose="020F0502020204030204" pitchFamily="34" charset="0"/>
              </a:rPr>
              <a:t>Natural terrestrial targets (ISRO, NOAA, NUIST, NSOAS, KNMI)</a:t>
            </a:r>
          </a:p>
          <a:p>
            <a:pPr marL="0" indent="0">
              <a:buFont typeface="Arial" panose="020B0604020202020204" pitchFamily="34" charset="0"/>
              <a:buNone/>
            </a:pPr>
            <a:r>
              <a:rPr lang="en-GB" altLang="nl-NL" sz="1800" dirty="0">
                <a:latin typeface="Calibri" panose="020F0502020204030204" pitchFamily="34" charset="0"/>
              </a:rPr>
              <a:t>                -methodology and procedure;</a:t>
            </a:r>
          </a:p>
          <a:p>
            <a:pPr marL="0" indent="0">
              <a:buFont typeface="Arial" panose="020B0604020202020204" pitchFamily="34" charset="0"/>
              <a:buNone/>
            </a:pPr>
            <a:r>
              <a:rPr lang="en-GB" altLang="nl-NL" sz="1800" dirty="0">
                <a:latin typeface="Calibri" panose="020F0502020204030204" pitchFamily="34" charset="0"/>
              </a:rPr>
              <a:t>                -C and Ku band standard data and standard variation curves;</a:t>
            </a:r>
          </a:p>
          <a:p>
            <a:pPr marL="0" indent="0">
              <a:buFont typeface="Arial" panose="020B0604020202020204" pitchFamily="34" charset="0"/>
              <a:buNone/>
            </a:pPr>
            <a:r>
              <a:rPr lang="en-GB" altLang="nl-NL" sz="1800" dirty="0">
                <a:latin typeface="Calibri" panose="020F0502020204030204" pitchFamily="34" charset="0"/>
              </a:rPr>
              <a:t>                -Data quality control.</a:t>
            </a:r>
            <a:endParaRPr lang="en-GB" altLang="zh-CN" sz="1800" dirty="0">
              <a:latin typeface="Calibri" panose="020F0502020204030204" pitchFamily="34" charset="0"/>
              <a:cs typeface="Calibri" panose="020F0502020204030204" pitchFamily="34" charset="0"/>
            </a:endParaRPr>
          </a:p>
        </p:txBody>
      </p:sp>
      <p:sp>
        <p:nvSpPr>
          <p:cNvPr id="2" name="灯片编号占位符 1">
            <a:extLst>
              <a:ext uri="{FF2B5EF4-FFF2-40B4-BE49-F238E27FC236}">
                <a16:creationId xmlns:a16="http://schemas.microsoft.com/office/drawing/2014/main" id="{8D628668-57A2-CC47-ACCD-4BF0CEF0C126}"/>
              </a:ext>
            </a:extLst>
          </p:cNvPr>
          <p:cNvSpPr>
            <a:spLocks noGrp="1"/>
          </p:cNvSpPr>
          <p:nvPr>
            <p:ph type="sldNum" sz="quarter" idx="10"/>
          </p:nvPr>
        </p:nvSpPr>
        <p:spPr/>
        <p:txBody>
          <a:bodyPr/>
          <a:lstStyle/>
          <a:p>
            <a:fld id="{31BDC2DD-73DD-4F6A-85E0-F47918A6400A}" type="slidenum">
              <a:rPr lang="zh-CN" altLang="en-US" smtClean="0"/>
              <a:t>13</a:t>
            </a:fld>
            <a:endParaRPr lang="zh-CN" altLang="en-US"/>
          </a:p>
        </p:txBody>
      </p:sp>
      <p:sp>
        <p:nvSpPr>
          <p:cNvPr id="14" name="内容占位符 3">
            <a:extLst>
              <a:ext uri="{FF2B5EF4-FFF2-40B4-BE49-F238E27FC236}">
                <a16:creationId xmlns:a16="http://schemas.microsoft.com/office/drawing/2014/main" id="{F4C9FC6E-75F7-CC4B-AD0F-206CFC2862DA}"/>
              </a:ext>
            </a:extLst>
          </p:cNvPr>
          <p:cNvSpPr txBox="1">
            <a:spLocks/>
          </p:cNvSpPr>
          <p:nvPr/>
        </p:nvSpPr>
        <p:spPr>
          <a:xfrm>
            <a:off x="2885525" y="323576"/>
            <a:ext cx="6766475" cy="668690"/>
          </a:xfrm>
        </p:spPr>
        <p:txBody>
          <a:bodyPr>
            <a:norm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altLang="zh-CN" sz="3600" b="1" kern="0" dirty="0">
                <a:solidFill>
                  <a:schemeClr val="bg1"/>
                </a:solidFill>
              </a:rPr>
              <a:t>Main tasks and Assignments</a:t>
            </a:r>
          </a:p>
          <a:p>
            <a:pPr lvl="1" algn="ctr"/>
            <a:endParaRPr lang="en-US" altLang="zh-CN" sz="3600" b="1" kern="0" dirty="0">
              <a:solidFill>
                <a:schemeClr val="bg1"/>
              </a:solidFill>
            </a:endParaRPr>
          </a:p>
          <a:p>
            <a:pPr lvl="1" algn="ctr"/>
            <a:endParaRPr lang="en-US" altLang="zh-CN" sz="3600" b="1" kern="0" dirty="0">
              <a:solidFill>
                <a:schemeClr val="bg1"/>
              </a:solidFill>
            </a:endParaRPr>
          </a:p>
          <a:p>
            <a:pPr lvl="1" algn="ctr"/>
            <a:endParaRPr lang="en-US" altLang="zh-CN" sz="3200" b="1" kern="0" dirty="0">
              <a:solidFill>
                <a:schemeClr val="bg1"/>
              </a:solidFill>
              <a:latin typeface="Tahoma" charset="0"/>
              <a:ea typeface="宋体" charset="0"/>
            </a:endParaRPr>
          </a:p>
          <a:p>
            <a:pPr lvl="1" algn="ctr"/>
            <a:endParaRPr lang="zh-CN" altLang="en-US" sz="3600" b="1" kern="0" dirty="0">
              <a:solidFill>
                <a:schemeClr val="bg1"/>
              </a:solidFill>
            </a:endParaRPr>
          </a:p>
        </p:txBody>
      </p:sp>
    </p:spTree>
    <p:extLst>
      <p:ext uri="{BB962C8B-B14F-4D97-AF65-F5344CB8AC3E}">
        <p14:creationId xmlns:p14="http://schemas.microsoft.com/office/powerpoint/2010/main" val="177907625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a:extLst>
              <a:ext uri="{FF2B5EF4-FFF2-40B4-BE49-F238E27FC236}">
                <a16:creationId xmlns:a16="http://schemas.microsoft.com/office/drawing/2014/main" id="{0E3711D6-56C8-4804-8A8B-1F564DD636C2}"/>
              </a:ext>
            </a:extLst>
          </p:cNvPr>
          <p:cNvSpPr txBox="1">
            <a:spLocks/>
          </p:cNvSpPr>
          <p:nvPr/>
        </p:nvSpPr>
        <p:spPr>
          <a:xfrm>
            <a:off x="480211" y="1785900"/>
            <a:ext cx="11295778" cy="41700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altLang="zh-CN" b="1" dirty="0"/>
              <a:t>Sub-task 2:</a:t>
            </a:r>
          </a:p>
          <a:p>
            <a:pPr marL="0" lvl="0" indent="0">
              <a:buNone/>
            </a:pPr>
            <a:r>
              <a:rPr lang="en-US" altLang="zh-CN" b="1" dirty="0"/>
              <a:t>Standardization/best practices of retrieval approaches of ocean surface winds (L2b data) by radar </a:t>
            </a:r>
            <a:r>
              <a:rPr lang="en-US" altLang="zh-CN" b="1" dirty="0" err="1"/>
              <a:t>scatterometer</a:t>
            </a:r>
            <a:r>
              <a:rPr lang="en-US" altLang="zh-CN" b="1" dirty="0"/>
              <a:t> data and guidelines to users (leading: KNMI, NSOAS, ISRO, ICM, NOAA)</a:t>
            </a:r>
          </a:p>
          <a:p>
            <a:pPr marL="0" lvl="1" indent="0">
              <a:buNone/>
            </a:pPr>
            <a:r>
              <a:rPr lang="en-GB" altLang="nl-NL" dirty="0">
                <a:latin typeface="Calibri" panose="020F0502020204030204" pitchFamily="34" charset="0"/>
              </a:rPr>
              <a:t>       -</a:t>
            </a:r>
            <a:r>
              <a:rPr lang="en-US" altLang="nl-NL" dirty="0">
                <a:latin typeface="Calibri" panose="020F0502020204030204" pitchFamily="34" charset="0"/>
              </a:rPr>
              <a:t>GMF;	</a:t>
            </a:r>
          </a:p>
          <a:p>
            <a:pPr marL="0" lvl="1" indent="0">
              <a:buNone/>
            </a:pPr>
            <a:r>
              <a:rPr lang="en-US" altLang="nl-NL" dirty="0">
                <a:latin typeface="Calibri" panose="020F0502020204030204" pitchFamily="34" charset="0"/>
              </a:rPr>
              <a:t>       -Auxiliary data;</a:t>
            </a:r>
          </a:p>
          <a:p>
            <a:pPr marL="0" lvl="1" indent="0">
              <a:buNone/>
            </a:pPr>
            <a:r>
              <a:rPr lang="en-US" altLang="nl-NL" dirty="0">
                <a:latin typeface="Calibri" panose="020F0502020204030204" pitchFamily="34" charset="0"/>
              </a:rPr>
              <a:t>       -Retrieval and direction ambiguity-removal algorithms;</a:t>
            </a:r>
          </a:p>
          <a:p>
            <a:pPr marL="0" lvl="1" indent="0">
              <a:buNone/>
            </a:pPr>
            <a:r>
              <a:rPr lang="en-US" altLang="nl-NL" dirty="0">
                <a:latin typeface="Calibri" panose="020F0502020204030204" pitchFamily="34" charset="0"/>
              </a:rPr>
              <a:t>       -Quality control.</a:t>
            </a:r>
          </a:p>
        </p:txBody>
      </p:sp>
      <p:sp>
        <p:nvSpPr>
          <p:cNvPr id="2" name="灯片编号占位符 1">
            <a:extLst>
              <a:ext uri="{FF2B5EF4-FFF2-40B4-BE49-F238E27FC236}">
                <a16:creationId xmlns:a16="http://schemas.microsoft.com/office/drawing/2014/main" id="{B1B0A543-0A7C-E44C-8238-C972CAE1D6A5}"/>
              </a:ext>
            </a:extLst>
          </p:cNvPr>
          <p:cNvSpPr>
            <a:spLocks noGrp="1"/>
          </p:cNvSpPr>
          <p:nvPr>
            <p:ph type="sldNum" sz="quarter" idx="10"/>
          </p:nvPr>
        </p:nvSpPr>
        <p:spPr/>
        <p:txBody>
          <a:bodyPr/>
          <a:lstStyle/>
          <a:p>
            <a:fld id="{31BDC2DD-73DD-4F6A-85E0-F47918A6400A}" type="slidenum">
              <a:rPr lang="zh-CN" altLang="en-US" smtClean="0"/>
              <a:t>14</a:t>
            </a:fld>
            <a:endParaRPr lang="zh-CN" altLang="en-US"/>
          </a:p>
        </p:txBody>
      </p:sp>
      <p:sp>
        <p:nvSpPr>
          <p:cNvPr id="12" name="内容占位符 3">
            <a:extLst>
              <a:ext uri="{FF2B5EF4-FFF2-40B4-BE49-F238E27FC236}">
                <a16:creationId xmlns:a16="http://schemas.microsoft.com/office/drawing/2014/main" id="{4656A0A6-5065-2744-93D9-716C633F6784}"/>
              </a:ext>
            </a:extLst>
          </p:cNvPr>
          <p:cNvSpPr txBox="1">
            <a:spLocks/>
          </p:cNvSpPr>
          <p:nvPr/>
        </p:nvSpPr>
        <p:spPr>
          <a:xfrm>
            <a:off x="2885525" y="323576"/>
            <a:ext cx="6766475" cy="668690"/>
          </a:xfrm>
        </p:spPr>
        <p:txBody>
          <a:bodyPr>
            <a:norm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altLang="zh-CN" sz="3600" b="1" kern="0" dirty="0">
                <a:solidFill>
                  <a:schemeClr val="bg1"/>
                </a:solidFill>
              </a:rPr>
              <a:t>Main tasks and Assignments</a:t>
            </a:r>
          </a:p>
          <a:p>
            <a:pPr lvl="1" algn="ctr"/>
            <a:endParaRPr lang="en-US" altLang="zh-CN" sz="3600" b="1" kern="0" dirty="0">
              <a:solidFill>
                <a:schemeClr val="bg1"/>
              </a:solidFill>
            </a:endParaRPr>
          </a:p>
          <a:p>
            <a:pPr lvl="1" algn="ctr"/>
            <a:endParaRPr lang="en-US" altLang="zh-CN" sz="3600" b="1" kern="0" dirty="0">
              <a:solidFill>
                <a:schemeClr val="bg1"/>
              </a:solidFill>
            </a:endParaRPr>
          </a:p>
          <a:p>
            <a:pPr lvl="1" algn="ctr"/>
            <a:endParaRPr lang="en-US" altLang="zh-CN" sz="3200" b="1" kern="0" dirty="0">
              <a:solidFill>
                <a:schemeClr val="bg1"/>
              </a:solidFill>
              <a:latin typeface="Tahoma" charset="0"/>
              <a:ea typeface="宋体" charset="0"/>
            </a:endParaRPr>
          </a:p>
          <a:p>
            <a:pPr lvl="1" algn="ctr"/>
            <a:endParaRPr lang="zh-CN" altLang="en-US" sz="3600" b="1" kern="0" dirty="0">
              <a:solidFill>
                <a:schemeClr val="bg1"/>
              </a:solidFill>
            </a:endParaRPr>
          </a:p>
        </p:txBody>
      </p:sp>
    </p:spTree>
    <p:extLst>
      <p:ext uri="{BB962C8B-B14F-4D97-AF65-F5344CB8AC3E}">
        <p14:creationId xmlns:p14="http://schemas.microsoft.com/office/powerpoint/2010/main" val="138814859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a:extLst>
              <a:ext uri="{FF2B5EF4-FFF2-40B4-BE49-F238E27FC236}">
                <a16:creationId xmlns:a16="http://schemas.microsoft.com/office/drawing/2014/main" id="{0E3711D6-56C8-4804-8A8B-1F564DD636C2}"/>
              </a:ext>
            </a:extLst>
          </p:cNvPr>
          <p:cNvSpPr txBox="1">
            <a:spLocks/>
          </p:cNvSpPr>
          <p:nvPr/>
        </p:nvSpPr>
        <p:spPr>
          <a:xfrm>
            <a:off x="323276" y="1437009"/>
            <a:ext cx="11545447" cy="442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altLang="zh-CN" sz="2400" b="1" dirty="0"/>
              <a:t>Sub-task 3:</a:t>
            </a:r>
          </a:p>
          <a:p>
            <a:pPr marL="0" lvl="0" indent="0">
              <a:buNone/>
            </a:pPr>
            <a:r>
              <a:rPr lang="en-US" altLang="zh-CN" sz="2400" b="1" dirty="0"/>
              <a:t>Development of guidelines/standards of validation of ocean surface winds (L2b data) by radar </a:t>
            </a:r>
            <a:r>
              <a:rPr lang="en-US" altLang="zh-CN" sz="2400" b="1" dirty="0" err="1"/>
              <a:t>scatterometer</a:t>
            </a:r>
            <a:r>
              <a:rPr lang="en-US" altLang="zh-CN" sz="2400" b="1" dirty="0"/>
              <a:t> data </a:t>
            </a:r>
          </a:p>
          <a:p>
            <a:pPr marL="0" lvl="0" indent="0">
              <a:buNone/>
            </a:pPr>
            <a:r>
              <a:rPr lang="en-US" altLang="zh-CN" sz="2400" b="1" dirty="0"/>
              <a:t>(leading: NOAA, ICM, KNMI, ISRO)</a:t>
            </a:r>
          </a:p>
          <a:p>
            <a:pPr lvl="0"/>
            <a:endParaRPr lang="zh-CN" altLang="zh-CN" sz="2000" dirty="0"/>
          </a:p>
          <a:p>
            <a:pPr marL="0" lvl="1" indent="0">
              <a:buNone/>
            </a:pPr>
            <a:r>
              <a:rPr lang="en-GB" altLang="nl-NL" sz="2000" dirty="0">
                <a:latin typeface="Calibri" panose="020F0502020204030204" pitchFamily="34" charset="0"/>
              </a:rPr>
              <a:t>       -</a:t>
            </a:r>
            <a:r>
              <a:rPr lang="en-US" altLang="nl-NL" sz="2000" dirty="0">
                <a:latin typeface="Calibri" panose="020F0502020204030204" pitchFamily="34" charset="0"/>
              </a:rPr>
              <a:t>Reference, auxiliary data and data quality control;</a:t>
            </a:r>
          </a:p>
          <a:p>
            <a:pPr marL="0" lvl="1" indent="0">
              <a:buNone/>
            </a:pPr>
            <a:r>
              <a:rPr lang="en-US" altLang="nl-NL" sz="2000" dirty="0">
                <a:latin typeface="Calibri" panose="020F0502020204030204" pitchFamily="34" charset="0"/>
              </a:rPr>
              <a:t>       -Methodology and procedure;</a:t>
            </a:r>
          </a:p>
          <a:p>
            <a:pPr marL="0" lvl="1" indent="0">
              <a:buNone/>
            </a:pPr>
            <a:r>
              <a:rPr lang="en-US" altLang="nl-NL" sz="2000" dirty="0">
                <a:latin typeface="Calibri" panose="020F0502020204030204" pitchFamily="34" charset="0"/>
              </a:rPr>
              <a:t>       -Evaluation criteria;</a:t>
            </a:r>
          </a:p>
          <a:p>
            <a:pPr marL="0" lvl="1" indent="0">
              <a:buNone/>
            </a:pPr>
            <a:r>
              <a:rPr lang="en-US" altLang="nl-NL" sz="2000" dirty="0">
                <a:latin typeface="Calibri" panose="020F0502020204030204" pitchFamily="34" charset="0"/>
              </a:rPr>
              <a:t>       -Evaluation and error assessment.</a:t>
            </a:r>
          </a:p>
        </p:txBody>
      </p:sp>
      <p:sp>
        <p:nvSpPr>
          <p:cNvPr id="2" name="灯片编号占位符 1">
            <a:extLst>
              <a:ext uri="{FF2B5EF4-FFF2-40B4-BE49-F238E27FC236}">
                <a16:creationId xmlns:a16="http://schemas.microsoft.com/office/drawing/2014/main" id="{1A851732-7773-3241-B770-96E42079A27D}"/>
              </a:ext>
            </a:extLst>
          </p:cNvPr>
          <p:cNvSpPr>
            <a:spLocks noGrp="1"/>
          </p:cNvSpPr>
          <p:nvPr>
            <p:ph type="sldNum" sz="quarter" idx="10"/>
          </p:nvPr>
        </p:nvSpPr>
        <p:spPr/>
        <p:txBody>
          <a:bodyPr/>
          <a:lstStyle/>
          <a:p>
            <a:fld id="{31BDC2DD-73DD-4F6A-85E0-F47918A6400A}" type="slidenum">
              <a:rPr lang="zh-CN" altLang="en-US" smtClean="0"/>
              <a:t>15</a:t>
            </a:fld>
            <a:endParaRPr lang="zh-CN" altLang="en-US"/>
          </a:p>
        </p:txBody>
      </p:sp>
      <p:sp>
        <p:nvSpPr>
          <p:cNvPr id="17" name="内容占位符 3">
            <a:extLst>
              <a:ext uri="{FF2B5EF4-FFF2-40B4-BE49-F238E27FC236}">
                <a16:creationId xmlns:a16="http://schemas.microsoft.com/office/drawing/2014/main" id="{6DAE4751-5488-9242-8258-D9DE26B66A79}"/>
              </a:ext>
            </a:extLst>
          </p:cNvPr>
          <p:cNvSpPr txBox="1">
            <a:spLocks/>
          </p:cNvSpPr>
          <p:nvPr/>
        </p:nvSpPr>
        <p:spPr>
          <a:xfrm>
            <a:off x="2885525" y="323576"/>
            <a:ext cx="6766475" cy="668690"/>
          </a:xfrm>
        </p:spPr>
        <p:txBody>
          <a:bodyPr>
            <a:norm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altLang="zh-CN" sz="3600" b="1" kern="0" dirty="0">
                <a:solidFill>
                  <a:schemeClr val="bg1"/>
                </a:solidFill>
              </a:rPr>
              <a:t>Main tasks and Assignments</a:t>
            </a:r>
          </a:p>
          <a:p>
            <a:pPr lvl="1" algn="ctr"/>
            <a:endParaRPr lang="en-US" altLang="zh-CN" sz="3600" b="1" kern="0" dirty="0">
              <a:solidFill>
                <a:schemeClr val="bg1"/>
              </a:solidFill>
            </a:endParaRPr>
          </a:p>
          <a:p>
            <a:pPr lvl="1" algn="ctr"/>
            <a:endParaRPr lang="en-US" altLang="zh-CN" sz="3600" b="1" kern="0" dirty="0">
              <a:solidFill>
                <a:schemeClr val="bg1"/>
              </a:solidFill>
            </a:endParaRPr>
          </a:p>
          <a:p>
            <a:pPr lvl="1" algn="ctr"/>
            <a:endParaRPr lang="en-US" altLang="zh-CN" sz="3200" b="1" kern="0" dirty="0">
              <a:solidFill>
                <a:schemeClr val="bg1"/>
              </a:solidFill>
              <a:latin typeface="Tahoma" charset="0"/>
              <a:ea typeface="宋体" charset="0"/>
            </a:endParaRPr>
          </a:p>
          <a:p>
            <a:pPr lvl="1" algn="ctr"/>
            <a:endParaRPr lang="zh-CN" altLang="en-US" sz="3600" b="1" kern="0" dirty="0">
              <a:solidFill>
                <a:schemeClr val="bg1"/>
              </a:solidFill>
            </a:endParaRPr>
          </a:p>
        </p:txBody>
      </p:sp>
    </p:spTree>
    <p:extLst>
      <p:ext uri="{BB962C8B-B14F-4D97-AF65-F5344CB8AC3E}">
        <p14:creationId xmlns:p14="http://schemas.microsoft.com/office/powerpoint/2010/main" val="423972360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E309688A-3891-49B0-8427-33AFFE49EDE0}"/>
              </a:ext>
            </a:extLst>
          </p:cNvPr>
          <p:cNvSpPr>
            <a:spLocks noGrp="1"/>
          </p:cNvSpPr>
          <p:nvPr>
            <p:ph idx="1"/>
          </p:nvPr>
        </p:nvSpPr>
        <p:spPr>
          <a:xfrm>
            <a:off x="574812" y="1892755"/>
            <a:ext cx="11042376" cy="4207231"/>
          </a:xfrm>
        </p:spPr>
        <p:txBody>
          <a:bodyPr>
            <a:normAutofit/>
          </a:bodyPr>
          <a:lstStyle/>
          <a:p>
            <a:pPr algn="just"/>
            <a:r>
              <a:rPr lang="en-US" altLang="zh-CN" dirty="0"/>
              <a:t>The project of CEOS WGCV and OSVW-VC by contributions and cooperation from teams of 8 agencies (NSSC, NOAA, KNMI, ICM, ISRO, EUMETSAT, NSOAS, NUIST) to implement.</a:t>
            </a:r>
          </a:p>
          <a:p>
            <a:pPr algn="just"/>
            <a:r>
              <a:rPr lang="en-US" altLang="zh-CN" dirty="0"/>
              <a:t>The requirements for realizing the objectives proposed are data processing, reprocessing and calibration methods. </a:t>
            </a:r>
          </a:p>
          <a:p>
            <a:pPr algn="just"/>
            <a:r>
              <a:rPr lang="en-US" altLang="zh-CN" dirty="0"/>
              <a:t>The outcomes can assure the consistency of the data quality of these satellites and instruments are the prerequisite for related research and operational applications.</a:t>
            </a:r>
          </a:p>
          <a:p>
            <a:pPr marL="457200" lvl="1" indent="0">
              <a:buNone/>
            </a:pPr>
            <a:endParaRPr lang="en-US" altLang="zh-CN" sz="2000" dirty="0">
              <a:latin typeface="Tahoma" charset="0"/>
              <a:ea typeface="宋体" charset="0"/>
            </a:endParaRPr>
          </a:p>
          <a:p>
            <a:pPr lvl="1"/>
            <a:endParaRPr lang="zh-CN" altLang="en-US" dirty="0"/>
          </a:p>
        </p:txBody>
      </p:sp>
      <p:sp>
        <p:nvSpPr>
          <p:cNvPr id="11" name="标题 1">
            <a:extLst>
              <a:ext uri="{FF2B5EF4-FFF2-40B4-BE49-F238E27FC236}">
                <a16:creationId xmlns:a16="http://schemas.microsoft.com/office/drawing/2014/main" id="{D5C1B598-2457-492E-99F5-B900DC59FA32}"/>
              </a:ext>
            </a:extLst>
          </p:cNvPr>
          <p:cNvSpPr>
            <a:spLocks noGrp="1"/>
          </p:cNvSpPr>
          <p:nvPr>
            <p:ph type="title"/>
          </p:nvPr>
        </p:nvSpPr>
        <p:spPr>
          <a:xfrm>
            <a:off x="2001793" y="335095"/>
            <a:ext cx="8427309" cy="845837"/>
          </a:xfrm>
        </p:spPr>
        <p:txBody>
          <a:bodyPr/>
          <a:lstStyle/>
          <a:p>
            <a:pPr algn="ctr"/>
            <a:r>
              <a:rPr lang="en-US" altLang="zh-CN" b="1" dirty="0"/>
              <a:t>Summary</a:t>
            </a:r>
            <a:r>
              <a:rPr lang="zh-CN" altLang="en-US" b="1" dirty="0"/>
              <a:t> </a:t>
            </a:r>
          </a:p>
        </p:txBody>
      </p:sp>
      <p:sp>
        <p:nvSpPr>
          <p:cNvPr id="2" name="灯片编号占位符 1">
            <a:extLst>
              <a:ext uri="{FF2B5EF4-FFF2-40B4-BE49-F238E27FC236}">
                <a16:creationId xmlns:a16="http://schemas.microsoft.com/office/drawing/2014/main" id="{A6AFD869-3DB8-2E41-BE48-EC43AB6F0C96}"/>
              </a:ext>
            </a:extLst>
          </p:cNvPr>
          <p:cNvSpPr>
            <a:spLocks noGrp="1"/>
          </p:cNvSpPr>
          <p:nvPr>
            <p:ph type="sldNum" sz="quarter" idx="12"/>
          </p:nvPr>
        </p:nvSpPr>
        <p:spPr/>
        <p:txBody>
          <a:bodyPr/>
          <a:lstStyle/>
          <a:p>
            <a:fld id="{31BDC2DD-73DD-4F6A-85E0-F47918A6400A}" type="slidenum">
              <a:rPr lang="zh-CN" altLang="en-US" smtClean="0"/>
              <a:t>16</a:t>
            </a:fld>
            <a:endParaRPr lang="zh-CN" altLang="en-US"/>
          </a:p>
        </p:txBody>
      </p:sp>
    </p:spTree>
    <p:extLst>
      <p:ext uri="{BB962C8B-B14F-4D97-AF65-F5344CB8AC3E}">
        <p14:creationId xmlns:p14="http://schemas.microsoft.com/office/powerpoint/2010/main" val="113459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94980B-B146-4D70-8D1C-2BF96CE7815C}"/>
              </a:ext>
            </a:extLst>
          </p:cNvPr>
          <p:cNvSpPr>
            <a:spLocks noGrp="1"/>
          </p:cNvSpPr>
          <p:nvPr>
            <p:ph type="ctrTitle" idx="4294967295"/>
          </p:nvPr>
        </p:nvSpPr>
        <p:spPr>
          <a:xfrm>
            <a:off x="0" y="1911607"/>
            <a:ext cx="12012613" cy="2400901"/>
          </a:xfrm>
          <a:prstGeom prst="rect">
            <a:avLst/>
          </a:prstGeom>
        </p:spPr>
        <p:txBody>
          <a:bodyPr>
            <a:noAutofit/>
          </a:bodyPr>
          <a:lstStyle/>
          <a:p>
            <a:pPr marL="457200" lvl="1" indent="0" algn="ctr">
              <a:buNone/>
            </a:pPr>
            <a:r>
              <a:rPr lang="en-US" altLang="zh-CN" dirty="0">
                <a:solidFill>
                  <a:schemeClr val="tx2"/>
                </a:solidFill>
              </a:rPr>
              <a:t>ISO TC211 Project: </a:t>
            </a:r>
            <a:br>
              <a:rPr lang="en-US" altLang="zh-CN" dirty="0">
                <a:solidFill>
                  <a:schemeClr val="tx2"/>
                </a:solidFill>
              </a:rPr>
            </a:br>
            <a:r>
              <a:rPr lang="en-GB" altLang="zh-CN" dirty="0">
                <a:solidFill>
                  <a:schemeClr val="tx2"/>
                </a:solidFill>
              </a:rPr>
              <a:t>Geographic information – Calibration and validation of remote sensing imagery sensors and data– Part 4: Space-borne Microwave Radiometers (ISO TS 19159-4:202X)</a:t>
            </a:r>
            <a:br>
              <a:rPr lang="zh-CN" altLang="zh-CN" dirty="0">
                <a:solidFill>
                  <a:schemeClr val="tx2"/>
                </a:solidFill>
              </a:rPr>
            </a:br>
            <a:br>
              <a:rPr lang="en-US" altLang="zh-CN" dirty="0">
                <a:solidFill>
                  <a:schemeClr val="tx2"/>
                </a:solidFill>
              </a:rPr>
            </a:br>
            <a:br>
              <a:rPr lang="en-US" altLang="zh-CN" dirty="0">
                <a:solidFill>
                  <a:schemeClr val="tx2"/>
                </a:solidFill>
              </a:rPr>
            </a:br>
            <a:r>
              <a:rPr lang="en-US" altLang="zh-CN" dirty="0">
                <a:solidFill>
                  <a:schemeClr val="tx2"/>
                </a:solidFill>
              </a:rPr>
              <a:t> </a:t>
            </a:r>
            <a:endParaRPr lang="zh-CN" altLang="en-US" sz="2400" dirty="0">
              <a:solidFill>
                <a:schemeClr val="tx2"/>
              </a:solidFill>
            </a:endParaRPr>
          </a:p>
        </p:txBody>
      </p:sp>
      <p:sp>
        <p:nvSpPr>
          <p:cNvPr id="19" name="灯片编号占位符 18">
            <a:extLst>
              <a:ext uri="{FF2B5EF4-FFF2-40B4-BE49-F238E27FC236}">
                <a16:creationId xmlns:a16="http://schemas.microsoft.com/office/drawing/2014/main" id="{48B40BE9-6550-5D44-A162-EC84202BE675}"/>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17</a:t>
            </a:fld>
            <a:endParaRPr lang="en-US" dirty="0">
              <a:solidFill>
                <a:srgbClr val="1F497D"/>
              </a:solidFill>
            </a:endParaRPr>
          </a:p>
        </p:txBody>
      </p:sp>
      <p:sp>
        <p:nvSpPr>
          <p:cNvPr id="22" name="内容占位符 2">
            <a:extLst>
              <a:ext uri="{FF2B5EF4-FFF2-40B4-BE49-F238E27FC236}">
                <a16:creationId xmlns:a16="http://schemas.microsoft.com/office/drawing/2014/main" id="{98C3BCA4-C521-9B40-B18D-9AAD07EF4CE5}"/>
              </a:ext>
            </a:extLst>
          </p:cNvPr>
          <p:cNvSpPr txBox="1">
            <a:spLocks/>
          </p:cNvSpPr>
          <p:nvPr/>
        </p:nvSpPr>
        <p:spPr>
          <a:xfrm>
            <a:off x="525377" y="4670433"/>
            <a:ext cx="10202561" cy="1008611"/>
          </a:xfrm>
        </p:spPr>
        <p:txBody>
          <a:bodyPr>
            <a:norm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altLang="zh-CN" kern="0" dirty="0"/>
              <a:t>Project proposal accepted: 2019Q2</a:t>
            </a:r>
          </a:p>
          <a:p>
            <a:r>
              <a:rPr lang="en-US" altLang="zh-CN" kern="0" dirty="0"/>
              <a:t>Target completion: 2022 Q3</a:t>
            </a:r>
          </a:p>
          <a:p>
            <a:pPr marL="0" indent="0">
              <a:buFont typeface="Arial"/>
              <a:buNone/>
            </a:pPr>
            <a:endParaRPr lang="zh-CN" altLang="zh-CN" kern="0" dirty="0"/>
          </a:p>
        </p:txBody>
      </p:sp>
    </p:spTree>
    <p:extLst>
      <p:ext uri="{BB962C8B-B14F-4D97-AF65-F5344CB8AC3E}">
        <p14:creationId xmlns:p14="http://schemas.microsoft.com/office/powerpoint/2010/main" val="97320447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E9F7F45-788A-FC47-8856-3DCF36B7E403}"/>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18</a:t>
            </a:fld>
            <a:endParaRPr lang="en-US" dirty="0">
              <a:solidFill>
                <a:srgbClr val="1F497D"/>
              </a:solidFill>
            </a:endParaRPr>
          </a:p>
        </p:txBody>
      </p:sp>
      <p:sp>
        <p:nvSpPr>
          <p:cNvPr id="3" name="内容占位符 2">
            <a:extLst>
              <a:ext uri="{FF2B5EF4-FFF2-40B4-BE49-F238E27FC236}">
                <a16:creationId xmlns:a16="http://schemas.microsoft.com/office/drawing/2014/main" id="{C38D9E13-E6DA-B148-B033-3D9C52CDDF5E}"/>
              </a:ext>
            </a:extLst>
          </p:cNvPr>
          <p:cNvSpPr>
            <a:spLocks noGrp="1"/>
          </p:cNvSpPr>
          <p:nvPr>
            <p:ph sz="quarter" idx="10"/>
          </p:nvPr>
        </p:nvSpPr>
        <p:spPr>
          <a:xfrm>
            <a:off x="15976" y="1402775"/>
            <a:ext cx="11917218" cy="2267184"/>
          </a:xfrm>
        </p:spPr>
        <p:txBody>
          <a:bodyPr/>
          <a:lstStyle/>
          <a:p>
            <a:r>
              <a:rPr lang="en-US" dirty="0"/>
              <a:t>Developed by ISO TC211 WG6</a:t>
            </a:r>
          </a:p>
          <a:p>
            <a:r>
              <a:rPr lang="en-US" altLang="zh-CN" dirty="0"/>
              <a:t>Defines the calibration and validation of airborne and spaceborne </a:t>
            </a:r>
            <a:r>
              <a:rPr lang="en-US" altLang="zh-CN" b="1" dirty="0"/>
              <a:t>remote sensing imagery sensors</a:t>
            </a:r>
            <a:r>
              <a:rPr lang="en-US" altLang="zh-CN" dirty="0"/>
              <a:t>.</a:t>
            </a:r>
          </a:p>
          <a:p>
            <a:r>
              <a:rPr lang="en-US" altLang="zh-CN" dirty="0"/>
              <a:t>The term “calibration” refers to geometry, radiometry, and spectral, and includes the instrument calibration in a laboratory as well as in situ calibration methods.</a:t>
            </a:r>
          </a:p>
          <a:p>
            <a:r>
              <a:rPr lang="en-US" altLang="zh-CN" dirty="0"/>
              <a:t>The validation methods address validation of the calibration information (which is different from the CEOS definitions)</a:t>
            </a:r>
          </a:p>
          <a:p>
            <a:endParaRPr lang="en-US" dirty="0"/>
          </a:p>
        </p:txBody>
      </p:sp>
      <p:sp>
        <p:nvSpPr>
          <p:cNvPr id="4" name="内容占位符 3">
            <a:extLst>
              <a:ext uri="{FF2B5EF4-FFF2-40B4-BE49-F238E27FC236}">
                <a16:creationId xmlns:a16="http://schemas.microsoft.com/office/drawing/2014/main" id="{E3D45349-5EA7-4E47-AE1D-81DA57C8E8D8}"/>
              </a:ext>
            </a:extLst>
          </p:cNvPr>
          <p:cNvSpPr>
            <a:spLocks noGrp="1"/>
          </p:cNvSpPr>
          <p:nvPr>
            <p:ph sz="quarter" idx="11"/>
          </p:nvPr>
        </p:nvSpPr>
        <p:spPr/>
        <p:txBody>
          <a:bodyPr/>
          <a:lstStyle/>
          <a:p>
            <a:pPr algn="ctr"/>
            <a:r>
              <a:rPr lang="en-US" sz="3200" b="1" dirty="0">
                <a:solidFill>
                  <a:srgbClr val="FFFFFF"/>
                </a:solidFill>
                <a:latin typeface="Arial Bold"/>
              </a:rPr>
              <a:t>ISO 19159 Series</a:t>
            </a:r>
          </a:p>
        </p:txBody>
      </p:sp>
      <p:sp>
        <p:nvSpPr>
          <p:cNvPr id="5" name="矩形 4">
            <a:extLst>
              <a:ext uri="{FF2B5EF4-FFF2-40B4-BE49-F238E27FC236}">
                <a16:creationId xmlns:a16="http://schemas.microsoft.com/office/drawing/2014/main" id="{3248496C-2EEA-1946-9F7F-613F4F79CF3E}"/>
              </a:ext>
            </a:extLst>
          </p:cNvPr>
          <p:cNvSpPr/>
          <p:nvPr/>
        </p:nvSpPr>
        <p:spPr>
          <a:xfrm>
            <a:off x="78603" y="3930116"/>
            <a:ext cx="11933194" cy="2439129"/>
          </a:xfrm>
          <a:prstGeom prst="rect">
            <a:avLst/>
          </a:prstGeom>
        </p:spPr>
        <p:txBody>
          <a:bodyPr/>
          <a:lstStyle/>
          <a:p>
            <a:pPr marL="342900" indent="-342900">
              <a:buSzPct val="100000"/>
              <a:buFont typeface="Wingdings" pitchFamily="2" charset="2"/>
              <a:buChar char="Ø"/>
            </a:pPr>
            <a:r>
              <a:rPr lang="en-US" altLang="zh-CN" sz="2000" dirty="0">
                <a:solidFill>
                  <a:srgbClr val="002569"/>
                </a:solidFill>
                <a:latin typeface="+mj-lt"/>
                <a:cs typeface="Arial" panose="020B0604020202020204" pitchFamily="34" charset="0"/>
                <a:sym typeface="Arial Bold"/>
              </a:rPr>
              <a:t>ISO/TS 19159-1:2014 “Calibration and validation of remote sensing imagery sensors – Part 1: Optical sensors” </a:t>
            </a:r>
          </a:p>
          <a:p>
            <a:pPr marL="342900" indent="-342900">
              <a:buSzPct val="100000"/>
              <a:buFont typeface="Wingdings" pitchFamily="2" charset="2"/>
              <a:buChar char="Ø"/>
            </a:pPr>
            <a:r>
              <a:rPr lang="en-US" altLang="zh-CN" sz="2000" dirty="0">
                <a:solidFill>
                  <a:srgbClr val="002569"/>
                </a:solidFill>
                <a:latin typeface="+mj-lt"/>
                <a:cs typeface="Arial" panose="020B0604020202020204" pitchFamily="34" charset="0"/>
                <a:sym typeface="Arial Bold"/>
              </a:rPr>
              <a:t>ISO/TS 19159-2:2016 “Calibration and validation of remote sensing imagery sensors –Part 2: Lidar” </a:t>
            </a:r>
          </a:p>
          <a:p>
            <a:pPr marL="342900" indent="-342900">
              <a:buSzPct val="100000"/>
              <a:buFont typeface="Wingdings" pitchFamily="2" charset="2"/>
              <a:buChar char="Ø"/>
            </a:pPr>
            <a:r>
              <a:rPr lang="en-US" altLang="zh-CN" sz="2000" dirty="0">
                <a:solidFill>
                  <a:srgbClr val="002569"/>
                </a:solidFill>
                <a:latin typeface="+mj-lt"/>
                <a:cs typeface="Arial" panose="020B0604020202020204" pitchFamily="34" charset="0"/>
                <a:sym typeface="Arial Bold"/>
              </a:rPr>
              <a:t>ISO/TS 19159-3:2018 “Calibration and validation of remote sensing imagery sensors –Part 3: SAR/</a:t>
            </a:r>
            <a:r>
              <a:rPr lang="en-US" altLang="zh-CN" sz="2000" dirty="0" err="1">
                <a:solidFill>
                  <a:srgbClr val="002569"/>
                </a:solidFill>
                <a:latin typeface="+mj-lt"/>
                <a:cs typeface="Arial" panose="020B0604020202020204" pitchFamily="34" charset="0"/>
                <a:sym typeface="Arial Bold"/>
              </a:rPr>
              <a:t>InSAR</a:t>
            </a:r>
            <a:r>
              <a:rPr lang="en-US" altLang="zh-CN" sz="2000" dirty="0">
                <a:solidFill>
                  <a:srgbClr val="002569"/>
                </a:solidFill>
                <a:latin typeface="+mj-lt"/>
                <a:cs typeface="Arial" panose="020B0604020202020204" pitchFamily="34" charset="0"/>
                <a:sym typeface="Arial Bold"/>
              </a:rPr>
              <a:t>” </a:t>
            </a:r>
          </a:p>
          <a:p>
            <a:pPr marL="342900" indent="-342900">
              <a:buSzPct val="100000"/>
              <a:buFont typeface="Wingdings" pitchFamily="2" charset="2"/>
              <a:buChar char="Ø"/>
            </a:pPr>
            <a:r>
              <a:rPr lang="en-US" altLang="zh-CN" sz="2000" dirty="0">
                <a:solidFill>
                  <a:srgbClr val="002569"/>
                </a:solidFill>
                <a:latin typeface="+mj-lt"/>
                <a:cs typeface="Arial" panose="020B0604020202020204" pitchFamily="34" charset="0"/>
                <a:sym typeface="Arial Bold"/>
              </a:rPr>
              <a:t>ISO/TS 19159-4 “Calibration and validation of remote sensing imagery sensors –Part 4: </a:t>
            </a:r>
            <a:r>
              <a:rPr lang="en-US" altLang="zh-CN" sz="2000" dirty="0">
                <a:solidFill>
                  <a:srgbClr val="002569"/>
                </a:solidFill>
                <a:latin typeface="+mj-lt"/>
                <a:cs typeface="Arial" panose="020B0604020202020204" pitchFamily="34" charset="0"/>
              </a:rPr>
              <a:t>Space-borne passive microwave radiometers” (under development)</a:t>
            </a:r>
          </a:p>
          <a:p>
            <a:pPr marL="342900" indent="-342900">
              <a:buSzPct val="100000"/>
              <a:buFont typeface="Wingdings" pitchFamily="2" charset="2"/>
              <a:buChar char="Ø"/>
            </a:pPr>
            <a:r>
              <a:rPr lang="en-US" altLang="zh-CN" sz="2000" dirty="0">
                <a:solidFill>
                  <a:srgbClr val="002569"/>
                </a:solidFill>
                <a:latin typeface="+mj-lt"/>
                <a:cs typeface="Arial" panose="020B0604020202020204" pitchFamily="34" charset="0"/>
                <a:sym typeface="Arial Bold"/>
              </a:rPr>
              <a:t>…</a:t>
            </a:r>
          </a:p>
        </p:txBody>
      </p:sp>
    </p:spTree>
    <p:extLst>
      <p:ext uri="{BB962C8B-B14F-4D97-AF65-F5344CB8AC3E}">
        <p14:creationId xmlns:p14="http://schemas.microsoft.com/office/powerpoint/2010/main" val="5764970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FE144AC3-808C-7343-8350-B6957BB5776A}"/>
              </a:ext>
            </a:extLst>
          </p:cNvPr>
          <p:cNvSpPr>
            <a:spLocks noGrp="1"/>
          </p:cNvSpPr>
          <p:nvPr>
            <p:ph sz="quarter" idx="11"/>
          </p:nvPr>
        </p:nvSpPr>
        <p:spPr/>
        <p:txBody>
          <a:bodyPr/>
          <a:lstStyle/>
          <a:p>
            <a:r>
              <a:rPr lang="en-US" sz="3600" dirty="0"/>
              <a:t>CEOS, WGCV and MSSG</a:t>
            </a:r>
          </a:p>
        </p:txBody>
      </p:sp>
      <p:pic>
        <p:nvPicPr>
          <p:cNvPr id="5" name="图片 4">
            <a:extLst>
              <a:ext uri="{FF2B5EF4-FFF2-40B4-BE49-F238E27FC236}">
                <a16:creationId xmlns:a16="http://schemas.microsoft.com/office/drawing/2014/main" id="{D1F272D0-9E7A-8A41-AFE7-2A2E30F99B6D}"/>
              </a:ext>
            </a:extLst>
          </p:cNvPr>
          <p:cNvPicPr>
            <a:picLocks noChangeAspect="1"/>
          </p:cNvPicPr>
          <p:nvPr/>
        </p:nvPicPr>
        <p:blipFill>
          <a:blip r:embed="rId2"/>
          <a:stretch>
            <a:fillRect/>
          </a:stretch>
        </p:blipFill>
        <p:spPr>
          <a:xfrm>
            <a:off x="3515425" y="2347478"/>
            <a:ext cx="8291774" cy="4172635"/>
          </a:xfrm>
          <a:prstGeom prst="rect">
            <a:avLst/>
          </a:prstGeom>
        </p:spPr>
      </p:pic>
      <p:sp>
        <p:nvSpPr>
          <p:cNvPr id="6" name="Content Placeholder 2">
            <a:extLst>
              <a:ext uri="{FF2B5EF4-FFF2-40B4-BE49-F238E27FC236}">
                <a16:creationId xmlns:a16="http://schemas.microsoft.com/office/drawing/2014/main" id="{5DE5FF60-4CE6-E048-9282-BD638150DFC8}"/>
              </a:ext>
            </a:extLst>
          </p:cNvPr>
          <p:cNvSpPr>
            <a:spLocks noGrp="1"/>
          </p:cNvSpPr>
          <p:nvPr>
            <p:ph sz="quarter" idx="10"/>
          </p:nvPr>
        </p:nvSpPr>
        <p:spPr>
          <a:xfrm>
            <a:off x="0" y="1382221"/>
            <a:ext cx="12192000" cy="4323600"/>
          </a:xfrm>
        </p:spPr>
        <p:txBody>
          <a:bodyPr>
            <a:noAutofit/>
          </a:bodyPr>
          <a:lstStyle/>
          <a:p>
            <a:pPr marL="0" indent="0">
              <a:spcBef>
                <a:spcPts val="0"/>
              </a:spcBef>
              <a:spcAft>
                <a:spcPts val="1200"/>
              </a:spcAft>
              <a:buNone/>
            </a:pPr>
            <a:r>
              <a:rPr lang="en-US" sz="2400" b="1" dirty="0">
                <a:latin typeface="+mn-lt"/>
              </a:rPr>
              <a:t>CEOS: Committee on Earth Observation Satellites</a:t>
            </a:r>
          </a:p>
          <a:p>
            <a:pPr marL="0" indent="0">
              <a:spcBef>
                <a:spcPts val="0"/>
              </a:spcBef>
              <a:spcAft>
                <a:spcPts val="1200"/>
              </a:spcAft>
              <a:buNone/>
            </a:pPr>
            <a:r>
              <a:rPr lang="en-US" altLang="zh-CN" dirty="0"/>
              <a:t>CEOS ensures international coordination of civil space-based Earth observation programs and promotes exchange of data to optimize societal benefit and inform decision making for securing a prosperous and sustainable future for humankind. </a:t>
            </a:r>
            <a:endParaRPr lang="en-US" altLang="zh-CN" sz="1800" dirty="0"/>
          </a:p>
        </p:txBody>
      </p:sp>
      <p:grpSp>
        <p:nvGrpSpPr>
          <p:cNvPr id="10" name="组合 9">
            <a:extLst>
              <a:ext uri="{FF2B5EF4-FFF2-40B4-BE49-F238E27FC236}">
                <a16:creationId xmlns:a16="http://schemas.microsoft.com/office/drawing/2014/main" id="{FB28B9CB-8EE8-8E46-8226-E3AE5E3BABB9}"/>
              </a:ext>
            </a:extLst>
          </p:cNvPr>
          <p:cNvGrpSpPr/>
          <p:nvPr/>
        </p:nvGrpSpPr>
        <p:grpSpPr>
          <a:xfrm>
            <a:off x="101600" y="4889688"/>
            <a:ext cx="4511709" cy="1948067"/>
            <a:chOff x="401934" y="4823209"/>
            <a:chExt cx="4511709" cy="1948067"/>
          </a:xfrm>
        </p:grpSpPr>
        <p:sp>
          <p:nvSpPr>
            <p:cNvPr id="9" name="右箭头标注 8">
              <a:extLst>
                <a:ext uri="{FF2B5EF4-FFF2-40B4-BE49-F238E27FC236}">
                  <a16:creationId xmlns:a16="http://schemas.microsoft.com/office/drawing/2014/main" id="{02B8019D-930E-8848-B75A-9F6CBA15F5F2}"/>
                </a:ext>
              </a:extLst>
            </p:cNvPr>
            <p:cNvSpPr/>
            <p:nvPr/>
          </p:nvSpPr>
          <p:spPr>
            <a:xfrm>
              <a:off x="401934" y="4823209"/>
              <a:ext cx="4511709" cy="1948067"/>
            </a:xfrm>
            <a:prstGeom prst="rightArrowCallout">
              <a:avLst>
                <a:gd name="adj1" fmla="val 31256"/>
                <a:gd name="adj2" fmla="val 29692"/>
                <a:gd name="adj3" fmla="val 13270"/>
                <a:gd name="adj4" fmla="val 90445"/>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7" name="矩形 6">
              <a:extLst>
                <a:ext uri="{FF2B5EF4-FFF2-40B4-BE49-F238E27FC236}">
                  <a16:creationId xmlns:a16="http://schemas.microsoft.com/office/drawing/2014/main" id="{9296F43A-20D3-7748-BD97-460F7E962B7E}"/>
                </a:ext>
              </a:extLst>
            </p:cNvPr>
            <p:cNvSpPr/>
            <p:nvPr/>
          </p:nvSpPr>
          <p:spPr>
            <a:xfrm>
              <a:off x="401934" y="4891530"/>
              <a:ext cx="4379964" cy="1846659"/>
            </a:xfrm>
            <a:prstGeom prst="rect">
              <a:avLst/>
            </a:prstGeom>
            <a:ln>
              <a:noFill/>
            </a:ln>
          </p:spPr>
          <p:txBody>
            <a:bodyPr wrap="square">
              <a:spAutoFit/>
            </a:bodyPr>
            <a:lstStyle/>
            <a:p>
              <a:pPr fontAlgn="base"/>
              <a:r>
                <a:rPr lang="en-US" altLang="zh-CN" sz="1600" dirty="0">
                  <a:solidFill>
                    <a:srgbClr val="1F97B2"/>
                  </a:solidFill>
                  <a:latin typeface="Arial" panose="020B0604020202020204" pitchFamily="34" charset="0"/>
                  <a:cs typeface="Arial" panose="020B0604020202020204" pitchFamily="34" charset="0"/>
                  <a:hlinkClick r:id="rId3"/>
                </a:rPr>
                <a:t>Atmospheric Composition</a:t>
              </a:r>
              <a:r>
                <a:rPr lang="en-US" altLang="zh-CN" sz="1600" dirty="0">
                  <a:solidFill>
                    <a:srgbClr val="666666"/>
                  </a:solidFill>
                  <a:latin typeface="Arial" panose="020B0604020202020204" pitchFamily="34" charset="0"/>
                  <a:cs typeface="Arial" panose="020B0604020202020204" pitchFamily="34" charset="0"/>
                </a:rPr>
                <a:t> (AC-VC)</a:t>
              </a:r>
            </a:p>
            <a:p>
              <a:pPr fontAlgn="base"/>
              <a:r>
                <a:rPr lang="en-US" altLang="zh-CN" sz="1600" dirty="0">
                  <a:solidFill>
                    <a:srgbClr val="1F97B2"/>
                  </a:solidFill>
                  <a:latin typeface="Arial" panose="020B0604020202020204" pitchFamily="34" charset="0"/>
                  <a:cs typeface="Arial" panose="020B0604020202020204" pitchFamily="34" charset="0"/>
                  <a:hlinkClick r:id="rId4"/>
                </a:rPr>
                <a:t>Land Surface Imaging</a:t>
              </a:r>
              <a:r>
                <a:rPr lang="en-US" altLang="zh-CN" sz="1600" dirty="0">
                  <a:solidFill>
                    <a:srgbClr val="666666"/>
                  </a:solidFill>
                  <a:latin typeface="Arial" panose="020B0604020202020204" pitchFamily="34" charset="0"/>
                  <a:cs typeface="Arial" panose="020B0604020202020204" pitchFamily="34" charset="0"/>
                </a:rPr>
                <a:t> (LSI-VC)</a:t>
              </a:r>
            </a:p>
            <a:p>
              <a:pPr fontAlgn="base"/>
              <a:r>
                <a:rPr lang="en-US" altLang="zh-CN" sz="1600" dirty="0">
                  <a:solidFill>
                    <a:srgbClr val="1F97B2"/>
                  </a:solidFill>
                  <a:latin typeface="Arial" panose="020B0604020202020204" pitchFamily="34" charset="0"/>
                  <a:cs typeface="Arial" panose="020B0604020202020204" pitchFamily="34" charset="0"/>
                  <a:hlinkClick r:id="rId5"/>
                </a:rPr>
                <a:t>Ocean Colour Radiometry</a:t>
              </a:r>
              <a:r>
                <a:rPr lang="en-US" altLang="zh-CN" sz="1600" dirty="0">
                  <a:solidFill>
                    <a:srgbClr val="666666"/>
                  </a:solidFill>
                  <a:latin typeface="Arial" panose="020B0604020202020204" pitchFamily="34" charset="0"/>
                  <a:cs typeface="Arial" panose="020B0604020202020204" pitchFamily="34" charset="0"/>
                </a:rPr>
                <a:t> (OCR-VC)</a:t>
              </a:r>
            </a:p>
            <a:p>
              <a:pPr fontAlgn="base"/>
              <a:r>
                <a:rPr lang="en-US" altLang="zh-CN" sz="1600" dirty="0">
                  <a:solidFill>
                    <a:srgbClr val="1F97B2"/>
                  </a:solidFill>
                  <a:latin typeface="Arial" panose="020B0604020202020204" pitchFamily="34" charset="0"/>
                  <a:cs typeface="Arial" panose="020B0604020202020204" pitchFamily="34" charset="0"/>
                  <a:hlinkClick r:id="rId6"/>
                </a:rPr>
                <a:t>Ocean Surface Topography</a:t>
              </a:r>
              <a:r>
                <a:rPr lang="en-US" altLang="zh-CN" sz="1600" dirty="0">
                  <a:solidFill>
                    <a:srgbClr val="666666"/>
                  </a:solidFill>
                  <a:latin typeface="Arial" panose="020B0604020202020204" pitchFamily="34" charset="0"/>
                  <a:cs typeface="Arial" panose="020B0604020202020204" pitchFamily="34" charset="0"/>
                </a:rPr>
                <a:t> (OST-VC)</a:t>
              </a:r>
            </a:p>
            <a:p>
              <a:pPr fontAlgn="base"/>
              <a:r>
                <a:rPr lang="en-US" altLang="zh-CN" sz="1600" dirty="0">
                  <a:solidFill>
                    <a:srgbClr val="1F97B2"/>
                  </a:solidFill>
                  <a:latin typeface="Arial" panose="020B0604020202020204" pitchFamily="34" charset="0"/>
                  <a:cs typeface="Arial" panose="020B0604020202020204" pitchFamily="34" charset="0"/>
                  <a:hlinkClick r:id="rId7"/>
                </a:rPr>
                <a:t>Ocean Surface Vector Wind</a:t>
              </a:r>
              <a:r>
                <a:rPr lang="en-US" altLang="zh-CN" sz="1600" dirty="0">
                  <a:solidFill>
                    <a:srgbClr val="666666"/>
                  </a:solidFill>
                  <a:latin typeface="Arial" panose="020B0604020202020204" pitchFamily="34" charset="0"/>
                  <a:cs typeface="Arial" panose="020B0604020202020204" pitchFamily="34" charset="0"/>
                </a:rPr>
                <a:t> (OSVW-VC)</a:t>
              </a:r>
            </a:p>
            <a:p>
              <a:pPr fontAlgn="base"/>
              <a:r>
                <a:rPr lang="en-US" altLang="zh-CN" sz="1600" dirty="0">
                  <a:solidFill>
                    <a:srgbClr val="1F97B2"/>
                  </a:solidFill>
                  <a:latin typeface="Arial" panose="020B0604020202020204" pitchFamily="34" charset="0"/>
                  <a:cs typeface="Arial" panose="020B0604020202020204" pitchFamily="34" charset="0"/>
                  <a:hlinkClick r:id="rId8"/>
                </a:rPr>
                <a:t>Precipitation</a:t>
              </a:r>
              <a:r>
                <a:rPr lang="en-US" altLang="zh-CN" sz="1600" dirty="0">
                  <a:solidFill>
                    <a:srgbClr val="666666"/>
                  </a:solidFill>
                  <a:latin typeface="Arial" panose="020B0604020202020204" pitchFamily="34" charset="0"/>
                  <a:cs typeface="Arial" panose="020B0604020202020204" pitchFamily="34" charset="0"/>
                </a:rPr>
                <a:t> (P-VC)</a:t>
              </a:r>
            </a:p>
            <a:p>
              <a:pPr fontAlgn="base"/>
              <a:r>
                <a:rPr lang="en-US" altLang="zh-CN" sz="1600" dirty="0">
                  <a:solidFill>
                    <a:srgbClr val="1F97B2"/>
                  </a:solidFill>
                  <a:latin typeface="Arial" panose="020B0604020202020204" pitchFamily="34" charset="0"/>
                  <a:cs typeface="Arial" panose="020B0604020202020204" pitchFamily="34" charset="0"/>
                  <a:hlinkClick r:id="rId9"/>
                </a:rPr>
                <a:t>Sea Surface Temperature</a:t>
              </a:r>
              <a:r>
                <a:rPr lang="en-US" altLang="zh-CN" sz="1600" dirty="0">
                  <a:solidFill>
                    <a:srgbClr val="666666"/>
                  </a:solidFill>
                  <a:latin typeface="Arial" panose="020B0604020202020204" pitchFamily="34" charset="0"/>
                  <a:cs typeface="Arial" panose="020B0604020202020204" pitchFamily="34" charset="0"/>
                </a:rPr>
                <a:t> (SST-VC)</a:t>
              </a:r>
              <a:endParaRPr lang="en-US" altLang="zh-CN" sz="1600" u="none" strike="noStrike" dirty="0">
                <a:solidFill>
                  <a:srgbClr val="666666"/>
                </a:solidFill>
                <a:effectLst/>
                <a:latin typeface="Arial" panose="020B0604020202020204" pitchFamily="34" charset="0"/>
                <a:cs typeface="Arial" panose="020B0604020202020204" pitchFamily="34" charset="0"/>
              </a:endParaRPr>
            </a:p>
          </p:txBody>
        </p:sp>
      </p:grpSp>
      <p:sp>
        <p:nvSpPr>
          <p:cNvPr id="11" name="矩形 10">
            <a:extLst>
              <a:ext uri="{FF2B5EF4-FFF2-40B4-BE49-F238E27FC236}">
                <a16:creationId xmlns:a16="http://schemas.microsoft.com/office/drawing/2014/main" id="{C84192DE-9F97-3E43-A54B-3DE1666D9D8B}"/>
              </a:ext>
            </a:extLst>
          </p:cNvPr>
          <p:cNvSpPr/>
          <p:nvPr/>
        </p:nvSpPr>
        <p:spPr>
          <a:xfrm>
            <a:off x="101600" y="2972924"/>
            <a:ext cx="3515425" cy="1600438"/>
          </a:xfrm>
          <a:prstGeom prst="rect">
            <a:avLst/>
          </a:prstGeom>
          <a:solidFill>
            <a:schemeClr val="accent5">
              <a:lumMod val="40000"/>
              <a:lumOff val="60000"/>
            </a:schemeClr>
          </a:solidFill>
        </p:spPr>
        <p:txBody>
          <a:bodyPr wrap="square">
            <a:spAutoFit/>
          </a:bodyPr>
          <a:lstStyle/>
          <a:p>
            <a:pPr algn="ctr"/>
            <a:r>
              <a:rPr lang="en-US" altLang="zh-CN" b="1" dirty="0">
                <a:solidFill>
                  <a:schemeClr val="tx2"/>
                </a:solidFill>
                <a:latin typeface="Open Sans" panose="020B0606030504020204" pitchFamily="34" charset="0"/>
              </a:rPr>
              <a:t>CEOS Virtual Constellations</a:t>
            </a:r>
          </a:p>
          <a:p>
            <a:r>
              <a:rPr lang="en-US" altLang="zh-CN" sz="1600" b="1" dirty="0">
                <a:latin typeface="Open Sans" panose="020B0606030504020204" pitchFamily="34" charset="0"/>
              </a:rPr>
              <a:t>-- coordinate space-based, ground-based, and/or data delivery systems to meet a common set of requirements within a specific domain.</a:t>
            </a:r>
            <a:endParaRPr lang="en-US" sz="1600" b="1" dirty="0"/>
          </a:p>
        </p:txBody>
      </p:sp>
      <p:sp>
        <p:nvSpPr>
          <p:cNvPr id="12" name="下箭头 11">
            <a:extLst>
              <a:ext uri="{FF2B5EF4-FFF2-40B4-BE49-F238E27FC236}">
                <a16:creationId xmlns:a16="http://schemas.microsoft.com/office/drawing/2014/main" id="{CCFADE84-A37C-8347-9B44-A0541F5E931C}"/>
              </a:ext>
            </a:extLst>
          </p:cNvPr>
          <p:cNvSpPr/>
          <p:nvPr/>
        </p:nvSpPr>
        <p:spPr>
          <a:xfrm>
            <a:off x="1396721" y="4573362"/>
            <a:ext cx="1205802" cy="316326"/>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3" name="灯片编号占位符 12">
            <a:extLst>
              <a:ext uri="{FF2B5EF4-FFF2-40B4-BE49-F238E27FC236}">
                <a16:creationId xmlns:a16="http://schemas.microsoft.com/office/drawing/2014/main" id="{953E3FBB-5FE6-734F-8F26-F270DCB92A87}"/>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a:t>
            </a:fld>
            <a:endParaRPr lang="en-US" dirty="0">
              <a:solidFill>
                <a:srgbClr val="1F497D"/>
              </a:solidFill>
            </a:endParaRPr>
          </a:p>
        </p:txBody>
      </p:sp>
    </p:spTree>
    <p:extLst>
      <p:ext uri="{BB962C8B-B14F-4D97-AF65-F5344CB8AC3E}">
        <p14:creationId xmlns:p14="http://schemas.microsoft.com/office/powerpoint/2010/main" val="93779782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12F7D45-6DEC-3A4C-AB6D-F358E684412C}"/>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19</a:t>
            </a:fld>
            <a:endParaRPr lang="en-US" dirty="0">
              <a:solidFill>
                <a:srgbClr val="1F497D"/>
              </a:solidFill>
            </a:endParaRPr>
          </a:p>
        </p:txBody>
      </p:sp>
      <p:sp>
        <p:nvSpPr>
          <p:cNvPr id="3" name="内容占位符 2">
            <a:extLst>
              <a:ext uri="{FF2B5EF4-FFF2-40B4-BE49-F238E27FC236}">
                <a16:creationId xmlns:a16="http://schemas.microsoft.com/office/drawing/2014/main" id="{E85883EF-077A-C241-BAB8-A0D2DC962CDD}"/>
              </a:ext>
            </a:extLst>
          </p:cNvPr>
          <p:cNvSpPr>
            <a:spLocks noGrp="1"/>
          </p:cNvSpPr>
          <p:nvPr>
            <p:ph sz="quarter" idx="10"/>
          </p:nvPr>
        </p:nvSpPr>
        <p:spPr>
          <a:xfrm>
            <a:off x="506819" y="1292751"/>
            <a:ext cx="11167763" cy="1636989"/>
          </a:xfrm>
        </p:spPr>
        <p:txBody>
          <a:bodyPr/>
          <a:lstStyle/>
          <a:p>
            <a:r>
              <a:rPr lang="en-US" sz="2400" b="1" dirty="0"/>
              <a:t>Development time line</a:t>
            </a:r>
          </a:p>
        </p:txBody>
      </p:sp>
      <p:sp>
        <p:nvSpPr>
          <p:cNvPr id="4" name="内容占位符 3">
            <a:extLst>
              <a:ext uri="{FF2B5EF4-FFF2-40B4-BE49-F238E27FC236}">
                <a16:creationId xmlns:a16="http://schemas.microsoft.com/office/drawing/2014/main" id="{581BB9D1-9726-454D-8E3B-27097F9A45FA}"/>
              </a:ext>
            </a:extLst>
          </p:cNvPr>
          <p:cNvSpPr>
            <a:spLocks noGrp="1"/>
          </p:cNvSpPr>
          <p:nvPr>
            <p:ph sz="quarter" idx="11"/>
          </p:nvPr>
        </p:nvSpPr>
        <p:spPr/>
        <p:txBody>
          <a:bodyPr/>
          <a:lstStyle/>
          <a:p>
            <a:pPr algn="ctr"/>
            <a:r>
              <a:rPr lang="en-GB" altLang="zh-CN" sz="3200" b="1" dirty="0">
                <a:solidFill>
                  <a:srgbClr val="FFFFFF"/>
                </a:solidFill>
                <a:latin typeface="Arial Bold"/>
              </a:rPr>
              <a:t>ISO TS 19159-4</a:t>
            </a:r>
            <a:endParaRPr lang="en-US" sz="3200" b="1" dirty="0">
              <a:solidFill>
                <a:srgbClr val="FFFFFF"/>
              </a:solidFill>
              <a:latin typeface="Arial Bold"/>
            </a:endParaRPr>
          </a:p>
        </p:txBody>
      </p:sp>
      <p:graphicFrame>
        <p:nvGraphicFramePr>
          <p:cNvPr id="14" name="表格 4">
            <a:extLst>
              <a:ext uri="{FF2B5EF4-FFF2-40B4-BE49-F238E27FC236}">
                <a16:creationId xmlns:a16="http://schemas.microsoft.com/office/drawing/2014/main" id="{F37A8C5A-15CD-9D42-AA6F-1CF1AE8810D4}"/>
              </a:ext>
            </a:extLst>
          </p:cNvPr>
          <p:cNvGraphicFramePr>
            <a:graphicFrameLocks/>
          </p:cNvGraphicFramePr>
          <p:nvPr>
            <p:extLst>
              <p:ext uri="{D42A27DB-BD31-4B8C-83A1-F6EECF244321}">
                <p14:modId xmlns:p14="http://schemas.microsoft.com/office/powerpoint/2010/main" val="853916733"/>
              </p:ext>
            </p:extLst>
          </p:nvPr>
        </p:nvGraphicFramePr>
        <p:xfrm>
          <a:off x="630387" y="2099461"/>
          <a:ext cx="11167763" cy="3962400"/>
        </p:xfrm>
        <a:graphic>
          <a:graphicData uri="http://schemas.openxmlformats.org/drawingml/2006/table">
            <a:tbl>
              <a:tblPr firstRow="1" bandRow="1">
                <a:tableStyleId>{5C22544A-7EE6-4342-B048-85BDC9FD1C3A}</a:tableStyleId>
              </a:tblPr>
              <a:tblGrid>
                <a:gridCol w="3345894">
                  <a:extLst>
                    <a:ext uri="{9D8B030D-6E8A-4147-A177-3AD203B41FA5}">
                      <a16:colId xmlns:a16="http://schemas.microsoft.com/office/drawing/2014/main" val="598565005"/>
                    </a:ext>
                  </a:extLst>
                </a:gridCol>
                <a:gridCol w="1900169">
                  <a:extLst>
                    <a:ext uri="{9D8B030D-6E8A-4147-A177-3AD203B41FA5}">
                      <a16:colId xmlns:a16="http://schemas.microsoft.com/office/drawing/2014/main" val="2520238877"/>
                    </a:ext>
                  </a:extLst>
                </a:gridCol>
                <a:gridCol w="5921700">
                  <a:extLst>
                    <a:ext uri="{9D8B030D-6E8A-4147-A177-3AD203B41FA5}">
                      <a16:colId xmlns:a16="http://schemas.microsoft.com/office/drawing/2014/main" val="255521597"/>
                    </a:ext>
                  </a:extLst>
                </a:gridCol>
              </a:tblGrid>
              <a:tr h="314978">
                <a:tc>
                  <a:txBody>
                    <a:bodyPr/>
                    <a:lstStyle/>
                    <a:p>
                      <a:pPr algn="l"/>
                      <a:r>
                        <a:rPr lang="en-US" altLang="zh-CN" sz="2000" b="1" dirty="0"/>
                        <a:t>Date</a:t>
                      </a:r>
                      <a:endParaRPr lang="zh-CN" altLang="en-US" sz="2000" b="1" dirty="0"/>
                    </a:p>
                  </a:txBody>
                  <a:tcPr/>
                </a:tc>
                <a:tc>
                  <a:txBody>
                    <a:bodyPr/>
                    <a:lstStyle/>
                    <a:p>
                      <a:pPr algn="l"/>
                      <a:r>
                        <a:rPr lang="en-US" altLang="zh-CN" sz="2000" b="1" dirty="0"/>
                        <a:t>Stage</a:t>
                      </a:r>
                      <a:endParaRPr lang="zh-CN" altLang="en-US" sz="2000" b="1" dirty="0"/>
                    </a:p>
                  </a:txBody>
                  <a:tcPr/>
                </a:tc>
                <a:tc>
                  <a:txBody>
                    <a:bodyPr/>
                    <a:lstStyle/>
                    <a:p>
                      <a:pPr algn="l"/>
                      <a:r>
                        <a:rPr lang="en-US" altLang="zh-CN" sz="2000" b="1" dirty="0"/>
                        <a:t>Activity</a:t>
                      </a:r>
                      <a:endParaRPr lang="zh-CN" altLang="en-US" sz="2000" b="1" dirty="0"/>
                    </a:p>
                  </a:txBody>
                  <a:tcPr/>
                </a:tc>
                <a:extLst>
                  <a:ext uri="{0D108BD9-81ED-4DB2-BD59-A6C34878D82A}">
                    <a16:rowId xmlns:a16="http://schemas.microsoft.com/office/drawing/2014/main" val="3824576652"/>
                  </a:ext>
                </a:extLst>
              </a:tr>
              <a:tr h="314978">
                <a:tc>
                  <a:txBody>
                    <a:bodyPr/>
                    <a:lstStyle/>
                    <a:p>
                      <a:pPr algn="l"/>
                      <a:r>
                        <a:rPr lang="en-US" altLang="zh-CN" sz="2000" b="0" dirty="0"/>
                        <a:t>2019-03-05</a:t>
                      </a:r>
                      <a:endParaRPr lang="zh-CN" altLang="en-US" sz="2000" b="0" dirty="0"/>
                    </a:p>
                  </a:txBody>
                  <a:tcPr/>
                </a:tc>
                <a:tc>
                  <a:txBody>
                    <a:bodyPr/>
                    <a:lstStyle/>
                    <a:p>
                      <a:pPr algn="l"/>
                      <a:r>
                        <a:rPr lang="en-US" altLang="zh-CN" sz="2000" b="0" dirty="0"/>
                        <a:t>10.00</a:t>
                      </a:r>
                      <a:endParaRPr lang="zh-CN" altLang="en-US" sz="2000" b="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altLang="zh-CN" sz="2000" b="0" dirty="0">
                          <a:solidFill>
                            <a:schemeClr val="tx1"/>
                          </a:solidFill>
                        </a:rPr>
                        <a:t>Proposal for new project registered</a:t>
                      </a:r>
                      <a:endParaRPr lang="zh-CN" altLang="en-US" sz="2000" b="0" dirty="0"/>
                    </a:p>
                  </a:txBody>
                  <a:tcPr/>
                </a:tc>
                <a:extLst>
                  <a:ext uri="{0D108BD9-81ED-4DB2-BD59-A6C34878D82A}">
                    <a16:rowId xmlns:a16="http://schemas.microsoft.com/office/drawing/2014/main" val="577288750"/>
                  </a:ext>
                </a:extLst>
              </a:tr>
              <a:tr h="314978">
                <a:tc>
                  <a:txBody>
                    <a:bodyPr/>
                    <a:lstStyle/>
                    <a:p>
                      <a:pPr algn="l"/>
                      <a:r>
                        <a:rPr lang="en-US" altLang="zh-CN" sz="2000" b="0" dirty="0"/>
                        <a:t>2019-03-06</a:t>
                      </a:r>
                      <a:endParaRPr lang="zh-CN" altLang="en-US" sz="2000" b="0" dirty="0"/>
                    </a:p>
                  </a:txBody>
                  <a:tcPr/>
                </a:tc>
                <a:tc>
                  <a:txBody>
                    <a:bodyPr/>
                    <a:lstStyle/>
                    <a:p>
                      <a:pPr algn="l"/>
                      <a:r>
                        <a:rPr lang="en-US" altLang="zh-CN" sz="2000" b="0" dirty="0"/>
                        <a:t>10.20</a:t>
                      </a:r>
                      <a:endParaRPr lang="zh-CN" altLang="en-US" sz="2000" b="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altLang="zh-CN" sz="2000" b="0" dirty="0">
                          <a:solidFill>
                            <a:schemeClr val="tx1"/>
                          </a:solidFill>
                        </a:rPr>
                        <a:t>New project ballot initiated</a:t>
                      </a:r>
                    </a:p>
                  </a:txBody>
                  <a:tcPr/>
                </a:tc>
                <a:extLst>
                  <a:ext uri="{0D108BD9-81ED-4DB2-BD59-A6C34878D82A}">
                    <a16:rowId xmlns:a16="http://schemas.microsoft.com/office/drawing/2014/main" val="1191700342"/>
                  </a:ext>
                </a:extLst>
              </a:tr>
              <a:tr h="3149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b="0" dirty="0"/>
                        <a:t>2019-07-08</a:t>
                      </a:r>
                      <a:endParaRPr lang="zh-CN" altLang="en-US" sz="2000" b="0" dirty="0"/>
                    </a:p>
                  </a:txBody>
                  <a:tcPr/>
                </a:tc>
                <a:tc>
                  <a:txBody>
                    <a:bodyPr/>
                    <a:lstStyle/>
                    <a:p>
                      <a:pPr algn="l"/>
                      <a:r>
                        <a:rPr lang="en-US" altLang="zh-CN" sz="2000" b="0" dirty="0"/>
                        <a:t>10.99</a:t>
                      </a:r>
                      <a:endParaRPr lang="zh-CN" altLang="en-US" sz="2000" b="0" dirty="0"/>
                    </a:p>
                  </a:txBody>
                  <a:tcPr/>
                </a:tc>
                <a:tc>
                  <a:txBody>
                    <a:bodyPr/>
                    <a:lstStyle/>
                    <a:p>
                      <a:pPr algn="l"/>
                      <a:r>
                        <a:rPr lang="en-US" altLang="zh-CN" sz="2000" b="0" dirty="0"/>
                        <a:t>New project approved</a:t>
                      </a:r>
                      <a:endParaRPr lang="zh-CN" altLang="en-US" sz="2000" b="0" dirty="0"/>
                    </a:p>
                  </a:txBody>
                  <a:tcPr/>
                </a:tc>
                <a:extLst>
                  <a:ext uri="{0D108BD9-81ED-4DB2-BD59-A6C34878D82A}">
                    <a16:rowId xmlns:a16="http://schemas.microsoft.com/office/drawing/2014/main" val="1411297967"/>
                  </a:ext>
                </a:extLst>
              </a:tr>
              <a:tr h="3149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b="0" dirty="0"/>
                        <a:t>2019-07-08</a:t>
                      </a:r>
                      <a:endParaRPr lang="zh-CN" altLang="en-US" sz="2000" b="0" dirty="0"/>
                    </a:p>
                  </a:txBody>
                  <a:tcPr/>
                </a:tc>
                <a:tc>
                  <a:txBody>
                    <a:bodyPr/>
                    <a:lstStyle/>
                    <a:p>
                      <a:pPr algn="l"/>
                      <a:r>
                        <a:rPr lang="en-US" altLang="zh-CN" sz="2000" b="0" dirty="0"/>
                        <a:t>30.00</a:t>
                      </a:r>
                      <a:endParaRPr lang="zh-CN" altLang="en-US" sz="2000" b="0" dirty="0"/>
                    </a:p>
                  </a:txBody>
                  <a:tcPr/>
                </a:tc>
                <a:tc>
                  <a:txBody>
                    <a:bodyPr/>
                    <a:lstStyle/>
                    <a:p>
                      <a:pPr algn="l"/>
                      <a:r>
                        <a:rPr lang="en-US" altLang="zh-CN" sz="2000" b="0" dirty="0"/>
                        <a:t>CD study/ballot initiated </a:t>
                      </a:r>
                      <a:endParaRPr lang="zh-CN" altLang="en-US" sz="2000" b="0" dirty="0"/>
                    </a:p>
                  </a:txBody>
                  <a:tcPr/>
                </a:tc>
                <a:extLst>
                  <a:ext uri="{0D108BD9-81ED-4DB2-BD59-A6C34878D82A}">
                    <a16:rowId xmlns:a16="http://schemas.microsoft.com/office/drawing/2014/main" val="1987653515"/>
                  </a:ext>
                </a:extLst>
              </a:tr>
              <a:tr h="3149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dk1"/>
                          </a:solidFill>
                          <a:latin typeface="+mn-lt"/>
                          <a:ea typeface="+mn-ea"/>
                          <a:cs typeface="+mn-cs"/>
                        </a:rPr>
                        <a:t>2019-10-31</a:t>
                      </a:r>
                      <a:endParaRPr lang="zh-CN" altLang="en-US" sz="2000" b="0" kern="1200" dirty="0">
                        <a:solidFill>
                          <a:schemeClr val="dk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dk1"/>
                          </a:solidFill>
                          <a:latin typeface="+mn-lt"/>
                          <a:ea typeface="+mn-ea"/>
                          <a:cs typeface="+mn-cs"/>
                        </a:rPr>
                        <a:t>30.20</a:t>
                      </a:r>
                      <a:endParaRPr lang="zh-CN" altLang="en-US" sz="2000" b="0" kern="1200" dirty="0">
                        <a:solidFill>
                          <a:schemeClr val="dk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dk1"/>
                          </a:solidFill>
                          <a:latin typeface="+mn-lt"/>
                          <a:ea typeface="+mn-ea"/>
                          <a:cs typeface="+mn-cs"/>
                        </a:rPr>
                        <a:t>WD1 </a:t>
                      </a:r>
                      <a:endParaRPr lang="zh-CN" altLang="en-US" sz="2000" b="0" kern="1200" dirty="0">
                        <a:solidFill>
                          <a:schemeClr val="dk1"/>
                        </a:solidFill>
                        <a:latin typeface="+mn-lt"/>
                        <a:ea typeface="+mn-ea"/>
                        <a:cs typeface="+mn-cs"/>
                      </a:endParaRPr>
                    </a:p>
                  </a:txBody>
                  <a:tcPr/>
                </a:tc>
                <a:extLst>
                  <a:ext uri="{0D108BD9-81ED-4DB2-BD59-A6C34878D82A}">
                    <a16:rowId xmlns:a16="http://schemas.microsoft.com/office/drawing/2014/main" val="1192628004"/>
                  </a:ext>
                </a:extLst>
              </a:tr>
              <a:tr h="3149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dk1"/>
                          </a:solidFill>
                          <a:latin typeface="+mn-lt"/>
                          <a:ea typeface="+mn-ea"/>
                          <a:cs typeface="+mn-cs"/>
                        </a:rPr>
                        <a:t>2020-4-15</a:t>
                      </a:r>
                      <a:endParaRPr lang="zh-CN" altLang="en-US" sz="2000" b="0" kern="1200" dirty="0">
                        <a:solidFill>
                          <a:schemeClr val="dk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dk1"/>
                          </a:solidFill>
                          <a:latin typeface="+mn-lt"/>
                          <a:ea typeface="+mn-ea"/>
                          <a:cs typeface="+mn-cs"/>
                        </a:rPr>
                        <a:t>30.20</a:t>
                      </a:r>
                      <a:endParaRPr lang="zh-CN" altLang="en-US" sz="2000" b="0" kern="1200" dirty="0">
                        <a:solidFill>
                          <a:schemeClr val="dk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dk1"/>
                          </a:solidFill>
                          <a:latin typeface="+mn-lt"/>
                          <a:ea typeface="+mn-ea"/>
                          <a:cs typeface="+mn-cs"/>
                        </a:rPr>
                        <a:t>WD2</a:t>
                      </a:r>
                      <a:endParaRPr lang="zh-CN" altLang="en-US" sz="2000" b="0" kern="1200" dirty="0">
                        <a:solidFill>
                          <a:schemeClr val="dk1"/>
                        </a:solidFill>
                        <a:latin typeface="+mn-lt"/>
                        <a:ea typeface="+mn-ea"/>
                        <a:cs typeface="+mn-cs"/>
                      </a:endParaRPr>
                    </a:p>
                  </a:txBody>
                  <a:tcPr/>
                </a:tc>
                <a:extLst>
                  <a:ext uri="{0D108BD9-81ED-4DB2-BD59-A6C34878D82A}">
                    <a16:rowId xmlns:a16="http://schemas.microsoft.com/office/drawing/2014/main" val="3802413891"/>
                  </a:ext>
                </a:extLst>
              </a:tr>
              <a:tr h="314978">
                <a:tc>
                  <a:txBody>
                    <a:bodyPr/>
                    <a:lstStyle/>
                    <a:p>
                      <a:pPr algn="l"/>
                      <a:r>
                        <a:rPr lang="en-US" altLang="zh-CN" sz="2000" b="0" dirty="0"/>
                        <a:t>2020-11-03</a:t>
                      </a:r>
                      <a:endParaRPr lang="zh-CN" altLang="en-US" sz="2000" b="0" dirty="0"/>
                    </a:p>
                  </a:txBody>
                  <a:tcPr/>
                </a:tc>
                <a:tc>
                  <a:txBody>
                    <a:bodyPr/>
                    <a:lstStyle/>
                    <a:p>
                      <a:pPr algn="l"/>
                      <a:r>
                        <a:rPr lang="en-US" altLang="zh-CN" sz="2000" b="0" dirty="0"/>
                        <a:t>40.00</a:t>
                      </a:r>
                      <a:endParaRPr lang="zh-CN" altLang="en-US" sz="2000" b="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b="0" dirty="0"/>
                        <a:t>DTS </a:t>
                      </a:r>
                      <a:r>
                        <a:rPr lang="en-US" altLang="zh-CN" sz="2000" b="0" kern="1200" dirty="0">
                          <a:solidFill>
                            <a:schemeClr val="dk1"/>
                          </a:solidFill>
                          <a:latin typeface="+mn-lt"/>
                          <a:ea typeface="+mn-ea"/>
                          <a:cs typeface="+mn-cs"/>
                        </a:rPr>
                        <a:t>approved</a:t>
                      </a:r>
                      <a:endParaRPr lang="zh-CN" altLang="en-US" sz="2000" b="0" dirty="0"/>
                    </a:p>
                  </a:txBody>
                  <a:tcPr/>
                </a:tc>
                <a:extLst>
                  <a:ext uri="{0D108BD9-81ED-4DB2-BD59-A6C34878D82A}">
                    <a16:rowId xmlns:a16="http://schemas.microsoft.com/office/drawing/2014/main" val="536154122"/>
                  </a:ext>
                </a:extLst>
              </a:tr>
              <a:tr h="314978">
                <a:tc>
                  <a:txBody>
                    <a:bodyPr/>
                    <a:lstStyle/>
                    <a:p>
                      <a:pPr algn="l"/>
                      <a:r>
                        <a:rPr lang="en-US" altLang="zh-CN" sz="2000" b="0" dirty="0">
                          <a:solidFill>
                            <a:srgbClr val="C00000"/>
                          </a:solidFill>
                        </a:rPr>
                        <a:t>2021-12</a:t>
                      </a:r>
                      <a:endParaRPr lang="zh-CN" altLang="en-US" sz="2000" b="0" dirty="0">
                        <a:solidFill>
                          <a:srgbClr val="C00000"/>
                        </a:solidFill>
                      </a:endParaRPr>
                    </a:p>
                  </a:txBody>
                  <a:tcPr/>
                </a:tc>
                <a:tc>
                  <a:txBody>
                    <a:bodyPr/>
                    <a:lstStyle/>
                    <a:p>
                      <a:pPr algn="l"/>
                      <a:r>
                        <a:rPr lang="en-US" altLang="zh-CN" sz="2000" b="0" dirty="0">
                          <a:solidFill>
                            <a:srgbClr val="C00000"/>
                          </a:solidFill>
                        </a:rPr>
                        <a:t>50.00</a:t>
                      </a:r>
                      <a:endParaRPr lang="zh-CN" altLang="en-US" sz="2000" b="0" dirty="0">
                        <a:solidFill>
                          <a:srgbClr val="C0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b="0" dirty="0">
                          <a:solidFill>
                            <a:srgbClr val="C00000"/>
                          </a:solidFill>
                        </a:rPr>
                        <a:t>FDTS</a:t>
                      </a:r>
                      <a:endParaRPr lang="zh-CN" altLang="en-US" sz="2000" b="0" dirty="0">
                        <a:solidFill>
                          <a:srgbClr val="C00000"/>
                        </a:solidFill>
                      </a:endParaRPr>
                    </a:p>
                  </a:txBody>
                  <a:tcPr/>
                </a:tc>
                <a:extLst>
                  <a:ext uri="{0D108BD9-81ED-4DB2-BD59-A6C34878D82A}">
                    <a16:rowId xmlns:a16="http://schemas.microsoft.com/office/drawing/2014/main" val="2558182523"/>
                  </a:ext>
                </a:extLst>
              </a:tr>
              <a:tr h="314978">
                <a:tc>
                  <a:txBody>
                    <a:bodyPr/>
                    <a:lstStyle/>
                    <a:p>
                      <a:pPr algn="l"/>
                      <a:r>
                        <a:rPr lang="en-US" altLang="zh-CN" sz="2000" b="0" dirty="0"/>
                        <a:t>2022-07-04 ~</a:t>
                      </a:r>
                      <a:r>
                        <a:rPr lang="zh-CN" altLang="en-US" sz="2000" b="0" dirty="0"/>
                        <a:t> </a:t>
                      </a:r>
                      <a:r>
                        <a:rPr lang="en-US" altLang="zh-CN" sz="2000" b="0" dirty="0"/>
                        <a:t>2023-01-05</a:t>
                      </a:r>
                    </a:p>
                  </a:txBody>
                  <a:tcPr/>
                </a:tc>
                <a:tc>
                  <a:txBody>
                    <a:bodyPr/>
                    <a:lstStyle/>
                    <a:p>
                      <a:pPr algn="l"/>
                      <a:r>
                        <a:rPr lang="en-US" altLang="zh-CN" sz="2000" b="0" dirty="0"/>
                        <a:t>60.60</a:t>
                      </a:r>
                      <a:endParaRPr lang="zh-CN" altLang="en-US" sz="2000" b="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b="0" dirty="0"/>
                        <a:t>International Standard published limit date </a:t>
                      </a:r>
                      <a:endParaRPr lang="zh-CN" altLang="en-US" sz="2000" b="0" dirty="0"/>
                    </a:p>
                  </a:txBody>
                  <a:tcPr/>
                </a:tc>
                <a:extLst>
                  <a:ext uri="{0D108BD9-81ED-4DB2-BD59-A6C34878D82A}">
                    <a16:rowId xmlns:a16="http://schemas.microsoft.com/office/drawing/2014/main" val="3600405167"/>
                  </a:ext>
                </a:extLst>
              </a:tr>
            </a:tbl>
          </a:graphicData>
        </a:graphic>
      </p:graphicFrame>
    </p:spTree>
    <p:extLst>
      <p:ext uri="{BB962C8B-B14F-4D97-AF65-F5344CB8AC3E}">
        <p14:creationId xmlns:p14="http://schemas.microsoft.com/office/powerpoint/2010/main" val="21225607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604FF53-3F3D-D14A-81EB-3B11E54BDD7B}"/>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20</a:t>
            </a:fld>
            <a:endParaRPr lang="en-US" dirty="0">
              <a:solidFill>
                <a:srgbClr val="1F497D"/>
              </a:solidFill>
            </a:endParaRPr>
          </a:p>
        </p:txBody>
      </p:sp>
      <p:sp>
        <p:nvSpPr>
          <p:cNvPr id="7" name="内容占位符 2">
            <a:extLst>
              <a:ext uri="{FF2B5EF4-FFF2-40B4-BE49-F238E27FC236}">
                <a16:creationId xmlns:a16="http://schemas.microsoft.com/office/drawing/2014/main" id="{F572E1B9-D381-7047-8629-605BABB12B69}"/>
              </a:ext>
            </a:extLst>
          </p:cNvPr>
          <p:cNvSpPr>
            <a:spLocks noGrp="1"/>
          </p:cNvSpPr>
          <p:nvPr>
            <p:ph sz="quarter" idx="10"/>
          </p:nvPr>
        </p:nvSpPr>
        <p:spPr>
          <a:xfrm>
            <a:off x="506819" y="1292751"/>
            <a:ext cx="11167763" cy="4151608"/>
          </a:xfrm>
        </p:spPr>
        <p:txBody>
          <a:bodyPr/>
          <a:lstStyle/>
          <a:p>
            <a:r>
              <a:rPr lang="en-US" sz="2800" b="1" dirty="0"/>
              <a:t>Scope: </a:t>
            </a:r>
          </a:p>
          <a:p>
            <a:pPr marL="0" indent="0">
              <a:buNone/>
            </a:pPr>
            <a:r>
              <a:rPr lang="en-US" altLang="zh-CN" sz="2400" dirty="0"/>
              <a:t>This Technical Specification defines the calibration of space-borne microwave radiometers and validation of the calibrated information. </a:t>
            </a:r>
          </a:p>
          <a:p>
            <a:pPr lvl="1"/>
            <a:r>
              <a:rPr kumimoji="1" lang="en-US" altLang="zh-CN" sz="2400" b="1" dirty="0">
                <a:latin typeface="Times New Roman" panose="02020603050405020304" charset="0"/>
              </a:rPr>
              <a:t>Define the calibration of space-borne microwave radiometers and validation of space-borne microwave radiometers calibration information. </a:t>
            </a:r>
          </a:p>
          <a:p>
            <a:pPr lvl="1"/>
            <a:r>
              <a:rPr kumimoji="1" lang="en-US" altLang="zh-CN" sz="2400" b="1" dirty="0">
                <a:latin typeface="Times New Roman" panose="02020603050405020304" charset="0"/>
              </a:rPr>
              <a:t>Address in-orbit calibration, rather than prelaunch calibration.</a:t>
            </a:r>
          </a:p>
          <a:p>
            <a:pPr lvl="1"/>
            <a:r>
              <a:rPr kumimoji="1" lang="en-US" altLang="zh-CN" sz="2400" b="1" dirty="0">
                <a:latin typeface="Times New Roman" panose="02020603050405020304" charset="0"/>
              </a:rPr>
              <a:t>Specify the terms used in the microwave radiometers calibration procedures.</a:t>
            </a:r>
          </a:p>
          <a:p>
            <a:pPr lvl="1"/>
            <a:r>
              <a:rPr kumimoji="1" lang="en-US" altLang="zh-CN" sz="2400" b="1" dirty="0">
                <a:latin typeface="Times New Roman" panose="02020603050405020304" charset="0"/>
              </a:rPr>
              <a:t> Address also the metadata related to calibration and validation.  </a:t>
            </a:r>
          </a:p>
        </p:txBody>
      </p:sp>
      <p:sp>
        <p:nvSpPr>
          <p:cNvPr id="8" name="内容占位符 3">
            <a:extLst>
              <a:ext uri="{FF2B5EF4-FFF2-40B4-BE49-F238E27FC236}">
                <a16:creationId xmlns:a16="http://schemas.microsoft.com/office/drawing/2014/main" id="{1E59260A-58C4-1341-9441-4025E7CB81C8}"/>
              </a:ext>
            </a:extLst>
          </p:cNvPr>
          <p:cNvSpPr>
            <a:spLocks noGrp="1"/>
          </p:cNvSpPr>
          <p:nvPr>
            <p:ph sz="quarter" idx="11"/>
          </p:nvPr>
        </p:nvSpPr>
        <p:spPr>
          <a:xfrm>
            <a:off x="2743200" y="304800"/>
            <a:ext cx="6604000" cy="533400"/>
          </a:xfrm>
        </p:spPr>
        <p:txBody>
          <a:bodyPr/>
          <a:lstStyle/>
          <a:p>
            <a:pPr algn="ctr"/>
            <a:r>
              <a:rPr lang="en-GB" altLang="zh-CN" sz="3200" b="1" dirty="0">
                <a:solidFill>
                  <a:srgbClr val="FFFFFF"/>
                </a:solidFill>
                <a:latin typeface="Arial Bold"/>
              </a:rPr>
              <a:t>ISO TS 19159-4</a:t>
            </a:r>
            <a:endParaRPr lang="en-US" sz="3200" b="1" dirty="0">
              <a:solidFill>
                <a:srgbClr val="FFFFFF"/>
              </a:solidFill>
              <a:latin typeface="Arial Bold"/>
            </a:endParaRPr>
          </a:p>
        </p:txBody>
      </p:sp>
    </p:spTree>
    <p:extLst>
      <p:ext uri="{BB962C8B-B14F-4D97-AF65-F5344CB8AC3E}">
        <p14:creationId xmlns:p14="http://schemas.microsoft.com/office/powerpoint/2010/main" val="173709767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766" y="2622959"/>
            <a:ext cx="10969584" cy="3693319"/>
          </a:xfrm>
          <a:prstGeom prst="rect">
            <a:avLst/>
          </a:prstGeom>
        </p:spPr>
        <p:txBody>
          <a:bodyPr wrap="square">
            <a:spAutoFit/>
          </a:bodyPr>
          <a:lstStyle/>
          <a:p>
            <a:pPr marL="342900" indent="-342900">
              <a:buFont typeface="Wingdings" panose="05000000000000000000" pitchFamily="2" charset="2"/>
              <a:buChar char="l"/>
            </a:pPr>
            <a:r>
              <a:rPr kumimoji="1" lang="en-US" altLang="zh-CN" sz="2400" b="1" dirty="0">
                <a:solidFill>
                  <a:srgbClr val="002569"/>
                </a:solidFill>
                <a:latin typeface="Times New Roman" panose="02020603050405020304" charset="0"/>
                <a:ea typeface="Arial Bold"/>
                <a:cs typeface="Arial" panose="020B0604020202020204" pitchFamily="34" charset="0"/>
                <a:sym typeface="Arial Bold"/>
              </a:rPr>
              <a:t>The flow chart of radiometer calibration is drawn and the generic technologies are extracted.</a:t>
            </a:r>
          </a:p>
          <a:p>
            <a:pPr marL="342900" indent="-342900">
              <a:buFont typeface="Wingdings" panose="05000000000000000000" pitchFamily="2" charset="2"/>
              <a:buChar char="l"/>
            </a:pPr>
            <a:r>
              <a:rPr kumimoji="1" lang="en-US" altLang="zh-CN" sz="2400" b="1" dirty="0">
                <a:solidFill>
                  <a:srgbClr val="002569"/>
                </a:solidFill>
                <a:latin typeface="Times New Roman" panose="02020603050405020304" charset="0"/>
                <a:ea typeface="Arial Bold"/>
                <a:cs typeface="Arial" panose="020B0604020202020204" pitchFamily="34" charset="0"/>
                <a:sym typeface="Arial Bold"/>
              </a:rPr>
              <a:t>Seven classes are abstracted, addressing the key stages or elements in the calibration procedure. </a:t>
            </a:r>
          </a:p>
          <a:p>
            <a:pPr marL="342900" indent="-342900">
              <a:buFont typeface="Wingdings" panose="05000000000000000000" pitchFamily="2" charset="2"/>
              <a:buChar char="l"/>
            </a:pPr>
            <a:r>
              <a:rPr kumimoji="1" lang="en-US" altLang="zh-CN" sz="2400" b="1" dirty="0">
                <a:solidFill>
                  <a:srgbClr val="002569"/>
                </a:solidFill>
                <a:latin typeface="Times New Roman" panose="02020603050405020304" charset="0"/>
                <a:ea typeface="Arial Bold"/>
                <a:cs typeface="Arial" panose="020B0604020202020204" pitchFamily="34" charset="0"/>
                <a:sym typeface="Arial Bold"/>
              </a:rPr>
              <a:t>Every class is descried by class diagrams using UML tools.</a:t>
            </a:r>
          </a:p>
          <a:p>
            <a:pPr marL="342900" indent="-342900">
              <a:buFont typeface="Wingdings" panose="05000000000000000000" pitchFamily="2" charset="2"/>
              <a:buChar char="l"/>
            </a:pPr>
            <a:r>
              <a:rPr kumimoji="1" lang="en-US" altLang="zh-CN" sz="2400" b="1" dirty="0">
                <a:solidFill>
                  <a:srgbClr val="002569"/>
                </a:solidFill>
                <a:latin typeface="Times New Roman" panose="02020603050405020304" charset="0"/>
                <a:ea typeface="Arial Bold"/>
                <a:cs typeface="Arial" panose="020B0604020202020204" pitchFamily="34" charset="0"/>
                <a:sym typeface="Arial Bold"/>
              </a:rPr>
              <a:t>Every attribute in the classes are described in some detail data in the dictionary.</a:t>
            </a:r>
          </a:p>
          <a:p>
            <a:pPr marL="342900" indent="-342900">
              <a:buFont typeface="Wingdings" panose="05000000000000000000" pitchFamily="2" charset="2"/>
              <a:buChar char="l"/>
            </a:pPr>
            <a:r>
              <a:rPr kumimoji="1" lang="en-US" altLang="zh-CN" sz="2400" b="1" dirty="0">
                <a:solidFill>
                  <a:srgbClr val="002569"/>
                </a:solidFill>
                <a:latin typeface="Times New Roman" panose="02020603050405020304" charset="0"/>
                <a:ea typeface="Arial Bold"/>
                <a:cs typeface="Arial" panose="020B0604020202020204" pitchFamily="34" charset="0"/>
                <a:sym typeface="Arial Bold"/>
              </a:rPr>
              <a:t> An abstract test suite which shall be passed by any implementation claiming conformance with 19159-4 is designed. The  attached xml schema definition files are consistent with the UML diagram and data dictionary.</a:t>
            </a:r>
          </a:p>
          <a:p>
            <a:pPr marL="285750" indent="-285750">
              <a:buFont typeface="Wingdings" panose="05000000000000000000" pitchFamily="2" charset="2"/>
              <a:buChar char="l"/>
            </a:pPr>
            <a:endParaRPr lang="zh-CN" altLang="en-US" dirty="0">
              <a:latin typeface="+mj-lt"/>
              <a:cs typeface="Arial" panose="020B0604020202020204" pitchFamily="34" charset="0"/>
            </a:endParaRPr>
          </a:p>
        </p:txBody>
      </p:sp>
      <p:sp>
        <p:nvSpPr>
          <p:cNvPr id="5" name="矩形 4"/>
          <p:cNvSpPr/>
          <p:nvPr/>
        </p:nvSpPr>
        <p:spPr>
          <a:xfrm>
            <a:off x="2691863" y="372946"/>
            <a:ext cx="6808274" cy="584775"/>
          </a:xfrm>
          <a:prstGeom prst="rect">
            <a:avLst/>
          </a:prstGeom>
        </p:spPr>
        <p:txBody>
          <a:bodyPr/>
          <a:lstStyle/>
          <a:p>
            <a:pPr algn="ctr">
              <a:spcBef>
                <a:spcPts val="500"/>
              </a:spcBef>
              <a:buSzPct val="100000"/>
              <a:buFont typeface="Arial"/>
              <a:buNone/>
            </a:pPr>
            <a:r>
              <a:rPr lang="en-US" altLang="zh-CN" sz="3200" b="1" dirty="0">
                <a:solidFill>
                  <a:srgbClr val="FFFFFF"/>
                </a:solidFill>
                <a:latin typeface="Arial Bold"/>
                <a:ea typeface="Arial Bold"/>
                <a:cs typeface="Arial Bold"/>
                <a:sym typeface="Arial Bold"/>
              </a:rPr>
              <a:t>Procedures in developing 19159-4</a:t>
            </a:r>
            <a:endParaRPr lang="zh-CN" altLang="en-US" sz="3200" b="1" dirty="0">
              <a:solidFill>
                <a:srgbClr val="FFFFFF"/>
              </a:solidFill>
              <a:latin typeface="Arial Bold"/>
              <a:ea typeface="Arial Bold"/>
              <a:cs typeface="Arial Bold"/>
              <a:sym typeface="Arial Bold"/>
            </a:endParaRPr>
          </a:p>
        </p:txBody>
      </p:sp>
    </p:spTree>
    <p:extLst>
      <p:ext uri="{BB962C8B-B14F-4D97-AF65-F5344CB8AC3E}">
        <p14:creationId xmlns:p14="http://schemas.microsoft.com/office/powerpoint/2010/main" val="705041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53104" y="274638"/>
            <a:ext cx="7514897" cy="894822"/>
          </a:xfrm>
        </p:spPr>
        <p:txBody>
          <a:bodyPr/>
          <a:lstStyle/>
          <a:p>
            <a:r>
              <a:rPr kumimoji="1" lang="en-US" altLang="zh-CN" sz="2800" b="1" dirty="0">
                <a:latin typeface="Times New Roman" panose="02020603050405020304" charset="0"/>
              </a:rPr>
              <a:t>Flow chart of microwave radiometer calibration</a:t>
            </a:r>
          </a:p>
        </p:txBody>
      </p:sp>
      <p:sp>
        <p:nvSpPr>
          <p:cNvPr id="3" name="内容占位符 2"/>
          <p:cNvSpPr>
            <a:spLocks noGrp="1"/>
          </p:cNvSpPr>
          <p:nvPr>
            <p:ph idx="1"/>
          </p:nvPr>
        </p:nvSpPr>
        <p:spPr>
          <a:xfrm>
            <a:off x="140677" y="1345508"/>
            <a:ext cx="6392138" cy="5237854"/>
          </a:xfrm>
        </p:spPr>
        <p:txBody>
          <a:bodyPr>
            <a:noAutofit/>
          </a:bodyPr>
          <a:lstStyle/>
          <a:p>
            <a:pPr>
              <a:spcBef>
                <a:spcPts val="0"/>
              </a:spcBef>
            </a:pPr>
            <a:r>
              <a:rPr lang="en-GB" altLang="zh-CN" b="1" dirty="0">
                <a:latin typeface="Times New Roman" panose="02020603050405020304" pitchFamily="18" charset="0"/>
                <a:cs typeface="Times New Roman" panose="02020603050405020304" pitchFamily="18" charset="0"/>
              </a:rPr>
              <a:t>Calibration begins with “</a:t>
            </a:r>
            <a:r>
              <a:rPr lang="en-GB" altLang="zh-CN" b="1" dirty="0">
                <a:solidFill>
                  <a:srgbClr val="FF0000"/>
                </a:solidFill>
                <a:latin typeface="Times New Roman" panose="02020603050405020304" pitchFamily="18" charset="0"/>
                <a:cs typeface="Times New Roman" panose="02020603050405020304" pitchFamily="18" charset="0"/>
              </a:rPr>
              <a:t>sensor calibration</a:t>
            </a:r>
            <a:r>
              <a:rPr lang="en-GB" altLang="zh-CN" b="1" dirty="0">
                <a:latin typeface="Times New Roman" panose="02020603050405020304" pitchFamily="18" charset="0"/>
                <a:cs typeface="Times New Roman" panose="02020603050405020304" pitchFamily="18" charset="0"/>
              </a:rPr>
              <a:t>” using “Satellite Microwave Radiometer Raw Data”</a:t>
            </a:r>
            <a:r>
              <a:rPr lang="zh-CN" altLang="en-US" b="1" dirty="0">
                <a:latin typeface="Times New Roman" panose="02020603050405020304" pitchFamily="18" charset="0"/>
                <a:cs typeface="Times New Roman" panose="02020603050405020304" pitchFamily="18" charset="0"/>
              </a:rPr>
              <a:t>；</a:t>
            </a:r>
            <a:r>
              <a:rPr lang="en-GB" altLang="zh-CN" b="1" dirty="0">
                <a:latin typeface="Times New Roman" panose="02020603050405020304" pitchFamily="18" charset="0"/>
                <a:cs typeface="Times New Roman" panose="02020603050405020304" pitchFamily="18" charset="0"/>
              </a:rPr>
              <a:t>Sensor calibration is implemented for producing the TB products </a:t>
            </a:r>
          </a:p>
          <a:p>
            <a:pPr lvl="1">
              <a:spcBef>
                <a:spcPts val="0"/>
              </a:spcBef>
            </a:pPr>
            <a:r>
              <a:rPr lang="en-GB" altLang="zh-CN" sz="1800" b="1" dirty="0">
                <a:latin typeface="Times New Roman" panose="02020603050405020304" pitchFamily="18" charset="0"/>
                <a:cs typeface="Times New Roman" panose="02020603050405020304" pitchFamily="18" charset="0"/>
              </a:rPr>
              <a:t>Geometric Position</a:t>
            </a:r>
          </a:p>
          <a:p>
            <a:pPr lvl="1">
              <a:spcBef>
                <a:spcPts val="0"/>
              </a:spcBef>
            </a:pPr>
            <a:r>
              <a:rPr lang="en-GB" altLang="zh-CN" sz="1800" b="1" dirty="0">
                <a:latin typeface="Times New Roman" panose="02020603050405020304" pitchFamily="18" charset="0"/>
                <a:cs typeface="Times New Roman" panose="02020603050405020304" pitchFamily="18" charset="0"/>
              </a:rPr>
              <a:t>TA calibration </a:t>
            </a:r>
          </a:p>
          <a:p>
            <a:pPr lvl="1">
              <a:spcBef>
                <a:spcPts val="0"/>
              </a:spcBef>
            </a:pPr>
            <a:r>
              <a:rPr lang="en-GB" altLang="zh-CN" sz="1800" b="1" dirty="0">
                <a:latin typeface="Times New Roman" panose="02020603050405020304" pitchFamily="18" charset="0"/>
                <a:cs typeface="Times New Roman" panose="02020603050405020304" pitchFamily="18" charset="0"/>
              </a:rPr>
              <a:t>Antenna Pattern Calibration </a:t>
            </a:r>
          </a:p>
          <a:p>
            <a:pPr>
              <a:spcBef>
                <a:spcPts val="0"/>
              </a:spcBef>
            </a:pPr>
            <a:r>
              <a:rPr lang="en-GB" altLang="zh-CN" b="1" dirty="0">
                <a:latin typeface="Times New Roman" panose="02020603050405020304" pitchFamily="18" charset="0"/>
                <a:cs typeface="Times New Roman" panose="02020603050405020304" pitchFamily="18" charset="0"/>
              </a:rPr>
              <a:t>Afterwards, </a:t>
            </a:r>
            <a:r>
              <a:rPr lang="en-US" altLang="zh-CN" b="1" dirty="0">
                <a:latin typeface="Times New Roman" panose="02020603050405020304" pitchFamily="18" charset="0"/>
                <a:cs typeface="Times New Roman" panose="02020603050405020304" pitchFamily="18" charset="0"/>
              </a:rPr>
              <a:t>“TB True Value” serves as input for module “</a:t>
            </a:r>
            <a:r>
              <a:rPr lang="en-US" altLang="zh-CN" b="1" dirty="0">
                <a:solidFill>
                  <a:srgbClr val="FF0000"/>
                </a:solidFill>
                <a:latin typeface="Times New Roman" panose="02020603050405020304" pitchFamily="18" charset="0"/>
                <a:cs typeface="Times New Roman" panose="02020603050405020304" pitchFamily="18" charset="0"/>
              </a:rPr>
              <a:t>TB Calibration  / Validation</a:t>
            </a:r>
            <a:r>
              <a:rPr lang="en-US" altLang="zh-CN" b="1" dirty="0">
                <a:latin typeface="Times New Roman" panose="02020603050405020304" pitchFamily="18" charset="0"/>
                <a:cs typeface="Times New Roman" panose="02020603050405020304" pitchFamily="18" charset="0"/>
              </a:rPr>
              <a:t>” to calibrate TB, and the results will be assessed</a:t>
            </a:r>
          </a:p>
          <a:p>
            <a:pPr lvl="1">
              <a:spcBef>
                <a:spcPts val="0"/>
              </a:spcBef>
            </a:pPr>
            <a:r>
              <a:rPr lang="en-US" altLang="zh-CN" sz="1800" b="1" dirty="0">
                <a:latin typeface="Times New Roman" panose="02020603050405020304" pitchFamily="18" charset="0"/>
                <a:cs typeface="Times New Roman" panose="02020603050405020304" pitchFamily="18" charset="0"/>
              </a:rPr>
              <a:t>If the assessments are </a:t>
            </a:r>
            <a:r>
              <a:rPr lang="en-US" altLang="zh-CN" sz="1800" b="1" dirty="0">
                <a:solidFill>
                  <a:srgbClr val="FF0000"/>
                </a:solidFill>
                <a:latin typeface="Times New Roman" panose="02020603050405020304" pitchFamily="18" charset="0"/>
                <a:cs typeface="Times New Roman" panose="02020603050405020304" pitchFamily="18" charset="0"/>
              </a:rPr>
              <a:t>within</a:t>
            </a:r>
            <a:r>
              <a:rPr lang="en-US" altLang="zh-CN" sz="1800" b="1" dirty="0">
                <a:latin typeface="Times New Roman" panose="02020603050405020304" pitchFamily="18" charset="0"/>
                <a:cs typeface="Times New Roman" panose="02020603050405020304" pitchFamily="18" charset="0"/>
              </a:rPr>
              <a:t> the “Threshold”, the calibrated TB will be outputted as “TB Product”</a:t>
            </a:r>
          </a:p>
          <a:p>
            <a:pPr lvl="1">
              <a:spcBef>
                <a:spcPts val="0"/>
              </a:spcBef>
            </a:pPr>
            <a:r>
              <a:rPr lang="en-US" altLang="zh-CN" sz="1800" b="1" dirty="0">
                <a:latin typeface="Times New Roman" panose="02020603050405020304" pitchFamily="18" charset="0"/>
                <a:cs typeface="Times New Roman" panose="02020603050405020304" pitchFamily="18" charset="0"/>
              </a:rPr>
              <a:t>Otherwise (</a:t>
            </a:r>
            <a:r>
              <a:rPr lang="en-US" altLang="zh-CN" sz="1800" b="1" dirty="0">
                <a:solidFill>
                  <a:srgbClr val="FF0000"/>
                </a:solidFill>
                <a:latin typeface="Times New Roman" panose="02020603050405020304" pitchFamily="18" charset="0"/>
                <a:cs typeface="Times New Roman" panose="02020603050405020304" pitchFamily="18" charset="0"/>
              </a:rPr>
              <a:t>outside</a:t>
            </a:r>
            <a:r>
              <a:rPr lang="en-US" altLang="zh-CN" sz="1800" b="1" dirty="0">
                <a:latin typeface="Times New Roman" panose="02020603050405020304" pitchFamily="18" charset="0"/>
                <a:cs typeface="Times New Roman" panose="02020603050405020304" pitchFamily="18" charset="0"/>
              </a:rPr>
              <a:t>), three main processing in the “Sensor Calibration” will be followed for correcting the errors</a:t>
            </a:r>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a:xfrm>
            <a:off x="6532815" y="1345508"/>
            <a:ext cx="5032838" cy="5512492"/>
          </a:xfrm>
          <a:prstGeom prst="rect">
            <a:avLst/>
          </a:prstGeom>
          <a:noFill/>
          <a:ln>
            <a:noFill/>
          </a:ln>
        </p:spPr>
      </p:pic>
    </p:spTree>
    <p:extLst>
      <p:ext uri="{BB962C8B-B14F-4D97-AF65-F5344CB8AC3E}">
        <p14:creationId xmlns:p14="http://schemas.microsoft.com/office/powerpoint/2010/main" val="126607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8351" y="222087"/>
            <a:ext cx="7372091" cy="894822"/>
          </a:xfrm>
        </p:spPr>
        <p:txBody>
          <a:bodyPr/>
          <a:lstStyle/>
          <a:p>
            <a:r>
              <a:rPr lang="en-US" altLang="zh-CN" b="1" dirty="0"/>
              <a:t>19159-4 top level UML class diagram</a:t>
            </a:r>
            <a:endParaRPr lang="zh-CN" altLang="en-US" b="1" dirty="0"/>
          </a:p>
        </p:txBody>
      </p:sp>
      <p:pic>
        <p:nvPicPr>
          <p:cNvPr id="3074" name="图片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3337" y="2320598"/>
            <a:ext cx="7824707" cy="453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57655" y="1458824"/>
            <a:ext cx="11908221" cy="861774"/>
          </a:xfrm>
          <a:prstGeom prst="rect">
            <a:avLst/>
          </a:prstGeom>
        </p:spPr>
        <p:txBody>
          <a:bodyPr wrap="square">
            <a:spAutoFit/>
          </a:bodyPr>
          <a:lstStyle/>
          <a:p>
            <a:pPr marL="342900" indent="-342900">
              <a:buFont typeface="Arial" panose="020B0604020202020204" pitchFamily="34" charset="0"/>
              <a:buChar char="•"/>
            </a:pPr>
            <a:r>
              <a:rPr lang="en-US" altLang="zh-CN" sz="2500" b="1" dirty="0">
                <a:solidFill>
                  <a:srgbClr val="002569"/>
                </a:solidFill>
                <a:latin typeface="Times New Roman" panose="02020603050405020304" pitchFamily="18" charset="0"/>
                <a:ea typeface="Arial Bold"/>
                <a:cs typeface="Times New Roman" panose="02020603050405020304" pitchFamily="18" charset="0"/>
                <a:sym typeface="Arial Bold"/>
              </a:rPr>
              <a:t>Class </a:t>
            </a:r>
            <a:r>
              <a:rPr lang="en-US" altLang="zh-CN" sz="2500" b="1" dirty="0" err="1">
                <a:solidFill>
                  <a:srgbClr val="002569"/>
                </a:solidFill>
                <a:latin typeface="Times New Roman" panose="02020603050405020304" pitchFamily="18" charset="0"/>
                <a:ea typeface="Arial Bold"/>
                <a:cs typeface="Times New Roman" panose="02020603050405020304" pitchFamily="18" charset="0"/>
                <a:sym typeface="Arial Bold"/>
              </a:rPr>
              <a:t>CA_MicrowaveRadiometerSensor</a:t>
            </a:r>
            <a:r>
              <a:rPr lang="en-US" altLang="zh-CN" sz="2500" b="1" dirty="0">
                <a:solidFill>
                  <a:srgbClr val="002569"/>
                </a:solidFill>
                <a:latin typeface="Times New Roman" panose="02020603050405020304" pitchFamily="18" charset="0"/>
                <a:ea typeface="Arial Bold"/>
                <a:cs typeface="Times New Roman" panose="02020603050405020304" pitchFamily="18" charset="0"/>
                <a:sym typeface="Arial Bold"/>
              </a:rPr>
              <a:t> is the top-level class  in 19159-4. </a:t>
            </a:r>
          </a:p>
          <a:p>
            <a:pPr marL="342900" indent="-342900">
              <a:buFont typeface="Arial" panose="020B0604020202020204" pitchFamily="34" charset="0"/>
              <a:buChar char="•"/>
            </a:pPr>
            <a:r>
              <a:rPr lang="en-US" altLang="zh-CN" sz="2500" b="1" dirty="0">
                <a:solidFill>
                  <a:srgbClr val="002569"/>
                </a:solidFill>
                <a:latin typeface="Times New Roman" panose="02020603050405020304" pitchFamily="18" charset="0"/>
                <a:ea typeface="Arial Bold"/>
                <a:cs typeface="Times New Roman" panose="02020603050405020304" pitchFamily="18" charset="0"/>
                <a:sym typeface="Arial Bold"/>
              </a:rPr>
              <a:t>It aggregates five classes including sensor calibration, TB </a:t>
            </a:r>
            <a:r>
              <a:rPr lang="en-US" altLang="zh-CN" sz="2500" b="1" dirty="0" err="1">
                <a:solidFill>
                  <a:srgbClr val="002569"/>
                </a:solidFill>
                <a:latin typeface="Times New Roman" panose="02020603050405020304" pitchFamily="18" charset="0"/>
                <a:ea typeface="Arial Bold"/>
                <a:cs typeface="Times New Roman" panose="02020603050405020304" pitchFamily="18" charset="0"/>
                <a:sym typeface="Arial Bold"/>
              </a:rPr>
              <a:t>cal</a:t>
            </a:r>
            <a:r>
              <a:rPr lang="en-US" altLang="zh-CN" sz="2500" b="1" dirty="0">
                <a:solidFill>
                  <a:srgbClr val="002569"/>
                </a:solidFill>
                <a:latin typeface="Times New Roman" panose="02020603050405020304" pitchFamily="18" charset="0"/>
                <a:ea typeface="Arial Bold"/>
                <a:cs typeface="Times New Roman" panose="02020603050405020304" pitchFamily="18" charset="0"/>
                <a:sym typeface="Arial Bold"/>
              </a:rPr>
              <a:t>/</a:t>
            </a:r>
            <a:r>
              <a:rPr lang="en-US" altLang="zh-CN" sz="2500" b="1" dirty="0" err="1">
                <a:solidFill>
                  <a:srgbClr val="002569"/>
                </a:solidFill>
                <a:latin typeface="Times New Roman" panose="02020603050405020304" pitchFamily="18" charset="0"/>
                <a:ea typeface="Arial Bold"/>
                <a:cs typeface="Times New Roman" panose="02020603050405020304" pitchFamily="18" charset="0"/>
                <a:sym typeface="Arial Bold"/>
              </a:rPr>
              <a:t>val</a:t>
            </a:r>
            <a:r>
              <a:rPr lang="en-US" altLang="zh-CN" sz="2500" b="1" dirty="0">
                <a:solidFill>
                  <a:srgbClr val="002569"/>
                </a:solidFill>
                <a:latin typeface="Times New Roman" panose="02020603050405020304" pitchFamily="18" charset="0"/>
                <a:ea typeface="Arial Bold"/>
                <a:cs typeface="Times New Roman" panose="02020603050405020304" pitchFamily="18" charset="0"/>
                <a:sym typeface="Arial Bold"/>
              </a:rPr>
              <a:t> and auxiliary data. </a:t>
            </a:r>
            <a:endParaRPr lang="zh-CN" altLang="en-US" sz="2500" b="1" dirty="0">
              <a:solidFill>
                <a:srgbClr val="002569"/>
              </a:solidFill>
              <a:latin typeface="Times New Roman" panose="02020603050405020304" pitchFamily="18" charset="0"/>
              <a:ea typeface="Arial Bold"/>
              <a:cs typeface="Times New Roman" panose="02020603050405020304" pitchFamily="18" charset="0"/>
              <a:sym typeface="Arial Bold"/>
            </a:endParaRPr>
          </a:p>
        </p:txBody>
      </p:sp>
    </p:spTree>
    <p:extLst>
      <p:ext uri="{BB962C8B-B14F-4D97-AF65-F5344CB8AC3E}">
        <p14:creationId xmlns:p14="http://schemas.microsoft.com/office/powerpoint/2010/main" val="2235282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53104" y="274638"/>
            <a:ext cx="6274675" cy="894822"/>
          </a:xfrm>
        </p:spPr>
        <p:txBody>
          <a:bodyPr/>
          <a:lstStyle/>
          <a:p>
            <a:r>
              <a:rPr kumimoji="1" lang="en-US" altLang="zh-CN" sz="2800" b="1" dirty="0">
                <a:latin typeface="Times New Roman" panose="02020603050405020304" charset="0"/>
              </a:rPr>
              <a:t>Three main stages of sensor calibration</a:t>
            </a:r>
          </a:p>
        </p:txBody>
      </p:sp>
      <p:sp>
        <p:nvSpPr>
          <p:cNvPr id="3" name="内容占位符 2"/>
          <p:cNvSpPr>
            <a:spLocks noGrp="1"/>
          </p:cNvSpPr>
          <p:nvPr>
            <p:ph idx="1"/>
          </p:nvPr>
        </p:nvSpPr>
        <p:spPr>
          <a:xfrm>
            <a:off x="1040986" y="1506281"/>
            <a:ext cx="9806152" cy="4780656"/>
          </a:xfrm>
        </p:spPr>
        <p:txBody>
          <a:bodyPr>
            <a:normAutofit fontScale="70000" lnSpcReduction="20000"/>
          </a:bodyPr>
          <a:lstStyle/>
          <a:p>
            <a:pPr marL="0" indent="0">
              <a:buNone/>
            </a:pPr>
            <a:r>
              <a:rPr lang="en-GB" altLang="zh-CN" sz="3600" b="1" dirty="0">
                <a:latin typeface="Times New Roman" panose="02020603050405020304" pitchFamily="18" charset="0"/>
                <a:cs typeface="Times New Roman" panose="02020603050405020304" pitchFamily="18" charset="0"/>
              </a:rPr>
              <a:t>The </a:t>
            </a:r>
            <a:r>
              <a:rPr lang="en-GB" altLang="zh-CN" sz="3600" b="1" dirty="0">
                <a:solidFill>
                  <a:srgbClr val="FF0000"/>
                </a:solidFill>
                <a:latin typeface="Times New Roman" panose="02020603050405020304" pitchFamily="18" charset="0"/>
                <a:cs typeface="Times New Roman" panose="02020603050405020304" pitchFamily="18" charset="0"/>
              </a:rPr>
              <a:t>sensor </a:t>
            </a:r>
            <a:r>
              <a:rPr lang="en-GB" altLang="zh-CN" sz="3600" b="1" dirty="0">
                <a:latin typeface="Times New Roman" panose="02020603050405020304" pitchFamily="18" charset="0"/>
                <a:cs typeface="Times New Roman" panose="02020603050405020304" pitchFamily="18" charset="0"/>
              </a:rPr>
              <a:t>calibration is described by three cascading classes to fulfil the following functions.</a:t>
            </a:r>
          </a:p>
          <a:p>
            <a:pPr marL="742950" indent="-742950">
              <a:buFont typeface="+mj-lt"/>
              <a:buAutoNum type="arabicPeriod"/>
            </a:pPr>
            <a:r>
              <a:rPr lang="en-GB" altLang="zh-CN" sz="3600" b="1" dirty="0">
                <a:solidFill>
                  <a:srgbClr val="FF0000"/>
                </a:solidFill>
                <a:latin typeface="Times New Roman" panose="02020603050405020304" pitchFamily="18" charset="0"/>
                <a:cs typeface="Times New Roman" panose="02020603050405020304" pitchFamily="18" charset="0"/>
              </a:rPr>
              <a:t>Geometric</a:t>
            </a:r>
            <a:r>
              <a:rPr lang="en-GB" altLang="zh-CN" sz="3600" b="1" dirty="0">
                <a:latin typeface="Times New Roman" panose="02020603050405020304" pitchFamily="18" charset="0"/>
                <a:cs typeface="Times New Roman" panose="02020603050405020304" pitchFamily="18" charset="0"/>
              </a:rPr>
              <a:t> position: position the satellite measurements to the scene on earth, and get the latitude</a:t>
            </a:r>
            <a:r>
              <a:rPr lang="en-US" altLang="zh-CN" sz="3600" b="1" dirty="0">
                <a:latin typeface="Times New Roman" panose="02020603050405020304" pitchFamily="18" charset="0"/>
                <a:cs typeface="Times New Roman" panose="02020603050405020304" pitchFamily="18" charset="0"/>
              </a:rPr>
              <a:t>, longitude, elevation angle and azimuth angle of every pixel</a:t>
            </a:r>
            <a:r>
              <a:rPr lang="en-GB" altLang="zh-CN" sz="3600" b="1" dirty="0">
                <a:latin typeface="Times New Roman" panose="02020603050405020304" pitchFamily="18" charset="0"/>
                <a:cs typeface="Times New Roman" panose="02020603050405020304" pitchFamily="18" charset="0"/>
              </a:rPr>
              <a:t>. </a:t>
            </a:r>
          </a:p>
          <a:p>
            <a:pPr marL="971550" lvl="1" indent="-514350">
              <a:buFont typeface="+mj-lt"/>
              <a:buAutoNum type="arabicPeriod"/>
            </a:pPr>
            <a:endParaRPr lang="en-GB" altLang="zh-CN" sz="2900" b="1" dirty="0">
              <a:latin typeface="Times New Roman" panose="02020603050405020304" pitchFamily="18" charset="0"/>
              <a:cs typeface="Times New Roman" panose="02020603050405020304" pitchFamily="18" charset="0"/>
            </a:endParaRPr>
          </a:p>
          <a:p>
            <a:pPr marL="742950" indent="-742950">
              <a:buFont typeface="+mj-lt"/>
              <a:buAutoNum type="arabicPeriod"/>
            </a:pPr>
            <a:r>
              <a:rPr lang="en-GB" altLang="zh-CN" sz="3600" b="1" dirty="0">
                <a:solidFill>
                  <a:srgbClr val="FF0000"/>
                </a:solidFill>
                <a:latin typeface="Times New Roman" panose="02020603050405020304" pitchFamily="18" charset="0"/>
                <a:cs typeface="Times New Roman" panose="02020603050405020304" pitchFamily="18" charset="0"/>
              </a:rPr>
              <a:t>TA</a:t>
            </a:r>
            <a:r>
              <a:rPr lang="en-GB" altLang="zh-CN" sz="3600" b="1" dirty="0">
                <a:latin typeface="Times New Roman" panose="02020603050405020304" pitchFamily="18" charset="0"/>
                <a:cs typeface="Times New Roman" panose="02020603050405020304" pitchFamily="18" charset="0"/>
              </a:rPr>
              <a:t> calibration:  </a:t>
            </a:r>
            <a:r>
              <a:rPr lang="en-US" altLang="zh-CN" sz="3600" b="1" dirty="0">
                <a:latin typeface="Times New Roman" panose="02020603050405020304" pitchFamily="18" charset="0"/>
                <a:cs typeface="Times New Roman" panose="02020603050405020304" pitchFamily="18" charset="0"/>
              </a:rPr>
              <a:t>calibration on the </a:t>
            </a:r>
            <a:r>
              <a:rPr lang="en-US" altLang="zh-CN" sz="3600" b="1" dirty="0">
                <a:solidFill>
                  <a:srgbClr val="FF0000"/>
                </a:solidFill>
                <a:latin typeface="Times New Roman" panose="02020603050405020304" pitchFamily="18" charset="0"/>
                <a:cs typeface="Times New Roman" panose="02020603050405020304" pitchFamily="18" charset="0"/>
              </a:rPr>
              <a:t>receiver</a:t>
            </a:r>
            <a:r>
              <a:rPr lang="en-US" altLang="zh-CN" sz="3600" b="1" dirty="0">
                <a:latin typeface="Times New Roman" panose="02020603050405020304" pitchFamily="18" charset="0"/>
                <a:cs typeface="Times New Roman" panose="02020603050405020304" pitchFamily="18" charset="0"/>
              </a:rPr>
              <a:t> to acquire the antenna temperature, features in receiver (e.g., receiver temperature, nonlinearity and spectral response function) are considered.</a:t>
            </a:r>
            <a:endParaRPr lang="en-GB" altLang="zh-CN" sz="3600" b="1" dirty="0">
              <a:latin typeface="Times New Roman" panose="02020603050405020304" pitchFamily="18" charset="0"/>
              <a:cs typeface="Times New Roman" panose="02020603050405020304" pitchFamily="18" charset="0"/>
            </a:endParaRPr>
          </a:p>
          <a:p>
            <a:pPr marL="742950" indent="-742950">
              <a:buFont typeface="+mj-lt"/>
              <a:buAutoNum type="arabicPeriod"/>
            </a:pPr>
            <a:endParaRPr lang="en-GB" altLang="zh-CN" sz="3600" b="1" dirty="0">
              <a:latin typeface="Times New Roman" panose="02020603050405020304" pitchFamily="18" charset="0"/>
              <a:cs typeface="Times New Roman" panose="02020603050405020304" pitchFamily="18" charset="0"/>
            </a:endParaRPr>
          </a:p>
          <a:p>
            <a:pPr marL="742950" indent="-742950">
              <a:buFont typeface="+mj-lt"/>
              <a:buAutoNum type="arabicPeriod"/>
            </a:pPr>
            <a:r>
              <a:rPr lang="en-GB" altLang="zh-CN" sz="3600" b="1" dirty="0">
                <a:solidFill>
                  <a:srgbClr val="FF0000"/>
                </a:solidFill>
                <a:latin typeface="Times New Roman" panose="02020603050405020304" pitchFamily="18" charset="0"/>
                <a:cs typeface="Times New Roman" panose="02020603050405020304" pitchFamily="18" charset="0"/>
              </a:rPr>
              <a:t>Antenna pattern </a:t>
            </a:r>
            <a:r>
              <a:rPr lang="en-GB" altLang="zh-CN" sz="3600" b="1" dirty="0">
                <a:latin typeface="Times New Roman" panose="02020603050405020304" pitchFamily="18" charset="0"/>
                <a:cs typeface="Times New Roman" panose="02020603050405020304" pitchFamily="18" charset="0"/>
              </a:rPr>
              <a:t>calibration: calibration of the antenna pattern, </a:t>
            </a:r>
            <a:r>
              <a:rPr lang="en-US" altLang="zh-CN" sz="3600" b="1" dirty="0">
                <a:latin typeface="Times New Roman" panose="02020603050405020304" pitchFamily="18" charset="0"/>
                <a:cs typeface="Times New Roman" panose="02020603050405020304" pitchFamily="18" charset="0"/>
              </a:rPr>
              <a:t>in which antenna pattern side-lobe and cross-polarization should be corrected for deriving more accurate </a:t>
            </a:r>
            <a:r>
              <a:rPr lang="en-US" altLang="zh-CN" sz="3600" b="1" dirty="0">
                <a:solidFill>
                  <a:srgbClr val="FF0000"/>
                </a:solidFill>
                <a:latin typeface="Times New Roman" panose="02020603050405020304" pitchFamily="18" charset="0"/>
                <a:cs typeface="Times New Roman" panose="02020603050405020304" pitchFamily="18" charset="0"/>
              </a:rPr>
              <a:t>TB of the scene</a:t>
            </a:r>
            <a:r>
              <a:rPr lang="en-US" altLang="zh-CN" sz="3600" b="1" dirty="0">
                <a:latin typeface="Times New Roman" panose="02020603050405020304" pitchFamily="18" charset="0"/>
                <a:cs typeface="Times New Roman" panose="02020603050405020304" pitchFamily="18" charset="0"/>
              </a:rPr>
              <a:t>.</a:t>
            </a:r>
            <a:endParaRPr lang="zh-CN" altLang="zh-CN" sz="3600" b="1" dirty="0">
              <a:latin typeface="Times New Roman" panose="02020603050405020304" pitchFamily="18" charset="0"/>
              <a:cs typeface="Times New Roman" panose="02020603050405020304" pitchFamily="18" charset="0"/>
            </a:endParaRPr>
          </a:p>
          <a:p>
            <a:endParaRPr lang="en-US" altLang="zh-C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604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91256" y="274638"/>
            <a:ext cx="7893268" cy="894822"/>
          </a:xfrm>
        </p:spPr>
        <p:txBody>
          <a:bodyPr/>
          <a:lstStyle/>
          <a:p>
            <a:r>
              <a:rPr kumimoji="1" lang="en-US" altLang="zh-CN" sz="2800" b="1" dirty="0">
                <a:latin typeface="Times New Roman" panose="02020603050405020304" charset="0"/>
              </a:rPr>
              <a:t>Three main methods for TB calibration/ validation</a:t>
            </a:r>
          </a:p>
        </p:txBody>
      </p:sp>
      <p:sp>
        <p:nvSpPr>
          <p:cNvPr id="3" name="内容占位符 2"/>
          <p:cNvSpPr>
            <a:spLocks noGrp="1"/>
          </p:cNvSpPr>
          <p:nvPr>
            <p:ph idx="1"/>
          </p:nvPr>
        </p:nvSpPr>
        <p:spPr>
          <a:xfrm>
            <a:off x="231229" y="1345508"/>
            <a:ext cx="11508826" cy="4804083"/>
          </a:xfrm>
        </p:spPr>
        <p:txBody>
          <a:bodyPr>
            <a:noAutofit/>
          </a:bodyPr>
          <a:lstStyle/>
          <a:p>
            <a:pPr marL="0" indent="0">
              <a:buNone/>
            </a:pPr>
            <a:r>
              <a:rPr lang="en-GB" altLang="zh-CN" b="1" dirty="0">
                <a:latin typeface="Times New Roman" panose="02020603050405020304" pitchFamily="18" charset="0"/>
                <a:cs typeface="Times New Roman" panose="02020603050405020304" pitchFamily="18" charset="0"/>
              </a:rPr>
              <a:t>The “true value” class lies in the core of the </a:t>
            </a:r>
            <a:r>
              <a:rPr lang="en-GB" altLang="zh-CN" b="1" dirty="0">
                <a:solidFill>
                  <a:srgbClr val="FF0000"/>
                </a:solidFill>
                <a:latin typeface="Times New Roman" panose="02020603050405020304" pitchFamily="18" charset="0"/>
                <a:cs typeface="Times New Roman" panose="02020603050405020304" pitchFamily="18" charset="0"/>
              </a:rPr>
              <a:t>TB </a:t>
            </a:r>
            <a:r>
              <a:rPr lang="en-GB" altLang="zh-CN" b="1" dirty="0" err="1">
                <a:solidFill>
                  <a:srgbClr val="FF0000"/>
                </a:solidFill>
                <a:latin typeface="Times New Roman" panose="02020603050405020304" pitchFamily="18" charset="0"/>
                <a:cs typeface="Times New Roman" panose="02020603050405020304" pitchFamily="18" charset="0"/>
              </a:rPr>
              <a:t>cal</a:t>
            </a:r>
            <a:r>
              <a:rPr lang="en-GB" altLang="zh-CN" b="1" dirty="0">
                <a:solidFill>
                  <a:srgbClr val="FF0000"/>
                </a:solidFill>
                <a:latin typeface="Times New Roman" panose="02020603050405020304" pitchFamily="18" charset="0"/>
                <a:cs typeface="Times New Roman" panose="02020603050405020304" pitchFamily="18" charset="0"/>
              </a:rPr>
              <a:t>/val</a:t>
            </a:r>
            <a:r>
              <a:rPr lang="en-GB" altLang="zh-CN" b="1" dirty="0">
                <a:latin typeface="Times New Roman" panose="02020603050405020304" pitchFamily="18" charset="0"/>
                <a:cs typeface="Times New Roman" panose="02020603050405020304" pitchFamily="18" charset="0"/>
              </a:rPr>
              <a:t>. Different method gives different TB true value as the reference for TB comparison.</a:t>
            </a:r>
          </a:p>
          <a:p>
            <a:pPr marL="742950" indent="-742950">
              <a:buFont typeface="+mj-lt"/>
              <a:buAutoNum type="arabicPeriod"/>
            </a:pPr>
            <a:r>
              <a:rPr lang="en-GB" altLang="zh-CN" b="1" dirty="0">
                <a:solidFill>
                  <a:srgbClr val="FF0000"/>
                </a:solidFill>
                <a:latin typeface="Times New Roman" panose="02020603050405020304" pitchFamily="18" charset="0"/>
                <a:cs typeface="Times New Roman" panose="02020603050405020304" pitchFamily="18" charset="0"/>
              </a:rPr>
              <a:t>Vicarious</a:t>
            </a:r>
            <a:r>
              <a:rPr lang="en-GB" altLang="zh-CN" b="1" dirty="0">
                <a:latin typeface="Times New Roman" panose="02020603050405020304" pitchFamily="18" charset="0"/>
                <a:cs typeface="Times New Roman" panose="02020603050405020304" pitchFamily="18" charset="0"/>
              </a:rPr>
              <a:t> calibration: </a:t>
            </a:r>
            <a:r>
              <a:rPr lang="en-US" altLang="zh-CN" b="1" dirty="0">
                <a:latin typeface="Times New Roman" panose="02020603050405020304" pitchFamily="18" charset="0"/>
                <a:cs typeface="Times New Roman" panose="02020603050405020304" pitchFamily="18" charset="0"/>
              </a:rPr>
              <a:t>validation using well-characterized, stable Earth targets. </a:t>
            </a:r>
          </a:p>
          <a:p>
            <a:pPr marL="1168977" lvl="1" indent="-742950">
              <a:buFont typeface="+mj-ea"/>
              <a:buAutoNum type="circleNumDbPlain"/>
            </a:pPr>
            <a:r>
              <a:rPr lang="en-US" altLang="zh-CN" sz="2000" b="1" dirty="0">
                <a:solidFill>
                  <a:srgbClr val="FF0000"/>
                </a:solidFill>
                <a:latin typeface="Times New Roman" panose="02020603050405020304" pitchFamily="18" charset="0"/>
                <a:cs typeface="Times New Roman" panose="02020603050405020304" pitchFamily="18" charset="0"/>
              </a:rPr>
              <a:t>Cold-end</a:t>
            </a:r>
            <a:r>
              <a:rPr lang="en-US" altLang="zh-CN" sz="2000" b="1" dirty="0">
                <a:latin typeface="Times New Roman" panose="02020603050405020304" pitchFamily="18" charset="0"/>
                <a:cs typeface="Times New Roman" panose="02020603050405020304" pitchFamily="18" charset="0"/>
              </a:rPr>
              <a:t> usually relies on measurements over calm oceans under cloud free skies and very low humidity</a:t>
            </a:r>
          </a:p>
          <a:p>
            <a:pPr marL="1168977" lvl="1" indent="-742950">
              <a:buFont typeface="+mj-ea"/>
              <a:buAutoNum type="circleNumDbPlain"/>
            </a:pPr>
            <a:r>
              <a:rPr lang="en-US" altLang="zh-CN" sz="2000" b="1" dirty="0">
                <a:solidFill>
                  <a:srgbClr val="FF0000"/>
                </a:solidFill>
                <a:latin typeface="Times New Roman" panose="02020603050405020304" pitchFamily="18" charset="0"/>
                <a:cs typeface="Times New Roman" panose="02020603050405020304" pitchFamily="18" charset="0"/>
              </a:rPr>
              <a:t>Hot-end</a:t>
            </a:r>
            <a:r>
              <a:rPr lang="en-US" altLang="zh-CN" sz="2000" b="1" dirty="0">
                <a:latin typeface="Times New Roman" panose="02020603050405020304" pitchFamily="18" charset="0"/>
                <a:cs typeface="Times New Roman" panose="02020603050405020304" pitchFamily="18" charset="0"/>
              </a:rPr>
              <a:t> often makes use of a large isothermal blackbody extending over the scene, such as the rain forest. </a:t>
            </a:r>
            <a:endParaRPr lang="en-GB" altLang="zh-CN" sz="2000" b="1" dirty="0">
              <a:latin typeface="Times New Roman" panose="02020603050405020304" pitchFamily="18" charset="0"/>
              <a:cs typeface="Times New Roman" panose="02020603050405020304" pitchFamily="18" charset="0"/>
            </a:endParaRPr>
          </a:p>
          <a:p>
            <a:pPr marL="742950" indent="-742950">
              <a:buFont typeface="+mj-lt"/>
              <a:buAutoNum type="arabicPeriod"/>
            </a:pPr>
            <a:r>
              <a:rPr lang="en-GB" altLang="zh-CN" b="1" dirty="0">
                <a:solidFill>
                  <a:srgbClr val="FF0000"/>
                </a:solidFill>
                <a:latin typeface="Times New Roman" panose="02020603050405020304" pitchFamily="18" charset="0"/>
                <a:cs typeface="Times New Roman" panose="02020603050405020304" pitchFamily="18" charset="0"/>
              </a:rPr>
              <a:t>Cross</a:t>
            </a:r>
            <a:r>
              <a:rPr lang="en-GB" altLang="zh-CN" b="1" dirty="0">
                <a:latin typeface="Times New Roman" panose="02020603050405020304" pitchFamily="18" charset="0"/>
                <a:cs typeface="Times New Roman" panose="02020603050405020304" pitchFamily="18" charset="0"/>
              </a:rPr>
              <a:t> calibration: relate the measurements of one instrument to those of </a:t>
            </a:r>
            <a:r>
              <a:rPr lang="en-GB" altLang="zh-CN" b="1" dirty="0">
                <a:solidFill>
                  <a:srgbClr val="FF0000"/>
                </a:solidFill>
                <a:latin typeface="Times New Roman" panose="02020603050405020304" pitchFamily="18" charset="0"/>
                <a:cs typeface="Times New Roman" panose="02020603050405020304" pitchFamily="18" charset="0"/>
              </a:rPr>
              <a:t>a high-quality, well-calibrated instrument</a:t>
            </a:r>
            <a:r>
              <a:rPr lang="en-GB" altLang="zh-CN" b="1" dirty="0">
                <a:latin typeface="Times New Roman" panose="02020603050405020304" pitchFamily="18" charset="0"/>
                <a:cs typeface="Times New Roman" panose="02020603050405020304" pitchFamily="18" charset="0"/>
              </a:rPr>
              <a:t>. The two instruments operating during the same period requires careful geographic collocation. </a:t>
            </a:r>
          </a:p>
          <a:p>
            <a:pPr marL="742950" indent="-742950">
              <a:buFont typeface="+mj-lt"/>
              <a:buAutoNum type="arabicPeriod"/>
            </a:pPr>
            <a:r>
              <a:rPr lang="en-GB" altLang="zh-CN" b="1" dirty="0">
                <a:solidFill>
                  <a:srgbClr val="FF0000"/>
                </a:solidFill>
                <a:latin typeface="Times New Roman" panose="02020603050405020304" pitchFamily="18" charset="0"/>
                <a:cs typeface="Times New Roman" panose="02020603050405020304" pitchFamily="18" charset="0"/>
              </a:rPr>
              <a:t>Absolute</a:t>
            </a:r>
            <a:r>
              <a:rPr lang="en-GB" altLang="zh-CN" b="1" dirty="0">
                <a:latin typeface="Times New Roman" panose="02020603050405020304" pitchFamily="18" charset="0"/>
                <a:cs typeface="Times New Roman" panose="02020603050405020304" pitchFamily="18" charset="0"/>
              </a:rPr>
              <a:t> calibration (</a:t>
            </a:r>
            <a:r>
              <a:rPr lang="en-US" altLang="zh-CN" b="1" dirty="0">
                <a:latin typeface="Times New Roman" panose="02020603050405020304" pitchFamily="18" charset="0"/>
                <a:cs typeface="Times New Roman" panose="02020603050405020304" pitchFamily="18" charset="0"/>
              </a:rPr>
              <a:t>OMB method</a:t>
            </a:r>
            <a:r>
              <a:rPr lang="en-GB" altLang="zh-CN"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derive the difference between </a:t>
            </a:r>
            <a:r>
              <a:rPr lang="en-US" altLang="zh-CN" b="1" dirty="0">
                <a:solidFill>
                  <a:srgbClr val="FF0000"/>
                </a:solidFill>
                <a:latin typeface="Times New Roman" panose="02020603050405020304" pitchFamily="18" charset="0"/>
                <a:cs typeface="Times New Roman" panose="02020603050405020304" pitchFamily="18" charset="0"/>
              </a:rPr>
              <a:t>simulated (established from the radiative transfer model</a:t>
            </a:r>
            <a:r>
              <a:rPr lang="en-US" altLang="zh-CN" b="1" dirty="0">
                <a:latin typeface="Times New Roman" panose="02020603050405020304" pitchFamily="18" charset="0"/>
                <a:cs typeface="Times New Roman" panose="02020603050405020304" pitchFamily="18" charset="0"/>
              </a:rPr>
              <a:t>, which include the effects of ocean or land surface and atmosphere parameters) and measured TB (from radiometer to be calibrated).</a:t>
            </a:r>
            <a:endParaRPr lang="en-GB" altLang="zh-C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729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7C59D46D-4171-9A4C-B20F-B73E1C8ED9CA}"/>
              </a:ext>
            </a:extLst>
          </p:cNvPr>
          <p:cNvSpPr>
            <a:spLocks noGrp="1"/>
          </p:cNvSpPr>
          <p:nvPr>
            <p:ph type="sldNum" sz="quarter" idx="10"/>
          </p:nvPr>
        </p:nvSpPr>
        <p:spPr/>
        <p:txBody>
          <a:bodyPr/>
          <a:lstStyle/>
          <a:p>
            <a:fld id="{31BDC2DD-73DD-4F6A-85E0-F47918A6400A}" type="slidenum">
              <a:rPr lang="zh-CN" altLang="en-US" smtClean="0"/>
              <a:t>26</a:t>
            </a:fld>
            <a:endParaRPr lang="zh-CN" altLang="en-US"/>
          </a:p>
        </p:txBody>
      </p:sp>
      <p:pic>
        <p:nvPicPr>
          <p:cNvPr id="8" name="图片 7">
            <a:extLst>
              <a:ext uri="{FF2B5EF4-FFF2-40B4-BE49-F238E27FC236}">
                <a16:creationId xmlns:a16="http://schemas.microsoft.com/office/drawing/2014/main" id="{411C0B38-F754-9F47-852B-F0DFEE4FAE7D}"/>
              </a:ext>
            </a:extLst>
          </p:cNvPr>
          <p:cNvPicPr>
            <a:picLocks noChangeAspect="1"/>
          </p:cNvPicPr>
          <p:nvPr/>
        </p:nvPicPr>
        <p:blipFill>
          <a:blip r:embed="rId2"/>
          <a:stretch>
            <a:fillRect/>
          </a:stretch>
        </p:blipFill>
        <p:spPr>
          <a:xfrm>
            <a:off x="150670" y="1383789"/>
            <a:ext cx="12041330" cy="4461894"/>
          </a:xfrm>
          <a:prstGeom prst="rect">
            <a:avLst/>
          </a:prstGeom>
        </p:spPr>
      </p:pic>
    </p:spTree>
    <p:extLst>
      <p:ext uri="{BB962C8B-B14F-4D97-AF65-F5344CB8AC3E}">
        <p14:creationId xmlns:p14="http://schemas.microsoft.com/office/powerpoint/2010/main" val="52466722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91256" y="274638"/>
            <a:ext cx="7893268" cy="894822"/>
          </a:xfrm>
        </p:spPr>
        <p:txBody>
          <a:bodyPr/>
          <a:lstStyle/>
          <a:p>
            <a:pPr algn="ctr"/>
            <a:r>
              <a:rPr kumimoji="1" lang="en-US" altLang="zh-CN" sz="2800" b="1" dirty="0">
                <a:latin typeface="Times New Roman" panose="02020603050405020304" charset="0"/>
              </a:rPr>
              <a:t>Auxiliary data</a:t>
            </a:r>
          </a:p>
        </p:txBody>
      </p:sp>
      <p:sp>
        <p:nvSpPr>
          <p:cNvPr id="3" name="内容占位符 2"/>
          <p:cNvSpPr>
            <a:spLocks noGrp="1"/>
          </p:cNvSpPr>
          <p:nvPr>
            <p:ph idx="1"/>
          </p:nvPr>
        </p:nvSpPr>
        <p:spPr>
          <a:xfrm>
            <a:off x="1051034" y="1345508"/>
            <a:ext cx="9806152" cy="3247513"/>
          </a:xfrm>
        </p:spPr>
        <p:txBody>
          <a:bodyPr>
            <a:noAutofit/>
          </a:bodyPr>
          <a:lstStyle/>
          <a:p>
            <a:pPr marL="0" indent="0">
              <a:buNone/>
            </a:pPr>
            <a:r>
              <a:rPr lang="en-US" altLang="zh-CN" b="1" dirty="0">
                <a:latin typeface="Times New Roman" panose="02020603050405020304" pitchFamily="18" charset="0"/>
                <a:cs typeface="Times New Roman" panose="02020603050405020304" pitchFamily="18" charset="0"/>
              </a:rPr>
              <a:t>Auxiliary data required in the procedure of microwave radiometer calibration/ validation</a:t>
            </a:r>
            <a:r>
              <a:rPr lang="en-GB" altLang="zh-CN" b="1" dirty="0">
                <a:latin typeface="Times New Roman" panose="02020603050405020304" pitchFamily="18" charset="0"/>
                <a:cs typeface="Times New Roman" panose="02020603050405020304" pitchFamily="18" charset="0"/>
              </a:rPr>
              <a:t>. It has two subclasses:</a:t>
            </a:r>
          </a:p>
          <a:p>
            <a:pPr marL="1168977" lvl="1" indent="-742950">
              <a:buFont typeface="+mj-ea"/>
              <a:buAutoNum type="circleNumDbPlain"/>
            </a:pPr>
            <a:r>
              <a:rPr lang="en-US" altLang="zh-CN" sz="2000" b="1" dirty="0">
                <a:latin typeface="Times New Roman" panose="02020603050405020304" pitchFamily="18" charset="0"/>
                <a:cs typeface="Times New Roman" panose="02020603050405020304" pitchFamily="18" charset="0"/>
              </a:rPr>
              <a:t>SCF: the </a:t>
            </a:r>
            <a:r>
              <a:rPr lang="en-US" altLang="zh-CN" sz="2000" b="1" dirty="0">
                <a:solidFill>
                  <a:srgbClr val="FF0000"/>
                </a:solidFill>
                <a:latin typeface="Times New Roman" panose="02020603050405020304" pitchFamily="18" charset="0"/>
                <a:cs typeface="Times New Roman" panose="02020603050405020304" pitchFamily="18" charset="0"/>
              </a:rPr>
              <a:t>sensor</a:t>
            </a:r>
            <a:r>
              <a:rPr lang="en-US" altLang="zh-CN" sz="2000" b="1" dirty="0">
                <a:latin typeface="Times New Roman" panose="02020603050405020304" pitchFamily="18" charset="0"/>
                <a:cs typeface="Times New Roman" panose="02020603050405020304" pitchFamily="18" charset="0"/>
              </a:rPr>
              <a:t> constants needed in the sensor calibration.</a:t>
            </a:r>
          </a:p>
          <a:p>
            <a:pPr marL="1168977" lvl="1" indent="-742950">
              <a:buFont typeface="+mj-ea"/>
              <a:buAutoNum type="circleNumDbPlain"/>
            </a:pPr>
            <a:r>
              <a:rPr lang="en-US" altLang="zh-CN" sz="2000" b="1" dirty="0">
                <a:latin typeface="Times New Roman" panose="02020603050405020304" pitchFamily="18" charset="0"/>
                <a:cs typeface="Times New Roman" panose="02020603050405020304" pitchFamily="18" charset="0"/>
              </a:rPr>
              <a:t>Satellite  attachment  information: the information of the </a:t>
            </a:r>
            <a:r>
              <a:rPr lang="en-US" altLang="zh-CN" sz="2000" b="1" dirty="0">
                <a:solidFill>
                  <a:srgbClr val="FF0000"/>
                </a:solidFill>
                <a:latin typeface="Times New Roman" panose="02020603050405020304" pitchFamily="18" charset="0"/>
                <a:cs typeface="Times New Roman" panose="02020603050405020304" pitchFamily="18" charset="0"/>
              </a:rPr>
              <a:t>platform (satellite) </a:t>
            </a:r>
            <a:r>
              <a:rPr lang="en-US" altLang="zh-CN" sz="2000" b="1" dirty="0">
                <a:latin typeface="Times New Roman" panose="02020603050405020304" pitchFamily="18" charset="0"/>
                <a:cs typeface="Times New Roman" panose="02020603050405020304" pitchFamily="18" charset="0"/>
              </a:rPr>
              <a:t>for geometric position and cross calibration.</a:t>
            </a:r>
            <a:endParaRPr lang="en-GB" altLang="zh-CN" sz="2000" b="1"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3352144" y="3214524"/>
            <a:ext cx="6286500" cy="3286125"/>
          </a:xfrm>
          <a:prstGeom prst="rect">
            <a:avLst/>
          </a:prstGeom>
        </p:spPr>
      </p:pic>
    </p:spTree>
    <p:extLst>
      <p:ext uri="{BB962C8B-B14F-4D97-AF65-F5344CB8AC3E}">
        <p14:creationId xmlns:p14="http://schemas.microsoft.com/office/powerpoint/2010/main" val="2328380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28</a:t>
            </a:fld>
            <a:endParaRPr lang="en-US" dirty="0">
              <a:solidFill>
                <a:srgbClr val="1F497D"/>
              </a:solidFill>
            </a:endParaRPr>
          </a:p>
        </p:txBody>
      </p:sp>
      <p:sp>
        <p:nvSpPr>
          <p:cNvPr id="3" name="内容占位符 2"/>
          <p:cNvSpPr>
            <a:spLocks noGrp="1"/>
          </p:cNvSpPr>
          <p:nvPr>
            <p:ph sz="quarter" idx="10"/>
          </p:nvPr>
        </p:nvSpPr>
        <p:spPr>
          <a:xfrm>
            <a:off x="166255" y="1557495"/>
            <a:ext cx="11845636" cy="3125037"/>
          </a:xfrm>
        </p:spPr>
        <p:txBody>
          <a:bodyPr/>
          <a:lstStyle/>
          <a:p>
            <a:pPr>
              <a:spcAft>
                <a:spcPts val="600"/>
              </a:spcAft>
            </a:pPr>
            <a:r>
              <a:rPr lang="en-US" altLang="zh-CN" sz="2400" dirty="0">
                <a:solidFill>
                  <a:schemeClr val="tx2"/>
                </a:solidFill>
              </a:rPr>
              <a:t>CEOS WGCV Microwave Sensor Subgroup is working on  development and consolidation of standards and metrics for optimized applications, main efforts is toward the best practices;</a:t>
            </a:r>
          </a:p>
          <a:p>
            <a:pPr>
              <a:spcAft>
                <a:spcPts val="600"/>
              </a:spcAft>
            </a:pPr>
            <a:r>
              <a:rPr lang="en-US" altLang="zh-CN" sz="2400" dirty="0">
                <a:solidFill>
                  <a:schemeClr val="tx2"/>
                </a:solidFill>
              </a:rPr>
              <a:t>Two focuses on radar </a:t>
            </a:r>
            <a:r>
              <a:rPr lang="en-US" altLang="zh-CN" sz="2400" dirty="0" err="1">
                <a:solidFill>
                  <a:schemeClr val="tx2"/>
                </a:solidFill>
              </a:rPr>
              <a:t>scatterometry</a:t>
            </a:r>
            <a:r>
              <a:rPr lang="en-US" altLang="zh-CN" sz="2400" dirty="0">
                <a:solidFill>
                  <a:schemeClr val="tx2"/>
                </a:solidFill>
              </a:rPr>
              <a:t> for ocean surface vector wind and the calibration of spaceborne microwave radiometers;</a:t>
            </a:r>
          </a:p>
          <a:p>
            <a:pPr>
              <a:spcAft>
                <a:spcPts val="600"/>
              </a:spcAft>
            </a:pPr>
            <a:r>
              <a:rPr lang="en-US" altLang="zh-CN" sz="2400" dirty="0">
                <a:solidFill>
                  <a:schemeClr val="tx2"/>
                </a:solidFill>
              </a:rPr>
              <a:t>CAL/VAL of other types of microwave sensor for atmospheric, oceanic and land surface applications, are under consideration.</a:t>
            </a:r>
          </a:p>
          <a:p>
            <a:pPr marL="0" indent="0">
              <a:spcAft>
                <a:spcPts val="600"/>
              </a:spcAft>
              <a:buNone/>
            </a:pPr>
            <a:endParaRPr lang="zh-CN" altLang="en-US" sz="2400" dirty="0">
              <a:solidFill>
                <a:schemeClr val="tx2"/>
              </a:solidFill>
            </a:endParaRPr>
          </a:p>
        </p:txBody>
      </p:sp>
      <p:sp>
        <p:nvSpPr>
          <p:cNvPr id="4" name="内容占位符 3"/>
          <p:cNvSpPr>
            <a:spLocks noGrp="1"/>
          </p:cNvSpPr>
          <p:nvPr>
            <p:ph sz="quarter" idx="11"/>
          </p:nvPr>
        </p:nvSpPr>
        <p:spPr/>
        <p:txBody>
          <a:bodyPr/>
          <a:lstStyle/>
          <a:p>
            <a:pPr algn="ctr" rtl="0"/>
            <a:r>
              <a:rPr lang="en-US" altLang="zh-CN" sz="3200" b="1" kern="1200" dirty="0">
                <a:solidFill>
                  <a:srgbClr val="FFFFFF"/>
                </a:solidFill>
                <a:latin typeface="Arial Bold"/>
              </a:rPr>
              <a:t>Summary</a:t>
            </a:r>
            <a:r>
              <a:rPr lang="zh-CN" altLang="en-US" sz="3200" b="1" kern="1200" dirty="0">
                <a:solidFill>
                  <a:srgbClr val="FFFFFF"/>
                </a:solidFill>
                <a:latin typeface="Arial Bold"/>
              </a:rPr>
              <a:t> </a:t>
            </a:r>
            <a:r>
              <a:rPr lang="en-US" altLang="zh-CN" sz="3200" b="1" kern="1200" dirty="0">
                <a:solidFill>
                  <a:srgbClr val="FFFFFF"/>
                </a:solidFill>
                <a:latin typeface="Arial Bold"/>
              </a:rPr>
              <a:t>and Future</a:t>
            </a:r>
            <a:endParaRPr lang="zh-CN" altLang="en-US" sz="3200" b="1" kern="1200" dirty="0">
              <a:solidFill>
                <a:srgbClr val="FFFFFF"/>
              </a:solidFill>
              <a:latin typeface="Arial Bold"/>
            </a:endParaRPr>
          </a:p>
        </p:txBody>
      </p:sp>
      <p:sp>
        <p:nvSpPr>
          <p:cNvPr id="5" name="内容占位符 3">
            <a:extLst>
              <a:ext uri="{FF2B5EF4-FFF2-40B4-BE49-F238E27FC236}">
                <a16:creationId xmlns:a16="http://schemas.microsoft.com/office/drawing/2014/main" id="{EE364D4C-52BC-F142-AA28-057B9B6512CD}"/>
              </a:ext>
            </a:extLst>
          </p:cNvPr>
          <p:cNvSpPr txBox="1">
            <a:spLocks/>
          </p:cNvSpPr>
          <p:nvPr/>
        </p:nvSpPr>
        <p:spPr>
          <a:xfrm>
            <a:off x="3820047" y="6019800"/>
            <a:ext cx="6604000" cy="533400"/>
          </a:xfrm>
          <a:prstGeom prst="rect">
            <a:avLst/>
          </a:prstGeom>
        </p:spPr>
        <p:txBody>
          <a:bodyPr/>
          <a:lstStyle>
            <a:lvl1pPr marL="0" indent="0">
              <a:spcBef>
                <a:spcPts val="500"/>
              </a:spcBef>
              <a:buSzPct val="100000"/>
              <a:buFont typeface="Arial"/>
              <a:buNone/>
              <a:defRPr sz="2400">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algn="ctr" rtl="0"/>
            <a:r>
              <a:rPr lang="en-US" altLang="zh-CN" sz="4000" b="1" kern="1200" dirty="0">
                <a:solidFill>
                  <a:schemeClr val="tx2"/>
                </a:solidFill>
                <a:latin typeface="Arial Bold"/>
              </a:rPr>
              <a:t>Thanks for your attention!</a:t>
            </a:r>
            <a:endParaRPr lang="zh-CN" altLang="en-US" sz="4000" b="1" kern="1200" dirty="0">
              <a:solidFill>
                <a:schemeClr val="tx2"/>
              </a:solidFill>
              <a:latin typeface="Arial Bold"/>
            </a:endParaRPr>
          </a:p>
        </p:txBody>
      </p:sp>
    </p:spTree>
    <p:extLst>
      <p:ext uri="{BB962C8B-B14F-4D97-AF65-F5344CB8AC3E}">
        <p14:creationId xmlns:p14="http://schemas.microsoft.com/office/powerpoint/2010/main" val="3416796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r>
              <a:rPr lang="en-US" altLang="zh-CN" sz="3600" dirty="0"/>
              <a:t>CEOS, WGCV and MSSG</a:t>
            </a:r>
          </a:p>
          <a:p>
            <a:endParaRPr lang="en-GB" dirty="0"/>
          </a:p>
        </p:txBody>
      </p:sp>
      <p:sp>
        <p:nvSpPr>
          <p:cNvPr id="5" name="Content Placeholder 2"/>
          <p:cNvSpPr>
            <a:spLocks noGrp="1"/>
          </p:cNvSpPr>
          <p:nvPr>
            <p:ph sz="quarter" idx="10"/>
          </p:nvPr>
        </p:nvSpPr>
        <p:spPr>
          <a:xfrm>
            <a:off x="1" y="1620000"/>
            <a:ext cx="12192000" cy="1947165"/>
          </a:xfrm>
        </p:spPr>
        <p:txBody>
          <a:bodyPr>
            <a:noAutofit/>
          </a:bodyPr>
          <a:lstStyle/>
          <a:p>
            <a:pPr marL="0" indent="0">
              <a:spcBef>
                <a:spcPts val="0"/>
              </a:spcBef>
              <a:spcAft>
                <a:spcPts val="1200"/>
              </a:spcAft>
              <a:buNone/>
            </a:pPr>
            <a:r>
              <a:rPr lang="en-US" sz="2400" b="1" dirty="0">
                <a:latin typeface="+mn-lt"/>
              </a:rPr>
              <a:t>CEOS Working Groups</a:t>
            </a:r>
          </a:p>
          <a:p>
            <a:pPr fontAlgn="base"/>
            <a:r>
              <a:rPr lang="en-US" altLang="zh-CN" dirty="0" err="1"/>
              <a:t>WGCapD</a:t>
            </a:r>
            <a:r>
              <a:rPr lang="en-US" altLang="zh-CN" dirty="0"/>
              <a:t>: The </a:t>
            </a:r>
            <a:r>
              <a:rPr lang="en-US" altLang="zh-CN" dirty="0">
                <a:hlinkClick r:id="rId3" tooltip="The Working Group on Capacity Building &amp; Data Democracy (WGCapD)"/>
              </a:rPr>
              <a:t>Working Group on Capacity Building &amp; Data Democracy</a:t>
            </a:r>
            <a:endParaRPr lang="en-US" altLang="zh-CN" dirty="0"/>
          </a:p>
          <a:p>
            <a:pPr fontAlgn="base"/>
            <a:r>
              <a:rPr lang="en-US" altLang="zh-CN" dirty="0" err="1"/>
              <a:t>WGClimate</a:t>
            </a:r>
            <a:r>
              <a:rPr lang="en-US" altLang="zh-CN" dirty="0"/>
              <a:t>: The </a:t>
            </a:r>
            <a:r>
              <a:rPr lang="en-US" altLang="zh-CN" dirty="0">
                <a:hlinkClick r:id="rId4" tooltip="WGClimate"/>
              </a:rPr>
              <a:t>CEOS/CGMS Working Group on Climate</a:t>
            </a:r>
            <a:endParaRPr lang="en-US" altLang="zh-CN" dirty="0"/>
          </a:p>
          <a:p>
            <a:pPr fontAlgn="base"/>
            <a:r>
              <a:rPr lang="en-US" altLang="zh-CN" b="1" dirty="0">
                <a:solidFill>
                  <a:srgbClr val="C00000"/>
                </a:solidFill>
              </a:rPr>
              <a:t>WGCV: </a:t>
            </a:r>
            <a:r>
              <a:rPr lang="en-US" altLang="zh-CN" dirty="0"/>
              <a:t>The </a:t>
            </a:r>
            <a:r>
              <a:rPr lang="en-US" altLang="zh-CN" dirty="0">
                <a:hlinkClick r:id="rId5"/>
              </a:rPr>
              <a:t>Working Group on Calibration &amp; Validation</a:t>
            </a:r>
            <a:endParaRPr lang="en-US" altLang="zh-CN" dirty="0"/>
          </a:p>
          <a:p>
            <a:pPr fontAlgn="base"/>
            <a:r>
              <a:rPr lang="en-US" altLang="zh-CN" dirty="0" err="1"/>
              <a:t>WGDisasters</a:t>
            </a:r>
            <a:r>
              <a:rPr lang="en-US" altLang="zh-CN" dirty="0"/>
              <a:t>: The </a:t>
            </a:r>
            <a:r>
              <a:rPr lang="en-US" altLang="zh-CN" dirty="0">
                <a:hlinkClick r:id="rId6" tooltip="Disasters"/>
              </a:rPr>
              <a:t>Working Group on Disasters</a:t>
            </a:r>
            <a:endParaRPr lang="en-US" altLang="zh-CN" dirty="0"/>
          </a:p>
          <a:p>
            <a:pPr fontAlgn="base"/>
            <a:r>
              <a:rPr lang="en-US" altLang="zh-CN" dirty="0"/>
              <a:t>WGISS: The </a:t>
            </a:r>
            <a:r>
              <a:rPr lang="en-US" altLang="zh-CN" dirty="0">
                <a:hlinkClick r:id="rId7"/>
              </a:rPr>
              <a:t>Working Group on Information Systems &amp; Services</a:t>
            </a:r>
            <a:r>
              <a:rPr lang="en-US" altLang="zh-CN" dirty="0"/>
              <a:t> </a:t>
            </a:r>
            <a:endParaRPr lang="en-US" sz="2400" dirty="0">
              <a:latin typeface="+mn-lt"/>
            </a:endParaRPr>
          </a:p>
          <a:p>
            <a:pPr marL="0" indent="0">
              <a:spcBef>
                <a:spcPts val="0"/>
              </a:spcBef>
              <a:spcAft>
                <a:spcPts val="1200"/>
              </a:spcAft>
              <a:buNone/>
            </a:pPr>
            <a:endParaRPr lang="en-US" sz="2400" dirty="0">
              <a:latin typeface="+mn-lt"/>
            </a:endParaRPr>
          </a:p>
          <a:p>
            <a:pPr marL="0" indent="0">
              <a:spcBef>
                <a:spcPts val="0"/>
              </a:spcBef>
              <a:spcAft>
                <a:spcPts val="1200"/>
              </a:spcAft>
              <a:buNone/>
            </a:pPr>
            <a:r>
              <a:rPr lang="en-US" sz="2400" b="1" dirty="0">
                <a:latin typeface="+mn-lt"/>
              </a:rPr>
              <a:t>WGCV: Working Group on Calibration and Validation</a:t>
            </a:r>
          </a:p>
          <a:p>
            <a:pPr marL="0" indent="0">
              <a:spcBef>
                <a:spcPts val="0"/>
              </a:spcBef>
              <a:spcAft>
                <a:spcPts val="1200"/>
              </a:spcAft>
              <a:buNone/>
            </a:pPr>
            <a:r>
              <a:rPr lang="en-US" altLang="zh-CN" dirty="0"/>
              <a:t>The mission of the CEOS Working Group on Calibration &amp; Validation (WGCV) is to ensure long-term confidence in the accuracy and quality of Earth Observation data and products and to provide a forum for the exchange of information about calibration and validation, including the coordination of cooperative activities. </a:t>
            </a:r>
            <a:endParaRPr lang="en-US" dirty="0"/>
          </a:p>
        </p:txBody>
      </p:sp>
      <p:sp>
        <p:nvSpPr>
          <p:cNvPr id="3" name="灯片编号占位符 2">
            <a:extLst>
              <a:ext uri="{FF2B5EF4-FFF2-40B4-BE49-F238E27FC236}">
                <a16:creationId xmlns:a16="http://schemas.microsoft.com/office/drawing/2014/main" id="{190B6478-53BC-8B49-A16B-56415E0DF050}"/>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2</a:t>
            </a:fld>
            <a:endParaRPr lang="en-US" dirty="0">
              <a:solidFill>
                <a:srgbClr val="1F497D"/>
              </a:solidFill>
            </a:endParaRPr>
          </a:p>
        </p:txBody>
      </p:sp>
    </p:spTree>
    <p:extLst>
      <p:ext uri="{BB962C8B-B14F-4D97-AF65-F5344CB8AC3E}">
        <p14:creationId xmlns:p14="http://schemas.microsoft.com/office/powerpoint/2010/main" val="42228531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r>
              <a:rPr lang="en-US" altLang="zh-CN" sz="3600" dirty="0"/>
              <a:t>CEOS, WGCV and MSSG</a:t>
            </a:r>
          </a:p>
          <a:p>
            <a:endParaRPr lang="en-GB" dirty="0"/>
          </a:p>
        </p:txBody>
      </p:sp>
      <p:sp>
        <p:nvSpPr>
          <p:cNvPr id="5" name="Content Placeholder 2"/>
          <p:cNvSpPr>
            <a:spLocks noGrp="1"/>
          </p:cNvSpPr>
          <p:nvPr>
            <p:ph sz="quarter" idx="10"/>
          </p:nvPr>
        </p:nvSpPr>
        <p:spPr>
          <a:xfrm>
            <a:off x="0" y="1338646"/>
            <a:ext cx="12192000" cy="1947165"/>
          </a:xfrm>
        </p:spPr>
        <p:txBody>
          <a:bodyPr>
            <a:noAutofit/>
          </a:bodyPr>
          <a:lstStyle/>
          <a:p>
            <a:pPr marL="0" indent="0">
              <a:spcBef>
                <a:spcPts val="0"/>
              </a:spcBef>
              <a:spcAft>
                <a:spcPts val="1200"/>
              </a:spcAft>
              <a:buNone/>
            </a:pPr>
            <a:r>
              <a:rPr lang="en-US" sz="2400" b="1" dirty="0">
                <a:latin typeface="+mn-lt"/>
              </a:rPr>
              <a:t>CEOS WGCV Subgroups</a:t>
            </a:r>
          </a:p>
          <a:p>
            <a:pPr marL="0" indent="0" fontAlgn="base">
              <a:buNone/>
            </a:pPr>
            <a:r>
              <a:rPr lang="en-US" altLang="zh-CN" dirty="0"/>
              <a:t>The CEOS Working Group on Calibration &amp; Validation (WGCV) supports six Subgroups that operate as individual entities and focus on specific technical areas related to calibration and validation.  </a:t>
            </a:r>
          </a:p>
          <a:p>
            <a:pPr fontAlgn="base"/>
            <a:r>
              <a:rPr lang="en-US" altLang="zh-CN" dirty="0">
                <a:hlinkClick r:id="rId3"/>
              </a:rPr>
              <a:t>Atmospheric Composition (ACSG)</a:t>
            </a:r>
            <a:endParaRPr lang="en-US" altLang="zh-CN" dirty="0"/>
          </a:p>
          <a:p>
            <a:pPr fontAlgn="base"/>
            <a:r>
              <a:rPr lang="en-US" altLang="zh-CN" dirty="0">
                <a:hlinkClick r:id="rId4"/>
              </a:rPr>
              <a:t>Infrared Visible Optical Sensors (IVOS)</a:t>
            </a:r>
            <a:endParaRPr lang="en-US" altLang="zh-CN" dirty="0"/>
          </a:p>
          <a:p>
            <a:pPr fontAlgn="base"/>
            <a:r>
              <a:rPr lang="en-US" altLang="zh-CN" dirty="0">
                <a:hlinkClick r:id="rId5"/>
              </a:rPr>
              <a:t>Land Product Validation (LPV)</a:t>
            </a:r>
            <a:endParaRPr lang="en-US" altLang="zh-CN" dirty="0"/>
          </a:p>
          <a:p>
            <a:pPr fontAlgn="base"/>
            <a:r>
              <a:rPr lang="en-US" altLang="zh-CN" b="1" dirty="0">
                <a:solidFill>
                  <a:srgbClr val="C00000"/>
                </a:solidFill>
                <a:hlinkClick r:id="rId6">
                  <a:extLst>
                    <a:ext uri="{A12FA001-AC4F-418D-AE19-62706E023703}">
                      <ahyp:hlinkClr xmlns:ahyp="http://schemas.microsoft.com/office/drawing/2018/hyperlinkcolor" val="tx"/>
                    </a:ext>
                  </a:extLst>
                </a:hlinkClick>
              </a:rPr>
              <a:t>Microwave Sensors (MSSG)</a:t>
            </a:r>
            <a:endParaRPr lang="en-US" altLang="zh-CN" b="1" dirty="0">
              <a:solidFill>
                <a:srgbClr val="C00000"/>
              </a:solidFill>
            </a:endParaRPr>
          </a:p>
          <a:p>
            <a:pPr fontAlgn="base"/>
            <a:r>
              <a:rPr lang="en-US" altLang="zh-CN" dirty="0">
                <a:hlinkClick r:id="rId7"/>
              </a:rPr>
              <a:t>Synthetic Aperture Radar (SAR)</a:t>
            </a:r>
            <a:endParaRPr lang="en-US" altLang="zh-CN" dirty="0"/>
          </a:p>
          <a:p>
            <a:pPr fontAlgn="base"/>
            <a:r>
              <a:rPr lang="en-US" altLang="zh-CN" dirty="0">
                <a:hlinkClick r:id="rId8"/>
              </a:rPr>
              <a:t>Terrain Mapping (TMSG)</a:t>
            </a:r>
            <a:endParaRPr lang="en-US" sz="2400" dirty="0">
              <a:latin typeface="+mn-lt"/>
            </a:endParaRPr>
          </a:p>
          <a:p>
            <a:pPr marL="0" indent="0">
              <a:spcBef>
                <a:spcPts val="1200"/>
              </a:spcBef>
              <a:spcAft>
                <a:spcPts val="1200"/>
              </a:spcAft>
              <a:buNone/>
            </a:pPr>
            <a:r>
              <a:rPr lang="en-US" sz="2400" b="1" dirty="0">
                <a:latin typeface="+mn-lt"/>
              </a:rPr>
              <a:t>MSSG: Microwave Sensors Subgroup</a:t>
            </a:r>
          </a:p>
          <a:p>
            <a:pPr marL="0" indent="0">
              <a:spcBef>
                <a:spcPts val="0"/>
              </a:spcBef>
              <a:spcAft>
                <a:spcPts val="1200"/>
              </a:spcAft>
              <a:buNone/>
            </a:pPr>
            <a:r>
              <a:rPr lang="en-US" altLang="zh-CN" dirty="0"/>
              <a:t>The Microwave Sensors Subgroup Mission is to foster high quality calibration and validation of microwave sensors for remote sensing purposes. These include both active and passive types, airborne and space-borne sensors operating in the microwave spectral range, except SAR.</a:t>
            </a:r>
            <a:endParaRPr lang="en-US" dirty="0"/>
          </a:p>
        </p:txBody>
      </p:sp>
      <p:sp>
        <p:nvSpPr>
          <p:cNvPr id="3" name="灯片编号占位符 2">
            <a:extLst>
              <a:ext uri="{FF2B5EF4-FFF2-40B4-BE49-F238E27FC236}">
                <a16:creationId xmlns:a16="http://schemas.microsoft.com/office/drawing/2014/main" id="{0902CCF3-2384-6240-833D-A14D205F0340}"/>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3</a:t>
            </a:fld>
            <a:endParaRPr lang="en-US" dirty="0">
              <a:solidFill>
                <a:srgbClr val="1F497D"/>
              </a:solidFill>
            </a:endParaRPr>
          </a:p>
        </p:txBody>
      </p:sp>
    </p:spTree>
    <p:extLst>
      <p:ext uri="{BB962C8B-B14F-4D97-AF65-F5344CB8AC3E}">
        <p14:creationId xmlns:p14="http://schemas.microsoft.com/office/powerpoint/2010/main" val="15970670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0" y="1587640"/>
            <a:ext cx="12057888" cy="4782956"/>
          </a:xfrm>
        </p:spPr>
        <p:txBody>
          <a:bodyPr/>
          <a:lstStyle/>
          <a:p>
            <a:pPr marL="0" indent="0" fontAlgn="base">
              <a:buNone/>
            </a:pPr>
            <a:r>
              <a:rPr lang="en-US" altLang="zh-CN" sz="2400" b="1" dirty="0"/>
              <a:t>The objectives of the Microwave Sensors Subgroup, beyond those of the WGCV, are to:</a:t>
            </a:r>
          </a:p>
          <a:p>
            <a:pPr fontAlgn="base"/>
            <a:r>
              <a:rPr lang="en-US" altLang="zh-CN" dirty="0"/>
              <a:t>Facilitate international cooperation and coordination in microwave sensor calibration/validation activities by sharing information on sensor development and field campaigns</a:t>
            </a:r>
          </a:p>
          <a:p>
            <a:pPr fontAlgn="base"/>
            <a:r>
              <a:rPr lang="en-US" altLang="zh-CN" dirty="0"/>
              <a:t>Promote accurate calibration and validation of microwave sensors through the standardization of terminology and measurement practices</a:t>
            </a:r>
          </a:p>
          <a:p>
            <a:pPr fontAlgn="base"/>
            <a:r>
              <a:rPr lang="en-US" altLang="zh-CN" dirty="0"/>
              <a:t>Provide a forum for the discussion of current issues and for the exchange of technical information on evolving technologies related to microwave sensor calibration/validation</a:t>
            </a:r>
          </a:p>
        </p:txBody>
      </p:sp>
      <p:sp>
        <p:nvSpPr>
          <p:cNvPr id="5" name="Content Placeholder 4"/>
          <p:cNvSpPr>
            <a:spLocks noGrp="1"/>
          </p:cNvSpPr>
          <p:nvPr>
            <p:ph sz="quarter" idx="11"/>
          </p:nvPr>
        </p:nvSpPr>
        <p:spPr>
          <a:xfrm>
            <a:off x="2204720" y="268224"/>
            <a:ext cx="7680960" cy="533400"/>
          </a:xfrm>
        </p:spPr>
        <p:txBody>
          <a:bodyPr/>
          <a:lstStyle/>
          <a:p>
            <a:r>
              <a:rPr lang="en-US" sz="3600" dirty="0"/>
              <a:t>Objectives of MSSG</a:t>
            </a:r>
          </a:p>
          <a:p>
            <a:endParaRPr lang="en-US" dirty="0"/>
          </a:p>
        </p:txBody>
      </p:sp>
      <p:sp>
        <p:nvSpPr>
          <p:cNvPr id="3" name="灯片编号占位符 2">
            <a:extLst>
              <a:ext uri="{FF2B5EF4-FFF2-40B4-BE49-F238E27FC236}">
                <a16:creationId xmlns:a16="http://schemas.microsoft.com/office/drawing/2014/main" id="{3181B940-B1D7-9347-A8E4-C572438BC032}"/>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4</a:t>
            </a:fld>
            <a:endParaRPr lang="en-US" dirty="0">
              <a:solidFill>
                <a:srgbClr val="1F497D"/>
              </a:solidFill>
            </a:endParaRPr>
          </a:p>
        </p:txBody>
      </p:sp>
    </p:spTree>
    <p:extLst>
      <p:ext uri="{BB962C8B-B14F-4D97-AF65-F5344CB8AC3E}">
        <p14:creationId xmlns:p14="http://schemas.microsoft.com/office/powerpoint/2010/main" val="23556495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7056" y="1431949"/>
            <a:ext cx="12057888" cy="4782956"/>
          </a:xfrm>
        </p:spPr>
        <p:txBody>
          <a:bodyPr/>
          <a:lstStyle/>
          <a:p>
            <a:pPr eaLnBrk="1" hangingPunct="1">
              <a:buFont typeface="Wingdings" charset="0"/>
              <a:buNone/>
            </a:pPr>
            <a:r>
              <a:rPr lang="en-US" altLang="zh-CN" sz="2400" dirty="0">
                <a:latin typeface="Tahoma" charset="0"/>
                <a:ea typeface="宋体" charset="0"/>
              </a:rPr>
              <a:t>MSSG</a:t>
            </a:r>
            <a:r>
              <a:rPr lang="zh-CN" altLang="en-US" sz="2400" dirty="0">
                <a:latin typeface="Tahoma" charset="0"/>
                <a:ea typeface="宋体" charset="0"/>
              </a:rPr>
              <a:t> </a:t>
            </a:r>
            <a:r>
              <a:rPr lang="en-US" altLang="zh-CN" sz="2400" dirty="0">
                <a:latin typeface="Tahoma" charset="0"/>
                <a:ea typeface="宋体" charset="0"/>
              </a:rPr>
              <a:t>covers EO sensors operated in microwave spectrum, except SAR</a:t>
            </a:r>
          </a:p>
          <a:p>
            <a:pPr eaLnBrk="1" hangingPunct="1"/>
            <a:r>
              <a:rPr lang="en-US" altLang="zh-CN" sz="2400" dirty="0">
                <a:latin typeface="Tahoma" charset="0"/>
                <a:ea typeface="宋体" charset="0"/>
              </a:rPr>
              <a:t>MWR, SCAT, ALT</a:t>
            </a:r>
          </a:p>
          <a:p>
            <a:pPr lvl="1" eaLnBrk="1" hangingPunct="1"/>
            <a:r>
              <a:rPr lang="en-US" altLang="zh-CN" dirty="0">
                <a:latin typeface="Tahoma" charset="0"/>
                <a:ea typeface="宋体" charset="0"/>
              </a:rPr>
              <a:t>Microwave Radiometers (sounders, imagers) (MWR)</a:t>
            </a:r>
          </a:p>
          <a:p>
            <a:pPr lvl="1" eaLnBrk="1" hangingPunct="1"/>
            <a:r>
              <a:rPr lang="en-US" altLang="zh-CN" dirty="0">
                <a:latin typeface="Tahoma" charset="0"/>
                <a:ea typeface="宋体" charset="0"/>
              </a:rPr>
              <a:t>Radar </a:t>
            </a:r>
            <a:r>
              <a:rPr lang="en-US" altLang="zh-CN" dirty="0" err="1">
                <a:latin typeface="Tahoma" charset="0"/>
                <a:ea typeface="宋体" charset="0"/>
              </a:rPr>
              <a:t>Scatterometers</a:t>
            </a:r>
            <a:r>
              <a:rPr lang="en-US" altLang="zh-CN" dirty="0">
                <a:latin typeface="Tahoma" charset="0"/>
                <a:ea typeface="宋体" charset="0"/>
              </a:rPr>
              <a:t> (surface and volume) (SCAT)</a:t>
            </a:r>
          </a:p>
          <a:p>
            <a:pPr lvl="1" eaLnBrk="1" hangingPunct="1"/>
            <a:r>
              <a:rPr lang="en-US" altLang="zh-CN" dirty="0">
                <a:latin typeface="Tahoma" charset="0"/>
                <a:ea typeface="宋体" charset="0"/>
              </a:rPr>
              <a:t>Radar Altimeters (ALT)</a:t>
            </a:r>
          </a:p>
          <a:p>
            <a:pPr lvl="1"/>
            <a:r>
              <a:rPr lang="en-US" altLang="zh-CN" dirty="0">
                <a:latin typeface="Tahoma" charset="0"/>
                <a:ea typeface="宋体" charset="0"/>
              </a:rPr>
              <a:t>GNSS-RO and </a:t>
            </a:r>
            <a:r>
              <a:rPr lang="en-US" altLang="zh-CN" dirty="0" err="1">
                <a:latin typeface="Tahoma" charset="0"/>
                <a:ea typeface="宋体" charset="0"/>
              </a:rPr>
              <a:t>reflectrometry</a:t>
            </a:r>
            <a:endParaRPr lang="en-US" altLang="zh-CN" dirty="0">
              <a:latin typeface="Tahoma" charset="0"/>
              <a:ea typeface="宋体" charset="0"/>
            </a:endParaRPr>
          </a:p>
          <a:p>
            <a:pPr eaLnBrk="1" hangingPunct="1"/>
            <a:r>
              <a:rPr lang="en-US" altLang="zh-CN" sz="2400" b="1" dirty="0">
                <a:latin typeface="Tahoma" charset="0"/>
                <a:ea typeface="宋体" charset="0"/>
              </a:rPr>
              <a:t>With current emphasis on</a:t>
            </a:r>
          </a:p>
          <a:p>
            <a:pPr lvl="1"/>
            <a:r>
              <a:rPr lang="en-US" altLang="zh-CN" sz="2400" b="1" dirty="0">
                <a:solidFill>
                  <a:srgbClr val="FF0000"/>
                </a:solidFill>
                <a:latin typeface="Tahoma" charset="0"/>
                <a:ea typeface="宋体" charset="0"/>
              </a:rPr>
              <a:t>Radar </a:t>
            </a:r>
            <a:r>
              <a:rPr lang="en-US" altLang="zh-CN" sz="2400" b="1" dirty="0" err="1">
                <a:solidFill>
                  <a:srgbClr val="FF0000"/>
                </a:solidFill>
                <a:latin typeface="Tahoma" charset="0"/>
                <a:ea typeface="宋体" charset="0"/>
              </a:rPr>
              <a:t>Scatterometers</a:t>
            </a:r>
            <a:r>
              <a:rPr lang="en-US" altLang="zh-CN" sz="2400" b="1" dirty="0">
                <a:solidFill>
                  <a:srgbClr val="FF0000"/>
                </a:solidFill>
                <a:latin typeface="Tahoma" charset="0"/>
                <a:ea typeface="宋体" charset="0"/>
              </a:rPr>
              <a:t> (Active Microwave)</a:t>
            </a:r>
          </a:p>
          <a:p>
            <a:pPr marL="457200" lvl="1" indent="0">
              <a:buNone/>
            </a:pPr>
            <a:r>
              <a:rPr lang="en-US" altLang="zh-CN" b="1" dirty="0">
                <a:solidFill>
                  <a:schemeClr val="tx2"/>
                </a:solidFill>
                <a:latin typeface="Tahoma" charset="0"/>
                <a:ea typeface="宋体" charset="0"/>
              </a:rPr>
              <a:t>CEOS task </a:t>
            </a:r>
            <a:r>
              <a:rPr lang="en-US" altLang="zh-CN" b="1" dirty="0">
                <a:solidFill>
                  <a:schemeClr val="tx2"/>
                </a:solidFill>
              </a:rPr>
              <a:t>CV-20-05</a:t>
            </a:r>
            <a:r>
              <a:rPr lang="en-US" altLang="zh-CN" dirty="0"/>
              <a:t>: Standards and Metrics for </a:t>
            </a:r>
            <a:r>
              <a:rPr lang="en-US" altLang="zh-CN" dirty="0" err="1"/>
              <a:t>Scatterometers</a:t>
            </a:r>
            <a:r>
              <a:rPr lang="en-US" altLang="zh-CN" dirty="0"/>
              <a:t> and Wind Retrievals </a:t>
            </a:r>
            <a:endParaRPr lang="en-US" altLang="zh-CN" b="1" dirty="0">
              <a:solidFill>
                <a:srgbClr val="FF0000"/>
              </a:solidFill>
              <a:latin typeface="Tahoma" charset="0"/>
              <a:ea typeface="宋体" charset="0"/>
            </a:endParaRPr>
          </a:p>
          <a:p>
            <a:pPr lvl="1"/>
            <a:r>
              <a:rPr lang="en-US" altLang="zh-CN" sz="2400" b="1" dirty="0">
                <a:solidFill>
                  <a:srgbClr val="FF0000"/>
                </a:solidFill>
                <a:latin typeface="Tahoma" charset="0"/>
                <a:ea typeface="宋体" charset="0"/>
              </a:rPr>
              <a:t>Microwave Radiometers (Passive Microwave)</a:t>
            </a:r>
          </a:p>
          <a:p>
            <a:pPr marL="457200" lvl="1" indent="0">
              <a:buNone/>
            </a:pPr>
            <a:r>
              <a:rPr lang="en-US" altLang="zh-CN" b="1" dirty="0">
                <a:solidFill>
                  <a:schemeClr val="tx2"/>
                </a:solidFill>
                <a:latin typeface="Tahoma" charset="0"/>
                <a:ea typeface="宋体" charset="0"/>
              </a:rPr>
              <a:t>ISO TC211 project: </a:t>
            </a:r>
          </a:p>
          <a:p>
            <a:pPr marL="457200" lvl="1" indent="0">
              <a:buNone/>
            </a:pPr>
            <a:r>
              <a:rPr lang="en-GB" altLang="zh-CN" b="1" dirty="0"/>
              <a:t>Geographic information – Calibration and validation of remote sensing imagery sensors and data– Part 4: Space-borne Microwave Radiometers (ISO TS 19159-4:202X)</a:t>
            </a:r>
            <a:endParaRPr lang="zh-CN" altLang="zh-CN" dirty="0"/>
          </a:p>
        </p:txBody>
      </p:sp>
      <p:sp>
        <p:nvSpPr>
          <p:cNvPr id="5" name="Content Placeholder 4"/>
          <p:cNvSpPr>
            <a:spLocks noGrp="1"/>
          </p:cNvSpPr>
          <p:nvPr>
            <p:ph sz="quarter" idx="11"/>
          </p:nvPr>
        </p:nvSpPr>
        <p:spPr>
          <a:xfrm>
            <a:off x="2204720" y="268224"/>
            <a:ext cx="8024502" cy="533400"/>
          </a:xfrm>
        </p:spPr>
        <p:txBody>
          <a:bodyPr/>
          <a:lstStyle/>
          <a:p>
            <a:r>
              <a:rPr lang="en-US" sz="3600" dirty="0"/>
              <a:t>Recent Focuses and Tasks of MSSG</a:t>
            </a:r>
          </a:p>
          <a:p>
            <a:endParaRPr lang="en-US" dirty="0"/>
          </a:p>
        </p:txBody>
      </p:sp>
      <p:sp>
        <p:nvSpPr>
          <p:cNvPr id="8" name="灯片编号占位符 7">
            <a:extLst>
              <a:ext uri="{FF2B5EF4-FFF2-40B4-BE49-F238E27FC236}">
                <a16:creationId xmlns:a16="http://schemas.microsoft.com/office/drawing/2014/main" id="{9E072888-5E8B-D346-98F2-A9CA2B10A013}"/>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5</a:t>
            </a:fld>
            <a:endParaRPr lang="en-US" dirty="0">
              <a:solidFill>
                <a:srgbClr val="1F497D"/>
              </a:solidFill>
            </a:endParaRPr>
          </a:p>
        </p:txBody>
      </p:sp>
    </p:spTree>
    <p:extLst>
      <p:ext uri="{BB962C8B-B14F-4D97-AF65-F5344CB8AC3E}">
        <p14:creationId xmlns:p14="http://schemas.microsoft.com/office/powerpoint/2010/main" val="92094231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94980B-B146-4D70-8D1C-2BF96CE7815C}"/>
              </a:ext>
            </a:extLst>
          </p:cNvPr>
          <p:cNvSpPr>
            <a:spLocks noGrp="1"/>
          </p:cNvSpPr>
          <p:nvPr>
            <p:ph type="ctrTitle" idx="4294967295"/>
          </p:nvPr>
        </p:nvSpPr>
        <p:spPr>
          <a:xfrm>
            <a:off x="77787" y="1809899"/>
            <a:ext cx="12012613" cy="1373188"/>
          </a:xfrm>
          <a:prstGeom prst="rect">
            <a:avLst/>
          </a:prstGeom>
        </p:spPr>
        <p:txBody>
          <a:bodyPr>
            <a:noAutofit/>
          </a:bodyPr>
          <a:lstStyle/>
          <a:p>
            <a:pPr algn="ctr"/>
            <a:r>
              <a:rPr lang="en-US" altLang="zh-CN" dirty="0">
                <a:solidFill>
                  <a:schemeClr val="tx2"/>
                </a:solidFill>
              </a:rPr>
              <a:t>CEOS Task CV-20-05:</a:t>
            </a:r>
            <a:br>
              <a:rPr lang="en-US" altLang="zh-CN" dirty="0">
                <a:solidFill>
                  <a:schemeClr val="tx2"/>
                </a:solidFill>
              </a:rPr>
            </a:br>
            <a:r>
              <a:rPr lang="en-US" altLang="zh-CN" dirty="0">
                <a:solidFill>
                  <a:schemeClr val="tx2"/>
                </a:solidFill>
              </a:rPr>
              <a:t>Standards and Metrics for </a:t>
            </a:r>
            <a:r>
              <a:rPr lang="en-US" altLang="zh-CN" dirty="0" err="1">
                <a:solidFill>
                  <a:schemeClr val="tx2"/>
                </a:solidFill>
              </a:rPr>
              <a:t>Scatterometers</a:t>
            </a:r>
            <a:r>
              <a:rPr lang="en-US" altLang="zh-CN" dirty="0">
                <a:solidFill>
                  <a:schemeClr val="tx2"/>
                </a:solidFill>
              </a:rPr>
              <a:t> and Wind Retrievals</a:t>
            </a:r>
            <a:br>
              <a:rPr lang="en-US" altLang="zh-CN" dirty="0">
                <a:solidFill>
                  <a:schemeClr val="tx2"/>
                </a:solidFill>
              </a:rPr>
            </a:br>
            <a:r>
              <a:rPr lang="en-US" altLang="zh-CN" dirty="0">
                <a:solidFill>
                  <a:schemeClr val="tx2"/>
                </a:solidFill>
              </a:rPr>
              <a:t> </a:t>
            </a:r>
            <a:endParaRPr lang="zh-CN" altLang="en-US" sz="2400" dirty="0">
              <a:solidFill>
                <a:schemeClr val="tx2"/>
              </a:solidFill>
            </a:endParaRPr>
          </a:p>
        </p:txBody>
      </p:sp>
      <p:pic>
        <p:nvPicPr>
          <p:cNvPr id="1026" name="Picture 2" descr="https://bkimg.cdn.bcebos.com/pic/0df3d7ca7bcb0a46162bebcb6163f6246b60af33?x-bce-process=image/watermark,image_d2F0ZXIvYmFpa2UxMTY=,g_7,xp_5,yp_5/format,f_auto">
            <a:extLst>
              <a:ext uri="{FF2B5EF4-FFF2-40B4-BE49-F238E27FC236}">
                <a16:creationId xmlns:a16="http://schemas.microsoft.com/office/drawing/2014/main" id="{CF5ADB1A-7D8B-4223-ABF0-64C19638C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982" y="5805348"/>
            <a:ext cx="775950" cy="7702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bkimg.cdn.bcebos.com/pic/a5c27d1ed21b0ef42e2f3d2fd2c451da80cb3eff?x-bce-process=image/watermark,image_d2F0ZXIvYmFpa2UxMTY=,g_7,xp_5,yp_5/format,f_auto">
            <a:extLst>
              <a:ext uri="{FF2B5EF4-FFF2-40B4-BE49-F238E27FC236}">
                <a16:creationId xmlns:a16="http://schemas.microsoft.com/office/drawing/2014/main" id="{274D6DF3-FC06-4676-B35F-77AACFA7C8A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18" t="11563" r="26210" b="13117"/>
          <a:stretch/>
        </p:blipFill>
        <p:spPr bwMode="auto">
          <a:xfrm>
            <a:off x="2035975" y="5594567"/>
            <a:ext cx="835319" cy="8045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未标题-1">
            <a:extLst>
              <a:ext uri="{FF2B5EF4-FFF2-40B4-BE49-F238E27FC236}">
                <a16:creationId xmlns:a16="http://schemas.microsoft.com/office/drawing/2014/main" id="{26B300E9-4D75-4B85-BB5C-5D8D53DC17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9" y="5438289"/>
            <a:ext cx="1476557" cy="385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4" descr="logo_large-a9be0e49aed0aa1f72a7da54d348d14ce94d070e7950f67dbc85039f0574ca48">
            <a:extLst>
              <a:ext uri="{FF2B5EF4-FFF2-40B4-BE49-F238E27FC236}">
                <a16:creationId xmlns:a16="http://schemas.microsoft.com/office/drawing/2014/main" id="{52544AF7-1108-40F6-9635-DA3D7E2872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4981" y="5866063"/>
            <a:ext cx="2059205" cy="400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7 Imagen">
            <a:extLst>
              <a:ext uri="{FF2B5EF4-FFF2-40B4-BE49-F238E27FC236}">
                <a16:creationId xmlns:a16="http://schemas.microsoft.com/office/drawing/2014/main" id="{2C2C94FA-0EBE-4FB0-96AC-743AFED562C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3360" y="6032392"/>
            <a:ext cx="1354207" cy="34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8 Imagen">
            <a:extLst>
              <a:ext uri="{FF2B5EF4-FFF2-40B4-BE49-F238E27FC236}">
                <a16:creationId xmlns:a16="http://schemas.microsoft.com/office/drawing/2014/main" id="{4533E76B-0BC5-44A2-99BC-3B2AC77AB04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7554" y="5583521"/>
            <a:ext cx="1354207" cy="27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04547A9B-3F65-4AB0-A2AA-1ADFE1FD9149}"/>
              </a:ext>
            </a:extLst>
          </p:cNvPr>
          <p:cNvPicPr>
            <a:picLocks noChangeAspect="1"/>
          </p:cNvPicPr>
          <p:nvPr/>
        </p:nvPicPr>
        <p:blipFill>
          <a:blip r:embed="rId8"/>
          <a:stretch>
            <a:fillRect/>
          </a:stretch>
        </p:blipFill>
        <p:spPr>
          <a:xfrm>
            <a:off x="7462654" y="5531729"/>
            <a:ext cx="867404" cy="917447"/>
          </a:xfrm>
          <a:prstGeom prst="rect">
            <a:avLst/>
          </a:prstGeom>
        </p:spPr>
      </p:pic>
      <p:pic>
        <p:nvPicPr>
          <p:cNvPr id="14" name="Picture 2" descr="https://gss3.bdstatic.com/84oSdTum2Q5BphGlnYG/timg?wapp&amp;quality=80&amp;size=b150_150&amp;subsize=20480&amp;cut_x=0&amp;cut_w=0&amp;cut_y=0&amp;cut_h=0&amp;sec=1369815402&amp;srctrace&amp;di=ca07460804a7a28a604ad78d070e9124&amp;wh_rate=null&amp;src=http%3A%2F%2Fimgsrc.baidu.com%2Fforum%2Fpic%2Fitem%2Fac345982b2b7d0a2db2dba13c5ef76094a369a5c.jpg">
            <a:extLst>
              <a:ext uri="{FF2B5EF4-FFF2-40B4-BE49-F238E27FC236}">
                <a16:creationId xmlns:a16="http://schemas.microsoft.com/office/drawing/2014/main" id="{B57E02C7-8E0A-4C6C-A8B0-C580DB64B3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50908" y="5607799"/>
            <a:ext cx="721698" cy="721698"/>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a:extLst>
              <a:ext uri="{FF2B5EF4-FFF2-40B4-BE49-F238E27FC236}">
                <a16:creationId xmlns:a16="http://schemas.microsoft.com/office/drawing/2014/main" id="{57451487-2DB8-405F-A398-8B6A6A8D455A}"/>
              </a:ext>
            </a:extLst>
          </p:cNvPr>
          <p:cNvPicPr>
            <a:picLocks noChangeAspect="1"/>
          </p:cNvPicPr>
          <p:nvPr/>
        </p:nvPicPr>
        <p:blipFill>
          <a:blip r:embed="rId10"/>
          <a:stretch>
            <a:fillRect/>
          </a:stretch>
        </p:blipFill>
        <p:spPr>
          <a:xfrm>
            <a:off x="8505196" y="5708626"/>
            <a:ext cx="1450065" cy="501526"/>
          </a:xfrm>
          <a:prstGeom prst="rect">
            <a:avLst/>
          </a:prstGeom>
        </p:spPr>
      </p:pic>
      <p:pic>
        <p:nvPicPr>
          <p:cNvPr id="6" name="图片 5">
            <a:extLst>
              <a:ext uri="{FF2B5EF4-FFF2-40B4-BE49-F238E27FC236}">
                <a16:creationId xmlns:a16="http://schemas.microsoft.com/office/drawing/2014/main" id="{5F4E6998-0AF0-4C7F-B8C8-6464B5A69669}"/>
              </a:ext>
            </a:extLst>
          </p:cNvPr>
          <p:cNvPicPr>
            <a:picLocks noChangeAspect="1"/>
          </p:cNvPicPr>
          <p:nvPr/>
        </p:nvPicPr>
        <p:blipFill>
          <a:blip r:embed="rId11"/>
          <a:stretch>
            <a:fillRect/>
          </a:stretch>
        </p:blipFill>
        <p:spPr>
          <a:xfrm>
            <a:off x="10034087" y="5626900"/>
            <a:ext cx="1002643" cy="769986"/>
          </a:xfrm>
          <a:prstGeom prst="rect">
            <a:avLst/>
          </a:prstGeom>
        </p:spPr>
      </p:pic>
      <p:sp>
        <p:nvSpPr>
          <p:cNvPr id="19" name="灯片编号占位符 18">
            <a:extLst>
              <a:ext uri="{FF2B5EF4-FFF2-40B4-BE49-F238E27FC236}">
                <a16:creationId xmlns:a16="http://schemas.microsoft.com/office/drawing/2014/main" id="{48B40BE9-6550-5D44-A162-EC84202BE675}"/>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6</a:t>
            </a:fld>
            <a:endParaRPr lang="en-US" dirty="0">
              <a:solidFill>
                <a:srgbClr val="1F497D"/>
              </a:solidFill>
            </a:endParaRPr>
          </a:p>
        </p:txBody>
      </p:sp>
      <p:sp>
        <p:nvSpPr>
          <p:cNvPr id="22" name="内容占位符 2">
            <a:extLst>
              <a:ext uri="{FF2B5EF4-FFF2-40B4-BE49-F238E27FC236}">
                <a16:creationId xmlns:a16="http://schemas.microsoft.com/office/drawing/2014/main" id="{98C3BCA4-C521-9B40-B18D-9AAD07EF4CE5}"/>
              </a:ext>
            </a:extLst>
          </p:cNvPr>
          <p:cNvSpPr txBox="1">
            <a:spLocks/>
          </p:cNvSpPr>
          <p:nvPr/>
        </p:nvSpPr>
        <p:spPr>
          <a:xfrm>
            <a:off x="332847" y="4361507"/>
            <a:ext cx="10202561" cy="1008611"/>
          </a:xfrm>
        </p:spPr>
        <p:txBody>
          <a:bodyPr>
            <a:norm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altLang="zh-CN" kern="0" dirty="0"/>
              <a:t>Created in 2020</a:t>
            </a:r>
          </a:p>
          <a:p>
            <a:r>
              <a:rPr lang="en-US" altLang="zh-CN" kern="0" dirty="0"/>
              <a:t>Target completion: 2021 Q4, extended to 2022 Q4 due to COVID-19</a:t>
            </a:r>
          </a:p>
          <a:p>
            <a:pPr marL="0" indent="0">
              <a:buFont typeface="Arial"/>
              <a:buNone/>
            </a:pPr>
            <a:endParaRPr lang="zh-CN" altLang="zh-CN" kern="0" dirty="0"/>
          </a:p>
        </p:txBody>
      </p:sp>
      <p:sp>
        <p:nvSpPr>
          <p:cNvPr id="23" name="副标题 2">
            <a:extLst>
              <a:ext uri="{FF2B5EF4-FFF2-40B4-BE49-F238E27FC236}">
                <a16:creationId xmlns:a16="http://schemas.microsoft.com/office/drawing/2014/main" id="{E527A906-5EB5-224B-BB9C-1BE1F0E78773}"/>
              </a:ext>
            </a:extLst>
          </p:cNvPr>
          <p:cNvSpPr txBox="1">
            <a:spLocks/>
          </p:cNvSpPr>
          <p:nvPr/>
        </p:nvSpPr>
        <p:spPr>
          <a:xfrm>
            <a:off x="550641" y="3127917"/>
            <a:ext cx="11539759" cy="811342"/>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altLang="zh-CN" sz="1800" kern="0" dirty="0"/>
              <a:t>Xiaolong Dong (NSSC, CAS), Paul S. Chang (NOAA NESDIS), Ad </a:t>
            </a:r>
            <a:r>
              <a:rPr lang="en-US" altLang="zh-CN" sz="1800" kern="0" dirty="0" err="1"/>
              <a:t>Stoffelen</a:t>
            </a:r>
            <a:r>
              <a:rPr lang="en-US" altLang="zh-CN" sz="1800" kern="0" dirty="0"/>
              <a:t> (KNMI), Marcos Portabella( ICM-CSIC), Raj Kumar (ISRO), Stefanie </a:t>
            </a:r>
            <a:r>
              <a:rPr lang="en-US" altLang="zh-CN" sz="1800" kern="0" dirty="0" err="1"/>
              <a:t>Linow</a:t>
            </a:r>
            <a:r>
              <a:rPr lang="en-US" altLang="zh-CN" sz="1800" kern="0" dirty="0"/>
              <a:t> (EUMETSAT), </a:t>
            </a:r>
            <a:r>
              <a:rPr lang="en-US" altLang="zh-CN" sz="1800" kern="0" dirty="0" err="1"/>
              <a:t>Juhong</a:t>
            </a:r>
            <a:r>
              <a:rPr lang="en-US" altLang="zh-CN" sz="1800" kern="0" dirty="0"/>
              <a:t> Zou (NSOAS), </a:t>
            </a:r>
            <a:r>
              <a:rPr lang="en-US" altLang="zh-CN" sz="1800" kern="0" dirty="0" err="1"/>
              <a:t>Wenming</a:t>
            </a:r>
            <a:r>
              <a:rPr lang="en-US" altLang="zh-CN" sz="1800" kern="0" dirty="0"/>
              <a:t> Lin (NUIST)</a:t>
            </a:r>
            <a:endParaRPr lang="zh-CN" altLang="en-US" sz="1800" kern="0" dirty="0"/>
          </a:p>
        </p:txBody>
      </p:sp>
    </p:spTree>
    <p:extLst>
      <p:ext uri="{BB962C8B-B14F-4D97-AF65-F5344CB8AC3E}">
        <p14:creationId xmlns:p14="http://schemas.microsoft.com/office/powerpoint/2010/main" val="156704243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3341E5-34A9-446D-A139-B8DD9B7FA04B}"/>
              </a:ext>
            </a:extLst>
          </p:cNvPr>
          <p:cNvSpPr>
            <a:spLocks noGrp="1"/>
          </p:cNvSpPr>
          <p:nvPr>
            <p:ph type="title"/>
          </p:nvPr>
        </p:nvSpPr>
        <p:spPr>
          <a:xfrm>
            <a:off x="705819" y="219950"/>
            <a:ext cx="10515600" cy="838743"/>
          </a:xfrm>
        </p:spPr>
        <p:txBody>
          <a:bodyPr>
            <a:noAutofit/>
          </a:bodyPr>
          <a:lstStyle/>
          <a:p>
            <a:pPr algn="ctr"/>
            <a:r>
              <a:rPr lang="en-US" altLang="zh-CN" sz="4400" dirty="0"/>
              <a:t>Introduction</a:t>
            </a:r>
            <a:endParaRPr lang="zh-CN" altLang="en-US" sz="4400" dirty="0"/>
          </a:p>
        </p:txBody>
      </p:sp>
      <p:sp>
        <p:nvSpPr>
          <p:cNvPr id="3" name="内容占位符 2">
            <a:extLst>
              <a:ext uri="{FF2B5EF4-FFF2-40B4-BE49-F238E27FC236}">
                <a16:creationId xmlns:a16="http://schemas.microsoft.com/office/drawing/2014/main" id="{D396BCCA-4B1A-48FD-AA4D-518C99D6CC2D}"/>
              </a:ext>
            </a:extLst>
          </p:cNvPr>
          <p:cNvSpPr>
            <a:spLocks noGrp="1"/>
          </p:cNvSpPr>
          <p:nvPr>
            <p:ph idx="1"/>
          </p:nvPr>
        </p:nvSpPr>
        <p:spPr>
          <a:xfrm>
            <a:off x="468181" y="1741524"/>
            <a:ext cx="10990879" cy="4934784"/>
          </a:xfrm>
        </p:spPr>
        <p:txBody>
          <a:bodyPr>
            <a:noAutofit/>
          </a:bodyPr>
          <a:lstStyle/>
          <a:p>
            <a:r>
              <a:rPr lang="en-US" altLang="zh-CN" sz="2400" dirty="0"/>
              <a:t>Spaceborne </a:t>
            </a:r>
            <a:r>
              <a:rPr lang="en-US" altLang="zh-CN" sz="2400" dirty="0" err="1"/>
              <a:t>scatterometers</a:t>
            </a:r>
            <a:r>
              <a:rPr lang="en-US" altLang="zh-CN" sz="2400" dirty="0"/>
              <a:t> are</a:t>
            </a:r>
            <a:r>
              <a:rPr lang="en-US" altLang="zh-CN" sz="2400" dirty="0">
                <a:solidFill>
                  <a:srgbClr val="FF3399"/>
                </a:solidFill>
              </a:rPr>
              <a:t> </a:t>
            </a:r>
            <a:r>
              <a:rPr lang="en-US" altLang="zh-CN" sz="2400" dirty="0"/>
              <a:t>well-established instruments that provide ocean surface wind products efficiently with high and stable accuracy, as well as large swath coverage. </a:t>
            </a:r>
          </a:p>
          <a:p>
            <a:r>
              <a:rPr lang="en-US" altLang="zh-CN" sz="2400" dirty="0" err="1"/>
              <a:t>Scatterometers</a:t>
            </a:r>
            <a:r>
              <a:rPr lang="en-US" altLang="zh-CN" sz="2400" dirty="0"/>
              <a:t> operated by different space agencies form the virtual constellation. The instruments provide near real-time observations with spatial and temporal continuity and internal physical consistency in time and space.</a:t>
            </a:r>
          </a:p>
          <a:p>
            <a:r>
              <a:rPr lang="en-US" altLang="zh-CN" sz="2400" dirty="0" err="1"/>
              <a:t>Scatterometer</a:t>
            </a:r>
            <a:r>
              <a:rPr lang="en-US" altLang="zh-CN" sz="2400" dirty="0"/>
              <a:t> observations have been available for decades, and many more missions are prepared to be launched in the future.</a:t>
            </a:r>
          </a:p>
          <a:p>
            <a:r>
              <a:rPr lang="en-US" altLang="zh-CN" sz="2400" dirty="0"/>
              <a:t>Inter-calibration/comparison can offer spatial and temporal characteristics of the observing systems to enable the consistency.</a:t>
            </a:r>
            <a:endParaRPr lang="zh-CN" altLang="en-US" sz="2400" dirty="0"/>
          </a:p>
        </p:txBody>
      </p:sp>
      <p:sp>
        <p:nvSpPr>
          <p:cNvPr id="6" name="矩形 5">
            <a:extLst>
              <a:ext uri="{FF2B5EF4-FFF2-40B4-BE49-F238E27FC236}">
                <a16:creationId xmlns:a16="http://schemas.microsoft.com/office/drawing/2014/main" id="{A8BFB247-90BA-4591-A12D-C2E820DC8A07}"/>
              </a:ext>
            </a:extLst>
          </p:cNvPr>
          <p:cNvSpPr/>
          <p:nvPr/>
        </p:nvSpPr>
        <p:spPr>
          <a:xfrm>
            <a:off x="10359645" y="796071"/>
            <a:ext cx="1723549" cy="369332"/>
          </a:xfrm>
          <a:prstGeom prst="rect">
            <a:avLst/>
          </a:prstGeom>
        </p:spPr>
        <p:txBody>
          <a:bodyPr wrap="none">
            <a:spAutoFit/>
          </a:bodyPr>
          <a:lstStyle/>
          <a:p>
            <a:r>
              <a:rPr lang="en-US" altLang="zh-CN" b="1" dirty="0">
                <a:solidFill>
                  <a:schemeClr val="accent1">
                    <a:lumMod val="50000"/>
                  </a:schemeClr>
                </a:solidFill>
                <a:latin typeface="微软雅黑" panose="020B0503020204020204" pitchFamily="34" charset="-122"/>
                <a:ea typeface="微软雅黑" panose="020B0503020204020204" pitchFamily="34" charset="-122"/>
              </a:rPr>
              <a:t>IGARSS-2021</a:t>
            </a:r>
            <a:endParaRPr lang="zh-CN" altLang="en-US"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90ECE067-6B4A-45E2-9490-E38F7E405D9A}"/>
              </a:ext>
            </a:extLst>
          </p:cNvPr>
          <p:cNvSpPr txBox="1"/>
          <p:nvPr/>
        </p:nvSpPr>
        <p:spPr>
          <a:xfrm>
            <a:off x="11221421" y="6306976"/>
            <a:ext cx="659155" cy="369332"/>
          </a:xfrm>
          <a:prstGeom prst="rect">
            <a:avLst/>
          </a:prstGeom>
          <a:noFill/>
        </p:spPr>
        <p:txBody>
          <a:bodyPr wrap="none" rtlCol="0">
            <a:spAutoFit/>
          </a:bodyPr>
          <a:lstStyle/>
          <a:p>
            <a:r>
              <a:rPr lang="en-US" altLang="zh-CN" dirty="0"/>
              <a:t>-01-</a:t>
            </a:r>
            <a:endParaRPr lang="zh-CN" altLang="en-US" dirty="0"/>
          </a:p>
        </p:txBody>
      </p:sp>
      <p:sp>
        <p:nvSpPr>
          <p:cNvPr id="4" name="灯片编号占位符 3">
            <a:extLst>
              <a:ext uri="{FF2B5EF4-FFF2-40B4-BE49-F238E27FC236}">
                <a16:creationId xmlns:a16="http://schemas.microsoft.com/office/drawing/2014/main" id="{78BD1EFD-79F5-8F49-8979-4B6F28F089E8}"/>
              </a:ext>
            </a:extLst>
          </p:cNvPr>
          <p:cNvSpPr>
            <a:spLocks noGrp="1"/>
          </p:cNvSpPr>
          <p:nvPr>
            <p:ph type="sldNum" sz="quarter" idx="12"/>
          </p:nvPr>
        </p:nvSpPr>
        <p:spPr/>
        <p:txBody>
          <a:bodyPr/>
          <a:lstStyle/>
          <a:p>
            <a:fld id="{31BDC2DD-73DD-4F6A-85E0-F47918A6400A}" type="slidenum">
              <a:rPr lang="zh-CN" altLang="en-US" smtClean="0"/>
              <a:t>7</a:t>
            </a:fld>
            <a:endParaRPr lang="zh-CN" altLang="en-US"/>
          </a:p>
        </p:txBody>
      </p:sp>
    </p:spTree>
    <p:extLst>
      <p:ext uri="{BB962C8B-B14F-4D97-AF65-F5344CB8AC3E}">
        <p14:creationId xmlns:p14="http://schemas.microsoft.com/office/powerpoint/2010/main" val="405739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396BCCA-4B1A-48FD-AA4D-518C99D6CC2D}"/>
              </a:ext>
            </a:extLst>
          </p:cNvPr>
          <p:cNvSpPr>
            <a:spLocks noGrp="1"/>
          </p:cNvSpPr>
          <p:nvPr>
            <p:ph idx="1"/>
          </p:nvPr>
        </p:nvSpPr>
        <p:spPr>
          <a:xfrm>
            <a:off x="834952" y="1812053"/>
            <a:ext cx="10515600" cy="4351338"/>
          </a:xfrm>
        </p:spPr>
        <p:txBody>
          <a:bodyPr>
            <a:normAutofit/>
          </a:bodyPr>
          <a:lstStyle/>
          <a:p>
            <a:pPr marL="0" indent="0" algn="just">
              <a:buNone/>
            </a:pPr>
            <a:r>
              <a:rPr lang="en-US" altLang="zh-CN" b="1" dirty="0"/>
              <a:t>Main objective: </a:t>
            </a:r>
          </a:p>
          <a:p>
            <a:pPr marL="0" indent="0" algn="just">
              <a:buNone/>
            </a:pPr>
            <a:r>
              <a:rPr lang="en-US" altLang="zh-CN" dirty="0"/>
              <a:t>To develop the standard and guideline for the requirement, procedure, processing and assessment for the spaceborne radar </a:t>
            </a:r>
            <a:r>
              <a:rPr lang="en-US" altLang="zh-CN" dirty="0" err="1"/>
              <a:t>scatterometer</a:t>
            </a:r>
            <a:r>
              <a:rPr lang="en-US" altLang="zh-CN" dirty="0"/>
              <a:t> measurement calibration, wind retrieval approaches, wind data validation and assessment for OSVW, which will be used to assure the consistency of the data quality of these satellites and instruments are the prerequisite for related scientific researches and applications.</a:t>
            </a:r>
          </a:p>
          <a:p>
            <a:endParaRPr lang="zh-CN" altLang="en-US" dirty="0"/>
          </a:p>
        </p:txBody>
      </p:sp>
      <p:sp>
        <p:nvSpPr>
          <p:cNvPr id="4" name="灯片编号占位符 3">
            <a:extLst>
              <a:ext uri="{FF2B5EF4-FFF2-40B4-BE49-F238E27FC236}">
                <a16:creationId xmlns:a16="http://schemas.microsoft.com/office/drawing/2014/main" id="{227008CD-FE62-3B4C-AF3C-EB4DAFECA922}"/>
              </a:ext>
            </a:extLst>
          </p:cNvPr>
          <p:cNvSpPr>
            <a:spLocks noGrp="1"/>
          </p:cNvSpPr>
          <p:nvPr>
            <p:ph type="sldNum" sz="quarter" idx="12"/>
          </p:nvPr>
        </p:nvSpPr>
        <p:spPr/>
        <p:txBody>
          <a:bodyPr/>
          <a:lstStyle/>
          <a:p>
            <a:fld id="{31BDC2DD-73DD-4F6A-85E0-F47918A6400A}" type="slidenum">
              <a:rPr lang="zh-CN" altLang="en-US" smtClean="0"/>
              <a:t>8</a:t>
            </a:fld>
            <a:endParaRPr lang="zh-CN" altLang="en-US"/>
          </a:p>
        </p:txBody>
      </p:sp>
      <p:sp>
        <p:nvSpPr>
          <p:cNvPr id="10" name="标题 9">
            <a:extLst>
              <a:ext uri="{FF2B5EF4-FFF2-40B4-BE49-F238E27FC236}">
                <a16:creationId xmlns:a16="http://schemas.microsoft.com/office/drawing/2014/main" id="{9CCDFB12-A3F5-7A4F-A5D4-3478B306023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81608992"/>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16825</TotalTime>
  <Words>2744</Words>
  <Application>Microsoft Macintosh PowerPoint</Application>
  <PresentationFormat>宽屏</PresentationFormat>
  <Paragraphs>539</Paragraphs>
  <Slides>29</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29</vt:i4>
      </vt:variant>
    </vt:vector>
  </HeadingPairs>
  <TitlesOfParts>
    <vt:vector size="42" baseType="lpstr">
      <vt:lpstr>微软雅黑</vt:lpstr>
      <vt:lpstr>Arial Bold</vt:lpstr>
      <vt:lpstr>Arial</vt:lpstr>
      <vt:lpstr>Arial Black</vt:lpstr>
      <vt:lpstr>Avenir Roman</vt:lpstr>
      <vt:lpstr>Calibri</vt:lpstr>
      <vt:lpstr>Courier New</vt:lpstr>
      <vt:lpstr>Helvetica</vt:lpstr>
      <vt:lpstr>Open Sans</vt:lpstr>
      <vt:lpstr>Tahoma</vt:lpstr>
      <vt:lpstr>Times New Roman</vt:lpstr>
      <vt:lpstr>Wingdings</vt:lpstr>
      <vt:lpstr>Default</vt:lpstr>
      <vt:lpstr>PowerPoint 演示文稿</vt:lpstr>
      <vt:lpstr>PowerPoint 演示文稿</vt:lpstr>
      <vt:lpstr>PowerPoint 演示文稿</vt:lpstr>
      <vt:lpstr>PowerPoint 演示文稿</vt:lpstr>
      <vt:lpstr>PowerPoint 演示文稿</vt:lpstr>
      <vt:lpstr>PowerPoint 演示文稿</vt:lpstr>
      <vt:lpstr>CEOS Task CV-20-05: Standards and Metrics for Scatterometers and Wind Retrievals  </vt:lpstr>
      <vt:lpstr>Introduction</vt:lpstr>
      <vt:lpstr>PowerPoint 演示文稿</vt:lpstr>
      <vt:lpstr>Main Tasks</vt:lpstr>
      <vt:lpstr>PowerPoint 演示文稿</vt:lpstr>
      <vt:lpstr>Characterization of the Instruments</vt:lpstr>
      <vt:lpstr>Expected Outcomes</vt:lpstr>
      <vt:lpstr>PowerPoint 演示文稿</vt:lpstr>
      <vt:lpstr>PowerPoint 演示文稿</vt:lpstr>
      <vt:lpstr>PowerPoint 演示文稿</vt:lpstr>
      <vt:lpstr>Summary </vt:lpstr>
      <vt:lpstr>ISO TC211 Project:  Geographic information – Calibration and validation of remote sensing imagery sensors and data– Part 4: Space-borne Microwave Radiometers (ISO TS 19159-4:202X)    </vt:lpstr>
      <vt:lpstr>PowerPoint 演示文稿</vt:lpstr>
      <vt:lpstr>PowerPoint 演示文稿</vt:lpstr>
      <vt:lpstr>PowerPoint 演示文稿</vt:lpstr>
      <vt:lpstr>PowerPoint 演示文稿</vt:lpstr>
      <vt:lpstr>Flow chart of microwave radiometer calibration</vt:lpstr>
      <vt:lpstr>19159-4 top level UML class diagram</vt:lpstr>
      <vt:lpstr>Three main stages of sensor calibration</vt:lpstr>
      <vt:lpstr>Three main methods for TB calibration/ validation</vt:lpstr>
      <vt:lpstr>PowerPoint 演示文稿</vt:lpstr>
      <vt:lpstr>Auxiliary data</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weibo</dc:creator>
  <cp:keywords/>
  <dc:description/>
  <cp:lastModifiedBy>Xiaolong Dong</cp:lastModifiedBy>
  <cp:revision>175</cp:revision>
  <cp:lastPrinted>2017-08-23T16:50:31Z</cp:lastPrinted>
  <dcterms:created xsi:type="dcterms:W3CDTF">2017-04-07T17:29:45Z</dcterms:created>
  <dcterms:modified xsi:type="dcterms:W3CDTF">2022-03-17T07:05:15Z</dcterms:modified>
  <cp:category/>
</cp:coreProperties>
</file>