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3" r:id="rId3"/>
    <p:sldId id="670" r:id="rId4"/>
    <p:sldId id="671" r:id="rId5"/>
    <p:sldId id="3110" r:id="rId6"/>
    <p:sldId id="3111" r:id="rId7"/>
    <p:sldId id="3112" r:id="rId8"/>
    <p:sldId id="3113" r:id="rId9"/>
    <p:sldId id="3114" r:id="rId10"/>
    <p:sldId id="3115" r:id="rId11"/>
    <p:sldId id="67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F3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E372-F664-466B-ADED-C8EC389FF66F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8170-8A1A-47BD-A9CE-DAB1CA372B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58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7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GSICS Processing and Research </a:t>
            </a:r>
            <a:r>
              <a:rPr lang="en-US" altLang="zh-CN" dirty="0" err="1"/>
              <a:t>Centres</a:t>
            </a:r>
            <a:r>
              <a:rPr lang="en-US" altLang="zh-CN" dirty="0"/>
              <a:t> (GPRC)</a:t>
            </a:r>
          </a:p>
          <a:p>
            <a:endParaRPr lang="en-US" altLang="zh-CN" dirty="0"/>
          </a:p>
          <a:p>
            <a:r>
              <a:rPr lang="en-US" altLang="zh-CN" dirty="0"/>
              <a:t>Content: GPRC Information, CMA GSICS product sharing, Instrument Operation Status</a:t>
            </a:r>
          </a:p>
          <a:p>
            <a:r>
              <a:rPr lang="en-US" altLang="zh-CN" dirty="0"/>
              <a:t>CMA GRWG: Content provider</a:t>
            </a:r>
          </a:p>
          <a:p>
            <a:r>
              <a:rPr lang="en-US" altLang="zh-CN" dirty="0"/>
              <a:t>CMA GDWG: Website construction and maintain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5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0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33C82-C2A6-478E-8FB2-E20C8DB4147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6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link?url=ZtWE9hBkLnCa3MrnesZHqUpbPc1d4xtE9zIHaXKjBbt-3oZH2g6SGvkdCloVx-6y1vi0hEKsuodE3FvcqMhvUFXhLX_ltEk0LAjTKwCpIKn4aUg1nPA6OgbLIpp798LCkd5CKukG8njVh-HIRtJEsrEVnzxoIOptoJqP4Upen6Lq1-gcdqTJCVii-zEopSId48yy1jZcHoQ_aLwwnZncc-YHS-oZebCtgDJTAPa093QVSk2y9LkV-1pgPlFtzN_8v518fGbBMnY9163ilRsGTsMH2Wy9X8buL5ueWzEvE7KW-JVRAU-CDVEiyyPh-IOMsiy6Cnt_XETtXZOic_rxJk451u_rUYVsfs-XjeAk1MU4YtnSRJwdAaGO6jO-eAwL_yBj3fU5LFxneIG7_pRE61V-tzl8ETui4cvbZB1uDNbkLgPlN2tYOHb4E-Uk1NzSTE3WR7liJiRsCrf7sbPwy3biFykD7Oc88g3-j7EQezbMC1AhCzDdOgHgXuu3gPgrM2H5evtOSxjAShDjBVMfCkDi39dxjBZRyIpnkHLiTx2feinaK_Ck2sXH7pSZrT4AFm3VQSJJT0R4yAgAvM2RCCt1p6lKxFZ_lprGi7wsP_u2ZE3BbJ-3_1hR7oEWKAWMDdSo8DSkFgFnjeps4ZqmjjEtTrJehub8877kZ5ZrX4W&amp;timg=https://ss0.bdstatic.com/94oJfD_bAAcT8t7mm9GUKT-xh_/timg?image&amp;quality=100&amp;size=b4000_4000&amp;sec=1540104647&amp;di=5f934a712c8ec83d1833e24ec3276f28&amp;src=http://dingyue.nosdn.127.net/6fThzUBhJqlwhybzJTJKdtysJ34c9eI29eVMPD2fGWNC71513783943882.png&amp;click_t=1540104799719&amp;s_info=1350_651&amp;wd=&amp;eqid=94766f91000719cb000000035bcc21c7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hceos.c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84117" y="1402348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dirty="0">
                <a:solidFill>
                  <a:srgbClr val="FF0000"/>
                </a:solidFill>
              </a:rPr>
              <a:t/>
            </a:r>
            <a:br>
              <a:rPr lang="en-IE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CMA GDWG ANNUAL REPORT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2021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23085"/>
            <a:ext cx="7315200" cy="11550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XU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Zhe</a:t>
            </a: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Tian</a:t>
            </a: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Lin</a:t>
            </a:r>
            <a:endParaRPr lang="en-US" altLang="zh-CN" sz="2000" i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CMA GDWG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2022-3-16 </a:t>
            </a:r>
            <a:r>
              <a:rPr lang="en-US" altLang="zh-CN" sz="2000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WEBEX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92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796136" cy="757989"/>
          </a:xfrm>
        </p:spPr>
        <p:txBody>
          <a:bodyPr anchor="ctr"/>
          <a:lstStyle/>
          <a:p>
            <a:pPr algn="l"/>
            <a:r>
              <a:rPr lang="en-GB" sz="2400" dirty="0"/>
              <a:t>Reprocessing Dataset: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altLang="zh-CN" sz="2400" dirty="0" err="1" smtClean="0"/>
              <a:t>FY3X</a:t>
            </a:r>
            <a:r>
              <a:rPr lang="en-US" altLang="zh-CN" sz="2400" dirty="0" smtClean="0"/>
              <a:t>/MWRI</a:t>
            </a:r>
            <a:endParaRPr lang="en-GB" sz="1600" dirty="0"/>
          </a:p>
        </p:txBody>
      </p:sp>
      <p:pic>
        <p:nvPicPr>
          <p:cNvPr id="4098" name="Picture 2" descr="C:\Users\TIAN\AppData\Local\Temp\Rar$DIa56012.28137\FY3C_MWRIA_B89H_GLL_201909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99301"/>
            <a:ext cx="5282358" cy="24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1124744"/>
            <a:ext cx="825867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/>
              <a:t>MWRI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42312" y="1566084"/>
            <a:ext cx="824611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smtClean="0"/>
              <a:t>MWRI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</a:t>
            </a:r>
            <a:r>
              <a:rPr lang="en-US" altLang="zh-CN" sz="1400" dirty="0" smtClean="0"/>
              <a:t>FY-</a:t>
            </a:r>
            <a:r>
              <a:rPr lang="en-US" altLang="zh-CN" sz="1400" dirty="0" err="1" smtClean="0"/>
              <a:t>3A</a:t>
            </a:r>
            <a:r>
              <a:rPr lang="en-US" altLang="zh-CN" sz="1400" dirty="0" smtClean="0"/>
              <a:t>/B/C/D) </a:t>
            </a:r>
            <a:r>
              <a:rPr lang="en-US" altLang="zh-CN" sz="1400" dirty="0"/>
              <a:t>is a 10-channel, total power radiometer, observing the land, ocean, and atmosphere in conically scanning mode with a 45 degree viewing angle in ~870 km sun-synchronous </a:t>
            </a:r>
            <a:r>
              <a:rPr lang="en-US" altLang="zh-CN" sz="1400" dirty="0" smtClean="0"/>
              <a:t>orbit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(Soil </a:t>
            </a:r>
            <a:r>
              <a:rPr lang="en-US" altLang="zh-CN" sz="1400" dirty="0" smtClean="0"/>
              <a:t>moisture, </a:t>
            </a:r>
            <a:r>
              <a:rPr lang="en-US" altLang="zh-CN" sz="1400" dirty="0"/>
              <a:t>Snow </a:t>
            </a:r>
            <a:r>
              <a:rPr lang="en-US" altLang="zh-CN" sz="1400" dirty="0" smtClean="0"/>
              <a:t>depth, </a:t>
            </a:r>
            <a:r>
              <a:rPr lang="en-US" altLang="zh-CN" sz="1400" dirty="0"/>
              <a:t>Sea ice </a:t>
            </a:r>
            <a:r>
              <a:rPr lang="en-US" altLang="zh-CN" sz="1400" dirty="0" smtClean="0"/>
              <a:t>concentration, </a:t>
            </a:r>
            <a:r>
              <a:rPr lang="en-US" altLang="zh-CN" sz="1400" dirty="0"/>
              <a:t>Ocean wind </a:t>
            </a:r>
            <a:r>
              <a:rPr lang="en-US" altLang="zh-CN" sz="1400" dirty="0" smtClean="0"/>
              <a:t>speed, </a:t>
            </a:r>
            <a:r>
              <a:rPr lang="en-US" altLang="zh-CN" sz="1400" dirty="0"/>
              <a:t>Land surface </a:t>
            </a:r>
            <a:r>
              <a:rPr lang="en-US" altLang="zh-CN" sz="1400" dirty="0" smtClean="0"/>
              <a:t>emissivity, </a:t>
            </a:r>
            <a:r>
              <a:rPr lang="en-US" altLang="zh-CN" sz="1400" dirty="0"/>
              <a:t>Ocean surface </a:t>
            </a:r>
            <a:r>
              <a:rPr lang="en-US" altLang="zh-CN" sz="1400" dirty="0" smtClean="0"/>
              <a:t>temperature, </a:t>
            </a:r>
            <a:r>
              <a:rPr lang="en-US" altLang="zh-CN" sz="1400" dirty="0"/>
              <a:t>Land surface </a:t>
            </a:r>
            <a:r>
              <a:rPr lang="en-US" altLang="zh-CN" sz="1400" dirty="0" smtClean="0"/>
              <a:t>temperature, </a:t>
            </a:r>
            <a:r>
              <a:rPr lang="en-US" altLang="zh-CN" sz="1400" dirty="0"/>
              <a:t>Precipitation </a:t>
            </a:r>
            <a:r>
              <a:rPr lang="en-US" altLang="zh-CN" sz="1400" dirty="0" smtClean="0"/>
              <a:t>water, </a:t>
            </a:r>
            <a:r>
              <a:rPr lang="en-US" altLang="zh-CN" sz="1400" dirty="0"/>
              <a:t>Cloud water </a:t>
            </a:r>
            <a:r>
              <a:rPr lang="en-US" altLang="zh-CN" sz="1400" dirty="0" smtClean="0"/>
              <a:t>content, </a:t>
            </a:r>
            <a:r>
              <a:rPr lang="en-US" altLang="zh-CN" sz="1400" dirty="0"/>
              <a:t>Precipitation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etc</a:t>
            </a:r>
            <a:r>
              <a:rPr lang="en-US" altLang="zh-CN" sz="1400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Available period: </a:t>
            </a:r>
            <a:r>
              <a:rPr lang="en-US" altLang="zh-CN" sz="1400" dirty="0" smtClean="0"/>
              <a:t>2008/06/03 </a:t>
            </a:r>
            <a:r>
              <a:rPr lang="en-US" altLang="zh-CN" sz="1400" dirty="0"/>
              <a:t>- </a:t>
            </a:r>
            <a:r>
              <a:rPr lang="en-US" altLang="zh-CN" sz="1400" dirty="0" smtClean="0"/>
              <a:t>2020.12.31;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err="1" smtClean="0"/>
              <a:t>SDS</a:t>
            </a:r>
            <a:r>
              <a:rPr lang="en-US" altLang="zh-CN" sz="1400" dirty="0" smtClean="0"/>
              <a:t>: </a:t>
            </a:r>
            <a:r>
              <a:rPr lang="en-US" altLang="zh-CN" sz="1400" dirty="0"/>
              <a:t>10-</a:t>
            </a:r>
            <a:r>
              <a:rPr lang="en-US" altLang="zh-CN" sz="1400" dirty="0" err="1"/>
              <a:t>89GHz</a:t>
            </a:r>
            <a:r>
              <a:rPr lang="en-US" altLang="zh-CN" sz="1400" dirty="0"/>
              <a:t> Earth Observation Brightness Temperature</a:t>
            </a:r>
            <a:r>
              <a:rPr lang="en-US" altLang="zh-CN" sz="1400" dirty="0" smtClean="0"/>
              <a:t>, </a:t>
            </a:r>
            <a:r>
              <a:rPr lang="en-US" altLang="zh-CN" sz="1400" dirty="0"/>
              <a:t>Latitude, Longitude, Solar and Satellite Observation Angles, DEM, </a:t>
            </a:r>
            <a:r>
              <a:rPr lang="en-US" altLang="zh-CN" sz="1400" dirty="0" err="1"/>
              <a:t>LandSeaMask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LandCover</a:t>
            </a:r>
            <a:r>
              <a:rPr lang="en-US" altLang="zh-CN" sz="1400" dirty="0" smtClean="0"/>
              <a:t>;</a:t>
            </a:r>
            <a:endParaRPr lang="en-US" altLang="zh-CN" sz="14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Validation (</a:t>
            </a:r>
            <a:r>
              <a:rPr lang="en-US" altLang="zh-CN" sz="1400" dirty="0" smtClean="0"/>
              <a:t>MWRI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GMI</a:t>
            </a:r>
            <a:r>
              <a:rPr lang="en-US" altLang="zh-CN" sz="1400" dirty="0" smtClean="0"/>
              <a:t>): </a:t>
            </a:r>
            <a:r>
              <a:rPr lang="en-US" altLang="zh-CN" sz="1400" dirty="0" err="1" smtClean="0"/>
              <a:t>RMSE</a:t>
            </a:r>
            <a:r>
              <a:rPr lang="en-US" altLang="zh-CN" sz="1400" dirty="0" smtClean="0"/>
              <a:t>=0.94-</a:t>
            </a:r>
            <a:r>
              <a:rPr lang="en-US" altLang="zh-CN" sz="1400" dirty="0" err="1" smtClean="0"/>
              <a:t>1.34K</a:t>
            </a:r>
            <a:r>
              <a:rPr lang="en-US" altLang="zh-CN" sz="1400" dirty="0" smtClean="0"/>
              <a:t>;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48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>
                <a:solidFill>
                  <a:schemeClr val="accent2"/>
                </a:solidFill>
              </a:rPr>
              <a:t>Catalog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Wiki</a:t>
            </a: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CMA GDWG TASK: CMA GPRC Website </a:t>
            </a:r>
            <a:r>
              <a:rPr lang="en-US" altLang="zh-CN" sz="2400" dirty="0"/>
              <a:t>Operation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58" y="1270496"/>
            <a:ext cx="8602824" cy="1505213"/>
          </a:xfrm>
        </p:spPr>
        <p:txBody>
          <a:bodyPr/>
          <a:lstStyle/>
          <a:p>
            <a:pPr lvl="0"/>
            <a:r>
              <a:rPr lang="en-US" sz="2000" dirty="0"/>
              <a:t>Keep CMA GPRC Website Content updating: </a:t>
            </a:r>
          </a:p>
          <a:p>
            <a:pPr lvl="1"/>
            <a:r>
              <a:rPr lang="en-US" sz="1600" dirty="0"/>
              <a:t>GPRC Information</a:t>
            </a:r>
          </a:p>
          <a:p>
            <a:pPr lvl="1"/>
            <a:r>
              <a:rPr lang="en-US" sz="1600" dirty="0"/>
              <a:t>CMA GSICS product sharing (</a:t>
            </a:r>
            <a:r>
              <a:rPr lang="en-US" sz="1600" dirty="0" err="1"/>
              <a:t>Thredds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FengYun</a:t>
            </a:r>
            <a:r>
              <a:rPr lang="en-US" sz="1600" dirty="0"/>
              <a:t> Satellites Instrument Operation Status (L</a:t>
            </a:r>
            <a:r>
              <a:rPr lang="en-US" altLang="zh-CN" sz="1600" dirty="0"/>
              <a:t>anding Page</a:t>
            </a:r>
            <a:r>
              <a:rPr lang="zh-CN" altLang="en-US" sz="1600" dirty="0"/>
              <a:t>）</a:t>
            </a:r>
            <a:endParaRPr lang="en-US" sz="1600" dirty="0"/>
          </a:p>
          <a:p>
            <a:pPr lvl="0"/>
            <a:r>
              <a:rPr lang="en-GB" sz="2000" dirty="0"/>
              <a:t>CMA GDWG: Website construction and maintain</a:t>
            </a:r>
            <a:endParaRPr lang="en-GB" sz="2000" i="1" dirty="0"/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8" y="3064811"/>
            <a:ext cx="4101062" cy="3449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42" y="3067718"/>
            <a:ext cx="4202558" cy="37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48" y="4307474"/>
            <a:ext cx="3601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RICH-FY </a:t>
            </a:r>
            <a:r>
              <a:rPr lang="zh-CN" altLang="en-US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： </a:t>
            </a:r>
            <a:r>
              <a:rPr lang="en-US" altLang="zh-CN" b="1" kern="0" dirty="0">
                <a:solidFill>
                  <a:srgbClr val="3366CC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Chinese Meteorological Satellites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RICH-ZY :    </a:t>
            </a:r>
            <a:r>
              <a:rPr lang="en-US" altLang="zh-CN" b="1" kern="0" dirty="0">
                <a:solidFill>
                  <a:srgbClr val="3366CC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Chinese Land Resources Satellites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RICH-HY :   </a:t>
            </a:r>
            <a:r>
              <a:rPr lang="en-US" altLang="zh-CN" b="1" kern="0" dirty="0">
                <a:solidFill>
                  <a:srgbClr val="3366CC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Chinese Marine Satellites</a:t>
            </a:r>
          </a:p>
        </p:txBody>
      </p:sp>
      <p:sp>
        <p:nvSpPr>
          <p:cNvPr id="5" name="矩形 4"/>
          <p:cNvSpPr/>
          <p:nvPr/>
        </p:nvSpPr>
        <p:spPr>
          <a:xfrm>
            <a:off x="7391761" y="3584977"/>
            <a:ext cx="193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ea typeface="宋体"/>
              </a:rPr>
              <a:t>18 Institutions Involved</a:t>
            </a:r>
            <a:endParaRPr lang="zh-CN" altLang="en-US" sz="1600" b="1" dirty="0">
              <a:solidFill>
                <a:srgbClr val="0000FF"/>
              </a:solidFill>
              <a:latin typeface="Calibri" pitchFamily="34" charset="0"/>
              <a:ea typeface="宋体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94" y="2697773"/>
            <a:ext cx="2812598" cy="129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s://ss3.bdstatic.com/70cFv8Sh_Q1YnxGkpoWK1HF6hhy/it/u=2816341330,3471477975&amp;fm=27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83" y="2813035"/>
            <a:ext cx="1713680" cy="7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67532" y="3584977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ea typeface="宋体"/>
              </a:rPr>
              <a:t>National Key R&amp;D Program of China Founded since 2018</a:t>
            </a:r>
          </a:p>
        </p:txBody>
      </p:sp>
      <p:pic>
        <p:nvPicPr>
          <p:cNvPr id="9" name="Picture 8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23" y="4141267"/>
            <a:ext cx="5400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panda\Desktop\tubiao\国家卫星海洋应用中心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7745" r="16019" b="5606"/>
          <a:stretch>
            <a:fillRect/>
          </a:stretch>
        </p:blipFill>
        <p:spPr bwMode="auto">
          <a:xfrm>
            <a:off x="4605924" y="4845892"/>
            <a:ext cx="5400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88" y="5548387"/>
            <a:ext cx="5400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220060" y="4851742"/>
            <a:ext cx="3543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Satellite Ocean Application Center (NSOAC)</a:t>
            </a:r>
          </a:p>
        </p:txBody>
      </p:sp>
      <p:sp>
        <p:nvSpPr>
          <p:cNvPr id="13" name="矩形 12"/>
          <p:cNvSpPr/>
          <p:nvPr/>
        </p:nvSpPr>
        <p:spPr>
          <a:xfrm>
            <a:off x="5220067" y="4140373"/>
            <a:ext cx="334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Satellite Meteorological Centre (NSMC)</a:t>
            </a:r>
          </a:p>
        </p:txBody>
      </p:sp>
      <p:sp>
        <p:nvSpPr>
          <p:cNvPr id="14" name="矩形 13"/>
          <p:cNvSpPr/>
          <p:nvPr/>
        </p:nvSpPr>
        <p:spPr>
          <a:xfrm>
            <a:off x="5220060" y="5508525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 Center for Resources Satellite Date and Application (CRESDA)</a:t>
            </a:r>
          </a:p>
        </p:txBody>
      </p:sp>
      <p:sp>
        <p:nvSpPr>
          <p:cNvPr id="15" name="矩形 14"/>
          <p:cNvSpPr/>
          <p:nvPr/>
        </p:nvSpPr>
        <p:spPr>
          <a:xfrm>
            <a:off x="342144" y="1512249"/>
            <a:ext cx="7056784" cy="830997"/>
          </a:xfrm>
          <a:prstGeom prst="rect">
            <a:avLst/>
          </a:prstGeom>
          <a:solidFill>
            <a:srgbClr val="DAEDE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R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etrospect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ve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alibration of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H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istorical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hinese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erth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O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bservation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Satellite Data (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RICH-CEOS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90C0B65F-C0F3-4837-9AAD-9298DD4E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CMA GDWG TASK: S</a:t>
            </a:r>
            <a:r>
              <a:rPr lang="en-US" altLang="zh-CN" sz="2400" dirty="0" err="1"/>
              <a:t>upporting</a:t>
            </a:r>
            <a:r>
              <a:rPr lang="en-US" altLang="zh-CN" sz="2400" dirty="0"/>
              <a:t> RICH-CEOS Program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43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7"/>
          <a:stretch/>
        </p:blipFill>
        <p:spPr bwMode="auto">
          <a:xfrm>
            <a:off x="11494" y="1372544"/>
            <a:ext cx="9144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292B6C-6A83-45A4-AF88-D8320D5B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1" y="4941169"/>
            <a:ext cx="8992653" cy="18333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2240DCC8-3FD4-4BAD-81E1-CA9D417F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CMA GDWG TASK: S</a:t>
            </a:r>
            <a:r>
              <a:rPr lang="en-US" altLang="zh-CN" sz="2400" dirty="0" err="1"/>
              <a:t>upporting</a:t>
            </a:r>
            <a:r>
              <a:rPr lang="en-US" altLang="zh-CN" sz="2400" dirty="0"/>
              <a:t> RICH-CEOS Program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709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zh-CN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0441"/>
              </p:ext>
            </p:extLst>
          </p:nvPr>
        </p:nvGraphicFramePr>
        <p:xfrm>
          <a:off x="179512" y="1504920"/>
          <a:ext cx="892899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1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1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3678"/>
                <a:gridCol w="21602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Satellite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Instrument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Data </a:t>
                      </a:r>
                      <a:r>
                        <a:rPr lang="en-US" altLang="zh-CN" sz="1100" dirty="0" smtClean="0"/>
                        <a:t>Level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 smtClean="0"/>
                        <a:t>Temporal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Available</a:t>
                      </a:r>
                      <a:r>
                        <a:rPr lang="en-US" altLang="zh-CN" sz="1100" baseline="0" dirty="0" smtClean="0"/>
                        <a:t> period</a:t>
                      </a:r>
                    </a:p>
                    <a:p>
                      <a:pPr algn="ctr"/>
                      <a:r>
                        <a:rPr lang="en-US" altLang="zh-CN" sz="1100" baseline="0" dirty="0" smtClean="0"/>
                        <a:t>(</a:t>
                      </a:r>
                      <a:r>
                        <a:rPr lang="en-US" altLang="zh-CN" sz="1100" baseline="0" dirty="0" err="1" smtClean="0"/>
                        <a:t>yyyy</a:t>
                      </a:r>
                      <a:r>
                        <a:rPr lang="en-US" altLang="zh-CN" sz="1100" baseline="0" dirty="0" smtClean="0"/>
                        <a:t>/mm/</a:t>
                      </a:r>
                      <a:r>
                        <a:rPr lang="en-US" altLang="zh-CN" sz="1100" baseline="0" dirty="0" err="1" smtClean="0"/>
                        <a:t>dd</a:t>
                      </a:r>
                      <a:r>
                        <a:rPr lang="en-US" altLang="zh-CN" sz="1100" baseline="0" dirty="0" smtClean="0"/>
                        <a:t>)</a:t>
                      </a:r>
                      <a:endParaRPr lang="zh-CN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FY-</a:t>
                      </a:r>
                      <a:r>
                        <a:rPr lang="en-US" altLang="zh-CN" sz="1200" dirty="0" err="1" smtClean="0"/>
                        <a:t>1C</a:t>
                      </a:r>
                      <a:endParaRPr lang="zh-CN" altLang="en-US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en-US" altLang="zh-CN" sz="1100" dirty="0" err="1" smtClean="0"/>
                        <a:t>VIRR</a:t>
                      </a:r>
                      <a:endParaRPr lang="zh-CN" altLang="en-US" sz="1100" dirty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/>
                        <a:t>L1&amp;OLR</a:t>
                      </a:r>
                      <a:endParaRPr lang="zh-CN" altLang="en-US" sz="1100" dirty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Orbit(</a:t>
                      </a:r>
                      <a:r>
                        <a:rPr lang="en-US" altLang="zh-CN" sz="1100" dirty="0" err="1" smtClean="0"/>
                        <a:t>L1</a:t>
                      </a:r>
                      <a:r>
                        <a:rPr lang="en-US" altLang="zh-CN" sz="1100" dirty="0" smtClean="0"/>
                        <a:t>)</a:t>
                      </a:r>
                      <a:endParaRPr lang="zh-CN" alt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/>
                        <a:t>OLR</a:t>
                      </a:r>
                      <a:r>
                        <a:rPr lang="en-US" altLang="zh-CN" sz="1100" dirty="0" smtClean="0"/>
                        <a:t>(Daily)</a:t>
                      </a:r>
                      <a:endParaRPr lang="zh-CN" altLang="en-US" sz="1100" dirty="0" smtClean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2000/01/18-2004/06/30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FY-</a:t>
                      </a:r>
                      <a:r>
                        <a:rPr lang="en-US" altLang="zh-CN" sz="1200" dirty="0" err="1" smtClean="0"/>
                        <a:t>1D</a:t>
                      </a:r>
                      <a:endParaRPr lang="zh-CN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2002/06/25-2012/01/13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3A</a:t>
                      </a:r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/>
                        <a:t>2008/11/12–2014/05/04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3B</a:t>
                      </a:r>
                      <a:endParaRPr lang="zh-CN" altLang="en-US" sz="11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/>
                        <a:t>2010/12/05–2019/12/31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3C</a:t>
                      </a:r>
                      <a:endParaRPr lang="zh-CN" altLang="en-US" sz="11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/>
                        <a:t>2013/10/18–2019/12/31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3B</a:t>
                      </a:r>
                      <a:endParaRPr lang="zh-CN" altLang="en-US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 smtClean="0"/>
                        <a:t>IRAS</a:t>
                      </a:r>
                      <a:endParaRPr lang="zh-CN" altLang="en-US" sz="1100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baseline="0" dirty="0" err="1" smtClean="0"/>
                        <a:t>L1</a:t>
                      </a:r>
                      <a:endParaRPr lang="zh-CN" altLang="en-US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Orbit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2010/11/12–2019/07/03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3C</a:t>
                      </a:r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2013/09/29–2020/02/04</a:t>
                      </a:r>
                      <a:endParaRPr lang="zh-CN" altLang="en-US" sz="1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3B</a:t>
                      </a:r>
                      <a:endParaRPr lang="zh-CN" altLang="en-US" sz="11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MWRI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Orbit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 smtClean="0"/>
                        <a:t>2010/11/11</a:t>
                      </a:r>
                      <a:r>
                        <a:rPr lang="en-US" altLang="zh-CN" sz="1100" dirty="0" smtClean="0"/>
                        <a:t>–2019.08.19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3C</a:t>
                      </a:r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/>
                        <a:t>2013/09/29–2020.02.04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3D</a:t>
                      </a:r>
                      <a:endParaRPr lang="zh-CN" altLang="en-US" sz="11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/>
                        <a:t>2017/11/25-2020.12.31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/>
                        <a:t>FY-</a:t>
                      </a:r>
                      <a:r>
                        <a:rPr lang="en-US" altLang="zh-CN" sz="1100" kern="1200" dirty="0" err="1" smtClean="0"/>
                        <a:t>3A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 err="1" smtClean="0"/>
                        <a:t>MWTS</a:t>
                      </a:r>
                      <a:endParaRPr lang="zh-CN" altLang="en-US" sz="1100" dirty="0" smtClean="0"/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baseline="0" dirty="0" smtClean="0"/>
                        <a:t>L1</a:t>
                      </a:r>
                      <a:endParaRPr lang="zh-CN" altLang="en-US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Orbit</a:t>
                      </a:r>
                      <a:endParaRPr lang="zh-CN" altLang="en-US" sz="1100" dirty="0"/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/>
                        <a:t>2008/07/01-2013/05/06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3B</a:t>
                      </a:r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/>
                        <a:t>2010/11/11-2014/02/21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3C</a:t>
                      </a:r>
                      <a:endParaRPr lang="zh-CN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/>
                        <a:t>2013/09/30-2015/02/28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FY-</a:t>
                      </a:r>
                      <a:r>
                        <a:rPr lang="en-US" altLang="zh-CN" sz="1100" dirty="0" err="1" smtClean="0"/>
                        <a:t>3D</a:t>
                      </a:r>
                      <a:endParaRPr lang="zh-CN" altLang="en-US" sz="11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kern="1200" dirty="0" smtClean="0"/>
                        <a:t>2017/11/25-2020.12.31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673013" cy="757989"/>
          </a:xfrm>
        </p:spPr>
        <p:txBody>
          <a:bodyPr anchor="ctr"/>
          <a:lstStyle/>
          <a:p>
            <a:pPr lvl="0" algn="l"/>
            <a:r>
              <a:rPr lang="en-GB" sz="2400" dirty="0"/>
              <a:t>Reprocessing </a:t>
            </a:r>
            <a:r>
              <a:rPr lang="en-GB" sz="2400" dirty="0" smtClean="0"/>
              <a:t>Dataset: </a:t>
            </a:r>
            <a:br>
              <a:rPr lang="en-GB" sz="2400" dirty="0" smtClean="0"/>
            </a:br>
            <a:r>
              <a:rPr lang="en-GB" sz="2400" dirty="0" smtClean="0"/>
              <a:t>Overview</a:t>
            </a:r>
            <a:endParaRPr lang="en-GB" sz="1600" dirty="0"/>
          </a:p>
        </p:txBody>
      </p:sp>
      <p:sp>
        <p:nvSpPr>
          <p:cNvPr id="2" name="矩形 1"/>
          <p:cNvSpPr/>
          <p:nvPr/>
        </p:nvSpPr>
        <p:spPr>
          <a:xfrm>
            <a:off x="204639" y="5651956"/>
            <a:ext cx="164660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/>
              <a:t>Data </a:t>
            </a:r>
            <a:r>
              <a:rPr lang="en-US" altLang="zh-CN" b="1" dirty="0" err="1" smtClean="0"/>
              <a:t>accesse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323528" y="5949280"/>
            <a:ext cx="254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err="1">
                <a:hlinkClick r:id="rId2"/>
              </a:rPr>
              <a:t>www.richceos.cn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204638" y="1080552"/>
            <a:ext cx="1018227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/>
              <a:t>Dataset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360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796136" cy="757989"/>
          </a:xfrm>
        </p:spPr>
        <p:txBody>
          <a:bodyPr anchor="ctr"/>
          <a:lstStyle/>
          <a:p>
            <a:pPr lvl="0" algn="l"/>
            <a:r>
              <a:rPr lang="en-GB" sz="2400" dirty="0"/>
              <a:t>Reprocessing Dataset: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Data </a:t>
            </a:r>
            <a:r>
              <a:rPr lang="en-GB" sz="2400" dirty="0"/>
              <a:t>Format </a:t>
            </a:r>
            <a:r>
              <a:rPr lang="en-GB" sz="2400" dirty="0" smtClean="0"/>
              <a:t>and File </a:t>
            </a:r>
            <a:r>
              <a:rPr lang="en-GB" sz="2400" dirty="0"/>
              <a:t>naming </a:t>
            </a:r>
            <a:r>
              <a:rPr lang="en-GB" sz="2400" dirty="0" smtClean="0"/>
              <a:t>convention </a:t>
            </a:r>
            <a:endParaRPr lang="en-GB" sz="1600" dirty="0"/>
          </a:p>
        </p:txBody>
      </p:sp>
      <p:sp>
        <p:nvSpPr>
          <p:cNvPr id="2" name="矩形 1"/>
          <p:cNvSpPr/>
          <p:nvPr/>
        </p:nvSpPr>
        <p:spPr>
          <a:xfrm>
            <a:off x="394675" y="2060848"/>
            <a:ext cx="276229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lvl="1"/>
            <a:r>
              <a:rPr lang="en-US" altLang="zh-CN" b="1" dirty="0"/>
              <a:t>File naming convention</a:t>
            </a:r>
            <a:endParaRPr lang="zh-CN" altLang="zh-CN" b="1" dirty="0"/>
          </a:p>
        </p:txBody>
      </p:sp>
      <p:sp>
        <p:nvSpPr>
          <p:cNvPr id="3" name="矩形 2"/>
          <p:cNvSpPr/>
          <p:nvPr/>
        </p:nvSpPr>
        <p:spPr>
          <a:xfrm>
            <a:off x="395536" y="237965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/>
              <a:t>FY1X_VIRRX_GBAL_L1_YYYYMMDD_HHmm_3300M_MS.HDF</a:t>
            </a:r>
            <a:endParaRPr lang="zh-CN" altLang="zh-CN" sz="1600" dirty="0"/>
          </a:p>
          <a:p>
            <a:r>
              <a:rPr lang="en-US" altLang="zh-CN" sz="1600" dirty="0" err="1" smtClean="0"/>
              <a:t>FY3X_VIRRX_GBAL_L1_YYYYMMDD_HHmm_1000M_MS.HDF</a:t>
            </a:r>
            <a:endParaRPr lang="en-US" altLang="zh-CN" sz="1600" dirty="0" smtClean="0"/>
          </a:p>
          <a:p>
            <a:r>
              <a:rPr lang="en-US" altLang="zh-CN" sz="1600" dirty="0" err="1" smtClean="0"/>
              <a:t>FY3X_IRASX_GBAL_L1_YYYYMMDD_HHMM_017KM_MS.HDF</a:t>
            </a:r>
            <a:endParaRPr lang="zh-CN" altLang="zh-CN" sz="1600" dirty="0"/>
          </a:p>
          <a:p>
            <a:r>
              <a:rPr lang="en-US" altLang="zh-CN" sz="1600" dirty="0" err="1" smtClean="0"/>
              <a:t>FY3X_MWRIX_GBAL_L1_YYYYMMDD_HHmm_010KM_MS</a:t>
            </a:r>
            <a:r>
              <a:rPr lang="en-US" altLang="zh-CN" sz="1600" dirty="0"/>
              <a:t>. </a:t>
            </a:r>
            <a:r>
              <a:rPr lang="en-US" altLang="zh-CN" sz="1600" dirty="0" err="1" smtClean="0"/>
              <a:t>HDF</a:t>
            </a:r>
            <a:endParaRPr lang="en-US" altLang="zh-CN" sz="1600" dirty="0" smtClean="0"/>
          </a:p>
          <a:p>
            <a:r>
              <a:rPr lang="en-US" altLang="zh-CN" sz="1600" dirty="0" err="1"/>
              <a:t>FY3X_MWTSX_DG_nadir_L1_YYYYMMDD_Ascending.HDF</a:t>
            </a:r>
            <a:endParaRPr lang="zh-CN" altLang="zh-CN" sz="1600" dirty="0"/>
          </a:p>
          <a:p>
            <a:r>
              <a:rPr lang="en-US" altLang="zh-CN" sz="1600" dirty="0" err="1"/>
              <a:t>FY3X_MWTSX_DG_nadir_L1_YYYYMMDD_Dscending.HDF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 err="1" smtClean="0"/>
              <a:t>FY1X</a:t>
            </a:r>
            <a:r>
              <a:rPr lang="en-US" altLang="zh-CN" sz="1600" dirty="0"/>
              <a:t>: </a:t>
            </a:r>
            <a:r>
              <a:rPr lang="en-US" altLang="zh-CN" sz="1600" dirty="0" smtClean="0"/>
              <a:t>Satellite (including </a:t>
            </a:r>
            <a:r>
              <a:rPr lang="en-US" altLang="zh-CN" sz="1600" dirty="0" err="1" smtClean="0"/>
              <a:t>FY1C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and </a:t>
            </a:r>
            <a:r>
              <a:rPr lang="en-US" altLang="zh-CN" sz="1600" dirty="0" err="1" smtClean="0"/>
              <a:t>FY1D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err="1" smtClean="0"/>
              <a:t>FY3X</a:t>
            </a:r>
            <a:r>
              <a:rPr lang="en-US" altLang="zh-CN" sz="1600" dirty="0" smtClean="0"/>
              <a:t>: Satellite (including </a:t>
            </a:r>
            <a:r>
              <a:rPr lang="en-US" altLang="zh-CN" sz="1600" dirty="0" err="1"/>
              <a:t>FY3A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FY3B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FY3C</a:t>
            </a:r>
            <a:r>
              <a:rPr lang="en-US" altLang="zh-CN" sz="1600" dirty="0"/>
              <a:t> and </a:t>
            </a:r>
            <a:r>
              <a:rPr lang="en-US" altLang="zh-CN" sz="1600" dirty="0" err="1" smtClean="0"/>
              <a:t>FY3D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err="1" smtClean="0"/>
              <a:t>VIRRX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IRASX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MWTSX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MWRIX</a:t>
            </a:r>
            <a:r>
              <a:rPr lang="en-US" altLang="zh-CN" sz="1600" dirty="0"/>
              <a:t>: </a:t>
            </a:r>
            <a:r>
              <a:rPr lang="en-US" altLang="zh-CN" sz="1600" dirty="0" smtClean="0"/>
              <a:t>Instrument </a:t>
            </a:r>
            <a:r>
              <a:rPr lang="en-US" altLang="zh-CN" sz="1600" dirty="0"/>
              <a:t>name (</a:t>
            </a:r>
            <a:r>
              <a:rPr lang="en-US" altLang="zh-CN" sz="1600" dirty="0" err="1" smtClean="0"/>
              <a:t>VIRR</a:t>
            </a:r>
            <a:r>
              <a:rPr lang="en-US" altLang="zh-CN" sz="1600" dirty="0" smtClean="0"/>
              <a:t>, IRAS, </a:t>
            </a:r>
            <a:r>
              <a:rPr lang="en-US" altLang="zh-CN" sz="1600" dirty="0" err="1" smtClean="0"/>
              <a:t>MWTS</a:t>
            </a:r>
            <a:r>
              <a:rPr lang="en-US" altLang="zh-CN" sz="1600" dirty="0" smtClean="0"/>
              <a:t>, MWRI);</a:t>
            </a:r>
          </a:p>
          <a:p>
            <a:r>
              <a:rPr lang="en-US" altLang="zh-CN" sz="1600" dirty="0" err="1" smtClean="0"/>
              <a:t>GBAL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DG_nadir</a:t>
            </a:r>
            <a:r>
              <a:rPr lang="en-US" altLang="zh-CN" sz="1600" dirty="0" smtClean="0"/>
              <a:t>: Data area (global, gridded </a:t>
            </a:r>
            <a:r>
              <a:rPr lang="en-US" altLang="zh-CN" sz="1600" dirty="0" err="1" smtClean="0"/>
              <a:t>data_sub</a:t>
            </a:r>
            <a:r>
              <a:rPr lang="en-US" altLang="zh-CN" sz="1600" dirty="0" smtClean="0"/>
              <a:t>-satellite data);</a:t>
            </a:r>
          </a:p>
          <a:p>
            <a:r>
              <a:rPr lang="en-US" altLang="zh-CN" sz="1600" dirty="0" err="1" smtClean="0"/>
              <a:t>L1</a:t>
            </a:r>
            <a:r>
              <a:rPr lang="en-US" altLang="zh-CN" sz="1600" dirty="0" smtClean="0"/>
              <a:t>: Data level (level 1);</a:t>
            </a:r>
          </a:p>
          <a:p>
            <a:r>
              <a:rPr lang="en-US" altLang="zh-CN" sz="1600" dirty="0" err="1" smtClean="0"/>
              <a:t>YYYYMMDD</a:t>
            </a:r>
            <a:r>
              <a:rPr lang="en-US" altLang="zh-CN" sz="1600" dirty="0" err="1"/>
              <a:t>_HHmm</a:t>
            </a:r>
            <a:r>
              <a:rPr lang="en-US" altLang="zh-CN" sz="1600" dirty="0" smtClean="0"/>
              <a:t>: Data time (year, month, day, Hour, </a:t>
            </a:r>
            <a:r>
              <a:rPr lang="en-US" altLang="zh-CN" sz="1600" dirty="0"/>
              <a:t>minutes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err="1" smtClean="0"/>
              <a:t>3300M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1000M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017KM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010KM</a:t>
            </a:r>
            <a:r>
              <a:rPr lang="en-US" altLang="zh-CN" sz="1600" dirty="0" smtClean="0"/>
              <a:t>: Resolution (</a:t>
            </a:r>
            <a:r>
              <a:rPr lang="en-US" altLang="zh-CN" sz="1600" dirty="0" err="1" smtClean="0"/>
              <a:t>3.3km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1km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17km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10km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smtClean="0"/>
              <a:t>MS: </a:t>
            </a:r>
            <a:r>
              <a:rPr lang="en-US" altLang="zh-CN" sz="1600" dirty="0"/>
              <a:t>Ground </a:t>
            </a:r>
            <a:r>
              <a:rPr lang="en-US" altLang="zh-CN" sz="1600" dirty="0" smtClean="0"/>
              <a:t>station (</a:t>
            </a:r>
            <a:r>
              <a:rPr lang="en-US" altLang="zh-CN" sz="1600" dirty="0"/>
              <a:t>Multi-stations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smtClean="0"/>
              <a:t>Ascending, </a:t>
            </a:r>
            <a:r>
              <a:rPr lang="en-US" altLang="zh-CN" sz="1600" dirty="0" err="1" smtClean="0"/>
              <a:t>Dscending</a:t>
            </a:r>
            <a:r>
              <a:rPr lang="en-US" altLang="zh-CN" sz="1600" dirty="0" smtClean="0"/>
              <a:t>: </a:t>
            </a:r>
            <a:r>
              <a:rPr lang="en-US" altLang="zh-CN" sz="1600" dirty="0"/>
              <a:t>ascending </a:t>
            </a:r>
            <a:r>
              <a:rPr lang="en-US" altLang="zh-CN" sz="1600" dirty="0" smtClean="0"/>
              <a:t>data, descending </a:t>
            </a:r>
            <a:r>
              <a:rPr lang="en-US" altLang="zh-CN" sz="1600" dirty="0"/>
              <a:t>data</a:t>
            </a:r>
            <a:endParaRPr lang="zh-CN" altLang="zh-CN" sz="1600" dirty="0"/>
          </a:p>
        </p:txBody>
      </p:sp>
      <p:sp>
        <p:nvSpPr>
          <p:cNvPr id="7" name="矩形 6"/>
          <p:cNvSpPr/>
          <p:nvPr/>
        </p:nvSpPr>
        <p:spPr>
          <a:xfrm>
            <a:off x="395536" y="1073224"/>
            <a:ext cx="15613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b="1" dirty="0"/>
              <a:t>Data Format </a:t>
            </a:r>
            <a:endParaRPr lang="zh-CN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394675" y="1445041"/>
            <a:ext cx="877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The file format of FY-3/MWRI </a:t>
            </a:r>
            <a:r>
              <a:rPr lang="en-US" altLang="zh-CN" sz="1600" dirty="0" err="1"/>
              <a:t>FCDR</a:t>
            </a:r>
            <a:r>
              <a:rPr lang="en-US" altLang="zh-CN" sz="1600" dirty="0"/>
              <a:t> is </a:t>
            </a:r>
            <a:r>
              <a:rPr lang="en-US" altLang="zh-CN" sz="1600" dirty="0" err="1">
                <a:solidFill>
                  <a:srgbClr val="FF0000"/>
                </a:solidFill>
              </a:rPr>
              <a:t>HDF5</a:t>
            </a:r>
            <a:r>
              <a:rPr lang="en-US" altLang="zh-CN" sz="1600" dirty="0"/>
              <a:t>, including global attribute, private attribute, and </a:t>
            </a:r>
            <a:r>
              <a:rPr lang="en-US" altLang="zh-CN" sz="1600" dirty="0" err="1"/>
              <a:t>SDS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026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796136" cy="757989"/>
          </a:xfrm>
        </p:spPr>
        <p:txBody>
          <a:bodyPr anchor="ctr"/>
          <a:lstStyle/>
          <a:p>
            <a:pPr algn="l"/>
            <a:r>
              <a:rPr lang="en-GB" sz="2400" dirty="0"/>
              <a:t>Reprocessing Dataset: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FY1X</a:t>
            </a:r>
            <a:r>
              <a:rPr lang="en-GB" sz="2400" dirty="0" smtClean="0"/>
              <a:t>/</a:t>
            </a:r>
            <a:r>
              <a:rPr lang="en-US" altLang="zh-CN" sz="2400" dirty="0" err="1" smtClean="0"/>
              <a:t>VIRR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&amp; </a:t>
            </a:r>
            <a:r>
              <a:rPr lang="en-US" altLang="zh-CN" sz="2400" dirty="0" err="1" smtClean="0"/>
              <a:t>FY3X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VIRR_OLR</a:t>
            </a:r>
            <a:r>
              <a:rPr lang="en-US" altLang="zh-CN" sz="2400" dirty="0" smtClean="0"/>
              <a:t> </a:t>
            </a:r>
            <a:endParaRPr lang="en-GB" sz="1600" dirty="0"/>
          </a:p>
        </p:txBody>
      </p:sp>
      <p:pic>
        <p:nvPicPr>
          <p:cNvPr id="2050" name="Picture 2" descr="C:\Users\TIAN\AppData\Local\Temp\Rar$DIa56012.15859\FY3VIRR_O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86" y="3798333"/>
            <a:ext cx="3657608" cy="2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FY3C\VIRR\L1\1000M\2018\20180101\FY3C_VIRRX_GBAL_L1_20180101_0000_1000M_MS.H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90" y="1285876"/>
            <a:ext cx="2438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406212" y="3410882"/>
            <a:ext cx="183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err="1" smtClean="0"/>
              <a:t>FY3C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VIRR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Oribt</a:t>
            </a:r>
            <a:r>
              <a:rPr lang="en-US" altLang="zh-CN" sz="1200" dirty="0" smtClean="0"/>
              <a:t> Image</a:t>
            </a:r>
            <a:endParaRPr lang="zh-CN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179510" y="4005064"/>
            <a:ext cx="547260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smtClean="0"/>
              <a:t>The </a:t>
            </a:r>
            <a:r>
              <a:rPr lang="en-US" altLang="zh-CN" sz="1400" dirty="0"/>
              <a:t>energy density of thermal radiation emitted by the Earth’s atmospheric system to the outer space at the top of the </a:t>
            </a:r>
            <a:r>
              <a:rPr lang="en-US" altLang="zh-CN" sz="1400" dirty="0" smtClean="0"/>
              <a:t>atmosphere (</a:t>
            </a:r>
            <a:r>
              <a:rPr lang="it-IT" altLang="zh-CN" sz="1400" dirty="0"/>
              <a:t>meteorological monitoring, climate models, </a:t>
            </a:r>
            <a:r>
              <a:rPr lang="it-IT" altLang="zh-CN" sz="1400" dirty="0" smtClean="0"/>
              <a:t>precipitation, etc</a:t>
            </a:r>
            <a:r>
              <a:rPr lang="en-US" altLang="zh-CN" sz="1400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smtClean="0"/>
              <a:t> Available </a:t>
            </a:r>
            <a:r>
              <a:rPr lang="en-US" altLang="zh-CN" sz="1400" dirty="0"/>
              <a:t>period: 2008/11/12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- 2019/12/31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(Daily mean </a:t>
            </a:r>
            <a:r>
              <a:rPr lang="en-US" altLang="zh-CN" sz="1400" dirty="0" smtClean="0"/>
              <a:t>product);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err="1" smtClean="0"/>
              <a:t>SDS</a:t>
            </a:r>
            <a:r>
              <a:rPr lang="en-US" altLang="zh-CN" sz="1400" dirty="0" smtClean="0"/>
              <a:t>: </a:t>
            </a:r>
            <a:r>
              <a:rPr lang="en-US" altLang="zh-CN" sz="1400" dirty="0" err="1" smtClean="0"/>
              <a:t>OLR_DAY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OLR_NIG</a:t>
            </a:r>
            <a:r>
              <a:rPr lang="en-US" altLang="zh-CN" sz="1400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Validation </a:t>
            </a:r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VIRR_OLR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CERES_OLR</a:t>
            </a:r>
            <a:r>
              <a:rPr lang="en-US" altLang="zh-CN" sz="1400" dirty="0" smtClean="0"/>
              <a:t>):</a:t>
            </a:r>
            <a:r>
              <a:rPr lang="en-US" altLang="zh-CN" sz="1400" dirty="0" err="1" smtClean="0"/>
              <a:t>RMSE</a:t>
            </a:r>
            <a:r>
              <a:rPr lang="en-US" altLang="zh-CN" sz="1400" dirty="0" smtClean="0"/>
              <a:t>=8-</a:t>
            </a:r>
            <a:r>
              <a:rPr lang="en-US" altLang="zh-CN" sz="1400" dirty="0" err="1" smtClean="0"/>
              <a:t>9W</a:t>
            </a:r>
            <a:r>
              <a:rPr lang="en-US" altLang="zh-CN" sz="1400" dirty="0" smtClean="0"/>
              <a:t>/</a:t>
            </a:r>
            <a:r>
              <a:rPr lang="en-US" altLang="zh-CN" sz="1400" dirty="0" err="1" smtClean="0"/>
              <a:t>m</a:t>
            </a:r>
            <a:r>
              <a:rPr lang="en-US" altLang="zh-CN" sz="1400" baseline="30000" dirty="0" err="1" smtClean="0"/>
              <a:t>2</a:t>
            </a:r>
            <a:r>
              <a:rPr lang="en-US" altLang="zh-CN" sz="1400" dirty="0" smtClean="0"/>
              <a:t> , </a:t>
            </a:r>
            <a:r>
              <a:rPr lang="en-US" altLang="zh-CN" sz="1400" dirty="0"/>
              <a:t>correlation </a:t>
            </a:r>
            <a:r>
              <a:rPr lang="en-US" altLang="zh-CN" sz="1400" dirty="0" smtClean="0"/>
              <a:t>coefficient=0.98;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07504" y="1101210"/>
            <a:ext cx="73609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 err="1"/>
              <a:t>VIRR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79510" y="1484784"/>
            <a:ext cx="581392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smtClean="0"/>
              <a:t>The main </a:t>
            </a:r>
            <a:r>
              <a:rPr lang="en-US" altLang="zh-CN" sz="1400" dirty="0"/>
              <a:t>payload of </a:t>
            </a:r>
            <a:r>
              <a:rPr lang="en-US" altLang="zh-CN" sz="1400" dirty="0" err="1"/>
              <a:t>Fengyun</a:t>
            </a:r>
            <a:r>
              <a:rPr lang="en-US" altLang="zh-CN" sz="1400" dirty="0"/>
              <a:t> polar orbit satellites, FY-1 and FY-3 </a:t>
            </a:r>
            <a:r>
              <a:rPr lang="en-US" altLang="zh-CN" sz="1400" dirty="0" smtClean="0"/>
              <a:t>series (</a:t>
            </a:r>
            <a:r>
              <a:rPr lang="en-US" altLang="zh-CN" sz="1400" dirty="0"/>
              <a:t>covering </a:t>
            </a:r>
            <a:r>
              <a:rPr lang="en-US" altLang="zh-CN" sz="1400" dirty="0" smtClean="0"/>
              <a:t>VIS, </a:t>
            </a:r>
            <a:r>
              <a:rPr lang="en-US" altLang="zh-CN" sz="1400" dirty="0" err="1" smtClean="0"/>
              <a:t>NIR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TIR</a:t>
            </a:r>
            <a:r>
              <a:rPr lang="en-US" altLang="zh-CN" sz="1400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Available </a:t>
            </a:r>
            <a:r>
              <a:rPr lang="en-US" altLang="zh-CN" sz="1400" dirty="0" smtClean="0"/>
              <a:t>period:</a:t>
            </a:r>
            <a:r>
              <a:rPr lang="en-US" altLang="zh-CN" sz="1400" dirty="0"/>
              <a:t> 2000/01/18 - </a:t>
            </a:r>
            <a:r>
              <a:rPr lang="en-US" altLang="zh-CN" sz="1400" dirty="0" smtClean="0"/>
              <a:t>2019/12/31 (20 year);</a:t>
            </a:r>
            <a:endParaRPr lang="en-US" altLang="zh-CN" sz="14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err="1" smtClean="0"/>
              <a:t>SDS</a:t>
            </a:r>
            <a:r>
              <a:rPr lang="en-US" altLang="zh-CN" sz="1400" dirty="0" smtClean="0"/>
              <a:t>: Reflectance, Radiance, Brightness Temperature, Latitude, Longitude, Solar and Satellite Observation Angles;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smtClean="0"/>
              <a:t>Validation (</a:t>
            </a:r>
            <a:r>
              <a:rPr lang="en-US" altLang="zh-CN" sz="1400" dirty="0" err="1" smtClean="0"/>
              <a:t>VIRR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MODIS</a:t>
            </a:r>
            <a:r>
              <a:rPr lang="en-US" altLang="zh-CN" sz="1400" dirty="0" smtClean="0"/>
              <a:t>, IASI, AIRS): Relative Difference&lt;5%(Ref)  Relative Difference&lt;</a:t>
            </a:r>
            <a:r>
              <a:rPr lang="en-US" altLang="zh-CN" sz="1400" dirty="0" err="1" smtClean="0"/>
              <a:t>0.5K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(Emissive) </a:t>
            </a:r>
            <a:endParaRPr lang="en-US" altLang="zh-CN" sz="1400" dirty="0"/>
          </a:p>
        </p:txBody>
      </p:sp>
      <p:sp>
        <p:nvSpPr>
          <p:cNvPr id="14" name="矩形 13"/>
          <p:cNvSpPr/>
          <p:nvPr/>
        </p:nvSpPr>
        <p:spPr>
          <a:xfrm>
            <a:off x="107504" y="3613667"/>
            <a:ext cx="67197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OLR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6363732" y="6021288"/>
            <a:ext cx="19191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err="1" smtClean="0"/>
              <a:t>FY3C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VIRR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OLR</a:t>
            </a:r>
            <a:r>
              <a:rPr lang="en-US" altLang="zh-CN" sz="1200" dirty="0" smtClean="0"/>
              <a:t> Product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0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796136" cy="757989"/>
          </a:xfrm>
        </p:spPr>
        <p:txBody>
          <a:bodyPr anchor="ctr"/>
          <a:lstStyle/>
          <a:p>
            <a:pPr algn="l"/>
            <a:r>
              <a:rPr lang="en-GB" sz="2400" dirty="0"/>
              <a:t>Reprocessing Dataset: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altLang="zh-CN" sz="2400" dirty="0" err="1" smtClean="0"/>
              <a:t>FY3X</a:t>
            </a:r>
            <a:r>
              <a:rPr lang="en-US" altLang="zh-CN" sz="2400" dirty="0" smtClean="0"/>
              <a:t>/IRAS</a:t>
            </a:r>
            <a:endParaRPr lang="en-GB" sz="1600" dirty="0"/>
          </a:p>
        </p:txBody>
      </p:sp>
      <p:pic>
        <p:nvPicPr>
          <p:cNvPr id="1026" name="Picture 2" descr="X:\FY3C\IRAS\L1\DATA\2020\20200202\FY3C_IRASX_GBAL_L1_20200202_2321_017KM_MS.H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4904606" cy="28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1171806"/>
            <a:ext cx="73609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/>
              <a:t>IRAS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07504" y="1566084"/>
            <a:ext cx="824611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smtClean="0"/>
              <a:t>The first </a:t>
            </a:r>
            <a:r>
              <a:rPr lang="en-US" altLang="zh-CN" sz="1400" dirty="0"/>
              <a:t>infrared atmospheric sounding instrument on the FY-3 </a:t>
            </a:r>
            <a:r>
              <a:rPr lang="en-US" altLang="zh-CN" sz="1400" dirty="0" smtClean="0"/>
              <a:t>series (</a:t>
            </a:r>
            <a:r>
              <a:rPr lang="en-US" altLang="zh-CN" sz="1400" dirty="0"/>
              <a:t>visible to infrared </a:t>
            </a:r>
            <a:r>
              <a:rPr lang="en-US" altLang="zh-CN" sz="1400" dirty="0" smtClean="0"/>
              <a:t>wavelengths; </a:t>
            </a:r>
            <a:r>
              <a:rPr lang="en-US" altLang="zh-CN" sz="1400" dirty="0"/>
              <a:t>global numerical weather forecast data assimilation, atmospheric temperature and humidity profile inversion, ozone content and cloud parameters </a:t>
            </a:r>
            <a:r>
              <a:rPr lang="en-US" altLang="zh-CN" sz="1400" dirty="0" smtClean="0"/>
              <a:t>inversion, </a:t>
            </a:r>
            <a:r>
              <a:rPr lang="en-US" altLang="zh-CN" sz="1400" dirty="0" err="1" smtClean="0"/>
              <a:t>etc</a:t>
            </a:r>
            <a:r>
              <a:rPr lang="en-US" altLang="zh-CN" sz="1400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Available period: 2010/11/12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- 2020/02/04</a:t>
            </a:r>
            <a:r>
              <a:rPr lang="en-US" altLang="zh-CN" sz="1400" dirty="0" smtClean="0"/>
              <a:t> (10 years);</a:t>
            </a:r>
            <a:endParaRPr lang="en-US" altLang="zh-CN" sz="14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err="1" smtClean="0"/>
              <a:t>SDS</a:t>
            </a:r>
            <a:r>
              <a:rPr lang="en-US" altLang="zh-CN" sz="1400" dirty="0" smtClean="0"/>
              <a:t>: Brightness Temperature, </a:t>
            </a:r>
            <a:r>
              <a:rPr lang="en-US" altLang="zh-CN" sz="1400" dirty="0"/>
              <a:t>Latitude, Longitude, Solar and Satellite Observation </a:t>
            </a:r>
            <a:r>
              <a:rPr lang="en-US" altLang="zh-CN" sz="1400" dirty="0" smtClean="0"/>
              <a:t>Angles, DEM, </a:t>
            </a:r>
            <a:r>
              <a:rPr lang="en-US" altLang="zh-CN" sz="1400" dirty="0" err="1" smtClean="0"/>
              <a:t>LandSeaMask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LandCover</a:t>
            </a:r>
            <a:r>
              <a:rPr lang="en-US" altLang="zh-CN" sz="1400" dirty="0" smtClean="0"/>
              <a:t>;</a:t>
            </a:r>
            <a:endParaRPr lang="en-US" altLang="zh-CN" sz="14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Validation (</a:t>
            </a:r>
            <a:r>
              <a:rPr lang="en-US" altLang="zh-CN" sz="1400" dirty="0" smtClean="0"/>
              <a:t>IRAS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IASI): The deviation characteristics of each channel are </a:t>
            </a:r>
            <a:r>
              <a:rPr lang="en-US" altLang="zh-CN" sz="1400" dirty="0" smtClean="0"/>
              <a:t>improved;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22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6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37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05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74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4261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1112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197963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4816" algn="l" defTabSz="9137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B21048-D770-4E17-A88F-BB1F565A0EC2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A46DB2-C24F-4888-9C46-BF9B57F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43527"/>
            <a:ext cx="5796136" cy="757989"/>
          </a:xfrm>
        </p:spPr>
        <p:txBody>
          <a:bodyPr anchor="ctr"/>
          <a:lstStyle/>
          <a:p>
            <a:pPr algn="l"/>
            <a:r>
              <a:rPr lang="en-GB" sz="2400" dirty="0"/>
              <a:t>Reprocessing Dataset: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altLang="zh-CN" sz="2400" dirty="0" err="1"/>
              <a:t>FY3X</a:t>
            </a:r>
            <a:r>
              <a:rPr lang="en-US" altLang="zh-CN" sz="2400" dirty="0"/>
              <a:t>/</a:t>
            </a:r>
            <a:r>
              <a:rPr lang="en-US" altLang="zh-CN" sz="2400" dirty="0" err="1"/>
              <a:t>MWTS</a:t>
            </a:r>
            <a:endParaRPr lang="en-GB" sz="1600" dirty="0"/>
          </a:p>
        </p:txBody>
      </p:sp>
      <p:pic>
        <p:nvPicPr>
          <p:cNvPr id="3074" name="Picture 2" descr="C:\Users\TIAN\AppData\Local\Temp\Rar$DIa56012.24727\FY3D_MWTSX_GBAL_L1_20171223_XXXX_033KM_MS.H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04" y="3600096"/>
            <a:ext cx="4733928" cy="27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1124744"/>
            <a:ext cx="889987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b="1" dirty="0" err="1"/>
              <a:t>MWTS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42312" y="1566084"/>
            <a:ext cx="824611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Microwave thermometers (</a:t>
            </a:r>
            <a:r>
              <a:rPr lang="en-US" altLang="zh-CN" sz="1400" dirty="0" err="1"/>
              <a:t>MWTS</a:t>
            </a:r>
            <a:r>
              <a:rPr lang="en-US" altLang="zh-CN" sz="1400" dirty="0"/>
              <a:t>) on FY-</a:t>
            </a:r>
            <a:r>
              <a:rPr lang="en-US" altLang="zh-CN" sz="1400" dirty="0" err="1"/>
              <a:t>3A</a:t>
            </a:r>
            <a:r>
              <a:rPr lang="en-US" altLang="zh-CN" sz="1400" dirty="0"/>
              <a:t>/B/C/D probe the atmospheric temperature by receiving microwave radiation from the 50-</a:t>
            </a:r>
            <a:r>
              <a:rPr lang="en-US" altLang="zh-CN" sz="1400" dirty="0" err="1"/>
              <a:t>60GHz</a:t>
            </a:r>
            <a:r>
              <a:rPr lang="en-US" altLang="zh-CN" sz="1400" dirty="0"/>
              <a:t> oxygen absorption </a:t>
            </a:r>
            <a:r>
              <a:rPr lang="en-US" altLang="zh-CN" sz="1400" dirty="0" smtClean="0"/>
              <a:t>band (</a:t>
            </a:r>
            <a:r>
              <a:rPr lang="en-US" altLang="zh-CN" sz="1400" dirty="0"/>
              <a:t>penetrate non-precipitation clouds to obtain all-weather atmospheric temperature profiles, providing irreplaceable information for numerical weather prediction, disaster monitoring and climate change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etc</a:t>
            </a:r>
            <a:r>
              <a:rPr lang="en-US" altLang="zh-CN" sz="1400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Available period: 2008/07/01 - </a:t>
            </a:r>
            <a:r>
              <a:rPr lang="en-US" altLang="zh-CN" sz="1400" dirty="0" smtClean="0"/>
              <a:t>2020.12.31 (10 years);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 err="1" smtClean="0"/>
              <a:t>SDS</a:t>
            </a:r>
            <a:r>
              <a:rPr lang="en-US" altLang="zh-CN" sz="1400" dirty="0" smtClean="0"/>
              <a:t>: </a:t>
            </a:r>
            <a:r>
              <a:rPr lang="en-US" altLang="zh-CN" sz="1400" dirty="0"/>
              <a:t>Earth Observation Brightness Temperature</a:t>
            </a:r>
            <a:r>
              <a:rPr lang="en-US" altLang="zh-CN" sz="1400" dirty="0" smtClean="0"/>
              <a:t>, </a:t>
            </a:r>
            <a:r>
              <a:rPr lang="en-US" altLang="zh-CN" sz="1400" dirty="0"/>
              <a:t>Latitude, Longitude, Sensor Zenith</a:t>
            </a:r>
            <a:r>
              <a:rPr lang="en-US" altLang="zh-CN" sz="1400" dirty="0" smtClean="0"/>
              <a:t>, </a:t>
            </a:r>
            <a:r>
              <a:rPr lang="en-US" altLang="zh-CN" sz="1400" dirty="0"/>
              <a:t>Day count</a:t>
            </a:r>
            <a:r>
              <a:rPr lang="en-US" altLang="zh-CN" sz="1400" dirty="0" smtClean="0"/>
              <a:t>, </a:t>
            </a:r>
            <a:r>
              <a:rPr lang="en-US" altLang="zh-CN" sz="1400" dirty="0"/>
              <a:t>Milliseconds count</a:t>
            </a:r>
            <a:r>
              <a:rPr lang="en-US" altLang="zh-CN" sz="1400" dirty="0" smtClean="0"/>
              <a:t>;</a:t>
            </a:r>
            <a:endParaRPr lang="en-US" altLang="zh-CN" sz="14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1400" dirty="0"/>
              <a:t>Validation (</a:t>
            </a:r>
            <a:r>
              <a:rPr lang="en-US" altLang="zh-CN" sz="1400" dirty="0" err="1" smtClean="0"/>
              <a:t>MWTS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NPP</a:t>
            </a:r>
            <a:r>
              <a:rPr lang="en-US" altLang="zh-CN" sz="1400" dirty="0" smtClean="0"/>
              <a:t>/ATMS, Standard </a:t>
            </a:r>
            <a:r>
              <a:rPr lang="en-US" altLang="zh-CN" sz="1400" dirty="0"/>
              <a:t>Atmospheric temperature dataset</a:t>
            </a:r>
            <a:r>
              <a:rPr lang="en-US" altLang="zh-CN" sz="1400" dirty="0" smtClean="0"/>
              <a:t>): </a:t>
            </a:r>
            <a:r>
              <a:rPr lang="en-US" altLang="zh-CN" sz="1400" dirty="0" err="1" smtClean="0"/>
              <a:t>RMSE</a:t>
            </a: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1K</a:t>
            </a:r>
            <a:r>
              <a:rPr lang="en-US" altLang="zh-CN" sz="1400" dirty="0" smtClean="0"/>
              <a:t>;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04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856</Words>
  <Application>Microsoft Office PowerPoint</Application>
  <PresentationFormat>全屏显示(4:3)</PresentationFormat>
  <Paragraphs>153</Paragraphs>
  <Slides>11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Default Design</vt:lpstr>
      <vt:lpstr> CMA GDWG ANNUAL REPORT 2021</vt:lpstr>
      <vt:lpstr>CMA GDWG TASK: CMA GPRC Website Operation</vt:lpstr>
      <vt:lpstr>CMA GDWG TASK: Supporting RICH-CEOS Program</vt:lpstr>
      <vt:lpstr>CMA GDWG TASK: Supporting RICH-CEOS Program</vt:lpstr>
      <vt:lpstr>Reprocessing Dataset:  Overview</vt:lpstr>
      <vt:lpstr>Reprocessing Dataset:  Data Format and File naming convention </vt:lpstr>
      <vt:lpstr>Reprocessing Dataset:  FY1X/VIRR &amp; FY3X/VIRR_OLR </vt:lpstr>
      <vt:lpstr>Reprocessing Dataset:  FY3X/IRAS</vt:lpstr>
      <vt:lpstr>Reprocessing Dataset:  FY3X/MWTS</vt:lpstr>
      <vt:lpstr>Reprocessing Dataset:  FY3X/MWRI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ThomasHsu</dc:creator>
  <cp:lastModifiedBy>TIAN</cp:lastModifiedBy>
  <cp:revision>66</cp:revision>
  <dcterms:created xsi:type="dcterms:W3CDTF">2018-03-19T02:10:00Z</dcterms:created>
  <dcterms:modified xsi:type="dcterms:W3CDTF">2022-03-11T01:55:47Z</dcterms:modified>
</cp:coreProperties>
</file>