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589" r:id="rId2"/>
    <p:sldId id="606" r:id="rId3"/>
    <p:sldId id="627" r:id="rId4"/>
    <p:sldId id="619" r:id="rId5"/>
    <p:sldId id="614" r:id="rId6"/>
    <p:sldId id="637" r:id="rId7"/>
    <p:sldId id="613" r:id="rId8"/>
    <p:sldId id="639" r:id="rId9"/>
    <p:sldId id="612" r:id="rId10"/>
    <p:sldId id="634" r:id="rId11"/>
    <p:sldId id="638" r:id="rId12"/>
    <p:sldId id="635" r:id="rId13"/>
    <p:sldId id="618" r:id="rId14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Hewison" initials="TH" lastIdx="4" clrIdx="0">
    <p:extLst>
      <p:ext uri="{19B8F6BF-5375-455C-9EA6-DF929625EA0E}">
        <p15:presenceInfo xmlns:p15="http://schemas.microsoft.com/office/powerpoint/2012/main" userId="S-1-5-21-993398506-3102826466-2400345913-28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33B"/>
    <a:srgbClr val="99C221"/>
    <a:srgbClr val="FEDB00"/>
    <a:srgbClr val="F1F1F1"/>
    <a:srgbClr val="00B5E2"/>
    <a:srgbClr val="00205B"/>
    <a:srgbClr val="FE5000"/>
    <a:srgbClr val="C5B9AC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0299" autoAdjust="0"/>
  </p:normalViewPr>
  <p:slideViewPr>
    <p:cSldViewPr snapToGrid="0">
      <p:cViewPr varScale="1">
        <p:scale>
          <a:sx n="109" d="100"/>
          <a:sy n="109" d="100"/>
        </p:scale>
        <p:origin x="552" y="7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Quick update on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highlights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dirty="0" err="1" smtClean="0"/>
              <a:t>EUMETSAT‘s</a:t>
            </a:r>
            <a:r>
              <a:rPr lang="de-DE" dirty="0" smtClean="0"/>
              <a:t>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GSICS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year</a:t>
            </a:r>
            <a:endParaRPr lang="de-DE" dirty="0" smtClean="0"/>
          </a:p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collagues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activities</a:t>
            </a:r>
            <a:r>
              <a:rPr lang="en-DE" baseline="0" dirty="0" smtClean="0"/>
              <a:t>…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3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41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F18DA27-B3A0-4D83-B30E-B06E198A3390}" type="datetime1">
              <a:rPr lang="en-GB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11/03/2022</a:t>
            </a:fld>
            <a:endParaRPr lang="en-GB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8777F4B-C175-4CCA-A610-A90DED55FB7B}" type="slidenum">
              <a:rPr lang="de-DE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4</a:t>
            </a:fld>
            <a:endParaRPr lang="de-DE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5112" cy="3722688"/>
          </a:xfrm>
          <a:solidFill>
            <a:srgbClr val="FFFFFF"/>
          </a:solidFill>
          <a:ln/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4308" y="4714122"/>
            <a:ext cx="4987442" cy="4469685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</a:rPr>
              <a:t>Current GSICS Products</a:t>
            </a:r>
          </a:p>
        </p:txBody>
      </p:sp>
    </p:spTree>
    <p:extLst>
      <p:ext uri="{BB962C8B-B14F-4D97-AF65-F5344CB8AC3E}">
        <p14:creationId xmlns:p14="http://schemas.microsoft.com/office/powerpoint/2010/main" val="302830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8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Actions related to Lunar</a:t>
            </a:r>
            <a:r>
              <a:rPr lang="en-GB" baseline="0" dirty="0" smtClean="0"/>
              <a:t> Calibration to be addressed by </a:t>
            </a:r>
            <a:r>
              <a:rPr lang="en-GB" baseline="0" dirty="0" err="1" smtClean="0"/>
              <a:t>Seb</a:t>
            </a:r>
            <a:r>
              <a:rPr lang="en-GB" baseline="0" dirty="0" smtClean="0"/>
              <a:t> in his presentation on Wednesday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07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219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78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79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F1F1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39200" y="6400800"/>
            <a:ext cx="28448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3395003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EUM/RSP/VWG/21/1218867, v1 Draft, 10 March 2021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20210408/Coppens_IASI_for_3.9%c2%b5m_inter-calibration.pdf" TargetMode="External"/><Relationship Id="rId2" Type="http://schemas.openxmlformats.org/officeDocument/2006/relationships/hyperlink" Target="https://www.star.nesdis.noaa.gov/smcd/GCC/MeetingActions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LunarCalibrationWS2020" TargetMode="External"/><Relationship Id="rId2" Type="http://schemas.openxmlformats.org/officeDocument/2006/relationships/hyperlink" Target="https://www.star.nesdis.noaa.gov/smcd/GCC/MeetingActions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sics.atmos.umd.edu/bin/view/Development/20200812" TargetMode="External"/><Relationship Id="rId4" Type="http://schemas.openxmlformats.org/officeDocument/2006/relationships/hyperlink" Target="http://gsics.atmos.umd.edu/bin/view/Development/202006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mcd/GCC/MeetingActions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wmo.int/" TargetMode="External"/><Relationship Id="rId7" Type="http://schemas.openxmlformats.org/officeDocument/2006/relationships/hyperlink" Target="http://gsics.atmos.umd.edu/wiki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eumetsat.int/" TargetMode="External"/><Relationship Id="rId5" Type="http://schemas.openxmlformats.org/officeDocument/2006/relationships/hyperlink" Target="https://www.star.nesdis.noaa.gov/smcd/GCC/ProductCatalog.php" TargetMode="External"/><Relationship Id="rId4" Type="http://schemas.openxmlformats.org/officeDocument/2006/relationships/hyperlink" Target="http://www.star.nesdis.noaa.gov/smcd/GCC/index.ph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18" Type="http://schemas.openxmlformats.org/officeDocument/2006/relationships/image" Target="../media/image27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g"/><Relationship Id="rId15" Type="http://schemas.openxmlformats.org/officeDocument/2006/relationships/image" Target="../media/image24.jp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hyperlink" Target="https://www.google.de/url?q=http://www.coreclimax.eu/?q=EUMETSAT&amp;sa=U&amp;ei=yhYfU-uYEYXMtQaZroC4Cg&amp;ved=0CC0Q9QEwAA&amp;usg=AFQjCNGzqEXHA7_OlVKV2do6gKActt_wew" TargetMode="External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20211202/Updated%20GSICS%20Correction%20Guidelines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sics.atmos.umd.edu/pub/Development/20211007/GISCS_Lessons_Learned_IASI-A-B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gsics.atmos.umd.edu/pub/Development/20211209/Wagner_CLARREO_Benefits_EUM_InterCalibration_202112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098650" y="2681207"/>
            <a:ext cx="5951481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Hewison, </a:t>
            </a:r>
            <a:r>
              <a:rPr lang="en-US" sz="20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Sébastien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Wagner, Viju John,</a:t>
            </a:r>
            <a:b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Dorothée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Coppens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Ali Mousivand, 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Rose Munro,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Simon Elliot,</a:t>
            </a:r>
            <a:b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Bertrand Fougnie, Christophe Accadia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159138" y="1491607"/>
            <a:ext cx="8755200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algn="r">
              <a:defRPr/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EUMETSAT Agency Report</a:t>
            </a:r>
          </a:p>
          <a:p>
            <a:pPr lvl="0"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1" y="414169"/>
            <a:ext cx="2816596" cy="719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EUMETSAT 2021 </a:t>
            </a:r>
            <a:r>
              <a:rPr lang="en-GB" dirty="0" smtClean="0">
                <a:hlinkClick r:id="rId2"/>
              </a:rPr>
              <a:t>GSICS Actions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25036"/>
              </p:ext>
            </p:extLst>
          </p:nvPr>
        </p:nvGraphicFramePr>
        <p:xfrm>
          <a:off x="209005" y="1031364"/>
          <a:ext cx="11560628" cy="1680338"/>
        </p:xfrm>
        <a:graphic>
          <a:graphicData uri="http://schemas.openxmlformats.org/drawingml/2006/table">
            <a:tbl>
              <a:tblPr/>
              <a:tblGrid>
                <a:gridCol w="169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353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15123" marR="15123" marT="8402" marB="8402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E6E9E"/>
                          </a:solidFill>
                          <a:effectLst/>
                        </a:rPr>
                        <a:t>Actual Completion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R.GIR.20210113.1  	</a:t>
                      </a:r>
                      <a:endParaRPr lang="en-GB" sz="120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IASI SDR instrument team from EUMETSAT and CNES is recommended to draft a memo on how the IASI general data quality flag is generated and explain why IASI have negative radiance values at the SW region. Based on this, a best practice on how to handle IASI negative radiance values will be recommended to the team. (Circulated by email 2021-01-14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2022-03-01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2021-04-08</a:t>
                      </a:r>
                    </a:p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 smtClean="0">
                          <a:effectLst/>
                          <a:hlinkClick r:id="rId3"/>
                        </a:rPr>
                        <a:t>Presentation</a:t>
                      </a:r>
                      <a:r>
                        <a:rPr lang="en-GB" sz="1200" baseline="0" dirty="0" smtClean="0">
                          <a:effectLst/>
                        </a:rPr>
                        <a:t> at annual meeting)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Closed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65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on EUMETSAT 2020 </a:t>
            </a:r>
            <a:r>
              <a:rPr lang="en-GB" dirty="0" smtClean="0">
                <a:hlinkClick r:id="rId2"/>
              </a:rPr>
              <a:t>GSICS Actions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54255"/>
              </p:ext>
            </p:extLst>
          </p:nvPr>
        </p:nvGraphicFramePr>
        <p:xfrm>
          <a:off x="209005" y="1031364"/>
          <a:ext cx="11560628" cy="5622686"/>
        </p:xfrm>
        <a:graphic>
          <a:graphicData uri="http://schemas.openxmlformats.org/drawingml/2006/table">
            <a:tbl>
              <a:tblPr/>
              <a:tblGrid>
                <a:gridCol w="169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353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15123" marR="15123" marT="8402" marB="8402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E6E9E"/>
                          </a:solidFill>
                          <a:effectLst/>
                        </a:rPr>
                        <a:t>Actual Completion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A.GIR.20200319.1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Sebastien Wagner (EUMETSAT) and Vinia Mattioli (EUMETSAT) to consider renaming the microwave session of the 3rd Lunar Calibration Workshop to include the TIR.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  <a:hlinkClick r:id="rId3"/>
                        </a:rPr>
                        <a:t>Wiki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Closed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A.GIR.20200319.8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Dorothee Coppens (EUMETSAT) to send notifications of IASI status updates impacting its calibration to the GSICS developers mailing list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Announced on Google Group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Closed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A.GVNIR.2020.16f.1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EUMETSAT (S. Wagner) to liaise with USGS (T. Stone) to realign the GIRO with respect to the last version of the ROLO model.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Open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(ongoing)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56484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A.GVNIR.2020.16f.2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EUMETSAT (S. Wagner) to propose letter of recommendation by GSICS to NASA to highlight the benefits to continue the Air-LUSI campaigns to lunar calibration.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 smtClean="0">
                          <a:effectLst/>
                        </a:rPr>
                        <a:t>NASA does not accept </a:t>
                      </a:r>
                      <a:r>
                        <a:rPr lang="en-US" sz="1200" dirty="0" err="1" smtClean="0">
                          <a:effectLst/>
                        </a:rPr>
                        <a:t>recomendation</a:t>
                      </a:r>
                      <a:r>
                        <a:rPr lang="en-US" sz="1200" dirty="0" smtClean="0">
                          <a:effectLst/>
                        </a:rPr>
                        <a:t> letters 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Closed</a:t>
                      </a: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55978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A.GVNIR.2020.19g.3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EUMETSAT (S. Wagner) to propose letter of recommendation by GSICS to NASA to highlight the benefits of ARCSTONE project for GSICS activities and its members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NASA cannot accept such a letter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Closed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203635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A.GWG.2020.1e.1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GSICS Meeting to discuss GSICS input and what we would like to learn to guide participation in the ECMWF/EUMETSAT Workshop on characterizing random and systematic errors in satellite data assimilation for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NWP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30/09/2020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06/08/2020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See meeting </a:t>
                      </a:r>
                      <a:r>
                        <a:rPr lang="en-GB" sz="1200" dirty="0" smtClean="0">
                          <a:effectLst/>
                          <a:hlinkClick r:id="rId4"/>
                        </a:rPr>
                        <a:t>2020-06-08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Closed</a:t>
                      </a:r>
                    </a:p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237127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A.GWG.20200416.1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Dorothee Coppens (EUMETSAT) to circulate plans for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 End Of Life testing, which is expected for 2021Q3/Q4 for IASI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  <a:p>
                      <a:pPr algn="ctr" fontAlgn="t"/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Announced on Google Group</a:t>
                      </a: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Closed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302809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A.GWG.2020.1f.1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GSICS will hold a web meeting in June to establish a Task Force from GSICS and ISCCP-NG to identify requirements and set up pilot programs before a meeting at EUMETSAT in September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  <a:p>
                      <a:pPr algn="ctr" fontAlgn="t"/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See meeting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baseline="0" dirty="0" smtClean="0">
                          <a:effectLst/>
                          <a:hlinkClick r:id="rId5"/>
                        </a:rPr>
                        <a:t>2020-08-12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Closed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80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on EUMETSAT 2020 </a:t>
            </a:r>
            <a:r>
              <a:rPr lang="en-GB" dirty="0">
                <a:hlinkClick r:id="rId3"/>
              </a:rPr>
              <a:t>GSICS </a:t>
            </a:r>
            <a:r>
              <a:rPr lang="en-GB" dirty="0" smtClean="0">
                <a:hlinkClick r:id="rId3"/>
              </a:rPr>
              <a:t>Actions</a:t>
            </a:r>
            <a:r>
              <a:rPr lang="en-GB" dirty="0" smtClean="0"/>
              <a:t> - continued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56959"/>
              </p:ext>
            </p:extLst>
          </p:nvPr>
        </p:nvGraphicFramePr>
        <p:xfrm>
          <a:off x="209005" y="1031364"/>
          <a:ext cx="11560628" cy="4301618"/>
        </p:xfrm>
        <a:graphic>
          <a:graphicData uri="http://schemas.openxmlformats.org/drawingml/2006/table">
            <a:tbl>
              <a:tblPr/>
              <a:tblGrid>
                <a:gridCol w="169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353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E6E9E"/>
                          </a:solidFill>
                          <a:effectLst/>
                        </a:rPr>
                        <a:t>Action Id</a:t>
                      </a:r>
                    </a:p>
                  </a:txBody>
                  <a:tcPr marL="15123" marR="15123" marT="8402" marB="8402" anchor="ctr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E6E9E"/>
                          </a:solidFill>
                          <a:effectLst/>
                        </a:rPr>
                        <a:t>Summary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2E6E9E"/>
                          </a:solidFill>
                          <a:effectLst/>
                        </a:rPr>
                        <a:t>Expected Completion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E6E9E"/>
                          </a:solidFill>
                          <a:effectLst/>
                        </a:rPr>
                        <a:t>Actual Completion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E6E9E"/>
                          </a:solidFill>
                          <a:effectLst/>
                        </a:rPr>
                        <a:t>Deliverable Usage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2E6E9E"/>
                          </a:solidFill>
                          <a:effectLst/>
                        </a:rPr>
                        <a:t>Status</a:t>
                      </a:r>
                    </a:p>
                  </a:txBody>
                  <a:tcPr marL="15123" marR="15123" marT="8402" marB="8402" anchor="ctr">
                    <a:lnL w="1270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marL="0" algn="l" defTabSz="1125444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A.GVNIR.2020.18g.1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UMD (Hu Tiger Yang) to coordinate with EUMETSAT (Vinia Mattioli) to draft a note outlining possible further collaborations on microwave and thermal infrared lunar calibration activities.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 (Tiger) Yang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  <a:p>
                      <a:pPr marL="0" algn="l" defTabSz="1125444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 was prepared and circulated to GSICS MW chairs + LC community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Closed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696097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A.GVNIR.2020.16f.3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EUMETSAT (S. Wagner) to report on the Model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 Comparison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 at the next GSICS annual meeting + Lunar Calibration Community.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  <a:p>
                      <a:pPr algn="ctr" fontAlgn="t"/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Open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A.GVNIR.2020.16f.4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EUMETSAT (S. Wagner) to check possibilities to create a distribution list for the Lunar Calibration Community.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3/1/2021 </a:t>
                      </a: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Open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A.GVNIR.2020.19g.2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EUMETSAT (S. Wagner) to liaise with the participants to the Lunar Calibration Workshop to ensure a follow-on on the actions / recommendations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3/1/2021 </a:t>
                      </a: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Open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fontAlgn="t"/>
                      <a:r>
                        <a:rPr lang="en-GB" sz="12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R.GVNIR.2020.16f.2: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EUMETSAT (S. Wagner) to investigate the possibility to revisit the mechanism to share the GIRO model, whilst respecting the existing license agreement  </a:t>
                      </a:r>
                    </a:p>
                  </a:txBody>
                  <a:tcPr marL="95250" marR="95250" marT="76200" marB="76200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3/1/2021 </a:t>
                      </a:r>
                    </a:p>
                    <a:p>
                      <a:pPr marL="0" marR="0" lvl="0" indent="0" algn="ctr" defTabSz="11254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dirty="0" smtClean="0">
                          <a:effectLst/>
                        </a:rPr>
                        <a:t>Open</a:t>
                      </a:r>
                      <a:br>
                        <a:rPr lang="en-GB" sz="1200" dirty="0" smtClean="0">
                          <a:effectLst/>
                        </a:rPr>
                      </a:br>
                      <a:r>
                        <a:rPr lang="en-GB" sz="1200" dirty="0" smtClean="0">
                          <a:effectLst/>
                        </a:rPr>
                        <a:t>(ongoing)</a:t>
                      </a:r>
                      <a:endParaRPr lang="en-GB" sz="1200" dirty="0">
                        <a:effectLst/>
                      </a:endParaRPr>
                    </a:p>
                  </a:txBody>
                  <a:tcPr marL="8402" marR="8402" marT="6721" marB="6721">
                    <a:lnL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0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69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400800"/>
            <a:ext cx="2133600" cy="323850"/>
          </a:xfrm>
          <a:prstGeom prst="rect">
            <a:avLst/>
          </a:prstGeom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0962" y="78659"/>
            <a:ext cx="7647040" cy="910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/>
              <a:t>Thank you for your attention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350963"/>
            <a:ext cx="8229600" cy="477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</a:rPr>
              <a:t>WMO GSICS Portal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  <a:hlinkClick r:id="rId3"/>
              </a:rPr>
              <a:t>http://gsics.wmo.int</a:t>
            </a: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Coordination Centre </a:t>
            </a:r>
            <a:r>
              <a:rPr lang="en-GB" sz="2000" b="1" dirty="0">
                <a:solidFill>
                  <a:schemeClr val="accent2"/>
                </a:solidFill>
                <a:hlinkClick r:id="rId4"/>
              </a:rPr>
              <a:t>http://www.star.nesdis.noaa.gov/smcd/GCC/index.php</a:t>
            </a:r>
            <a:endParaRPr lang="en-GB" sz="20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Product </a:t>
            </a:r>
            <a:r>
              <a:rPr lang="en-GB" sz="2400" b="1" dirty="0" err="1">
                <a:solidFill>
                  <a:schemeClr val="accent2"/>
                </a:solidFill>
              </a:rPr>
              <a:t>Catalog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1800" b="1" dirty="0">
                <a:solidFill>
                  <a:schemeClr val="accent2"/>
                </a:solidFill>
                <a:hlinkClick r:id="rId5"/>
              </a:rPr>
              <a:t>https://www.star.nesdis.noaa.gov/smcd/GCC/ProductCatalog.php</a:t>
            </a:r>
            <a:endParaRPr lang="en-GB" sz="18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</a:rPr>
              <a:t>GSICS Wiki</a:t>
            </a:r>
            <a:endParaRPr lang="en-GB" sz="2400" b="1" dirty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>
                <a:solidFill>
                  <a:schemeClr val="accent2"/>
                </a:solidFill>
                <a:hlinkClick r:id="rId7"/>
              </a:rPr>
              <a:t>http://gsics.atmos.umd.edu/wiki/Home</a:t>
            </a: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38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4" name="Picture 6" descr="http://OPW01/CGI/ad_userphoto.php?user=M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8598" y="2011952"/>
            <a:ext cx="538480" cy="80772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0632" t="24391" r="11589" b="59271"/>
          <a:stretch/>
        </p:blipFill>
        <p:spPr>
          <a:xfrm>
            <a:off x="8418291" y="1107179"/>
            <a:ext cx="549038" cy="8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02" y="4725704"/>
            <a:ext cx="605790" cy="807720"/>
          </a:xfrm>
          <a:prstGeom prst="rect">
            <a:avLst/>
          </a:prstGeom>
        </p:spPr>
      </p:pic>
      <p:pic>
        <p:nvPicPr>
          <p:cNvPr id="109572" name="Picture 4" descr="http://OPW01/CGI/ad_userphoto.php?user=Elliott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9499" y="2010596"/>
            <a:ext cx="538480" cy="800100"/>
          </a:xfrm>
          <a:prstGeom prst="rect">
            <a:avLst/>
          </a:prstGeom>
          <a:noFill/>
        </p:spPr>
      </p:pic>
      <p:pic>
        <p:nvPicPr>
          <p:cNvPr id="109576" name="Picture 8" descr="http://OPW01/CGI/ad_userphoto.php?user=Wagn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33423" y="2931648"/>
            <a:ext cx="538480" cy="807720"/>
          </a:xfrm>
          <a:prstGeom prst="rect">
            <a:avLst/>
          </a:prstGeom>
          <a:noFill/>
        </p:spPr>
      </p:pic>
      <p:pic>
        <p:nvPicPr>
          <p:cNvPr id="109578" name="Picture 10" descr="http://OPW01/CGI/ad_userphoto.php?user=Hewiso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08598" y="2907897"/>
            <a:ext cx="538480" cy="807720"/>
          </a:xfrm>
          <a:prstGeom prst="rect">
            <a:avLst/>
          </a:prstGeom>
          <a:noFill/>
        </p:spPr>
      </p:pic>
      <p:pic>
        <p:nvPicPr>
          <p:cNvPr id="109582" name="Picture 14" descr="https://encrypted-tbn3.gstatic.com/images?q=tbn:ANd9GcSPZVW8M1Hl5bllqI_v7iguM0KYkdJ2AreoEgy5cypMYz4tlMmBMmE9cFk">
            <a:hlinkClick r:id="rId9"/>
          </p:cNvPr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01449" y="4759149"/>
            <a:ext cx="540163" cy="792000"/>
          </a:xfrm>
          <a:prstGeom prst="rect">
            <a:avLst/>
          </a:prstGeom>
          <a:noFill/>
        </p:spPr>
      </p:pic>
      <p:pic>
        <p:nvPicPr>
          <p:cNvPr id="109586" name="Picture 18" descr="http://OPW01/CGI/ad_userphoto.php?user=Roebel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36323" y="2931648"/>
            <a:ext cx="538480" cy="807720"/>
          </a:xfrm>
          <a:prstGeom prst="rect">
            <a:avLst/>
          </a:prstGeom>
          <a:noFill/>
        </p:spPr>
      </p:pic>
      <p:pic>
        <p:nvPicPr>
          <p:cNvPr id="109588" name="Picture 20" descr="http://OPW01/CGI/ad_userphoto.php?user=Munr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08598" y="3754682"/>
            <a:ext cx="538480" cy="807720"/>
          </a:xfrm>
          <a:prstGeom prst="rect">
            <a:avLst/>
          </a:prstGeom>
          <a:noFill/>
        </p:spPr>
      </p:pic>
      <p:pic>
        <p:nvPicPr>
          <p:cNvPr id="109592" name="Picture 24" descr="http://OPW01/CGI/ad_userphoto.php?user=Rothfus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08598" y="5607086"/>
            <a:ext cx="538480" cy="80772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14" cstate="print"/>
          <a:srcRect l="74073" t="16833" r="14297" b="65047"/>
          <a:stretch>
            <a:fillRect/>
          </a:stretch>
        </p:blipFill>
        <p:spPr bwMode="auto">
          <a:xfrm>
            <a:off x="9665666" y="4725704"/>
            <a:ext cx="520779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14151"/>
              </p:ext>
            </p:extLst>
          </p:nvPr>
        </p:nvGraphicFramePr>
        <p:xfrm>
          <a:off x="677732" y="948481"/>
          <a:ext cx="7591261" cy="544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53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 Panel</a:t>
                      </a:r>
                    </a:p>
                  </a:txBody>
                  <a:tcPr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+mn-lt"/>
                        </a:rPr>
                        <a:t>Vacant</a:t>
                      </a:r>
                      <a:endParaRPr lang="en-GB" sz="1400" b="0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EUMETSAT representative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Working Group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Peter Miu</a:t>
                      </a: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Not Available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</a:rPr>
                        <a:t>Simon Elliott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GB" sz="1400" b="1" kern="1200" dirty="0" smtClean="0"/>
                        <a:t>Formats Expert</a:t>
                      </a:r>
                      <a:endParaRPr lang="en-GB" sz="14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53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</a:rPr>
                        <a:t>Research Working Group </a:t>
                      </a:r>
                      <a:endParaRPr lang="en-GB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</a:rPr>
                        <a:t>Tim Hewison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/>
                        <a:t>Vice-chair</a:t>
                      </a:r>
                      <a:r>
                        <a:rPr lang="en-US" sz="1400" b="1" kern="1200" baseline="0" dirty="0" smtClean="0"/>
                        <a:t> </a:t>
                      </a:r>
                      <a:r>
                        <a:rPr lang="en-US" sz="1400" b="1" kern="1200" dirty="0" smtClean="0"/>
                        <a:t>IR sub-group + MW Sub-Group </a:t>
                      </a:r>
                      <a:r>
                        <a:rPr lang="en-US" sz="1400" b="1" kern="1200" dirty="0" err="1" smtClean="0"/>
                        <a:t>PoC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</a:rPr>
                        <a:t>bastien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</a:rPr>
                        <a:t> Wagner 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1" kern="1200" dirty="0" smtClean="0"/>
                        <a:t>VIS/NIR + Lunar calibration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</a:rPr>
                        <a:t>Rob Roebeling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US" sz="1400" b="1" kern="1200" dirty="0" smtClean="0"/>
                        <a:t>Climate records</a:t>
                      </a:r>
                      <a:r>
                        <a:rPr lang="en-US" sz="1400" b="1" kern="1200" baseline="0" dirty="0" smtClean="0"/>
                        <a:t> + SCOPE-CM +</a:t>
                      </a:r>
                      <a:r>
                        <a:rPr lang="en-US" sz="1400" b="1" kern="1200" dirty="0" smtClean="0"/>
                        <a:t> Event logging</a:t>
                      </a:r>
                      <a:endParaRPr lang="en-GB" sz="14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</a:rPr>
                        <a:t>Rosemary Munro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US" sz="1400" b="1" kern="1200" dirty="0" smtClean="0"/>
                        <a:t>Chair</a:t>
                      </a:r>
                      <a:r>
                        <a:rPr lang="en-US" sz="1400" b="1" kern="1200" baseline="0" dirty="0" smtClean="0"/>
                        <a:t> </a:t>
                      </a:r>
                      <a:r>
                        <a:rPr lang="en-US" sz="1400" b="1" kern="1200" dirty="0" smtClean="0"/>
                        <a:t>UV sub-group</a:t>
                      </a:r>
                      <a:endParaRPr lang="en-GB" sz="14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Dorothée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Coppens</a:t>
                      </a: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Hyperspectral IR expert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Christophe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Accadia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Vinia Mattioli</a:t>
                      </a: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GB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Microwave</a:t>
                      </a:r>
                      <a:r>
                        <a:rPr lang="en-GB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Sub-Group Members</a:t>
                      </a:r>
                      <a:endParaRPr lang="en-GB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53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</a:rPr>
                        <a:t>Supported by</a:t>
                      </a:r>
                      <a:endParaRPr lang="en-GB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Viju John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Infrared 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Meteosat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HIRS) + MW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 Mousivand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Radiative Transfer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Modelling + Desert Calibration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Rüdiger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Lang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UV/VIS/SWIR Spectrometers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9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Bertrand Fougnie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VIS/NIR polarimetry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153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</a:rPr>
                        <a:t>Point of Contact for Operational Matters</a:t>
                      </a:r>
                      <a:endParaRPr lang="en-GB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31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Harald Rothfuss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44" y="3754682"/>
            <a:ext cx="538480" cy="80772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152650" y="24046"/>
            <a:ext cx="7886700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</a:rPr>
              <a:t>Current official EUMETSAT support for GSICS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(bold = formally nominated members)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82" y="3754682"/>
            <a:ext cx="535500" cy="8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93" y="3754682"/>
            <a:ext cx="540266" cy="813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401449" y="1107179"/>
            <a:ext cx="565880" cy="80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65693" y="4729368"/>
            <a:ext cx="583600" cy="758555"/>
          </a:xfrm>
          <a:prstGeom prst="rect">
            <a:avLst/>
          </a:pr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3889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 Mission Planning</a:t>
            </a:r>
            <a:endParaRPr lang="en-GB" dirty="0"/>
          </a:p>
        </p:txBody>
      </p:sp>
      <p:pic>
        <p:nvPicPr>
          <p:cNvPr id="23" name="Content Placeholder 3" descr="ms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90566" y="3614393"/>
            <a:ext cx="502944" cy="507101"/>
          </a:xfrm>
        </p:spPr>
      </p:pic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789335" y="1045192"/>
            <a:ext cx="11147561" cy="5495192"/>
            <a:chOff x="847725" y="898525"/>
            <a:chExt cx="8343900" cy="5588000"/>
          </a:xfrm>
          <a:solidFill>
            <a:srgbClr val="00B5E2">
              <a:alpha val="10000"/>
            </a:srgbClr>
          </a:solidFill>
        </p:grpSpPr>
        <p:sp>
          <p:nvSpPr>
            <p:cNvPr id="5" name="Rectangle 96"/>
            <p:cNvSpPr>
              <a:spLocks noChangeArrowheads="1"/>
            </p:cNvSpPr>
            <p:nvPr/>
          </p:nvSpPr>
          <p:spPr bwMode="auto">
            <a:xfrm>
              <a:off x="8477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97"/>
            <p:cNvSpPr>
              <a:spLocks noChangeArrowheads="1"/>
            </p:cNvSpPr>
            <p:nvPr/>
          </p:nvSpPr>
          <p:spPr bwMode="auto">
            <a:xfrm>
              <a:off x="12985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98"/>
            <p:cNvSpPr>
              <a:spLocks noChangeArrowheads="1"/>
            </p:cNvSpPr>
            <p:nvPr/>
          </p:nvSpPr>
          <p:spPr bwMode="auto">
            <a:xfrm>
              <a:off x="17494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01"/>
            <p:cNvSpPr>
              <a:spLocks noChangeArrowheads="1"/>
            </p:cNvSpPr>
            <p:nvPr/>
          </p:nvSpPr>
          <p:spPr bwMode="auto">
            <a:xfrm>
              <a:off x="22002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2"/>
            <p:cNvSpPr>
              <a:spLocks noChangeArrowheads="1"/>
            </p:cNvSpPr>
            <p:nvPr/>
          </p:nvSpPr>
          <p:spPr bwMode="auto">
            <a:xfrm>
              <a:off x="26511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4"/>
            <p:cNvSpPr>
              <a:spLocks noChangeArrowheads="1"/>
            </p:cNvSpPr>
            <p:nvPr/>
          </p:nvSpPr>
          <p:spPr bwMode="auto">
            <a:xfrm>
              <a:off x="35528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5"/>
            <p:cNvSpPr>
              <a:spLocks noChangeArrowheads="1"/>
            </p:cNvSpPr>
            <p:nvPr/>
          </p:nvSpPr>
          <p:spPr bwMode="auto">
            <a:xfrm>
              <a:off x="40036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6"/>
            <p:cNvSpPr>
              <a:spLocks noChangeArrowheads="1"/>
            </p:cNvSpPr>
            <p:nvPr/>
          </p:nvSpPr>
          <p:spPr bwMode="auto">
            <a:xfrm>
              <a:off x="44545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 bwMode="auto">
            <a:xfrm>
              <a:off x="49053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08"/>
            <p:cNvSpPr>
              <a:spLocks noChangeArrowheads="1"/>
            </p:cNvSpPr>
            <p:nvPr/>
          </p:nvSpPr>
          <p:spPr bwMode="auto">
            <a:xfrm>
              <a:off x="53562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58070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10"/>
            <p:cNvSpPr>
              <a:spLocks noChangeArrowheads="1"/>
            </p:cNvSpPr>
            <p:nvPr/>
          </p:nvSpPr>
          <p:spPr bwMode="auto">
            <a:xfrm>
              <a:off x="62579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11"/>
            <p:cNvSpPr>
              <a:spLocks noChangeArrowheads="1"/>
            </p:cNvSpPr>
            <p:nvPr/>
          </p:nvSpPr>
          <p:spPr bwMode="auto">
            <a:xfrm>
              <a:off x="67087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12"/>
            <p:cNvSpPr>
              <a:spLocks noChangeArrowheads="1"/>
            </p:cNvSpPr>
            <p:nvPr/>
          </p:nvSpPr>
          <p:spPr bwMode="auto">
            <a:xfrm>
              <a:off x="71596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13"/>
            <p:cNvSpPr>
              <a:spLocks noChangeArrowheads="1"/>
            </p:cNvSpPr>
            <p:nvPr/>
          </p:nvSpPr>
          <p:spPr bwMode="auto">
            <a:xfrm>
              <a:off x="76104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14"/>
            <p:cNvSpPr>
              <a:spLocks noChangeArrowheads="1"/>
            </p:cNvSpPr>
            <p:nvPr/>
          </p:nvSpPr>
          <p:spPr bwMode="auto">
            <a:xfrm>
              <a:off x="80613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15"/>
            <p:cNvSpPr>
              <a:spLocks noChangeArrowheads="1"/>
            </p:cNvSpPr>
            <p:nvPr/>
          </p:nvSpPr>
          <p:spPr bwMode="auto">
            <a:xfrm>
              <a:off x="85121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16"/>
            <p:cNvSpPr>
              <a:spLocks noChangeArrowheads="1"/>
            </p:cNvSpPr>
            <p:nvPr/>
          </p:nvSpPr>
          <p:spPr bwMode="auto">
            <a:xfrm>
              <a:off x="89630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102"/>
            <p:cNvSpPr>
              <a:spLocks noChangeArrowheads="1"/>
            </p:cNvSpPr>
            <p:nvPr/>
          </p:nvSpPr>
          <p:spPr bwMode="auto">
            <a:xfrm>
              <a:off x="3101664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" name="Straight Connector 11"/>
          <p:cNvCxnSpPr>
            <a:cxnSpLocks noChangeShapeType="1"/>
          </p:cNvCxnSpPr>
          <p:nvPr/>
        </p:nvCxnSpPr>
        <p:spPr bwMode="auto">
          <a:xfrm>
            <a:off x="241648" y="4243921"/>
            <a:ext cx="11950352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prstDash val="dash"/>
            <a:round/>
            <a:headEnd/>
            <a:tailEnd/>
          </a:ln>
        </p:spPr>
      </p:cxnSp>
      <p:grpSp>
        <p:nvGrpSpPr>
          <p:cNvPr id="144" name="Group 143"/>
          <p:cNvGrpSpPr/>
          <p:nvPr/>
        </p:nvGrpSpPr>
        <p:grpSpPr>
          <a:xfrm>
            <a:off x="-24942" y="989564"/>
            <a:ext cx="11961317" cy="215900"/>
            <a:chOff x="-24942" y="989564"/>
            <a:chExt cx="11961317" cy="215900"/>
          </a:xfrm>
        </p:grpSpPr>
        <p:sp>
          <p:nvSpPr>
            <p:cNvPr id="25" name="TextBox 177"/>
            <p:cNvSpPr txBox="1">
              <a:spLocks noChangeArrowheads="1"/>
            </p:cNvSpPr>
            <p:nvPr/>
          </p:nvSpPr>
          <p:spPr bwMode="auto">
            <a:xfrm>
              <a:off x="48453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6" name="TextBox 178"/>
            <p:cNvSpPr txBox="1">
              <a:spLocks noChangeArrowheads="1"/>
            </p:cNvSpPr>
            <p:nvPr/>
          </p:nvSpPr>
          <p:spPr bwMode="auto">
            <a:xfrm>
              <a:off x="785804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7" name="TextBox 179"/>
            <p:cNvSpPr txBox="1">
              <a:spLocks noChangeArrowheads="1"/>
            </p:cNvSpPr>
            <p:nvPr/>
          </p:nvSpPr>
          <p:spPr bwMode="auto">
            <a:xfrm>
              <a:off x="108707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28" name="TextBox 180"/>
            <p:cNvSpPr txBox="1">
              <a:spLocks noChangeArrowheads="1"/>
            </p:cNvSpPr>
            <p:nvPr/>
          </p:nvSpPr>
          <p:spPr bwMode="auto">
            <a:xfrm>
              <a:off x="138834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29" name="TextBox 181"/>
            <p:cNvSpPr txBox="1">
              <a:spLocks noChangeArrowheads="1"/>
            </p:cNvSpPr>
            <p:nvPr/>
          </p:nvSpPr>
          <p:spPr bwMode="auto">
            <a:xfrm>
              <a:off x="168961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30" name="TextBox 182"/>
            <p:cNvSpPr txBox="1">
              <a:spLocks noChangeArrowheads="1"/>
            </p:cNvSpPr>
            <p:nvPr/>
          </p:nvSpPr>
          <p:spPr bwMode="auto">
            <a:xfrm>
              <a:off x="199088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31" name="TextBox 183"/>
            <p:cNvSpPr txBox="1">
              <a:spLocks noChangeArrowheads="1"/>
            </p:cNvSpPr>
            <p:nvPr/>
          </p:nvSpPr>
          <p:spPr bwMode="auto">
            <a:xfrm>
              <a:off x="229214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32" name="TextBox 184"/>
            <p:cNvSpPr txBox="1">
              <a:spLocks noChangeArrowheads="1"/>
            </p:cNvSpPr>
            <p:nvPr/>
          </p:nvSpPr>
          <p:spPr bwMode="auto">
            <a:xfrm>
              <a:off x="2593418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3" name="TextBox 185"/>
            <p:cNvSpPr txBox="1">
              <a:spLocks noChangeArrowheads="1"/>
            </p:cNvSpPr>
            <p:nvPr/>
          </p:nvSpPr>
          <p:spPr bwMode="auto">
            <a:xfrm>
              <a:off x="289468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4" name="TextBox 186"/>
            <p:cNvSpPr txBox="1">
              <a:spLocks noChangeArrowheads="1"/>
            </p:cNvSpPr>
            <p:nvPr/>
          </p:nvSpPr>
          <p:spPr bwMode="auto">
            <a:xfrm>
              <a:off x="3195956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35" name="TextBox 187"/>
            <p:cNvSpPr txBox="1">
              <a:spLocks noChangeArrowheads="1"/>
            </p:cNvSpPr>
            <p:nvPr/>
          </p:nvSpPr>
          <p:spPr bwMode="auto">
            <a:xfrm>
              <a:off x="3497225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36" name="TextBox 188"/>
            <p:cNvSpPr txBox="1">
              <a:spLocks noChangeArrowheads="1"/>
            </p:cNvSpPr>
            <p:nvPr/>
          </p:nvSpPr>
          <p:spPr bwMode="auto">
            <a:xfrm>
              <a:off x="3798494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37" name="TextBox 189"/>
            <p:cNvSpPr txBox="1">
              <a:spLocks noChangeArrowheads="1"/>
            </p:cNvSpPr>
            <p:nvPr/>
          </p:nvSpPr>
          <p:spPr bwMode="auto">
            <a:xfrm>
              <a:off x="4099763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8" name="TextBox 190"/>
            <p:cNvSpPr txBox="1">
              <a:spLocks noChangeArrowheads="1"/>
            </p:cNvSpPr>
            <p:nvPr/>
          </p:nvSpPr>
          <p:spPr bwMode="auto">
            <a:xfrm>
              <a:off x="4401032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39" name="TextBox 191"/>
            <p:cNvSpPr txBox="1">
              <a:spLocks noChangeArrowheads="1"/>
            </p:cNvSpPr>
            <p:nvPr/>
          </p:nvSpPr>
          <p:spPr bwMode="auto">
            <a:xfrm>
              <a:off x="4702301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40" name="TextBox 192"/>
            <p:cNvSpPr txBox="1">
              <a:spLocks noChangeArrowheads="1"/>
            </p:cNvSpPr>
            <p:nvPr/>
          </p:nvSpPr>
          <p:spPr bwMode="auto">
            <a:xfrm>
              <a:off x="5003570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41" name="TextBox 193"/>
            <p:cNvSpPr txBox="1">
              <a:spLocks noChangeArrowheads="1"/>
            </p:cNvSpPr>
            <p:nvPr/>
          </p:nvSpPr>
          <p:spPr bwMode="auto">
            <a:xfrm>
              <a:off x="5304839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42" name="TextBox 194"/>
            <p:cNvSpPr txBox="1">
              <a:spLocks noChangeArrowheads="1"/>
            </p:cNvSpPr>
            <p:nvPr/>
          </p:nvSpPr>
          <p:spPr bwMode="auto">
            <a:xfrm>
              <a:off x="5606108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43" name="TextBox 195"/>
            <p:cNvSpPr txBox="1">
              <a:spLocks noChangeArrowheads="1"/>
            </p:cNvSpPr>
            <p:nvPr/>
          </p:nvSpPr>
          <p:spPr bwMode="auto">
            <a:xfrm>
              <a:off x="590737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44" name="TextBox 196"/>
            <p:cNvSpPr txBox="1">
              <a:spLocks noChangeArrowheads="1"/>
            </p:cNvSpPr>
            <p:nvPr/>
          </p:nvSpPr>
          <p:spPr bwMode="auto">
            <a:xfrm>
              <a:off x="6208646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45" name="TextBox 197"/>
            <p:cNvSpPr txBox="1">
              <a:spLocks noChangeArrowheads="1"/>
            </p:cNvSpPr>
            <p:nvPr/>
          </p:nvSpPr>
          <p:spPr bwMode="auto">
            <a:xfrm>
              <a:off x="650991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46" name="TextBox 198"/>
            <p:cNvSpPr txBox="1">
              <a:spLocks noChangeArrowheads="1"/>
            </p:cNvSpPr>
            <p:nvPr/>
          </p:nvSpPr>
          <p:spPr bwMode="auto">
            <a:xfrm>
              <a:off x="6811184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47" name="TextBox 199"/>
            <p:cNvSpPr txBox="1">
              <a:spLocks noChangeArrowheads="1"/>
            </p:cNvSpPr>
            <p:nvPr/>
          </p:nvSpPr>
          <p:spPr bwMode="auto">
            <a:xfrm>
              <a:off x="711245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48" name="TextBox 200"/>
            <p:cNvSpPr txBox="1">
              <a:spLocks noChangeArrowheads="1"/>
            </p:cNvSpPr>
            <p:nvPr/>
          </p:nvSpPr>
          <p:spPr bwMode="auto">
            <a:xfrm>
              <a:off x="741372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49" name="TextBox 201"/>
            <p:cNvSpPr txBox="1">
              <a:spLocks noChangeArrowheads="1"/>
            </p:cNvSpPr>
            <p:nvPr/>
          </p:nvSpPr>
          <p:spPr bwMode="auto">
            <a:xfrm>
              <a:off x="771499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50" name="TextBox 202"/>
            <p:cNvSpPr txBox="1">
              <a:spLocks noChangeArrowheads="1"/>
            </p:cNvSpPr>
            <p:nvPr/>
          </p:nvSpPr>
          <p:spPr bwMode="auto">
            <a:xfrm>
              <a:off x="801626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51" name="TextBox 203"/>
            <p:cNvSpPr txBox="1">
              <a:spLocks noChangeArrowheads="1"/>
            </p:cNvSpPr>
            <p:nvPr/>
          </p:nvSpPr>
          <p:spPr bwMode="auto">
            <a:xfrm>
              <a:off x="831752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52" name="TextBox 204"/>
            <p:cNvSpPr txBox="1">
              <a:spLocks noChangeArrowheads="1"/>
            </p:cNvSpPr>
            <p:nvPr/>
          </p:nvSpPr>
          <p:spPr bwMode="auto">
            <a:xfrm>
              <a:off x="8618798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53" name="TextBox 205"/>
            <p:cNvSpPr txBox="1">
              <a:spLocks noChangeArrowheads="1"/>
            </p:cNvSpPr>
            <p:nvPr/>
          </p:nvSpPr>
          <p:spPr bwMode="auto">
            <a:xfrm>
              <a:off x="892006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  <p:sp>
          <p:nvSpPr>
            <p:cNvPr id="54" name="TextBox 206"/>
            <p:cNvSpPr txBox="1">
              <a:spLocks noChangeArrowheads="1"/>
            </p:cNvSpPr>
            <p:nvPr/>
          </p:nvSpPr>
          <p:spPr bwMode="auto">
            <a:xfrm>
              <a:off x="9221336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55" name="TextBox 207"/>
            <p:cNvSpPr txBox="1">
              <a:spLocks noChangeArrowheads="1"/>
            </p:cNvSpPr>
            <p:nvPr/>
          </p:nvSpPr>
          <p:spPr bwMode="auto">
            <a:xfrm>
              <a:off x="952260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  <p:sp>
          <p:nvSpPr>
            <p:cNvPr id="56" name="TextBox 208"/>
            <p:cNvSpPr txBox="1">
              <a:spLocks noChangeArrowheads="1"/>
            </p:cNvSpPr>
            <p:nvPr/>
          </p:nvSpPr>
          <p:spPr bwMode="auto">
            <a:xfrm>
              <a:off x="9823874" y="989564"/>
              <a:ext cx="3032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</a:p>
          </p:txBody>
        </p:sp>
        <p:sp>
          <p:nvSpPr>
            <p:cNvPr id="57" name="TextBox 209"/>
            <p:cNvSpPr txBox="1">
              <a:spLocks noChangeArrowheads="1"/>
            </p:cNvSpPr>
            <p:nvPr/>
          </p:nvSpPr>
          <p:spPr bwMode="auto">
            <a:xfrm>
              <a:off x="1012514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58" name="TextBox 210"/>
            <p:cNvSpPr txBox="1">
              <a:spLocks noChangeArrowheads="1"/>
            </p:cNvSpPr>
            <p:nvPr/>
          </p:nvSpPr>
          <p:spPr bwMode="auto">
            <a:xfrm>
              <a:off x="1042641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59" name="TextBox 211"/>
            <p:cNvSpPr txBox="1">
              <a:spLocks noChangeArrowheads="1"/>
            </p:cNvSpPr>
            <p:nvPr/>
          </p:nvSpPr>
          <p:spPr bwMode="auto">
            <a:xfrm>
              <a:off x="1072768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  <p:sp>
          <p:nvSpPr>
            <p:cNvPr id="60" name="TextBox 212"/>
            <p:cNvSpPr txBox="1">
              <a:spLocks noChangeArrowheads="1"/>
            </p:cNvSpPr>
            <p:nvPr/>
          </p:nvSpPr>
          <p:spPr bwMode="auto">
            <a:xfrm>
              <a:off x="1102895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</a:p>
          </p:txBody>
        </p:sp>
        <p:sp>
          <p:nvSpPr>
            <p:cNvPr id="61" name="TextBox 213"/>
            <p:cNvSpPr txBox="1">
              <a:spLocks noChangeArrowheads="1"/>
            </p:cNvSpPr>
            <p:nvPr/>
          </p:nvSpPr>
          <p:spPr bwMode="auto">
            <a:xfrm>
              <a:off x="1133021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62" name="TextBox 214"/>
            <p:cNvSpPr txBox="1">
              <a:spLocks noChangeArrowheads="1"/>
            </p:cNvSpPr>
            <p:nvPr/>
          </p:nvSpPr>
          <p:spPr bwMode="auto">
            <a:xfrm>
              <a:off x="11631483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63" name="TextBox 215"/>
            <p:cNvSpPr txBox="1">
              <a:spLocks noChangeArrowheads="1"/>
            </p:cNvSpPr>
            <p:nvPr/>
          </p:nvSpPr>
          <p:spPr bwMode="auto">
            <a:xfrm>
              <a:off x="-24942" y="989564"/>
              <a:ext cx="5517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b="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YEAR...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083023" y="1257300"/>
            <a:ext cx="4924425" cy="1651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METEOSAT SECOND GENERATION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650617" y="2157413"/>
            <a:ext cx="5295162" cy="181927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METEOSAT THIRD GENERATION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767234" y="2735898"/>
            <a:ext cx="5022697" cy="165100"/>
          </a:xfrm>
          <a:prstGeom prst="rect">
            <a:avLst/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EUMETSAT POLAR SYSTEM (EPS)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646043" y="2355215"/>
            <a:ext cx="2529770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MTG-I-1 : IMAGERY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955017" y="2543493"/>
            <a:ext cx="2572708" cy="168275"/>
          </a:xfrm>
          <a:prstGeom prst="rect">
            <a:avLst/>
          </a:prstGeom>
          <a:solidFill>
            <a:srgbClr val="00B5E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MTG-S-1: SOUNDING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492265" y="2709545"/>
            <a:ext cx="2553103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MTG-I-2: IMAGERY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070108" y="2884488"/>
            <a:ext cx="2613889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MTG-I-3: IMAGERY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371287" y="3054350"/>
            <a:ext cx="2508053" cy="168275"/>
          </a:xfrm>
          <a:prstGeom prst="rect">
            <a:avLst/>
          </a:prstGeom>
          <a:solidFill>
            <a:srgbClr val="00B5E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MTG-S-2: SOUNDING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822644" y="3241675"/>
            <a:ext cx="2113732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MTG-I-4: IMAGERY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981090" y="3729673"/>
            <a:ext cx="5219033" cy="188912"/>
          </a:xfrm>
          <a:prstGeom prst="rect">
            <a:avLst/>
          </a:prstGeom>
          <a:solidFill>
            <a:srgbClr val="FEDB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METOP-SG A: SOUNDING AND IMAGERY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305323" y="3936049"/>
            <a:ext cx="4876668" cy="163512"/>
          </a:xfrm>
          <a:prstGeom prst="rect">
            <a:avLst/>
          </a:prstGeom>
          <a:solidFill>
            <a:srgbClr val="FEDB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METOP-SG B: MICROWAVE IMAGERY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292600" y="4356263"/>
            <a:ext cx="8394669" cy="188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JASON (HIGH PRECISION OCEAN ALTIMETRY)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68104" y="4751473"/>
            <a:ext cx="7268791" cy="19685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COPERNICUS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665416" y="5577049"/>
            <a:ext cx="6453434" cy="16510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SENTINEL-3 A/B/C/D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953529" y="5759611"/>
            <a:ext cx="4803500" cy="16510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SENTINEL-4 ON MTG-S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953529" y="5945349"/>
            <a:ext cx="5211613" cy="14605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SENTINEL-5 ON  METOP-SG A</a:t>
            </a:r>
          </a:p>
        </p:txBody>
      </p:sp>
      <p:pic>
        <p:nvPicPr>
          <p:cNvPr id="119" name="Picture 5" descr="Sentinel-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16232">
            <a:off x="3411416" y="4820000"/>
            <a:ext cx="1557200" cy="109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Box 99"/>
          <p:cNvSpPr txBox="1">
            <a:spLocks noChangeArrowheads="1"/>
          </p:cNvSpPr>
          <p:nvPr/>
        </p:nvSpPr>
        <p:spPr bwMode="auto">
          <a:xfrm rot="16200000">
            <a:off x="-1379613" y="2508965"/>
            <a:ext cx="32203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cap="all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Programmes</a:t>
            </a:r>
          </a:p>
        </p:txBody>
      </p:sp>
      <p:pic>
        <p:nvPicPr>
          <p:cNvPr id="122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13837">
            <a:off x="1223918" y="2394115"/>
            <a:ext cx="879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Rectangle 123"/>
          <p:cNvSpPr/>
          <p:nvPr/>
        </p:nvSpPr>
        <p:spPr>
          <a:xfrm>
            <a:off x="6982011" y="3523298"/>
            <a:ext cx="5226996" cy="161925"/>
          </a:xfrm>
          <a:prstGeom prst="rect">
            <a:avLst/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EUMETSAT POLAR SYSTEM  SECOND GENERATION (EPS-SG)</a:t>
            </a:r>
          </a:p>
        </p:txBody>
      </p:sp>
      <p:pic>
        <p:nvPicPr>
          <p:cNvPr id="1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7999">
            <a:off x="10832304" y="2099986"/>
            <a:ext cx="56038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54872">
            <a:off x="11370469" y="2377798"/>
            <a:ext cx="517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177" descr="Metop_Second_Generationv02-ES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7548" y="3533566"/>
            <a:ext cx="4905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178" descr="Metop_Second_Generation-ESA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8235" y="3681203"/>
            <a:ext cx="5603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5" descr="jason-big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45958">
            <a:off x="1529613" y="4035599"/>
            <a:ext cx="1012221" cy="72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TextBox 99"/>
          <p:cNvSpPr txBox="1">
            <a:spLocks noChangeArrowheads="1"/>
          </p:cNvSpPr>
          <p:nvPr/>
        </p:nvSpPr>
        <p:spPr bwMode="auto">
          <a:xfrm rot="16200000">
            <a:off x="-803774" y="5075427"/>
            <a:ext cx="2066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cap="all" dirty="0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and Third Party</a:t>
            </a:r>
            <a:endParaRPr lang="en-GB" sz="1000" cap="all" dirty="0" smtClean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" cap="all" dirty="0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GB" sz="1000" cap="all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767235" y="2912402"/>
            <a:ext cx="4386532" cy="163022"/>
          </a:xfrm>
          <a:prstGeom prst="rect">
            <a:avLst/>
          </a:prstGeom>
          <a:gradFill flip="none" rotWithShape="1">
            <a:gsLst>
              <a:gs pos="100000">
                <a:srgbClr val="FEDB00"/>
              </a:gs>
              <a:gs pos="100000">
                <a:srgbClr val="FEDB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METOP-A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572299" y="3087327"/>
            <a:ext cx="3545864" cy="165100"/>
          </a:xfrm>
          <a:prstGeom prst="rect">
            <a:avLst/>
          </a:prstGeom>
          <a:gradFill flip="none" rotWithShape="1">
            <a:gsLst>
              <a:gs pos="74000">
                <a:srgbClr val="FEDB00"/>
              </a:gs>
              <a:gs pos="100000">
                <a:srgbClr val="FEDB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METOP-B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397414" y="3262258"/>
            <a:ext cx="3527773" cy="165100"/>
          </a:xfrm>
          <a:prstGeom prst="rect">
            <a:avLst/>
          </a:prstGeom>
          <a:gradFill flip="none" rotWithShape="1">
            <a:gsLst>
              <a:gs pos="33000">
                <a:srgbClr val="FEDB00"/>
              </a:gs>
              <a:gs pos="100000">
                <a:srgbClr val="FEDB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METOP-C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83022" y="1443399"/>
            <a:ext cx="5310488" cy="149942"/>
          </a:xfrm>
          <a:prstGeom prst="rect">
            <a:avLst/>
          </a:prstGeom>
          <a:gradFill flip="none" rotWithShape="1">
            <a:gsLst>
              <a:gs pos="99000">
                <a:srgbClr val="00B5E2"/>
              </a:gs>
              <a:gs pos="100000">
                <a:srgbClr val="00B5E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METEOSAT-8</a:t>
            </a:r>
            <a:endParaRPr lang="en-GB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543049" y="1621519"/>
            <a:ext cx="5717277" cy="160552"/>
          </a:xfrm>
          <a:prstGeom prst="rect">
            <a:avLst/>
          </a:prstGeom>
          <a:gradFill flip="none" rotWithShape="1">
            <a:gsLst>
              <a:gs pos="75000">
                <a:srgbClr val="00B5E2"/>
              </a:gs>
              <a:gs pos="100000">
                <a:srgbClr val="00B5E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METEOSAT-9</a:t>
            </a:r>
            <a:endParaRPr lang="en-GB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3495993" y="1799638"/>
            <a:ext cx="5121573" cy="165100"/>
          </a:xfrm>
          <a:prstGeom prst="rect">
            <a:avLst/>
          </a:prstGeom>
          <a:gradFill flip="none" rotWithShape="1">
            <a:gsLst>
              <a:gs pos="33000">
                <a:srgbClr val="00B5E2"/>
              </a:gs>
              <a:gs pos="100000">
                <a:srgbClr val="00B5E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METEOSAT-10</a:t>
            </a:r>
            <a:endParaRPr lang="en-GB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2552" y="1977758"/>
            <a:ext cx="4810681" cy="165100"/>
          </a:xfrm>
          <a:prstGeom prst="rect">
            <a:avLst/>
          </a:prstGeom>
          <a:gradFill flip="none" rotWithShape="1">
            <a:gsLst>
              <a:gs pos="33000">
                <a:srgbClr val="00B5E2"/>
              </a:gs>
              <a:gs pos="100000">
                <a:srgbClr val="00B5E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 smtClean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METEOSAT-11</a:t>
            </a:r>
            <a:endParaRPr lang="en-GB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561182" y="4571003"/>
            <a:ext cx="2852540" cy="81133"/>
          </a:xfrm>
          <a:prstGeom prst="rect">
            <a:avLst/>
          </a:prstGeom>
          <a:gradFill flip="none" rotWithShape="1">
            <a:gsLst>
              <a:gs pos="33000">
                <a:schemeClr val="accent2">
                  <a:alpha val="99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056779" y="4965891"/>
            <a:ext cx="1818491" cy="16510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800" cap="all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SENTINEL-6 Michael </a:t>
            </a:r>
            <a:r>
              <a:rPr lang="en-GB" sz="800" cap="all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Freilich</a:t>
            </a:r>
            <a:endParaRPr lang="en-GB" sz="8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-24942" y="6308684"/>
            <a:ext cx="11961317" cy="215900"/>
            <a:chOff x="-24942" y="989564"/>
            <a:chExt cx="11961317" cy="215900"/>
          </a:xfrm>
        </p:grpSpPr>
        <p:sp>
          <p:nvSpPr>
            <p:cNvPr id="146" name="TextBox 177"/>
            <p:cNvSpPr txBox="1">
              <a:spLocks noChangeArrowheads="1"/>
            </p:cNvSpPr>
            <p:nvPr/>
          </p:nvSpPr>
          <p:spPr bwMode="auto">
            <a:xfrm>
              <a:off x="48453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47" name="TextBox 178"/>
            <p:cNvSpPr txBox="1">
              <a:spLocks noChangeArrowheads="1"/>
            </p:cNvSpPr>
            <p:nvPr/>
          </p:nvSpPr>
          <p:spPr bwMode="auto">
            <a:xfrm>
              <a:off x="785804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148" name="TextBox 179"/>
            <p:cNvSpPr txBox="1">
              <a:spLocks noChangeArrowheads="1"/>
            </p:cNvSpPr>
            <p:nvPr/>
          </p:nvSpPr>
          <p:spPr bwMode="auto">
            <a:xfrm>
              <a:off x="108707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149" name="TextBox 180"/>
            <p:cNvSpPr txBox="1">
              <a:spLocks noChangeArrowheads="1"/>
            </p:cNvSpPr>
            <p:nvPr/>
          </p:nvSpPr>
          <p:spPr bwMode="auto">
            <a:xfrm>
              <a:off x="138834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150" name="TextBox 181"/>
            <p:cNvSpPr txBox="1">
              <a:spLocks noChangeArrowheads="1"/>
            </p:cNvSpPr>
            <p:nvPr/>
          </p:nvSpPr>
          <p:spPr bwMode="auto">
            <a:xfrm>
              <a:off x="168961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151" name="TextBox 182"/>
            <p:cNvSpPr txBox="1">
              <a:spLocks noChangeArrowheads="1"/>
            </p:cNvSpPr>
            <p:nvPr/>
          </p:nvSpPr>
          <p:spPr bwMode="auto">
            <a:xfrm>
              <a:off x="199088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152" name="TextBox 183"/>
            <p:cNvSpPr txBox="1">
              <a:spLocks noChangeArrowheads="1"/>
            </p:cNvSpPr>
            <p:nvPr/>
          </p:nvSpPr>
          <p:spPr bwMode="auto">
            <a:xfrm>
              <a:off x="229214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153" name="TextBox 184"/>
            <p:cNvSpPr txBox="1">
              <a:spLocks noChangeArrowheads="1"/>
            </p:cNvSpPr>
            <p:nvPr/>
          </p:nvSpPr>
          <p:spPr bwMode="auto">
            <a:xfrm>
              <a:off x="2593418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54" name="TextBox 185"/>
            <p:cNvSpPr txBox="1">
              <a:spLocks noChangeArrowheads="1"/>
            </p:cNvSpPr>
            <p:nvPr/>
          </p:nvSpPr>
          <p:spPr bwMode="auto">
            <a:xfrm>
              <a:off x="289468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55" name="TextBox 186"/>
            <p:cNvSpPr txBox="1">
              <a:spLocks noChangeArrowheads="1"/>
            </p:cNvSpPr>
            <p:nvPr/>
          </p:nvSpPr>
          <p:spPr bwMode="auto">
            <a:xfrm>
              <a:off x="3195956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56" name="TextBox 187"/>
            <p:cNvSpPr txBox="1">
              <a:spLocks noChangeArrowheads="1"/>
            </p:cNvSpPr>
            <p:nvPr/>
          </p:nvSpPr>
          <p:spPr bwMode="auto">
            <a:xfrm>
              <a:off x="3497225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57" name="TextBox 188"/>
            <p:cNvSpPr txBox="1">
              <a:spLocks noChangeArrowheads="1"/>
            </p:cNvSpPr>
            <p:nvPr/>
          </p:nvSpPr>
          <p:spPr bwMode="auto">
            <a:xfrm>
              <a:off x="3798494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158" name="TextBox 189"/>
            <p:cNvSpPr txBox="1">
              <a:spLocks noChangeArrowheads="1"/>
            </p:cNvSpPr>
            <p:nvPr/>
          </p:nvSpPr>
          <p:spPr bwMode="auto">
            <a:xfrm>
              <a:off x="4099763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59" name="TextBox 190"/>
            <p:cNvSpPr txBox="1">
              <a:spLocks noChangeArrowheads="1"/>
            </p:cNvSpPr>
            <p:nvPr/>
          </p:nvSpPr>
          <p:spPr bwMode="auto">
            <a:xfrm>
              <a:off x="4401032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60" name="TextBox 191"/>
            <p:cNvSpPr txBox="1">
              <a:spLocks noChangeArrowheads="1"/>
            </p:cNvSpPr>
            <p:nvPr/>
          </p:nvSpPr>
          <p:spPr bwMode="auto">
            <a:xfrm>
              <a:off x="4702301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61" name="TextBox 192"/>
            <p:cNvSpPr txBox="1">
              <a:spLocks noChangeArrowheads="1"/>
            </p:cNvSpPr>
            <p:nvPr/>
          </p:nvSpPr>
          <p:spPr bwMode="auto">
            <a:xfrm>
              <a:off x="5003570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62" name="TextBox 193"/>
            <p:cNvSpPr txBox="1">
              <a:spLocks noChangeArrowheads="1"/>
            </p:cNvSpPr>
            <p:nvPr/>
          </p:nvSpPr>
          <p:spPr bwMode="auto">
            <a:xfrm>
              <a:off x="5304839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63" name="TextBox 194"/>
            <p:cNvSpPr txBox="1">
              <a:spLocks noChangeArrowheads="1"/>
            </p:cNvSpPr>
            <p:nvPr/>
          </p:nvSpPr>
          <p:spPr bwMode="auto">
            <a:xfrm>
              <a:off x="5606108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64" name="TextBox 195"/>
            <p:cNvSpPr txBox="1">
              <a:spLocks noChangeArrowheads="1"/>
            </p:cNvSpPr>
            <p:nvPr/>
          </p:nvSpPr>
          <p:spPr bwMode="auto">
            <a:xfrm>
              <a:off x="590737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65" name="TextBox 196"/>
            <p:cNvSpPr txBox="1">
              <a:spLocks noChangeArrowheads="1"/>
            </p:cNvSpPr>
            <p:nvPr/>
          </p:nvSpPr>
          <p:spPr bwMode="auto">
            <a:xfrm>
              <a:off x="6208646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66" name="TextBox 197"/>
            <p:cNvSpPr txBox="1">
              <a:spLocks noChangeArrowheads="1"/>
            </p:cNvSpPr>
            <p:nvPr/>
          </p:nvSpPr>
          <p:spPr bwMode="auto">
            <a:xfrm>
              <a:off x="650991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67" name="TextBox 198"/>
            <p:cNvSpPr txBox="1">
              <a:spLocks noChangeArrowheads="1"/>
            </p:cNvSpPr>
            <p:nvPr/>
          </p:nvSpPr>
          <p:spPr bwMode="auto">
            <a:xfrm>
              <a:off x="6811184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8" name="TextBox 199"/>
            <p:cNvSpPr txBox="1">
              <a:spLocks noChangeArrowheads="1"/>
            </p:cNvSpPr>
            <p:nvPr/>
          </p:nvSpPr>
          <p:spPr bwMode="auto">
            <a:xfrm>
              <a:off x="711245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69" name="TextBox 200"/>
            <p:cNvSpPr txBox="1">
              <a:spLocks noChangeArrowheads="1"/>
            </p:cNvSpPr>
            <p:nvPr/>
          </p:nvSpPr>
          <p:spPr bwMode="auto">
            <a:xfrm>
              <a:off x="741372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70" name="TextBox 201"/>
            <p:cNvSpPr txBox="1">
              <a:spLocks noChangeArrowheads="1"/>
            </p:cNvSpPr>
            <p:nvPr/>
          </p:nvSpPr>
          <p:spPr bwMode="auto">
            <a:xfrm>
              <a:off x="771499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71" name="TextBox 202"/>
            <p:cNvSpPr txBox="1">
              <a:spLocks noChangeArrowheads="1"/>
            </p:cNvSpPr>
            <p:nvPr/>
          </p:nvSpPr>
          <p:spPr bwMode="auto">
            <a:xfrm>
              <a:off x="801626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72" name="TextBox 203"/>
            <p:cNvSpPr txBox="1">
              <a:spLocks noChangeArrowheads="1"/>
            </p:cNvSpPr>
            <p:nvPr/>
          </p:nvSpPr>
          <p:spPr bwMode="auto">
            <a:xfrm>
              <a:off x="831752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173" name="TextBox 204"/>
            <p:cNvSpPr txBox="1">
              <a:spLocks noChangeArrowheads="1"/>
            </p:cNvSpPr>
            <p:nvPr/>
          </p:nvSpPr>
          <p:spPr bwMode="auto">
            <a:xfrm>
              <a:off x="8618798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74" name="TextBox 205"/>
            <p:cNvSpPr txBox="1">
              <a:spLocks noChangeArrowheads="1"/>
            </p:cNvSpPr>
            <p:nvPr/>
          </p:nvSpPr>
          <p:spPr bwMode="auto">
            <a:xfrm>
              <a:off x="8920067" y="989564"/>
              <a:ext cx="300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  <p:sp>
          <p:nvSpPr>
            <p:cNvPr id="175" name="TextBox 206"/>
            <p:cNvSpPr txBox="1">
              <a:spLocks noChangeArrowheads="1"/>
            </p:cNvSpPr>
            <p:nvPr/>
          </p:nvSpPr>
          <p:spPr bwMode="auto">
            <a:xfrm>
              <a:off x="9221336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176" name="TextBox 207"/>
            <p:cNvSpPr txBox="1">
              <a:spLocks noChangeArrowheads="1"/>
            </p:cNvSpPr>
            <p:nvPr/>
          </p:nvSpPr>
          <p:spPr bwMode="auto">
            <a:xfrm>
              <a:off x="9522605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  <p:sp>
          <p:nvSpPr>
            <p:cNvPr id="177" name="TextBox 208"/>
            <p:cNvSpPr txBox="1">
              <a:spLocks noChangeArrowheads="1"/>
            </p:cNvSpPr>
            <p:nvPr/>
          </p:nvSpPr>
          <p:spPr bwMode="auto">
            <a:xfrm>
              <a:off x="9823874" y="989564"/>
              <a:ext cx="3032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</a:p>
          </p:txBody>
        </p:sp>
        <p:sp>
          <p:nvSpPr>
            <p:cNvPr id="178" name="TextBox 209"/>
            <p:cNvSpPr txBox="1">
              <a:spLocks noChangeArrowheads="1"/>
            </p:cNvSpPr>
            <p:nvPr/>
          </p:nvSpPr>
          <p:spPr bwMode="auto">
            <a:xfrm>
              <a:off x="10125143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179" name="TextBox 210"/>
            <p:cNvSpPr txBox="1">
              <a:spLocks noChangeArrowheads="1"/>
            </p:cNvSpPr>
            <p:nvPr/>
          </p:nvSpPr>
          <p:spPr bwMode="auto">
            <a:xfrm>
              <a:off x="10426412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180" name="TextBox 211"/>
            <p:cNvSpPr txBox="1">
              <a:spLocks noChangeArrowheads="1"/>
            </p:cNvSpPr>
            <p:nvPr/>
          </p:nvSpPr>
          <p:spPr bwMode="auto">
            <a:xfrm>
              <a:off x="10727681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  <p:sp>
          <p:nvSpPr>
            <p:cNvPr id="181" name="TextBox 212"/>
            <p:cNvSpPr txBox="1">
              <a:spLocks noChangeArrowheads="1"/>
            </p:cNvSpPr>
            <p:nvPr/>
          </p:nvSpPr>
          <p:spPr bwMode="auto">
            <a:xfrm>
              <a:off x="11028950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</a:p>
          </p:txBody>
        </p:sp>
        <p:sp>
          <p:nvSpPr>
            <p:cNvPr id="182" name="TextBox 213"/>
            <p:cNvSpPr txBox="1">
              <a:spLocks noChangeArrowheads="1"/>
            </p:cNvSpPr>
            <p:nvPr/>
          </p:nvSpPr>
          <p:spPr bwMode="auto">
            <a:xfrm>
              <a:off x="11330219" y="989564"/>
              <a:ext cx="3000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183" name="TextBox 214"/>
            <p:cNvSpPr txBox="1">
              <a:spLocks noChangeArrowheads="1"/>
            </p:cNvSpPr>
            <p:nvPr/>
          </p:nvSpPr>
          <p:spPr bwMode="auto">
            <a:xfrm>
              <a:off x="11631483" y="989564"/>
              <a:ext cx="304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84" name="TextBox 215"/>
            <p:cNvSpPr txBox="1">
              <a:spLocks noChangeArrowheads="1"/>
            </p:cNvSpPr>
            <p:nvPr/>
          </p:nvSpPr>
          <p:spPr bwMode="auto">
            <a:xfrm>
              <a:off x="-24942" y="989564"/>
              <a:ext cx="5517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b="0" dirty="0">
                  <a:solidFill>
                    <a:srgbClr val="002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YEAR...</a:t>
              </a:r>
            </a:p>
          </p:txBody>
        </p:sp>
      </p:grpSp>
      <p:sp>
        <p:nvSpPr>
          <p:cNvPr id="185" name="Rectangle 184"/>
          <p:cNvSpPr/>
          <p:nvPr/>
        </p:nvSpPr>
        <p:spPr>
          <a:xfrm>
            <a:off x="7729389" y="5134605"/>
            <a:ext cx="1654794" cy="16510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SENTINEL-6B </a:t>
            </a: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561182" y="4652856"/>
            <a:ext cx="2852540" cy="80353"/>
          </a:xfrm>
          <a:prstGeom prst="rect">
            <a:avLst/>
          </a:prstGeom>
          <a:gradFill flip="none" rotWithShape="1">
            <a:gsLst>
              <a:gs pos="33000">
                <a:schemeClr val="accent5">
                  <a:lumMod val="50000"/>
                  <a:alpha val="65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4561182" y="4568110"/>
            <a:ext cx="2852540" cy="16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JASON-3</a:t>
            </a: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2" name="Picture 1" descr="C:\Users\ratier\AppData\Local\Microsoft\Windows\Temporary Internet Files\Content.Outlook\C9Y5AWSI\Jason_CS_image_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26166" y="4877463"/>
            <a:ext cx="1137486" cy="641205"/>
          </a:xfrm>
          <a:prstGeom prst="rect">
            <a:avLst/>
          </a:prstGeom>
          <a:noFill/>
        </p:spPr>
      </p:pic>
      <p:cxnSp>
        <p:nvCxnSpPr>
          <p:cNvPr id="80" name="Straight Connector 79"/>
          <p:cNvCxnSpPr/>
          <p:nvPr/>
        </p:nvCxnSpPr>
        <p:spPr bwMode="auto">
          <a:xfrm>
            <a:off x="6282465" y="1205464"/>
            <a:ext cx="0" cy="5103220"/>
          </a:xfrm>
          <a:prstGeom prst="line">
            <a:avLst/>
          </a:prstGeom>
          <a:solidFill>
            <a:schemeClr val="bg2"/>
          </a:solidFill>
          <a:ln w="31750" cap="flat" cmpd="sng" algn="ctr">
            <a:solidFill>
              <a:srgbClr val="CB33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687000" y="1378686"/>
            <a:ext cx="5195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srgbClr val="FF0000"/>
                </a:solidFill>
              </a:rPr>
              <a:t>Meteosat-8 End of Life tests 2022 – including extended Moon scans</a:t>
            </a:r>
          </a:p>
          <a:p>
            <a:pPr algn="r"/>
            <a:r>
              <a:rPr lang="en-GB" sz="1100" dirty="0" smtClean="0">
                <a:solidFill>
                  <a:srgbClr val="FF0000"/>
                </a:solidFill>
              </a:rPr>
              <a:t>Meteosat-9 move to 45.5°E Feb-April 2022 to replace Meteosat-8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087361" y="2281258"/>
            <a:ext cx="5195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 smtClean="0">
                <a:solidFill>
                  <a:srgbClr val="FF0000"/>
                </a:solidFill>
              </a:rPr>
              <a:t>MTG-I1 Launch 2022-12</a:t>
            </a:r>
          </a:p>
        </p:txBody>
      </p:sp>
    </p:spTree>
    <p:extLst>
      <p:ext uri="{BB962C8B-B14F-4D97-AF65-F5344CB8AC3E}">
        <p14:creationId xmlns:p14="http://schemas.microsoft.com/office/powerpoint/2010/main" val="995598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131" grpId="0"/>
      <p:bldP spid="140" grpId="0" animBg="1"/>
      <p:bldP spid="141" grpId="0" animBg="1"/>
      <p:bldP spid="185" grpId="0" animBg="1"/>
      <p:bldP spid="186" grpId="0" animBg="1"/>
      <p:bldP spid="187" grpId="0"/>
      <p:bldP spid="3" grpId="0"/>
      <p:bldP spid="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30949"/>
              </p:ext>
            </p:extLst>
          </p:nvPr>
        </p:nvGraphicFramePr>
        <p:xfrm>
          <a:off x="1732049" y="1188184"/>
          <a:ext cx="8722038" cy="43828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85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Monitored Instrument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horzOverflow="overflow">
                    <a:solidFill>
                      <a:srgbClr val="00B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Type / Band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horzOverflow="overflow">
                    <a:solidFill>
                      <a:srgbClr val="00B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Reference Instrument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horzOverflow="overflow">
                    <a:solidFill>
                      <a:srgbClr val="00B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GSICS NRT Correction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horzOverflow="overflow">
                    <a:solidFill>
                      <a:srgbClr val="00B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GSICS Re-Analysis Correction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horzOverflow="overflow">
                    <a:solidFill>
                      <a:srgbClr val="00B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GSICS Bias Monitoring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horzOverflow="overflow"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Meteosat-8-11 SEVIRI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GEO-LEO IR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Metop-B/IASI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Metop</a:t>
                      </a:r>
                      <a:r>
                        <a:rPr kumimoji="0" lang="en-GB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-C/IASI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Plots RAC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Meteosat-8-11 SEVIRI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GEO-LEO IR Prime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de-DE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IR Anchor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Demo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Plots RAC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de-DE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Need to plot Double Diffs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Meteosat-8/10/11 SEVIRI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GEO-LEO VIS (VIS0.6)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Aqua/MODIS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Need to plot RAC</a:t>
                      </a:r>
                      <a:endParaRPr kumimoji="0" lang="en-GB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2" charset="0"/>
                        <a:ea typeface="Microsoft YaHei" charset="-122"/>
                        <a:cs typeface="+mn-cs"/>
                      </a:endParaRPr>
                    </a:p>
                  </a:txBody>
                  <a:tcPr marL="83064" marR="83064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Meteosat-8/10/11 SEVIRI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GEO-LEO VIS/NIR 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(warm channels)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SNPP/VIIRS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development</a:t>
                      </a: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development</a:t>
                      </a: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development</a:t>
                      </a: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64" marR="83064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Sentinel3-A, -B SLSTR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LEO-LEO IR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Metop-B/IASI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Metop</a:t>
                      </a:r>
                      <a:r>
                        <a:rPr kumimoji="0" lang="en-GB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-C/IASI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Assessing Requirement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Assessing Requirement</a:t>
                      </a:r>
                    </a:p>
                  </a:txBody>
                  <a:tcPr marL="83064" marR="83064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development</a:t>
                      </a:r>
                      <a:endParaRPr kumimoji="0" lang="en-GB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064" marR="83064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244135900"/>
                  </a:ext>
                </a:extLst>
              </a:tr>
            </a:tbl>
          </a:graphicData>
        </a:graphic>
      </p:graphicFrame>
      <p:sp>
        <p:nvSpPr>
          <p:cNvPr id="16451" name="Text Box 156"/>
          <p:cNvSpPr txBox="1">
            <a:spLocks noChangeArrowheads="1"/>
          </p:cNvSpPr>
          <p:nvPr/>
        </p:nvSpPr>
        <p:spPr bwMode="auto">
          <a:xfrm>
            <a:off x="1143000" y="274642"/>
            <a:ext cx="9525000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dirty="0">
                <a:latin typeface="Calibri" pitchFamily="34" charset="0"/>
              </a:rPr>
              <a:t>Current Status of EUMETSAT GSICS Products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54087" y="3048000"/>
            <a:ext cx="1504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To be retired</a:t>
            </a:r>
          </a:p>
        </p:txBody>
      </p:sp>
    </p:spTree>
    <p:extLst>
      <p:ext uri="{BB962C8B-B14F-4D97-AF65-F5344CB8AC3E}">
        <p14:creationId xmlns:p14="http://schemas.microsoft.com/office/powerpoint/2010/main" val="2551811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929" y="145270"/>
            <a:ext cx="5673013" cy="589546"/>
          </a:xfrm>
        </p:spPr>
        <p:txBody>
          <a:bodyPr/>
          <a:lstStyle/>
          <a:p>
            <a:pPr lvl="0"/>
            <a:r>
              <a:rPr lang="en-GB" sz="2400" dirty="0"/>
              <a:t>Support to GRWG Activities –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8" y="978692"/>
            <a:ext cx="11608523" cy="4979825"/>
          </a:xfrm>
        </p:spPr>
        <p:txBody>
          <a:bodyPr wrap="square">
            <a:spAutoFit/>
          </a:bodyPr>
          <a:lstStyle/>
          <a:p>
            <a:r>
              <a:rPr lang="en-US" sz="2000" i="1" dirty="0"/>
              <a:t>GSICS IR:</a:t>
            </a:r>
          </a:p>
          <a:p>
            <a:pPr lvl="1"/>
            <a:r>
              <a:rPr lang="en-US" sz="1600" i="1" dirty="0">
                <a:solidFill>
                  <a:srgbClr val="FF0000"/>
                </a:solidFill>
              </a:rPr>
              <a:t>GEO-LEO IR</a:t>
            </a:r>
            <a:r>
              <a:rPr lang="en-US" sz="1600" i="1" dirty="0" smtClean="0">
                <a:solidFill>
                  <a:srgbClr val="FF0000"/>
                </a:solidFill>
              </a:rPr>
              <a:t>:					</a:t>
            </a:r>
            <a:endParaRPr lang="en-US" sz="1600" i="1" dirty="0">
              <a:solidFill>
                <a:srgbClr val="FF0000"/>
              </a:solidFill>
            </a:endParaRPr>
          </a:p>
          <a:p>
            <a:pPr lvl="2"/>
            <a:r>
              <a:rPr lang="en-US" sz="1600" u="sng" dirty="0" smtClean="0">
                <a:hlinkClick r:id="rId3"/>
              </a:rPr>
              <a:t>Updated </a:t>
            </a:r>
            <a:r>
              <a:rPr lang="en-US" sz="1600" u="sng" dirty="0">
                <a:hlinkClick r:id="rId3"/>
              </a:rPr>
              <a:t>Guidelines for Application of GSICS Corrections for Meteosat </a:t>
            </a:r>
            <a:r>
              <a:rPr lang="en-US" sz="1600" u="sng" dirty="0" smtClean="0">
                <a:hlinkClick r:id="rId3"/>
              </a:rPr>
              <a:t>Imagers</a:t>
            </a:r>
            <a:r>
              <a:rPr lang="en-US" sz="1600" dirty="0"/>
              <a:t> – web meeting 2021-12-02</a:t>
            </a:r>
          </a:p>
          <a:p>
            <a:pPr lvl="2"/>
            <a:r>
              <a:rPr lang="en-US" sz="1600" u="sng" dirty="0">
                <a:hlinkClick r:id="rId4"/>
              </a:rPr>
              <a:t>Lessons learned from the transition of IASI-A to </a:t>
            </a:r>
            <a:r>
              <a:rPr lang="en-US" sz="1600" u="sng" dirty="0" smtClean="0">
                <a:hlinkClick r:id="rId4"/>
              </a:rPr>
              <a:t>IASI-B</a:t>
            </a:r>
            <a:r>
              <a:rPr lang="en-US" sz="1600" dirty="0" smtClean="0"/>
              <a:t>			</a:t>
            </a:r>
            <a:r>
              <a:rPr lang="en-US" sz="1600" dirty="0"/>
              <a:t>  </a:t>
            </a:r>
            <a:r>
              <a:rPr lang="en-US" sz="1600" dirty="0" smtClean="0"/>
              <a:t>    – </a:t>
            </a:r>
            <a:r>
              <a:rPr lang="en-US" sz="1600" dirty="0"/>
              <a:t>web meeting </a:t>
            </a:r>
            <a:r>
              <a:rPr lang="en-US" sz="1600" dirty="0" smtClean="0"/>
              <a:t>2021-10-07</a:t>
            </a:r>
            <a:endParaRPr lang="en-US" sz="1600" u="sng" dirty="0" smtClean="0"/>
          </a:p>
          <a:p>
            <a:pPr lvl="2"/>
            <a:r>
              <a:rPr lang="en-US" sz="1600" dirty="0" smtClean="0"/>
              <a:t>Analysis </a:t>
            </a:r>
            <a:r>
              <a:rPr lang="en-US" sz="1600" dirty="0"/>
              <a:t>of SNOs during Metop-A End of Life - IASI and/or GOME2	      – </a:t>
            </a:r>
            <a:r>
              <a:rPr lang="en-US" sz="1600" dirty="0" smtClean="0"/>
              <a:t>IR session 2022-03-16</a:t>
            </a:r>
            <a:endParaRPr lang="en-US" sz="1600" dirty="0"/>
          </a:p>
          <a:p>
            <a:pPr lvl="2"/>
            <a:r>
              <a:rPr lang="en-US" sz="1600" dirty="0" smtClean="0"/>
              <a:t>Preparing </a:t>
            </a:r>
            <a:r>
              <a:rPr lang="en-US" sz="1600" dirty="0"/>
              <a:t>new reprocessing to remap nonlinearity for old IASI-A	      </a:t>
            </a:r>
            <a:r>
              <a:rPr lang="en-US" sz="1600" dirty="0" smtClean="0"/>
              <a:t>	      – </a:t>
            </a:r>
            <a:r>
              <a:rPr lang="en-US" sz="1600" dirty="0"/>
              <a:t>IR session </a:t>
            </a:r>
            <a:r>
              <a:rPr lang="en-US" sz="1600" dirty="0" smtClean="0"/>
              <a:t>2022-03-16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/>
              <a:t>Analysis of Metop-A Space View </a:t>
            </a:r>
            <a:r>
              <a:rPr lang="en-US" sz="1600" dirty="0" err="1"/>
              <a:t>Manoeuvre</a:t>
            </a:r>
            <a:r>
              <a:rPr lang="en-US" sz="1600" dirty="0"/>
              <a:t> - IASI/AMSU/MHS/AVHRR (IASI - limb views</a:t>
            </a:r>
            <a:r>
              <a:rPr lang="en-US" sz="1600" dirty="0" smtClean="0"/>
              <a:t>) - later</a:t>
            </a:r>
            <a:endParaRPr lang="en-US" sz="1600" dirty="0"/>
          </a:p>
          <a:p>
            <a:pPr marL="1125443" lvl="2" indent="0">
              <a:buNone/>
            </a:pPr>
            <a:endParaRPr lang="en-US" sz="1600" dirty="0"/>
          </a:p>
          <a:p>
            <a:pPr lvl="3"/>
            <a:endParaRPr lang="en-US" sz="12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600" i="1" dirty="0" smtClean="0">
                <a:solidFill>
                  <a:srgbClr val="FF0000"/>
                </a:solidFill>
              </a:rPr>
              <a:t>GEO-GEO </a:t>
            </a:r>
            <a:r>
              <a:rPr lang="en-US" sz="1600" i="1" dirty="0">
                <a:solidFill>
                  <a:srgbClr val="FF0000"/>
                </a:solidFill>
              </a:rPr>
              <a:t>IR:</a:t>
            </a:r>
          </a:p>
          <a:p>
            <a:pPr lvl="2"/>
            <a:r>
              <a:rPr lang="en-US" sz="16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Implemented GEO-GEO inter-comparison algorithm for FCI-SEVIRI                   </a:t>
            </a:r>
            <a:r>
              <a:rPr lang="en-US" sz="1600" dirty="0" smtClean="0"/>
              <a:t>– to be presented later</a:t>
            </a:r>
            <a:endParaRPr lang="en-US" sz="1600" dirty="0">
              <a:solidFill>
                <a:schemeClr val="accent2"/>
              </a:solidFill>
            </a:endParaRPr>
          </a:p>
          <a:p>
            <a:pPr lvl="3"/>
            <a:r>
              <a:rPr lang="en-US" sz="1600" dirty="0"/>
              <a:t>as part of </a:t>
            </a:r>
            <a:r>
              <a:rPr lang="en-US" sz="1600" dirty="0" smtClean="0"/>
              <a:t>MICMICS</a:t>
            </a:r>
          </a:p>
          <a:p>
            <a:pPr lvl="3"/>
            <a:r>
              <a:rPr lang="en-US" sz="1600" dirty="0" smtClean="0"/>
              <a:t>Including addition of sun-glint filter for RSB channels</a:t>
            </a:r>
          </a:p>
          <a:p>
            <a:pPr lvl="2"/>
            <a:endParaRPr lang="en-US" sz="1200" i="1" dirty="0"/>
          </a:p>
          <a:p>
            <a:pPr lvl="1"/>
            <a:endParaRPr lang="en-US" sz="1600" i="1" dirty="0"/>
          </a:p>
          <a:p>
            <a:pPr lvl="1"/>
            <a:endParaRPr lang="en-GB" sz="16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SEVIRI Diurnal Variations between Meteosat-11/-9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60961" y="1322349"/>
            <a:ext cx="4444389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algn="just"/>
            <a:r>
              <a:rPr lang="en-GB" sz="1600" b="0" kern="0" dirty="0">
                <a:sym typeface="Wingdings" pitchFamily="2" charset="2"/>
              </a:rPr>
              <a:t>Updated GEO-GEO </a:t>
            </a:r>
            <a:r>
              <a:rPr lang="en-GB" sz="1600" b="0" kern="0" dirty="0" smtClean="0">
                <a:sym typeface="Wingdings" pitchFamily="2" charset="2"/>
              </a:rPr>
              <a:t>Algorithm:</a:t>
            </a:r>
          </a:p>
          <a:p>
            <a:pPr lvl="1" algn="just"/>
            <a:r>
              <a:rPr lang="en-GB" sz="1400" b="0" kern="0" dirty="0">
                <a:sym typeface="Wingdings" pitchFamily="2" charset="2"/>
              </a:rPr>
              <a:t>Added sun-glint filter</a:t>
            </a:r>
          </a:p>
          <a:p>
            <a:pPr lvl="1" algn="just"/>
            <a:r>
              <a:rPr lang="en-GB" sz="1400" b="0" kern="0" dirty="0">
                <a:sym typeface="Wingdings" pitchFamily="2" charset="2"/>
              </a:rPr>
              <a:t>Includes VIS/NIR channels (same algorithm)</a:t>
            </a:r>
          </a:p>
          <a:p>
            <a:pPr lvl="1" algn="just"/>
            <a:r>
              <a:rPr lang="en-GB" sz="1400" b="0" kern="0" dirty="0">
                <a:sym typeface="Wingdings" pitchFamily="2" charset="2"/>
              </a:rPr>
              <a:t>Reduced VZA threshold to reduce parallax</a:t>
            </a:r>
          </a:p>
          <a:p>
            <a:pPr algn="just"/>
            <a:endParaRPr lang="en-GB" sz="1600" b="0" kern="0" dirty="0" smtClean="0">
              <a:sym typeface="Wingdings" pitchFamily="2" charset="2"/>
            </a:endParaRPr>
          </a:p>
          <a:p>
            <a:pPr algn="just"/>
            <a:r>
              <a:rPr lang="en-GB" sz="1600" b="0" kern="0" dirty="0" smtClean="0">
                <a:sym typeface="Wingdings" pitchFamily="2" charset="2"/>
              </a:rPr>
              <a:t>Updated </a:t>
            </a:r>
            <a:r>
              <a:rPr lang="en-GB" sz="1600" b="0" kern="0" dirty="0">
                <a:sym typeface="Wingdings" pitchFamily="2" charset="2"/>
              </a:rPr>
              <a:t>GEO-GEO </a:t>
            </a:r>
            <a:r>
              <a:rPr lang="en-GB" sz="1600" b="0" kern="0" dirty="0" smtClean="0">
                <a:sym typeface="Wingdings" pitchFamily="2" charset="2"/>
              </a:rPr>
              <a:t>results</a:t>
            </a:r>
          </a:p>
          <a:p>
            <a:pPr lvl="1" algn="just">
              <a:buFontTx/>
              <a:buChar char="-"/>
            </a:pPr>
            <a:r>
              <a:rPr lang="en-GB" sz="1400" b="0" kern="0" dirty="0" smtClean="0">
                <a:sym typeface="Wingdings" pitchFamily="2" charset="2"/>
              </a:rPr>
              <a:t>for </a:t>
            </a:r>
            <a:r>
              <a:rPr lang="en-GB" sz="1400" b="0" kern="0" dirty="0">
                <a:sym typeface="Wingdings" pitchFamily="2" charset="2"/>
              </a:rPr>
              <a:t>MSG4-MSG2 (solid lines) </a:t>
            </a:r>
            <a:endParaRPr lang="en-GB" sz="1400" b="0" kern="0" dirty="0" smtClean="0">
              <a:sym typeface="Wingdings" pitchFamily="2" charset="2"/>
            </a:endParaRPr>
          </a:p>
          <a:p>
            <a:pPr lvl="1" algn="just">
              <a:buFontTx/>
              <a:buChar char="-"/>
            </a:pPr>
            <a:r>
              <a:rPr lang="en-GB" sz="1400" b="0" kern="0" dirty="0" smtClean="0">
                <a:sym typeface="Wingdings" pitchFamily="2" charset="2"/>
              </a:rPr>
              <a:t>diurnal </a:t>
            </a:r>
            <a:r>
              <a:rPr lang="en-GB" sz="1400" b="0" kern="0" dirty="0">
                <a:sym typeface="Wingdings" pitchFamily="2" charset="2"/>
              </a:rPr>
              <a:t>averages in good agreement with operational GSICS products (MSG4-IASIC)-(MSG2-IASIC) - dashed lines</a:t>
            </a:r>
          </a:p>
          <a:p>
            <a:pPr lvl="1" algn="just"/>
            <a:r>
              <a:rPr lang="en-GB" sz="1400" b="0" kern="0" dirty="0" smtClean="0">
                <a:sym typeface="Wingdings" pitchFamily="2" charset="2"/>
              </a:rPr>
              <a:t>For </a:t>
            </a:r>
            <a:r>
              <a:rPr lang="en-GB" sz="1400" b="0" kern="0" dirty="0">
                <a:sym typeface="Wingdings" pitchFamily="2" charset="2"/>
              </a:rPr>
              <a:t>all IR channels</a:t>
            </a:r>
          </a:p>
          <a:p>
            <a:pPr lvl="1" algn="just"/>
            <a:r>
              <a:rPr lang="en-GB" sz="1400" b="0" kern="0" dirty="0">
                <a:sym typeface="Wingdings" pitchFamily="2" charset="2"/>
              </a:rPr>
              <a:t>Except IR12.0 and IR13.4 </a:t>
            </a:r>
            <a:endParaRPr lang="en-GB" sz="1400" b="0" kern="0" dirty="0" smtClean="0">
              <a:sym typeface="Wingdings" pitchFamily="2" charset="2"/>
            </a:endParaRPr>
          </a:p>
          <a:p>
            <a:pPr lvl="1" algn="just"/>
            <a:r>
              <a:rPr lang="en-GB" sz="1400" b="0" kern="0" dirty="0" smtClean="0">
                <a:sym typeface="Wingdings" pitchFamily="2" charset="2"/>
              </a:rPr>
              <a:t>(-/+</a:t>
            </a:r>
            <a:r>
              <a:rPr lang="en-GB" sz="1400" b="0" kern="0" dirty="0">
                <a:sym typeface="Wingdings" pitchFamily="2" charset="2"/>
              </a:rPr>
              <a:t>0.5K difference </a:t>
            </a:r>
            <a:r>
              <a:rPr lang="en-GB" sz="1400" b="0" kern="0" dirty="0" err="1">
                <a:sym typeface="Wingdings" pitchFamily="2" charset="2"/>
              </a:rPr>
              <a:t>resp</a:t>
            </a:r>
            <a:r>
              <a:rPr lang="en-GB" sz="1400" b="0" kern="0" dirty="0" smtClean="0">
                <a:sym typeface="Wingdings" pitchFamily="2" charset="2"/>
              </a:rPr>
              <a:t>)</a:t>
            </a:r>
          </a:p>
          <a:p>
            <a:pPr lvl="1" algn="just"/>
            <a:r>
              <a:rPr lang="en-GB" sz="1400" b="0" kern="0" dirty="0" smtClean="0">
                <a:sym typeface="Wingdings" pitchFamily="2" charset="2"/>
              </a:rPr>
              <a:t>IR3.9 still shows variations during day</a:t>
            </a:r>
          </a:p>
          <a:p>
            <a:pPr lvl="1" algn="just"/>
            <a:r>
              <a:rPr lang="en-GB" sz="1400" b="0" kern="0" dirty="0" smtClean="0">
                <a:sym typeface="Wingdings" pitchFamily="2" charset="2"/>
              </a:rPr>
              <a:t>Even with sun-glint filter</a:t>
            </a:r>
            <a:endParaRPr lang="en-GB" sz="1400" b="0" kern="0" dirty="0">
              <a:sym typeface="Wingdings" pitchFamily="2" charset="2"/>
            </a:endParaRPr>
          </a:p>
          <a:p>
            <a:pPr algn="just"/>
            <a:endParaRPr lang="en-GB" sz="1500" b="0" kern="0" dirty="0">
              <a:sym typeface="Wingdings" pitchFamily="2" charset="2"/>
            </a:endParaRPr>
          </a:p>
          <a:p>
            <a:pPr algn="just"/>
            <a:endParaRPr lang="en-GB" sz="1500" b="0" kern="0" dirty="0">
              <a:sym typeface="Wingdings" pitchFamily="2" charset="2"/>
            </a:endParaRPr>
          </a:p>
          <a:p>
            <a:endParaRPr lang="en-US" sz="1400" b="0" kern="0" dirty="0"/>
          </a:p>
        </p:txBody>
      </p:sp>
      <p:pic>
        <p:nvPicPr>
          <p:cNvPr id="366594" name="Picture 2" descr="download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97" y="1019908"/>
            <a:ext cx="6754303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2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928" y="145270"/>
            <a:ext cx="6322872" cy="589546"/>
          </a:xfrm>
        </p:spPr>
        <p:txBody>
          <a:bodyPr/>
          <a:lstStyle/>
          <a:p>
            <a:pPr lvl="0"/>
            <a:r>
              <a:rPr lang="en-GB" sz="2400" dirty="0"/>
              <a:t>Support to GRWG Activities – VIS/NIR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598" y="1004029"/>
            <a:ext cx="7970419" cy="5549981"/>
          </a:xfrm>
        </p:spPr>
        <p:txBody>
          <a:bodyPr wrap="square">
            <a:spAutoFit/>
          </a:bodyPr>
          <a:lstStyle/>
          <a:p>
            <a:r>
              <a:rPr lang="en-US" sz="2000" i="1" dirty="0"/>
              <a:t>GSICS </a:t>
            </a:r>
            <a:r>
              <a:rPr lang="en-US" sz="2000" i="1" dirty="0" smtClean="0"/>
              <a:t>VNIR:</a:t>
            </a:r>
            <a:endParaRPr lang="en-US" sz="2000" i="1" dirty="0"/>
          </a:p>
          <a:p>
            <a:pPr lvl="1"/>
            <a:r>
              <a:rPr lang="en-US" sz="1600" i="1" dirty="0">
                <a:solidFill>
                  <a:srgbClr val="FF0000"/>
                </a:solidFill>
                <a:sym typeface="Wingdings" pitchFamily="2" charset="2"/>
              </a:rPr>
              <a:t>Lunar Calibration</a:t>
            </a:r>
            <a:r>
              <a:rPr lang="en-US" sz="1600" i="1" dirty="0" smtClean="0">
                <a:solidFill>
                  <a:srgbClr val="FF0000"/>
                </a:solidFill>
                <a:sym typeface="Wingdings" pitchFamily="2" charset="2"/>
              </a:rPr>
              <a:t>: </a:t>
            </a:r>
            <a:endParaRPr lang="en-US" sz="1600" i="1" dirty="0">
              <a:solidFill>
                <a:srgbClr val="FF0000"/>
              </a:solidFill>
              <a:sym typeface="Wingdings" pitchFamily="2" charset="2"/>
            </a:endParaRPr>
          </a:p>
          <a:p>
            <a:pPr lvl="2"/>
            <a:r>
              <a:rPr lang="en-US" sz="1600" i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Lunar Model Inter-Comparison Exercise (to be continued in 2021)</a:t>
            </a:r>
          </a:p>
          <a:p>
            <a:pPr lvl="2"/>
            <a:r>
              <a:rPr lang="en-US" sz="1600" i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GIRO: liaising with USGS to work on traceability to the ROLO</a:t>
            </a:r>
            <a:endParaRPr lang="en-US" sz="1600" i="1" dirty="0">
              <a:solidFill>
                <a:schemeClr val="tx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lvl="2"/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GLOD still to be </a:t>
            </a:r>
            <a:r>
              <a:rPr lang="en-US" sz="1600" i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consolidated</a:t>
            </a:r>
          </a:p>
          <a:p>
            <a:pPr lvl="2"/>
            <a:r>
              <a:rPr lang="en-US" sz="1600" i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Coordinating monthly lunar </a:t>
            </a:r>
            <a:r>
              <a:rPr lang="en-US" sz="16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manoeuvres</a:t>
            </a:r>
            <a:r>
              <a:rPr lang="en-US" sz="1600" i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 for Sentinel-3</a:t>
            </a:r>
          </a:p>
          <a:p>
            <a:pPr lvl="1"/>
            <a:r>
              <a:rPr lang="en-GB" sz="1600" i="1" dirty="0" smtClean="0">
                <a:solidFill>
                  <a:srgbClr val="FF0000"/>
                </a:solidFill>
              </a:rPr>
              <a:t>DCCs</a:t>
            </a:r>
            <a:r>
              <a:rPr lang="en-GB" sz="1600" i="1" dirty="0">
                <a:solidFill>
                  <a:srgbClr val="FF0000"/>
                </a:solidFill>
              </a:rPr>
              <a:t>: </a:t>
            </a:r>
          </a:p>
          <a:p>
            <a:pPr lvl="2"/>
            <a:r>
              <a:rPr lang="en-GB" sz="16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Demo products for Meteosat-8 (41.5° E) &amp; Meteosat-11 (0</a:t>
            </a:r>
            <a:r>
              <a:rPr lang="en-GB" sz="16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°)</a:t>
            </a:r>
          </a:p>
          <a:p>
            <a:r>
              <a:rPr lang="en-US" sz="2000" i="1" dirty="0"/>
              <a:t>Developments for VNIR (RSB) monitoring:</a:t>
            </a:r>
            <a:endParaRPr lang="en-US" sz="1600" i="1" dirty="0">
              <a:solidFill>
                <a:srgbClr val="FF0000"/>
              </a:solidFill>
              <a:sym typeface="Wingdings" pitchFamily="2" charset="2"/>
            </a:endParaRPr>
          </a:p>
          <a:p>
            <a:pPr lvl="2"/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Development of DCC calibration based on reference RTM simulations</a:t>
            </a:r>
          </a:p>
          <a:p>
            <a:pPr lvl="2"/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Changing GSICS DCC reference to NOAA-20 VIIRS </a:t>
            </a:r>
          </a:p>
          <a:p>
            <a:pPr lvl="2"/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Lunar inter-calibration</a:t>
            </a:r>
          </a:p>
          <a:p>
            <a:pPr lvl="2"/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Preparation of FCI lunar calibration</a:t>
            </a:r>
          </a:p>
          <a:p>
            <a:pPr lvl="2"/>
            <a:r>
              <a:rPr lang="en-US" sz="1600" i="1" dirty="0" smtClean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Developing </a:t>
            </a:r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Rayleigh Calibration method </a:t>
            </a:r>
            <a:r>
              <a:rPr lang="en-US" sz="1600" dirty="0">
                <a:solidFill>
                  <a:schemeClr val="accent2"/>
                </a:solidFill>
                <a:sym typeface="Wingdings" pitchFamily="2" charset="2"/>
              </a:rPr>
              <a:t>– VIS/NIR Session</a:t>
            </a:r>
          </a:p>
          <a:p>
            <a:r>
              <a:rPr lang="en-US" sz="2000" i="1" dirty="0">
                <a:sym typeface="Wingdings" pitchFamily="2" charset="2"/>
              </a:rPr>
              <a:t>Traceability</a:t>
            </a:r>
          </a:p>
          <a:p>
            <a:pPr lvl="1"/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Participation in TRUTHS MAG</a:t>
            </a:r>
          </a:p>
          <a:p>
            <a:pPr lvl="1"/>
            <a:r>
              <a:rPr lang="en-GB" sz="1600" i="1" dirty="0">
                <a:hlinkClick r:id="rId2"/>
              </a:rPr>
              <a:t>Agency CLARREO Objectives</a:t>
            </a:r>
            <a:endParaRPr lang="en-GB" sz="1600" i="1" dirty="0"/>
          </a:p>
          <a:p>
            <a:endParaRPr lang="en-GB" sz="2585" i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4" r="59925"/>
          <a:stretch/>
        </p:blipFill>
        <p:spPr>
          <a:xfrm flipH="1">
            <a:off x="9504017" y="1004029"/>
            <a:ext cx="2687983" cy="5464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4018" y="5178612"/>
            <a:ext cx="268798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Extract from OLCI Moon image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43520F33-D89E-9645-BA19-4CBB7F119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4029"/>
            <a:ext cx="1325427" cy="5853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191404"/>
            <a:ext cx="153359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SLSTR quick look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6" y="257059"/>
            <a:ext cx="10928927" cy="499399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B0F0"/>
                </a:solidFill>
              </a:rPr>
              <a:t>New MVIRI FCDR (R2) with image anomaly info</a:t>
            </a:r>
            <a:endParaRPr lang="en-GB" sz="40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18311" r="9710" b="15286"/>
          <a:stretch/>
        </p:blipFill>
        <p:spPr>
          <a:xfrm>
            <a:off x="742373" y="3385273"/>
            <a:ext cx="9709727" cy="3176700"/>
          </a:xfrm>
        </p:spPr>
      </p:pic>
      <p:sp>
        <p:nvSpPr>
          <p:cNvPr id="5" name="TextBox 4"/>
          <p:cNvSpPr txBox="1"/>
          <p:nvPr/>
        </p:nvSpPr>
        <p:spPr>
          <a:xfrm>
            <a:off x="1951421" y="324195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L1.5 Image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509" y="3256666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</a:rPr>
              <a:t>Anomaly Image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5497" y="3241958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L1.5 Image – </a:t>
            </a:r>
            <a:r>
              <a:rPr lang="en-GB" sz="1400" b="1" dirty="0">
                <a:solidFill>
                  <a:schemeClr val="tx1"/>
                </a:solidFill>
              </a:rPr>
              <a:t>Anomaly </a:t>
            </a:r>
            <a:r>
              <a:rPr lang="en-GB" sz="1400" b="1" dirty="0" smtClean="0">
                <a:solidFill>
                  <a:schemeClr val="tx1"/>
                </a:solidFill>
              </a:rPr>
              <a:t>Removed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232" y="6561973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MET5 – 1996-10-16 00:00 – WV Channel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142" y="1302132"/>
            <a:ext cx="90091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Anomalies have been detected in Level 1.0 (unrectified images)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Anomaly images have been constructed at L1.0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Anomaly images are then rectified in the same way as normal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Anomaly images are included as new variables in the FCDR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Anomaly images are available per channel – VIS, IR, and WV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Working </a:t>
            </a:r>
            <a:r>
              <a:rPr lang="en-US" sz="1600" dirty="0">
                <a:solidFill>
                  <a:schemeClr val="accent6"/>
                </a:solidFill>
              </a:rPr>
              <a:t>to apply the same methodology to the record from the whole </a:t>
            </a:r>
            <a:r>
              <a:rPr lang="en-US" sz="1600" dirty="0" smtClean="0">
                <a:solidFill>
                  <a:schemeClr val="accent6"/>
                </a:solidFill>
              </a:rPr>
              <a:t>GEO-ring</a:t>
            </a:r>
            <a:r>
              <a:rPr lang="en-GB" sz="1600" dirty="0" smtClean="0">
                <a:solidFill>
                  <a:schemeClr val="accent6"/>
                </a:solidFill>
              </a:rPr>
              <a:t>  </a:t>
            </a:r>
            <a:endParaRPr lang="en-GB" sz="1600" dirty="0">
              <a:solidFill>
                <a:schemeClr val="accent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156" t="5583" r="5009" b="5027"/>
          <a:stretch/>
        </p:blipFill>
        <p:spPr>
          <a:xfrm rot="10800000" flipH="1">
            <a:off x="9122391" y="1123962"/>
            <a:ext cx="2268277" cy="2092831"/>
          </a:xfrm>
          <a:prstGeom prst="rect">
            <a:avLst/>
          </a:prstGeom>
        </p:spPr>
      </p:pic>
      <p:sp>
        <p:nvSpPr>
          <p:cNvPr id="19" name="Curved Left Arrow 18"/>
          <p:cNvSpPr/>
          <p:nvPr/>
        </p:nvSpPr>
        <p:spPr>
          <a:xfrm>
            <a:off x="6577642" y="2136144"/>
            <a:ext cx="447106" cy="13274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38494" y="1470441"/>
            <a:ext cx="185614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8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250" y="146058"/>
            <a:ext cx="5673013" cy="589546"/>
          </a:xfrm>
        </p:spPr>
        <p:txBody>
          <a:bodyPr/>
          <a:lstStyle/>
          <a:p>
            <a:pPr lvl="0"/>
            <a:r>
              <a:rPr lang="en-GB" sz="2400" dirty="0"/>
              <a:t>Support to GDWG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1133713"/>
            <a:ext cx="10192870" cy="4950506"/>
          </a:xfrm>
        </p:spPr>
        <p:txBody>
          <a:bodyPr>
            <a:normAutofit/>
          </a:bodyPr>
          <a:lstStyle/>
          <a:p>
            <a:pPr lvl="0"/>
            <a:r>
              <a:rPr lang="en-GB" sz="2800" i="1" dirty="0" smtClean="0"/>
              <a:t>No progress to report on GSICS Data Working Group</a:t>
            </a:r>
            <a:br>
              <a:rPr lang="en-GB" sz="2800" i="1" dirty="0" smtClean="0"/>
            </a:br>
            <a:endParaRPr lang="en-GB" sz="2800" i="1" dirty="0" smtClean="0"/>
          </a:p>
          <a:p>
            <a:pPr lvl="0"/>
            <a:r>
              <a:rPr lang="en-GB" sz="2800" i="1" dirty="0" smtClean="0"/>
              <a:t>Peter Miu is not able to support GDWG in 2022</a:t>
            </a:r>
          </a:p>
          <a:p>
            <a:pPr lvl="1"/>
            <a:r>
              <a:rPr lang="en-GB" sz="1908" i="1" dirty="0" smtClean="0"/>
              <a:t>Due to other commitments</a:t>
            </a:r>
          </a:p>
          <a:p>
            <a:pPr lvl="1"/>
            <a:endParaRPr lang="en-GB" sz="1908" i="1" dirty="0" smtClean="0"/>
          </a:p>
          <a:p>
            <a:r>
              <a:rPr lang="en-GB" sz="2400" i="1" dirty="0" smtClean="0"/>
              <a:t>EUMETSAT hope to resume normal GDWG service in 2022</a:t>
            </a:r>
            <a:endParaRPr lang="en-US" sz="2400" i="1" dirty="0"/>
          </a:p>
          <a:p>
            <a:pPr lvl="1"/>
            <a:endParaRPr lang="en-US" sz="2400" i="1" dirty="0"/>
          </a:p>
          <a:p>
            <a:pPr lvl="0"/>
            <a:endParaRPr lang="en-US" sz="2400" i="1" dirty="0"/>
          </a:p>
          <a:p>
            <a:pPr lvl="0"/>
            <a:endParaRPr lang="en-US" sz="2400" i="1" dirty="0"/>
          </a:p>
          <a:p>
            <a:pPr lvl="0"/>
            <a:endParaRPr lang="en-US" sz="2000" i="1" dirty="0"/>
          </a:p>
          <a:p>
            <a:pPr lvl="0"/>
            <a:endParaRPr lang="en-GB" sz="1600" dirty="0"/>
          </a:p>
          <a:p>
            <a:pPr marL="0" indent="0">
              <a:buNone/>
            </a:pPr>
            <a:endParaRPr lang="en-GB" sz="2000" dirty="0"/>
          </a:p>
          <a:p>
            <a:pPr lvl="0"/>
            <a:endParaRPr lang="en-GB" sz="12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1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7CB2D4D2-034D-4546-B613-B68A7F23D122}" vid="{0BF4F966-002E-4B81-9055-A40A58D7CAE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</Template>
  <TotalTime>1482</TotalTime>
  <Words>1598</Words>
  <Application>Microsoft Office PowerPoint</Application>
  <PresentationFormat>Widescreen</PresentationFormat>
  <Paragraphs>379</Paragraphs>
  <Slides>13</Slides>
  <Notes>7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YaHei</vt:lpstr>
      <vt:lpstr>Arial</vt:lpstr>
      <vt:lpstr>Calibri</vt:lpstr>
      <vt:lpstr>Century Gothic</vt:lpstr>
      <vt:lpstr>Helvetica</vt:lpstr>
      <vt:lpstr>Segoe UI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PowerPoint Presentation</vt:lpstr>
      <vt:lpstr>EUMETSAT Mission Planning</vt:lpstr>
      <vt:lpstr>PowerPoint Presentation</vt:lpstr>
      <vt:lpstr>Support to GRWG Activities – IR</vt:lpstr>
      <vt:lpstr>SEVIRI Diurnal Variations between Meteosat-11/-9</vt:lpstr>
      <vt:lpstr>Support to GRWG Activities – VIS/NIR</vt:lpstr>
      <vt:lpstr>New MVIRI FCDR (R2) with image anomaly info</vt:lpstr>
      <vt:lpstr>Support to GDWG Activities</vt:lpstr>
      <vt:lpstr>Update on EUMETSAT 2021 GSICS Actions</vt:lpstr>
      <vt:lpstr>Update on EUMETSAT 2020 GSICS Actions</vt:lpstr>
      <vt:lpstr>Update on EUMETSAT 2020 GSICS Actions - continued</vt:lpstr>
      <vt:lpstr>Thank you for your attention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68</cp:revision>
  <cp:lastPrinted>2006-03-06T14:11:17Z</cp:lastPrinted>
  <dcterms:created xsi:type="dcterms:W3CDTF">2020-01-21T14:01:38Z</dcterms:created>
  <dcterms:modified xsi:type="dcterms:W3CDTF">2022-03-11T11:48:28Z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1218867</vt:lpwstr>
  </property>
  <property fmtid="{D5CDD505-2E9C-101B-9397-08002B2CF9AE}" pid="3" name="DM_DOCNAME">
    <vt:lpwstr>EUMETSAT GSICS Agency Report 2021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EUM/RSP/VWG/21/1218867</vt:lpwstr>
  </property>
  <property fmtid="{D5CDD505-2E9C-101B-9397-08002B2CF9AE}" pid="6" name="DM_E_VER_NO">
    <vt:lpwstr>1 Draft</vt:lpwstr>
  </property>
  <property fmtid="{D5CDD505-2E9C-101B-9397-08002B2CF9AE}" pid="7" name="DM_E_ISS_DATE">
    <vt:lpwstr>10 March 2021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