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028E2-CF06-4D85-B33F-2B382E24F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45C4A-0837-4400-81E0-8B3B15D1C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0C932-3762-42B3-894F-D468CEE5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B438C-6998-46FC-9048-FDDE5C85B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5D54A-2B50-49A4-8FA7-133EE4F0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5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39C63-AF4A-4D08-8EE2-606C17CB8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8E4B7-F989-40D2-8804-CAE5B688E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723AC-53D1-4865-A3C6-62EC15938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7C384-3AC0-4075-AAB4-84469169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4E491-660B-4572-805D-2F7AF893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AC96C-8579-456E-8D32-1DE27FF9F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0F3EF-6B0D-47AC-8C23-6E3B5D0C9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8A171-6797-444F-94D9-6CA64E14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AE5B1-AF0C-4576-AB1C-A043E9E0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5C0FB-14E1-4BDD-BF1F-89A13F71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3AD5-D091-4B4F-B09B-391B401C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A084-FC5B-46AA-B267-1E8077D8A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5C077-1104-4088-9BD8-4BCD15225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DBFB4-E03E-4740-BA06-D2D6938C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B77EE-EB25-46B8-BB05-E99F2997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7FE29-7C30-48E7-8655-6C344A8A8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35DC5-C458-4329-844C-CF85A5AE4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BBF23-3364-4E3C-9C74-D0B1E5B4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D9F54-53F1-40C8-BCEB-94202A15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9C3B-8B76-40D9-9ED5-481418A2B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D5C62-54A4-4FE3-AFAC-29CC226D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436F9-09A1-4426-9D5D-16BDB7FCA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1A016-486B-49B1-BDE1-9DFE921BE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16D5D-1C7B-4484-AC06-8B0DDB2B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80196-2103-4720-83AE-0663679B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ED1B3-86C1-483E-8E07-21572CF5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1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B257-6398-4CE9-8ECD-D75ADCDB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DF4B4-EAFB-4E21-A6F1-144E85AD8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12583-43B1-4A3D-971D-DEA135998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01AA2-AFBF-4229-B190-1336E5562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D5D479-F301-424F-9F39-FDFB8BE88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81D563-2377-4D78-9164-07F9E62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17B8C5-54F1-42CD-8016-C38AF2BE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377D4-B5F8-4135-911B-B9709E6E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9F44-1B05-4F3C-B2DD-9A02DD5F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DB397D-9E8D-4D8E-A9F4-F76566DB8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212E4-4033-44E8-8DA7-2E6DDB6F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10DC9-2E16-4CA3-894B-AA20D7C0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5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34030-7A4F-4A58-8C29-62BE72088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69469-5AF5-4861-8C03-E067143B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48F99-4A0A-4A80-9343-264D7221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1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DD6B-8D0E-4E90-A294-31F763FB2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C4209-5507-4FB9-B3CC-47BE0706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DD5B3-4157-4335-9CC8-9D7890638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572AC-C962-4720-AD64-F02F1DA4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61556-2EE9-4308-B96D-66898063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5EE48-F3CA-4D0E-9D47-EAEB6D69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3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DF306-91B5-40CD-AF1A-64B17F980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B75B1-65AE-490B-8B32-5DF503AD5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D8DAC-83DE-4276-8DC7-0777CEAC6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D69C2-8F6C-4590-893A-17513925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EE966-7750-449A-A8BE-6FB8D3CF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110BB-6C00-4A67-B330-FF1FCCCD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B1D95F-F48E-43D1-9859-A456AE9C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52F55-A70B-4A2B-9D93-5FA16737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AA5C8-6B3E-47D7-BCA6-5CC2619C5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A4D1C-35CE-462C-BE12-A30500C1FD3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3337E-52CA-42B2-A41E-7D774484B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7F55D-5C6F-4414-92A3-52DD27370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95D9-EA5D-4501-A54B-8118DB3BA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0D25C7-71C3-4D43-A341-1D8F47F4E97E}"/>
              </a:ext>
            </a:extLst>
          </p:cNvPr>
          <p:cNvSpPr txBox="1"/>
          <p:nvPr/>
        </p:nvSpPr>
        <p:spPr>
          <a:xfrm>
            <a:off x="914400" y="457200"/>
            <a:ext cx="10515600" cy="594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600"/>
              </a:lnSpc>
              <a:spcAft>
                <a:spcPts val="600"/>
              </a:spcAft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Vis/NIR breakout session — lunar part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Typically this part includes presentations on lunar calibration results for GSICS instruments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Dave Smith from RAL reported on Moon observations with Sentinel 3A and 3B SLSTR and comparisons to the GIRO</a:t>
            </a:r>
          </a:p>
          <a:p>
            <a:pPr marL="800100" lvl="1" indent="-342900">
              <a:lnSpc>
                <a:spcPts val="2600"/>
              </a:lnSpc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Dave’s Moon image processing technique prompted a discussion of size-of-source effects and the impact on using an irradiance source (the Moon) for calibration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Tom Stone initiated an open discussion on issues related to lunar irradiance measurements from instruments and comparisons to lunar models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motivated by Hugh Kieffer’s lunar modeling work, which shows large differences between instruments that are not seen with vicarious techniques using ground targets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cause must be related to processing Moon images into irradiance measurements, or evaluating the out-of-field spatial response of each pixel, i.e. size-of-source effects</a:t>
            </a:r>
          </a:p>
          <a:p>
            <a:pPr marL="800100" lvl="1" indent="-342900">
              <a:lnSpc>
                <a:spcPts val="2600"/>
              </a:lnSpc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Hugh suggested a pixel spatial evaluation method that gives lunar irradiance values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Tom stressed the need for high-accuracy lunar measurements to set the absolute scale for lunar references (models)</a:t>
            </a:r>
          </a:p>
          <a:p>
            <a:pPr marL="800100" lvl="1" indent="-342900">
              <a:lnSpc>
                <a:spcPts val="2600"/>
              </a:lnSpc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current active projects include air-LUSI (deployment this week), MLO-LUSI (to start operating later this year) and ARCSTONE (CubeSat, to launch in ~2 years),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921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0D25C7-71C3-4D43-A341-1D8F47F4E97E}"/>
              </a:ext>
            </a:extLst>
          </p:cNvPr>
          <p:cNvSpPr txBox="1"/>
          <p:nvPr/>
        </p:nvSpPr>
        <p:spPr>
          <a:xfrm>
            <a:off x="914400" y="457200"/>
            <a:ext cx="10515600" cy="5943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600"/>
              </a:lnSpc>
              <a:spcAft>
                <a:spcPts val="600"/>
              </a:spcAft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Vis/NIR breakout session — lunar part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Sebastien Wagner presented on GSICS lunar calibration activities at EUMETSAT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main topic: planning for the next (4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GSICS lunar calibration workshop</a:t>
            </a:r>
          </a:p>
          <a:p>
            <a:pPr marL="800100" lvl="1" indent="-342900">
              <a:lnSpc>
                <a:spcPts val="2600"/>
              </a:lnSpc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list of workshop topics includes:</a:t>
            </a:r>
          </a:p>
          <a:p>
            <a:pPr marL="1257300" lvl="2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evaluating the lunar irradiance from Moon images</a:t>
            </a:r>
          </a:p>
          <a:p>
            <a:pPr marL="1257300" lvl="2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dispersion of instruments’ measurements when compared against the same lunar reference/model</a:t>
            </a:r>
          </a:p>
          <a:p>
            <a:pPr marL="1257300" lvl="2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GSICS lunar model inter-comparison exercise</a:t>
            </a:r>
          </a:p>
          <a:p>
            <a:pPr marL="1257300" lvl="2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of the Moon in the IR and microwave regions</a:t>
            </a:r>
          </a:p>
          <a:p>
            <a:pPr marL="1257300" lvl="2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alternative uses of Moon imagery, e.g. MTF, stray light, band co-registration</a:t>
            </a:r>
          </a:p>
          <a:p>
            <a:pPr marL="800100" lvl="1" indent="-342900">
              <a:lnSpc>
                <a:spcPts val="2600"/>
              </a:lnSpc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EUMETSAT has planned to host in Darmstadt</a:t>
            </a:r>
          </a:p>
          <a:p>
            <a:pPr marL="800100" lvl="1" indent="-342900">
              <a:lnSpc>
                <a:spcPts val="2600"/>
              </a:lnSpc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timeframe discussed, agreed November or December 2023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Potential actions:</a:t>
            </a:r>
          </a:p>
          <a:p>
            <a:pPr marL="342900" indent="-342900">
              <a:lnSpc>
                <a:spcPts val="26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revive lunar model inter-comparison exercise and report results at 2023 annual meeting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Vis/NIR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webmeeting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lunar talks: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Hugh Kieffer to present his pixel spatial evaluation concept</a:t>
            </a:r>
          </a:p>
          <a:p>
            <a:pPr marL="342900" indent="-342900">
              <a:lnSpc>
                <a:spcPts val="26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Wagner to present Sentinel 3 OLCI and SLSTR lunar calibrations</a:t>
            </a:r>
          </a:p>
        </p:txBody>
      </p:sp>
    </p:spTree>
    <p:extLst>
      <p:ext uri="{BB962C8B-B14F-4D97-AF65-F5344CB8AC3E}">
        <p14:creationId xmlns:p14="http://schemas.microsoft.com/office/powerpoint/2010/main" val="298524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351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</dc:creator>
  <cp:lastModifiedBy>Stone, Thomas C</cp:lastModifiedBy>
  <cp:revision>17</cp:revision>
  <dcterms:created xsi:type="dcterms:W3CDTF">2022-03-17T19:59:12Z</dcterms:created>
  <dcterms:modified xsi:type="dcterms:W3CDTF">2022-03-18T14:31:06Z</dcterms:modified>
</cp:coreProperties>
</file>