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4" r:id="rId2"/>
    <p:sldId id="267" r:id="rId3"/>
    <p:sldId id="271" r:id="rId4"/>
    <p:sldId id="273" r:id="rId5"/>
    <p:sldId id="277" r:id="rId6"/>
    <p:sldId id="274" r:id="rId7"/>
    <p:sldId id="272" r:id="rId8"/>
    <p:sldId id="276" r:id="rId9"/>
    <p:sldId id="275" r:id="rId10"/>
    <p:sldId id="268" r:id="rId11"/>
    <p:sldId id="269" r:id="rId12"/>
    <p:sldId id="270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57" autoAdjust="0"/>
    <p:restoredTop sz="94901" autoAdjust="0"/>
  </p:normalViewPr>
  <p:slideViewPr>
    <p:cSldViewPr snapToGrid="0" snapToObjects="1">
      <p:cViewPr varScale="1">
        <p:scale>
          <a:sx n="103" d="100"/>
          <a:sy n="103" d="100"/>
        </p:scale>
        <p:origin x="114" y="2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BE0313-9AE7-40BC-9FF4-614B1C5A2E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1C3CC4-2000-4920-87D1-E900AF2D5D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CD9FF-BDCD-4DBB-90E9-24A3F6B9D7D1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FB0D0-0A72-4216-8B4B-3B2270843B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8A006-F038-4BA6-AA60-460695579A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99390-9AD6-43BE-8514-B6D0C0BD9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6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2AA14-AA87-6543-B4AE-12D49A5A6C1C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CB47A-5BAF-5847-8462-8E087781F2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07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8599" y="2743200"/>
            <a:ext cx="8686801" cy="182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 sz="2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/>
              <a:t>Name</a:t>
            </a:r>
          </a:p>
          <a:p>
            <a:r>
              <a:rPr lang="en-US" dirty="0"/>
              <a:t>venue</a:t>
            </a:r>
          </a:p>
          <a:p>
            <a:r>
              <a:rPr lang="en-US" dirty="0"/>
              <a:t>date</a:t>
            </a:r>
          </a:p>
        </p:txBody>
      </p:sp>
      <p:sp>
        <p:nvSpPr>
          <p:cNvPr id="4" name="Tit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8599" y="1005840"/>
            <a:ext cx="8686801" cy="13716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algn="l">
              <a:defRPr sz="36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9" y="4562520"/>
            <a:ext cx="1562099" cy="571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BFDC3C-0713-4614-AD2E-08A62F02F6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 userDrawn="1">
          <p15:clr>
            <a:srgbClr val="FBAE40"/>
          </p15:clr>
        </p15:guide>
        <p15:guide id="2" pos="5616" userDrawn="1">
          <p15:clr>
            <a:srgbClr val="FBAE40"/>
          </p15:clr>
        </p15:guide>
        <p15:guide id="3" pos="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A761D6-1DDF-4244-B31A-9CBCD9DC82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333"/>
          <a:stretch/>
        </p:blipFill>
        <p:spPr>
          <a:xfrm>
            <a:off x="0" y="4507992"/>
            <a:ext cx="9144000" cy="64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56651"/>
            <a:ext cx="8686800" cy="63976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796413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btitle 1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8599" y="868680"/>
            <a:ext cx="8686801" cy="3611880"/>
          </a:xfrm>
          <a:prstGeom prst="rect">
            <a:avLst/>
          </a:prstGeom>
        </p:spPr>
        <p:txBody>
          <a:bodyPr lIns="0" tIns="0" rIns="0" bIns="0"/>
          <a:lstStyle>
            <a:lvl1pPr marL="182880" indent="-182880">
              <a:lnSpc>
                <a:spcPts val="2200"/>
              </a:lnSpc>
              <a:spcBef>
                <a:spcPts val="0"/>
              </a:spcBef>
              <a:buFont typeface="Arial" charset="0"/>
              <a:buChar char="•"/>
              <a:defRPr sz="2000" b="1" i="0" baseline="0">
                <a:latin typeface="Arial" charset="0"/>
                <a:ea typeface="Arial" charset="0"/>
                <a:cs typeface="Arial" charset="0"/>
              </a:defRPr>
            </a:lvl1pPr>
            <a:lvl2pPr marL="640080" indent="-274320">
              <a:lnSpc>
                <a:spcPts val="2000"/>
              </a:lnSpc>
              <a:spcBef>
                <a:spcPts val="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-182880">
              <a:lnSpc>
                <a:spcPts val="2000"/>
              </a:lnSpc>
              <a:spcBef>
                <a:spcPts val="0"/>
              </a:spcBef>
              <a:buFont typeface="Arial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7280" indent="-182880">
              <a:lnSpc>
                <a:spcPts val="2000"/>
              </a:lnSpc>
              <a:spcBef>
                <a:spcPts val="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E7714F-BB4B-4EAE-8440-3328354D70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6" t="6668" r="-106" b="-2"/>
          <a:stretch/>
        </p:blipFill>
        <p:spPr>
          <a:xfrm>
            <a:off x="7772400" y="4507992"/>
            <a:ext cx="1371600" cy="64008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FABB1BEB-8B43-425A-818C-64F8A51233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880" y="4663440"/>
            <a:ext cx="1147750" cy="19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33338" rIns="66675" bIns="33338">
            <a:spAutoFit/>
          </a:bodyPr>
          <a:lstStyle>
            <a:lvl1pPr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2913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85825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27150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70063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272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844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1416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988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50" b="1" dirty="0">
                <a:solidFill>
                  <a:schemeClr val="bg1"/>
                </a:solidFill>
                <a:latin typeface="Univers 67 Condensed" pitchFamily="50" charset="0"/>
              </a:rPr>
              <a:t>U.S. Geological Survey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B29FD-188F-4011-A533-66328AE860A2}"/>
              </a:ext>
            </a:extLst>
          </p:cNvPr>
          <p:cNvSpPr txBox="1"/>
          <p:nvPr userDrawn="1"/>
        </p:nvSpPr>
        <p:spPr>
          <a:xfrm>
            <a:off x="3566160" y="4663440"/>
            <a:ext cx="2743200" cy="2154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GSICS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557578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 userDrawn="1">
          <p15:clr>
            <a:srgbClr val="FBAE40"/>
          </p15:clr>
        </p15:guide>
        <p15:guide id="2" pos="561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598" y="3200400"/>
            <a:ext cx="8686801" cy="1371600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n-US" dirty="0"/>
              <a:t>Tom Stone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1600" b="0" dirty="0"/>
              <a:t>– USGS Flagstaff Science Center</a:t>
            </a:r>
          </a:p>
          <a:p>
            <a:pPr>
              <a:lnSpc>
                <a:spcPts val="2400"/>
              </a:lnSpc>
              <a:spcBef>
                <a:spcPts val="300"/>
              </a:spcBef>
            </a:pPr>
            <a:r>
              <a:rPr lang="en-US" dirty="0"/>
              <a:t>Cody Anderson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1600" b="0" dirty="0"/>
              <a:t>– USGS Earth Resources Observation and Science (EROS) Center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597" y="1371600"/>
            <a:ext cx="8686801" cy="1371600"/>
          </a:xfrm>
        </p:spPr>
        <p:txBody>
          <a:bodyPr/>
          <a:lstStyle/>
          <a:p>
            <a:r>
              <a:rPr lang="en-US" dirty="0"/>
              <a:t>USGS Agency Report to GSICS</a:t>
            </a:r>
            <a:br>
              <a:rPr lang="en-US" dirty="0"/>
            </a:br>
            <a:r>
              <a:rPr lang="en-US" sz="2400" dirty="0"/>
              <a:t>March 15, 2022</a:t>
            </a:r>
          </a:p>
        </p:txBody>
      </p:sp>
    </p:spTree>
    <p:extLst>
      <p:ext uri="{BB962C8B-B14F-4D97-AF65-F5344CB8AC3E}">
        <p14:creationId xmlns:p14="http://schemas.microsoft.com/office/powerpoint/2010/main" val="1318119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USGS Activities of Interest to GSICS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65072D1-4E12-4C5E-A345-562EE741E8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en-US" dirty="0"/>
              <a:t>EROS Cal/Val Center of Excellence (ECCOE) lunar calibration working group</a:t>
            </a:r>
          </a:p>
          <a:p>
            <a:pPr marL="365760" lvl="1" indent="0">
              <a:lnSpc>
                <a:spcPts val="2400"/>
              </a:lnSpc>
              <a:buNone/>
            </a:pPr>
            <a:r>
              <a:rPr lang="en-US" sz="1800" dirty="0"/>
              <a:t>Efforts on two tracks:</a:t>
            </a:r>
          </a:p>
          <a:p>
            <a:pPr lvl="1">
              <a:lnSpc>
                <a:spcPts val="2200"/>
              </a:lnSpc>
              <a:spcAft>
                <a:spcPts val="300"/>
              </a:spcAft>
            </a:pPr>
            <a:r>
              <a:rPr lang="en-US" sz="1800" dirty="0"/>
              <a:t>Refine and reprocess the ROLO dataset, to support advanced lunar modeling and redeveloping the lunar calibration reference (irradiance model)</a:t>
            </a:r>
          </a:p>
          <a:p>
            <a:pPr lvl="1">
              <a:lnSpc>
                <a:spcPts val="2200"/>
              </a:lnSpc>
            </a:pPr>
            <a:r>
              <a:rPr lang="en-US" sz="1800" dirty="0"/>
              <a:t>Develop new image processing techniques for deriving lunar irradiance measurements from OLI line-scanned images of the Moon</a:t>
            </a:r>
          </a:p>
          <a:p>
            <a:pPr lvl="2">
              <a:lnSpc>
                <a:spcPts val="2200"/>
              </a:lnSpc>
              <a:spcAft>
                <a:spcPts val="1200"/>
              </a:spcAft>
            </a:pPr>
            <a:r>
              <a:rPr lang="en-US" sz="1800" dirty="0"/>
              <a:t>L8 and L9 are collecting lunar images monthly</a:t>
            </a:r>
          </a:p>
          <a:p>
            <a:pPr>
              <a:lnSpc>
                <a:spcPts val="2400"/>
              </a:lnSpc>
            </a:pPr>
            <a:r>
              <a:rPr lang="en-US" sz="1800" dirty="0"/>
              <a:t>Satellite Cross-calibration Radiometer (SCR) mission under development with Australia: Geoscience Australia, the Australian Space Agency and CSIRO </a:t>
            </a:r>
          </a:p>
          <a:p>
            <a:pPr lvl="1">
              <a:lnSpc>
                <a:spcPts val="2400"/>
              </a:lnSpc>
            </a:pPr>
            <a:r>
              <a:rPr lang="en-US" sz="1800" dirty="0"/>
              <a:t>On-orbit hyperspectral cross-calibration mission</a:t>
            </a:r>
          </a:p>
        </p:txBody>
      </p:sp>
    </p:spTree>
    <p:extLst>
      <p:ext uri="{BB962C8B-B14F-4D97-AF65-F5344CB8AC3E}">
        <p14:creationId xmlns:p14="http://schemas.microsoft.com/office/powerpoint/2010/main" val="109716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2286000"/>
            <a:ext cx="8686801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471512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USGS Personnel Supporting GSICS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6B4092A-7C43-4BED-94A8-5610C903D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99" y="835511"/>
            <a:ext cx="8686801" cy="370020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Tom Stone — GRWG</a:t>
            </a:r>
          </a:p>
          <a:p>
            <a:pPr lvl="1">
              <a:lnSpc>
                <a:spcPts val="2200"/>
              </a:lnSpc>
              <a:spcAft>
                <a:spcPts val="0"/>
              </a:spcAft>
            </a:pPr>
            <a:r>
              <a:rPr lang="en-US" sz="1800" dirty="0"/>
              <a:t>USGS lunar calibration lead, co-developer of the ROLO model</a:t>
            </a:r>
          </a:p>
          <a:p>
            <a:pPr lvl="1">
              <a:lnSpc>
                <a:spcPts val="2200"/>
              </a:lnSpc>
              <a:spcAft>
                <a:spcPts val="1200"/>
              </a:spcAft>
            </a:pPr>
            <a:r>
              <a:rPr lang="en-US" sz="1800" dirty="0"/>
              <a:t>key collaborator on development of the GIRO</a:t>
            </a:r>
          </a:p>
          <a:p>
            <a:pPr marL="182880" marR="0" lvl="0" indent="-18288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en-US" dirty="0">
                <a:solidFill>
                  <a:prstClr val="black"/>
                </a:solidFill>
              </a:rPr>
              <a:t>Cody Anderson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— GRWG</a:t>
            </a:r>
          </a:p>
          <a:p>
            <a:pPr marL="640080" marR="0" lvl="1" indent="-27432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USGS EROS Cal/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Center of Excellence (ECCOE) lead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Greg </a:t>
            </a:r>
            <a:r>
              <a:rPr lang="en-US" altLang="en-US" dirty="0" err="1"/>
              <a:t>Stensaas</a:t>
            </a:r>
            <a:r>
              <a:rPr lang="en-US" altLang="en-US" dirty="0"/>
              <a:t> — EP</a:t>
            </a:r>
          </a:p>
          <a:p>
            <a:pPr lvl="1">
              <a:lnSpc>
                <a:spcPts val="2200"/>
              </a:lnSpc>
              <a:spcAft>
                <a:spcPts val="1200"/>
              </a:spcAft>
            </a:pPr>
            <a:r>
              <a:rPr lang="en-US" sz="1800" dirty="0"/>
              <a:t>USGS Remote Sensing Technologies, RCA-EO Program Manager</a:t>
            </a:r>
          </a:p>
          <a:p>
            <a:pPr>
              <a:spcAft>
                <a:spcPts val="2400"/>
              </a:spcAft>
            </a:pPr>
            <a:r>
              <a:rPr lang="en-US" dirty="0"/>
              <a:t>no GDWG representative </a:t>
            </a:r>
            <a:r>
              <a:rPr lang="en-US" b="0" dirty="0"/>
              <a:t>– </a:t>
            </a:r>
            <a:r>
              <a:rPr lang="en-US" sz="1800" b="0" dirty="0"/>
              <a:t>USGS is open to discussion of need</a:t>
            </a:r>
          </a:p>
        </p:txBody>
      </p:sp>
    </p:spTree>
    <p:extLst>
      <p:ext uri="{BB962C8B-B14F-4D97-AF65-F5344CB8AC3E}">
        <p14:creationId xmlns:p14="http://schemas.microsoft.com/office/powerpoint/2010/main" val="1519737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4F3DE6-8FD2-4540-8898-6DD80736C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828801"/>
            <a:ext cx="3200019" cy="2604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Observatory Updates — Landsat 9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D4D24A5-59FD-4F2B-A97E-030ADB8CE9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en-US" sz="1800" b="0" dirty="0"/>
              <a:t>Launched: September 27, 2021</a:t>
            </a:r>
          </a:p>
          <a:p>
            <a:pPr>
              <a:lnSpc>
                <a:spcPts val="2600"/>
              </a:lnSpc>
            </a:pPr>
            <a:r>
              <a:rPr lang="en-US" sz="1800" b="0" dirty="0"/>
              <a:t>Passed post-launch assessment review, </a:t>
            </a:r>
            <a:r>
              <a:rPr lang="en-US" sz="1800" dirty="0"/>
              <a:t>operational</a:t>
            </a:r>
            <a:r>
              <a:rPr lang="en-US" sz="1800" b="0" dirty="0"/>
              <a:t>: January 31, 2022</a:t>
            </a:r>
          </a:p>
          <a:p>
            <a:pPr>
              <a:lnSpc>
                <a:spcPts val="2600"/>
              </a:lnSpc>
            </a:pPr>
            <a:r>
              <a:rPr lang="en-US" sz="1800" b="0" dirty="0"/>
              <a:t>Landsat 9 data publicly available: February 10, 2022</a:t>
            </a:r>
          </a:p>
          <a:p>
            <a:pPr>
              <a:lnSpc>
                <a:spcPts val="2600"/>
              </a:lnSpc>
            </a:pPr>
            <a:r>
              <a:rPr lang="en-US" sz="1800" b="0" dirty="0"/>
              <a:t>Extensive post-launch calibration activities</a:t>
            </a:r>
          </a:p>
          <a:p>
            <a:pPr lvl="1">
              <a:lnSpc>
                <a:spcPts val="2600"/>
              </a:lnSpc>
            </a:pPr>
            <a:r>
              <a:rPr lang="en-US" sz="1800" b="0" dirty="0"/>
              <a:t>ground campaigns and globa</a:t>
            </a:r>
            <a:r>
              <a:rPr lang="en-US" sz="1800" dirty="0"/>
              <a:t>l </a:t>
            </a:r>
            <a:r>
              <a:rPr lang="en-US" sz="1800" b="0" dirty="0" err="1"/>
              <a:t>underfly</a:t>
            </a:r>
            <a:r>
              <a:rPr lang="en-US" sz="1800" b="0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E32B3A-5363-4ADE-812E-A84730F78026}"/>
              </a:ext>
            </a:extLst>
          </p:cNvPr>
          <p:cNvSpPr txBox="1"/>
          <p:nvPr/>
        </p:nvSpPr>
        <p:spPr>
          <a:xfrm>
            <a:off x="5486400" y="1920240"/>
            <a:ext cx="498852" cy="37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47D47F-8C3B-4BA4-AD14-9A176061170D}"/>
              </a:ext>
            </a:extLst>
          </p:cNvPr>
          <p:cNvSpPr txBox="1"/>
          <p:nvPr/>
        </p:nvSpPr>
        <p:spPr>
          <a:xfrm>
            <a:off x="8229600" y="4023360"/>
            <a:ext cx="460638" cy="37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FE4962-4ED4-4FF9-9CE5-07DB5397AFD7}"/>
              </a:ext>
            </a:extLst>
          </p:cNvPr>
          <p:cNvSpPr txBox="1"/>
          <p:nvPr/>
        </p:nvSpPr>
        <p:spPr>
          <a:xfrm>
            <a:off x="2926080" y="3474720"/>
            <a:ext cx="277655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0" u="none" strike="noStrike" dirty="0">
                <a:solidFill>
                  <a:srgbClr val="000000"/>
                </a:solidFill>
                <a:effectLst/>
              </a:rPr>
              <a:t>Path 37 Row 38 – 2021/11/15</a:t>
            </a:r>
          </a:p>
          <a:p>
            <a:pPr algn="ctr"/>
            <a:endParaRPr lang="en-US" sz="800" i="0" u="none" strike="noStrike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sz="1400" i="0" u="none" strike="noStrike" dirty="0">
                <a:solidFill>
                  <a:srgbClr val="000000"/>
                </a:solidFill>
                <a:effectLst/>
              </a:rPr>
              <a:t>LC80370382021319LGN00</a:t>
            </a:r>
          </a:p>
          <a:p>
            <a:pPr algn="ctr"/>
            <a:r>
              <a:rPr lang="en-US" sz="800" i="0" u="none" strike="noStrike" dirty="0">
                <a:solidFill>
                  <a:srgbClr val="000000"/>
                </a:solidFill>
                <a:effectLst/>
              </a:rPr>
              <a:t> </a:t>
            </a:r>
          </a:p>
          <a:p>
            <a:pPr algn="ctr"/>
            <a:r>
              <a:rPr lang="en-US" sz="1400" i="0" u="none" strike="noStrike" dirty="0">
                <a:solidFill>
                  <a:srgbClr val="000000"/>
                </a:solidFill>
                <a:effectLst/>
              </a:rPr>
              <a:t>LC90370382021319LGN01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917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Landsat 9 — OLI-2 Radiometric Calibration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F4A0E-E373-4654-87D7-945274CBB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4040516" cy="2750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4EC77-7CF3-4763-ADEC-F4418FF88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4040517" cy="27500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AFD123-8D89-433C-A52C-CBFB7DDD3833}"/>
              </a:ext>
            </a:extLst>
          </p:cNvPr>
          <p:cNvSpPr txBox="1">
            <a:spLocks/>
          </p:cNvSpPr>
          <p:nvPr/>
        </p:nvSpPr>
        <p:spPr bwMode="auto">
          <a:xfrm>
            <a:off x="182880" y="3749040"/>
            <a:ext cx="8621989" cy="70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90000"/>
                </a:schemeClr>
              </a:buClr>
              <a:buFont typeface="Wingdings" panose="05000000000000000000" pitchFamily="2" charset="2"/>
              <a:buChar char="w"/>
              <a:defRPr sz="21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w"/>
              <a:defRPr sz="1800">
                <a:solidFill>
                  <a:schemeClr val="tx1"/>
                </a:solidFill>
                <a:latin typeface="+mn-lt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Font typeface="Times New Roman" panose="02020603050405020304" pitchFamily="18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350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10000"/>
                </a:schemeClr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5pPr>
            <a:lvl6pPr marL="1885903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8pPr>
            <a:lvl9pPr marL="2914577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90000"/>
                </a:srgbClr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on-board calibrators are in agreement and behaving similarly to Landsat 8</a:t>
            </a:r>
          </a:p>
          <a:p>
            <a:pPr marL="257168" marR="0" lvl="0" indent="-25716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90000"/>
                </a:srgbClr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sources are currently stable</a:t>
            </a:r>
          </a:p>
        </p:txBody>
      </p:sp>
    </p:spTree>
    <p:extLst>
      <p:ext uri="{BB962C8B-B14F-4D97-AF65-F5344CB8AC3E}">
        <p14:creationId xmlns:p14="http://schemas.microsoft.com/office/powerpoint/2010/main" val="224354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Landsat 9 — TIRS-2 Radiometric Calibration</a:t>
            </a:r>
          </a:p>
        </p:txBody>
      </p:sp>
      <p:pic>
        <p:nvPicPr>
          <p:cNvPr id="7" name="Picture 2" descr="Image preview">
            <a:extLst>
              <a:ext uri="{FF2B5EF4-FFF2-40B4-BE49-F238E27FC236}">
                <a16:creationId xmlns:a16="http://schemas.microsoft.com/office/drawing/2014/main" id="{DE74EC95-A1F5-4547-A29B-5C692DCC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35" y="860877"/>
            <a:ext cx="5585998" cy="24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56FE53-E9EA-4B7D-B55D-7AE5BB00B93C}"/>
              </a:ext>
            </a:extLst>
          </p:cNvPr>
          <p:cNvSpPr txBox="1">
            <a:spLocks/>
          </p:cNvSpPr>
          <p:nvPr/>
        </p:nvSpPr>
        <p:spPr bwMode="auto">
          <a:xfrm>
            <a:off x="175540" y="3465094"/>
            <a:ext cx="8621989" cy="87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90000"/>
                </a:schemeClr>
              </a:buClr>
              <a:buFont typeface="Wingdings" panose="05000000000000000000" pitchFamily="2" charset="2"/>
              <a:buChar char="w"/>
              <a:defRPr sz="21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w"/>
              <a:defRPr sz="1800">
                <a:solidFill>
                  <a:schemeClr val="tx1"/>
                </a:solidFill>
                <a:latin typeface="+mn-lt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Font typeface="Times New Roman" panose="02020603050405020304" pitchFamily="18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350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10000"/>
                </a:schemeClr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5pPr>
            <a:lvl6pPr marL="1885903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8pPr>
            <a:lvl9pPr marL="2914577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90000"/>
                </a:srgbClr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On-board black-body responses are stable</a:t>
            </a:r>
          </a:p>
          <a:p>
            <a:pPr marL="257168" marR="0" lvl="0" indent="-25716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90000"/>
                </a:srgbClr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L9 TIRS calibration collects are performed every orbit consistent with the original L8 Ops Con</a:t>
            </a:r>
          </a:p>
        </p:txBody>
      </p:sp>
    </p:spTree>
    <p:extLst>
      <p:ext uri="{BB962C8B-B14F-4D97-AF65-F5344CB8AC3E}">
        <p14:creationId xmlns:p14="http://schemas.microsoft.com/office/powerpoint/2010/main" val="267146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0A045-F15A-4034-9408-E028AA85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L9 TIRS Stray Light Improvement over L8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A8C007F-0394-408B-B87D-810998FC6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19"/>
          <a:stretch/>
        </p:blipFill>
        <p:spPr>
          <a:xfrm>
            <a:off x="182880" y="868680"/>
            <a:ext cx="8621712" cy="29224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FE51AD-A6AD-4E3E-A336-36E3F4FC1551}"/>
              </a:ext>
            </a:extLst>
          </p:cNvPr>
          <p:cNvSpPr txBox="1"/>
          <p:nvPr/>
        </p:nvSpPr>
        <p:spPr>
          <a:xfrm>
            <a:off x="176213" y="822960"/>
            <a:ext cx="151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Band 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836404-CDD7-45A8-94C0-7FC145E0E133}"/>
              </a:ext>
            </a:extLst>
          </p:cNvPr>
          <p:cNvSpPr txBox="1"/>
          <p:nvPr/>
        </p:nvSpPr>
        <p:spPr>
          <a:xfrm>
            <a:off x="370117" y="3840480"/>
            <a:ext cx="2510972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*L8 Imagery without Stray Light correction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FF1314-D97A-49C9-95CD-9A052ABFAD37}"/>
              </a:ext>
            </a:extLst>
          </p:cNvPr>
          <p:cNvSpPr txBox="1"/>
          <p:nvPr/>
        </p:nvSpPr>
        <p:spPr>
          <a:xfrm>
            <a:off x="3248932" y="3840480"/>
            <a:ext cx="2646136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L8 Imagery with Stray Light correction (default product)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4317D2-18C7-4FAC-835B-683C8DD1C13B}"/>
              </a:ext>
            </a:extLst>
          </p:cNvPr>
          <p:cNvSpPr txBox="1"/>
          <p:nvPr/>
        </p:nvSpPr>
        <p:spPr>
          <a:xfrm>
            <a:off x="2539094" y="3711579"/>
            <a:ext cx="79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L8* 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687D4A-6392-459D-9B55-2573964F650B}"/>
              </a:ext>
            </a:extLst>
          </p:cNvPr>
          <p:cNvSpPr txBox="1"/>
          <p:nvPr/>
        </p:nvSpPr>
        <p:spPr>
          <a:xfrm>
            <a:off x="5378224" y="3708797"/>
            <a:ext cx="79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L8 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4FEDED-E5C2-4380-81AF-E456A3288E52}"/>
              </a:ext>
            </a:extLst>
          </p:cNvPr>
          <p:cNvSpPr txBox="1"/>
          <p:nvPr/>
        </p:nvSpPr>
        <p:spPr>
          <a:xfrm>
            <a:off x="8269969" y="3711579"/>
            <a:ext cx="79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L9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D05BF7-08FA-40D0-877D-061FA088596F}"/>
              </a:ext>
            </a:extLst>
          </p:cNvPr>
          <p:cNvSpPr txBox="1"/>
          <p:nvPr/>
        </p:nvSpPr>
        <p:spPr>
          <a:xfrm>
            <a:off x="6174694" y="3840480"/>
            <a:ext cx="2646136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L9 Imagery without Stray Light correction (default product</a:t>
            </a:r>
          </a:p>
        </p:txBody>
      </p:sp>
    </p:spTree>
    <p:extLst>
      <p:ext uri="{BB962C8B-B14F-4D97-AF65-F5344CB8AC3E}">
        <p14:creationId xmlns:p14="http://schemas.microsoft.com/office/powerpoint/2010/main" val="246120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\7 LDCM\Spacecraft2.JPG">
            <a:extLst>
              <a:ext uri="{FF2B5EF4-FFF2-40B4-BE49-F238E27FC236}">
                <a16:creationId xmlns:a16="http://schemas.microsoft.com/office/drawing/2014/main" id="{6BC9D6E6-C43A-4DE0-910B-A025B76B1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4" y="840169"/>
            <a:ext cx="5903996" cy="270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Observatory Updates — Landsat 8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85C4E1-1D41-4115-A414-84DC787EE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599" y="868680"/>
            <a:ext cx="3545733" cy="3611880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en-US" sz="1800" b="0" dirty="0"/>
              <a:t>Launched: February 11, 2013</a:t>
            </a:r>
          </a:p>
          <a:p>
            <a:pPr lvl="1">
              <a:lnSpc>
                <a:spcPts val="2600"/>
              </a:lnSpc>
            </a:pPr>
            <a:r>
              <a:rPr lang="en-US" sz="1800" dirty="0"/>
              <a:t>8 years on-orbit</a:t>
            </a:r>
          </a:p>
          <a:p>
            <a:pPr>
              <a:lnSpc>
                <a:spcPts val="2600"/>
              </a:lnSpc>
            </a:pPr>
            <a:r>
              <a:rPr lang="en-US" sz="1800" b="0" dirty="0"/>
              <a:t>All systems still operating nominally</a:t>
            </a:r>
          </a:p>
          <a:p>
            <a:pPr>
              <a:lnSpc>
                <a:spcPts val="2600"/>
              </a:lnSpc>
            </a:pPr>
            <a:r>
              <a:rPr lang="en-US" sz="1800" b="0" dirty="0"/>
              <a:t>8-day global coverage with Landsat 9 (16-day coverage with single observatory)</a:t>
            </a:r>
          </a:p>
          <a:p>
            <a:pPr>
              <a:lnSpc>
                <a:spcPts val="2600"/>
              </a:lnSpc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8974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Landsat 8 — OLI Radiometric Calibration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1573644-F342-4CE6-B537-E60F0E7AD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4040516" cy="275098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7DA641E-87D0-48A1-883A-9C52D61CC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4040516" cy="2750074"/>
          </a:xfrm>
          <a:prstGeom prst="rect">
            <a:avLst/>
          </a:prstGeom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573CA2FB-46E8-4320-A3A8-C21DD43C0EFF}"/>
              </a:ext>
            </a:extLst>
          </p:cNvPr>
          <p:cNvSpPr txBox="1">
            <a:spLocks/>
          </p:cNvSpPr>
          <p:nvPr/>
        </p:nvSpPr>
        <p:spPr bwMode="auto">
          <a:xfrm>
            <a:off x="182880" y="3749040"/>
            <a:ext cx="8621989" cy="70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257168" indent="-25716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90000"/>
                </a:schemeClr>
              </a:buClr>
              <a:buFont typeface="Wingdings" panose="05000000000000000000" pitchFamily="2" charset="2"/>
              <a:buChar char="w"/>
              <a:defRPr sz="21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w"/>
              <a:defRPr sz="1800">
                <a:solidFill>
                  <a:schemeClr val="tx1"/>
                </a:solidFill>
                <a:latin typeface="+mn-lt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Font typeface="Times New Roman" panose="02020603050405020304" pitchFamily="18" charset="0"/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350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10000"/>
                </a:schemeClr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5pPr>
            <a:lvl6pPr marL="1885903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8pPr>
            <a:lvl9pPr marL="2914577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90000"/>
                </a:srgbClr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Working lamp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working solar diffuser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are not used in gain modelling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B4C356-BD23-4A67-99CC-D735E98506C4}"/>
              </a:ext>
            </a:extLst>
          </p:cNvPr>
          <p:cNvSpPr/>
          <p:nvPr/>
        </p:nvSpPr>
        <p:spPr>
          <a:xfrm rot="1624238">
            <a:off x="2018570" y="2288462"/>
            <a:ext cx="1991160" cy="529521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83D394-8970-428F-BF68-20E15F6F44E4}"/>
              </a:ext>
            </a:extLst>
          </p:cNvPr>
          <p:cNvSpPr/>
          <p:nvPr/>
        </p:nvSpPr>
        <p:spPr>
          <a:xfrm rot="527295">
            <a:off x="2303329" y="1924638"/>
            <a:ext cx="1558711" cy="293531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10903FC-242F-41FF-98DA-2A589475A230}"/>
              </a:ext>
            </a:extLst>
          </p:cNvPr>
          <p:cNvCxnSpPr>
            <a:stCxn id="6" idx="4"/>
          </p:cNvCxnSpPr>
          <p:nvPr/>
        </p:nvCxnSpPr>
        <p:spPr>
          <a:xfrm flipH="1">
            <a:off x="1270000" y="2788977"/>
            <a:ext cx="1623661" cy="102930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5F3B3E-5072-4178-92CB-A20CB79BC7B1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3852890" y="2190476"/>
            <a:ext cx="312710" cy="162780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26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EDD61-AE10-451E-A66B-CA4443342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Landsat 8 — TIRS Radiometric Calibration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A9BAA-0669-48EB-889B-41AE8C0AA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82" y="948111"/>
            <a:ext cx="4578493" cy="2053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80F751-E5F7-4BC2-A485-962C29CEF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411" y="948111"/>
            <a:ext cx="4584589" cy="20534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9DB7926-904F-4D5D-8DC5-975E2EF1A057}"/>
              </a:ext>
            </a:extLst>
          </p:cNvPr>
          <p:cNvSpPr/>
          <p:nvPr/>
        </p:nvSpPr>
        <p:spPr>
          <a:xfrm>
            <a:off x="1688289" y="1407886"/>
            <a:ext cx="499353" cy="7402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F558E6-CBCF-4206-8EBB-89BF38A83A37}"/>
              </a:ext>
            </a:extLst>
          </p:cNvPr>
          <p:cNvSpPr/>
          <p:nvPr/>
        </p:nvSpPr>
        <p:spPr>
          <a:xfrm>
            <a:off x="7518400" y="1204686"/>
            <a:ext cx="406400" cy="37737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61D25F-6335-4949-8336-BFED007292BD}"/>
              </a:ext>
            </a:extLst>
          </p:cNvPr>
          <p:cNvSpPr/>
          <p:nvPr/>
        </p:nvSpPr>
        <p:spPr>
          <a:xfrm>
            <a:off x="7577916" y="1766061"/>
            <a:ext cx="856343" cy="87553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2D5DE5-59EB-4862-8745-8A96ED1025CF}"/>
              </a:ext>
            </a:extLst>
          </p:cNvPr>
          <p:cNvSpPr txBox="1"/>
          <p:nvPr/>
        </p:nvSpPr>
        <p:spPr>
          <a:xfrm>
            <a:off x="91440" y="2907289"/>
            <a:ext cx="2525486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91440"/>
            <a:r>
              <a:rPr lang="en-US" sz="2000" dirty="0"/>
              <a:t>Change from Side A electronics to Side B electronics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671067-D340-461C-A776-AA445466AA83}"/>
              </a:ext>
            </a:extLst>
          </p:cNvPr>
          <p:cNvCxnSpPr>
            <a:cxnSpLocks/>
            <a:stCxn id="6" idx="4"/>
            <a:endCxn id="9" idx="0"/>
          </p:cNvCxnSpPr>
          <p:nvPr/>
        </p:nvCxnSpPr>
        <p:spPr>
          <a:xfrm flipH="1">
            <a:off x="1354183" y="2148114"/>
            <a:ext cx="583783" cy="759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5D4896D-F635-45D5-8DDF-AFF996B7CD4E}"/>
              </a:ext>
            </a:extLst>
          </p:cNvPr>
          <p:cNvSpPr txBox="1"/>
          <p:nvPr/>
        </p:nvSpPr>
        <p:spPr>
          <a:xfrm>
            <a:off x="3931920" y="2560320"/>
            <a:ext cx="219456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91440"/>
            <a:r>
              <a:rPr lang="en-US" sz="2000" dirty="0"/>
              <a:t>Nov. 2020 Safehold caused a shift in response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F187B1-5360-4224-92FD-809D0FEE8C34}"/>
              </a:ext>
            </a:extLst>
          </p:cNvPr>
          <p:cNvSpPr txBox="1"/>
          <p:nvPr/>
        </p:nvSpPr>
        <p:spPr>
          <a:xfrm>
            <a:off x="5394960" y="3566160"/>
            <a:ext cx="36866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91440"/>
            <a:r>
              <a:rPr lang="en-US" sz="2000" dirty="0"/>
              <a:t>Response after safehold continues drop, but at a slow rate (total drop ~4.5%)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6E3963-7033-4855-AB2E-A38F724B1FA1}"/>
              </a:ext>
            </a:extLst>
          </p:cNvPr>
          <p:cNvCxnSpPr>
            <a:cxnSpLocks/>
            <a:stCxn id="7" idx="3"/>
            <a:endCxn id="13" idx="0"/>
          </p:cNvCxnSpPr>
          <p:nvPr/>
        </p:nvCxnSpPr>
        <p:spPr>
          <a:xfrm flipH="1">
            <a:off x="5029200" y="1526792"/>
            <a:ext cx="2548716" cy="1033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714A7C-D385-4EA6-BF5B-5DFF368AC7FD}"/>
              </a:ext>
            </a:extLst>
          </p:cNvPr>
          <p:cNvCxnSpPr>
            <a:cxnSpLocks/>
            <a:stCxn id="8" idx="4"/>
            <a:endCxn id="14" idx="0"/>
          </p:cNvCxnSpPr>
          <p:nvPr/>
        </p:nvCxnSpPr>
        <p:spPr>
          <a:xfrm flipH="1">
            <a:off x="7238274" y="2641600"/>
            <a:ext cx="767814" cy="924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F2E9090-AABB-4512-BE75-4B18E3311C22}"/>
              </a:ext>
            </a:extLst>
          </p:cNvPr>
          <p:cNvSpPr txBox="1"/>
          <p:nvPr/>
        </p:nvSpPr>
        <p:spPr>
          <a:xfrm>
            <a:off x="1026938" y="3843863"/>
            <a:ext cx="44023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All changes are corrected by calibration parameters, so data are consistent</a:t>
            </a:r>
          </a:p>
        </p:txBody>
      </p:sp>
    </p:spTree>
    <p:extLst>
      <p:ext uri="{BB962C8B-B14F-4D97-AF65-F5344CB8AC3E}">
        <p14:creationId xmlns:p14="http://schemas.microsoft.com/office/powerpoint/2010/main" val="390370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Observatory Updates — Landsat 7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7A5F8845-8CC1-4F20-BD3C-D57BE0891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43" y="846966"/>
            <a:ext cx="4831846" cy="3611880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en-US" sz="1800" b="0" dirty="0"/>
              <a:t>Launched: April 15, 1999 </a:t>
            </a:r>
          </a:p>
          <a:p>
            <a:pPr lvl="1">
              <a:lnSpc>
                <a:spcPts val="2200"/>
              </a:lnSpc>
              <a:spcAft>
                <a:spcPts val="600"/>
              </a:spcAft>
            </a:pPr>
            <a:r>
              <a:rPr lang="en-US" sz="1800" b="0" dirty="0"/>
              <a:t>almost 23 years on orbit, still collecting science data</a:t>
            </a:r>
          </a:p>
          <a:p>
            <a:pPr>
              <a:lnSpc>
                <a:spcPts val="2600"/>
              </a:lnSpc>
            </a:pPr>
            <a:r>
              <a:rPr lang="en-US" sz="1800" b="0" dirty="0"/>
              <a:t>Final orbit correction burn: February 7, 2017</a:t>
            </a:r>
          </a:p>
          <a:p>
            <a:pPr lvl="1">
              <a:lnSpc>
                <a:spcPts val="2200"/>
              </a:lnSpc>
            </a:pPr>
            <a:r>
              <a:rPr lang="en-US" sz="1800" dirty="0"/>
              <a:t>node crossing time has drifted to earlier than 09:00 (from nominal 10:00)</a:t>
            </a:r>
          </a:p>
          <a:p>
            <a:pPr lvl="1">
              <a:lnSpc>
                <a:spcPts val="2200"/>
              </a:lnSpc>
              <a:spcAft>
                <a:spcPts val="600"/>
              </a:spcAft>
            </a:pPr>
            <a:r>
              <a:rPr lang="en-US" sz="1800" b="0" dirty="0"/>
              <a:t>publication on impact on science:  doi.org/10.1016/j.srs.2021.100026</a:t>
            </a:r>
          </a:p>
          <a:p>
            <a:r>
              <a:rPr lang="en-US" sz="1800" b="0" dirty="0"/>
              <a:t>Orbit-lowering maneuver planned to support on-orbit servicing/restoration mission</a:t>
            </a:r>
          </a:p>
          <a:p>
            <a:pPr lvl="1">
              <a:lnSpc>
                <a:spcPts val="2200"/>
              </a:lnSpc>
            </a:pPr>
            <a:r>
              <a:rPr lang="en-US" sz="1800" dirty="0"/>
              <a:t>Science imaging to continue over CONUS</a:t>
            </a:r>
            <a:endParaRPr lang="en-US" sz="1800" b="0" dirty="0"/>
          </a:p>
        </p:txBody>
      </p:sp>
      <p:pic>
        <p:nvPicPr>
          <p:cNvPr id="1026" name="Picture 2" descr="Illustration of Landsat 7 in orbit">
            <a:extLst>
              <a:ext uri="{FF2B5EF4-FFF2-40B4-BE49-F238E27FC236}">
                <a16:creationId xmlns:a16="http://schemas.microsoft.com/office/drawing/2014/main" id="{7E2A264B-ED7E-495C-B036-65C9EC244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89" y="874906"/>
            <a:ext cx="4217811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89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0" tIns="0" rIns="0" bIns="0"/>
      <a:lstStyle>
        <a:defPPr marL="342900" indent="-342900">
          <a:buFont typeface="Arial" charset="0"/>
          <a:buChar char="•"/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8046</TotalTime>
  <Words>518</Words>
  <Application>Microsoft Office PowerPoint</Application>
  <PresentationFormat>On-screen Show (16:9)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Univers 67 Condensed</vt:lpstr>
      <vt:lpstr>Wingdings</vt:lpstr>
      <vt:lpstr>Office Theme</vt:lpstr>
      <vt:lpstr>USGS Agency Report to GSICS March 15, 2022</vt:lpstr>
      <vt:lpstr>Observatory Updates — Landsat 9</vt:lpstr>
      <vt:lpstr>Landsat 9 — OLI-2 Radiometric Calibration</vt:lpstr>
      <vt:lpstr>Landsat 9 — TIRS-2 Radiometric Calibration</vt:lpstr>
      <vt:lpstr>L9 TIRS Stray Light Improvement over L8</vt:lpstr>
      <vt:lpstr>Observatory Updates — Landsat 8</vt:lpstr>
      <vt:lpstr>Landsat 8 — OLI Radiometric Calibration</vt:lpstr>
      <vt:lpstr>Landsat 8 — TIRS Radiometric Calibration</vt:lpstr>
      <vt:lpstr>Observatory Updates — Landsat 7</vt:lpstr>
      <vt:lpstr>USGS Activities of Interest to GSICS</vt:lpstr>
      <vt:lpstr>PowerPoint Presentation</vt:lpstr>
      <vt:lpstr>USGS Personnel Supporting GSICS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</dc:creator>
  <cp:lastModifiedBy>Stone, Thomas C</cp:lastModifiedBy>
  <cp:revision>132</cp:revision>
  <dcterms:created xsi:type="dcterms:W3CDTF">2015-03-10T12:14:06Z</dcterms:created>
  <dcterms:modified xsi:type="dcterms:W3CDTF">2022-03-14T22:34:21Z</dcterms:modified>
</cp:coreProperties>
</file>