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67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E6C7B-DD13-4D17-96EF-C754FA6C5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C08B0-4091-4E3A-9624-604773391D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46D25-0E51-4611-BC95-B072EC4D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5849-0A08-4857-9A4E-43FEDDBC5C91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329F6-EF67-4F69-B0BF-564841F84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097F9-829A-4581-B20C-A41A5FA11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48C1-1B0C-439E-805F-DCC9DCBC5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64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1EB43-2385-4035-B046-81B80A22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7B237C-185E-4977-A669-3E3095EF6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53A26-8838-4859-AAE1-D889FC420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5849-0A08-4857-9A4E-43FEDDBC5C91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B304C-D4AD-4593-A2D2-364D0B260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B179F-C15F-4B56-BF70-F3B16B952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48C1-1B0C-439E-805F-DCC9DCBC5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9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0C55BD-1B87-4382-AC88-02CDCC61DD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D87BAA-62A4-4A5A-83C2-5456F78C0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64A44-071D-49CF-8A27-B3540C13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5849-0A08-4857-9A4E-43FEDDBC5C91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21EED-3C8A-462B-BDE4-E0894A62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A1C32-D8D8-4F14-A7E1-F607F0B58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48C1-1B0C-439E-805F-DCC9DCBC5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99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C9533BF-1B93-2A43-BA34-0F3A82D7F3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087129"/>
          </a:xfrm>
          <a:prstGeom prst="rect">
            <a:avLst/>
          </a:prstGeom>
        </p:spPr>
      </p:pic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C17D88D-1B35-A843-BA46-506AB4A8754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19253" y="1622502"/>
            <a:ext cx="10753493" cy="1456996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US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Lorem ipsum dolor sit </a:t>
            </a:r>
            <a:r>
              <a:rPr lang="en-US" dirty="0" err="1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amet</a:t>
            </a:r>
            <a:r>
              <a:rPr lang="en-US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consectetuer</a:t>
            </a:r>
            <a:r>
              <a:rPr lang="en-US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adipiscing</a:t>
            </a:r>
            <a:r>
              <a:rPr lang="en-US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elit</a:t>
            </a:r>
            <a:r>
              <a:rPr lang="en-US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. Maecenas </a:t>
            </a:r>
            <a:r>
              <a:rPr lang="en-US" dirty="0" err="1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porttitor</a:t>
            </a:r>
            <a:r>
              <a:rPr lang="en-US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congue</a:t>
            </a:r>
            <a:r>
              <a:rPr lang="en-US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massa</a:t>
            </a:r>
            <a:r>
              <a:rPr lang="en-US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. </a:t>
            </a:r>
            <a:r>
              <a:rPr lang="en-US" dirty="0" err="1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Fusce</a:t>
            </a:r>
            <a:r>
              <a:rPr lang="en-US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posuere</a:t>
            </a:r>
            <a:r>
              <a:rPr lang="en-US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, magna </a:t>
            </a:r>
            <a:r>
              <a:rPr lang="en-US" dirty="0" err="1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sed</a:t>
            </a:r>
            <a:r>
              <a:rPr lang="en-US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 pulvinar.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AD91200-3642-8946-A772-E48D2472F96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10696074" y="508222"/>
            <a:ext cx="1119415" cy="295401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893048A-A103-8740-9E4D-A13D62CFA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95" y="-107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Picture Placeholder 37">
            <a:extLst>
              <a:ext uri="{FF2B5EF4-FFF2-40B4-BE49-F238E27FC236}">
                <a16:creationId xmlns:a16="http://schemas.microsoft.com/office/drawing/2014/main" id="{CFA31AA8-C387-164B-869F-B0075C511E65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2542" y="3603157"/>
            <a:ext cx="3889249" cy="249574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Picture/icon/text</a:t>
            </a:r>
          </a:p>
        </p:txBody>
      </p:sp>
      <p:sp>
        <p:nvSpPr>
          <p:cNvPr id="17" name="Picture Placeholder 37">
            <a:extLst>
              <a:ext uri="{FF2B5EF4-FFF2-40B4-BE49-F238E27FC236}">
                <a16:creationId xmlns:a16="http://schemas.microsoft.com/office/drawing/2014/main" id="{9B1F4115-3B6A-C147-B3F0-135C7ECD40C5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154344" y="3603157"/>
            <a:ext cx="3889249" cy="249574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Picture/icon/text</a:t>
            </a:r>
          </a:p>
        </p:txBody>
      </p:sp>
      <p:sp>
        <p:nvSpPr>
          <p:cNvPr id="20" name="Picture Placeholder 37">
            <a:extLst>
              <a:ext uri="{FF2B5EF4-FFF2-40B4-BE49-F238E27FC236}">
                <a16:creationId xmlns:a16="http://schemas.microsoft.com/office/drawing/2014/main" id="{5E9C8FEA-E368-2E47-8707-A1899F1C96B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309655" y="3603157"/>
            <a:ext cx="3889249" cy="249574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Picture/icon/text</a:t>
            </a:r>
          </a:p>
        </p:txBody>
      </p:sp>
    </p:spTree>
    <p:extLst>
      <p:ext uri="{BB962C8B-B14F-4D97-AF65-F5344CB8AC3E}">
        <p14:creationId xmlns:p14="http://schemas.microsoft.com/office/powerpoint/2010/main" val="38735991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36">
          <p15:clr>
            <a:srgbClr val="FBAE40"/>
          </p15:clr>
        </p15:guide>
        <p15:guide id="3" pos="432">
          <p15:clr>
            <a:srgbClr val="FBAE40"/>
          </p15:clr>
        </p15:guide>
        <p15:guide id="4" pos="7296">
          <p15:clr>
            <a:srgbClr val="FBAE40"/>
          </p15:clr>
        </p15:guide>
        <p15:guide id="5" orient="horz" pos="50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40C30-3671-4707-BCEC-5A81E124A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2D7DB-FB1D-46CA-B400-9647044B8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92ECA-DB04-4B0F-88D9-D435B35C4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5849-0A08-4857-9A4E-43FEDDBC5C91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EB8C4-8762-4E3D-9572-981E765D0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EEE29-AD66-43A7-BAB1-FD5583892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48C1-1B0C-439E-805F-DCC9DCBC5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9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96FAE-E91F-475B-91E8-70D3BB43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661B4A-5E8D-4798-9E37-48AFBB60C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BA8FF-4A66-46C6-A5D6-EAD78549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5849-0A08-4857-9A4E-43FEDDBC5C91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56B09-ED45-4768-ABBF-8D949DF6F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CFEE1-C91A-4F14-B28C-57D423920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48C1-1B0C-439E-805F-DCC9DCBC5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9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D4A57-A321-4B86-AEE9-9363B742B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FF261-BC2F-46F0-AB07-122ECF530C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BDB00-D5DB-4DC4-BFD1-B35A41B4C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647C8-E815-4FF2-AD2D-BCFDAC2E2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5849-0A08-4857-9A4E-43FEDDBC5C91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78E231-B921-4422-83CB-3E5713402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939AD-61A3-4573-9D8A-29E84EE9D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48C1-1B0C-439E-805F-DCC9DCBC5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2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781CA-651E-4FD9-B7E4-6CD23847C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8ECB4-8549-47BD-9FAA-DDD335C27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2F367-3137-47B5-84A5-6668BEA36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08D6F8-AE30-4BD0-880F-5EB6E481B9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A1E481-2814-4767-9135-C121FAB1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9E647F-DEBF-449C-BBD9-07FC800DD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5849-0A08-4857-9A4E-43FEDDBC5C91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938641-9ECA-4505-882D-DDAC134A2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842C8A-0541-4104-9CB9-4FF48BFA0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48C1-1B0C-439E-805F-DCC9DCBC5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B4727-F258-4E75-9875-84E3F4D66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4E510A-0646-4AD6-B956-C1D2D59D4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5849-0A08-4857-9A4E-43FEDDBC5C91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551FF9-9C78-44A8-810B-511E67DBA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45624-8EB2-47AA-97E6-BA366C981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48C1-1B0C-439E-805F-DCC9DCBC5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4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010E8-E30C-4DF4-8F4F-44224CBED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5849-0A08-4857-9A4E-43FEDDBC5C91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88CD5-5428-4C44-8DB2-957A37457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40766-CBCC-4417-A388-728C685B9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48C1-1B0C-439E-805F-DCC9DCBC5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9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60A20-D2D4-4E79-B345-FF0B3C136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69112-6790-47F0-97FB-A371C7973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BA23B5-9467-47BB-8989-A454D8532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4A89CF-D34E-4764-B055-0BFC07DF1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5849-0A08-4857-9A4E-43FEDDBC5C91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F64F23-A011-4577-9891-E4E79694D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AEB90-0F14-429B-8475-8C8CE6055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48C1-1B0C-439E-805F-DCC9DCBC5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3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BF9B-D089-4E2F-BCC2-E8DD216D5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360D95-BAE9-45A0-BB80-80549C095F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CC3B8E-16F3-4F12-94C0-3C34A5E8E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6E1D1-D346-4E84-9740-A1AF7C44A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5849-0A08-4857-9A4E-43FEDDBC5C91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3DE73-D33F-4BEE-8404-49783CD44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1D304-12D3-492D-ADD7-C2E2A7A03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48C1-1B0C-439E-805F-DCC9DCBC5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8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04ABDE-0037-40A3-8726-8C9A4E8E2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F0EFF-D7E1-4862-939F-2959F1579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FCE9B-F065-47BE-BFD7-03443485B1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5849-0A08-4857-9A4E-43FEDDBC5C91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97FCC-DCB6-4F7E-ABA7-347F0DAFC8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340DB-BB53-45EF-A752-A1C3E1477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148C1-1B0C-439E-805F-DCC9DCBC5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1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11" Type="http://schemas.openxmlformats.org/officeDocument/2006/relationships/image" Target="../media/image12.jpeg"/><Relationship Id="rId5" Type="http://schemas.openxmlformats.org/officeDocument/2006/relationships/image" Target="../media/image8.png"/><Relationship Id="rId10" Type="http://schemas.microsoft.com/office/2007/relationships/hdphoto" Target="../media/hdphoto2.wdp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AB187B17-9103-4C02-BB85-8AAC37C69CC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0" y="1097280"/>
            <a:ext cx="7772400" cy="48463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4E305D-F58B-4DB6-B281-79BBCDC5A2F6}"/>
              </a:ext>
            </a:extLst>
          </p:cNvPr>
          <p:cNvSpPr txBox="1">
            <a:spLocks noChangeAspect="1"/>
          </p:cNvSpPr>
          <p:nvPr/>
        </p:nvSpPr>
        <p:spPr>
          <a:xfrm>
            <a:off x="731520" y="182880"/>
            <a:ext cx="10972800" cy="6400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3200"/>
              </a:lnSpc>
              <a:spcAft>
                <a:spcPts val="600"/>
              </a:spcAft>
            </a:pP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Discussion on Lunar Calibration Comparisons Between Instruments</a:t>
            </a:r>
          </a:p>
          <a:p>
            <a:pPr marL="342900" indent="-34290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Motivated by results from the SLIMED lunar model, developed by Hugh Kieffer</a:t>
            </a:r>
          </a:p>
          <a:p>
            <a:pPr algn="ctr">
              <a:lnSpc>
                <a:spcPts val="26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Comparisons to SLIMED for several instruments' lunar measurements and 2 models</a:t>
            </a:r>
          </a:p>
          <a:p>
            <a:pPr>
              <a:lnSpc>
                <a:spcPts val="32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  <a:spcAft>
                <a:spcPts val="1200"/>
              </a:spcAft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instruments are not this different, and the lunar model is not this inaccurate.  There must be another explanation.</a:t>
            </a:r>
          </a:p>
          <a:p>
            <a:pPr>
              <a:lnSpc>
                <a:spcPts val="32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852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, letter&#10;&#10;Description automatically generated">
            <a:extLst>
              <a:ext uri="{FF2B5EF4-FFF2-40B4-BE49-F238E27FC236}">
                <a16:creationId xmlns:a16="http://schemas.microsoft.com/office/drawing/2014/main" id="{D2E5DC22-A643-405A-841E-253826B141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360" y="731520"/>
            <a:ext cx="3268980" cy="17830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10ECD9-4344-4478-AD1A-F456F0EDF544}"/>
              </a:ext>
            </a:extLst>
          </p:cNvPr>
          <p:cNvSpPr txBox="1">
            <a:spLocks/>
          </p:cNvSpPr>
          <p:nvPr/>
        </p:nvSpPr>
        <p:spPr>
          <a:xfrm>
            <a:off x="731520" y="365760"/>
            <a:ext cx="10972800" cy="62179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3200"/>
              </a:lnSpc>
              <a:spcAft>
                <a:spcPts val="600"/>
              </a:spcAft>
            </a:pP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Some considerations for discussion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Need: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careful and accurate extracting lunar irradiances from images:</a:t>
            </a:r>
          </a:p>
          <a:p>
            <a:pPr marL="800100" lvl="1" indent="-342900">
              <a:lnSpc>
                <a:spcPts val="2600"/>
              </a:lnSpc>
              <a:buFont typeface="Arial" panose="020B0604020202020204" pitchFamily="34" charset="0"/>
              <a:buChar char="–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especially for line-scanning imagers</a:t>
            </a:r>
          </a:p>
          <a:p>
            <a:pPr marL="800100" lvl="1" indent="-342900">
              <a:lnSpc>
                <a:spcPts val="2600"/>
              </a:lnSpc>
              <a:buFont typeface="Arial" panose="020B0604020202020204" pitchFamily="34" charset="0"/>
              <a:buChar char="–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requires accurate evaluations of:</a:t>
            </a:r>
          </a:p>
          <a:p>
            <a:pPr marL="1257300" lvl="2" indent="-34290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solid angle of pixel FOV (different from GSD)</a:t>
            </a:r>
          </a:p>
          <a:p>
            <a:pPr marL="1257300" lvl="2" indent="-34290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oversampling factor</a:t>
            </a:r>
          </a:p>
          <a:p>
            <a:pPr marL="1257300" lvl="2" indent="-342900">
              <a:lnSpc>
                <a:spcPts val="26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dark level subtraction</a:t>
            </a:r>
          </a:p>
          <a:p>
            <a:pPr marL="342900" indent="-34290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Recommended: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acquire Moon observations as close as practical to the operational observation configuration</a:t>
            </a:r>
          </a:p>
          <a:p>
            <a:pPr marL="800100" lvl="1" indent="-342900">
              <a:lnSpc>
                <a:spcPts val="2600"/>
              </a:lnSpc>
              <a:buFont typeface="Arial" panose="020B0604020202020204" pitchFamily="34" charset="0"/>
              <a:buChar char="–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viewing the Moon in nadir-viewing optics is preferable, but requires satellite attitude maneuvers</a:t>
            </a:r>
          </a:p>
          <a:p>
            <a:pPr marL="800100" lvl="1" indent="-342900">
              <a:lnSpc>
                <a:spcPts val="26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understanding optical response differences for different viewing configurations</a:t>
            </a:r>
          </a:p>
          <a:p>
            <a:pPr marL="342900" indent="-34290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Critical need: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high-accuracy lunar irradiance measurements, to use as reference for models</a:t>
            </a:r>
          </a:p>
          <a:p>
            <a:pPr marL="800100" lvl="1" indent="-342900">
              <a:lnSpc>
                <a:spcPts val="2600"/>
              </a:lnSpc>
              <a:buFont typeface="Arial" panose="020B0604020202020204" pitchFamily="34" charset="0"/>
              <a:buChar char="–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active projects to acquire these: air-LUSI (operational), MLO-LUSI (in development), ARCSTONE (in development)</a:t>
            </a:r>
          </a:p>
          <a:p>
            <a:pPr>
              <a:lnSpc>
                <a:spcPts val="26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906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AB187B17-9103-4C02-BB85-8AAC37C69C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82880"/>
            <a:ext cx="9691211" cy="63522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4E305D-F58B-4DB6-B281-79BBCDC5A2F6}"/>
              </a:ext>
            </a:extLst>
          </p:cNvPr>
          <p:cNvSpPr txBox="1">
            <a:spLocks/>
          </p:cNvSpPr>
          <p:nvPr/>
        </p:nvSpPr>
        <p:spPr>
          <a:xfrm>
            <a:off x="731520" y="182880"/>
            <a:ext cx="10972800" cy="11887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2600"/>
              </a:lnSpc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Comparisons to SLIMED for several instruments' lunar measurements and 2 models</a:t>
            </a:r>
          </a:p>
          <a:p>
            <a:pPr>
              <a:lnSpc>
                <a:spcPts val="32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932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9CD8090-6B76-42CC-89D6-749B83D64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7285" y="-96470"/>
            <a:ext cx="5417430" cy="1325563"/>
          </a:xfrm>
        </p:spPr>
        <p:txBody>
          <a:bodyPr/>
          <a:lstStyle/>
          <a:p>
            <a:r>
              <a:rPr lang="en-US" dirty="0"/>
              <a:t>Updates on the LUSIs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8515FB-A725-4DF0-BBCA-A4E1C0DA4B3F}"/>
              </a:ext>
            </a:extLst>
          </p:cNvPr>
          <p:cNvSpPr txBox="1"/>
          <p:nvPr/>
        </p:nvSpPr>
        <p:spPr>
          <a:xfrm>
            <a:off x="86491" y="1098107"/>
            <a:ext cx="5760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MLO-LUSI</a:t>
            </a:r>
            <a:r>
              <a:rPr lang="en-US" dirty="0"/>
              <a:t> – NIST (Maxwell, Woodward)</a:t>
            </a:r>
            <a:endParaRPr lang="en-US" u="sng" dirty="0"/>
          </a:p>
          <a:p>
            <a:r>
              <a:rPr lang="en-US" i="1" dirty="0"/>
              <a:t>Goal: Acquire long-term (3-5 year) dataset of lunar spectral irradiance from Mauna Loa Observatory using state-of-the-art calibration methodology</a:t>
            </a:r>
          </a:p>
          <a:p>
            <a:endParaRPr lang="en-US" i="1" dirty="0"/>
          </a:p>
          <a:p>
            <a:r>
              <a:rPr lang="en-US" i="1" dirty="0">
                <a:solidFill>
                  <a:srgbClr val="00B0F0"/>
                </a:solidFill>
              </a:rPr>
              <a:t>Status</a:t>
            </a:r>
            <a:r>
              <a:rPr lang="en-US" i="1" dirty="0"/>
              <a:t>: </a:t>
            </a:r>
          </a:p>
          <a:p>
            <a:r>
              <a:rPr lang="en-US" i="1" dirty="0"/>
              <a:t>Observatory Dome and Calibration Lab are installed at the site and have electrical power. 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>
              <a:solidFill>
                <a:srgbClr val="FF0000"/>
              </a:solidFill>
            </a:endParaRPr>
          </a:p>
          <a:p>
            <a:endParaRPr lang="en-US" i="1" dirty="0">
              <a:solidFill>
                <a:srgbClr val="FF0000"/>
              </a:solidFill>
            </a:endParaRPr>
          </a:p>
          <a:p>
            <a:r>
              <a:rPr lang="en-US" i="1" dirty="0">
                <a:solidFill>
                  <a:srgbClr val="FF0000"/>
                </a:solidFill>
              </a:rPr>
              <a:t>Telescope is installed in observatory dome</a:t>
            </a:r>
          </a:p>
          <a:p>
            <a:endParaRPr lang="en-US" i="1" dirty="0"/>
          </a:p>
          <a:p>
            <a:r>
              <a:rPr lang="en-US" i="1" dirty="0">
                <a:solidFill>
                  <a:srgbClr val="FF0000"/>
                </a:solidFill>
              </a:rPr>
              <a:t>Major equipment on site and tested</a:t>
            </a:r>
          </a:p>
          <a:p>
            <a:endParaRPr lang="en-US" i="1" dirty="0"/>
          </a:p>
          <a:p>
            <a:r>
              <a:rPr lang="en-US" i="1" dirty="0"/>
              <a:t>Next trip to site is planned May to June 2022 to begin system integration and automation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0DCBD41-6632-4B58-8288-0FB884406B4C}"/>
              </a:ext>
            </a:extLst>
          </p:cNvPr>
          <p:cNvSpPr txBox="1"/>
          <p:nvPr/>
        </p:nvSpPr>
        <p:spPr>
          <a:xfrm>
            <a:off x="6096000" y="1098107"/>
            <a:ext cx="576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air-LUSI </a:t>
            </a:r>
            <a:r>
              <a:rPr lang="en-US" dirty="0"/>
              <a:t>(NASA/NIST/UMBC/McMaster. PI –Turpie)</a:t>
            </a:r>
            <a:endParaRPr lang="en-US" u="sng" dirty="0"/>
          </a:p>
          <a:p>
            <a:r>
              <a:rPr lang="en-US" i="1" dirty="0"/>
              <a:t>Goal: Acquire a set of 10-30 measurements lunar spectral irradiance from above 95% of the atmosphere on NASA’s ER-2 using state-of-the-art calibration methodology</a:t>
            </a:r>
          </a:p>
          <a:p>
            <a:endParaRPr lang="en-US" i="1" dirty="0"/>
          </a:p>
          <a:p>
            <a:r>
              <a:rPr lang="en-US" i="1" dirty="0">
                <a:solidFill>
                  <a:srgbClr val="00B0F0"/>
                </a:solidFill>
              </a:rPr>
              <a:t>Status</a:t>
            </a:r>
            <a:r>
              <a:rPr lang="en-US" i="1" dirty="0"/>
              <a:t>: </a:t>
            </a:r>
          </a:p>
          <a:p>
            <a:r>
              <a:rPr lang="en-US" i="1" dirty="0"/>
              <a:t>Data collected during Demonstration flights 2019 (5 nights), Operational flights Mar 12-16, 2022 (4 nights).</a:t>
            </a:r>
          </a:p>
          <a:p>
            <a:endParaRPr lang="en-US" i="1" dirty="0"/>
          </a:p>
        </p:txBody>
      </p:sp>
      <p:pic>
        <p:nvPicPr>
          <p:cNvPr id="20" name="Picture 19" descr="A picture containing sky, outdoor, ground, nature&#10;&#10;Description automatically generated">
            <a:extLst>
              <a:ext uri="{FF2B5EF4-FFF2-40B4-BE49-F238E27FC236}">
                <a16:creationId xmlns:a16="http://schemas.microsoft.com/office/drawing/2014/main" id="{1DC74851-B447-489F-BBDE-F10143E04A9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5221" y="3390900"/>
            <a:ext cx="2022430" cy="15168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7BCCDA2-3EC5-CC4E-90CF-A23883B9FF8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8658" y="3443499"/>
            <a:ext cx="4944202" cy="24055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0A11D6C-1625-D744-9E49-0618A9FAD3E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2406" y="5662526"/>
            <a:ext cx="1023103" cy="99631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2261C0D7-00CF-4242-B1FC-F87793C0089D}"/>
              </a:ext>
            </a:extLst>
          </p:cNvPr>
          <p:cNvGrpSpPr/>
          <p:nvPr/>
        </p:nvGrpSpPr>
        <p:grpSpPr>
          <a:xfrm>
            <a:off x="9540538" y="2354859"/>
            <a:ext cx="2460868" cy="331955"/>
            <a:chOff x="843628" y="2008332"/>
            <a:chExt cx="2932957" cy="395636"/>
          </a:xfrm>
        </p:grpSpPr>
        <p:pic>
          <p:nvPicPr>
            <p:cNvPr id="12" name="Picture 6" descr="https://upload.wikimedia.org/wikipedia/commons/thumb/c/cc/Umbc.svg/2000px-Umbc.svg.png">
              <a:extLst>
                <a:ext uri="{FF2B5EF4-FFF2-40B4-BE49-F238E27FC236}">
                  <a16:creationId xmlns:a16="http://schemas.microsoft.com/office/drawing/2014/main" id="{9EC47658-1DD7-0F46-B891-AD17AA0719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9439" y="2033987"/>
              <a:ext cx="807111" cy="31122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 descr="USGS_black.png">
              <a:extLst>
                <a:ext uri="{FF2B5EF4-FFF2-40B4-BE49-F238E27FC236}">
                  <a16:creationId xmlns:a16="http://schemas.microsoft.com/office/drawing/2014/main" id="{3414F6AF-FB12-5E49-90FF-4B7E183B118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93438" y="2052184"/>
              <a:ext cx="783147" cy="289067"/>
            </a:xfrm>
            <a:prstGeom prst="rect">
              <a:avLst/>
            </a:prstGeom>
          </p:spPr>
        </p:pic>
        <p:pic>
          <p:nvPicPr>
            <p:cNvPr id="15" name="Picture 14" descr="2000px-NIST_logo.svg.png">
              <a:extLst>
                <a:ext uri="{FF2B5EF4-FFF2-40B4-BE49-F238E27FC236}">
                  <a16:creationId xmlns:a16="http://schemas.microsoft.com/office/drawing/2014/main" id="{AED60A25-07DF-0245-A4C0-C31BC13793C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16863" y="2056143"/>
              <a:ext cx="726187" cy="191351"/>
            </a:xfrm>
            <a:prstGeom prst="rect">
              <a:avLst/>
            </a:prstGeom>
          </p:spPr>
        </p:pic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E61E40D-CFBF-D74C-8B25-48DE9070914A}"/>
                </a:ext>
              </a:extLst>
            </p:cNvPr>
            <p:cNvSpPr/>
            <p:nvPr/>
          </p:nvSpPr>
          <p:spPr>
            <a:xfrm>
              <a:off x="869169" y="2008332"/>
              <a:ext cx="393378" cy="3956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99"/>
            </a:p>
          </p:txBody>
        </p:sp>
        <p:pic>
          <p:nvPicPr>
            <p:cNvPr id="18" name="Picture 17" descr="NASAlogo.white.gif">
              <a:extLst>
                <a:ext uri="{FF2B5EF4-FFF2-40B4-BE49-F238E27FC236}">
                  <a16:creationId xmlns:a16="http://schemas.microsoft.com/office/drawing/2014/main" id="{D941BB3C-ECF4-074C-92EE-702C5DD2321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3628" y="2008332"/>
              <a:ext cx="479092" cy="395636"/>
            </a:xfrm>
            <a:prstGeom prst="rect">
              <a:avLst/>
            </a:prstGeom>
          </p:spPr>
        </p:pic>
      </p:grpSp>
      <p:pic>
        <p:nvPicPr>
          <p:cNvPr id="10" name="Picture 2" descr="https://www.esrl.noaa.gov/gmd/hats/airborne/acats/er2_fly1.jpg">
            <a:extLst>
              <a:ext uri="{FF2B5EF4-FFF2-40B4-BE49-F238E27FC236}">
                <a16:creationId xmlns:a16="http://schemas.microsoft.com/office/drawing/2014/main" id="{4926C8C3-EC56-4CC0-8BF8-FA9B9B6DC7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5618947"/>
            <a:ext cx="1362852" cy="108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119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14E305D-F58B-4DB6-B281-79BBCDC5A2F6}"/>
              </a:ext>
            </a:extLst>
          </p:cNvPr>
          <p:cNvSpPr txBox="1">
            <a:spLocks/>
          </p:cNvSpPr>
          <p:nvPr/>
        </p:nvSpPr>
        <p:spPr>
          <a:xfrm>
            <a:off x="731520" y="182880"/>
            <a:ext cx="10972800" cy="11887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26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Diagram of SLIMED model development</a:t>
            </a:r>
          </a:p>
          <a:p>
            <a:pPr>
              <a:lnSpc>
                <a:spcPts val="32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0D0A90CB-9348-45B1-9EF6-39CEB98AB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80" y="640080"/>
            <a:ext cx="8191715" cy="603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548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14E305D-F58B-4DB6-B281-79BBCDC5A2F6}"/>
              </a:ext>
            </a:extLst>
          </p:cNvPr>
          <p:cNvSpPr txBox="1">
            <a:spLocks/>
          </p:cNvSpPr>
          <p:nvPr/>
        </p:nvSpPr>
        <p:spPr>
          <a:xfrm>
            <a:off x="731520" y="182880"/>
            <a:ext cx="10972800" cy="11887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26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Variances of input data used for SLIMED model development</a:t>
            </a:r>
          </a:p>
          <a:p>
            <a:pPr>
              <a:lnSpc>
                <a:spcPts val="32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A1AF269B-A1BF-4B05-A797-E0F8270E35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548640"/>
            <a:ext cx="9601200" cy="616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385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331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Updates on the LUSIs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Stone, Thomas C</dc:creator>
  <cp:lastModifiedBy>Stone, Thomas C</cp:lastModifiedBy>
  <cp:revision>24</cp:revision>
  <dcterms:created xsi:type="dcterms:W3CDTF">2022-03-16T19:02:03Z</dcterms:created>
  <dcterms:modified xsi:type="dcterms:W3CDTF">2022-03-19T20:15:19Z</dcterms:modified>
</cp:coreProperties>
</file>